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ppt/commentAuthors.xml" ContentType="application/vnd.openxmlformats-officedocument.presentationml.commentAuthor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20.5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2"/>
    <p:sldMasterId id="2147483660" r:id="rId3"/>
  </p:sld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89" r:id="rId17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p="http://schemas.openxmlformats.org/presentationml/2006/main">
  <p:cmAuthor id="1" name="7172" initials="7" lastIdx="0" clrIdx="0">
    <p:extLst>
      <p:ext uri="{19B8F6BF-5375-455C-9EA6-DF929625EA0E}">
        <p15:presenceInfo xmlns:p15="http://schemas.microsoft.com/office/powerpoint/2012/main" userId="7172" providerId="None"/>
      </p:ext>
    </p:extLst>
  </p:cmAuthor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tags" Target="tags/tag2.xml" /><Relationship Id="rId19" Type="http://schemas.openxmlformats.org/officeDocument/2006/relationships/presProps" Target="presProps.xml" /><Relationship Id="rId2" Type="http://schemas.openxmlformats.org/officeDocument/2006/relationships/slideMaster" Target="slideMasters/slideMaster1.xml" /><Relationship Id="rId20" Type="http://schemas.openxmlformats.org/officeDocument/2006/relationships/viewProps" Target="viewProps.xml" /><Relationship Id="rId21" Type="http://schemas.openxmlformats.org/officeDocument/2006/relationships/theme" Target="theme/theme1.xml" /><Relationship Id="rId22" Type="http://schemas.openxmlformats.org/officeDocument/2006/relationships/tableStyles" Target="tableStyles.xml" /><Relationship Id="rId3" Type="http://schemas.openxmlformats.org/officeDocument/2006/relationships/slideMaster" Target="slideMasters/slideMaster2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92DEB-A7EF-44D9-9185-A9C60C876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04A46A9-F896-4012-961B-0C00AC392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821C5C-7288-409E-B521-213F5FB0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0572-A291-4B6A-B415-4FFD4FDFF9B1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43B6D9-AF90-4B10-8A6D-CC1D5A428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652B0-01AA-4AC3-8115-BB4A4EEB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1951-3DAF-42DB-B7F1-5D8DB4370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180033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E3EAB-4A15-47F9-821D-74AA73C9F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FB6041B-2B1A-4A36-86BA-5DBAD577E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307588A-B392-4046-A325-DD9DDB2F2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0572-A291-4B6A-B415-4FFD4FDFF9B1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CD362A-73D9-42ED-ABB6-A70A3EAF0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5D1C59-06FC-4BC7-802B-41EBC5085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1951-3DAF-42DB-B7F1-5D8DB4370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39975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95BF838-108D-45CF-B2E4-A90ADB9FA1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061637-186D-4494-81BD-F8094E247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7F2924-19C2-461C-B5E5-EF1C26197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0572-A291-4B6A-B415-4FFD4FDFF9B1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A4CCCD-A134-403D-A7AE-0A0B98169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22A38E-C95C-44F2-93E5-3DAA6608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1951-3DAF-42DB-B7F1-5D8DB4370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406764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CD6CA6-7E04-40A7-A5CC-243FA6539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9328B54-B8D3-45D4-89DE-36BD6411D7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1BC1CE-7F38-4B29-81E2-015A8568B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5314-FCF8-4CB1-B7B0-8CF6342C4D5C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9C7D2A-C428-4B56-A63E-C4F4F3683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E2BD39-7731-4E44-859B-EE2258E12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BE9B-90B9-4438-8195-3A58F6D0A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611758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34001C-23A3-45F1-A29F-1DEEF8D5A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05B436-A097-4847-9800-EB6FE55CE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788344-88B7-4DE9-988E-EB82C258D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5314-FCF8-4CB1-B7B0-8CF6342C4D5C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0D910D-1F47-4AEC-A07A-C06E04951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25CDCA-EA88-49C0-AFAA-3AF23C6DE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BE9B-90B9-4438-8195-3A58F6D0A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8517057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C45A99-A4B7-4BF9-829F-CF65F5C67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EE2184-DCBC-4D80-A8E6-75A7480B4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F313C1-65E0-4A7F-8813-3246CC748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5314-FCF8-4CB1-B7B0-8CF6342C4D5C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4D3BD9-FC7C-4E03-B9D9-479C0E71F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761B20-4F5F-4DB0-AD7E-4B52B9E16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BE9B-90B9-4438-8195-3A58F6D0A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631167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16D5DD-7449-4E9E-A5D8-9AD6C1CFE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39E7F17-2D7D-4629-9566-441AE3D951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1EA18E7-6E2A-463F-AC2E-E76BE1C7B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61B340-9EE2-4628-958B-F3831C46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5314-FCF8-4CB1-B7B0-8CF6342C4D5C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444E12A-7336-40A4-AA6D-070B3ABC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405506-F1F5-40C0-A409-D9D2436C7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BE9B-90B9-4438-8195-3A58F6D0A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874204"/>
      </p:ext>
    </p:extLst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23F7EE-CB41-4759-B2BC-10B399DE5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75777D-FDE5-4B2C-98FA-B0393BB81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A47CC10-8EA0-47F5-803B-342487B50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5DE7391-7911-4F7A-981F-0432CFE5D6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2E568F5-62AD-414C-A269-7A29365C7E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A59DE80-82E9-458D-8B8D-B87D480C5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5314-FCF8-4CB1-B7B0-8CF6342C4D5C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822FEB7-298A-4A7C-816B-BF5C2AB76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883F8BF-CB52-4EDC-8889-E9275155C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BE9B-90B9-4438-8195-3A58F6D0A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02417"/>
      </p:ext>
    </p:extLst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667FFE-3429-456B-BD4C-31D492564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ABBE022-7134-41BF-9DBA-E01E5C71A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5314-FCF8-4CB1-B7B0-8CF6342C4D5C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A3FA38B-B096-4BB1-897B-0058F3483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183514F-AADB-46B9-BDF1-4FB38769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BE9B-90B9-4438-8195-3A58F6D0A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830189"/>
      </p:ext>
    </p:extLst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FA507EF-E8E9-491A-B183-E4933B1FEA5A}"/>
              </a:ext>
            </a:extLst>
          </p:cNvPr>
          <p:cNvSpPr/>
          <p:nvPr userDrawn="1"/>
        </p:nvSpPr>
        <p:spPr>
          <a:xfrm>
            <a:off x="1" y="6750000"/>
            <a:ext cx="12191999" cy="108000"/>
          </a:xfrm>
          <a:prstGeom prst="rect">
            <a:avLst/>
          </a:prstGeom>
          <a:solidFill>
            <a:srgbClr val="2F7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6931211"/>
      </p:ext>
    </p:extLst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04B7F2-06F0-4F69-A44A-4EAD10DAD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47B4C2-0B3A-4E37-8502-CA048A805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3A8E036-CF95-42C6-BD9A-464C5A96C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B58085-814F-4D5B-86E3-7DBDDB62F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5314-FCF8-4CB1-B7B0-8CF6342C4D5C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2CA0AA0-D011-4B28-9D82-D9B4F875B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C652A8-E332-4D08-A6EB-4A1A0125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BE9B-90B9-4438-8195-3A58F6D0A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222529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83CC45-9AC5-4694-8EEB-0BD8D46DC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EE5B55-E871-4829-8A2F-139C608DF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F650B0-8CEA-46C1-8EA2-67379630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0572-A291-4B6A-B415-4FFD4FDFF9B1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EB3340-53A5-477A-BA1D-0AAB4FE8C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BBA33C-CE05-45F3-B8C9-6D1FCC3A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1951-3DAF-42DB-B7F1-5D8DB4370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036818"/>
      </p:ext>
    </p:extLst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82B89D-8E05-463B-9B09-4BB21C876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6D971B9-3D07-434F-8455-05F484E5E1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AC61F6-E443-4916-8869-7B2C3DA1A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A3978B-048F-4DD2-BE0D-7F6490F7B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5314-FCF8-4CB1-B7B0-8CF6342C4D5C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DB379E-FBA8-4C2E-9A92-A51A48367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7A41655-DD71-4569-ABE9-0BBB3FC72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BE9B-90B9-4438-8195-3A58F6D0A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373492"/>
      </p:ext>
    </p:extLst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30E604-E8B6-4216-AF2B-30A9D0910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8D5263C-C479-43A6-879C-FE1642616C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B88256-B5BB-44A3-9187-421FDF99A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5314-FCF8-4CB1-B7B0-8CF6342C4D5C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B215AF-13C9-4D19-9E8B-C358EACFB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1F7414-610B-41B7-8BCA-59E095DDB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BE9B-90B9-4438-8195-3A58F6D0A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826221"/>
      </p:ext>
    </p:extLst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48E4882-B0E5-4B83-A34E-D426ABB5E9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5FC069-BC86-47DB-90D0-FA8CA73307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CF7F51-34CF-4279-A169-915693876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5314-FCF8-4CB1-B7B0-8CF6342C4D5C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5175D4-5725-45B2-9D80-3AB93C3E8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EE5CB1-A05A-4D6D-B720-5839F9BC6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BE9B-90B9-4438-8195-3A58F6D0A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262364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4C4135-DB17-425D-9B8A-39E66FFAF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356A29-5617-4994-ACA1-5648265A7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13081D-9B29-4303-B394-916EDF9C5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0572-A291-4B6A-B415-4FFD4FDFF9B1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83B9C9-7BB1-414D-8A95-90DFF1354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E07D4-4B7F-4177-8DB2-EFA5D7735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1951-3DAF-42DB-B7F1-5D8DB4370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448630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C80F87-6FD0-417E-8283-1545062C5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B21400F-2A28-4A09-AD5A-816B121C90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F1976F-57C0-4766-9432-6026A6095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661EE9-8A09-456C-BB16-0E4E8BDC7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0572-A291-4B6A-B415-4FFD4FDFF9B1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F58BEF-AFFD-42DF-B960-5EBC31768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20B392-1AD3-43FC-8542-88D26D5A8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1951-3DAF-42DB-B7F1-5D8DB4370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700793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7B1D8D-391E-403D-913C-7529E3990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977CA7-CA4D-48E6-AA04-BF74AEC84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F90341-1898-4CFF-953E-AF7ABFD328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B4301F-199B-4CB8-95BD-721DFD7AAA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B208113-72A5-4CD8-91EE-94E60B5FC3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AA20D00-E065-4C85-9F19-E06F926C1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0572-A291-4B6A-B415-4FFD4FDFF9B1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5D3B0AC-5822-45D6-8F58-1044FD86B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B3F5165-B3EE-4762-B096-BA7FE74D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1951-3DAF-42DB-B7F1-5D8DB4370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994645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8C4625-0E3B-4AFE-81C1-40484382D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CF57DA-42F8-4B00-9EAF-82D2D95BA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0572-A291-4B6A-B415-4FFD4FDFF9B1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555455B-E16E-4F44-8C7C-E23553B72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482E8D4-B3E6-4827-8494-6FCA31C9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1951-3DAF-42DB-B7F1-5D8DB4370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339806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6C81903A-18EB-4FB9-8192-6A9546386D36}"/>
              </a:ext>
            </a:extLst>
          </p:cNvPr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48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487724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B333D7-9953-4B11-B7C4-46FA3E211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F4A6DD-9C9D-4320-B490-82BE9EF92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6441A0-EE01-4FD7-AA2C-D392755BE1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701300-D05D-4475-915D-765BEB443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0572-A291-4B6A-B415-4FFD4FDFF9B1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729353-5C95-49C8-AB60-A2285F028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7DA0DB9-0AE0-45E4-A1EC-8B6B4DB75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1951-3DAF-42DB-B7F1-5D8DB4370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057880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90597D-24CA-4F6B-A299-EA703582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7E52BF7-8606-451A-A5AF-AB368A7D8E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D13C3A-A490-4E61-B9CA-C1AA22DF3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8AC3CE-C048-4786-966F-CE89F97D3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0572-A291-4B6A-B415-4FFD4FDFF9B1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FC0FB90-9319-4FEF-A94C-B0DB9A8AD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83ED80-BF23-4148-A75F-63EC07D1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61951-3DAF-42DB-B7F1-5D8DB4370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53226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image" Target="../media/image1.png" /><Relationship Id="rId13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slideLayout" Target="../slideLayouts/slideLayout21.xml" /><Relationship Id="rId11" Type="http://schemas.openxmlformats.org/officeDocument/2006/relationships/slideLayout" Target="../slideLayouts/slideLayout22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14.xml" /><Relationship Id="rId4" Type="http://schemas.openxmlformats.org/officeDocument/2006/relationships/slideLayout" Target="../slideLayouts/slideLayout15.xml" /><Relationship Id="rId5" Type="http://schemas.openxmlformats.org/officeDocument/2006/relationships/slideLayout" Target="../slideLayouts/slideLayout16.xml" /><Relationship Id="rId6" Type="http://schemas.openxmlformats.org/officeDocument/2006/relationships/slideLayout" Target="../slideLayouts/slideLayout17.xml" /><Relationship Id="rId7" Type="http://schemas.openxmlformats.org/officeDocument/2006/relationships/slideLayout" Target="../slideLayouts/slideLayout18.xml" /><Relationship Id="rId8" Type="http://schemas.openxmlformats.org/officeDocument/2006/relationships/slideLayout" Target="../slideLayouts/slideLayout19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12">
            <a:alphaModFix amt="8000"/>
            <a:lum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5B6372C-BAF0-46F7-8891-2FBFFF513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1A62B2-95A2-4FAC-8D8A-827FECDC5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E0AD49-C58E-483C-8C6B-06623BA179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70572-A291-4B6A-B415-4FFD4FDFF9B1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95A498-9A14-498D-A591-772F360ED1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AE4C20-C1C1-4C0F-84BA-C73B2C231C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61951-3DAF-42DB-B7F1-5D8DB4370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985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634F143-7B39-4084-97FA-94AF7A2EC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6FA4A9D-4F9E-4F22-BD81-8B28DAAA3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0A7164-0630-49BE-8B4F-A2BD5A1EEE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F855314-FCF8-4CB1-B7B0-8CF6342C4D5C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88A1FA-EACD-4979-8C45-3801950FCC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147432-B369-4307-94A2-1E3C51226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FFBBE9B-90B9-4438-8195-3A58F6D0A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223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openxmlformats.org/officeDocument/2006/relationships/image" Target="../media/image3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1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2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2" Type="http://schemas.openxmlformats.org/officeDocument/2006/relationships/image" Target="../media/image23.jpeg" /><Relationship Id="rId3" Type="http://schemas.openxmlformats.org/officeDocument/2006/relationships/image" Target="../media/image24.png" /><Relationship Id="rId4" Type="http://schemas.openxmlformats.org/officeDocument/2006/relationships/image" Target="../media/image25.png" /><Relationship Id="rId5" Type="http://schemas.microsoft.com/office/2007/relationships/hdphoto" Target="../media/image26.wdp" /><Relationship Id="rId6" Type="http://schemas.openxmlformats.org/officeDocument/2006/relationships/image" Target="../media/image27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4.png" /><Relationship Id="rId3" Type="http://schemas.openxmlformats.org/officeDocument/2006/relationships/tags" Target="../tags/tag1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5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6.png" /><Relationship Id="rId3" Type="http://schemas.openxmlformats.org/officeDocument/2006/relationships/image" Target="../media/image7.png" /><Relationship Id="rId4" Type="http://schemas.openxmlformats.org/officeDocument/2006/relationships/image" Target="../media/image8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9.jpeg" /><Relationship Id="rId3" Type="http://schemas.openxmlformats.org/officeDocument/2006/relationships/image" Target="../media/image10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1.png" /><Relationship Id="rId3" Type="http://schemas.openxmlformats.org/officeDocument/2006/relationships/image" Target="../media/image12.png" /><Relationship Id="rId4" Type="http://schemas.openxmlformats.org/officeDocument/2006/relationships/image" Target="../media/image13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4.png" /><Relationship Id="rId3" Type="http://schemas.openxmlformats.org/officeDocument/2006/relationships/image" Target="../media/image15.png" /><Relationship Id="rId4" Type="http://schemas.openxmlformats.org/officeDocument/2006/relationships/image" Target="../media/image16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7.jpeg" /><Relationship Id="rId3" Type="http://schemas.openxmlformats.org/officeDocument/2006/relationships/image" Target="../media/image18.jpeg" /><Relationship Id="rId4" Type="http://schemas.openxmlformats.org/officeDocument/2006/relationships/image" Target="../media/image19.jpeg" /><Relationship Id="rId5" Type="http://schemas.openxmlformats.org/officeDocument/2006/relationships/image" Target="../media/image20.jpe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903FB752-CC84-4DCA-8947-AEDDCA398DEA}"/>
              </a:ext>
            </a:extLst>
          </p:cNvPr>
          <p:cNvSpPr txBox="1"/>
          <p:nvPr/>
        </p:nvSpPr>
        <p:spPr>
          <a:xfrm>
            <a:off x="3619500" y="3907432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pc="600">
                <a:solidFill>
                  <a:srgbClr val="4866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第十二章第四节</a:t>
            </a: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98D01EAA-B433-4E62-BC99-22CE7CEF7DE4}"/>
              </a:ext>
            </a:extLst>
          </p:cNvPr>
          <p:cNvSpPr/>
          <p:nvPr/>
        </p:nvSpPr>
        <p:spPr>
          <a:xfrm>
            <a:off x="5118100" y="6007100"/>
            <a:ext cx="1955800" cy="330200"/>
          </a:xfrm>
          <a:prstGeom prst="roundRect">
            <a:avLst>
              <a:gd name="adj" fmla="val 50000"/>
            </a:avLst>
          </a:prstGeom>
          <a:solidFill>
            <a:srgbClr val="B7CBD1"/>
          </a:solidFill>
          <a:ln>
            <a:solidFill>
              <a:srgbClr val="486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授课教师：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 X X</a:t>
            </a:r>
            <a:endParaRPr lang="zh-CN" altLang="en-US" sz="160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91B90F7-B5AE-4F4B-8F94-F917F4277CF1}"/>
              </a:ext>
            </a:extLst>
          </p:cNvPr>
          <p:cNvSpPr txBox="1"/>
          <p:nvPr/>
        </p:nvSpPr>
        <p:spPr>
          <a:xfrm>
            <a:off x="3895725" y="4351504"/>
            <a:ext cx="4400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b="1" spc="600">
                <a:solidFill>
                  <a:srgbClr val="4866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升华与凝华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55076DB-E2F5-4B92-9345-B38F7433E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989" y="4813169"/>
            <a:ext cx="7553599" cy="1829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07FABFC-9C06-4C94-A47C-E23E48FEA1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12554" b="0"/>
          <a:stretch>
            <a:fillRect/>
          </a:stretch>
        </p:blipFill>
        <p:spPr>
          <a:xfrm>
            <a:off x="-51581" y="-18290"/>
            <a:ext cx="12346744" cy="3389317"/>
          </a:xfrm>
          <a:custGeom>
            <a:gdLst>
              <a:gd name="connsiteX0" fmla="*/ 51581 w 12346744"/>
              <a:gd name="connsiteY0" fmla="*/ 0 h 3389317"/>
              <a:gd name="connsiteX1" fmla="*/ 12256281 w 12346744"/>
              <a:gd name="connsiteY1" fmla="*/ 0 h 3389317"/>
              <a:gd name="connsiteX2" fmla="*/ 12256281 w 12346744"/>
              <a:gd name="connsiteY2" fmla="*/ 2959100 h 3389317"/>
              <a:gd name="connsiteX3" fmla="*/ 12346744 w 12346744"/>
              <a:gd name="connsiteY3" fmla="*/ 2959100 h 3389317"/>
              <a:gd name="connsiteX4" fmla="*/ 12346744 w 12346744"/>
              <a:gd name="connsiteY4" fmla="*/ 3389317 h 3389317"/>
              <a:gd name="connsiteX5" fmla="*/ 0 w 12346744"/>
              <a:gd name="connsiteY5" fmla="*/ 3389317 h 3389317"/>
              <a:gd name="connsiteX6" fmla="*/ 0 w 12346744"/>
              <a:gd name="connsiteY6" fmla="*/ 2939290 h 3389317"/>
              <a:gd name="connsiteX7" fmla="*/ 51581 w 12346744"/>
              <a:gd name="connsiteY7" fmla="*/ 2939290 h 338931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46744" h="3389317">
                <a:moveTo>
                  <a:pt x="51581" y="0"/>
                </a:moveTo>
                <a:lnTo>
                  <a:pt x="12256281" y="0"/>
                </a:lnTo>
                <a:lnTo>
                  <a:pt x="12256281" y="2959100"/>
                </a:lnTo>
                <a:lnTo>
                  <a:pt x="12346744" y="2959100"/>
                </a:lnTo>
                <a:lnTo>
                  <a:pt x="12346744" y="3389317"/>
                </a:lnTo>
                <a:lnTo>
                  <a:pt x="0" y="3389317"/>
                </a:lnTo>
                <a:lnTo>
                  <a:pt x="0" y="2939290"/>
                </a:lnTo>
                <a:lnTo>
                  <a:pt x="51581" y="293929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45594779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514A8B51-9E7D-42F8-8402-2F8580E4B306}"/>
              </a:ext>
            </a:extLst>
          </p:cNvPr>
          <p:cNvSpPr/>
          <p:nvPr/>
        </p:nvSpPr>
        <p:spPr>
          <a:xfrm>
            <a:off x="1024183" y="2307102"/>
            <a:ext cx="10107776" cy="3826998"/>
          </a:xfrm>
          <a:prstGeom prst="roundRect">
            <a:avLst>
              <a:gd name="adj" fmla="val 8212"/>
            </a:avLst>
          </a:prstGeom>
          <a:solidFill>
            <a:srgbClr val="F5F7F8"/>
          </a:solidFill>
          <a:ln w="3175">
            <a:solidFill>
              <a:srgbClr val="486670"/>
            </a:solidFill>
          </a:ln>
          <a:effectLst>
            <a:outerShdw blurRad="101600" sx="101000" sy="101000" algn="ctr" rotWithShape="0">
              <a:srgbClr val="48667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9FA32281-BEB2-4EF4-A3F3-C0A1ECB291AE}"/>
              </a:ext>
            </a:extLst>
          </p:cNvPr>
          <p:cNvCxnSpPr/>
          <p:nvPr/>
        </p:nvCxnSpPr>
        <p:spPr>
          <a:xfrm flipH="1">
            <a:off x="6153834" y="2733975"/>
            <a:ext cx="0" cy="2837663"/>
          </a:xfrm>
          <a:prstGeom prst="line">
            <a:avLst/>
          </a:prstGeom>
          <a:ln w="3175">
            <a:solidFill>
              <a:srgbClr val="B7C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1FE0770E-E64F-431E-A41E-0E48EA9342BE}"/>
              </a:ext>
            </a:extLst>
          </p:cNvPr>
          <p:cNvSpPr txBox="1"/>
          <p:nvPr/>
        </p:nvSpPr>
        <p:spPr>
          <a:xfrm>
            <a:off x="8257776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概念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D9AB437-F922-4142-A397-312D94B282B7}"/>
              </a:ext>
            </a:extLst>
          </p:cNvPr>
          <p:cNvSpPr txBox="1"/>
          <p:nvPr/>
        </p:nvSpPr>
        <p:spPr>
          <a:xfrm>
            <a:off x="9027163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/>
              <a:t>升华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161D456-F5B2-4850-A081-98FC0075E35A}"/>
              </a:ext>
            </a:extLst>
          </p:cNvPr>
          <p:cNvSpPr txBox="1"/>
          <p:nvPr/>
        </p:nvSpPr>
        <p:spPr>
          <a:xfrm>
            <a:off x="9796550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凝华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E747C66-2579-40C7-ABA4-AF32894CFB54}"/>
              </a:ext>
            </a:extLst>
          </p:cNvPr>
          <p:cNvSpPr txBox="1"/>
          <p:nvPr/>
        </p:nvSpPr>
        <p:spPr>
          <a:xfrm>
            <a:off x="10565937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spc="300">
                <a:solidFill>
                  <a:srgbClr val="4866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AE6D9737-A7D2-4A2A-B36D-D74B2E7CDEFD}"/>
              </a:ext>
            </a:extLst>
          </p:cNvPr>
          <p:cNvCxnSpPr/>
          <p:nvPr/>
        </p:nvCxnSpPr>
        <p:spPr>
          <a:xfrm flipH="1">
            <a:off x="8901113" y="290513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06181837-91D5-4D0C-B63B-529A65BF1739}"/>
              </a:ext>
            </a:extLst>
          </p:cNvPr>
          <p:cNvCxnSpPr/>
          <p:nvPr/>
        </p:nvCxnSpPr>
        <p:spPr>
          <a:xfrm flipH="1">
            <a:off x="9702520" y="300741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0A2A29D-212A-4225-B784-F69770D31DB9}"/>
              </a:ext>
            </a:extLst>
          </p:cNvPr>
          <p:cNvCxnSpPr/>
          <p:nvPr/>
        </p:nvCxnSpPr>
        <p:spPr>
          <a:xfrm flipH="1">
            <a:off x="10471651" y="300741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74275180-5EB7-4967-AEFA-7C38826CD178}"/>
              </a:ext>
            </a:extLst>
          </p:cNvPr>
          <p:cNvSpPr txBox="1"/>
          <p:nvPr/>
        </p:nvSpPr>
        <p:spPr>
          <a:xfrm>
            <a:off x="7529249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引入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BB9E16B0-2C97-4960-BCB7-3C1B1A9A576D}"/>
              </a:ext>
            </a:extLst>
          </p:cNvPr>
          <p:cNvCxnSpPr/>
          <p:nvPr/>
        </p:nvCxnSpPr>
        <p:spPr>
          <a:xfrm flipH="1">
            <a:off x="8172586" y="290513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DAC3BDB-9B8B-4034-ABE8-D1E517F2D498}"/>
              </a:ext>
            </a:extLst>
          </p:cNvPr>
          <p:cNvGrpSpPr/>
          <p:nvPr/>
        </p:nvGrpSpPr>
        <p:grpSpPr>
          <a:xfrm>
            <a:off x="937268" y="243174"/>
            <a:ext cx="1452200" cy="338554"/>
            <a:chOff x="937268" y="243174"/>
            <a:chExt cx="1452200" cy="338554"/>
          </a:xfrm>
        </p:grpSpPr>
        <p:sp>
          <p:nvSpPr>
            <p:cNvPr id="12" name="平行四边形 11">
              <a:extLst>
                <a:ext uri="{FF2B5EF4-FFF2-40B4-BE49-F238E27FC236}">
                  <a16:creationId xmlns:a16="http://schemas.microsoft.com/office/drawing/2014/main" id="{B858FA40-3CD3-499A-8EF5-BF0E3435CA8B}"/>
                </a:ext>
              </a:extLst>
            </p:cNvPr>
            <p:cNvSpPr/>
            <p:nvPr/>
          </p:nvSpPr>
          <p:spPr>
            <a:xfrm>
              <a:off x="1024183" y="400050"/>
              <a:ext cx="1048694" cy="116411"/>
            </a:xfrm>
            <a:prstGeom prst="parallelogram">
              <a:avLst/>
            </a:prstGeom>
            <a:gradFill flip="none" rotWithShape="1">
              <a:gsLst>
                <a:gs pos="0">
                  <a:srgbClr val="E26714">
                    <a:alpha val="40000"/>
                  </a:srgbClr>
                </a:gs>
                <a:gs pos="100000">
                  <a:srgbClr val="F5F7F8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EC8EDCEF-DEC6-4C61-A49A-E09515301D0E}"/>
                </a:ext>
              </a:extLst>
            </p:cNvPr>
            <p:cNvSpPr txBox="1"/>
            <p:nvPr/>
          </p:nvSpPr>
          <p:spPr>
            <a:xfrm>
              <a:off x="937268" y="243174"/>
              <a:ext cx="145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 b="1" spc="300">
                  <a:solidFill>
                    <a:srgbClr val="2F7C3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>
                  <a:solidFill>
                    <a:srgbClr val="486670"/>
                  </a:solidFill>
                </a:rPr>
                <a:t>升华与凝华</a:t>
              </a:r>
              <a:endParaRPr lang="zh-CN" altLang="zh-CN">
                <a:solidFill>
                  <a:srgbClr val="486670"/>
                </a:solidFill>
              </a:endParaRPr>
            </a:p>
          </p:txBody>
        </p: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113C084B-83C5-47C1-8BEB-6C2A15B4087A}"/>
              </a:ext>
            </a:extLst>
          </p:cNvPr>
          <p:cNvSpPr txBox="1"/>
          <p:nvPr/>
        </p:nvSpPr>
        <p:spPr>
          <a:xfrm>
            <a:off x="7428871" y="3218930"/>
            <a:ext cx="3700550" cy="853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判断物态变化，要正确认识发生物态变化时初状态与末状态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C12AAB8B-522D-4576-B556-8A8FF239D867}"/>
              </a:ext>
            </a:extLst>
          </p:cNvPr>
          <p:cNvSpPr txBox="1"/>
          <p:nvPr/>
        </p:nvSpPr>
        <p:spPr>
          <a:xfrm>
            <a:off x="7425027" y="4383574"/>
            <a:ext cx="3700550" cy="8535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根据所给现象中的物态变化，然后判断吸、放热情况</a:t>
            </a: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13E73FC3-AE9B-4382-B9F1-0494137C449A}"/>
              </a:ext>
            </a:extLst>
          </p:cNvPr>
          <p:cNvSpPr/>
          <p:nvPr/>
        </p:nvSpPr>
        <p:spPr>
          <a:xfrm>
            <a:off x="6818710" y="3367177"/>
            <a:ext cx="557071" cy="557071"/>
          </a:xfrm>
          <a:prstGeom prst="ellipse">
            <a:avLst/>
          </a:prstGeom>
          <a:noFill/>
          <a:ln w="38100">
            <a:solidFill>
              <a:srgbClr val="486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rgbClr val="4866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200" b="1">
              <a:solidFill>
                <a:srgbClr val="48667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AE360F34-FA76-4F16-A0B5-EE4074A080B8}"/>
              </a:ext>
            </a:extLst>
          </p:cNvPr>
          <p:cNvSpPr/>
          <p:nvPr/>
        </p:nvSpPr>
        <p:spPr>
          <a:xfrm>
            <a:off x="6818710" y="4531821"/>
            <a:ext cx="557071" cy="557071"/>
          </a:xfrm>
          <a:prstGeom prst="ellipse">
            <a:avLst/>
          </a:prstGeom>
          <a:noFill/>
          <a:ln w="38100">
            <a:solidFill>
              <a:srgbClr val="486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rgbClr val="4866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200" b="1">
              <a:solidFill>
                <a:srgbClr val="48667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35B39AF6-60A1-414F-836E-E9C19CF6D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808" y="2588745"/>
            <a:ext cx="3605623" cy="3128121"/>
          </a:xfrm>
          <a:prstGeom prst="rect">
            <a:avLst/>
          </a:prstGeom>
        </p:spPr>
      </p:pic>
      <p:grpSp>
        <p:nvGrpSpPr>
          <p:cNvPr id="51" name="组合 50">
            <a:extLst>
              <a:ext uri="{FF2B5EF4-FFF2-40B4-BE49-F238E27FC236}">
                <a16:creationId xmlns:a16="http://schemas.microsoft.com/office/drawing/2014/main" id="{52F4DCDE-D29F-4200-A771-452E27D0EAF8}"/>
              </a:ext>
            </a:extLst>
          </p:cNvPr>
          <p:cNvGrpSpPr/>
          <p:nvPr/>
        </p:nvGrpSpPr>
        <p:grpSpPr>
          <a:xfrm>
            <a:off x="1024183" y="1295400"/>
            <a:ext cx="10107775" cy="444180"/>
            <a:chOff x="1024183" y="1295400"/>
            <a:chExt cx="10107775" cy="444180"/>
          </a:xfrm>
        </p:grpSpPr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D2F5F4E1-DAE6-4A7D-8724-AB178C268F5B}"/>
                </a:ext>
              </a:extLst>
            </p:cNvPr>
            <p:cNvSpPr/>
            <p:nvPr/>
          </p:nvSpPr>
          <p:spPr>
            <a:xfrm>
              <a:off x="1024183" y="1295400"/>
              <a:ext cx="143435" cy="444179"/>
            </a:xfrm>
            <a:prstGeom prst="rect">
              <a:avLst/>
            </a:prstGeom>
            <a:solidFill>
              <a:srgbClr val="486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BD8CF9B8-2A92-43CA-A403-D46C8A6F67D4}"/>
                </a:ext>
              </a:extLst>
            </p:cNvPr>
            <p:cNvCxnSpPr/>
            <p:nvPr/>
          </p:nvCxnSpPr>
          <p:spPr>
            <a:xfrm>
              <a:off x="1024183" y="1739580"/>
              <a:ext cx="10107775" cy="0"/>
            </a:xfrm>
            <a:prstGeom prst="line">
              <a:avLst/>
            </a:prstGeom>
            <a:ln w="19050">
              <a:solidFill>
                <a:srgbClr val="4866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文本框 54">
            <a:extLst>
              <a:ext uri="{FF2B5EF4-FFF2-40B4-BE49-F238E27FC236}">
                <a16:creationId xmlns:a16="http://schemas.microsoft.com/office/drawing/2014/main" id="{370637F7-AC8C-45EE-B5D0-8D625D49481B}"/>
              </a:ext>
            </a:extLst>
          </p:cNvPr>
          <p:cNvSpPr txBox="1"/>
          <p:nvPr/>
        </p:nvSpPr>
        <p:spPr>
          <a:xfrm>
            <a:off x="1208778" y="1194878"/>
            <a:ext cx="3993401" cy="525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400" b="1" spc="300">
                <a:solidFill>
                  <a:srgbClr val="4866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物态变化中的吸热和放热</a:t>
            </a:r>
          </a:p>
        </p:txBody>
      </p:sp>
    </p:spTree>
    <p:extLst>
      <p:ext uri="{BB962C8B-B14F-4D97-AF65-F5344CB8AC3E}">
        <p14:creationId xmlns:p14="http://schemas.microsoft.com/office/powerpoint/2010/main" val="14797770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/>
      <p:bldP spid="44" grpId="0" build="p"/>
      <p:bldP spid="47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96845CA-ABDC-43ED-803A-DB3913A22883}"/>
              </a:ext>
            </a:extLst>
          </p:cNvPr>
          <p:cNvSpPr/>
          <p:nvPr/>
        </p:nvSpPr>
        <p:spPr>
          <a:xfrm>
            <a:off x="1024183" y="2025748"/>
            <a:ext cx="10107776" cy="4108352"/>
          </a:xfrm>
          <a:prstGeom prst="roundRect">
            <a:avLst>
              <a:gd name="adj" fmla="val 7764"/>
            </a:avLst>
          </a:prstGeom>
          <a:solidFill>
            <a:srgbClr val="F5F7F8"/>
          </a:solidFill>
          <a:ln w="3175">
            <a:solidFill>
              <a:srgbClr val="486670"/>
            </a:solidFill>
          </a:ln>
          <a:effectLst>
            <a:outerShdw blurRad="101600" sx="101000" sy="101000" algn="ctr" rotWithShape="0">
              <a:srgbClr val="48667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卡通人物&#10;&#10;描述已自动生成">
            <a:extLst>
              <a:ext uri="{FF2B5EF4-FFF2-40B4-BE49-F238E27FC236}">
                <a16:creationId xmlns:a16="http://schemas.microsoft.com/office/drawing/2014/main" id="{5DF8B896-3492-435B-945B-CD557D67F6C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22" y="2339869"/>
            <a:ext cx="3526866" cy="360965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5217588-FEC5-419F-AD50-787CF1682E86}"/>
              </a:ext>
            </a:extLst>
          </p:cNvPr>
          <p:cNvSpPr txBox="1"/>
          <p:nvPr/>
        </p:nvSpPr>
        <p:spPr>
          <a:xfrm>
            <a:off x="6357850" y="2516555"/>
            <a:ext cx="3799024" cy="777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压缩机将蒸发器内的制冷剂气体吸出，使其变成温度较高的压缩气体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A99892C-8BA3-4675-837B-557D9FD804C4}"/>
              </a:ext>
            </a:extLst>
          </p:cNvPr>
          <p:cNvSpPr txBox="1"/>
          <p:nvPr/>
        </p:nvSpPr>
        <p:spPr>
          <a:xfrm>
            <a:off x="6357850" y="3617734"/>
            <a:ext cx="3799025" cy="777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该制冷剂气体在冰箱的冷凝器中液化，散发装置向外散热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ED2E9BF-0668-4CD4-9302-444FDC9AEE60}"/>
              </a:ext>
            </a:extLst>
          </p:cNvPr>
          <p:cNvSpPr txBox="1"/>
          <p:nvPr/>
        </p:nvSpPr>
        <p:spPr>
          <a:xfrm>
            <a:off x="6357850" y="4718913"/>
            <a:ext cx="3799024" cy="11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制冷剂液体经过毛细管进入蒸发器，在蒸发器中汽化吸收大量的热，使冰箱内温度降低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99F517C-92E6-4F32-BD3B-0FE49C5B4E9C}"/>
              </a:ext>
            </a:extLst>
          </p:cNvPr>
          <p:cNvSpPr txBox="1"/>
          <p:nvPr/>
        </p:nvSpPr>
        <p:spPr>
          <a:xfrm>
            <a:off x="8257776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概念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49F34FE-2450-4C1B-B9AA-F03F58AD8685}"/>
              </a:ext>
            </a:extLst>
          </p:cNvPr>
          <p:cNvSpPr txBox="1"/>
          <p:nvPr/>
        </p:nvSpPr>
        <p:spPr>
          <a:xfrm>
            <a:off x="9027163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/>
              <a:t>升华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1424923-FCCF-4EC9-87FB-ADB4CD5FBD1F}"/>
              </a:ext>
            </a:extLst>
          </p:cNvPr>
          <p:cNvSpPr txBox="1"/>
          <p:nvPr/>
        </p:nvSpPr>
        <p:spPr>
          <a:xfrm>
            <a:off x="9796550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凝华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BCBC413-EDB7-4E57-A0A7-62CADEBD0985}"/>
              </a:ext>
            </a:extLst>
          </p:cNvPr>
          <p:cNvSpPr txBox="1"/>
          <p:nvPr/>
        </p:nvSpPr>
        <p:spPr>
          <a:xfrm>
            <a:off x="10565937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spc="300">
                <a:solidFill>
                  <a:srgbClr val="4866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817EFEB4-C064-45B6-AD9B-7A10DFF3A66D}"/>
              </a:ext>
            </a:extLst>
          </p:cNvPr>
          <p:cNvCxnSpPr/>
          <p:nvPr/>
        </p:nvCxnSpPr>
        <p:spPr>
          <a:xfrm flipH="1">
            <a:off x="8901113" y="290513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512B8FE6-A1AE-42AC-A07B-F48A132576C8}"/>
              </a:ext>
            </a:extLst>
          </p:cNvPr>
          <p:cNvCxnSpPr/>
          <p:nvPr/>
        </p:nvCxnSpPr>
        <p:spPr>
          <a:xfrm flipH="1">
            <a:off x="9702520" y="300741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04AE8A5E-4933-4C8B-94F1-EE5A0D32EC8B}"/>
              </a:ext>
            </a:extLst>
          </p:cNvPr>
          <p:cNvCxnSpPr/>
          <p:nvPr/>
        </p:nvCxnSpPr>
        <p:spPr>
          <a:xfrm flipH="1">
            <a:off x="10471651" y="300741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1BB29961-76F7-4CD2-A894-AE1E73D584A3}"/>
              </a:ext>
            </a:extLst>
          </p:cNvPr>
          <p:cNvSpPr txBox="1"/>
          <p:nvPr/>
        </p:nvSpPr>
        <p:spPr>
          <a:xfrm>
            <a:off x="7529249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引入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6EAEAB8E-1080-4533-801A-2FDFFDC0A42C}"/>
              </a:ext>
            </a:extLst>
          </p:cNvPr>
          <p:cNvCxnSpPr/>
          <p:nvPr/>
        </p:nvCxnSpPr>
        <p:spPr>
          <a:xfrm flipH="1">
            <a:off x="8172586" y="290513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B84D66F-3AE9-4F93-A58D-D5FE54968C79}"/>
              </a:ext>
            </a:extLst>
          </p:cNvPr>
          <p:cNvGrpSpPr/>
          <p:nvPr/>
        </p:nvGrpSpPr>
        <p:grpSpPr>
          <a:xfrm>
            <a:off x="937268" y="243174"/>
            <a:ext cx="1452200" cy="338554"/>
            <a:chOff x="937268" y="243174"/>
            <a:chExt cx="1452200" cy="338554"/>
          </a:xfrm>
        </p:grpSpPr>
        <p:sp>
          <p:nvSpPr>
            <p:cNvPr id="20" name="平行四边形 19">
              <a:extLst>
                <a:ext uri="{FF2B5EF4-FFF2-40B4-BE49-F238E27FC236}">
                  <a16:creationId xmlns:a16="http://schemas.microsoft.com/office/drawing/2014/main" id="{EF6B8219-4270-46A4-87E4-891A020A35B1}"/>
                </a:ext>
              </a:extLst>
            </p:cNvPr>
            <p:cNvSpPr/>
            <p:nvPr/>
          </p:nvSpPr>
          <p:spPr>
            <a:xfrm>
              <a:off x="1024183" y="400050"/>
              <a:ext cx="1048694" cy="116411"/>
            </a:xfrm>
            <a:prstGeom prst="parallelogram">
              <a:avLst/>
            </a:prstGeom>
            <a:gradFill flip="none" rotWithShape="1">
              <a:gsLst>
                <a:gs pos="0">
                  <a:srgbClr val="E26714">
                    <a:alpha val="40000"/>
                  </a:srgbClr>
                </a:gs>
                <a:gs pos="100000">
                  <a:srgbClr val="F5F7F8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02B93909-B92F-40CC-989D-DD8374834475}"/>
                </a:ext>
              </a:extLst>
            </p:cNvPr>
            <p:cNvSpPr txBox="1"/>
            <p:nvPr/>
          </p:nvSpPr>
          <p:spPr>
            <a:xfrm>
              <a:off x="937268" y="243174"/>
              <a:ext cx="145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 b="1" spc="300">
                  <a:solidFill>
                    <a:srgbClr val="2F7C3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>
                  <a:solidFill>
                    <a:srgbClr val="486670"/>
                  </a:solidFill>
                </a:rPr>
                <a:t>升华与凝华</a:t>
              </a:r>
              <a:endParaRPr lang="zh-CN" altLang="zh-CN">
                <a:solidFill>
                  <a:srgbClr val="486670"/>
                </a:solidFill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AFBFE060-05C0-4D67-9FA6-2DCD02AD1C0B}"/>
              </a:ext>
            </a:extLst>
          </p:cNvPr>
          <p:cNvGrpSpPr/>
          <p:nvPr/>
        </p:nvGrpSpPr>
        <p:grpSpPr>
          <a:xfrm>
            <a:off x="1024183" y="1295400"/>
            <a:ext cx="10107775" cy="444180"/>
            <a:chOff x="1024183" y="1295400"/>
            <a:chExt cx="10107775" cy="444180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2A15E977-D41D-4FCF-92D2-1166F7CD2409}"/>
                </a:ext>
              </a:extLst>
            </p:cNvPr>
            <p:cNvSpPr/>
            <p:nvPr/>
          </p:nvSpPr>
          <p:spPr>
            <a:xfrm>
              <a:off x="1024183" y="1295400"/>
              <a:ext cx="143435" cy="444179"/>
            </a:xfrm>
            <a:prstGeom prst="rect">
              <a:avLst/>
            </a:prstGeom>
            <a:solidFill>
              <a:srgbClr val="486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ECA3A15C-D13A-4930-B844-025AA971D15C}"/>
                </a:ext>
              </a:extLst>
            </p:cNvPr>
            <p:cNvCxnSpPr/>
            <p:nvPr/>
          </p:nvCxnSpPr>
          <p:spPr>
            <a:xfrm>
              <a:off x="1024183" y="1739580"/>
              <a:ext cx="10107775" cy="0"/>
            </a:xfrm>
            <a:prstGeom prst="line">
              <a:avLst/>
            </a:prstGeom>
            <a:ln w="19050">
              <a:solidFill>
                <a:srgbClr val="4866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017BFD47-E29C-4399-ACC9-469C4E6632BB}"/>
              </a:ext>
            </a:extLst>
          </p:cNvPr>
          <p:cNvSpPr txBox="1"/>
          <p:nvPr/>
        </p:nvSpPr>
        <p:spPr>
          <a:xfrm>
            <a:off x="1208778" y="1194878"/>
            <a:ext cx="1915909" cy="525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400" b="1" spc="300">
                <a:solidFill>
                  <a:srgbClr val="4866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冰箱的原理</a:t>
            </a: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46CA549D-B730-4B56-B9AA-A1F9CFD2804E}"/>
              </a:ext>
            </a:extLst>
          </p:cNvPr>
          <p:cNvSpPr/>
          <p:nvPr/>
        </p:nvSpPr>
        <p:spPr>
          <a:xfrm>
            <a:off x="5800779" y="2639044"/>
            <a:ext cx="432000" cy="432000"/>
          </a:xfrm>
          <a:prstGeom prst="ellipse">
            <a:avLst/>
          </a:prstGeom>
          <a:noFill/>
          <a:ln w="38100">
            <a:solidFill>
              <a:srgbClr val="486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rgbClr val="4866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400" b="1">
              <a:solidFill>
                <a:srgbClr val="48667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08EA7818-A319-45E8-A2AC-B5E22DB37898}"/>
              </a:ext>
            </a:extLst>
          </p:cNvPr>
          <p:cNvSpPr/>
          <p:nvPr/>
        </p:nvSpPr>
        <p:spPr>
          <a:xfrm>
            <a:off x="5800779" y="3712697"/>
            <a:ext cx="432000" cy="432000"/>
          </a:xfrm>
          <a:prstGeom prst="ellipse">
            <a:avLst/>
          </a:prstGeom>
          <a:noFill/>
          <a:ln w="38100">
            <a:solidFill>
              <a:srgbClr val="486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rgbClr val="4866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400" b="1">
              <a:solidFill>
                <a:srgbClr val="48667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A8E32EAE-B875-4CD6-982D-802F68AB946B}"/>
              </a:ext>
            </a:extLst>
          </p:cNvPr>
          <p:cNvSpPr/>
          <p:nvPr/>
        </p:nvSpPr>
        <p:spPr>
          <a:xfrm>
            <a:off x="5800779" y="4818385"/>
            <a:ext cx="432000" cy="432000"/>
          </a:xfrm>
          <a:prstGeom prst="ellipse">
            <a:avLst/>
          </a:prstGeom>
          <a:noFill/>
          <a:ln w="38100">
            <a:solidFill>
              <a:srgbClr val="486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rgbClr val="4866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400" b="1">
              <a:solidFill>
                <a:srgbClr val="48667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68226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30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B9D78149-A87A-4395-8157-199444459876}"/>
              </a:ext>
            </a:extLst>
          </p:cNvPr>
          <p:cNvSpPr/>
          <p:nvPr/>
        </p:nvSpPr>
        <p:spPr>
          <a:xfrm>
            <a:off x="1024183" y="1195217"/>
            <a:ext cx="10317464" cy="5008978"/>
          </a:xfrm>
          <a:prstGeom prst="roundRect">
            <a:avLst>
              <a:gd name="adj" fmla="val 4798"/>
            </a:avLst>
          </a:prstGeom>
          <a:solidFill>
            <a:srgbClr val="F5F7F8"/>
          </a:solidFill>
          <a:ln>
            <a:solidFill>
              <a:srgbClr val="486670"/>
            </a:solidFill>
          </a:ln>
          <a:effectLst>
            <a:outerShdw blurRad="63500" sx="101000" sy="101000" algn="ctr" rotWithShape="0">
              <a:srgbClr val="48667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17">
            <a:extLst>
              <a:ext uri="{FF2B5EF4-FFF2-40B4-BE49-F238E27FC236}">
                <a16:creationId xmlns:a16="http://schemas.microsoft.com/office/drawing/2014/main" id="{EC9CAB0F-0921-486A-95DD-7E02D3E75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168" y="1801888"/>
            <a:ext cx="6894513" cy="373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下列现象各属于什么物态变化过程？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(1)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从冰柜中取出冰棍，常会看到冰棍冒“白气”。   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(2)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冬天，能看到呼出的“白气”。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(3)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冬天，室外冰冻的衣服变干了。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(4)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寒冷冬夜，玻璃上常会结层冰花。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(5)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屋顶瓦上结了一层霜。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(6)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早晨有浓雾。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(7)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滴在玻璃表面的水消失了。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539451D3-0783-48A5-B81D-D316EB0B4AA2}"/>
              </a:ext>
            </a:extLst>
          </p:cNvPr>
          <p:cNvGrpSpPr/>
          <p:nvPr/>
        </p:nvGrpSpPr>
        <p:grpSpPr>
          <a:xfrm>
            <a:off x="937268" y="243174"/>
            <a:ext cx="1452200" cy="338554"/>
            <a:chOff x="937268" y="243174"/>
            <a:chExt cx="1452200" cy="338554"/>
          </a:xfrm>
        </p:grpSpPr>
        <p:sp>
          <p:nvSpPr>
            <p:cNvPr id="7" name="平行四边形 6">
              <a:extLst>
                <a:ext uri="{FF2B5EF4-FFF2-40B4-BE49-F238E27FC236}">
                  <a16:creationId xmlns:a16="http://schemas.microsoft.com/office/drawing/2014/main" id="{875EDCB8-E14C-4EBD-B418-9D707DECDD92}"/>
                </a:ext>
              </a:extLst>
            </p:cNvPr>
            <p:cNvSpPr/>
            <p:nvPr/>
          </p:nvSpPr>
          <p:spPr>
            <a:xfrm>
              <a:off x="1024183" y="400050"/>
              <a:ext cx="1048694" cy="116411"/>
            </a:xfrm>
            <a:prstGeom prst="parallelogram">
              <a:avLst/>
            </a:prstGeom>
            <a:gradFill flip="none" rotWithShape="1">
              <a:gsLst>
                <a:gs pos="0">
                  <a:srgbClr val="E26714">
                    <a:alpha val="40000"/>
                  </a:srgbClr>
                </a:gs>
                <a:gs pos="100000">
                  <a:srgbClr val="F5F7F8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18">
              <a:extLst>
                <a:ext uri="{FF2B5EF4-FFF2-40B4-BE49-F238E27FC236}">
                  <a16:creationId xmlns:a16="http://schemas.microsoft.com/office/drawing/2014/main" id="{CDC05AAA-254E-41B8-9686-B2C2146593DE}"/>
                </a:ext>
              </a:extLst>
            </p:cNvPr>
            <p:cNvSpPr txBox="1"/>
            <p:nvPr/>
          </p:nvSpPr>
          <p:spPr>
            <a:xfrm>
              <a:off x="937268" y="243174"/>
              <a:ext cx="145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 b="1" spc="300">
                  <a:solidFill>
                    <a:srgbClr val="2F7C3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>
                  <a:solidFill>
                    <a:srgbClr val="486670"/>
                  </a:solidFill>
                </a:rPr>
                <a:t>升华与凝华</a:t>
              </a:r>
              <a:endParaRPr lang="zh-CN" altLang="zh-CN">
                <a:solidFill>
                  <a:srgbClr val="48667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1760667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E870A4E7-8AE9-44BB-B6A9-1E01C15334D4}"/>
              </a:ext>
            </a:extLst>
          </p:cNvPr>
          <p:cNvSpPr/>
          <p:nvPr/>
        </p:nvSpPr>
        <p:spPr>
          <a:xfrm>
            <a:off x="1024183" y="1195217"/>
            <a:ext cx="10317464" cy="5008978"/>
          </a:xfrm>
          <a:prstGeom prst="roundRect">
            <a:avLst>
              <a:gd name="adj" fmla="val 4798"/>
            </a:avLst>
          </a:prstGeom>
          <a:solidFill>
            <a:srgbClr val="F5F7F8"/>
          </a:solidFill>
          <a:ln>
            <a:solidFill>
              <a:srgbClr val="486670"/>
            </a:solidFill>
          </a:ln>
          <a:effectLst>
            <a:outerShdw blurRad="63500" sx="101000" sy="101000" algn="ctr" rotWithShape="0">
              <a:srgbClr val="48667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1F0D4619-0221-4162-AD52-C14ED2425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130" y="2032880"/>
            <a:ext cx="7722470" cy="234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下列做法利用物态变化放热的是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　　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．运输食品时，为了防止食品腐烂变质，常放些干冰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．北方的冬天，常在保存蔬菜的菜窖里放几桶水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．夏天，为了凉快，常在地面上洒水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．夏天，为了喝到冰凉的饮料，常在饮料中加冰块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EF3F4B38-E93B-4764-B26D-A8DB29D72B36}"/>
              </a:ext>
            </a:extLst>
          </p:cNvPr>
          <p:cNvGrpSpPr/>
          <p:nvPr/>
        </p:nvGrpSpPr>
        <p:grpSpPr>
          <a:xfrm>
            <a:off x="937268" y="243174"/>
            <a:ext cx="1452200" cy="338554"/>
            <a:chOff x="937268" y="243174"/>
            <a:chExt cx="1452200" cy="338554"/>
          </a:xfrm>
        </p:grpSpPr>
        <p:sp>
          <p:nvSpPr>
            <p:cNvPr id="5" name="平行四边形 4">
              <a:extLst>
                <a:ext uri="{FF2B5EF4-FFF2-40B4-BE49-F238E27FC236}">
                  <a16:creationId xmlns:a16="http://schemas.microsoft.com/office/drawing/2014/main" id="{C79E6427-D921-48E9-9904-54899CBA951D}"/>
                </a:ext>
              </a:extLst>
            </p:cNvPr>
            <p:cNvSpPr/>
            <p:nvPr/>
          </p:nvSpPr>
          <p:spPr>
            <a:xfrm>
              <a:off x="1024183" y="400050"/>
              <a:ext cx="1048694" cy="116411"/>
            </a:xfrm>
            <a:prstGeom prst="parallelogram">
              <a:avLst/>
            </a:prstGeom>
            <a:gradFill flip="none" rotWithShape="1">
              <a:gsLst>
                <a:gs pos="0">
                  <a:srgbClr val="E26714">
                    <a:alpha val="40000"/>
                  </a:srgbClr>
                </a:gs>
                <a:gs pos="100000">
                  <a:srgbClr val="F5F7F8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TextBox 18">
              <a:extLst>
                <a:ext uri="{FF2B5EF4-FFF2-40B4-BE49-F238E27FC236}">
                  <a16:creationId xmlns:a16="http://schemas.microsoft.com/office/drawing/2014/main" id="{0F45ECB8-F830-4991-9F7B-7D872C7CE6B2}"/>
                </a:ext>
              </a:extLst>
            </p:cNvPr>
            <p:cNvSpPr txBox="1"/>
            <p:nvPr/>
          </p:nvSpPr>
          <p:spPr>
            <a:xfrm>
              <a:off x="937268" y="243174"/>
              <a:ext cx="145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 b="1" spc="300">
                  <a:solidFill>
                    <a:srgbClr val="2F7C3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>
                  <a:solidFill>
                    <a:srgbClr val="486670"/>
                  </a:solidFill>
                </a:rPr>
                <a:t>升华与凝华</a:t>
              </a:r>
              <a:endParaRPr lang="zh-CN" altLang="zh-CN">
                <a:solidFill>
                  <a:srgbClr val="486670"/>
                </a:solidFill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47C0E29C-A501-40CF-AE03-832A23DA223A}"/>
              </a:ext>
            </a:extLst>
          </p:cNvPr>
          <p:cNvSpPr txBox="1"/>
          <p:nvPr/>
        </p:nvSpPr>
        <p:spPr>
          <a:xfrm>
            <a:off x="5682290" y="2057573"/>
            <a:ext cx="394660" cy="525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82414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FED9A52B-61A5-4518-90EA-430659F8F00A}"/>
              </a:ext>
            </a:extLst>
          </p:cNvPr>
          <p:cNvGrpSpPr/>
          <p:nvPr/>
        </p:nvGrpSpPr>
        <p:grpSpPr>
          <a:xfrm>
            <a:off x="0" y="0"/>
            <a:ext cx="13000306" cy="6858000"/>
            <a:chExt cx="13000306" cy="6858000"/>
          </a:xfrm>
        </p:grpSpPr>
        <p:pic>
          <p:nvPicPr>
            <p:cNvPr id="4" name="图片 3" descr="图片包含 室内, 窗户, 人, 桌子&#10;&#10;描述已自动生成">
              <a:extLst>
                <a:ext uri="{FF2B5EF4-FFF2-40B4-BE49-F238E27FC236}">
                  <a16:creationId xmlns:a16="http://schemas.microsoft.com/office/drawing/2014/main" id="{E64BEAF9-20D6-424A-980B-D234CA089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45" b="7845"/>
            <a:stretch>
              <a:fillRect/>
            </a:stretch>
          </p:blipFill>
          <p:spPr>
            <a:xfrm>
              <a:off x="808306" y="0"/>
              <a:ext cx="12192000" cy="685800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F098B17-D7BF-46DE-8E3E-615A71593D98}"/>
                </a:ext>
              </a:extLst>
            </p:cNvPr>
            <p:cNvSpPr/>
            <p:nvPr/>
          </p:nvSpPr>
          <p:spPr>
            <a:xfrm>
              <a:off x="0" y="0"/>
              <a:ext cx="12190795" cy="6858000"/>
            </a:xfrm>
            <a:prstGeom prst="rect">
              <a:avLst/>
            </a:prstGeom>
            <a:gradFill flip="none" rotWithShape="1">
              <a:gsLst>
                <a:gs pos="9000">
                  <a:schemeClr val="accent1">
                    <a:lumMod val="5000"/>
                    <a:lumOff val="95000"/>
                  </a:schemeClr>
                </a:gs>
                <a:gs pos="73000">
                  <a:schemeClr val="bg2">
                    <a:alpha val="0"/>
                  </a:schemeClr>
                </a:gs>
              </a:gsLst>
              <a:lin ang="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9A2DC91-AC49-4424-B329-99828F70DBEA}"/>
                </a:ext>
              </a:extLst>
            </p:cNvPr>
            <p:cNvGrpSpPr/>
            <p:nvPr/>
          </p:nvGrpSpPr>
          <p:grpSpPr>
            <a:xfrm>
              <a:off x="658561" y="1449555"/>
              <a:ext cx="5938334" cy="3958889"/>
              <a:chOff x="868111" y="1449555"/>
              <a:chExt cx="5938334" cy="3958889"/>
            </a:xfrm>
          </p:grpSpPr>
          <p:pic>
            <p:nvPicPr>
              <p:cNvPr id="3" name="图片 2" descr="图片包含 游戏机, 物体, 头盔&#10;&#10;描述已自动生成">
                <a:extLst>
                  <a:ext uri="{FF2B5EF4-FFF2-40B4-BE49-F238E27FC236}">
                    <a16:creationId xmlns:a16="http://schemas.microsoft.com/office/drawing/2014/main" id="{A8BE1ED7-FC44-41BA-B9E2-B8B2848120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8111" y="1449555"/>
                <a:ext cx="5938334" cy="3958889"/>
              </a:xfrm>
              <a:prstGeom prst="rect">
                <a:avLst/>
              </a:prstGeom>
            </p:spPr>
          </p:pic>
          <p:pic>
            <p:nvPicPr>
              <p:cNvPr id="8" name="图片 7" descr="图片包含 游戏机&#10;&#10;描述已自动生成">
                <a:extLst>
                  <a:ext uri="{FF2B5EF4-FFF2-40B4-BE49-F238E27FC236}">
                    <a16:creationId xmlns:a16="http://schemas.microsoft.com/office/drawing/2014/main" id="{92AB1E13-56D6-46D8-BAAB-B1C8FB462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1891" y="3329580"/>
                <a:ext cx="648217" cy="471902"/>
              </a:xfrm>
              <a:prstGeom prst="rect">
                <a:avLst/>
              </a:prstGeom>
            </p:spPr>
          </p:pic>
        </p:grpSp>
      </p:grpSp>
      <p:pic>
        <p:nvPicPr>
          <p:cNvPr id="13" name="New picture" hidden="1"/>
          <p:cNvPicPr/>
          <p:nvPr/>
        </p:nvPicPr>
        <p:blipFill>
          <a:blip r:embed="rId6"/>
          <a:stretch>
            <a:fillRect/>
          </a:stretch>
        </p:blipFill>
        <p:spPr>
          <a:xfrm>
            <a:off x="10287000" y="11722100"/>
            <a:ext cx="419100" cy="355600"/>
          </a:xfrm>
          <a:prstGeom prst="cube">
            <a:avLst/>
          </a:prstGeom>
        </p:spPr>
      </p:pic>
    </p:spTree>
    <p:extLst>
      <p:ext uri="{BB962C8B-B14F-4D97-AF65-F5344CB8AC3E}">
        <p14:creationId xmlns:p14="http://schemas.microsoft.com/office/powerpoint/2010/main" val="3293254964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28A8AA35-F617-4630-B446-4A998F02A306}"/>
              </a:ext>
            </a:extLst>
          </p:cNvPr>
          <p:cNvSpPr/>
          <p:nvPr/>
        </p:nvSpPr>
        <p:spPr>
          <a:xfrm>
            <a:off x="937268" y="2307102"/>
            <a:ext cx="10379100" cy="3636598"/>
          </a:xfrm>
          <a:prstGeom prst="roundRect">
            <a:avLst/>
          </a:prstGeom>
          <a:solidFill>
            <a:srgbClr val="F5F7F8"/>
          </a:solidFill>
          <a:ln w="3175">
            <a:solidFill>
              <a:srgbClr val="486670"/>
            </a:solidFill>
          </a:ln>
          <a:effectLst>
            <a:outerShdw blurRad="101600" sx="101000" sy="101000" algn="ctr" rotWithShape="0">
              <a:srgbClr val="48667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C61B922-6C50-4DE9-A6CE-8FBAD8B552F8}"/>
              </a:ext>
            </a:extLst>
          </p:cNvPr>
          <p:cNvSpPr txBox="1"/>
          <p:nvPr/>
        </p:nvSpPr>
        <p:spPr>
          <a:xfrm>
            <a:off x="8257776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概念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CA470529-0781-46EA-AFD6-3C14E68C85E8}"/>
              </a:ext>
            </a:extLst>
          </p:cNvPr>
          <p:cNvSpPr txBox="1"/>
          <p:nvPr/>
        </p:nvSpPr>
        <p:spPr>
          <a:xfrm>
            <a:off x="9027163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/>
              <a:t>升华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7ED172C7-F4A3-4888-9D35-AB0E990CACBF}"/>
              </a:ext>
            </a:extLst>
          </p:cNvPr>
          <p:cNvSpPr txBox="1"/>
          <p:nvPr/>
        </p:nvSpPr>
        <p:spPr>
          <a:xfrm>
            <a:off x="9796550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凝华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C59DFFE2-A360-4B61-9DA0-65127982724F}"/>
              </a:ext>
            </a:extLst>
          </p:cNvPr>
          <p:cNvSpPr txBox="1"/>
          <p:nvPr/>
        </p:nvSpPr>
        <p:spPr>
          <a:xfrm>
            <a:off x="10565937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总结</a:t>
            </a:r>
          </a:p>
        </p:txBody>
      </p: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330D97B7-A9D8-422C-9AB2-FE14B259ACCA}"/>
              </a:ext>
            </a:extLst>
          </p:cNvPr>
          <p:cNvCxnSpPr/>
          <p:nvPr/>
        </p:nvCxnSpPr>
        <p:spPr>
          <a:xfrm flipH="1">
            <a:off x="8901113" y="290513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615D3790-1CF5-4D15-9C52-ACE83D6413F8}"/>
              </a:ext>
            </a:extLst>
          </p:cNvPr>
          <p:cNvCxnSpPr/>
          <p:nvPr/>
        </p:nvCxnSpPr>
        <p:spPr>
          <a:xfrm flipH="1">
            <a:off x="9702520" y="300741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E6FA61FA-9166-4547-9882-0CD6A2EB37DA}"/>
              </a:ext>
            </a:extLst>
          </p:cNvPr>
          <p:cNvCxnSpPr/>
          <p:nvPr/>
        </p:nvCxnSpPr>
        <p:spPr>
          <a:xfrm flipH="1">
            <a:off x="10471651" y="300741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E85E0FCC-ADE8-48AE-A7D2-D730B8D78F1A}"/>
              </a:ext>
            </a:extLst>
          </p:cNvPr>
          <p:cNvSpPr txBox="1"/>
          <p:nvPr/>
        </p:nvSpPr>
        <p:spPr>
          <a:xfrm>
            <a:off x="7529249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spc="300">
                <a:solidFill>
                  <a:srgbClr val="4866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引入</a:t>
            </a:r>
          </a:p>
        </p:txBody>
      </p: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E7175044-C8A0-42A9-97D1-2600FA12ECC4}"/>
              </a:ext>
            </a:extLst>
          </p:cNvPr>
          <p:cNvCxnSpPr/>
          <p:nvPr/>
        </p:nvCxnSpPr>
        <p:spPr>
          <a:xfrm flipH="1">
            <a:off x="8172586" y="290513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A2C3803E-19FC-45CE-A538-D13E726F588F}"/>
              </a:ext>
            </a:extLst>
          </p:cNvPr>
          <p:cNvGrpSpPr/>
          <p:nvPr/>
        </p:nvGrpSpPr>
        <p:grpSpPr>
          <a:xfrm>
            <a:off x="937268" y="243174"/>
            <a:ext cx="1452200" cy="338554"/>
            <a:chOff x="937268" y="243174"/>
            <a:chExt cx="1452200" cy="338554"/>
          </a:xfrm>
        </p:grpSpPr>
        <p:sp>
          <p:nvSpPr>
            <p:cNvPr id="41" name="平行四边形 40">
              <a:extLst>
                <a:ext uri="{FF2B5EF4-FFF2-40B4-BE49-F238E27FC236}">
                  <a16:creationId xmlns:a16="http://schemas.microsoft.com/office/drawing/2014/main" id="{AFA7ED37-DFD3-4249-AA0C-A8719D5829CC}"/>
                </a:ext>
              </a:extLst>
            </p:cNvPr>
            <p:cNvSpPr/>
            <p:nvPr/>
          </p:nvSpPr>
          <p:spPr>
            <a:xfrm>
              <a:off x="1024183" y="400050"/>
              <a:ext cx="1048694" cy="116411"/>
            </a:xfrm>
            <a:prstGeom prst="parallelogram">
              <a:avLst/>
            </a:prstGeom>
            <a:gradFill flip="none" rotWithShape="1">
              <a:gsLst>
                <a:gs pos="0">
                  <a:srgbClr val="E26714">
                    <a:alpha val="40000"/>
                  </a:srgbClr>
                </a:gs>
                <a:gs pos="100000">
                  <a:srgbClr val="F5F7F8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TextBox 18">
              <a:extLst>
                <a:ext uri="{FF2B5EF4-FFF2-40B4-BE49-F238E27FC236}">
                  <a16:creationId xmlns:a16="http://schemas.microsoft.com/office/drawing/2014/main" id="{664A2D88-4B6A-46A0-AAC4-424A43675FC7}"/>
                </a:ext>
              </a:extLst>
            </p:cNvPr>
            <p:cNvSpPr txBox="1"/>
            <p:nvPr/>
          </p:nvSpPr>
          <p:spPr>
            <a:xfrm>
              <a:off x="937268" y="243174"/>
              <a:ext cx="145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 b="1" spc="300">
                  <a:solidFill>
                    <a:srgbClr val="2F7C3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>
                  <a:solidFill>
                    <a:srgbClr val="486670"/>
                  </a:solidFill>
                </a:rPr>
                <a:t>升华与凝华</a:t>
              </a:r>
              <a:endParaRPr lang="zh-CN" altLang="zh-CN">
                <a:solidFill>
                  <a:srgbClr val="486670"/>
                </a:solidFill>
              </a:endParaRPr>
            </a:p>
          </p:txBody>
        </p:sp>
      </p:grpSp>
      <p:sp>
        <p:nvSpPr>
          <p:cNvPr id="82" name="文本框 38">
            <a:extLst>
              <a:ext uri="{FF2B5EF4-FFF2-40B4-BE49-F238E27FC236}">
                <a16:creationId xmlns:a16="http://schemas.microsoft.com/office/drawing/2014/main" id="{35CCAFD2-A9DE-4F8E-B360-BF1CF8EB99C0}"/>
              </a:ext>
            </a:extLst>
          </p:cNvPr>
          <p:cNvSpPr txBox="1"/>
          <p:nvPr/>
        </p:nvSpPr>
        <p:spPr>
          <a:xfrm>
            <a:off x="7279157" y="3225565"/>
            <a:ext cx="3570208" cy="581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固体能直接变成气体吗？</a:t>
            </a:r>
            <a:endParaRPr lang="en-US" altLang="zh-CN" sz="240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3" name="info_149693">
            <a:extLst>
              <a:ext uri="{FF2B5EF4-FFF2-40B4-BE49-F238E27FC236}">
                <a16:creationId xmlns:a16="http://schemas.microsoft.com/office/drawing/2014/main" id="{CA94F3F9-BC3A-498E-9226-5E5537C25FFA}"/>
              </a:ext>
            </a:extLst>
          </p:cNvPr>
          <p:cNvSpPr>
            <a:spLocks noChangeAspect="1"/>
          </p:cNvSpPr>
          <p:nvPr/>
        </p:nvSpPr>
        <p:spPr bwMode="auto">
          <a:xfrm>
            <a:off x="6952861" y="3399095"/>
            <a:ext cx="353720" cy="353790"/>
          </a:xfrm>
          <a:custGeom>
            <a:gdLst>
              <a:gd name="T0" fmla="*/ 5333 w 10666"/>
              <a:gd name="T1" fmla="*/ 0 h 10666"/>
              <a:gd name="T2" fmla="*/ 0 w 10666"/>
              <a:gd name="T3" fmla="*/ 5333 h 10666"/>
              <a:gd name="T4" fmla="*/ 5333 w 10666"/>
              <a:gd name="T5" fmla="*/ 10666 h 10666"/>
              <a:gd name="T6" fmla="*/ 10666 w 10666"/>
              <a:gd name="T7" fmla="*/ 5333 h 10666"/>
              <a:gd name="T8" fmla="*/ 5333 w 10666"/>
              <a:gd name="T9" fmla="*/ 0 h 10666"/>
              <a:gd name="T10" fmla="*/ 5333 w 10666"/>
              <a:gd name="T11" fmla="*/ 9600 h 10666"/>
              <a:gd name="T12" fmla="*/ 1066 w 10666"/>
              <a:gd name="T13" fmla="*/ 5333 h 10666"/>
              <a:gd name="T14" fmla="*/ 5333 w 10666"/>
              <a:gd name="T15" fmla="*/ 1066 h 10666"/>
              <a:gd name="T16" fmla="*/ 9600 w 10666"/>
              <a:gd name="T17" fmla="*/ 5333 h 10666"/>
              <a:gd name="T18" fmla="*/ 5333 w 10666"/>
              <a:gd name="T19" fmla="*/ 9600 h 10666"/>
              <a:gd name="T20" fmla="*/ 4800 w 10666"/>
              <a:gd name="T21" fmla="*/ 8527 h 10666"/>
              <a:gd name="T22" fmla="*/ 5864 w 10666"/>
              <a:gd name="T23" fmla="*/ 8527 h 10666"/>
              <a:gd name="T24" fmla="*/ 5864 w 10666"/>
              <a:gd name="T25" fmla="*/ 7473 h 10666"/>
              <a:gd name="T26" fmla="*/ 4800 w 10666"/>
              <a:gd name="T27" fmla="*/ 7473 h 10666"/>
              <a:gd name="T28" fmla="*/ 4800 w 10666"/>
              <a:gd name="T29" fmla="*/ 8527 h 10666"/>
              <a:gd name="T30" fmla="*/ 5359 w 10666"/>
              <a:gd name="T31" fmla="*/ 2442 h 10666"/>
              <a:gd name="T32" fmla="*/ 4040 w 10666"/>
              <a:gd name="T33" fmla="*/ 2926 h 10666"/>
              <a:gd name="T34" fmla="*/ 3499 w 10666"/>
              <a:gd name="T35" fmla="*/ 4104 h 10666"/>
              <a:gd name="T36" fmla="*/ 4415 w 10666"/>
              <a:gd name="T37" fmla="*/ 4227 h 10666"/>
              <a:gd name="T38" fmla="*/ 4767 w 10666"/>
              <a:gd name="T39" fmla="*/ 3507 h 10666"/>
              <a:gd name="T40" fmla="*/ 5402 w 10666"/>
              <a:gd name="T41" fmla="*/ 3271 h 10666"/>
              <a:gd name="T42" fmla="*/ 6030 w 10666"/>
              <a:gd name="T43" fmla="*/ 3497 h 10666"/>
              <a:gd name="T44" fmla="*/ 6262 w 10666"/>
              <a:gd name="T45" fmla="*/ 4041 h 10666"/>
              <a:gd name="T46" fmla="*/ 6131 w 10666"/>
              <a:gd name="T47" fmla="*/ 4459 h 10666"/>
              <a:gd name="T48" fmla="*/ 5609 w 10666"/>
              <a:gd name="T49" fmla="*/ 4967 h 10666"/>
              <a:gd name="T50" fmla="*/ 5026 w 10666"/>
              <a:gd name="T51" fmla="*/ 5664 h 10666"/>
              <a:gd name="T52" fmla="*/ 4881 w 10666"/>
              <a:gd name="T53" fmla="*/ 6454 h 10666"/>
              <a:gd name="T54" fmla="*/ 4884 w 10666"/>
              <a:gd name="T55" fmla="*/ 6914 h 10666"/>
              <a:gd name="T56" fmla="*/ 5790 w 10666"/>
              <a:gd name="T57" fmla="*/ 6914 h 10666"/>
              <a:gd name="T58" fmla="*/ 5859 w 10666"/>
              <a:gd name="T59" fmla="*/ 6090 h 10666"/>
              <a:gd name="T60" fmla="*/ 6251 w 10666"/>
              <a:gd name="T61" fmla="*/ 5630 h 10666"/>
              <a:gd name="T62" fmla="*/ 7048 w 10666"/>
              <a:gd name="T63" fmla="*/ 4754 h 10666"/>
              <a:gd name="T64" fmla="*/ 7235 w 10666"/>
              <a:gd name="T65" fmla="*/ 4073 h 10666"/>
              <a:gd name="T66" fmla="*/ 6727 w 10666"/>
              <a:gd name="T67" fmla="*/ 2932 h 10666"/>
              <a:gd name="T68" fmla="*/ 5359 w 10666"/>
              <a:gd name="T69" fmla="*/ 2442 h 10666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666" h="10666">
                <a:moveTo>
                  <a:pt x="5333" y="0"/>
                </a:moveTo>
                <a:cubicBezTo>
                  <a:pt x="2389" y="0"/>
                  <a:pt x="0" y="2389"/>
                  <a:pt x="0" y="5333"/>
                </a:cubicBezTo>
                <a:cubicBezTo>
                  <a:pt x="0" y="8277"/>
                  <a:pt x="2389" y="10666"/>
                  <a:pt x="5333" y="10666"/>
                </a:cubicBezTo>
                <a:cubicBezTo>
                  <a:pt x="8277" y="10666"/>
                  <a:pt x="10666" y="8277"/>
                  <a:pt x="10666" y="5333"/>
                </a:cubicBezTo>
                <a:cubicBezTo>
                  <a:pt x="10666" y="2389"/>
                  <a:pt x="8277" y="0"/>
                  <a:pt x="5333" y="0"/>
                </a:cubicBezTo>
                <a:close/>
                <a:moveTo>
                  <a:pt x="5333" y="9600"/>
                </a:moveTo>
                <a:cubicBezTo>
                  <a:pt x="2981" y="9600"/>
                  <a:pt x="1066" y="7685"/>
                  <a:pt x="1066" y="5333"/>
                </a:cubicBezTo>
                <a:cubicBezTo>
                  <a:pt x="1066" y="2981"/>
                  <a:pt x="2981" y="1066"/>
                  <a:pt x="5333" y="1066"/>
                </a:cubicBezTo>
                <a:cubicBezTo>
                  <a:pt x="7685" y="1066"/>
                  <a:pt x="9600" y="2981"/>
                  <a:pt x="9600" y="5333"/>
                </a:cubicBezTo>
                <a:cubicBezTo>
                  <a:pt x="9600" y="7685"/>
                  <a:pt x="7685" y="9600"/>
                  <a:pt x="5333" y="9600"/>
                </a:cubicBezTo>
                <a:close/>
                <a:moveTo>
                  <a:pt x="4800" y="8527"/>
                </a:moveTo>
                <a:lnTo>
                  <a:pt x="5864" y="8527"/>
                </a:lnTo>
                <a:lnTo>
                  <a:pt x="5864" y="7473"/>
                </a:lnTo>
                <a:lnTo>
                  <a:pt x="4800" y="7473"/>
                </a:lnTo>
                <a:lnTo>
                  <a:pt x="4800" y="8527"/>
                </a:lnTo>
                <a:close/>
                <a:moveTo>
                  <a:pt x="5359" y="2442"/>
                </a:moveTo>
                <a:cubicBezTo>
                  <a:pt x="4815" y="2442"/>
                  <a:pt x="4375" y="2603"/>
                  <a:pt x="4040" y="2926"/>
                </a:cubicBezTo>
                <a:cubicBezTo>
                  <a:pt x="3705" y="3249"/>
                  <a:pt x="3524" y="3641"/>
                  <a:pt x="3499" y="4104"/>
                </a:cubicBezTo>
                <a:lnTo>
                  <a:pt x="4415" y="4227"/>
                </a:lnTo>
                <a:cubicBezTo>
                  <a:pt x="4479" y="3905"/>
                  <a:pt x="4596" y="3664"/>
                  <a:pt x="4767" y="3507"/>
                </a:cubicBezTo>
                <a:cubicBezTo>
                  <a:pt x="4937" y="3350"/>
                  <a:pt x="5149" y="3271"/>
                  <a:pt x="5402" y="3271"/>
                </a:cubicBezTo>
                <a:cubicBezTo>
                  <a:pt x="5665" y="3271"/>
                  <a:pt x="5874" y="3346"/>
                  <a:pt x="6030" y="3497"/>
                </a:cubicBezTo>
                <a:cubicBezTo>
                  <a:pt x="6184" y="3648"/>
                  <a:pt x="6262" y="3830"/>
                  <a:pt x="6262" y="4041"/>
                </a:cubicBezTo>
                <a:cubicBezTo>
                  <a:pt x="6262" y="4194"/>
                  <a:pt x="6218" y="4333"/>
                  <a:pt x="6131" y="4459"/>
                </a:cubicBezTo>
                <a:cubicBezTo>
                  <a:pt x="6074" y="4539"/>
                  <a:pt x="5900" y="4708"/>
                  <a:pt x="5609" y="4967"/>
                </a:cubicBezTo>
                <a:cubicBezTo>
                  <a:pt x="5318" y="5225"/>
                  <a:pt x="5123" y="5457"/>
                  <a:pt x="5026" y="5664"/>
                </a:cubicBezTo>
                <a:cubicBezTo>
                  <a:pt x="4929" y="5871"/>
                  <a:pt x="4881" y="6134"/>
                  <a:pt x="4881" y="6454"/>
                </a:cubicBezTo>
                <a:cubicBezTo>
                  <a:pt x="4881" y="6485"/>
                  <a:pt x="4882" y="6772"/>
                  <a:pt x="4884" y="6914"/>
                </a:cubicBezTo>
                <a:lnTo>
                  <a:pt x="5790" y="6914"/>
                </a:lnTo>
                <a:cubicBezTo>
                  <a:pt x="5785" y="6614"/>
                  <a:pt x="5808" y="6207"/>
                  <a:pt x="5859" y="6090"/>
                </a:cubicBezTo>
                <a:cubicBezTo>
                  <a:pt x="5910" y="5974"/>
                  <a:pt x="6041" y="5820"/>
                  <a:pt x="6251" y="5630"/>
                </a:cubicBezTo>
                <a:cubicBezTo>
                  <a:pt x="6659" y="5260"/>
                  <a:pt x="6924" y="4968"/>
                  <a:pt x="7048" y="4754"/>
                </a:cubicBezTo>
                <a:cubicBezTo>
                  <a:pt x="7173" y="4540"/>
                  <a:pt x="7235" y="4313"/>
                  <a:pt x="7235" y="4073"/>
                </a:cubicBezTo>
                <a:cubicBezTo>
                  <a:pt x="7235" y="3639"/>
                  <a:pt x="7065" y="3259"/>
                  <a:pt x="6727" y="2932"/>
                </a:cubicBezTo>
                <a:cubicBezTo>
                  <a:pt x="6388" y="2605"/>
                  <a:pt x="5932" y="2442"/>
                  <a:pt x="5359" y="2442"/>
                </a:cubicBezTo>
                <a:close/>
              </a:path>
            </a:pathLst>
          </a:custGeom>
          <a:solidFill>
            <a:srgbClr val="486670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5" name="文本框 78">
            <a:extLst>
              <a:ext uri="{FF2B5EF4-FFF2-40B4-BE49-F238E27FC236}">
                <a16:creationId xmlns:a16="http://schemas.microsoft.com/office/drawing/2014/main" id="{6F2E0B72-8F01-440B-85CF-C97FB2A251E0}"/>
              </a:ext>
            </a:extLst>
          </p:cNvPr>
          <p:cNvSpPr txBox="1"/>
          <p:nvPr/>
        </p:nvSpPr>
        <p:spPr>
          <a:xfrm>
            <a:off x="7279157" y="4446223"/>
            <a:ext cx="3570208" cy="581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气体能直接变成固体吗？</a:t>
            </a:r>
          </a:p>
        </p:txBody>
      </p:sp>
      <p:sp>
        <p:nvSpPr>
          <p:cNvPr id="86" name="info_149693">
            <a:extLst>
              <a:ext uri="{FF2B5EF4-FFF2-40B4-BE49-F238E27FC236}">
                <a16:creationId xmlns:a16="http://schemas.microsoft.com/office/drawing/2014/main" id="{E2E1145E-06FA-4268-9FE9-51B899061150}"/>
              </a:ext>
            </a:extLst>
          </p:cNvPr>
          <p:cNvSpPr>
            <a:spLocks noChangeAspect="1"/>
          </p:cNvSpPr>
          <p:nvPr/>
        </p:nvSpPr>
        <p:spPr bwMode="auto">
          <a:xfrm>
            <a:off x="6952861" y="4642950"/>
            <a:ext cx="353720" cy="353790"/>
          </a:xfrm>
          <a:custGeom>
            <a:gdLst>
              <a:gd name="T0" fmla="*/ 5333 w 10666"/>
              <a:gd name="T1" fmla="*/ 0 h 10666"/>
              <a:gd name="T2" fmla="*/ 0 w 10666"/>
              <a:gd name="T3" fmla="*/ 5333 h 10666"/>
              <a:gd name="T4" fmla="*/ 5333 w 10666"/>
              <a:gd name="T5" fmla="*/ 10666 h 10666"/>
              <a:gd name="T6" fmla="*/ 10666 w 10666"/>
              <a:gd name="T7" fmla="*/ 5333 h 10666"/>
              <a:gd name="T8" fmla="*/ 5333 w 10666"/>
              <a:gd name="T9" fmla="*/ 0 h 10666"/>
              <a:gd name="T10" fmla="*/ 5333 w 10666"/>
              <a:gd name="T11" fmla="*/ 9600 h 10666"/>
              <a:gd name="T12" fmla="*/ 1066 w 10666"/>
              <a:gd name="T13" fmla="*/ 5333 h 10666"/>
              <a:gd name="T14" fmla="*/ 5333 w 10666"/>
              <a:gd name="T15" fmla="*/ 1066 h 10666"/>
              <a:gd name="T16" fmla="*/ 9600 w 10666"/>
              <a:gd name="T17" fmla="*/ 5333 h 10666"/>
              <a:gd name="T18" fmla="*/ 5333 w 10666"/>
              <a:gd name="T19" fmla="*/ 9600 h 10666"/>
              <a:gd name="T20" fmla="*/ 4800 w 10666"/>
              <a:gd name="T21" fmla="*/ 8527 h 10666"/>
              <a:gd name="T22" fmla="*/ 5864 w 10666"/>
              <a:gd name="T23" fmla="*/ 8527 h 10666"/>
              <a:gd name="T24" fmla="*/ 5864 w 10666"/>
              <a:gd name="T25" fmla="*/ 7473 h 10666"/>
              <a:gd name="T26" fmla="*/ 4800 w 10666"/>
              <a:gd name="T27" fmla="*/ 7473 h 10666"/>
              <a:gd name="T28" fmla="*/ 4800 w 10666"/>
              <a:gd name="T29" fmla="*/ 8527 h 10666"/>
              <a:gd name="T30" fmla="*/ 5359 w 10666"/>
              <a:gd name="T31" fmla="*/ 2442 h 10666"/>
              <a:gd name="T32" fmla="*/ 4040 w 10666"/>
              <a:gd name="T33" fmla="*/ 2926 h 10666"/>
              <a:gd name="T34" fmla="*/ 3499 w 10666"/>
              <a:gd name="T35" fmla="*/ 4104 h 10666"/>
              <a:gd name="T36" fmla="*/ 4415 w 10666"/>
              <a:gd name="T37" fmla="*/ 4227 h 10666"/>
              <a:gd name="T38" fmla="*/ 4767 w 10666"/>
              <a:gd name="T39" fmla="*/ 3507 h 10666"/>
              <a:gd name="T40" fmla="*/ 5402 w 10666"/>
              <a:gd name="T41" fmla="*/ 3271 h 10666"/>
              <a:gd name="T42" fmla="*/ 6030 w 10666"/>
              <a:gd name="T43" fmla="*/ 3497 h 10666"/>
              <a:gd name="T44" fmla="*/ 6262 w 10666"/>
              <a:gd name="T45" fmla="*/ 4041 h 10666"/>
              <a:gd name="T46" fmla="*/ 6131 w 10666"/>
              <a:gd name="T47" fmla="*/ 4459 h 10666"/>
              <a:gd name="T48" fmla="*/ 5609 w 10666"/>
              <a:gd name="T49" fmla="*/ 4967 h 10666"/>
              <a:gd name="T50" fmla="*/ 5026 w 10666"/>
              <a:gd name="T51" fmla="*/ 5664 h 10666"/>
              <a:gd name="T52" fmla="*/ 4881 w 10666"/>
              <a:gd name="T53" fmla="*/ 6454 h 10666"/>
              <a:gd name="T54" fmla="*/ 4884 w 10666"/>
              <a:gd name="T55" fmla="*/ 6914 h 10666"/>
              <a:gd name="T56" fmla="*/ 5790 w 10666"/>
              <a:gd name="T57" fmla="*/ 6914 h 10666"/>
              <a:gd name="T58" fmla="*/ 5859 w 10666"/>
              <a:gd name="T59" fmla="*/ 6090 h 10666"/>
              <a:gd name="T60" fmla="*/ 6251 w 10666"/>
              <a:gd name="T61" fmla="*/ 5630 h 10666"/>
              <a:gd name="T62" fmla="*/ 7048 w 10666"/>
              <a:gd name="T63" fmla="*/ 4754 h 10666"/>
              <a:gd name="T64" fmla="*/ 7235 w 10666"/>
              <a:gd name="T65" fmla="*/ 4073 h 10666"/>
              <a:gd name="T66" fmla="*/ 6727 w 10666"/>
              <a:gd name="T67" fmla="*/ 2932 h 10666"/>
              <a:gd name="T68" fmla="*/ 5359 w 10666"/>
              <a:gd name="T69" fmla="*/ 2442 h 10666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666" h="10666">
                <a:moveTo>
                  <a:pt x="5333" y="0"/>
                </a:moveTo>
                <a:cubicBezTo>
                  <a:pt x="2389" y="0"/>
                  <a:pt x="0" y="2389"/>
                  <a:pt x="0" y="5333"/>
                </a:cubicBezTo>
                <a:cubicBezTo>
                  <a:pt x="0" y="8277"/>
                  <a:pt x="2389" y="10666"/>
                  <a:pt x="5333" y="10666"/>
                </a:cubicBezTo>
                <a:cubicBezTo>
                  <a:pt x="8277" y="10666"/>
                  <a:pt x="10666" y="8277"/>
                  <a:pt x="10666" y="5333"/>
                </a:cubicBezTo>
                <a:cubicBezTo>
                  <a:pt x="10666" y="2389"/>
                  <a:pt x="8277" y="0"/>
                  <a:pt x="5333" y="0"/>
                </a:cubicBezTo>
                <a:close/>
                <a:moveTo>
                  <a:pt x="5333" y="9600"/>
                </a:moveTo>
                <a:cubicBezTo>
                  <a:pt x="2981" y="9600"/>
                  <a:pt x="1066" y="7685"/>
                  <a:pt x="1066" y="5333"/>
                </a:cubicBezTo>
                <a:cubicBezTo>
                  <a:pt x="1066" y="2981"/>
                  <a:pt x="2981" y="1066"/>
                  <a:pt x="5333" y="1066"/>
                </a:cubicBezTo>
                <a:cubicBezTo>
                  <a:pt x="7685" y="1066"/>
                  <a:pt x="9600" y="2981"/>
                  <a:pt x="9600" y="5333"/>
                </a:cubicBezTo>
                <a:cubicBezTo>
                  <a:pt x="9600" y="7685"/>
                  <a:pt x="7685" y="9600"/>
                  <a:pt x="5333" y="9600"/>
                </a:cubicBezTo>
                <a:close/>
                <a:moveTo>
                  <a:pt x="4800" y="8527"/>
                </a:moveTo>
                <a:lnTo>
                  <a:pt x="5864" y="8527"/>
                </a:lnTo>
                <a:lnTo>
                  <a:pt x="5864" y="7473"/>
                </a:lnTo>
                <a:lnTo>
                  <a:pt x="4800" y="7473"/>
                </a:lnTo>
                <a:lnTo>
                  <a:pt x="4800" y="8527"/>
                </a:lnTo>
                <a:close/>
                <a:moveTo>
                  <a:pt x="5359" y="2442"/>
                </a:moveTo>
                <a:cubicBezTo>
                  <a:pt x="4815" y="2442"/>
                  <a:pt x="4375" y="2603"/>
                  <a:pt x="4040" y="2926"/>
                </a:cubicBezTo>
                <a:cubicBezTo>
                  <a:pt x="3705" y="3249"/>
                  <a:pt x="3524" y="3641"/>
                  <a:pt x="3499" y="4104"/>
                </a:cubicBezTo>
                <a:lnTo>
                  <a:pt x="4415" y="4227"/>
                </a:lnTo>
                <a:cubicBezTo>
                  <a:pt x="4479" y="3905"/>
                  <a:pt x="4596" y="3664"/>
                  <a:pt x="4767" y="3507"/>
                </a:cubicBezTo>
                <a:cubicBezTo>
                  <a:pt x="4937" y="3350"/>
                  <a:pt x="5149" y="3271"/>
                  <a:pt x="5402" y="3271"/>
                </a:cubicBezTo>
                <a:cubicBezTo>
                  <a:pt x="5665" y="3271"/>
                  <a:pt x="5874" y="3346"/>
                  <a:pt x="6030" y="3497"/>
                </a:cubicBezTo>
                <a:cubicBezTo>
                  <a:pt x="6184" y="3648"/>
                  <a:pt x="6262" y="3830"/>
                  <a:pt x="6262" y="4041"/>
                </a:cubicBezTo>
                <a:cubicBezTo>
                  <a:pt x="6262" y="4194"/>
                  <a:pt x="6218" y="4333"/>
                  <a:pt x="6131" y="4459"/>
                </a:cubicBezTo>
                <a:cubicBezTo>
                  <a:pt x="6074" y="4539"/>
                  <a:pt x="5900" y="4708"/>
                  <a:pt x="5609" y="4967"/>
                </a:cubicBezTo>
                <a:cubicBezTo>
                  <a:pt x="5318" y="5225"/>
                  <a:pt x="5123" y="5457"/>
                  <a:pt x="5026" y="5664"/>
                </a:cubicBezTo>
                <a:cubicBezTo>
                  <a:pt x="4929" y="5871"/>
                  <a:pt x="4881" y="6134"/>
                  <a:pt x="4881" y="6454"/>
                </a:cubicBezTo>
                <a:cubicBezTo>
                  <a:pt x="4881" y="6485"/>
                  <a:pt x="4882" y="6772"/>
                  <a:pt x="4884" y="6914"/>
                </a:cubicBezTo>
                <a:lnTo>
                  <a:pt x="5790" y="6914"/>
                </a:lnTo>
                <a:cubicBezTo>
                  <a:pt x="5785" y="6614"/>
                  <a:pt x="5808" y="6207"/>
                  <a:pt x="5859" y="6090"/>
                </a:cubicBezTo>
                <a:cubicBezTo>
                  <a:pt x="5910" y="5974"/>
                  <a:pt x="6041" y="5820"/>
                  <a:pt x="6251" y="5630"/>
                </a:cubicBezTo>
                <a:cubicBezTo>
                  <a:pt x="6659" y="5260"/>
                  <a:pt x="6924" y="4968"/>
                  <a:pt x="7048" y="4754"/>
                </a:cubicBezTo>
                <a:cubicBezTo>
                  <a:pt x="7173" y="4540"/>
                  <a:pt x="7235" y="4313"/>
                  <a:pt x="7235" y="4073"/>
                </a:cubicBezTo>
                <a:cubicBezTo>
                  <a:pt x="7235" y="3639"/>
                  <a:pt x="7065" y="3259"/>
                  <a:pt x="6727" y="2932"/>
                </a:cubicBezTo>
                <a:cubicBezTo>
                  <a:pt x="6388" y="2605"/>
                  <a:pt x="5932" y="2442"/>
                  <a:pt x="5359" y="2442"/>
                </a:cubicBezTo>
                <a:close/>
              </a:path>
            </a:pathLst>
          </a:custGeom>
          <a:solidFill>
            <a:srgbClr val="486670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EE30298-3687-42AC-90A4-0D2D7AFEB116}"/>
              </a:ext>
            </a:extLst>
          </p:cNvPr>
          <p:cNvCxnSpPr/>
          <p:nvPr/>
        </p:nvCxnSpPr>
        <p:spPr>
          <a:xfrm flipH="1">
            <a:off x="6153834" y="2733975"/>
            <a:ext cx="0" cy="2837663"/>
          </a:xfrm>
          <a:prstGeom prst="line">
            <a:avLst/>
          </a:prstGeom>
          <a:ln w="3175">
            <a:solidFill>
              <a:srgbClr val="B7C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8A449F96-7F97-489B-85D4-441249B4F781}"/>
              </a:ext>
            </a:extLst>
          </p:cNvPr>
          <p:cNvSpPr txBox="1"/>
          <p:nvPr/>
        </p:nvSpPr>
        <p:spPr>
          <a:xfrm>
            <a:off x="1146957" y="1450294"/>
            <a:ext cx="4852610" cy="525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400" b="1" spc="300">
                <a:solidFill>
                  <a:srgbClr val="4866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固态和气态可以直接转化吗？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551B42F-4412-42EA-8456-18C68FF11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787" y="2493992"/>
            <a:ext cx="3753826" cy="3256698"/>
          </a:xfrm>
          <a:prstGeom prst="rect">
            <a:avLst/>
          </a:prstGeom>
        </p:spPr>
      </p:pic>
      <p:grpSp>
        <p:nvGrpSpPr>
          <p:cNvPr id="88" name="组合 87">
            <a:extLst>
              <a:ext uri="{FF2B5EF4-FFF2-40B4-BE49-F238E27FC236}">
                <a16:creationId xmlns:a16="http://schemas.microsoft.com/office/drawing/2014/main" id="{238DF70E-A938-44F8-895C-C20EA6BF7EDF}"/>
              </a:ext>
            </a:extLst>
          </p:cNvPr>
          <p:cNvGrpSpPr/>
          <p:nvPr/>
        </p:nvGrpSpPr>
        <p:grpSpPr>
          <a:xfrm>
            <a:off x="937268" y="1547032"/>
            <a:ext cx="10107775" cy="444180"/>
            <a:chOff x="1024183" y="1295400"/>
            <a:chExt cx="10107775" cy="444180"/>
          </a:xfrm>
        </p:grpSpPr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1573F3BA-0E06-4EAF-9DBE-54738CEBCF94}"/>
                </a:ext>
              </a:extLst>
            </p:cNvPr>
            <p:cNvSpPr/>
            <p:nvPr/>
          </p:nvSpPr>
          <p:spPr>
            <a:xfrm>
              <a:off x="1024183" y="1295400"/>
              <a:ext cx="143435" cy="444179"/>
            </a:xfrm>
            <a:prstGeom prst="rect">
              <a:avLst/>
            </a:prstGeom>
            <a:solidFill>
              <a:srgbClr val="486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D60903F5-8AF9-4A7C-9664-C20EB09BD698}"/>
                </a:ext>
              </a:extLst>
            </p:cNvPr>
            <p:cNvCxnSpPr/>
            <p:nvPr/>
          </p:nvCxnSpPr>
          <p:spPr>
            <a:xfrm>
              <a:off x="1024183" y="1739580"/>
              <a:ext cx="10107775" cy="0"/>
            </a:xfrm>
            <a:prstGeom prst="line">
              <a:avLst/>
            </a:prstGeom>
            <a:ln w="19050">
              <a:solidFill>
                <a:srgbClr val="4866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3"/>
    </p:custDataLst>
    <p:extLst>
      <p:ext uri="{BB962C8B-B14F-4D97-AF65-F5344CB8AC3E}">
        <p14:creationId xmlns:p14="http://schemas.microsoft.com/office/powerpoint/2010/main" val="2914681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5" grpId="0"/>
      <p:bldP spid="8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742BC0B-4E83-45D7-9827-E8A6D83C93BA}"/>
              </a:ext>
            </a:extLst>
          </p:cNvPr>
          <p:cNvSpPr/>
          <p:nvPr/>
        </p:nvSpPr>
        <p:spPr>
          <a:xfrm>
            <a:off x="0" y="2138289"/>
            <a:ext cx="12192000" cy="3305908"/>
          </a:xfrm>
          <a:prstGeom prst="rect">
            <a:avLst/>
          </a:prstGeom>
          <a:solidFill>
            <a:srgbClr val="658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图片包含 物体, 桌子, 玻璃, 小&#10;&#10;描述已自动生成">
            <a:extLst>
              <a:ext uri="{FF2B5EF4-FFF2-40B4-BE49-F238E27FC236}">
                <a16:creationId xmlns:a16="http://schemas.microsoft.com/office/drawing/2014/main" id="{C712F378-FB89-4139-9E8A-1D4119E96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6" r="20807"/>
          <a:stretch>
            <a:fillRect/>
          </a:stretch>
        </p:blipFill>
        <p:spPr>
          <a:xfrm>
            <a:off x="8045183" y="1256305"/>
            <a:ext cx="2892722" cy="487720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DC36DEA-A0C4-491D-A95B-DCEA64E41972}"/>
              </a:ext>
            </a:extLst>
          </p:cNvPr>
          <p:cNvSpPr txBox="1"/>
          <p:nvPr/>
        </p:nvSpPr>
        <p:spPr>
          <a:xfrm>
            <a:off x="1100030" y="2729331"/>
            <a:ext cx="5057795" cy="8535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把少量的碘放入烧瓶中，瓶口加盖玻璃片，</a:t>
            </a:r>
            <a:endParaRPr lang="en-US" altLang="zh-CN" sz="20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然后微微加热，观察有什么现象发生？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90D1A12-9756-45DC-B4B7-F9057AC2FFE1}"/>
              </a:ext>
            </a:extLst>
          </p:cNvPr>
          <p:cNvSpPr txBox="1"/>
          <p:nvPr/>
        </p:nvSpPr>
        <p:spPr>
          <a:xfrm>
            <a:off x="1100030" y="4219270"/>
            <a:ext cx="4801314" cy="453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停止加热后，继续观察有什么现象发生？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366A5D0-8949-405F-8E3B-287FC203BE2C}"/>
              </a:ext>
            </a:extLst>
          </p:cNvPr>
          <p:cNvSpPr txBox="1"/>
          <p:nvPr/>
        </p:nvSpPr>
        <p:spPr>
          <a:xfrm>
            <a:off x="8257776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概念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D85559B-2660-406B-BA8C-EB4AA194F860}"/>
              </a:ext>
            </a:extLst>
          </p:cNvPr>
          <p:cNvSpPr txBox="1"/>
          <p:nvPr/>
        </p:nvSpPr>
        <p:spPr>
          <a:xfrm>
            <a:off x="9027163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/>
              <a:t>升华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FCB6E31-540D-41B4-9451-577894A541C7}"/>
              </a:ext>
            </a:extLst>
          </p:cNvPr>
          <p:cNvSpPr txBox="1"/>
          <p:nvPr/>
        </p:nvSpPr>
        <p:spPr>
          <a:xfrm>
            <a:off x="9796550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凝华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88D9589-4317-4CA4-BCC3-16EEF6F56595}"/>
              </a:ext>
            </a:extLst>
          </p:cNvPr>
          <p:cNvSpPr txBox="1"/>
          <p:nvPr/>
        </p:nvSpPr>
        <p:spPr>
          <a:xfrm>
            <a:off x="10565937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总结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45CF2779-C21A-49F6-9B19-1EAA324DC702}"/>
              </a:ext>
            </a:extLst>
          </p:cNvPr>
          <p:cNvCxnSpPr/>
          <p:nvPr/>
        </p:nvCxnSpPr>
        <p:spPr>
          <a:xfrm flipH="1">
            <a:off x="8901113" y="290513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906DE48A-59B3-42BF-BA29-863770676405}"/>
              </a:ext>
            </a:extLst>
          </p:cNvPr>
          <p:cNvCxnSpPr/>
          <p:nvPr/>
        </p:nvCxnSpPr>
        <p:spPr>
          <a:xfrm flipH="1">
            <a:off x="9702520" y="300741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0472E1F9-8AD3-4F55-8DC9-26742139C1DA}"/>
              </a:ext>
            </a:extLst>
          </p:cNvPr>
          <p:cNvCxnSpPr/>
          <p:nvPr/>
        </p:nvCxnSpPr>
        <p:spPr>
          <a:xfrm flipH="1">
            <a:off x="10471651" y="300741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5D25AF76-2BCF-4A7B-923A-8494EB555F2F}"/>
              </a:ext>
            </a:extLst>
          </p:cNvPr>
          <p:cNvSpPr txBox="1"/>
          <p:nvPr/>
        </p:nvSpPr>
        <p:spPr>
          <a:xfrm>
            <a:off x="7529249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spc="300">
                <a:solidFill>
                  <a:srgbClr val="4866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引入</a:t>
            </a: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B1BC42D1-BE85-40C1-9E87-0E9F518D39AF}"/>
              </a:ext>
            </a:extLst>
          </p:cNvPr>
          <p:cNvCxnSpPr/>
          <p:nvPr/>
        </p:nvCxnSpPr>
        <p:spPr>
          <a:xfrm flipH="1">
            <a:off x="8172586" y="290513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AAECD857-EE62-4737-B1B6-FF9633AA6CE9}"/>
              </a:ext>
            </a:extLst>
          </p:cNvPr>
          <p:cNvGrpSpPr/>
          <p:nvPr/>
        </p:nvGrpSpPr>
        <p:grpSpPr>
          <a:xfrm>
            <a:off x="937268" y="243174"/>
            <a:ext cx="1452200" cy="338554"/>
            <a:chOff x="937268" y="243174"/>
            <a:chExt cx="1452200" cy="338554"/>
          </a:xfrm>
        </p:grpSpPr>
        <p:sp>
          <p:nvSpPr>
            <p:cNvPr id="18" name="平行四边形 17">
              <a:extLst>
                <a:ext uri="{FF2B5EF4-FFF2-40B4-BE49-F238E27FC236}">
                  <a16:creationId xmlns:a16="http://schemas.microsoft.com/office/drawing/2014/main" id="{B956116D-B9B7-48BF-B9D1-84EB9C340222}"/>
                </a:ext>
              </a:extLst>
            </p:cNvPr>
            <p:cNvSpPr/>
            <p:nvPr/>
          </p:nvSpPr>
          <p:spPr>
            <a:xfrm>
              <a:off x="1024183" y="400050"/>
              <a:ext cx="1048694" cy="116411"/>
            </a:xfrm>
            <a:prstGeom prst="parallelogram">
              <a:avLst/>
            </a:prstGeom>
            <a:gradFill flip="none" rotWithShape="1">
              <a:gsLst>
                <a:gs pos="0">
                  <a:srgbClr val="E26714">
                    <a:alpha val="40000"/>
                  </a:srgbClr>
                </a:gs>
                <a:gs pos="100000">
                  <a:srgbClr val="F5F7F8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F2DC87-9D5F-4707-AB03-FB00583B48E9}"/>
                </a:ext>
              </a:extLst>
            </p:cNvPr>
            <p:cNvSpPr txBox="1"/>
            <p:nvPr/>
          </p:nvSpPr>
          <p:spPr>
            <a:xfrm>
              <a:off x="937268" y="243174"/>
              <a:ext cx="145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 b="1" spc="300">
                  <a:solidFill>
                    <a:srgbClr val="2F7C3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>
                  <a:solidFill>
                    <a:srgbClr val="486670"/>
                  </a:solidFill>
                </a:rPr>
                <a:t>升华与凝华</a:t>
              </a:r>
              <a:endParaRPr lang="zh-CN" altLang="zh-CN">
                <a:solidFill>
                  <a:srgbClr val="486670"/>
                </a:solidFill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A5E9B8F0-8E33-4362-B571-C286C0EAA640}"/>
              </a:ext>
            </a:extLst>
          </p:cNvPr>
          <p:cNvSpPr txBox="1"/>
          <p:nvPr/>
        </p:nvSpPr>
        <p:spPr>
          <a:xfrm>
            <a:off x="1057245" y="1500680"/>
            <a:ext cx="1415772" cy="525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400" b="1">
                <a:solidFill>
                  <a:srgbClr val="4866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实验探究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8570B34-F298-48B7-A12A-1C8B154CAE37}"/>
              </a:ext>
            </a:extLst>
          </p:cNvPr>
          <p:cNvSpPr/>
          <p:nvPr/>
        </p:nvSpPr>
        <p:spPr>
          <a:xfrm flipH="1">
            <a:off x="1062106" y="2866939"/>
            <a:ext cx="36000" cy="669131"/>
          </a:xfrm>
          <a:prstGeom prst="rect">
            <a:avLst/>
          </a:prstGeom>
          <a:solidFill>
            <a:srgbClr val="E267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DEE8C6F-BBF5-43A9-A802-3E60E101036B}"/>
              </a:ext>
            </a:extLst>
          </p:cNvPr>
          <p:cNvSpPr/>
          <p:nvPr/>
        </p:nvSpPr>
        <p:spPr>
          <a:xfrm flipH="1">
            <a:off x="1062106" y="4336171"/>
            <a:ext cx="36000" cy="292894"/>
          </a:xfrm>
          <a:prstGeom prst="rect">
            <a:avLst/>
          </a:prstGeom>
          <a:solidFill>
            <a:srgbClr val="E267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5860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137E829-0482-478F-8E37-6532626CFF5D}"/>
              </a:ext>
            </a:extLst>
          </p:cNvPr>
          <p:cNvSpPr txBox="1"/>
          <p:nvPr/>
        </p:nvSpPr>
        <p:spPr>
          <a:xfrm>
            <a:off x="8257776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olidFill>
                  <a:srgbClr val="486670"/>
                </a:solidFill>
              </a:rPr>
              <a:t>概念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2B48FE9-D899-439E-AE69-2E40FB67A9BA}"/>
              </a:ext>
            </a:extLst>
          </p:cNvPr>
          <p:cNvSpPr txBox="1"/>
          <p:nvPr/>
        </p:nvSpPr>
        <p:spPr>
          <a:xfrm>
            <a:off x="9027163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/>
              <a:t>升华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9592F98-E01F-4649-B5AF-586174E4981F}"/>
              </a:ext>
            </a:extLst>
          </p:cNvPr>
          <p:cNvSpPr txBox="1"/>
          <p:nvPr/>
        </p:nvSpPr>
        <p:spPr>
          <a:xfrm>
            <a:off x="9796550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凝华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480A76F-47B7-4838-A8C1-8C5750BDD527}"/>
              </a:ext>
            </a:extLst>
          </p:cNvPr>
          <p:cNvSpPr txBox="1"/>
          <p:nvPr/>
        </p:nvSpPr>
        <p:spPr>
          <a:xfrm>
            <a:off x="10565937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总结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686A7A90-802D-4E62-8C30-7DF401975A18}"/>
              </a:ext>
            </a:extLst>
          </p:cNvPr>
          <p:cNvCxnSpPr/>
          <p:nvPr/>
        </p:nvCxnSpPr>
        <p:spPr>
          <a:xfrm flipH="1">
            <a:off x="8901113" y="290513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67B85189-B9EF-4F4F-982D-D80A75F9D47A}"/>
              </a:ext>
            </a:extLst>
          </p:cNvPr>
          <p:cNvCxnSpPr/>
          <p:nvPr/>
        </p:nvCxnSpPr>
        <p:spPr>
          <a:xfrm flipH="1">
            <a:off x="9702520" y="300741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D11020B-7E46-49FB-ADAC-F693680BD963}"/>
              </a:ext>
            </a:extLst>
          </p:cNvPr>
          <p:cNvCxnSpPr/>
          <p:nvPr/>
        </p:nvCxnSpPr>
        <p:spPr>
          <a:xfrm flipH="1">
            <a:off x="10471651" y="300741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9E943F02-FC3E-4B85-AF62-20D986439D82}"/>
              </a:ext>
            </a:extLst>
          </p:cNvPr>
          <p:cNvSpPr txBox="1"/>
          <p:nvPr/>
        </p:nvSpPr>
        <p:spPr>
          <a:xfrm>
            <a:off x="7529249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引入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902A5E4C-3770-47EA-8E13-9E6CA2B77DDD}"/>
              </a:ext>
            </a:extLst>
          </p:cNvPr>
          <p:cNvCxnSpPr/>
          <p:nvPr/>
        </p:nvCxnSpPr>
        <p:spPr>
          <a:xfrm flipH="1">
            <a:off x="8172586" y="290513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4726ADE-3B31-40B3-BDFB-7006F25FC5A6}"/>
              </a:ext>
            </a:extLst>
          </p:cNvPr>
          <p:cNvGrpSpPr/>
          <p:nvPr/>
        </p:nvGrpSpPr>
        <p:grpSpPr>
          <a:xfrm>
            <a:off x="937268" y="243174"/>
            <a:ext cx="1452200" cy="338554"/>
            <a:chOff x="937268" y="243174"/>
            <a:chExt cx="1452200" cy="338554"/>
          </a:xfrm>
        </p:grpSpPr>
        <p:sp>
          <p:nvSpPr>
            <p:cNvPr id="12" name="平行四边形 11">
              <a:extLst>
                <a:ext uri="{FF2B5EF4-FFF2-40B4-BE49-F238E27FC236}">
                  <a16:creationId xmlns:a16="http://schemas.microsoft.com/office/drawing/2014/main" id="{8E1776DB-8354-4DB0-9D8F-8FE9AD060944}"/>
                </a:ext>
              </a:extLst>
            </p:cNvPr>
            <p:cNvSpPr/>
            <p:nvPr/>
          </p:nvSpPr>
          <p:spPr>
            <a:xfrm>
              <a:off x="1024183" y="400050"/>
              <a:ext cx="1048694" cy="116411"/>
            </a:xfrm>
            <a:prstGeom prst="parallelogram">
              <a:avLst/>
            </a:prstGeom>
            <a:gradFill flip="none" rotWithShape="1">
              <a:gsLst>
                <a:gs pos="0">
                  <a:srgbClr val="E26714">
                    <a:alpha val="40000"/>
                  </a:srgbClr>
                </a:gs>
                <a:gs pos="100000">
                  <a:srgbClr val="F5F7F8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78E4E9C6-4B0A-40AA-87A0-CF785C519825}"/>
                </a:ext>
              </a:extLst>
            </p:cNvPr>
            <p:cNvSpPr txBox="1"/>
            <p:nvPr/>
          </p:nvSpPr>
          <p:spPr>
            <a:xfrm>
              <a:off x="937268" y="243174"/>
              <a:ext cx="145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 b="1" spc="300">
                  <a:solidFill>
                    <a:srgbClr val="2F7C3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>
                  <a:solidFill>
                    <a:srgbClr val="486670"/>
                  </a:solidFill>
                </a:rPr>
                <a:t>升华与凝华</a:t>
              </a:r>
              <a:endParaRPr lang="zh-CN" altLang="zh-CN">
                <a:solidFill>
                  <a:srgbClr val="486670"/>
                </a:solidFill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61AC0DEB-3617-4B58-8BB7-8ED4C92539CF}"/>
              </a:ext>
            </a:extLst>
          </p:cNvPr>
          <p:cNvSpPr txBox="1"/>
          <p:nvPr/>
        </p:nvSpPr>
        <p:spPr>
          <a:xfrm>
            <a:off x="1800984" y="3599597"/>
            <a:ext cx="1338828" cy="417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是固体状态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C4E6037-DE87-4457-915C-D7CCA8F729BE}"/>
              </a:ext>
            </a:extLst>
          </p:cNvPr>
          <p:cNvSpPr txBox="1"/>
          <p:nvPr/>
        </p:nvSpPr>
        <p:spPr>
          <a:xfrm>
            <a:off x="5411589" y="3599597"/>
            <a:ext cx="1723607" cy="777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部分直接变成气体的碘蒸气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D423452-E5D1-46B2-8F98-3CB4D996091B}"/>
              </a:ext>
            </a:extLst>
          </p:cNvPr>
          <p:cNvSpPr txBox="1"/>
          <p:nvPr/>
        </p:nvSpPr>
        <p:spPr>
          <a:xfrm>
            <a:off x="8764924" y="3599597"/>
            <a:ext cx="2085811" cy="777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碘蒸气直接变成碘固体附着在烧瓶上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BD5C721-33AF-4BC4-B57A-1ECC5DE0EB1B}"/>
              </a:ext>
            </a:extLst>
          </p:cNvPr>
          <p:cNvSpPr/>
          <p:nvPr/>
        </p:nvSpPr>
        <p:spPr>
          <a:xfrm>
            <a:off x="0" y="1214944"/>
            <a:ext cx="12192000" cy="400524"/>
          </a:xfrm>
          <a:prstGeom prst="rect">
            <a:avLst/>
          </a:prstGeom>
          <a:solidFill>
            <a:srgbClr val="658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96E9F68-9B7B-41B2-808D-942D0AF26A65}"/>
              </a:ext>
            </a:extLst>
          </p:cNvPr>
          <p:cNvSpPr txBox="1"/>
          <p:nvPr/>
        </p:nvSpPr>
        <p:spPr>
          <a:xfrm>
            <a:off x="1924025" y="1168049"/>
            <a:ext cx="1092746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b="1" spc="300">
                <a:solidFill>
                  <a:schemeClr val="bg1"/>
                </a:solidFill>
              </a:rPr>
              <a:t>加热前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742514F-18CA-4F8D-BFBA-029F8A715D3A}"/>
              </a:ext>
            </a:extLst>
          </p:cNvPr>
          <p:cNvSpPr txBox="1"/>
          <p:nvPr/>
        </p:nvSpPr>
        <p:spPr>
          <a:xfrm>
            <a:off x="5574798" y="1225464"/>
            <a:ext cx="10656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加热时</a:t>
            </a:r>
            <a:endParaRPr lang="zh-CN" altLang="en-US" sz="2000" b="1" spc="300">
              <a:solidFill>
                <a:schemeClr val="bg1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33B0118-6309-4D6F-9DB2-BDF9FF97B4A1}"/>
              </a:ext>
            </a:extLst>
          </p:cNvPr>
          <p:cNvSpPr txBox="1"/>
          <p:nvPr/>
        </p:nvSpPr>
        <p:spPr>
          <a:xfrm>
            <a:off x="9198451" y="1141339"/>
            <a:ext cx="1069524" cy="453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b="1" spc="300">
                <a:solidFill>
                  <a:schemeClr val="bg1"/>
                </a:solidFill>
              </a:rPr>
              <a:t>冷却后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2FE464B-5E59-4CC6-BAEF-7DE904609D46}"/>
              </a:ext>
            </a:extLst>
          </p:cNvPr>
          <p:cNvSpPr txBox="1"/>
          <p:nvPr/>
        </p:nvSpPr>
        <p:spPr>
          <a:xfrm>
            <a:off x="4007885" y="1141339"/>
            <a:ext cx="575799" cy="453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000" b="1">
                <a:solidFill>
                  <a:srgbClr val="F5F7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</a:t>
            </a:r>
            <a:endParaRPr lang="zh-CN" altLang="en-US" sz="2000" b="1">
              <a:solidFill>
                <a:srgbClr val="F5F7F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6593280-9716-4978-935B-A30C933F5A13}"/>
              </a:ext>
            </a:extLst>
          </p:cNvPr>
          <p:cNvSpPr txBox="1"/>
          <p:nvPr/>
        </p:nvSpPr>
        <p:spPr>
          <a:xfrm>
            <a:off x="7631539" y="1141339"/>
            <a:ext cx="575799" cy="453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000" b="1">
                <a:solidFill>
                  <a:srgbClr val="F5F7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</a:t>
            </a:r>
            <a:endParaRPr lang="zh-CN" altLang="en-US" sz="2000" b="1">
              <a:solidFill>
                <a:srgbClr val="F5F7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5939129-FCD9-4CF7-A062-A35E43C10C36}"/>
              </a:ext>
            </a:extLst>
          </p:cNvPr>
          <p:cNvSpPr/>
          <p:nvPr/>
        </p:nvSpPr>
        <p:spPr>
          <a:xfrm>
            <a:off x="0" y="4811151"/>
            <a:ext cx="12192000" cy="2046849"/>
          </a:xfrm>
          <a:prstGeom prst="rect">
            <a:avLst/>
          </a:prstGeom>
          <a:solidFill>
            <a:srgbClr val="658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CCB88DDC-A76A-4022-8E47-D58CB0ECD873}"/>
              </a:ext>
            </a:extLst>
          </p:cNvPr>
          <p:cNvGrpSpPr/>
          <p:nvPr/>
        </p:nvGrpSpPr>
        <p:grpSpPr>
          <a:xfrm>
            <a:off x="3184057" y="5157209"/>
            <a:ext cx="5823887" cy="1224505"/>
            <a:chOff x="2394157" y="5157209"/>
            <a:chExt cx="5823887" cy="1224505"/>
          </a:xfrm>
        </p:grpSpPr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9894306F-C004-433F-B856-AC1C0B1FD23B}"/>
                </a:ext>
              </a:extLst>
            </p:cNvPr>
            <p:cNvSpPr txBox="1"/>
            <p:nvPr/>
          </p:nvSpPr>
          <p:spPr>
            <a:xfrm>
              <a:off x="2394157" y="5157209"/>
              <a:ext cx="991114" cy="525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sz="2400" b="1" spc="3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升华</a:t>
              </a: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F2F1BE45-5D07-4F9F-A7A1-B018CB698F91}"/>
                </a:ext>
              </a:extLst>
            </p:cNvPr>
            <p:cNvSpPr txBox="1"/>
            <p:nvPr/>
          </p:nvSpPr>
          <p:spPr>
            <a:xfrm>
              <a:off x="2394157" y="5856057"/>
              <a:ext cx="991114" cy="525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sz="2400" b="1" spc="3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凝华</a:t>
              </a: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B2FFE9E9-07EE-49F0-A67A-80AC44F9FE14}"/>
                </a:ext>
              </a:extLst>
            </p:cNvPr>
            <p:cNvSpPr txBox="1"/>
            <p:nvPr/>
          </p:nvSpPr>
          <p:spPr>
            <a:xfrm>
              <a:off x="3182071" y="5210359"/>
              <a:ext cx="3993215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物质直接从固态变为气态的过程</a:t>
              </a: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783D3C67-DA3C-44B7-84F5-C7EF283D3153}"/>
                </a:ext>
              </a:extLst>
            </p:cNvPr>
            <p:cNvSpPr txBox="1"/>
            <p:nvPr/>
          </p:nvSpPr>
          <p:spPr>
            <a:xfrm>
              <a:off x="3166722" y="5909207"/>
              <a:ext cx="3993215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物质直接从气态变为固态的过程</a:t>
              </a: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0446A6C5-0FCF-4587-9BA3-7F5F26417C46}"/>
                </a:ext>
              </a:extLst>
            </p:cNvPr>
            <p:cNvSpPr txBox="1"/>
            <p:nvPr/>
          </p:nvSpPr>
          <p:spPr>
            <a:xfrm>
              <a:off x="6742967" y="5210359"/>
              <a:ext cx="1475077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sz="2000" b="1" spc="3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（吸热）</a:t>
              </a: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FF131729-80F7-42C1-899A-BBA587A916DA}"/>
                </a:ext>
              </a:extLst>
            </p:cNvPr>
            <p:cNvSpPr txBox="1"/>
            <p:nvPr/>
          </p:nvSpPr>
          <p:spPr>
            <a:xfrm>
              <a:off x="6742968" y="5909207"/>
              <a:ext cx="1475076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sz="2000" b="1" spc="3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（放热）</a:t>
              </a: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56F9D1AA-D683-483A-8893-9595A295E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468" y="1727958"/>
            <a:ext cx="1800000" cy="179693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6DF0EA7-FFAB-460D-83BD-B088BFB78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612" y="1729311"/>
            <a:ext cx="1800000" cy="179423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DDF620C-6024-498C-BBDC-CE1EED88D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2526" y="1726426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955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D6996029-279A-41DE-8E4F-ED5F5635909E}"/>
              </a:ext>
            </a:extLst>
          </p:cNvPr>
          <p:cNvSpPr/>
          <p:nvPr/>
        </p:nvSpPr>
        <p:spPr>
          <a:xfrm>
            <a:off x="1024183" y="4419619"/>
            <a:ext cx="10143634" cy="2038331"/>
          </a:xfrm>
          <a:prstGeom prst="roundRect">
            <a:avLst>
              <a:gd name="adj" fmla="val 10456"/>
            </a:avLst>
          </a:prstGeom>
          <a:solidFill>
            <a:schemeClr val="bg1">
              <a:lumMod val="95000"/>
            </a:schemeClr>
          </a:solidFill>
          <a:ln>
            <a:solidFill>
              <a:srgbClr val="486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D9690F9B-B0B5-4200-830D-54C22F91E18B}"/>
              </a:ext>
            </a:extLst>
          </p:cNvPr>
          <p:cNvSpPr/>
          <p:nvPr/>
        </p:nvSpPr>
        <p:spPr>
          <a:xfrm>
            <a:off x="1024183" y="2072123"/>
            <a:ext cx="10143634" cy="2038331"/>
          </a:xfrm>
          <a:prstGeom prst="roundRect">
            <a:avLst>
              <a:gd name="adj" fmla="val 7695"/>
            </a:avLst>
          </a:prstGeom>
          <a:solidFill>
            <a:schemeClr val="bg1">
              <a:lumMod val="95000"/>
            </a:schemeClr>
          </a:solidFill>
          <a:ln>
            <a:solidFill>
              <a:srgbClr val="486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3D4F966-AA42-4EA5-B3E4-0FD83C5464C4}"/>
              </a:ext>
            </a:extLst>
          </p:cNvPr>
          <p:cNvSpPr txBox="1"/>
          <p:nvPr/>
        </p:nvSpPr>
        <p:spPr>
          <a:xfrm>
            <a:off x="8257776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概念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F74BD07-F35F-4A68-BCC9-3D0DA44CAF2F}"/>
              </a:ext>
            </a:extLst>
          </p:cNvPr>
          <p:cNvSpPr txBox="1"/>
          <p:nvPr/>
        </p:nvSpPr>
        <p:spPr>
          <a:xfrm>
            <a:off x="9027163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b="1">
                <a:solidFill>
                  <a:srgbClr val="4866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升华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60639F6-9A7E-4525-A6BC-EF35C86E7AC6}"/>
              </a:ext>
            </a:extLst>
          </p:cNvPr>
          <p:cNvSpPr txBox="1"/>
          <p:nvPr/>
        </p:nvSpPr>
        <p:spPr>
          <a:xfrm>
            <a:off x="9796550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凝华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1412695-6EF0-468C-A460-47DCDC984755}"/>
              </a:ext>
            </a:extLst>
          </p:cNvPr>
          <p:cNvSpPr txBox="1"/>
          <p:nvPr/>
        </p:nvSpPr>
        <p:spPr>
          <a:xfrm>
            <a:off x="10565937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总结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7578022-DC04-4ABE-A40A-AEDE13DF685C}"/>
              </a:ext>
            </a:extLst>
          </p:cNvPr>
          <p:cNvCxnSpPr/>
          <p:nvPr/>
        </p:nvCxnSpPr>
        <p:spPr>
          <a:xfrm flipH="1">
            <a:off x="8901113" y="290513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6E6CFAFD-37FB-4C0F-B5F9-833BAC8E25B5}"/>
              </a:ext>
            </a:extLst>
          </p:cNvPr>
          <p:cNvCxnSpPr/>
          <p:nvPr/>
        </p:nvCxnSpPr>
        <p:spPr>
          <a:xfrm flipH="1">
            <a:off x="9702520" y="300741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E213694E-778D-49B5-A2FC-39217CEBDE21}"/>
              </a:ext>
            </a:extLst>
          </p:cNvPr>
          <p:cNvCxnSpPr/>
          <p:nvPr/>
        </p:nvCxnSpPr>
        <p:spPr>
          <a:xfrm flipH="1">
            <a:off x="10471651" y="300741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B3464CED-4DDB-42C1-A583-FCC6FB893D86}"/>
              </a:ext>
            </a:extLst>
          </p:cNvPr>
          <p:cNvSpPr txBox="1"/>
          <p:nvPr/>
        </p:nvSpPr>
        <p:spPr>
          <a:xfrm>
            <a:off x="7529249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引入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9771F0CC-E21D-4973-9733-138134E174AE}"/>
              </a:ext>
            </a:extLst>
          </p:cNvPr>
          <p:cNvCxnSpPr/>
          <p:nvPr/>
        </p:nvCxnSpPr>
        <p:spPr>
          <a:xfrm flipH="1">
            <a:off x="8172586" y="290513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AA36CCF-81E4-4660-937C-B64E218BA2D3}"/>
              </a:ext>
            </a:extLst>
          </p:cNvPr>
          <p:cNvGrpSpPr/>
          <p:nvPr/>
        </p:nvGrpSpPr>
        <p:grpSpPr>
          <a:xfrm>
            <a:off x="937268" y="243174"/>
            <a:ext cx="1452200" cy="338554"/>
            <a:chOff x="937268" y="243174"/>
            <a:chExt cx="1452200" cy="338554"/>
          </a:xfrm>
        </p:grpSpPr>
        <p:sp>
          <p:nvSpPr>
            <p:cNvPr id="12" name="平行四边形 11">
              <a:extLst>
                <a:ext uri="{FF2B5EF4-FFF2-40B4-BE49-F238E27FC236}">
                  <a16:creationId xmlns:a16="http://schemas.microsoft.com/office/drawing/2014/main" id="{6E8D0654-AF64-40B2-9C28-B46A83F3395F}"/>
                </a:ext>
              </a:extLst>
            </p:cNvPr>
            <p:cNvSpPr/>
            <p:nvPr/>
          </p:nvSpPr>
          <p:spPr>
            <a:xfrm>
              <a:off x="1024183" y="400050"/>
              <a:ext cx="1048694" cy="116411"/>
            </a:xfrm>
            <a:prstGeom prst="parallelogram">
              <a:avLst/>
            </a:prstGeom>
            <a:gradFill flip="none" rotWithShape="1">
              <a:gsLst>
                <a:gs pos="0">
                  <a:srgbClr val="E26714">
                    <a:alpha val="40000"/>
                  </a:srgbClr>
                </a:gs>
                <a:gs pos="100000">
                  <a:srgbClr val="F5F7F8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3F7FB8F8-DDFF-4A3F-B726-9D251BB20016}"/>
                </a:ext>
              </a:extLst>
            </p:cNvPr>
            <p:cNvSpPr txBox="1"/>
            <p:nvPr/>
          </p:nvSpPr>
          <p:spPr>
            <a:xfrm>
              <a:off x="937268" y="243174"/>
              <a:ext cx="145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 b="1" spc="300">
                  <a:solidFill>
                    <a:srgbClr val="2F7C3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>
                  <a:solidFill>
                    <a:srgbClr val="486670"/>
                  </a:solidFill>
                </a:rPr>
                <a:t>升华与凝华</a:t>
              </a:r>
              <a:endParaRPr lang="zh-CN" altLang="zh-CN">
                <a:solidFill>
                  <a:srgbClr val="486670"/>
                </a:solidFill>
              </a:endParaRPr>
            </a:p>
          </p:txBody>
        </p:sp>
      </p:grpSp>
      <p:pic>
        <p:nvPicPr>
          <p:cNvPr id="15" name="图片 14" descr="图片包含 窗帘, 舞台, 人, 建筑&#10;&#10;描述已自动生成">
            <a:extLst>
              <a:ext uri="{FF2B5EF4-FFF2-40B4-BE49-F238E27FC236}">
                <a16:creationId xmlns:a16="http://schemas.microsoft.com/office/drawing/2014/main" id="{B020924C-606D-41DF-9F4E-6228E347C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" t="23276" r="-516" b="302"/>
          <a:stretch>
            <a:fillRect/>
          </a:stretch>
        </p:blipFill>
        <p:spPr>
          <a:xfrm>
            <a:off x="1663367" y="2155254"/>
            <a:ext cx="1872068" cy="1872068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7B798E5-A910-40F1-A377-7B1580DDBC0A}"/>
              </a:ext>
            </a:extLst>
          </p:cNvPr>
          <p:cNvSpPr txBox="1"/>
          <p:nvPr/>
        </p:nvSpPr>
        <p:spPr>
          <a:xfrm>
            <a:off x="4598876" y="2426103"/>
            <a:ext cx="5967060" cy="1253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舞台上喷出的干冰（固态二氧化碳）瞬间升华，从周围吸热，导致周围温度下降周围空气中的水蒸气遇冷液化成小水滴，这便是我们看见的淡淡薄雾。</a:t>
            </a:r>
          </a:p>
        </p:txBody>
      </p:sp>
      <p:pic>
        <p:nvPicPr>
          <p:cNvPr id="21" name="图片 20" descr="图片包含 户外, 路, 阴天, 云&#10;&#10;描述已自动生成">
            <a:extLst>
              <a:ext uri="{FF2B5EF4-FFF2-40B4-BE49-F238E27FC236}">
                <a16:creationId xmlns:a16="http://schemas.microsoft.com/office/drawing/2014/main" id="{8536F4D5-3E84-4E5E-BE0E-51DAA6356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4" t="4385" r="26576" b="22328"/>
          <a:stretch>
            <a:fillRect/>
          </a:stretch>
        </p:blipFill>
        <p:spPr>
          <a:xfrm>
            <a:off x="8667340" y="4502783"/>
            <a:ext cx="1872000" cy="1872000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3947FA32-FF4D-4220-B5A9-EE6758671A5D}"/>
              </a:ext>
            </a:extLst>
          </p:cNvPr>
          <p:cNvSpPr txBox="1"/>
          <p:nvPr/>
        </p:nvSpPr>
        <p:spPr>
          <a:xfrm>
            <a:off x="1663368" y="4811944"/>
            <a:ext cx="6111825" cy="1253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将干冰喷入空气中，干冰迅速升华，从周围吸热，周围冷空气层中的温度急剧下降，空气中的水蒸气便会凝华成小冰晶，下落时遇到暖气流熔化成雨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0E7EDBE-2C96-4C23-B93B-A14ACB136193}"/>
              </a:ext>
            </a:extLst>
          </p:cNvPr>
          <p:cNvSpPr txBox="1"/>
          <p:nvPr/>
        </p:nvSpPr>
        <p:spPr>
          <a:xfrm>
            <a:off x="1214573" y="1198662"/>
            <a:ext cx="3324949" cy="525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400" b="1" spc="300">
                <a:solidFill>
                  <a:srgbClr val="4866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升华应用</a:t>
            </a:r>
            <a:r>
              <a:rPr lang="en-US" altLang="zh-CN" sz="2400" b="1" spc="300">
                <a:solidFill>
                  <a:srgbClr val="4866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spc="300">
                <a:solidFill>
                  <a:srgbClr val="4866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干冰升华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0CAFAC61-AD0D-44BF-B799-36EB3B3CF1E0}"/>
              </a:ext>
            </a:extLst>
          </p:cNvPr>
          <p:cNvGrpSpPr/>
          <p:nvPr/>
        </p:nvGrpSpPr>
        <p:grpSpPr>
          <a:xfrm>
            <a:off x="1024183" y="1295400"/>
            <a:ext cx="10107775" cy="444180"/>
            <a:chOff x="1024183" y="1295400"/>
            <a:chExt cx="10107775" cy="444180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E5AEF88A-C37B-40BA-B9D8-1744105EA88A}"/>
                </a:ext>
              </a:extLst>
            </p:cNvPr>
            <p:cNvSpPr/>
            <p:nvPr/>
          </p:nvSpPr>
          <p:spPr>
            <a:xfrm>
              <a:off x="1024183" y="1295400"/>
              <a:ext cx="143435" cy="444179"/>
            </a:xfrm>
            <a:prstGeom prst="rect">
              <a:avLst/>
            </a:prstGeom>
            <a:solidFill>
              <a:srgbClr val="486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AFDA7A69-A542-4F36-83D4-99B688B3A326}"/>
                </a:ext>
              </a:extLst>
            </p:cNvPr>
            <p:cNvCxnSpPr/>
            <p:nvPr/>
          </p:nvCxnSpPr>
          <p:spPr>
            <a:xfrm>
              <a:off x="1024183" y="1739580"/>
              <a:ext cx="10107775" cy="0"/>
            </a:xfrm>
            <a:prstGeom prst="line">
              <a:avLst/>
            </a:prstGeom>
            <a:ln w="19050">
              <a:solidFill>
                <a:srgbClr val="4866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28EE7042-37E4-4585-8FA6-86FCF43B16F8}"/>
              </a:ext>
            </a:extLst>
          </p:cNvPr>
          <p:cNvCxnSpPr/>
          <p:nvPr/>
        </p:nvCxnSpPr>
        <p:spPr>
          <a:xfrm flipH="1">
            <a:off x="4193274" y="2545941"/>
            <a:ext cx="0" cy="1090694"/>
          </a:xfrm>
          <a:prstGeom prst="line">
            <a:avLst/>
          </a:prstGeom>
          <a:ln w="3175">
            <a:solidFill>
              <a:srgbClr val="6A8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0C5C2108-7093-43E0-83D9-C6C5B7F1A1F8}"/>
              </a:ext>
            </a:extLst>
          </p:cNvPr>
          <p:cNvCxnSpPr/>
          <p:nvPr/>
        </p:nvCxnSpPr>
        <p:spPr>
          <a:xfrm flipH="1">
            <a:off x="8079474" y="4893435"/>
            <a:ext cx="0" cy="1090694"/>
          </a:xfrm>
          <a:prstGeom prst="line">
            <a:avLst/>
          </a:prstGeom>
          <a:ln w="3175">
            <a:solidFill>
              <a:srgbClr val="6A8C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5522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3" grpId="0"/>
      <p:bldP spid="17" grpId="0" build="p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7" name="矩形 46">
            <a:extLst>
              <a:ext uri="{FF2B5EF4-FFF2-40B4-BE49-F238E27FC236}">
                <a16:creationId xmlns:a16="http://schemas.microsoft.com/office/drawing/2014/main" id="{C4F35C99-9843-431A-9E51-9884CE039A53}"/>
              </a:ext>
            </a:extLst>
          </p:cNvPr>
          <p:cNvSpPr/>
          <p:nvPr/>
        </p:nvSpPr>
        <p:spPr>
          <a:xfrm>
            <a:off x="0" y="3521899"/>
            <a:ext cx="12192000" cy="3336102"/>
          </a:xfrm>
          <a:prstGeom prst="rect">
            <a:avLst/>
          </a:prstGeom>
          <a:solidFill>
            <a:srgbClr val="658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8EFDFA1-F528-413C-8337-D161D311781C}"/>
              </a:ext>
            </a:extLst>
          </p:cNvPr>
          <p:cNvSpPr txBox="1"/>
          <p:nvPr/>
        </p:nvSpPr>
        <p:spPr>
          <a:xfrm>
            <a:off x="8257776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概念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6DFCC3D-0B7F-4B56-9D91-7E2B25611221}"/>
              </a:ext>
            </a:extLst>
          </p:cNvPr>
          <p:cNvSpPr txBox="1"/>
          <p:nvPr/>
        </p:nvSpPr>
        <p:spPr>
          <a:xfrm>
            <a:off x="9027163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b="1">
                <a:solidFill>
                  <a:srgbClr val="4866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升华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6745A91-12B1-4914-BCA1-B5463AABC58B}"/>
              </a:ext>
            </a:extLst>
          </p:cNvPr>
          <p:cNvSpPr txBox="1"/>
          <p:nvPr/>
        </p:nvSpPr>
        <p:spPr>
          <a:xfrm>
            <a:off x="9796550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凝华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A72A62E-CE4D-4D54-9E75-6D9D41B3D4F5}"/>
              </a:ext>
            </a:extLst>
          </p:cNvPr>
          <p:cNvSpPr txBox="1"/>
          <p:nvPr/>
        </p:nvSpPr>
        <p:spPr>
          <a:xfrm>
            <a:off x="10565937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总结</a:t>
            </a: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9E6CDE43-0C5D-4229-A57A-756C77A52058}"/>
              </a:ext>
            </a:extLst>
          </p:cNvPr>
          <p:cNvCxnSpPr/>
          <p:nvPr/>
        </p:nvCxnSpPr>
        <p:spPr>
          <a:xfrm flipH="1">
            <a:off x="8901113" y="290513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C7FE0CB9-4F19-43BA-B2B4-E4F513F755AB}"/>
              </a:ext>
            </a:extLst>
          </p:cNvPr>
          <p:cNvCxnSpPr/>
          <p:nvPr/>
        </p:nvCxnSpPr>
        <p:spPr>
          <a:xfrm flipH="1">
            <a:off x="9702520" y="300741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5A2E8AD1-33EB-4C4A-AAC2-60FE3B0AE3F2}"/>
              </a:ext>
            </a:extLst>
          </p:cNvPr>
          <p:cNvCxnSpPr/>
          <p:nvPr/>
        </p:nvCxnSpPr>
        <p:spPr>
          <a:xfrm flipH="1">
            <a:off x="10471651" y="300741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E8B97091-C454-438E-A843-BC4B8A8E889A}"/>
              </a:ext>
            </a:extLst>
          </p:cNvPr>
          <p:cNvSpPr txBox="1"/>
          <p:nvPr/>
        </p:nvSpPr>
        <p:spPr>
          <a:xfrm>
            <a:off x="7529249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引入</a:t>
            </a: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736178BE-59BC-414B-95E4-9A14AA11DEF3}"/>
              </a:ext>
            </a:extLst>
          </p:cNvPr>
          <p:cNvCxnSpPr/>
          <p:nvPr/>
        </p:nvCxnSpPr>
        <p:spPr>
          <a:xfrm flipH="1">
            <a:off x="8172586" y="290513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6FB92522-AC27-41F3-871F-20CC51ECA4A3}"/>
              </a:ext>
            </a:extLst>
          </p:cNvPr>
          <p:cNvGrpSpPr/>
          <p:nvPr/>
        </p:nvGrpSpPr>
        <p:grpSpPr>
          <a:xfrm>
            <a:off x="937268" y="243174"/>
            <a:ext cx="1452200" cy="338554"/>
            <a:chOff x="937268" y="243174"/>
            <a:chExt cx="1452200" cy="338554"/>
          </a:xfrm>
        </p:grpSpPr>
        <p:sp>
          <p:nvSpPr>
            <p:cNvPr id="32" name="平行四边形 31">
              <a:extLst>
                <a:ext uri="{FF2B5EF4-FFF2-40B4-BE49-F238E27FC236}">
                  <a16:creationId xmlns:a16="http://schemas.microsoft.com/office/drawing/2014/main" id="{E5E40551-7DB0-4E72-8828-EC5FDFD9D048}"/>
                </a:ext>
              </a:extLst>
            </p:cNvPr>
            <p:cNvSpPr/>
            <p:nvPr/>
          </p:nvSpPr>
          <p:spPr>
            <a:xfrm>
              <a:off x="1024183" y="400050"/>
              <a:ext cx="1048694" cy="116411"/>
            </a:xfrm>
            <a:prstGeom prst="parallelogram">
              <a:avLst/>
            </a:prstGeom>
            <a:gradFill flip="none" rotWithShape="1">
              <a:gsLst>
                <a:gs pos="0">
                  <a:srgbClr val="E26714">
                    <a:alpha val="40000"/>
                  </a:srgbClr>
                </a:gs>
                <a:gs pos="100000">
                  <a:srgbClr val="F5F7F8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TextBox 18">
              <a:extLst>
                <a:ext uri="{FF2B5EF4-FFF2-40B4-BE49-F238E27FC236}">
                  <a16:creationId xmlns:a16="http://schemas.microsoft.com/office/drawing/2014/main" id="{31515DF8-4394-49B7-B2F7-ADEE82CD74D0}"/>
                </a:ext>
              </a:extLst>
            </p:cNvPr>
            <p:cNvSpPr txBox="1"/>
            <p:nvPr/>
          </p:nvSpPr>
          <p:spPr>
            <a:xfrm>
              <a:off x="937268" y="243174"/>
              <a:ext cx="145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 b="1" spc="300">
                  <a:solidFill>
                    <a:srgbClr val="2F7C3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>
                  <a:solidFill>
                    <a:srgbClr val="486670"/>
                  </a:solidFill>
                </a:rPr>
                <a:t>升华与凝华</a:t>
              </a:r>
              <a:endParaRPr lang="zh-CN" altLang="zh-CN">
                <a:solidFill>
                  <a:srgbClr val="486670"/>
                </a:solidFill>
              </a:endParaRPr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90952B99-01D2-43E3-A34B-0E8961E27F8C}"/>
              </a:ext>
            </a:extLst>
          </p:cNvPr>
          <p:cNvSpPr txBox="1"/>
          <p:nvPr/>
        </p:nvSpPr>
        <p:spPr>
          <a:xfrm>
            <a:off x="4272424" y="1171315"/>
            <a:ext cx="3647152" cy="525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400" b="1">
                <a:solidFill>
                  <a:srgbClr val="48667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pc="300"/>
              <a:t>生活中常见的升华现象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91D14C44-5843-47D1-A45C-C969933602FB}"/>
              </a:ext>
            </a:extLst>
          </p:cNvPr>
          <p:cNvSpPr txBox="1"/>
          <p:nvPr/>
        </p:nvSpPr>
        <p:spPr>
          <a:xfrm>
            <a:off x="1747586" y="4935027"/>
            <a:ext cx="2056698" cy="11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冬天的衣服虽然结冰，冰直接变成水蒸气，慢慢变干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7894E24F-E626-4679-8CAF-F789DE4B88C0}"/>
              </a:ext>
            </a:extLst>
          </p:cNvPr>
          <p:cNvSpPr txBox="1"/>
          <p:nvPr/>
        </p:nvSpPr>
        <p:spPr>
          <a:xfrm>
            <a:off x="5238625" y="4935027"/>
            <a:ext cx="2056698" cy="11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樟脑丸放在衣橱中，会发现慢慢消失了，发生了升华现象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B8CC929B-D4F4-4B8E-8F72-D595E3337B90}"/>
              </a:ext>
            </a:extLst>
          </p:cNvPr>
          <p:cNvSpPr txBox="1"/>
          <p:nvPr/>
        </p:nvSpPr>
        <p:spPr>
          <a:xfrm>
            <a:off x="8729665" y="4935027"/>
            <a:ext cx="2056698" cy="11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钨丝在高温下升华成钨蒸气，又凝华成钨附着在玻璃上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08C2C82-EAF3-436D-AE52-1A3F7BE9C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471" y="2248459"/>
            <a:ext cx="2584928" cy="258492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2457D35-31A7-4AFF-B2BF-85B309A4F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455" y="2248459"/>
            <a:ext cx="2584928" cy="258492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F8ABCCD-ACDD-4567-8545-B722F7025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438" y="2248459"/>
            <a:ext cx="2584928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579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ADE7B95A-2F7A-4575-8F4F-1B89C0F0AB31}"/>
              </a:ext>
            </a:extLst>
          </p:cNvPr>
          <p:cNvSpPr/>
          <p:nvPr/>
        </p:nvSpPr>
        <p:spPr>
          <a:xfrm>
            <a:off x="937269" y="1448972"/>
            <a:ext cx="10317464" cy="4740813"/>
          </a:xfrm>
          <a:prstGeom prst="roundRect">
            <a:avLst>
              <a:gd name="adj" fmla="val 4798"/>
            </a:avLst>
          </a:prstGeom>
          <a:solidFill>
            <a:srgbClr val="F5F7F8"/>
          </a:solidFill>
          <a:ln>
            <a:solidFill>
              <a:srgbClr val="486670"/>
            </a:solidFill>
          </a:ln>
          <a:effectLst>
            <a:outerShdw blurRad="63500" sx="101000" sy="101000" algn="ctr" rotWithShape="0">
              <a:srgbClr val="48667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F61B949-54F8-4C7E-933E-5753B073BE34}"/>
              </a:ext>
            </a:extLst>
          </p:cNvPr>
          <p:cNvSpPr txBox="1"/>
          <p:nvPr/>
        </p:nvSpPr>
        <p:spPr>
          <a:xfrm>
            <a:off x="8257776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概念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0AE59C8-DF27-48E5-A311-A1EF24DCEA8E}"/>
              </a:ext>
            </a:extLst>
          </p:cNvPr>
          <p:cNvSpPr txBox="1"/>
          <p:nvPr/>
        </p:nvSpPr>
        <p:spPr>
          <a:xfrm>
            <a:off x="9027163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b="1">
                <a:solidFill>
                  <a:srgbClr val="4866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升华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D5AE258-AEE1-413C-A305-75D03FD3B466}"/>
              </a:ext>
            </a:extLst>
          </p:cNvPr>
          <p:cNvSpPr txBox="1"/>
          <p:nvPr/>
        </p:nvSpPr>
        <p:spPr>
          <a:xfrm>
            <a:off x="9796550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凝华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E3A0C63-9257-4AC8-8A41-9F36C9E8FB38}"/>
              </a:ext>
            </a:extLst>
          </p:cNvPr>
          <p:cNvSpPr txBox="1"/>
          <p:nvPr/>
        </p:nvSpPr>
        <p:spPr>
          <a:xfrm>
            <a:off x="10565937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总结</a:t>
            </a: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35F188AE-FB76-428E-9EE7-3D3B5C6FDDFA}"/>
              </a:ext>
            </a:extLst>
          </p:cNvPr>
          <p:cNvCxnSpPr/>
          <p:nvPr/>
        </p:nvCxnSpPr>
        <p:spPr>
          <a:xfrm flipH="1">
            <a:off x="8901113" y="290513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3A7DCF84-534B-4387-9639-EE6E18FE91AD}"/>
              </a:ext>
            </a:extLst>
          </p:cNvPr>
          <p:cNvCxnSpPr/>
          <p:nvPr/>
        </p:nvCxnSpPr>
        <p:spPr>
          <a:xfrm flipH="1">
            <a:off x="9702520" y="300741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233DDE2F-5E79-4C16-9A5C-B97903E92628}"/>
              </a:ext>
            </a:extLst>
          </p:cNvPr>
          <p:cNvCxnSpPr/>
          <p:nvPr/>
        </p:nvCxnSpPr>
        <p:spPr>
          <a:xfrm flipH="1">
            <a:off x="10471651" y="300741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0B2C5735-8199-4CC5-9C1D-690375C13724}"/>
              </a:ext>
            </a:extLst>
          </p:cNvPr>
          <p:cNvSpPr txBox="1"/>
          <p:nvPr/>
        </p:nvSpPr>
        <p:spPr>
          <a:xfrm>
            <a:off x="7529249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引入</a:t>
            </a: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FB30031C-F0EC-4A58-A2DB-543DB83FF3A8}"/>
              </a:ext>
            </a:extLst>
          </p:cNvPr>
          <p:cNvCxnSpPr/>
          <p:nvPr/>
        </p:nvCxnSpPr>
        <p:spPr>
          <a:xfrm flipH="1">
            <a:off x="8172586" y="290513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8BB9472F-2DB0-443E-BFCC-973AED668D94}"/>
              </a:ext>
            </a:extLst>
          </p:cNvPr>
          <p:cNvGrpSpPr/>
          <p:nvPr/>
        </p:nvGrpSpPr>
        <p:grpSpPr>
          <a:xfrm>
            <a:off x="937268" y="243174"/>
            <a:ext cx="1452200" cy="338554"/>
            <a:chOff x="937268" y="243174"/>
            <a:chExt cx="1452200" cy="338554"/>
          </a:xfrm>
        </p:grpSpPr>
        <p:sp>
          <p:nvSpPr>
            <p:cNvPr id="36" name="平行四边形 35">
              <a:extLst>
                <a:ext uri="{FF2B5EF4-FFF2-40B4-BE49-F238E27FC236}">
                  <a16:creationId xmlns:a16="http://schemas.microsoft.com/office/drawing/2014/main" id="{F9B1CAED-1819-4E99-ACAB-166E1B939812}"/>
                </a:ext>
              </a:extLst>
            </p:cNvPr>
            <p:cNvSpPr/>
            <p:nvPr/>
          </p:nvSpPr>
          <p:spPr>
            <a:xfrm>
              <a:off x="1024183" y="400050"/>
              <a:ext cx="1048694" cy="116411"/>
            </a:xfrm>
            <a:prstGeom prst="parallelogram">
              <a:avLst/>
            </a:prstGeom>
            <a:gradFill flip="none" rotWithShape="1">
              <a:gsLst>
                <a:gs pos="0">
                  <a:srgbClr val="E26714">
                    <a:alpha val="40000"/>
                  </a:srgbClr>
                </a:gs>
                <a:gs pos="100000">
                  <a:srgbClr val="F5F7F8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TextBox 18">
              <a:extLst>
                <a:ext uri="{FF2B5EF4-FFF2-40B4-BE49-F238E27FC236}">
                  <a16:creationId xmlns:a16="http://schemas.microsoft.com/office/drawing/2014/main" id="{95C13A0A-2A52-4624-B169-EB0FB4DB71B9}"/>
                </a:ext>
              </a:extLst>
            </p:cNvPr>
            <p:cNvSpPr txBox="1"/>
            <p:nvPr/>
          </p:nvSpPr>
          <p:spPr>
            <a:xfrm>
              <a:off x="937268" y="243174"/>
              <a:ext cx="145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 b="1" spc="300">
                  <a:solidFill>
                    <a:srgbClr val="2F7C3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>
                  <a:solidFill>
                    <a:srgbClr val="486670"/>
                  </a:solidFill>
                </a:rPr>
                <a:t>升华与凝华</a:t>
              </a:r>
              <a:endParaRPr lang="zh-CN" altLang="zh-CN">
                <a:solidFill>
                  <a:srgbClr val="486670"/>
                </a:solidFill>
              </a:endParaRPr>
            </a:p>
          </p:txBody>
        </p:sp>
      </p:grpSp>
      <p:sp>
        <p:nvSpPr>
          <p:cNvPr id="38" name="文本占位符 117762">
            <a:extLst>
              <a:ext uri="{FF2B5EF4-FFF2-40B4-BE49-F238E27FC236}">
                <a16:creationId xmlns:a16="http://schemas.microsoft.com/office/drawing/2014/main" id="{1CAC2AF4-D29C-4695-A077-4700C554478D}"/>
              </a:ext>
            </a:extLst>
          </p:cNvPr>
          <p:cNvSpPr txBox="1">
            <a:spLocks noChangeArrowheads="1"/>
          </p:cNvSpPr>
          <p:nvPr/>
        </p:nvSpPr>
        <p:spPr>
          <a:xfrm>
            <a:off x="2161776" y="2655144"/>
            <a:ext cx="5675938" cy="25409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．烧开水时，壶嘴冒“白气”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．洒在地面上的水过一会儿变干了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．秋天的早晨，树叶上出现了小水珠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．放在衣柜里的樟脑球，过一段时间变小了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384C064-921F-4E9C-9901-54CE124BD933}"/>
              </a:ext>
            </a:extLst>
          </p:cNvPr>
          <p:cNvSpPr txBox="1"/>
          <p:nvPr/>
        </p:nvSpPr>
        <p:spPr>
          <a:xfrm>
            <a:off x="2122044" y="2091879"/>
            <a:ext cx="41045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下列现象中，属于升华的是（    ）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43E8E48C-3DEF-4CE2-85B1-F41563053C92}"/>
              </a:ext>
            </a:extLst>
          </p:cNvPr>
          <p:cNvSpPr txBox="1"/>
          <p:nvPr/>
        </p:nvSpPr>
        <p:spPr>
          <a:xfrm>
            <a:off x="5454990" y="2010055"/>
            <a:ext cx="428322" cy="525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endParaRPr lang="zh-CN" altLang="en-US" sz="2400" b="1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1260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B10C7530-F964-47D8-A72E-8DBC43C0DA5D}"/>
              </a:ext>
            </a:extLst>
          </p:cNvPr>
          <p:cNvSpPr/>
          <p:nvPr/>
        </p:nvSpPr>
        <p:spPr>
          <a:xfrm>
            <a:off x="0" y="4009292"/>
            <a:ext cx="12192000" cy="2848708"/>
          </a:xfrm>
          <a:prstGeom prst="rect">
            <a:avLst/>
          </a:prstGeom>
          <a:solidFill>
            <a:srgbClr val="658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37030EC-9F63-4225-A0DC-DA255101F5F7}"/>
              </a:ext>
            </a:extLst>
          </p:cNvPr>
          <p:cNvSpPr txBox="1"/>
          <p:nvPr/>
        </p:nvSpPr>
        <p:spPr>
          <a:xfrm>
            <a:off x="2174882" y="5350783"/>
            <a:ext cx="756000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窗花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BE2D8D7-C2FE-412A-85D2-2AFCEF66974C}"/>
              </a:ext>
            </a:extLst>
          </p:cNvPr>
          <p:cNvSpPr txBox="1"/>
          <p:nvPr/>
        </p:nvSpPr>
        <p:spPr>
          <a:xfrm>
            <a:off x="5843195" y="5350782"/>
            <a:ext cx="505610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霜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52FD56A-9B06-4FD8-A526-E5DFD9F279D7}"/>
              </a:ext>
            </a:extLst>
          </p:cNvPr>
          <p:cNvSpPr txBox="1"/>
          <p:nvPr/>
        </p:nvSpPr>
        <p:spPr>
          <a:xfrm>
            <a:off x="9418550" y="5350783"/>
            <a:ext cx="756000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雾凇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8400A82-3BD0-4A7B-BBC3-0FB194851288}"/>
              </a:ext>
            </a:extLst>
          </p:cNvPr>
          <p:cNvSpPr txBox="1"/>
          <p:nvPr/>
        </p:nvSpPr>
        <p:spPr>
          <a:xfrm>
            <a:off x="8257776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概念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582927D-F223-43E0-9205-530AD6415807}"/>
              </a:ext>
            </a:extLst>
          </p:cNvPr>
          <p:cNvSpPr txBox="1"/>
          <p:nvPr/>
        </p:nvSpPr>
        <p:spPr>
          <a:xfrm>
            <a:off x="9027163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/>
              <a:t>升华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14C8F55-3E6A-4C38-AF78-77BFF7A37027}"/>
              </a:ext>
            </a:extLst>
          </p:cNvPr>
          <p:cNvSpPr txBox="1"/>
          <p:nvPr/>
        </p:nvSpPr>
        <p:spPr>
          <a:xfrm>
            <a:off x="9796550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spc="300">
                <a:solidFill>
                  <a:srgbClr val="4866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凝华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681B70E-86AC-40E2-BBFB-117BC9AEE95D}"/>
              </a:ext>
            </a:extLst>
          </p:cNvPr>
          <p:cNvSpPr txBox="1"/>
          <p:nvPr/>
        </p:nvSpPr>
        <p:spPr>
          <a:xfrm>
            <a:off x="10565937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总结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DB17B227-03DA-458C-9C97-EFC978E4E204}"/>
              </a:ext>
            </a:extLst>
          </p:cNvPr>
          <p:cNvCxnSpPr/>
          <p:nvPr/>
        </p:nvCxnSpPr>
        <p:spPr>
          <a:xfrm flipH="1">
            <a:off x="8901113" y="290513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1D975E7-062D-4DB1-960A-F68DC734E53F}"/>
              </a:ext>
            </a:extLst>
          </p:cNvPr>
          <p:cNvCxnSpPr/>
          <p:nvPr/>
        </p:nvCxnSpPr>
        <p:spPr>
          <a:xfrm flipH="1">
            <a:off x="9702520" y="300741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AEFF10B9-C1E7-42E8-8EDB-611B16C1E4B1}"/>
              </a:ext>
            </a:extLst>
          </p:cNvPr>
          <p:cNvCxnSpPr/>
          <p:nvPr/>
        </p:nvCxnSpPr>
        <p:spPr>
          <a:xfrm flipH="1">
            <a:off x="10471651" y="300741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4DBFC6E9-1A54-4982-BA90-B29730196FA5}"/>
              </a:ext>
            </a:extLst>
          </p:cNvPr>
          <p:cNvSpPr txBox="1"/>
          <p:nvPr/>
        </p:nvSpPr>
        <p:spPr>
          <a:xfrm>
            <a:off x="7529249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引入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362D769A-E357-4010-A0C2-D814F170742B}"/>
              </a:ext>
            </a:extLst>
          </p:cNvPr>
          <p:cNvCxnSpPr/>
          <p:nvPr/>
        </p:nvCxnSpPr>
        <p:spPr>
          <a:xfrm flipH="1">
            <a:off x="8172586" y="290513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89B699F-9BAC-4344-AB26-DA6EBB67A1BD}"/>
              </a:ext>
            </a:extLst>
          </p:cNvPr>
          <p:cNvGrpSpPr/>
          <p:nvPr/>
        </p:nvGrpSpPr>
        <p:grpSpPr>
          <a:xfrm>
            <a:off x="937268" y="243174"/>
            <a:ext cx="1452200" cy="338554"/>
            <a:chOff x="937268" y="243174"/>
            <a:chExt cx="1452200" cy="338554"/>
          </a:xfrm>
        </p:grpSpPr>
        <p:sp>
          <p:nvSpPr>
            <p:cNvPr id="12" name="平行四边形 11">
              <a:extLst>
                <a:ext uri="{FF2B5EF4-FFF2-40B4-BE49-F238E27FC236}">
                  <a16:creationId xmlns:a16="http://schemas.microsoft.com/office/drawing/2014/main" id="{85D851AD-1C94-4B2B-A02D-9BF62AA0BF75}"/>
                </a:ext>
              </a:extLst>
            </p:cNvPr>
            <p:cNvSpPr/>
            <p:nvPr/>
          </p:nvSpPr>
          <p:spPr>
            <a:xfrm>
              <a:off x="1024183" y="400050"/>
              <a:ext cx="1048694" cy="116411"/>
            </a:xfrm>
            <a:prstGeom prst="parallelogram">
              <a:avLst/>
            </a:prstGeom>
            <a:gradFill flip="none" rotWithShape="1">
              <a:gsLst>
                <a:gs pos="0">
                  <a:srgbClr val="E26714">
                    <a:alpha val="40000"/>
                  </a:srgbClr>
                </a:gs>
                <a:gs pos="100000">
                  <a:srgbClr val="F5F7F8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7C91B98D-2055-4D35-B534-3FF478FA03AE}"/>
                </a:ext>
              </a:extLst>
            </p:cNvPr>
            <p:cNvSpPr txBox="1"/>
            <p:nvPr/>
          </p:nvSpPr>
          <p:spPr>
            <a:xfrm>
              <a:off x="937268" y="243174"/>
              <a:ext cx="145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 b="1" spc="300">
                  <a:solidFill>
                    <a:srgbClr val="2F7C3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>
                  <a:solidFill>
                    <a:srgbClr val="486670"/>
                  </a:solidFill>
                </a:rPr>
                <a:t>升华与凝华</a:t>
              </a:r>
              <a:endParaRPr lang="zh-CN" altLang="zh-CN">
                <a:solidFill>
                  <a:srgbClr val="486670"/>
                </a:solidFill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82E95810-0E72-400F-A7B3-B58C459AECAF}"/>
              </a:ext>
            </a:extLst>
          </p:cNvPr>
          <p:cNvSpPr txBox="1"/>
          <p:nvPr/>
        </p:nvSpPr>
        <p:spPr>
          <a:xfrm>
            <a:off x="4272424" y="1290406"/>
            <a:ext cx="3647152" cy="525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400" b="1" spc="300">
                <a:solidFill>
                  <a:srgbClr val="48667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生活中常见的凝华现象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5C05AAC-B685-4DA6-B7BC-FC44864AD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051" y="2718933"/>
            <a:ext cx="2584928" cy="2584928"/>
          </a:xfrm>
          <a:prstGeom prst="rect">
            <a:avLst/>
          </a:prstGeom>
          <a:effectLst>
            <a:outerShdw blurRad="63500" sx="102000" sy="102000" algn="ctr" rotWithShape="0">
              <a:srgbClr val="486670">
                <a:alpha val="30000"/>
              </a:srgb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4CFC2AF-5992-4C07-A68F-A4E0AE02D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377" y="2718933"/>
            <a:ext cx="2578832" cy="2584928"/>
          </a:xfrm>
          <a:prstGeom prst="rect">
            <a:avLst/>
          </a:prstGeom>
          <a:effectLst>
            <a:outerShdw blurRad="63500" sx="102000" sy="102000" algn="ctr" rotWithShape="0">
              <a:srgbClr val="486670">
                <a:alpha val="30000"/>
              </a:srgbClr>
            </a:outerShdw>
          </a:effec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DB94C10-AA5C-49C5-AA4A-DEF210E93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606" y="2718933"/>
            <a:ext cx="2584928" cy="2584928"/>
          </a:xfrm>
          <a:prstGeom prst="rect">
            <a:avLst/>
          </a:prstGeom>
          <a:effectLst>
            <a:outerShdw blurRad="63500" sx="102000" sy="102000" algn="ctr" rotWithShape="0">
              <a:srgbClr val="48667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77222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EB59F7BF-B0B4-4EF2-AE16-4C75E23706DB}"/>
              </a:ext>
            </a:extLst>
          </p:cNvPr>
          <p:cNvSpPr/>
          <p:nvPr/>
        </p:nvSpPr>
        <p:spPr>
          <a:xfrm>
            <a:off x="937269" y="1448972"/>
            <a:ext cx="10317464" cy="5008978"/>
          </a:xfrm>
          <a:prstGeom prst="roundRect">
            <a:avLst>
              <a:gd name="adj" fmla="val 4798"/>
            </a:avLst>
          </a:prstGeom>
          <a:solidFill>
            <a:srgbClr val="F5F7F8"/>
          </a:solidFill>
          <a:ln>
            <a:solidFill>
              <a:srgbClr val="486670"/>
            </a:solidFill>
          </a:ln>
          <a:effectLst>
            <a:outerShdw blurRad="63500" sx="101000" sy="101000" algn="ctr" rotWithShape="0">
              <a:srgbClr val="48667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90F819-5BBB-4F89-A9A3-032FA92E0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2070" y="5531605"/>
            <a:ext cx="61305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000" b="0" i="0" u="none" strike="noStrike" cap="none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D. </a:t>
            </a:r>
            <a:r>
              <a:rPr kumimoji="0" lang="en-US" altLang="zh-CN" sz="2000" b="0" i="0" u="none" strike="noStrike" cap="none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</a:t>
            </a:r>
            <a:r>
              <a:rPr kumimoji="0" lang="zh-CN" altLang="zh-CN" sz="2000" b="0" i="0" u="none" strike="noStrike" cap="none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包子铺蒸笼旁的“白气”</a:t>
            </a:r>
          </a:p>
        </p:txBody>
      </p:sp>
      <p:pic>
        <p:nvPicPr>
          <p:cNvPr id="1026" name="Picture 2" descr="作业帮">
            <a:extLst>
              <a:ext uri="{FF2B5EF4-FFF2-40B4-BE49-F238E27FC236}">
                <a16:creationId xmlns:a16="http://schemas.microsoft.com/office/drawing/2014/main" id="{DF4FE5EA-DF47-4CB5-94F0-5AB0FF91B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29" r="6807" b="9138"/>
          <a:stretch>
            <a:fillRect/>
          </a:stretch>
        </p:blipFill>
        <p:spPr bwMode="auto">
          <a:xfrm>
            <a:off x="2668892" y="2763445"/>
            <a:ext cx="1260000" cy="756000"/>
          </a:xfrm>
          <a:prstGeom prst="rect">
            <a:avLst/>
          </a:prstGeom>
          <a:noFill/>
          <a:ln>
            <a:solidFill>
              <a:srgbClr val="48667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作业帮">
            <a:extLst>
              <a:ext uri="{FF2B5EF4-FFF2-40B4-BE49-F238E27FC236}">
                <a16:creationId xmlns:a16="http://schemas.microsoft.com/office/drawing/2014/main" id="{DE5C1BA7-E986-49D3-89F1-AA4E87E9C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10158" b="9600"/>
          <a:stretch>
            <a:fillRect/>
          </a:stretch>
        </p:blipFill>
        <p:spPr bwMode="auto">
          <a:xfrm>
            <a:off x="2668892" y="3627453"/>
            <a:ext cx="1260000" cy="756000"/>
          </a:xfrm>
          <a:prstGeom prst="rect">
            <a:avLst/>
          </a:prstGeom>
          <a:noFill/>
          <a:ln>
            <a:solidFill>
              <a:srgbClr val="48667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作业帮">
            <a:extLst>
              <a:ext uri="{FF2B5EF4-FFF2-40B4-BE49-F238E27FC236}">
                <a16:creationId xmlns:a16="http://schemas.microsoft.com/office/drawing/2014/main" id="{007ED710-714F-44F7-BCF2-828413553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" t="7630" r="13399" b="16004"/>
          <a:stretch>
            <a:fillRect/>
          </a:stretch>
        </p:blipFill>
        <p:spPr bwMode="auto">
          <a:xfrm>
            <a:off x="2668892" y="4491461"/>
            <a:ext cx="1260000" cy="756000"/>
          </a:xfrm>
          <a:prstGeom prst="rect">
            <a:avLst/>
          </a:prstGeom>
          <a:noFill/>
          <a:ln>
            <a:solidFill>
              <a:srgbClr val="48667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作业帮">
            <a:extLst>
              <a:ext uri="{FF2B5EF4-FFF2-40B4-BE49-F238E27FC236}">
                <a16:creationId xmlns:a16="http://schemas.microsoft.com/office/drawing/2014/main" id="{63DA9276-2FFC-48A6-BF0F-89DE7DD3D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" r="7189" b="9595"/>
          <a:stretch>
            <a:fillRect/>
          </a:stretch>
        </p:blipFill>
        <p:spPr bwMode="auto">
          <a:xfrm>
            <a:off x="2668892" y="5355468"/>
            <a:ext cx="1260000" cy="756000"/>
          </a:xfrm>
          <a:prstGeom prst="rect">
            <a:avLst/>
          </a:prstGeom>
          <a:noFill/>
          <a:ln>
            <a:solidFill>
              <a:srgbClr val="48667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AFD527D-EAC7-4B4B-A1FB-976C305E6B4F}"/>
              </a:ext>
            </a:extLst>
          </p:cNvPr>
          <p:cNvSpPr txBox="1"/>
          <p:nvPr/>
        </p:nvSpPr>
        <p:spPr>
          <a:xfrm>
            <a:off x="8257776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概念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ADB545C-DDA6-431C-B687-13C9D9D9215B}"/>
              </a:ext>
            </a:extLst>
          </p:cNvPr>
          <p:cNvSpPr txBox="1"/>
          <p:nvPr/>
        </p:nvSpPr>
        <p:spPr>
          <a:xfrm>
            <a:off x="9027163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/>
              <a:t>升华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F914118-0360-4B0C-9B85-659970EF3748}"/>
              </a:ext>
            </a:extLst>
          </p:cNvPr>
          <p:cNvSpPr txBox="1"/>
          <p:nvPr/>
        </p:nvSpPr>
        <p:spPr>
          <a:xfrm>
            <a:off x="9796550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spc="300">
                <a:solidFill>
                  <a:srgbClr val="4866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凝华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7BBC2D1-1FFA-4BF8-A6A9-FCFF3605A1A9}"/>
              </a:ext>
            </a:extLst>
          </p:cNvPr>
          <p:cNvSpPr txBox="1"/>
          <p:nvPr/>
        </p:nvSpPr>
        <p:spPr>
          <a:xfrm>
            <a:off x="10565937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总结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FB732FD4-9107-499C-B0BE-497FADA7A95F}"/>
              </a:ext>
            </a:extLst>
          </p:cNvPr>
          <p:cNvCxnSpPr/>
          <p:nvPr/>
        </p:nvCxnSpPr>
        <p:spPr>
          <a:xfrm flipH="1">
            <a:off x="8901113" y="290513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74470E5-03FC-44AB-973E-B7A1F161EFCC}"/>
              </a:ext>
            </a:extLst>
          </p:cNvPr>
          <p:cNvCxnSpPr/>
          <p:nvPr/>
        </p:nvCxnSpPr>
        <p:spPr>
          <a:xfrm flipH="1">
            <a:off x="9702520" y="300741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AE26B40F-B25A-4A15-964A-4A3502FB8817}"/>
              </a:ext>
            </a:extLst>
          </p:cNvPr>
          <p:cNvCxnSpPr/>
          <p:nvPr/>
        </p:nvCxnSpPr>
        <p:spPr>
          <a:xfrm flipH="1">
            <a:off x="10471651" y="300741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7D740AE2-B2ED-45C7-B720-5BDCA1DDA232}"/>
              </a:ext>
            </a:extLst>
          </p:cNvPr>
          <p:cNvSpPr txBox="1"/>
          <p:nvPr/>
        </p:nvSpPr>
        <p:spPr>
          <a:xfrm>
            <a:off x="7529249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引入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77725DAC-39A1-4296-B651-CB32FCB9532D}"/>
              </a:ext>
            </a:extLst>
          </p:cNvPr>
          <p:cNvCxnSpPr/>
          <p:nvPr/>
        </p:nvCxnSpPr>
        <p:spPr>
          <a:xfrm flipH="1">
            <a:off x="8172586" y="290513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C16DC35-42F1-4D63-9523-E0C7C087A14D}"/>
              </a:ext>
            </a:extLst>
          </p:cNvPr>
          <p:cNvGrpSpPr/>
          <p:nvPr/>
        </p:nvGrpSpPr>
        <p:grpSpPr>
          <a:xfrm>
            <a:off x="937268" y="243174"/>
            <a:ext cx="1452200" cy="338554"/>
            <a:chOff x="937268" y="243174"/>
            <a:chExt cx="1452200" cy="338554"/>
          </a:xfrm>
        </p:grpSpPr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FA5D835E-5120-4BE6-B0E5-2C7C45281D73}"/>
                </a:ext>
              </a:extLst>
            </p:cNvPr>
            <p:cNvSpPr/>
            <p:nvPr/>
          </p:nvSpPr>
          <p:spPr>
            <a:xfrm>
              <a:off x="1024183" y="400050"/>
              <a:ext cx="1048694" cy="116411"/>
            </a:xfrm>
            <a:prstGeom prst="parallelogram">
              <a:avLst/>
            </a:prstGeom>
            <a:gradFill flip="none" rotWithShape="1">
              <a:gsLst>
                <a:gs pos="0">
                  <a:srgbClr val="E26714">
                    <a:alpha val="40000"/>
                  </a:srgbClr>
                </a:gs>
                <a:gs pos="100000">
                  <a:srgbClr val="F5F7F8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9C30F6CB-7CE4-433A-81B4-D7FC936817BA}"/>
                </a:ext>
              </a:extLst>
            </p:cNvPr>
            <p:cNvSpPr txBox="1"/>
            <p:nvPr/>
          </p:nvSpPr>
          <p:spPr>
            <a:xfrm>
              <a:off x="937268" y="243174"/>
              <a:ext cx="145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 b="1" spc="300">
                  <a:solidFill>
                    <a:srgbClr val="2F7C3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>
                  <a:solidFill>
                    <a:srgbClr val="486670"/>
                  </a:solidFill>
                </a:rPr>
                <a:t>升华与凝华</a:t>
              </a:r>
              <a:endParaRPr lang="zh-CN" altLang="zh-CN">
                <a:solidFill>
                  <a:srgbClr val="486670"/>
                </a:solidFill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EBA9974B-5D61-4522-A338-DA6B66B911D6}"/>
              </a:ext>
            </a:extLst>
          </p:cNvPr>
          <p:cNvSpPr txBox="1"/>
          <p:nvPr/>
        </p:nvSpPr>
        <p:spPr>
          <a:xfrm>
            <a:off x="2042070" y="2037352"/>
            <a:ext cx="58331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000" b="0" i="0" u="none" strike="noStrike" cap="none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如图所示的热现象，通过凝华形成的是（　　）</a:t>
            </a:r>
            <a:endParaRPr kumimoji="0" lang="zh-CN" altLang="zh-CN" b="0" i="0" u="none" strike="noStrike" cap="none" normalizeH="0" baseline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40D7884-C44A-452A-98AB-648FA20E8BA4}"/>
              </a:ext>
            </a:extLst>
          </p:cNvPr>
          <p:cNvSpPr txBox="1"/>
          <p:nvPr/>
        </p:nvSpPr>
        <p:spPr>
          <a:xfrm>
            <a:off x="2042070" y="29894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A. </a:t>
            </a:r>
            <a:r>
              <a:rPr kumimoji="0" lang="en-US" altLang="zh-CN" sz="1800" b="0" i="0" u="none" strike="noStrike" cap="none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</a:t>
            </a:r>
            <a: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周末临沂大雾弥漫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F521745-B0FB-4CD8-B1BC-42FBE04DA0EA}"/>
              </a:ext>
            </a:extLst>
          </p:cNvPr>
          <p:cNvSpPr txBox="1"/>
          <p:nvPr/>
        </p:nvSpPr>
        <p:spPr>
          <a:xfrm>
            <a:off x="2042070" y="376879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B. </a:t>
            </a:r>
            <a:r>
              <a:rPr kumimoji="0" lang="en-US" altLang="zh-CN" sz="1800" b="0" i="0" u="none" strike="noStrike" cap="none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</a:t>
            </a:r>
            <a: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冬天，霜满枝头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DEFC202-CCB9-44C3-8627-0A69B8EBF1D0}"/>
              </a:ext>
            </a:extLst>
          </p:cNvPr>
          <p:cNvSpPr txBox="1"/>
          <p:nvPr/>
        </p:nvSpPr>
        <p:spPr>
          <a:xfrm>
            <a:off x="2042070" y="463603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C. </a:t>
            </a:r>
            <a:r>
              <a:rPr kumimoji="0" lang="en-US" altLang="zh-CN" sz="1800" b="0" i="0" u="none" strike="noStrike" cap="none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</a:t>
            </a:r>
            <a: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蜡烛燃烧流出的“烛泪”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7781408-EB2A-408C-8509-6D356E9E8B74}"/>
              </a:ext>
            </a:extLst>
          </p:cNvPr>
          <p:cNvSpPr txBox="1"/>
          <p:nvPr/>
        </p:nvSpPr>
        <p:spPr>
          <a:xfrm>
            <a:off x="6737690" y="1970739"/>
            <a:ext cx="394660" cy="525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85898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ags/tag1.xml><?xml version="1.0" encoding="utf-8"?>
<p:tagLst xmlns:p="http://schemas.openxmlformats.org/presentationml/2006/main">
  <p:tag name="ISLIDE.ICON" val="#131501;#391978;#391978;"/>
</p:tagLst>
</file>

<file path=ppt/tags/tag2.xml><?xml version="1.0" encoding="utf-8"?>
<p:tagLst xmlns:p="http://schemas.openxmlformats.org/presentationml/2006/main">
  <p:tag name="AS_NET" val="4.0.30319.42000"/>
  <p:tag name="AS_OS" val="Microsoft Windows NT 6.2.9200.0"/>
  <p:tag name="AS_RELEASE_DATE" val="2020.05.14"/>
  <p:tag name="AS_TITLE" val="Aspose.Slides for .NET 4.0 Client Profile"/>
  <p:tag name="AS_VERSION" val="20.5"/>
</p:tagLst>
</file>

<file path=ppt/theme/theme1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lnSpc>
            <a:spcPct val="130000"/>
          </a:lnSpc>
          <a:defRPr sz="2000" dirty="0" smtClean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smtClean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宽屏</PresentationFormat>
  <Paragraphs>135</Paragraphs>
  <Slides>14</Slides>
  <Notes>0</Notes>
  <TotalTime>1016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baseType="lpstr" size="22">
      <vt:lpstr>Arial</vt:lpstr>
      <vt:lpstr>等线 Light</vt:lpstr>
      <vt:lpstr>等线</vt:lpstr>
      <vt:lpstr>微软雅黑</vt:lpstr>
      <vt:lpstr>微软雅黑 Light</vt:lpstr>
      <vt:lpstr>宋体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20.0500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2020-08-22T09:30:58Z</dcterms:created>
  <dcterms:modified xsi:type="dcterms:W3CDTF">2020-09-13T13:56:14Z</dcterms:modified>
</cp:coreProperties>
</file>