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5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2"/>
  </p:sldMasterIdLst>
  <p:sldIdLst>
    <p:sldId id="272" r:id="rId3"/>
    <p:sldId id="257" r:id="rId4"/>
    <p:sldId id="258" r:id="rId5"/>
    <p:sldId id="274" r:id="rId6"/>
    <p:sldId id="263" r:id="rId7"/>
    <p:sldId id="273" r:id="rId8"/>
    <p:sldId id="266" r:id="rId9"/>
    <p:sldId id="267" r:id="rId10"/>
    <p:sldId id="268" r:id="rId11"/>
    <p:sldId id="277" r:id="rId12"/>
    <p:sldId id="269" r:id="rId13"/>
    <p:sldId id="275" r:id="rId14"/>
    <p:sldId id="276" r:id="rId15"/>
    <p:sldId id="289" r:id="rId16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pos="3454" userDrawn="1">
          <p15:clr>
            <a:srgbClr val="A4A3A4"/>
          </p15:clr>
        </p15:guide>
        <p15:guide id="6" orient="horz" pos="119" userDrawn="1">
          <p15:clr>
            <a:srgbClr val="A4A3A4"/>
          </p15:clr>
        </p15:guide>
        <p15:guide id="7" pos="36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7172" initials="7" lastIdx="0" clrIdx="0">
    <p:extLst>
      <p:ext uri="{19B8F6BF-5375-455C-9EA6-DF929625EA0E}">
        <p15:presenceInfo xmlns:p15="http://schemas.microsoft.com/office/powerpoint/2012/main" userId="7172" providerId="None"/>
      </p:ext>
    </p:extLst>
  </p:cmAuthor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8" y="60"/>
      </p:cViewPr>
      <p:guideLst>
        <p:guide orient="horz" pos="2137"/>
        <p:guide pos="3840"/>
        <p:guide pos="7219"/>
        <p:guide pos="3454"/>
        <p:guide orient="horz" pos="119"/>
        <p:guide pos="36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tags" Target="tags/tag1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slideMaster" Target="slideMasters/slideMaster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dgm="http://schemas.openxmlformats.org/drawingml/2006/diagram">
  <dgm:ptLst>
    <dgm:pt modelId="{EBDF2DBB-C6A9-4937-B996-3DF71584992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AABF1D2-9078-4781-AFBF-ADF238663328}" type="parTrans" cxnId="{00F76DFA-8835-4380-8329-A7610732BC92}">
      <dgm:prSet custT="1"/>
      <dgm:spPr/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47D2C0C-17E0-45FE-9480-0F18EED981FE}">
      <dgm:prSet phldrT="[文本]" custT="1"/>
      <dgm:spPr>
        <a:noFill/>
        <a:ln w="19050">
          <a:solidFill>
            <a:srgbClr val="2F7C30"/>
          </a:solidFill>
        </a:ln>
      </dgm:spPr>
      <dgm:t>
        <a:bodyPr/>
        <a:lstStyle/>
        <a:p>
          <a:r>
            <a:rPr lang="zh-CN" altLang="en-US" sz="2400" b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汽化</a:t>
          </a:r>
        </a:p>
      </dgm:t>
    </dgm:pt>
    <dgm:pt modelId="{826F9425-3056-4297-9209-3AA5DF84AF3D}" type="parTrans" cxnId="{4891BBB3-1A76-4B24-A218-013F2CB5CA2A}">
      <dgm:prSet custT="1"/>
      <dgm:spPr>
        <a:ln w="19050">
          <a:solidFill>
            <a:srgbClr val="2F7C30"/>
          </a:solidFill>
        </a:ln>
      </dgm:spPr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827870B-24F4-4309-AFA4-EA1B8ED43FFC}">
      <dgm:prSet phldrT="[文本]" custT="1"/>
      <dgm:spPr>
        <a:noFill/>
        <a:ln w="19050">
          <a:solidFill>
            <a:srgbClr val="2F7C30"/>
          </a:solidFill>
        </a:ln>
      </dgm:spPr>
      <dgm:t>
        <a:bodyPr/>
        <a:lstStyle/>
        <a:p>
          <a:r>
            <a:rPr lang="zh-CN" altLang="en-US" sz="2400" b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蒸发</a:t>
          </a:r>
        </a:p>
      </dgm:t>
    </dgm:pt>
    <dgm:pt modelId="{B0973A55-9E79-4AE9-980A-CB9963DB4F6D}" type="sibTrans" cxnId="{4891BBB3-1A76-4B24-A218-013F2CB5CA2A}">
      <dgm:prSet custT="1"/>
      <dgm:spPr/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6E29A46-DC69-40FC-B6C1-AE8A382FE950}" type="parTrans" cxnId="{28303AB7-FA75-47F0-A79E-70756CCD2F2B}">
      <dgm:prSet custT="1"/>
      <dgm:spPr>
        <a:ln w="19050">
          <a:solidFill>
            <a:srgbClr val="2F7C30"/>
          </a:solidFill>
        </a:ln>
      </dgm:spPr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40D122A-BDFB-456B-BA51-40117A75A1ED}">
      <dgm:prSet phldrT="[文本]" custT="1"/>
      <dgm:spPr>
        <a:noFill/>
        <a:ln w="19050">
          <a:solidFill>
            <a:srgbClr val="2F7C30"/>
          </a:solidFill>
        </a:ln>
      </dgm:spPr>
      <dgm:t>
        <a:bodyPr/>
        <a:lstStyle/>
        <a:p>
          <a:r>
            <a:rPr lang="zh-CN" altLang="en-US" sz="2400" b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沸腾</a:t>
          </a:r>
        </a:p>
      </dgm:t>
    </dgm:pt>
    <dgm:pt modelId="{6BFB594B-C3E9-427E-8484-BBC2B5D45EF9}" type="sibTrans" cxnId="{28303AB7-FA75-47F0-A79E-70756CCD2F2B}">
      <dgm:prSet custT="1"/>
      <dgm:spPr/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F31902-E14C-4038-B0DB-20FDD72943CD}" type="sibTrans" cxnId="{00F76DFA-8835-4380-8329-A7610732BC92}">
      <dgm:prSet custT="1"/>
      <dgm:spPr/>
      <dgm:t>
        <a:bodyPr/>
        <a:lstStyle/>
        <a:p>
          <a:endParaRPr lang="zh-CN" altLang="en-US" sz="2400" b="0">
            <a:solidFill>
              <a:schemeClr val="tx1">
                <a:lumMod val="95000"/>
                <a:lumOff val="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69E5CFD-79AC-41A1-B59C-A63D82CF07AF}" type="pres">
      <dgm:prSet presAssocID="{EBDF2DBB-C6A9-4937-B996-3DF71584992D}" presName="hierChild1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/>
      </dgm:t>
    </dgm:pt>
    <dgm:pt modelId="{A0DF056A-6A68-4F4E-8DA3-AF367E40C1D4}" type="pres">
      <dgm:prSet presAssocID="{047D2C0C-17E0-45FE-9480-0F18EED981FE}" presName="hierRoot1">
        <dgm:presLayoutVars>
          <dgm:hierBranch val="init"/>
        </dgm:presLayoutVars>
      </dgm:prSet>
      <dgm:spPr/>
      <dgm:t>
        <a:bodyPr/>
        <a:lstStyle/>
        <a:p/>
      </dgm:t>
    </dgm:pt>
    <dgm:pt modelId="{75F82B5C-4EAE-461B-BAC1-B68C3839EBD8}" type="pres">
      <dgm:prSet presAssocID="{047D2C0C-17E0-45FE-9480-0F18EED981FE}" presName="rootComposite1"/>
      <dgm:spPr/>
      <dgm:t>
        <a:bodyPr/>
        <a:lstStyle/>
        <a:p/>
      </dgm:t>
    </dgm:pt>
    <dgm:pt modelId="{900662F6-8872-4915-BDA8-E471B0118E75}" type="pres">
      <dgm:prSet presAssocID="{047D2C0C-17E0-45FE-9480-0F18EED981FE}" presName="rootText1" presStyleLbl="node0" presStyleCnt="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/>
      </dgm:t>
    </dgm:pt>
    <dgm:pt modelId="{1110C726-EE12-4E94-BA7E-05024C8A3411}" type="pres">
      <dgm:prSet presAssocID="{047D2C0C-17E0-45FE-9480-0F18EED981FE}" presName="rootConnector1" presStyleLbl="node1" presStyleCnt="1"/>
      <dgm:spPr/>
      <dgm:t>
        <a:bodyPr/>
        <a:lstStyle/>
        <a:p/>
      </dgm:t>
    </dgm:pt>
    <dgm:pt modelId="{22168A8A-C73D-423E-AAD6-4FA80C6D84FD}" type="pres">
      <dgm:prSet presAssocID="{047D2C0C-17E0-45FE-9480-0F18EED981FE}" presName="hierChild2"/>
      <dgm:spPr/>
      <dgm:t>
        <a:bodyPr/>
        <a:lstStyle/>
        <a:p/>
      </dgm:t>
    </dgm:pt>
    <dgm:pt modelId="{E2771BCB-D1CE-4AC9-B1DF-60200335F9CC}" type="pres">
      <dgm:prSet presAssocID="{826F9425-3056-4297-9209-3AA5DF84AF3D}" presName="Name64" presStyleLbl="parChTrans1D2" presStyleIdx="1" presStyleCnt="2"/>
      <dgm:spPr/>
      <dgm:t>
        <a:bodyPr/>
        <a:lstStyle/>
        <a:p/>
      </dgm:t>
    </dgm:pt>
    <dgm:pt modelId="{47EFD5AF-6B6A-442D-99C8-9E76074B6B7A}" type="pres">
      <dgm:prSet presAssocID="{7827870B-24F4-4309-AFA4-EA1B8ED43FFC}" presName="hierRoot2">
        <dgm:presLayoutVars>
          <dgm:hierBranch val="init"/>
        </dgm:presLayoutVars>
      </dgm:prSet>
      <dgm:spPr/>
      <dgm:t>
        <a:bodyPr/>
        <a:lstStyle/>
        <a:p/>
      </dgm:t>
    </dgm:pt>
    <dgm:pt modelId="{BEC5026E-72BA-4117-B65B-7AB0AE1D21C6}" type="pres">
      <dgm:prSet presAssocID="{7827870B-24F4-4309-AFA4-EA1B8ED43FFC}" presName="rootComposite"/>
      <dgm:spPr/>
      <dgm:t>
        <a:bodyPr/>
        <a:lstStyle/>
        <a:p/>
      </dgm:t>
    </dgm:pt>
    <dgm:pt modelId="{CF945488-B56A-4732-B49A-630DF59CA978}" type="pres">
      <dgm:prSet presAssocID="{7827870B-24F4-4309-AFA4-EA1B8ED43FFC}" presName="rootText" presStyleLbl="node2" presStyleCnt="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/>
      </dgm:t>
    </dgm:pt>
    <dgm:pt modelId="{29074112-B083-44EF-BCC8-41A91B1F94CB}" type="pres">
      <dgm:prSet presAssocID="{7827870B-24F4-4309-AFA4-EA1B8ED43FFC}" presName="rootConnector" presStyleLbl="node2" presStyleCnt="2"/>
      <dgm:spPr/>
      <dgm:t>
        <a:bodyPr/>
        <a:lstStyle/>
        <a:p/>
      </dgm:t>
    </dgm:pt>
    <dgm:pt modelId="{D6298C20-6BE6-43EC-B87B-8FEDA3A7630A}" type="pres">
      <dgm:prSet presAssocID="{7827870B-24F4-4309-AFA4-EA1B8ED43FFC}" presName="hierChild4"/>
      <dgm:spPr/>
      <dgm:t>
        <a:bodyPr/>
        <a:lstStyle/>
        <a:p/>
      </dgm:t>
    </dgm:pt>
    <dgm:pt modelId="{87B297A6-5F01-4A34-9967-48712E748E07}" type="pres">
      <dgm:prSet presAssocID="{7827870B-24F4-4309-AFA4-EA1B8ED43FFC}" presName="hierChild5"/>
      <dgm:spPr/>
      <dgm:t>
        <a:bodyPr/>
        <a:lstStyle/>
        <a:p/>
      </dgm:t>
    </dgm:pt>
    <dgm:pt modelId="{14154893-F774-461B-B521-D72365EF1C53}" type="pres">
      <dgm:prSet presAssocID="{76E29A46-DC69-40FC-B6C1-AE8A382FE950}" presName="Name64" presStyleLbl="parChTrans1D2" presStyleCnt="2"/>
      <dgm:spPr/>
      <dgm:t>
        <a:bodyPr/>
        <a:lstStyle/>
        <a:p/>
      </dgm:t>
    </dgm:pt>
    <dgm:pt modelId="{AD2E3160-02FE-481D-A0C4-70974DA4223D}" type="pres">
      <dgm:prSet presAssocID="{640D122A-BDFB-456B-BA51-40117A75A1ED}" presName="hierRoot2">
        <dgm:presLayoutVars>
          <dgm:hierBranch val="init"/>
        </dgm:presLayoutVars>
      </dgm:prSet>
      <dgm:spPr/>
      <dgm:t>
        <a:bodyPr/>
        <a:lstStyle/>
        <a:p/>
      </dgm:t>
    </dgm:pt>
    <dgm:pt modelId="{A2E42917-BDA7-4413-85E6-EAF3FD373A87}" type="pres">
      <dgm:prSet presAssocID="{640D122A-BDFB-456B-BA51-40117A75A1ED}" presName="rootComposite"/>
      <dgm:spPr/>
      <dgm:t>
        <a:bodyPr/>
        <a:lstStyle/>
        <a:p/>
      </dgm:t>
    </dgm:pt>
    <dgm:pt modelId="{DCD32F7B-A1A9-48D6-9783-531D9E1DD537}" type="pres">
      <dgm:prSet presAssocID="{640D122A-BDFB-456B-BA51-40117A75A1ED}" presName="rootText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/>
      </dgm:t>
    </dgm:pt>
    <dgm:pt modelId="{5B694446-8B89-4D3F-B8C7-8DFD08098115}" type="pres">
      <dgm:prSet presAssocID="{640D122A-BDFB-456B-BA51-40117A75A1ED}" presName="rootConnector" presStyleLbl="node2" presStyleIdx="1" presStyleCnt="2"/>
      <dgm:spPr/>
      <dgm:t>
        <a:bodyPr/>
        <a:lstStyle/>
        <a:p/>
      </dgm:t>
    </dgm:pt>
    <dgm:pt modelId="{744BFDF0-F9C9-4DA8-AF4A-2D2F2EB0933C}" type="pres">
      <dgm:prSet presAssocID="{640D122A-BDFB-456B-BA51-40117A75A1ED}" presName="hierChild4"/>
      <dgm:spPr/>
      <dgm:t>
        <a:bodyPr/>
        <a:lstStyle/>
        <a:p/>
      </dgm:t>
    </dgm:pt>
    <dgm:pt modelId="{A599A18B-E856-4539-837C-C75510BDDFB8}" type="pres">
      <dgm:prSet presAssocID="{640D122A-BDFB-456B-BA51-40117A75A1ED}" presName="hierChild5"/>
      <dgm:spPr/>
      <dgm:t>
        <a:bodyPr/>
        <a:lstStyle/>
        <a:p/>
      </dgm:t>
    </dgm:pt>
    <dgm:pt modelId="{3F8B2E8C-BFB6-494D-82E1-D6E7077E566F}" type="pres">
      <dgm:prSet presAssocID="{047D2C0C-17E0-45FE-9480-0F18EED981FE}" presName="hierChild3"/>
      <dgm:spPr/>
      <dgm:t>
        <a:bodyPr/>
        <a:lstStyle/>
        <a:p/>
      </dgm:t>
    </dgm:pt>
  </dgm:ptLst>
  <dgm:cxnLst>
    <dgm:cxn modelId="{00F76DFA-8835-4380-8329-A7610732BC92}" srcId="{EBDF2DBB-C6A9-4937-B996-3DF71584992D}" destId="{047D2C0C-17E0-45FE-9480-0F18EED981FE}" srcOrd="0" destOrd="0" parTransId="{CAABF1D2-9078-4781-AFBF-ADF238663328}" sibTransId="{ACF31902-E14C-4038-B0DB-20FDD72943CD}"/>
    <dgm:cxn modelId="{4891BBB3-1A76-4B24-A218-013F2CB5CA2A}" srcId="{047D2C0C-17E0-45FE-9480-0F18EED981FE}" destId="{7827870B-24F4-4309-AFA4-EA1B8ED43FFC}" srcOrd="0" destOrd="0" parTransId="{826F9425-3056-4297-9209-3AA5DF84AF3D}" sibTransId="{B0973A55-9E79-4AE9-980A-CB9963DB4F6D}"/>
    <dgm:cxn modelId="{28303AB7-FA75-47F0-A79E-70756CCD2F2B}" srcId="{047D2C0C-17E0-45FE-9480-0F18EED981FE}" destId="{640D122A-BDFB-456B-BA51-40117A75A1ED}" srcOrd="1" destOrd="0" parTransId="{76E29A46-DC69-40FC-B6C1-AE8A382FE950}" sibTransId="{6BFB594B-C3E9-427E-8484-BBC2B5D45EF9}"/>
    <dgm:cxn modelId="{63E5177D-43FA-4351-8345-510DC8B9F147}" type="presOf" srcId="{EBDF2DBB-C6A9-4937-B996-3DF71584992D}" destId="{569E5CFD-79AC-41A1-B59C-A63D82CF07AF}" srcOrd="0" destOrd="0" presId="urn:microsoft.com/office/officeart/2009/3/layout/HorizontalOrganizationChart"/>
    <dgm:cxn modelId="{C4845750-048F-4A80-999A-5A7D838E2B25}" type="presParOf" srcId="{569E5CFD-79AC-41A1-B59C-A63D82CF07AF}" destId="{A0DF056A-6A68-4F4E-8DA3-AF367E40C1D4}" srcOrd="0" destOrd="0" presId="urn:microsoft.com/office/officeart/2009/3/layout/HorizontalOrganizationChart"/>
    <dgm:cxn modelId="{C626458F-BEA9-4BC4-913A-6D441687E38A}" type="presParOf" srcId="{A0DF056A-6A68-4F4E-8DA3-AF367E40C1D4}" destId="{75F82B5C-4EAE-461B-BAC1-B68C3839EBD8}" srcOrd="0" destOrd="0" presId="urn:microsoft.com/office/officeart/2009/3/layout/HorizontalOrganizationChart"/>
    <dgm:cxn modelId="{B8DE4A36-4D4C-40F5-BA6D-9E965B454FEF}" type="presParOf" srcId="{75F82B5C-4EAE-461B-BAC1-B68C3839EBD8}" destId="{900662F6-8872-4915-BDA8-E471B0118E75}" srcOrd="0" destOrd="0" presId="urn:microsoft.com/office/officeart/2009/3/layout/HorizontalOrganizationChart"/>
    <dgm:cxn modelId="{39033BC9-6CA3-4B1F-B396-4F40838B5CDD}" type="presOf" srcId="{047D2C0C-17E0-45FE-9480-0F18EED981FE}" destId="{900662F6-8872-4915-BDA8-E471B0118E75}" srcOrd="0" destOrd="0" presId="urn:microsoft.com/office/officeart/2009/3/layout/HorizontalOrganizationChart"/>
    <dgm:cxn modelId="{7A6DD29E-E7E4-4972-9FA7-2107749DC40E}" type="presParOf" srcId="{75F82B5C-4EAE-461B-BAC1-B68C3839EBD8}" destId="{1110C726-EE12-4E94-BA7E-05024C8A3411}" srcOrd="1" destOrd="0" presId="urn:microsoft.com/office/officeart/2009/3/layout/HorizontalOrganizationChart"/>
    <dgm:cxn modelId="{9C6E7A01-C6F7-4D24-994E-D654D05011C1}" type="presOf" srcId="{047D2C0C-17E0-45FE-9480-0F18EED981FE}" destId="{1110C726-EE12-4E94-BA7E-05024C8A3411}" srcOrd="1" destOrd="0" presId="urn:microsoft.com/office/officeart/2009/3/layout/HorizontalOrganizationChart"/>
    <dgm:cxn modelId="{546E4591-35D0-4133-9D8E-7EF51BF51ABD}" type="presParOf" srcId="{A0DF056A-6A68-4F4E-8DA3-AF367E40C1D4}" destId="{22168A8A-C73D-423E-AAD6-4FA80C6D84FD}" srcOrd="1" destOrd="0" presId="urn:microsoft.com/office/officeart/2009/3/layout/HorizontalOrganizationChart"/>
    <dgm:cxn modelId="{3A8A5F6B-0DA5-46FE-A3DB-E83120257101}" type="presParOf" srcId="{22168A8A-C73D-423E-AAD6-4FA80C6D84FD}" destId="{E2771BCB-D1CE-4AC9-B1DF-60200335F9CC}" srcOrd="0" destOrd="0" presId="urn:microsoft.com/office/officeart/2009/3/layout/HorizontalOrganizationChart"/>
    <dgm:cxn modelId="{C56D50CE-FFAB-467D-9894-9B0C83B9895C}" type="presOf" srcId="{826F9425-3056-4297-9209-3AA5DF84AF3D}" destId="{E2771BCB-D1CE-4AC9-B1DF-60200335F9CC}" srcOrd="0" destOrd="0" presId="urn:microsoft.com/office/officeart/2009/3/layout/HorizontalOrganizationChart"/>
    <dgm:cxn modelId="{9F859B29-74DB-4BD1-A6DD-197C39247B71}" type="presParOf" srcId="{22168A8A-C73D-423E-AAD6-4FA80C6D84FD}" destId="{47EFD5AF-6B6A-442D-99C8-9E76074B6B7A}" srcOrd="1" destOrd="0" presId="urn:microsoft.com/office/officeart/2009/3/layout/HorizontalOrganizationChart"/>
    <dgm:cxn modelId="{F96F0625-3982-4057-9CF9-7FAD7AF55724}" type="presParOf" srcId="{47EFD5AF-6B6A-442D-99C8-9E76074B6B7A}" destId="{BEC5026E-72BA-4117-B65B-7AB0AE1D21C6}" srcOrd="0" destOrd="0" presId="urn:microsoft.com/office/officeart/2009/3/layout/HorizontalOrganizationChart"/>
    <dgm:cxn modelId="{09E996A5-50C9-4EBE-82FB-2C873FAB146D}" type="presParOf" srcId="{BEC5026E-72BA-4117-B65B-7AB0AE1D21C6}" destId="{CF945488-B56A-4732-B49A-630DF59CA978}" srcOrd="0" destOrd="0" presId="urn:microsoft.com/office/officeart/2009/3/layout/HorizontalOrganizationChart"/>
    <dgm:cxn modelId="{C24A6B7E-F7BA-46E6-8380-EA321D0AA968}" type="presOf" srcId="{7827870B-24F4-4309-AFA4-EA1B8ED43FFC}" destId="{CF945488-B56A-4732-B49A-630DF59CA978}" srcOrd="0" destOrd="0" presId="urn:microsoft.com/office/officeart/2009/3/layout/HorizontalOrganizationChart"/>
    <dgm:cxn modelId="{4F5279EB-AE43-4650-A001-381A6FB30303}" type="presParOf" srcId="{BEC5026E-72BA-4117-B65B-7AB0AE1D21C6}" destId="{29074112-B083-44EF-BCC8-41A91B1F94CB}" srcOrd="1" destOrd="0" presId="urn:microsoft.com/office/officeart/2009/3/layout/HorizontalOrganizationChart"/>
    <dgm:cxn modelId="{E72EA6FF-5BBE-4944-AD1B-C1BEF1AB68AF}" type="presOf" srcId="{7827870B-24F4-4309-AFA4-EA1B8ED43FFC}" destId="{29074112-B083-44EF-BCC8-41A91B1F94CB}" srcOrd="1" destOrd="0" presId="urn:microsoft.com/office/officeart/2009/3/layout/HorizontalOrganizationChart"/>
    <dgm:cxn modelId="{807EFA72-12E4-44CB-99F7-03A995EB3803}" type="presParOf" srcId="{47EFD5AF-6B6A-442D-99C8-9E76074B6B7A}" destId="{D6298C20-6BE6-43EC-B87B-8FEDA3A7630A}" srcOrd="1" destOrd="0" presId="urn:microsoft.com/office/officeart/2009/3/layout/HorizontalOrganizationChart"/>
    <dgm:cxn modelId="{5A46FE7D-FBBC-4261-9AFD-3C5D13FED832}" type="presParOf" srcId="{47EFD5AF-6B6A-442D-99C8-9E76074B6B7A}" destId="{87B297A6-5F01-4A34-9967-48712E748E07}" srcOrd="2" destOrd="0" presId="urn:microsoft.com/office/officeart/2009/3/layout/HorizontalOrganizationChart"/>
    <dgm:cxn modelId="{D717E763-4942-4E4F-8B6D-55F269D6A6E6}" type="presParOf" srcId="{22168A8A-C73D-423E-AAD6-4FA80C6D84FD}" destId="{14154893-F774-461B-B521-D72365EF1C53}" srcOrd="2" destOrd="0" presId="urn:microsoft.com/office/officeart/2009/3/layout/HorizontalOrganizationChart"/>
    <dgm:cxn modelId="{F658A72A-4ED7-4B23-8C89-53A31C9DD942}" type="presOf" srcId="{76E29A46-DC69-40FC-B6C1-AE8A382FE950}" destId="{14154893-F774-461B-B521-D72365EF1C53}" srcOrd="0" destOrd="0" presId="urn:microsoft.com/office/officeart/2009/3/layout/HorizontalOrganizationChart"/>
    <dgm:cxn modelId="{6A81964F-7A41-433D-B906-4B13A4CE5085}" type="presParOf" srcId="{22168A8A-C73D-423E-AAD6-4FA80C6D84FD}" destId="{AD2E3160-02FE-481D-A0C4-70974DA4223D}" srcOrd="3" destOrd="0" presId="urn:microsoft.com/office/officeart/2009/3/layout/HorizontalOrganizationChart"/>
    <dgm:cxn modelId="{94A10AAB-0407-4FB3-B799-89C1D1CC55AF}" type="presParOf" srcId="{AD2E3160-02FE-481D-A0C4-70974DA4223D}" destId="{A2E42917-BDA7-4413-85E6-EAF3FD373A87}" srcOrd="0" destOrd="0" presId="urn:microsoft.com/office/officeart/2009/3/layout/HorizontalOrganizationChart"/>
    <dgm:cxn modelId="{E5B9886C-739B-4320-B5BC-E9411F0F5CCF}" type="presParOf" srcId="{A2E42917-BDA7-4413-85E6-EAF3FD373A87}" destId="{DCD32F7B-A1A9-48D6-9783-531D9E1DD537}" srcOrd="0" destOrd="0" presId="urn:microsoft.com/office/officeart/2009/3/layout/HorizontalOrganizationChart"/>
    <dgm:cxn modelId="{99D6A03E-3DD9-4446-B5DB-267474B429E5}" type="presOf" srcId="{640D122A-BDFB-456B-BA51-40117A75A1ED}" destId="{DCD32F7B-A1A9-48D6-9783-531D9E1DD537}" srcOrd="0" destOrd="0" presId="urn:microsoft.com/office/officeart/2009/3/layout/HorizontalOrganizationChart"/>
    <dgm:cxn modelId="{F777E48A-822F-4187-A5F0-4941EF70516F}" type="presParOf" srcId="{A2E42917-BDA7-4413-85E6-EAF3FD373A87}" destId="{5B694446-8B89-4D3F-B8C7-8DFD08098115}" srcOrd="1" destOrd="0" presId="urn:microsoft.com/office/officeart/2009/3/layout/HorizontalOrganizationChart"/>
    <dgm:cxn modelId="{B5617FC7-4B79-4D94-A13B-8CC97ABFD948}" type="presOf" srcId="{640D122A-BDFB-456B-BA51-40117A75A1ED}" destId="{5B694446-8B89-4D3F-B8C7-8DFD08098115}" srcOrd="1" destOrd="0" presId="urn:microsoft.com/office/officeart/2009/3/layout/HorizontalOrganizationChart"/>
    <dgm:cxn modelId="{59100414-D030-4F38-9498-DBEFE9AEA9D3}" type="presParOf" srcId="{AD2E3160-02FE-481D-A0C4-70974DA4223D}" destId="{744BFDF0-F9C9-4DA8-AF4A-2D2F2EB0933C}" srcOrd="1" destOrd="0" presId="urn:microsoft.com/office/officeart/2009/3/layout/HorizontalOrganizationChart"/>
    <dgm:cxn modelId="{04AAF048-BDC9-4964-8AF4-9F0E4E73E2F9}" type="presParOf" srcId="{AD2E3160-02FE-481D-A0C4-70974DA4223D}" destId="{A599A18B-E856-4539-837C-C75510BDDFB8}" srcOrd="2" destOrd="0" presId="urn:microsoft.com/office/officeart/2009/3/layout/HorizontalOrganizationChart"/>
    <dgm:cxn modelId="{1F210CDD-0986-4C36-924C-BC87838AFB8D}" type="presParOf" srcId="{A0DF056A-6A68-4F4E-8DA3-AF367E40C1D4}" destId="{3F8B2E8C-BFB6-494D-82E1-D6E7077E566F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2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dsp="http://schemas.microsoft.com/office/drawing/2008/diagram">
  <dsp:spTree>
    <dsp:nvGrpSpPr>
      <dsp:cNvPr id="47" name=""/>
      <dsp:cNvGrpSpPr/>
    </dsp:nvGrpSpPr>
    <dsp:grpSpPr/>
    <dsp:sp modelId="{14154893-F774-461B-B521-D72365EF1C53}">
      <dsp:nvSpPr>
        <dsp:cNvPr id="48" name=""/>
        <dsp:cNvSpPr/>
      </dsp:nvSpPr>
      <dsp:spPr>
        <a:xfrm>
          <a:off x="1533467" y="1064331"/>
          <a:ext cx="306364" cy="329341"/>
        </a:xfrm>
        <a:custGeom>
          <a:rect l="0" t="0" r="0" b="0"/>
          <a:pathLst>
            <a:path>
              <a:moveTo>
                <a:pt x="0" y="0"/>
              </a:moveTo>
              <a:lnTo>
                <a:pt x="153182" y="0"/>
              </a:lnTo>
              <a:lnTo>
                <a:pt x="153182" y="329341"/>
              </a:lnTo>
              <a:lnTo>
                <a:pt x="306364" y="329341"/>
              </a:lnTo>
            </a:path>
          </a:pathLst>
        </a:custGeom>
        <a:noFill/>
        <a:ln w="19050" cap="flat" cmpd="sng" algn="ctr">
          <a:solidFill>
            <a:srgbClr val="2F7C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E2771BCB-D1CE-4AC9-B1DF-60200335F9CC}">
      <dsp:nvSpPr>
        <dsp:cNvPr id="49" name=""/>
        <dsp:cNvSpPr/>
      </dsp:nvSpPr>
      <dsp:spPr>
        <a:xfrm>
          <a:off x="1533467" y="734990"/>
          <a:ext cx="306364" cy="329341"/>
        </a:xfrm>
        <a:custGeom>
          <a:rect l="0" t="0" r="0" b="0"/>
          <a:pathLst>
            <a:path>
              <a:moveTo>
                <a:pt x="0" y="329341"/>
              </a:moveTo>
              <a:lnTo>
                <a:pt x="153182" y="329341"/>
              </a:lnTo>
              <a:lnTo>
                <a:pt x="153182" y="0"/>
              </a:lnTo>
              <a:lnTo>
                <a:pt x="306364" y="0"/>
              </a:lnTo>
            </a:path>
          </a:pathLst>
        </a:custGeom>
        <a:noFill/>
        <a:ln w="19050" cap="flat" cmpd="sng" algn="ctr">
          <a:solidFill>
            <a:srgbClr val="2F7C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900662F6-8872-4915-BDA8-E471B0118E75}">
      <dsp:nvSpPr>
        <dsp:cNvPr id="50" name=""/>
        <dsp:cNvSpPr/>
      </dsp:nvSpPr>
      <dsp:spPr>
        <a:xfrm>
          <a:off x="1647" y="830728"/>
          <a:ext cx="1531820" cy="467205"/>
        </a:xfrm>
        <a:prstGeom prst="roundRect">
          <a:avLst/>
        </a:prstGeom>
        <a:noFill/>
        <a:ln w="19050" cap="flat" cmpd="sng" algn="ctr">
          <a:solidFill>
            <a:srgbClr val="2F7C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汽化</a:t>
          </a:r>
        </a:p>
      </dsp:txBody>
      <dsp:txXfrm>
        <a:off x="24454" y="853535"/>
        <a:ext cx="1486206" cy="421591"/>
      </dsp:txXfrm>
    </dsp:sp>
    <dsp:sp modelId="{CF945488-B56A-4732-B49A-630DF59CA978}">
      <dsp:nvSpPr>
        <dsp:cNvPr id="51" name=""/>
        <dsp:cNvSpPr/>
      </dsp:nvSpPr>
      <dsp:spPr>
        <a:xfrm>
          <a:off x="1839832" y="501387"/>
          <a:ext cx="1531820" cy="467205"/>
        </a:xfrm>
        <a:prstGeom prst="roundRect">
          <a:avLst/>
        </a:prstGeom>
        <a:noFill/>
        <a:ln w="19050" cap="flat" cmpd="sng" algn="ctr">
          <a:solidFill>
            <a:srgbClr val="2F7C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蒸发</a:t>
          </a:r>
        </a:p>
      </dsp:txBody>
      <dsp:txXfrm>
        <a:off x="1862639" y="524194"/>
        <a:ext cx="1486206" cy="421591"/>
      </dsp:txXfrm>
    </dsp:sp>
    <dsp:sp modelId="{DCD32F7B-A1A9-48D6-9783-531D9E1DD537}">
      <dsp:nvSpPr>
        <dsp:cNvPr id="52" name=""/>
        <dsp:cNvSpPr/>
      </dsp:nvSpPr>
      <dsp:spPr>
        <a:xfrm>
          <a:off x="1839832" y="1160070"/>
          <a:ext cx="1531820" cy="467205"/>
        </a:xfrm>
        <a:prstGeom prst="roundRect">
          <a:avLst/>
        </a:prstGeom>
        <a:noFill/>
        <a:ln w="19050" cap="flat" cmpd="sng" algn="ctr">
          <a:solidFill>
            <a:srgbClr val="2F7C3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0" kern="12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沸腾</a:t>
          </a:r>
        </a:p>
      </dsp:txBody>
      <dsp:txXfrm>
        <a:off x="1862639" y="1182877"/>
        <a:ext cx="1486206" cy="421591"/>
      </dsp:txXfrm>
    </dsp:sp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dgm="http://schemas.openxmlformats.org/drawingml/2006/diagram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r:blip="">
            <dgm:adjLst/>
          </dgm:shape>
          <dgm:presOf/>
          <dgm:ruleLst/>
          <dgm:layoutNode name="rootComposite1">
            <dgm:alg type="composite"/>
            <dgm:shape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/>
              </dgm:ruleLst>
            </dgm:layoutNode>
            <dgm:layoutNode name="rootConnector1" moveWith="rootText1">
              <dgm:alg type="sp"/>
              <dgm:shape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r:blip="">
                  <dgm:adjLst/>
                </dgm:shape>
                <dgm:presOf/>
                <dgm:ruleLst/>
                <dgm:layoutNode name="rootComposite">
                  <dgm:alg type="composite"/>
                  <dgm:shape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/>
                    </dgm:ruleLst>
                  </dgm:layoutNode>
                  <dgm:layoutNode name="rootConnector" moveWith="rootText">
                    <dgm:alg type="sp"/>
                    <dgm:shape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r:blip="">
                  <dgm:adjLst/>
                </dgm:shape>
                <dgm:presOf/>
                <dgm:ruleLst/>
                <dgm:layoutNode name="rootComposite3">
                  <dgm:alg type="composite"/>
                  <dgm:shape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/>
                    </dgm:ruleLst>
                  </dgm:layoutNode>
                  <dgm:layoutNode name="rootConnector3" moveWith="rootText1">
                    <dgm:alg type="sp"/>
                    <dgm:shape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D6CA6-7E04-40A7-A5CC-243FA6539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328B54-B8D3-45D4-89DE-36BD6411D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1BC1CE-7F38-4B29-81E2-015A8568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9C7D2A-C428-4B56-A63E-C4F4F368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E2BD39-7731-4E44-859B-EE2258E1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1321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30E604-E8B6-4216-AF2B-30A9D091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D5263C-C479-43A6-879C-FE1642616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B88256-B5BB-44A3-9187-421FDF99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B215AF-13C9-4D19-9E8B-C358EACF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1F7414-610B-41B7-8BCA-59E095DD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26599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8E4882-B0E5-4B83-A34E-D426ABB5E9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5FC069-BC86-47DB-90D0-FA8CA7330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CF7F51-34CF-4279-A169-91569387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5175D4-5725-45B2-9D80-3AB93C3E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EE5CB1-A05A-4D6D-B720-5839F9BC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08434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4001C-23A3-45F1-A29F-1DEEF8D5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05B436-A097-4847-9800-EB6FE55CE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788344-88B7-4DE9-988E-EB82C258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0D910D-1F47-4AEC-A07A-C06E0495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25CDCA-EA88-49C0-AFAA-3AF23C6D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77746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5A99-A4B7-4BF9-829F-CF65F5C6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EE2184-DCBC-4D80-A8E6-75A7480B4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F313C1-65E0-4A7F-8813-3246CC74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4D3BD9-FC7C-4E03-B9D9-479C0E71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1B20-4F5F-4DB0-AD7E-4B52B9E1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31626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16D5DD-7449-4E9E-A5D8-9AD6C1CF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9E7F17-2D7D-4629-9566-441AE3D95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EA18E7-6E2A-463F-AC2E-E76BE1C7B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61B340-9EE2-4628-958B-F3831C4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44E12A-7336-40A4-AA6D-070B3ABC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405506-F1F5-40C0-A409-D9D2436C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55983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3F7EE-CB41-4759-B2BC-10B399DE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75777D-FDE5-4B2C-98FA-B0393BB81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47CC10-8EA0-47F5-803B-342487B50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DE7391-7911-4F7A-981F-0432CFE5D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E568F5-62AD-414C-A269-7A29365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A59DE80-82E9-458D-8B8D-B87D480C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22FEB7-298A-4A7C-816B-BF5C2AB7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83F8BF-CB52-4EDC-8889-E9275155C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469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67FFE-3429-456B-BD4C-31D49256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BBE022-7134-41BF-9DBA-E01E5C71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A3FA38B-B096-4BB1-897B-0058F348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83514F-AADB-46B9-BDF1-4FB38769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01795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A507EF-E8E9-491A-B183-E4933B1FEA5A}"/>
              </a:ext>
            </a:extLst>
          </p:cNvPr>
          <p:cNvSpPr/>
          <p:nvPr userDrawn="1"/>
        </p:nvSpPr>
        <p:spPr>
          <a:xfrm>
            <a:off x="1" y="6750000"/>
            <a:ext cx="12191999" cy="108000"/>
          </a:xfrm>
          <a:prstGeom prst="rect">
            <a:avLst/>
          </a:pr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336968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04B7F2-06F0-4F69-A44A-4EAD10DA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47B4C2-0B3A-4E37-8502-CA048A80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3A8E036-CF95-42C6-BD9A-464C5A96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B58085-814F-4D5B-86E3-7DBDDB62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A0AA0-D011-4B28-9D82-D9B4F875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C652A8-E332-4D08-A6EB-4A1A0125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86466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82B89D-8E05-463B-9B09-4BB21C87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D971B9-3D07-434F-8455-05F484E5E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AC61F6-E443-4916-8869-7B2C3DA1A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A3978B-048F-4DD2-BE0D-7F6490F7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DB379E-FBA8-4C2E-9A92-A51A48367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A41655-DD71-4569-ABE9-0BBB3FC7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07038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34F143-7B39-4084-97FA-94AF7A2E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FA4A9D-4F9E-4F22-BD81-8B28DAAA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0A7164-0630-49BE-8B4F-A2BD5A1EE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F855314-FCF8-4CB1-B7B0-8CF6342C4D5C}" type="datetimeFigureOut">
              <a:rPr lang="zh-CN" altLang="en-US" smtClean="0"/>
              <a:t>2020/8/21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88A1FA-EACD-4979-8C45-3801950FC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47432-B369-4307-94A2-1E3C51226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FBBE9B-90B9-4438-8195-3A58F6D0A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png" /><Relationship Id="rId3" Type="http://schemas.openxmlformats.org/officeDocument/2006/relationships/image" Target="../media/image14.png" /><Relationship Id="rId4" Type="http://schemas.openxmlformats.org/officeDocument/2006/relationships/image" Target="../media/image15.png" /><Relationship Id="rId5" Type="http://schemas.openxmlformats.org/officeDocument/2006/relationships/image" Target="../media/image16.png" /><Relationship Id="rId6" Type="http://schemas.openxmlformats.org/officeDocument/2006/relationships/image" Target="../media/image17.png" /><Relationship Id="rId7" Type="http://schemas.openxmlformats.org/officeDocument/2006/relationships/image" Target="../media/image18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9.jpeg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microsoft.com/office/2007/relationships/hdphoto" Target="../media/image22.wdp" /><Relationship Id="rId6" Type="http://schemas.openxmlformats.org/officeDocument/2006/relationships/image" Target="../media/image23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microsoft.com/office/2007/relationships/diagramDrawing" Target="../diagrams/drawing1.xml" /><Relationship Id="rId3" Type="http://schemas.openxmlformats.org/officeDocument/2006/relationships/diagramData" Target="../diagrams/data1.xml" /><Relationship Id="rId4" Type="http://schemas.openxmlformats.org/officeDocument/2006/relationships/diagramLayout" Target="../diagrams/layout1.xml" /><Relationship Id="rId5" Type="http://schemas.openxmlformats.org/officeDocument/2006/relationships/diagramQuickStyle" Target="../diagrams/quickStyle1.xml" /><Relationship Id="rId6" Type="http://schemas.openxmlformats.org/officeDocument/2006/relationships/diagramColors" Target="../diagrams/colors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png" /><Relationship Id="rId3" Type="http://schemas.microsoft.com/office/2007/relationships/hdphoto" Target="../media/image6.wdp" /><Relationship Id="rId4" Type="http://schemas.microsoft.com/office/2007/relationships/hdphoto" Target="../media/image7.wdp" /><Relationship Id="rId5" Type="http://schemas.openxmlformats.org/officeDocument/2006/relationships/image" Target="../media/image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png" /><Relationship Id="rId3" Type="http://schemas.openxmlformats.org/officeDocument/2006/relationships/image" Target="../media/image11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9BF83DA-A0F5-445C-BFE1-4F9C792B8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10" r="12344"/>
          <a:stretch>
            <a:fillRect/>
          </a:stretch>
        </p:blipFill>
        <p:spPr>
          <a:xfrm>
            <a:off x="-206477" y="0"/>
            <a:ext cx="12398477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766958C-06D9-4DC6-8826-36BDC8033F6E}"/>
              </a:ext>
            </a:extLst>
          </p:cNvPr>
          <p:cNvSpPr/>
          <p:nvPr/>
        </p:nvSpPr>
        <p:spPr>
          <a:xfrm>
            <a:off x="-206478" y="0"/>
            <a:ext cx="8675229" cy="6858000"/>
          </a:xfrm>
          <a:prstGeom prst="rect">
            <a:avLst/>
          </a:prstGeom>
          <a:gradFill flip="none" rotWithShape="1">
            <a:gsLst>
              <a:gs pos="61000">
                <a:srgbClr val="FFFFFF">
                  <a:alpha val="50000"/>
                </a:srgbClr>
              </a:gs>
              <a:gs pos="0">
                <a:schemeClr val="bg1">
                  <a:alpha val="9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A049BE3-D5A8-465B-BF77-A96C1A62BD6D}"/>
              </a:ext>
            </a:extLst>
          </p:cNvPr>
          <p:cNvGrpSpPr/>
          <p:nvPr/>
        </p:nvGrpSpPr>
        <p:grpSpPr>
          <a:xfrm>
            <a:off x="565637" y="2278409"/>
            <a:ext cx="4547969" cy="1569661"/>
            <a:chOff x="900331" y="2679766"/>
            <a:chExt cx="5467646" cy="156966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1831229-5BF6-4718-BBAD-458A9306C4EB}"/>
                </a:ext>
              </a:extLst>
            </p:cNvPr>
            <p:cNvSpPr txBox="1"/>
            <p:nvPr/>
          </p:nvSpPr>
          <p:spPr>
            <a:xfrm>
              <a:off x="900331" y="3079876"/>
              <a:ext cx="5467646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spc="6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rPr>
                <a:t>汽化与液化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C069CB8-6F90-4117-B4B2-8F8A65D82420}"/>
                </a:ext>
              </a:extLst>
            </p:cNvPr>
            <p:cNvSpPr txBox="1"/>
            <p:nvPr/>
          </p:nvSpPr>
          <p:spPr>
            <a:xfrm>
              <a:off x="962463" y="2679766"/>
              <a:ext cx="2977876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000" spc="300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rPr>
                <a:t>第十二章第三节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EAA1631-82AC-4258-9606-156D182A8339}"/>
                </a:ext>
              </a:extLst>
            </p:cNvPr>
            <p:cNvSpPr txBox="1"/>
            <p:nvPr/>
          </p:nvSpPr>
          <p:spPr>
            <a:xfrm>
              <a:off x="962464" y="3941650"/>
              <a:ext cx="5133536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>
                  <a:solidFill>
                    <a:srgbClr val="2F7C3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vaporization and liquefaction</a:t>
              </a:r>
              <a:endParaRPr lang="zh-CN" altLang="en-US" sz="1400">
                <a:solidFill>
                  <a:srgbClr val="2F7C30"/>
                </a:solidFill>
                <a:latin typeface="Calibri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1FFE5282-AC4C-4007-9D85-5B49B9623826}"/>
                </a:ext>
              </a:extLst>
            </p:cNvPr>
            <p:cNvCxnSpPr/>
            <p:nvPr/>
          </p:nvCxnSpPr>
          <p:spPr>
            <a:xfrm>
              <a:off x="1053244" y="3941650"/>
              <a:ext cx="5042756" cy="0"/>
            </a:xfrm>
            <a:prstGeom prst="line">
              <a:avLst/>
            </a:prstGeom>
            <a:ln>
              <a:solidFill>
                <a:srgbClr val="2F7C3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9EFD6A9-77E6-481C-B831-12556E10BFF6}"/>
              </a:ext>
            </a:extLst>
          </p:cNvPr>
          <p:cNvGrpSpPr/>
          <p:nvPr/>
        </p:nvGrpSpPr>
        <p:grpSpPr>
          <a:xfrm>
            <a:off x="692830" y="5962915"/>
            <a:ext cx="1775757" cy="307777"/>
            <a:chOff x="1053244" y="6207852"/>
            <a:chExt cx="1775757" cy="307778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A1D3B8D-6E09-4554-A1A9-2C1DF0FDE59B}"/>
                </a:ext>
              </a:extLst>
            </p:cNvPr>
            <p:cNvSpPr/>
            <p:nvPr/>
          </p:nvSpPr>
          <p:spPr>
            <a:xfrm>
              <a:off x="1053244" y="6207853"/>
              <a:ext cx="1775757" cy="307777"/>
            </a:xfrm>
            <a:prstGeom prst="roundRect">
              <a:avLst>
                <a:gd name="adj" fmla="val 50000"/>
              </a:avLst>
            </a:prstGeom>
            <a:solidFill>
              <a:srgbClr val="2F7C30"/>
            </a:solidFill>
            <a:ln>
              <a:solidFill>
                <a:srgbClr val="2F7C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200" spc="300">
                  <a:solidFill>
                    <a:schemeClr val="bg1"/>
                  </a:solidFill>
                  <a:effectLst>
                    <a:outerShdw blurRad="50800" sx="101000" sy="101000" algn="ctr" rotWithShape="0">
                      <a:srgbClr val="000000">
                        <a:alpha val="43137"/>
                      </a:srgbClr>
                    </a:outerShdw>
                  </a:effectLst>
                </a:rPr>
                <a:t>授课教师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3198E0FF-C5E6-4862-9BCA-4CF8101DC555}"/>
                </a:ext>
              </a:extLst>
            </p:cNvPr>
            <p:cNvSpPr/>
            <p:nvPr/>
          </p:nvSpPr>
          <p:spPr>
            <a:xfrm>
              <a:off x="1941122" y="6207852"/>
              <a:ext cx="887879" cy="307778"/>
            </a:xfrm>
            <a:custGeom>
              <a:gdLst>
                <a:gd name="connsiteX0" fmla="*/ 0 w 887879"/>
                <a:gd name="connsiteY0" fmla="*/ 0 h 307778"/>
                <a:gd name="connsiteX1" fmla="*/ 733990 w 887879"/>
                <a:gd name="connsiteY1" fmla="*/ 0 h 307778"/>
                <a:gd name="connsiteX2" fmla="*/ 887879 w 887879"/>
                <a:gd name="connsiteY2" fmla="*/ 153889 h 307778"/>
                <a:gd name="connsiteX3" fmla="*/ 887878 w 887879"/>
                <a:gd name="connsiteY3" fmla="*/ 153889 h 307778"/>
                <a:gd name="connsiteX4" fmla="*/ 733989 w 887879"/>
                <a:gd name="connsiteY4" fmla="*/ 307778 h 307778"/>
                <a:gd name="connsiteX5" fmla="*/ 0 w 887879"/>
                <a:gd name="connsiteY5" fmla="*/ 307778 h 30777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7879" h="307778">
                  <a:moveTo>
                    <a:pt x="0" y="0"/>
                  </a:moveTo>
                  <a:lnTo>
                    <a:pt x="733990" y="0"/>
                  </a:lnTo>
                  <a:cubicBezTo>
                    <a:pt x="818981" y="0"/>
                    <a:pt x="887879" y="68898"/>
                    <a:pt x="887879" y="153889"/>
                  </a:cubicBezTo>
                  <a:lnTo>
                    <a:pt x="887878" y="153889"/>
                  </a:lnTo>
                  <a:cubicBezTo>
                    <a:pt x="887878" y="238880"/>
                    <a:pt x="818980" y="307778"/>
                    <a:pt x="733989" y="307778"/>
                  </a:cubicBezTo>
                  <a:lnTo>
                    <a:pt x="0" y="30777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7C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>
                  <a:solidFill>
                    <a:srgbClr val="2F7C30"/>
                  </a:solidFill>
                </a:rPr>
                <a:t>X X X</a:t>
              </a:r>
              <a:endParaRPr lang="zh-CN" altLang="en-US">
                <a:solidFill>
                  <a:srgbClr val="2F7C30"/>
                </a:solidFill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3B60D273-E73A-4888-9029-B47F5569926E}"/>
              </a:ext>
            </a:extLst>
          </p:cNvPr>
          <p:cNvSpPr/>
          <p:nvPr/>
        </p:nvSpPr>
        <p:spPr>
          <a:xfrm>
            <a:off x="622445" y="-3571"/>
            <a:ext cx="1161905" cy="58340"/>
          </a:xfrm>
          <a:prstGeom prst="rect">
            <a:avLst/>
          </a:pr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5927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17AD7C-4D60-446F-B299-C94693B21934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5B37C0-40BD-4941-8496-8730420FF482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AC1CDB-0D38-4FD6-B8A5-775A53B27AD3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45CF3E-3249-4C89-963C-EBD7C9605344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1FFCC20F-42D4-4472-8D75-945F036ADF8B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B410D7C-0116-4779-B97E-573816F11580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E6093ED-6442-4D34-9549-9206C251F9E0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FDEA13C1-91FB-4EE9-81E4-7885AB7B6753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9D25F87-1DF1-4CB4-833A-998E52C22CDB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550A0798-AC15-419E-A978-B1D88345DC22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D2CB2554-7D93-4433-A60A-64172C00E9C2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260D3DF3-4E2D-4255-BD6A-DC97F09DA5BF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沸腾和蒸发的异同点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D11211A8-F9B8-4251-822E-9BC77F0CFD3B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B90550F-1494-42EE-B555-EBFF6EAFA9A5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163FC346-D9CA-4DD8-9DA2-3B0A879F4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37673"/>
              </p:ext>
            </p:extLst>
          </p:nvPr>
        </p:nvGraphicFramePr>
        <p:xfrm>
          <a:off x="1095898" y="1793615"/>
          <a:ext cx="10028419" cy="453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9850">
                  <a:extLst>
                    <a:ext uri="{9D8B030D-6E8A-4147-A177-3AD203B41FA5}">
                      <a16:colId xmlns:a16="http://schemas.microsoft.com/office/drawing/2014/main" val="2468006838"/>
                    </a:ext>
                  </a:extLst>
                </a:gridCol>
                <a:gridCol w="1885070">
                  <a:extLst>
                    <a:ext uri="{9D8B030D-6E8A-4147-A177-3AD203B41FA5}">
                      <a16:colId xmlns:a16="http://schemas.microsoft.com/office/drawing/2014/main" val="3163146028"/>
                    </a:ext>
                  </a:extLst>
                </a:gridCol>
                <a:gridCol w="3587262">
                  <a:extLst>
                    <a:ext uri="{9D8B030D-6E8A-4147-A177-3AD203B41FA5}">
                      <a16:colId xmlns:a16="http://schemas.microsoft.com/office/drawing/2014/main" val="1811222514"/>
                    </a:ext>
                  </a:extLst>
                </a:gridCol>
                <a:gridCol w="3626237">
                  <a:extLst>
                    <a:ext uri="{9D8B030D-6E8A-4147-A177-3AD203B41FA5}">
                      <a16:colId xmlns:a16="http://schemas.microsoft.com/office/drawing/2014/main" val="3058637310"/>
                    </a:ext>
                  </a:extLst>
                </a:gridCol>
              </a:tblGrid>
              <a:tr h="576000"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汽化方式</a:t>
                      </a:r>
                    </a:p>
                  </a:txBody>
                  <a:tcPr anchor="ctr">
                    <a:solidFill>
                      <a:srgbClr val="2F7C30"/>
                    </a:solidFill>
                  </a:tcPr>
                </a:tc>
                <a:tc h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蒸发</a:t>
                      </a:r>
                    </a:p>
                  </a:txBody>
                  <a:tcPr anchor="ctr">
                    <a:solidFill>
                      <a:srgbClr val="2F7C3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沸腾</a:t>
                      </a:r>
                    </a:p>
                  </a:txBody>
                  <a:tcPr anchor="ctr">
                    <a:solidFill>
                      <a:srgbClr val="2F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49548"/>
                  </a:ext>
                </a:extLst>
              </a:tr>
              <a:tr h="576000"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相同点</a:t>
                      </a:r>
                    </a:p>
                  </a:txBody>
                  <a:tcPr anchor="ctr"/>
                </a:tc>
                <a:tc h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427903"/>
                  </a:ext>
                </a:extLst>
              </a:tr>
              <a:tr h="576000">
                <a:tc rowSpan="5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</a:t>
                      </a:r>
                      <a:endParaRPr lang="en-US" altLang="zh-CN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同</a:t>
                      </a:r>
                      <a:endParaRPr lang="en-US" altLang="zh-CN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点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发生部位</a:t>
                      </a:r>
                      <a:endParaRPr lang="en-US" altLang="zh-CN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321896"/>
                  </a:ext>
                </a:extLst>
              </a:tr>
              <a:tr h="576000">
                <a:tc v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剧烈程度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624933"/>
                  </a:ext>
                </a:extLst>
              </a:tr>
              <a:tr h="576000">
                <a:tc v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温度条件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181646"/>
                  </a:ext>
                </a:extLst>
              </a:tr>
              <a:tr h="576000">
                <a:tc v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温度变化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9290029"/>
                  </a:ext>
                </a:extLst>
              </a:tr>
              <a:tr h="1080000">
                <a:tc vMerge="1"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影响因素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0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539977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DCED23A5-4194-4049-B377-B4E9B642FC80}"/>
              </a:ext>
            </a:extLst>
          </p:cNvPr>
          <p:cNvSpPr txBox="1"/>
          <p:nvPr/>
        </p:nvSpPr>
        <p:spPr>
          <a:xfrm>
            <a:off x="6054312" y="2488895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都是汽化现象，都要吸热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7EC8E4-BF73-4460-8105-756C7007E812}"/>
              </a:ext>
            </a:extLst>
          </p:cNvPr>
          <p:cNvSpPr txBox="1"/>
          <p:nvPr/>
        </p:nvSpPr>
        <p:spPr>
          <a:xfrm>
            <a:off x="5225562" y="305890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液体表面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A2928EB-9469-4ACA-B4FF-E18BB9695D12}"/>
              </a:ext>
            </a:extLst>
          </p:cNvPr>
          <p:cNvSpPr txBox="1"/>
          <p:nvPr/>
        </p:nvSpPr>
        <p:spPr>
          <a:xfrm>
            <a:off x="8305376" y="305182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液体表面和内部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18829D4-AA57-4A8D-804B-3BF541B715FA}"/>
              </a:ext>
            </a:extLst>
          </p:cNvPr>
          <p:cNvSpPr txBox="1"/>
          <p:nvPr/>
        </p:nvSpPr>
        <p:spPr>
          <a:xfrm>
            <a:off x="5453342" y="360996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缓慢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52063AD-8C07-4EAE-B7F8-96AD00A78255}"/>
              </a:ext>
            </a:extLst>
          </p:cNvPr>
          <p:cNvSpPr txBox="1"/>
          <p:nvPr/>
        </p:nvSpPr>
        <p:spPr>
          <a:xfrm>
            <a:off x="8946571" y="358832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剧烈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9731BB9-500C-4424-B333-9073182F960A}"/>
              </a:ext>
            </a:extLst>
          </p:cNvPr>
          <p:cNvSpPr txBox="1"/>
          <p:nvPr/>
        </p:nvSpPr>
        <p:spPr>
          <a:xfrm>
            <a:off x="5225562" y="42092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任何温度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07256B3-7339-4481-9B7C-5FE0458C0733}"/>
              </a:ext>
            </a:extLst>
          </p:cNvPr>
          <p:cNvSpPr txBox="1"/>
          <p:nvPr/>
        </p:nvSpPr>
        <p:spPr>
          <a:xfrm>
            <a:off x="8690090" y="42147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达到沸点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54E7447-E542-411F-BC7D-56DB7F25477C}"/>
              </a:ext>
            </a:extLst>
          </p:cNvPr>
          <p:cNvSpPr txBox="1"/>
          <p:nvPr/>
        </p:nvSpPr>
        <p:spPr>
          <a:xfrm>
            <a:off x="5225562" y="47602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温度降低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CF73A1-6990-4665-B435-27F087B1E770}"/>
              </a:ext>
            </a:extLst>
          </p:cNvPr>
          <p:cNvSpPr txBox="1"/>
          <p:nvPr/>
        </p:nvSpPr>
        <p:spPr>
          <a:xfrm>
            <a:off x="8690090" y="473943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温度不变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8E76E41-F652-47F2-A21A-4B420AAD7A2A}"/>
              </a:ext>
            </a:extLst>
          </p:cNvPr>
          <p:cNvSpPr txBox="1"/>
          <p:nvPr/>
        </p:nvSpPr>
        <p:spPr>
          <a:xfrm>
            <a:off x="4635994" y="5311318"/>
            <a:ext cx="2706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液体的温度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液体的表面积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液体表面的空气流速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B50E79F-CAFC-4D7A-9ADB-16666AAAFC49}"/>
              </a:ext>
            </a:extLst>
          </p:cNvPr>
          <p:cNvSpPr txBox="1"/>
          <p:nvPr/>
        </p:nvSpPr>
        <p:spPr>
          <a:xfrm>
            <a:off x="8305376" y="556605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与大气压强有关</a:t>
            </a:r>
          </a:p>
        </p:txBody>
      </p:sp>
    </p:spTree>
    <p:extLst>
      <p:ext uri="{BB962C8B-B14F-4D97-AF65-F5344CB8AC3E}">
        <p14:creationId xmlns:p14="http://schemas.microsoft.com/office/powerpoint/2010/main" val="1100897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F311BD0-F27B-4E71-B6C0-4DD6B87F17CA}"/>
              </a:ext>
            </a:extLst>
          </p:cNvPr>
          <p:cNvSpPr/>
          <p:nvPr/>
        </p:nvSpPr>
        <p:spPr>
          <a:xfrm>
            <a:off x="6096000" y="2022487"/>
            <a:ext cx="5014210" cy="4033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碗里放着一些食物的特写&#10;&#10;描述已自动生成">
            <a:extLst>
              <a:ext uri="{FF2B5EF4-FFF2-40B4-BE49-F238E27FC236}">
                <a16:creationId xmlns:a16="http://schemas.microsoft.com/office/drawing/2014/main" id="{28001368-6703-4226-9B96-C3AE448CF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0" b="20672"/>
          <a:stretch>
            <a:fillRect/>
          </a:stretch>
        </p:blipFill>
        <p:spPr>
          <a:xfrm>
            <a:off x="1081790" y="2022487"/>
            <a:ext cx="5014210" cy="4033043"/>
          </a:xfrm>
          <a:prstGeom prst="rect">
            <a:avLst/>
          </a:prstGeom>
          <a:ln>
            <a:solidFill>
              <a:srgbClr val="2F7C3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FE7E1A-CE9E-4DF1-9D94-3C6A8E208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97" y="2667416"/>
            <a:ext cx="4982553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冬天，吃火锅时会冒出的“白气”</a:t>
            </a:r>
            <a:endParaRPr lang="en-US" altLang="zh-CN" sz="20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这些“白气”是怎样形成的？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08021FA9-2A34-4B11-AEBD-EEDC163A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97" y="4854613"/>
            <a:ext cx="4387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</a:rPr>
              <a:t>水蒸气遇冷 </a:t>
            </a:r>
            <a:r>
              <a:rPr lang="zh-CN" altLang="en-US" sz="2400" b="1">
                <a:solidFill>
                  <a:srgbClr val="2F7C30"/>
                </a:solidFill>
                <a:ea typeface="微软雅黑" panose="020b0503020204020204" pitchFamily="34" charset="-122"/>
              </a:rPr>
              <a:t>液化 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ea typeface="微软雅黑" panose="020b0503020204020204" pitchFamily="34" charset="-122"/>
              </a:rPr>
              <a:t>形成的小水珠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F99266-2AFC-443E-B37C-C0A4DF225E07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AE54C7-3B0F-4DE0-9C4D-498B577934D4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9A3C5B-EF82-453B-AB74-AEF25BC043D3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蒸发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1B89F0-BABD-48CD-85A2-A233C9B886F2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液化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C21FB43-D1FA-4B2A-B2B8-DB40FD9C7EAB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281D8D9-A029-4BEE-9BA5-9545B6C43134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45F14E2-CF7A-48C3-894A-5344FDD58662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BB3808F-F8AB-4F68-9940-BFC2E5E39D8A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242BA27-1083-45D5-8D0B-73E5876C0666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084F1484-60B3-4479-B52C-A7A95168EB8E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BB0D91B-26A8-4EE4-8F57-5C70EFACBB75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D79193-A43A-43FF-AB6D-8785EDA438FC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液化现象 </a:t>
            </a:r>
            <a:r>
              <a:rPr lang="en-US" altLang="zh-CN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—</a:t>
            </a: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“白气”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4CA712BC-42DA-4148-80BA-80D6F0E3D164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8349D3F-F88B-418E-82DC-6602CA0BFEA4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E67341B-5DD7-477C-934E-CC1BEA309CFC}"/>
              </a:ext>
            </a:extLst>
          </p:cNvPr>
          <p:cNvSpPr txBox="1"/>
          <p:nvPr/>
        </p:nvSpPr>
        <p:spPr>
          <a:xfrm>
            <a:off x="6651772" y="22803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0F43EF3-6C4B-467B-A49D-97C00C7B5594}"/>
              </a:ext>
            </a:extLst>
          </p:cNvPr>
          <p:cNvSpPr/>
          <p:nvPr/>
        </p:nvSpPr>
        <p:spPr>
          <a:xfrm>
            <a:off x="6663397" y="2354057"/>
            <a:ext cx="36000" cy="314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DCFEB9-CD24-4E90-83E1-937FCCE24599}"/>
              </a:ext>
            </a:extLst>
          </p:cNvPr>
          <p:cNvGrpSpPr/>
          <p:nvPr/>
        </p:nvGrpSpPr>
        <p:grpSpPr>
          <a:xfrm>
            <a:off x="6663397" y="4497883"/>
            <a:ext cx="813256" cy="461665"/>
            <a:chOff x="6663397" y="4497883"/>
            <a:chExt cx="813256" cy="461665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8548342-5B8A-4F75-AF5A-6F01593C5557}"/>
                </a:ext>
              </a:extLst>
            </p:cNvPr>
            <p:cNvSpPr txBox="1"/>
            <p:nvPr/>
          </p:nvSpPr>
          <p:spPr>
            <a:xfrm>
              <a:off x="6676434" y="449788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rgbClr val="2F7C3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原因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323C749-C045-4B75-BE3E-33E9E63CEF1B}"/>
                </a:ext>
              </a:extLst>
            </p:cNvPr>
            <p:cNvSpPr/>
            <p:nvPr/>
          </p:nvSpPr>
          <p:spPr>
            <a:xfrm>
              <a:off x="6663397" y="4571552"/>
              <a:ext cx="36000" cy="3143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BE6D0DB9-6A1F-4198-8B37-A8212DA0DD0D}"/>
              </a:ext>
            </a:extLst>
          </p:cNvPr>
          <p:cNvSpPr/>
          <p:nvPr/>
        </p:nvSpPr>
        <p:spPr>
          <a:xfrm flipV="1">
            <a:off x="6828479" y="3822405"/>
            <a:ext cx="279401" cy="335006"/>
          </a:xfrm>
          <a:prstGeom prst="triangle">
            <a:avLst/>
          </a:prstGeom>
          <a:noFill/>
          <a:ln w="28575"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930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CF99266-2AFC-443E-B37C-C0A4DF225E07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AE54C7-3B0F-4DE0-9C4D-498B577934D4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9A3C5B-EF82-453B-AB74-AEF25BC043D3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蒸发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1B89F0-BABD-48CD-85A2-A233C9B886F2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液化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C21FB43-D1FA-4B2A-B2B8-DB40FD9C7EAB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281D8D9-A029-4BEE-9BA5-9545B6C43134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45F14E2-CF7A-48C3-894A-5344FDD58662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BB3808F-F8AB-4F68-9940-BFC2E5E39D8A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242BA27-1083-45D5-8D0B-73E5876C0666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084F1484-60B3-4479-B52C-A7A95168EB8E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BB0D91B-26A8-4EE4-8F57-5C70EFACBB75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D79193-A43A-43FF-AB6D-8785EDA438FC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液化现象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4CA712BC-42DA-4148-80BA-80D6F0E3D164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8349D3F-F88B-418E-82DC-6602CA0BFEA4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A2506127-568A-428B-9662-51295362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90" y="1964552"/>
            <a:ext cx="2889754" cy="17740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79309B-A810-4AF7-B70F-ECD3AF424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074" y="1964552"/>
            <a:ext cx="2895851" cy="177409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0935118-CCC6-4685-BC4D-DB700481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56" y="1964552"/>
            <a:ext cx="2889754" cy="177409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3BBEA9E-19D1-4DBF-A413-590D3FD90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885" y="4280848"/>
            <a:ext cx="2895851" cy="17740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D3E1167-ABB2-4336-AA22-694D96C3C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171" y="4280848"/>
            <a:ext cx="2895851" cy="177409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B9221B7-A518-495D-8EFD-4AA35E77E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456" y="4280848"/>
            <a:ext cx="288975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9634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886EA34-70D7-421B-BE31-43A8579DAAE7}"/>
              </a:ext>
            </a:extLst>
          </p:cNvPr>
          <p:cNvSpPr/>
          <p:nvPr/>
        </p:nvSpPr>
        <p:spPr>
          <a:xfrm>
            <a:off x="1055688" y="1175656"/>
            <a:ext cx="10440987" cy="4804229"/>
          </a:xfrm>
          <a:prstGeom prst="roundRect">
            <a:avLst>
              <a:gd name="adj" fmla="val 60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2F7C30"/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E04B9-CE26-47F0-9989-9BAA56CDBFF5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0502C5-C068-4A73-B470-2C15AE2C71F0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C47B0F-9A68-4B3E-A444-48868819C425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70F253-06D0-42B2-877A-C64D7815D75F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FF22E04-B804-49BF-8511-6AEA4A4E424F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9F122D-41EB-46CB-9D76-F0AAA351E03E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86C6E99-652A-4178-A788-3D31C7483583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2E6D053-CE3A-41BA-95CF-EAB3CF78D113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5B3E8DB-6844-4B1D-8070-8DF5E0294C9D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D381C14A-E44D-4CC4-9FD3-47C364F68C6F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5A81357-EDEA-412C-BB2F-CA6939A79BF7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486F439-0D37-49EC-8F20-8D12AE772812}"/>
              </a:ext>
            </a:extLst>
          </p:cNvPr>
          <p:cNvSpPr/>
          <p:nvPr/>
        </p:nvSpPr>
        <p:spPr>
          <a:xfrm>
            <a:off x="1855893" y="2925002"/>
            <a:ext cx="7056760" cy="22498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．雾是水蒸气                   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．雾是山中冒出来的烟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．雾是水蒸气凝固形成的 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．雾是水蒸气液化形成的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C4E054-052D-4595-BD8A-2FEDCC2A7371}"/>
              </a:ext>
            </a:extLst>
          </p:cNvPr>
          <p:cNvSpPr txBox="1"/>
          <p:nvPr/>
        </p:nvSpPr>
        <p:spPr>
          <a:xfrm>
            <a:off x="1855893" y="1683151"/>
            <a:ext cx="7940657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indent="-88900">
              <a:lnSpc>
                <a:spcPct val="150000"/>
              </a:lnSpc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张家界景区雨后云雾缭绕，犹如仙境。关于雾，下列说法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8900" indent="-88900">
              <a:lnSpc>
                <a:spcPct val="150000"/>
              </a:lnSpc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中正确的是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418C6D-3E1B-452E-BBDB-0D63181B48E6}"/>
              </a:ext>
            </a:extLst>
          </p:cNvPr>
          <p:cNvSpPr txBox="1"/>
          <p:nvPr/>
        </p:nvSpPr>
        <p:spPr>
          <a:xfrm>
            <a:off x="3617258" y="2300275"/>
            <a:ext cx="510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8117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ED9A52B-61A5-4518-90EA-430659F8F00A}"/>
              </a:ext>
            </a:extLst>
          </p:cNvPr>
          <p:cNvGrpSpPr/>
          <p:nvPr/>
        </p:nvGrpSpPr>
        <p:grpSpPr>
          <a:xfrm>
            <a:off x="0" y="0"/>
            <a:ext cx="13000306" cy="6858000"/>
            <a:chExt cx="13000306" cy="6858000"/>
          </a:xfrm>
        </p:grpSpPr>
        <p:pic>
          <p:nvPicPr>
            <p:cNvPr id="4" name="图片 3" descr="图片包含 室内, 窗户, 人, 桌子&#10;&#10;描述已自动生成">
              <a:extLst>
                <a:ext uri="{FF2B5EF4-FFF2-40B4-BE49-F238E27FC236}">
                  <a16:creationId xmlns:a16="http://schemas.microsoft.com/office/drawing/2014/main" id="{E64BEAF9-20D6-424A-980B-D234CA08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5" b="7845"/>
            <a:stretch>
              <a:fillRect/>
            </a:stretch>
          </p:blipFill>
          <p:spPr>
            <a:xfrm>
              <a:off x="808306" y="0"/>
              <a:ext cx="12192000" cy="6858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F098B17-D7BF-46DE-8E3E-615A71593D98}"/>
                </a:ext>
              </a:extLst>
            </p:cNvPr>
            <p:cNvSpPr/>
            <p:nvPr/>
          </p:nvSpPr>
          <p:spPr>
            <a:xfrm>
              <a:off x="0" y="0"/>
              <a:ext cx="12190795" cy="6858000"/>
            </a:xfrm>
            <a:prstGeom prst="rect">
              <a:avLst/>
            </a:prstGeom>
            <a:gradFill flip="none" rotWithShape="1">
              <a:gsLst>
                <a:gs pos="9000">
                  <a:schemeClr val="accent1">
                    <a:lumMod val="5000"/>
                    <a:lumOff val="95000"/>
                  </a:schemeClr>
                </a:gs>
                <a:gs pos="73000">
                  <a:schemeClr val="bg2">
                    <a:alpha val="0"/>
                  </a:schemeClr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9A2DC91-AC49-4424-B329-99828F70DBEA}"/>
                </a:ext>
              </a:extLst>
            </p:cNvPr>
            <p:cNvGrpSpPr/>
            <p:nvPr/>
          </p:nvGrpSpPr>
          <p:grpSpPr>
            <a:xfrm>
              <a:off x="658561" y="1449555"/>
              <a:ext cx="5938334" cy="3958889"/>
              <a:chOff x="868111" y="1449555"/>
              <a:chExt cx="5938334" cy="3958889"/>
            </a:xfrm>
          </p:grpSpPr>
          <p:pic>
            <p:nvPicPr>
              <p:cNvPr id="3" name="图片 2" descr="图片包含 游戏机, 物体, 头盔&#10;&#10;描述已自动生成">
                <a:extLst>
                  <a:ext uri="{FF2B5EF4-FFF2-40B4-BE49-F238E27FC236}">
                    <a16:creationId xmlns:a16="http://schemas.microsoft.com/office/drawing/2014/main" id="{A8BE1ED7-FC44-41BA-B9E2-B8B284812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111" y="1449555"/>
                <a:ext cx="5938334" cy="3958889"/>
              </a:xfrm>
              <a:prstGeom prst="rect">
                <a:avLst/>
              </a:prstGeom>
            </p:spPr>
          </p:pic>
          <p:pic>
            <p:nvPicPr>
              <p:cNvPr id="8" name="图片 7" descr="图片包含 游戏机&#10;&#10;描述已自动生成">
                <a:extLst>
                  <a:ext uri="{FF2B5EF4-FFF2-40B4-BE49-F238E27FC236}">
                    <a16:creationId xmlns:a16="http://schemas.microsoft.com/office/drawing/2014/main" id="{92AB1E13-56D6-46D8-BAAB-B1C8FB462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1891" y="3329580"/>
                <a:ext cx="648217" cy="471902"/>
              </a:xfrm>
              <a:prstGeom prst="rect">
                <a:avLst/>
              </a:prstGeom>
            </p:spPr>
          </p:pic>
        </p:grpSp>
      </p:grpSp>
      <p:pic>
        <p:nvPicPr>
          <p:cNvPr id="13" name="New picture" hidden="1"/>
          <p:cNvPicPr/>
          <p:nvPr/>
        </p:nvPicPr>
        <p:blipFill>
          <a:blip r:embed="rId6"/>
          <a:stretch>
            <a:fillRect/>
          </a:stretch>
        </p:blipFill>
        <p:spPr>
          <a:xfrm>
            <a:off x="10566400" y="12407900"/>
            <a:ext cx="292100" cy="3429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329325496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4AB455E-6A9D-452D-9602-F33E50E19E08}"/>
              </a:ext>
            </a:extLst>
          </p:cNvPr>
          <p:cNvSpPr/>
          <p:nvPr/>
        </p:nvSpPr>
        <p:spPr>
          <a:xfrm>
            <a:off x="6661389" y="1315329"/>
            <a:ext cx="3780000" cy="5085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2F7C3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BCA2F3-F452-4A5C-98D8-2AE5541310C5}"/>
              </a:ext>
            </a:extLst>
          </p:cNvPr>
          <p:cNvSpPr/>
          <p:nvPr/>
        </p:nvSpPr>
        <p:spPr>
          <a:xfrm>
            <a:off x="1752090" y="1313007"/>
            <a:ext cx="3780000" cy="50877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2F7C30">
                <a:alpha val="7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人在打电话&#10;&#10;描述已自动生成">
            <a:extLst>
              <a:ext uri="{FF2B5EF4-FFF2-40B4-BE49-F238E27FC236}">
                <a16:creationId xmlns:a16="http://schemas.microsoft.com/office/drawing/2014/main" id="{D32213F8-1849-4A5F-8B25-1A8DFF36C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6" t="890" r="31916" b="29648"/>
          <a:stretch>
            <a:fillRect/>
          </a:stretch>
        </p:blipFill>
        <p:spPr>
          <a:xfrm>
            <a:off x="1833312" y="1386563"/>
            <a:ext cx="3600000" cy="36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47E1DA-7C7E-4F65-86AA-9D18F25E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60" t="3284" r="16874" b="7392"/>
          <a:stretch>
            <a:fillRect/>
          </a:stretch>
        </p:blipFill>
        <p:spPr>
          <a:xfrm>
            <a:off x="6751389" y="1386563"/>
            <a:ext cx="3600000" cy="36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4202EFB-1FC1-49CB-A80A-EC6B0C01A27B}"/>
              </a:ext>
            </a:extLst>
          </p:cNvPr>
          <p:cNvSpPr txBox="1"/>
          <p:nvPr/>
        </p:nvSpPr>
        <p:spPr>
          <a:xfrm>
            <a:off x="1788855" y="5143768"/>
            <a:ext cx="36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头发经吹风机吹过后，很快就变干了。头发中的水去哪了？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8F5D19-0F5A-4C7A-BA34-BF61EAF19C43}"/>
              </a:ext>
            </a:extLst>
          </p:cNvPr>
          <p:cNvSpPr txBox="1"/>
          <p:nvPr/>
        </p:nvSpPr>
        <p:spPr>
          <a:xfrm>
            <a:off x="6695153" y="5115060"/>
            <a:ext cx="36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冬天，从室外进入温暖的室内，眼镜上会出现水雾，这些水是从哪里来的？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AAC89F-17D7-433D-BFD1-4F4862D99E40}"/>
              </a:ext>
            </a:extLst>
          </p:cNvPr>
          <p:cNvSpPr/>
          <p:nvPr/>
        </p:nvSpPr>
        <p:spPr>
          <a:xfrm>
            <a:off x="-1695579" y="992799"/>
            <a:ext cx="1494971" cy="957943"/>
          </a:xfrm>
          <a:prstGeom prst="rect">
            <a:avLst/>
          </a:prstGeom>
          <a:solidFill>
            <a:srgbClr val="2F7C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53511ACB-7ED3-495E-A5AD-952B28FE03C7}"/>
              </a:ext>
            </a:extLst>
          </p:cNvPr>
          <p:cNvSpPr/>
          <p:nvPr/>
        </p:nvSpPr>
        <p:spPr>
          <a:xfrm>
            <a:off x="1024183" y="400050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8393278-60B0-4BC9-B67F-0D2B2308B43F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87C95F5-6E2D-45B6-BAC9-C5A462532ABC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沸腾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F868D50-82BB-49D6-87A0-C0958A6E1F8C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蒸发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948464A-44BB-4502-BBEF-D3A842B5A170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36027C1-A88B-4179-9413-159697E4E4E0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05450D05-D7B7-4749-B2BB-F97EF8536E9A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03918E58-9F74-48CA-8C39-3267DCD1EF22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5453664-6DAE-4648-A3CF-AFA9F8C7E1F4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引入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7125B23-4E61-4B21-B017-A029304794AC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8">
            <a:extLst>
              <a:ext uri="{FF2B5EF4-FFF2-40B4-BE49-F238E27FC236}">
                <a16:creationId xmlns:a16="http://schemas.microsoft.com/office/drawing/2014/main" id="{2ABE14A6-D258-4FFC-AD7A-60C8AA85B85A}"/>
              </a:ext>
            </a:extLst>
          </p:cNvPr>
          <p:cNvSpPr txBox="1"/>
          <p:nvPr/>
        </p:nvSpPr>
        <p:spPr>
          <a:xfrm>
            <a:off x="937269" y="241496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8373046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平行四边形 5">
            <a:extLst>
              <a:ext uri="{FF2B5EF4-FFF2-40B4-BE49-F238E27FC236}">
                <a16:creationId xmlns:a16="http://schemas.microsoft.com/office/drawing/2014/main" id="{71FB5790-5C95-4C45-B628-F8110CB75C00}"/>
              </a:ext>
            </a:extLst>
          </p:cNvPr>
          <p:cNvSpPr/>
          <p:nvPr/>
        </p:nvSpPr>
        <p:spPr>
          <a:xfrm>
            <a:off x="1024183" y="400050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BB327A5-E1F7-4AE4-934C-082652D63755}"/>
              </a:ext>
            </a:extLst>
          </p:cNvPr>
          <p:cNvSpPr/>
          <p:nvPr/>
        </p:nvSpPr>
        <p:spPr>
          <a:xfrm>
            <a:off x="7418544" y="1664653"/>
            <a:ext cx="1729169" cy="1729169"/>
          </a:xfrm>
          <a:prstGeom prst="ellipse">
            <a:avLst/>
          </a:pr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22403257-6AB2-417F-813B-7D587E9559FB}"/>
              </a:ext>
            </a:extLst>
          </p:cNvPr>
          <p:cNvSpPr/>
          <p:nvPr/>
        </p:nvSpPr>
        <p:spPr>
          <a:xfrm>
            <a:off x="2855518" y="1664653"/>
            <a:ext cx="1729169" cy="1729169"/>
          </a:xfrm>
          <a:prstGeom prst="ellipse">
            <a:avLst/>
          </a:pr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322005-46A6-4F58-9AC6-8A478F1BAA73}"/>
              </a:ext>
            </a:extLst>
          </p:cNvPr>
          <p:cNvSpPr txBox="1"/>
          <p:nvPr/>
        </p:nvSpPr>
        <p:spPr>
          <a:xfrm>
            <a:off x="3536311" y="2885398"/>
            <a:ext cx="330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CAF90F-4A50-4A6F-826E-999A880CC73C}"/>
              </a:ext>
            </a:extLst>
          </p:cNvPr>
          <p:cNvSpPr txBox="1"/>
          <p:nvPr/>
        </p:nvSpPr>
        <p:spPr>
          <a:xfrm>
            <a:off x="3222935" y="2210743"/>
            <a:ext cx="109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液态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60B2D65-18AE-4B4C-8B4F-01AF0A1EC670}"/>
              </a:ext>
            </a:extLst>
          </p:cNvPr>
          <p:cNvCxnSpPr/>
          <p:nvPr/>
        </p:nvCxnSpPr>
        <p:spPr>
          <a:xfrm>
            <a:off x="3374513" y="2848395"/>
            <a:ext cx="6545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9C93986-ABCE-49E8-A368-820C408F1F47}"/>
              </a:ext>
            </a:extLst>
          </p:cNvPr>
          <p:cNvSpPr txBox="1"/>
          <p:nvPr/>
        </p:nvSpPr>
        <p:spPr>
          <a:xfrm>
            <a:off x="2072877" y="4078184"/>
            <a:ext cx="100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C94041-7D53-4E91-A32A-7FD843E06D17}"/>
              </a:ext>
            </a:extLst>
          </p:cNvPr>
          <p:cNvSpPr txBox="1"/>
          <p:nvPr/>
        </p:nvSpPr>
        <p:spPr>
          <a:xfrm>
            <a:off x="2072877" y="5423279"/>
            <a:ext cx="100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液化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14D6DE32-672D-4F55-BE89-13EE33C718CD}"/>
              </a:ext>
            </a:extLst>
          </p:cNvPr>
          <p:cNvCxnSpPr/>
          <p:nvPr/>
        </p:nvCxnSpPr>
        <p:spPr>
          <a:xfrm>
            <a:off x="4702629" y="2257635"/>
            <a:ext cx="2540000" cy="0"/>
          </a:xfrm>
          <a:prstGeom prst="straightConnector1">
            <a:avLst/>
          </a:prstGeom>
          <a:ln w="38100">
            <a:solidFill>
              <a:srgbClr val="54823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45B6F78-FA33-40CD-8602-02611DE519F3}"/>
              </a:ext>
            </a:extLst>
          </p:cNvPr>
          <p:cNvCxnSpPr/>
          <p:nvPr/>
        </p:nvCxnSpPr>
        <p:spPr>
          <a:xfrm flipH="1">
            <a:off x="4709886" y="2867235"/>
            <a:ext cx="2525486" cy="0"/>
          </a:xfrm>
          <a:prstGeom prst="straightConnector1">
            <a:avLst/>
          </a:prstGeom>
          <a:ln w="38100">
            <a:solidFill>
              <a:srgbClr val="548235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807B8B70-2649-4155-9C65-52F28C8DF1F0}"/>
              </a:ext>
            </a:extLst>
          </p:cNvPr>
          <p:cNvSpPr txBox="1"/>
          <p:nvPr/>
        </p:nvSpPr>
        <p:spPr>
          <a:xfrm>
            <a:off x="5583717" y="1697313"/>
            <a:ext cx="83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0AB176F-4938-4B65-8961-5801F96ACFF0}"/>
              </a:ext>
            </a:extLst>
          </p:cNvPr>
          <p:cNvSpPr txBox="1"/>
          <p:nvPr/>
        </p:nvSpPr>
        <p:spPr>
          <a:xfrm>
            <a:off x="5581215" y="2977791"/>
            <a:ext cx="83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2B468F8-30AB-4DE1-BE7F-BCB7AE68BFB6}"/>
              </a:ext>
            </a:extLst>
          </p:cNvPr>
          <p:cNvSpPr txBox="1"/>
          <p:nvPr/>
        </p:nvSpPr>
        <p:spPr>
          <a:xfrm>
            <a:off x="2072878" y="4535491"/>
            <a:ext cx="328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物质由液态变为气态的过程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C3F9207-C8B5-4CDC-823A-E22D48D95EEB}"/>
              </a:ext>
            </a:extLst>
          </p:cNvPr>
          <p:cNvSpPr txBox="1"/>
          <p:nvPr/>
        </p:nvSpPr>
        <p:spPr>
          <a:xfrm>
            <a:off x="2072877" y="5895989"/>
            <a:ext cx="328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物质由气态变为液态的过程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5E60326-B90A-45A9-A4BD-2B3A3966D56D}"/>
              </a:ext>
            </a:extLst>
          </p:cNvPr>
          <p:cNvCxnSpPr/>
          <p:nvPr/>
        </p:nvCxnSpPr>
        <p:spPr>
          <a:xfrm flipH="1">
            <a:off x="6096000" y="4339794"/>
            <a:ext cx="0" cy="1956305"/>
          </a:xfrm>
          <a:prstGeom prst="line">
            <a:avLst/>
          </a:prstGeom>
          <a:ln>
            <a:solidFill>
              <a:srgbClr val="4D9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图示 35">
            <a:extLst>
              <a:ext uri="{FF2B5EF4-FFF2-40B4-BE49-F238E27FC236}">
                <a16:creationId xmlns:a16="http://schemas.microsoft.com/office/drawing/2014/main" id="{9AFB324B-2618-4BB8-8D76-1B800D8FB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26376"/>
              </p:ext>
            </p:extLst>
          </p:nvPr>
        </p:nvGraphicFramePr>
        <p:xfrm>
          <a:off x="6596478" y="4129015"/>
          <a:ext cx="3373300" cy="2128663"/>
        </p:xfrm>
        <a:graphic>
          <a:graphicData uri="http://schemas.openxmlformats.org/drawingml/2006/diagram">
            <dgm:relIds xmlns:dgm="http://schemas.openxmlformats.org/drawingml/2006/diagram" r:dm="rId3" r:lo="rId4" r:qs="rId5" r:cs="rId6"/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B18CD7EF-E030-42BB-BE65-D6C997ED0CC3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概念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AA71CEE-6C23-42A5-803F-80CC1509785A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/>
              <a:t>沸腾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8CF39FE-24F1-44DB-AEAF-4C81082FBABC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蒸发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CF9645C-C0AB-4C70-BF63-21D4E0A7BB21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B15D5FF5-5AB4-4121-BFFB-23E72F65EE4F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C3F65C72-4A4D-4E5E-9333-80CDF9A7A98B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0C15ED7-8B7A-415E-B1B5-E9AAA23C81A7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F175BD01-DCAD-4EE3-AAA9-D4BBCBF89A1A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4E7ED7E-0B59-4E6A-BD82-72E3495D1DE2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8">
            <a:extLst>
              <a:ext uri="{FF2B5EF4-FFF2-40B4-BE49-F238E27FC236}">
                <a16:creationId xmlns:a16="http://schemas.microsoft.com/office/drawing/2014/main" id="{F338B981-FB5C-4C5B-8051-4D055D7BB43E}"/>
              </a:ext>
            </a:extLst>
          </p:cNvPr>
          <p:cNvSpPr txBox="1"/>
          <p:nvPr/>
        </p:nvSpPr>
        <p:spPr>
          <a:xfrm>
            <a:off x="2091052" y="826573"/>
            <a:ext cx="249363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汽化和液化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C2F8E058-3907-481A-B59E-F7C0ED5EA09E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50C1B735-76ED-4163-ACDD-75F6157751B9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7F111E9-7D3D-4FCC-B5C9-2D634DB71CD5}"/>
              </a:ext>
            </a:extLst>
          </p:cNvPr>
          <p:cNvSpPr txBox="1"/>
          <p:nvPr/>
        </p:nvSpPr>
        <p:spPr>
          <a:xfrm>
            <a:off x="7896184" y="2823902"/>
            <a:ext cx="752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水蒸气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41BD60E-D843-480D-BB17-3B549727DE4B}"/>
              </a:ext>
            </a:extLst>
          </p:cNvPr>
          <p:cNvSpPr txBox="1"/>
          <p:nvPr/>
        </p:nvSpPr>
        <p:spPr>
          <a:xfrm>
            <a:off x="7760298" y="2173740"/>
            <a:ext cx="109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固态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FB883099-13B4-4E56-B8EF-0370D317AD03}"/>
              </a:ext>
            </a:extLst>
          </p:cNvPr>
          <p:cNvCxnSpPr/>
          <p:nvPr/>
        </p:nvCxnSpPr>
        <p:spPr>
          <a:xfrm>
            <a:off x="7945317" y="2803385"/>
            <a:ext cx="65456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8">
            <a:extLst>
              <a:ext uri="{FF2B5EF4-FFF2-40B4-BE49-F238E27FC236}">
                <a16:creationId xmlns:a16="http://schemas.microsoft.com/office/drawing/2014/main" id="{957FF4EE-79E8-47FE-A8E9-F5D5294D3C35}"/>
              </a:ext>
            </a:extLst>
          </p:cNvPr>
          <p:cNvSpPr txBox="1"/>
          <p:nvPr/>
        </p:nvSpPr>
        <p:spPr>
          <a:xfrm>
            <a:off x="937269" y="241496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94794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Graphic spid="3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9" name="图片 58" descr="图片包含 游戏机, 桌子, 体育&#10;&#10;描述已自动生成">
            <a:extLst>
              <a:ext uri="{FF2B5EF4-FFF2-40B4-BE49-F238E27FC236}">
                <a16:creationId xmlns:a16="http://schemas.microsoft.com/office/drawing/2014/main" id="{EFA48180-E967-4063-B7FB-B3C6E9FD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65" y="2011101"/>
            <a:ext cx="2348854" cy="418931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A0AC343-063D-4D85-9AEC-ADA98C0882D1}"/>
              </a:ext>
            </a:extLst>
          </p:cNvPr>
          <p:cNvSpPr/>
          <p:nvPr/>
        </p:nvSpPr>
        <p:spPr>
          <a:xfrm>
            <a:off x="1081790" y="1828800"/>
            <a:ext cx="10028420" cy="4616749"/>
          </a:xfrm>
          <a:prstGeom prst="roundRect">
            <a:avLst>
              <a:gd name="adj" fmla="val 3002"/>
            </a:avLst>
          </a:prstGeom>
          <a:noFill/>
          <a:ln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C269139B-B0FE-410C-8B26-DC9B59CB6893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zh-CN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探究水沸腾时温度的特点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1B0BE46-7493-4720-9E06-B4765494EB22}"/>
              </a:ext>
            </a:extLst>
          </p:cNvPr>
          <p:cNvGrpSpPr/>
          <p:nvPr/>
        </p:nvGrpSpPr>
        <p:grpSpPr>
          <a:xfrm>
            <a:off x="1548530" y="2011101"/>
            <a:ext cx="2213025" cy="469886"/>
            <a:chOff x="1386518" y="1918093"/>
            <a:chExt cx="2213025" cy="469886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63185EAA-F3A6-41F7-BD6B-E784EA642248}"/>
                </a:ext>
              </a:extLst>
            </p:cNvPr>
            <p:cNvSpPr/>
            <p:nvPr/>
          </p:nvSpPr>
          <p:spPr>
            <a:xfrm>
              <a:off x="1386520" y="2027979"/>
              <a:ext cx="2213023" cy="36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1AB178D4-E3FD-45F3-9264-546270B7E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518" y="1918093"/>
              <a:ext cx="2150432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rPr>
                <a:t>怎样加快水的沸腾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DF985A2-49B5-455E-9DB6-16F20F4F6883}"/>
              </a:ext>
            </a:extLst>
          </p:cNvPr>
          <p:cNvSpPr txBox="1"/>
          <p:nvPr/>
        </p:nvSpPr>
        <p:spPr>
          <a:xfrm>
            <a:off x="1548532" y="2433494"/>
            <a:ext cx="3300405" cy="113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加盖子，防止热量散失</a:t>
            </a:r>
          </a:p>
          <a:p>
            <a:pPr marL="342900" indent="-342900" algn="just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提高水的初温</a:t>
            </a:r>
          </a:p>
          <a:p>
            <a:pPr marL="342900" indent="-342900" algn="just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减少水的质量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173879B-5D46-4C63-83DA-20EA665A78D7}"/>
              </a:ext>
            </a:extLst>
          </p:cNvPr>
          <p:cNvGrpSpPr/>
          <p:nvPr/>
        </p:nvGrpSpPr>
        <p:grpSpPr>
          <a:xfrm>
            <a:off x="1548530" y="3765002"/>
            <a:ext cx="2213024" cy="458908"/>
            <a:chOff x="1386518" y="3765002"/>
            <a:chExt cx="2213024" cy="458908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F2839C16-0A29-4A8E-9018-FDE02A5EDC01}"/>
                </a:ext>
              </a:extLst>
            </p:cNvPr>
            <p:cNvSpPr/>
            <p:nvPr/>
          </p:nvSpPr>
          <p:spPr>
            <a:xfrm>
              <a:off x="1386519" y="3856997"/>
              <a:ext cx="2213023" cy="36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EEBF2A7E-37DA-4B8D-8AFF-9AA950215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518" y="3765002"/>
              <a:ext cx="1409068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1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1800">
                  <a:solidFill>
                    <a:schemeClr val="bg1">
                      <a:lumMod val="95000"/>
                    </a:schemeClr>
                  </a:solidFill>
                </a:rPr>
                <a:t>实验过程</a:t>
              </a:r>
            </a:p>
          </p:txBody>
        </p:sp>
      </p:grpSp>
      <p:sp>
        <p:nvSpPr>
          <p:cNvPr id="15" name="文本框 1">
            <a:extLst>
              <a:ext uri="{FF2B5EF4-FFF2-40B4-BE49-F238E27FC236}">
                <a16:creationId xmlns:a16="http://schemas.microsoft.com/office/drawing/2014/main" id="{EBC3AECC-C445-435A-9AFE-F7E7945C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32" y="4172079"/>
            <a:ext cx="4709480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defRPr>
            </a:lvl1pPr>
          </a:lstStyle>
          <a:p>
            <a:pPr marL="0" indent="0">
              <a:buNone/>
            </a:pPr>
            <a:r>
              <a:rPr lang="zh-CN" altLang="en-US"/>
              <a:t>当水温升高到</a:t>
            </a:r>
            <a:r>
              <a:rPr lang="en-US" altLang="zh-CN"/>
              <a:t>90</a:t>
            </a:r>
            <a:r>
              <a:rPr lang="zh-CN" altLang="en-US"/>
              <a:t>℃时，每隔</a:t>
            </a:r>
            <a:r>
              <a:rPr lang="en-US" altLang="zh-CN"/>
              <a:t>0.5min</a:t>
            </a:r>
            <a:r>
              <a:rPr lang="zh-CN" altLang="en-US"/>
              <a:t>记录一次温度计示数，直到水沸腾</a:t>
            </a:r>
            <a:r>
              <a:rPr lang="en-US" altLang="zh-CN"/>
              <a:t>3min</a:t>
            </a:r>
            <a:r>
              <a:rPr lang="zh-CN" altLang="en-US"/>
              <a:t>后停止读数。</a:t>
            </a:r>
          </a:p>
        </p:txBody>
      </p:sp>
      <p:sp>
        <p:nvSpPr>
          <p:cNvPr id="12" name="文本框 43179">
            <a:extLst>
              <a:ext uri="{FF2B5EF4-FFF2-40B4-BE49-F238E27FC236}">
                <a16:creationId xmlns:a16="http://schemas.microsoft.com/office/drawing/2014/main" id="{F46B3D71-C403-4675-BAA8-08C1CB46D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32" y="5509378"/>
            <a:ext cx="4709480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/>
              <a:t>沸腾前、后，对水加热，水温如何变化？</a:t>
            </a:r>
            <a:endParaRPr lang="en-US" altLang="zh-CN"/>
          </a:p>
          <a:p>
            <a:r>
              <a:rPr lang="zh-CN" altLang="en-US"/>
              <a:t>沸腾前、后的气泡是如何变化的？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6435D523-B7C4-4461-8BD6-BCFA4F929717}"/>
              </a:ext>
            </a:extLst>
          </p:cNvPr>
          <p:cNvGrpSpPr/>
          <p:nvPr/>
        </p:nvGrpSpPr>
        <p:grpSpPr>
          <a:xfrm>
            <a:off x="1548532" y="5130736"/>
            <a:ext cx="2213023" cy="458908"/>
            <a:chOff x="1386520" y="5130736"/>
            <a:chExt cx="2213023" cy="458908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178E4FA2-4650-409D-B736-27457BAE61C8}"/>
                </a:ext>
              </a:extLst>
            </p:cNvPr>
            <p:cNvSpPr/>
            <p:nvPr/>
          </p:nvSpPr>
          <p:spPr>
            <a:xfrm>
              <a:off x="1386520" y="5219700"/>
              <a:ext cx="2213023" cy="36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4EA2BDF9-3CF3-4FC1-AC6F-796B06EC6B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6520" y="5130736"/>
              <a:ext cx="1370968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1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pitchFamily="18" charset="-122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800">
                  <a:solidFill>
                    <a:schemeClr val="bg1">
                      <a:lumMod val="95000"/>
                    </a:schemeClr>
                  </a:solidFill>
                </a:rPr>
                <a:t>观察内容</a:t>
              </a:r>
              <a:endParaRPr lang="zh-CN" altLang="zh-CN" sz="18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9EA6E2-2307-4F32-82B3-2A8CBB4EC499}"/>
              </a:ext>
            </a:extLst>
          </p:cNvPr>
          <p:cNvSpPr txBox="1"/>
          <p:nvPr/>
        </p:nvSpPr>
        <p:spPr>
          <a:xfrm>
            <a:off x="9952158" y="2287726"/>
            <a:ext cx="333121" cy="1367469"/>
          </a:xfrm>
          <a:prstGeom prst="roundRect">
            <a:avLst>
              <a:gd name="adj" fmla="val 13798"/>
            </a:avLst>
          </a:prstGeom>
          <a:solidFill>
            <a:srgbClr val="2F7C3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实验装置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C882EF3-2B3D-4285-A8AB-FF75A07D8D9B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4645F5FE-D1CE-4695-9FB8-FAD68CD8DFEB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86B80F5-EB99-405D-82B3-38A1E314B30C}"/>
              </a:ext>
            </a:extLst>
          </p:cNvPr>
          <p:cNvSpPr txBox="1"/>
          <p:nvPr/>
        </p:nvSpPr>
        <p:spPr>
          <a:xfrm>
            <a:off x="8257776" y="17060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2E9AFE3-FE40-4D2D-BEF8-2D9432CD988D}"/>
              </a:ext>
            </a:extLst>
          </p:cNvPr>
          <p:cNvSpPr txBox="1"/>
          <p:nvPr/>
        </p:nvSpPr>
        <p:spPr>
          <a:xfrm>
            <a:off x="9027163" y="17060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AC338F0-F716-4E9F-BE20-C58C1CCFE641}"/>
              </a:ext>
            </a:extLst>
          </p:cNvPr>
          <p:cNvSpPr txBox="1"/>
          <p:nvPr/>
        </p:nvSpPr>
        <p:spPr>
          <a:xfrm>
            <a:off x="9796550" y="17060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蒸发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0A71C63-4644-43F0-889B-F8AE15E7F731}"/>
              </a:ext>
            </a:extLst>
          </p:cNvPr>
          <p:cNvSpPr txBox="1"/>
          <p:nvPr/>
        </p:nvSpPr>
        <p:spPr>
          <a:xfrm>
            <a:off x="10565937" y="17060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1B09FFEE-895F-49BB-9286-5BBE627F5E40}"/>
              </a:ext>
            </a:extLst>
          </p:cNvPr>
          <p:cNvCxnSpPr/>
          <p:nvPr/>
        </p:nvCxnSpPr>
        <p:spPr>
          <a:xfrm flipH="1">
            <a:off x="8901113" y="21794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7341A39D-48FC-4FC4-9C7D-D61189CA6074}"/>
              </a:ext>
            </a:extLst>
          </p:cNvPr>
          <p:cNvCxnSpPr/>
          <p:nvPr/>
        </p:nvCxnSpPr>
        <p:spPr>
          <a:xfrm flipH="1">
            <a:off x="9702520" y="22817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BFBECE12-351B-4063-AF84-9ACE6AAC2B14}"/>
              </a:ext>
            </a:extLst>
          </p:cNvPr>
          <p:cNvCxnSpPr/>
          <p:nvPr/>
        </p:nvCxnSpPr>
        <p:spPr>
          <a:xfrm flipH="1">
            <a:off x="10471651" y="22817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9303FFEB-864B-43E6-82C0-8C83BF3017A9}"/>
              </a:ext>
            </a:extLst>
          </p:cNvPr>
          <p:cNvSpPr txBox="1"/>
          <p:nvPr/>
        </p:nvSpPr>
        <p:spPr>
          <a:xfrm>
            <a:off x="7529249" y="17060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3C1B3EED-0C15-4E9F-A352-6B132F247A29}"/>
              </a:ext>
            </a:extLst>
          </p:cNvPr>
          <p:cNvCxnSpPr/>
          <p:nvPr/>
        </p:nvCxnSpPr>
        <p:spPr>
          <a:xfrm flipH="1">
            <a:off x="8172586" y="21794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平行四边形 54">
            <a:extLst>
              <a:ext uri="{FF2B5EF4-FFF2-40B4-BE49-F238E27FC236}">
                <a16:creationId xmlns:a16="http://schemas.microsoft.com/office/drawing/2014/main" id="{2E85E144-93D5-464C-9010-B68F7FB0CA7C}"/>
              </a:ext>
            </a:extLst>
          </p:cNvPr>
          <p:cNvSpPr/>
          <p:nvPr/>
        </p:nvSpPr>
        <p:spPr>
          <a:xfrm>
            <a:off x="1024183" y="327480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EC3DAC76-4184-4ACB-86AB-939BBEB91C8A}"/>
              </a:ext>
            </a:extLst>
          </p:cNvPr>
          <p:cNvSpPr txBox="1"/>
          <p:nvPr/>
        </p:nvSpPr>
        <p:spPr>
          <a:xfrm>
            <a:off x="937269" y="168926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08BFF21-578B-4B54-AF80-8B710E670D75}"/>
              </a:ext>
            </a:extLst>
          </p:cNvPr>
          <p:cNvCxnSpPr/>
          <p:nvPr/>
        </p:nvCxnSpPr>
        <p:spPr>
          <a:xfrm>
            <a:off x="2685143" y="327480"/>
            <a:ext cx="4455886" cy="0"/>
          </a:xfrm>
          <a:prstGeom prst="line">
            <a:avLst/>
          </a:prstGeom>
          <a:ln>
            <a:solidFill>
              <a:srgbClr val="4D9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01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/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3479F59E-5FDE-4E76-B25F-E63DDA85A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09562"/>
              </p:ext>
            </p:extLst>
          </p:nvPr>
        </p:nvGraphicFramePr>
        <p:xfrm>
          <a:off x="1202073" y="2003964"/>
          <a:ext cx="4320001" cy="684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9353">
                  <a:extLst>
                    <a:ext uri="{9D8B030D-6E8A-4147-A177-3AD203B41FA5}">
                      <a16:colId xmlns:a16="http://schemas.microsoft.com/office/drawing/2014/main" val="4163311404"/>
                    </a:ext>
                  </a:extLst>
                </a:gridCol>
                <a:gridCol w="390889">
                  <a:extLst>
                    <a:ext uri="{9D8B030D-6E8A-4147-A177-3AD203B41FA5}">
                      <a16:colId xmlns:a16="http://schemas.microsoft.com/office/drawing/2014/main" val="633905380"/>
                    </a:ext>
                  </a:extLst>
                </a:gridCol>
                <a:gridCol w="424459">
                  <a:extLst>
                    <a:ext uri="{9D8B030D-6E8A-4147-A177-3AD203B41FA5}">
                      <a16:colId xmlns:a16="http://schemas.microsoft.com/office/drawing/2014/main" val="164202239"/>
                    </a:ext>
                  </a:extLst>
                </a:gridCol>
                <a:gridCol w="450439">
                  <a:extLst>
                    <a:ext uri="{9D8B030D-6E8A-4147-A177-3AD203B41FA5}">
                      <a16:colId xmlns:a16="http://schemas.microsoft.com/office/drawing/2014/main" val="964373984"/>
                    </a:ext>
                  </a:extLst>
                </a:gridCol>
                <a:gridCol w="441776">
                  <a:extLst>
                    <a:ext uri="{9D8B030D-6E8A-4147-A177-3AD203B41FA5}">
                      <a16:colId xmlns:a16="http://schemas.microsoft.com/office/drawing/2014/main" val="3476589487"/>
                    </a:ext>
                  </a:extLst>
                </a:gridCol>
                <a:gridCol w="476432">
                  <a:extLst>
                    <a:ext uri="{9D8B030D-6E8A-4147-A177-3AD203B41FA5}">
                      <a16:colId xmlns:a16="http://schemas.microsoft.com/office/drawing/2014/main" val="584091439"/>
                    </a:ext>
                  </a:extLst>
                </a:gridCol>
                <a:gridCol w="467768">
                  <a:extLst>
                    <a:ext uri="{9D8B030D-6E8A-4147-A177-3AD203B41FA5}">
                      <a16:colId xmlns:a16="http://schemas.microsoft.com/office/drawing/2014/main" val="1157331070"/>
                    </a:ext>
                  </a:extLst>
                </a:gridCol>
                <a:gridCol w="433120">
                  <a:extLst>
                    <a:ext uri="{9D8B030D-6E8A-4147-A177-3AD203B41FA5}">
                      <a16:colId xmlns:a16="http://schemas.microsoft.com/office/drawing/2014/main" val="2881849243"/>
                    </a:ext>
                  </a:extLst>
                </a:gridCol>
                <a:gridCol w="375765">
                  <a:extLst>
                    <a:ext uri="{9D8B030D-6E8A-4147-A177-3AD203B41FA5}">
                      <a16:colId xmlns:a16="http://schemas.microsoft.com/office/drawing/2014/main" val="2332612058"/>
                    </a:ext>
                  </a:extLst>
                </a:gridCol>
              </a:tblGrid>
              <a:tr h="342000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时间</a:t>
                      </a: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/min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…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extLst>
                  <a:ext uri="{0D108BD9-81ED-4DB2-BD59-A6C34878D82A}">
                    <a16:rowId xmlns:a16="http://schemas.microsoft.com/office/drawing/2014/main" val="1907566768"/>
                  </a:ext>
                </a:extLst>
              </a:tr>
              <a:tr h="342000"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温度</a:t>
                      </a: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/℃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90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92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94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96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98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tc>
                  <a:txBody>
                    <a:bodyPr vert="horz" wrap="square"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16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…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 horzOverflow="overflow"/>
                </a:tc>
                <a:extLst>
                  <a:ext uri="{0D108BD9-81ED-4DB2-BD59-A6C34878D82A}">
                    <a16:rowId xmlns:a16="http://schemas.microsoft.com/office/drawing/2014/main" val="2666440245"/>
                  </a:ext>
                </a:extLst>
              </a:tr>
            </a:tbl>
          </a:graphicData>
        </a:graphic>
      </p:graphicFrame>
      <p:grpSp>
        <p:nvGrpSpPr>
          <p:cNvPr id="78" name="组合 77">
            <a:extLst>
              <a:ext uri="{FF2B5EF4-FFF2-40B4-BE49-F238E27FC236}">
                <a16:creationId xmlns:a16="http://schemas.microsoft.com/office/drawing/2014/main" id="{19A1FE57-60E4-4B2F-B316-5311B4B1E69A}"/>
              </a:ext>
            </a:extLst>
          </p:cNvPr>
          <p:cNvGrpSpPr/>
          <p:nvPr/>
        </p:nvGrpSpPr>
        <p:grpSpPr>
          <a:xfrm>
            <a:off x="1165592" y="3148422"/>
            <a:ext cx="4036177" cy="2883005"/>
            <a:chOff x="524319" y="1897013"/>
            <a:chExt cx="4251232" cy="3628549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604CED24-180B-433B-80A0-B2E1870EEF99}"/>
                </a:ext>
              </a:extLst>
            </p:cNvPr>
            <p:cNvGrpSpPr/>
            <p:nvPr/>
          </p:nvGrpSpPr>
          <p:grpSpPr>
            <a:xfrm>
              <a:off x="1142040" y="1897013"/>
              <a:ext cx="3499264" cy="3202445"/>
              <a:chOff x="1142041" y="1897012"/>
              <a:chExt cx="3499264" cy="3202445"/>
            </a:xfrm>
          </p:grpSpPr>
          <p:sp>
            <p:nvSpPr>
              <p:cNvPr id="30" name="Line 53">
                <a:extLst>
                  <a:ext uri="{FF2B5EF4-FFF2-40B4-BE49-F238E27FC236}">
                    <a16:creationId xmlns:a16="http://schemas.microsoft.com/office/drawing/2014/main" id="{2DD469A9-0BC8-419D-9CAC-BDC763BFA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45231" y="1897012"/>
                <a:ext cx="0" cy="3202445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1" name="Line 54">
                <a:extLst>
                  <a:ext uri="{FF2B5EF4-FFF2-40B4-BE49-F238E27FC236}">
                    <a16:creationId xmlns:a16="http://schemas.microsoft.com/office/drawing/2014/main" id="{BAF80267-2DF0-4BB5-A5B9-2CFC14DA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230" y="5099457"/>
                <a:ext cx="3496075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3" name="Line 56">
                <a:extLst>
                  <a:ext uri="{FF2B5EF4-FFF2-40B4-BE49-F238E27FC236}">
                    <a16:creationId xmlns:a16="http://schemas.microsoft.com/office/drawing/2014/main" id="{3EEB3503-47E1-4C06-B103-73FDB0399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6076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5" name="Line 58">
                <a:extLst>
                  <a:ext uri="{FF2B5EF4-FFF2-40B4-BE49-F238E27FC236}">
                    <a16:creationId xmlns:a16="http://schemas.microsoft.com/office/drawing/2014/main" id="{E4169DD9-1EB8-46E5-9734-F5717F26A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46921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7" name="Line 60">
                <a:extLst>
                  <a:ext uri="{FF2B5EF4-FFF2-40B4-BE49-F238E27FC236}">
                    <a16:creationId xmlns:a16="http://schemas.microsoft.com/office/drawing/2014/main" id="{52B420AA-8FB6-4B45-9D89-2FACD456D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6661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39" name="Line 62">
                <a:extLst>
                  <a:ext uri="{FF2B5EF4-FFF2-40B4-BE49-F238E27FC236}">
                    <a16:creationId xmlns:a16="http://schemas.microsoft.com/office/drawing/2014/main" id="{EF758649-88E5-4049-BD58-36AC1E41D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47506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41" name="Line 64">
                <a:extLst>
                  <a:ext uri="{FF2B5EF4-FFF2-40B4-BE49-F238E27FC236}">
                    <a16:creationId xmlns:a16="http://schemas.microsoft.com/office/drawing/2014/main" id="{BECE032D-CB93-4EFB-99F1-1B979C043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48351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43" name="Line 66">
                <a:extLst>
                  <a:ext uri="{FF2B5EF4-FFF2-40B4-BE49-F238E27FC236}">
                    <a16:creationId xmlns:a16="http://schemas.microsoft.com/office/drawing/2014/main" id="{96C8F53C-E405-4944-8CD2-FC2C85299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49196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45" name="Line 69">
                <a:extLst>
                  <a:ext uri="{FF2B5EF4-FFF2-40B4-BE49-F238E27FC236}">
                    <a16:creationId xmlns:a16="http://schemas.microsoft.com/office/drawing/2014/main" id="{FF54C4E6-66E1-4FF6-A05F-6EA7AA30E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0041" y="2716286"/>
                <a:ext cx="0" cy="237600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47" name="Line 71">
                <a:extLst>
                  <a:ext uri="{FF2B5EF4-FFF2-40B4-BE49-F238E27FC236}">
                    <a16:creationId xmlns:a16="http://schemas.microsoft.com/office/drawing/2014/main" id="{10F0C9E2-C368-4334-927F-EFD362017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231" y="4624757"/>
                <a:ext cx="2808000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49" name="Line 73">
                <a:extLst>
                  <a:ext uri="{FF2B5EF4-FFF2-40B4-BE49-F238E27FC236}">
                    <a16:creationId xmlns:a16="http://schemas.microsoft.com/office/drawing/2014/main" id="{EF5F9DB7-B596-476B-AF2C-411262C6B5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231" y="4150057"/>
                <a:ext cx="2808000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51" name="Line 75">
                <a:extLst>
                  <a:ext uri="{FF2B5EF4-FFF2-40B4-BE49-F238E27FC236}">
                    <a16:creationId xmlns:a16="http://schemas.microsoft.com/office/drawing/2014/main" id="{4B5A5E90-6A58-4DA3-B2C8-3DD7C33F2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231" y="3675357"/>
                <a:ext cx="2808000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53" name="Line 77">
                <a:extLst>
                  <a:ext uri="{FF2B5EF4-FFF2-40B4-BE49-F238E27FC236}">
                    <a16:creationId xmlns:a16="http://schemas.microsoft.com/office/drawing/2014/main" id="{859E4343-65FF-41F1-A901-877244AB6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231" y="3200657"/>
                <a:ext cx="2808000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55" name="Line 79">
                <a:extLst>
                  <a:ext uri="{FF2B5EF4-FFF2-40B4-BE49-F238E27FC236}">
                    <a16:creationId xmlns:a16="http://schemas.microsoft.com/office/drawing/2014/main" id="{4C96F218-08BA-4FAC-B072-FD89A771C6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2041" y="2725957"/>
                <a:ext cx="2808000" cy="0"/>
              </a:xfrm>
              <a:prstGeom prst="line">
                <a:avLst/>
              </a:prstGeom>
              <a:noFill/>
              <a:ln w="6350">
                <a:solidFill>
                  <a:schemeClr val="bg2">
                    <a:lumMod val="5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sp>
          <p:nvSpPr>
            <p:cNvPr id="61" name="Text Box 85">
              <a:extLst>
                <a:ext uri="{FF2B5EF4-FFF2-40B4-BE49-F238E27FC236}">
                  <a16:creationId xmlns:a16="http://schemas.microsoft.com/office/drawing/2014/main" id="{E1628C54-07AC-4AC2-8555-4BD60615B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744" y="1983418"/>
              <a:ext cx="1099181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t/℃</a:t>
              </a:r>
            </a:p>
          </p:txBody>
        </p:sp>
        <p:sp>
          <p:nvSpPr>
            <p:cNvPr id="62" name="Text Box 86">
              <a:extLst>
                <a:ext uri="{FF2B5EF4-FFF2-40B4-BE49-F238E27FC236}">
                  <a16:creationId xmlns:a16="http://schemas.microsoft.com/office/drawing/2014/main" id="{B4D4BC3E-2850-499E-B734-3E7975CA2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7104" y="5099458"/>
              <a:ext cx="818447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t/min</a:t>
              </a:r>
            </a:p>
          </p:txBody>
        </p:sp>
        <p:sp>
          <p:nvSpPr>
            <p:cNvPr id="63" name="Text Box 87">
              <a:extLst>
                <a:ext uri="{FF2B5EF4-FFF2-40B4-BE49-F238E27FC236}">
                  <a16:creationId xmlns:a16="http://schemas.microsoft.com/office/drawing/2014/main" id="{84770E9D-2D30-4654-AE0D-E477B753D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5071" y="5064460"/>
              <a:ext cx="274795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0</a:t>
              </a:r>
            </a:p>
          </p:txBody>
        </p:sp>
        <p:sp>
          <p:nvSpPr>
            <p:cNvPr id="64" name="Text Box 88">
              <a:extLst>
                <a:ext uri="{FF2B5EF4-FFF2-40B4-BE49-F238E27FC236}">
                  <a16:creationId xmlns:a16="http://schemas.microsoft.com/office/drawing/2014/main" id="{FBCFC60C-3B4A-40FF-BBA4-D9E05D9DC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0027" y="5064460"/>
              <a:ext cx="219110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1</a:t>
              </a:r>
            </a:p>
          </p:txBody>
        </p:sp>
        <p:sp>
          <p:nvSpPr>
            <p:cNvPr id="65" name="Text Box 89">
              <a:extLst>
                <a:ext uri="{FF2B5EF4-FFF2-40B4-BE49-F238E27FC236}">
                  <a16:creationId xmlns:a16="http://schemas.microsoft.com/office/drawing/2014/main" id="{1A1183DC-A6F4-4A48-B9D7-F6081324C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771" y="5064460"/>
              <a:ext cx="329270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2</a:t>
              </a:r>
            </a:p>
          </p:txBody>
        </p:sp>
        <p:sp>
          <p:nvSpPr>
            <p:cNvPr id="66" name="Text Box 90">
              <a:extLst>
                <a:ext uri="{FF2B5EF4-FFF2-40B4-BE49-F238E27FC236}">
                  <a16:creationId xmlns:a16="http://schemas.microsoft.com/office/drawing/2014/main" id="{CB288C94-625F-4875-AA5A-15BD28C39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0253" y="5064460"/>
              <a:ext cx="329270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3</a:t>
              </a:r>
            </a:p>
          </p:txBody>
        </p:sp>
        <p:sp>
          <p:nvSpPr>
            <p:cNvPr id="67" name="Text Box 91">
              <a:extLst>
                <a:ext uri="{FF2B5EF4-FFF2-40B4-BE49-F238E27FC236}">
                  <a16:creationId xmlns:a16="http://schemas.microsoft.com/office/drawing/2014/main" id="{47BAA056-8946-4310-AD06-6CA38F809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682" y="5064460"/>
              <a:ext cx="273585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4</a:t>
              </a:r>
            </a:p>
          </p:txBody>
        </p:sp>
        <p:sp>
          <p:nvSpPr>
            <p:cNvPr id="68" name="Text Box 92">
              <a:extLst>
                <a:ext uri="{FF2B5EF4-FFF2-40B4-BE49-F238E27FC236}">
                  <a16:creationId xmlns:a16="http://schemas.microsoft.com/office/drawing/2014/main" id="{E6AE8BBD-FD98-4E30-9D6D-E38FE71AD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5537" y="5064460"/>
              <a:ext cx="416047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</a:p>
          </p:txBody>
        </p:sp>
        <p:sp>
          <p:nvSpPr>
            <p:cNvPr id="69" name="Text Box 93">
              <a:extLst>
                <a:ext uri="{FF2B5EF4-FFF2-40B4-BE49-F238E27FC236}">
                  <a16:creationId xmlns:a16="http://schemas.microsoft.com/office/drawing/2014/main" id="{18C5CE46-E602-4324-8CEB-6546C8FC7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106" y="5064460"/>
              <a:ext cx="493905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6</a:t>
              </a:r>
            </a:p>
          </p:txBody>
        </p:sp>
        <p:sp>
          <p:nvSpPr>
            <p:cNvPr id="70" name="Text Box 94">
              <a:extLst>
                <a:ext uri="{FF2B5EF4-FFF2-40B4-BE49-F238E27FC236}">
                  <a16:creationId xmlns:a16="http://schemas.microsoft.com/office/drawing/2014/main" id="{363F547C-B80A-4B97-8864-E9CB54139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752" y="5064460"/>
              <a:ext cx="493905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7</a:t>
              </a:r>
            </a:p>
          </p:txBody>
        </p:sp>
        <p:sp>
          <p:nvSpPr>
            <p:cNvPr id="71" name="Text Box 95">
              <a:extLst>
                <a:ext uri="{FF2B5EF4-FFF2-40B4-BE49-F238E27FC236}">
                  <a16:creationId xmlns:a16="http://schemas.microsoft.com/office/drawing/2014/main" id="{A3C4E30E-7CEF-42F5-BDE3-018100241E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13" y="4899402"/>
              <a:ext cx="549591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solidFill>
                    <a:schemeClr val="bg2">
                      <a:lumMod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/>
                <a:t>90</a:t>
              </a:r>
            </a:p>
          </p:txBody>
        </p:sp>
        <p:sp>
          <p:nvSpPr>
            <p:cNvPr id="72" name="Text Box 96">
              <a:extLst>
                <a:ext uri="{FF2B5EF4-FFF2-40B4-BE49-F238E27FC236}">
                  <a16:creationId xmlns:a16="http://schemas.microsoft.com/office/drawing/2014/main" id="{8DFAB603-37E6-46A7-864D-BC725422D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13" y="3962629"/>
              <a:ext cx="604064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94</a:t>
              </a:r>
            </a:p>
          </p:txBody>
        </p:sp>
        <p:sp>
          <p:nvSpPr>
            <p:cNvPr id="73" name="Text Box 97">
              <a:extLst>
                <a:ext uri="{FF2B5EF4-FFF2-40B4-BE49-F238E27FC236}">
                  <a16:creationId xmlns:a16="http://schemas.microsoft.com/office/drawing/2014/main" id="{8D76907C-7757-456B-B83F-FAAE449E1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13" y="3494243"/>
              <a:ext cx="548380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96</a:t>
              </a:r>
            </a:p>
          </p:txBody>
        </p:sp>
        <p:sp>
          <p:nvSpPr>
            <p:cNvPr id="74" name="Text Box 98">
              <a:extLst>
                <a:ext uri="{FF2B5EF4-FFF2-40B4-BE49-F238E27FC236}">
                  <a16:creationId xmlns:a16="http://schemas.microsoft.com/office/drawing/2014/main" id="{AA0ABF08-6CDB-40D7-8BDC-AAEE2B508B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13" y="3025853"/>
              <a:ext cx="549591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98</a:t>
              </a:r>
            </a:p>
          </p:txBody>
        </p:sp>
        <p:sp>
          <p:nvSpPr>
            <p:cNvPr id="75" name="Text Box 95">
              <a:extLst>
                <a:ext uri="{FF2B5EF4-FFF2-40B4-BE49-F238E27FC236}">
                  <a16:creationId xmlns:a16="http://schemas.microsoft.com/office/drawing/2014/main" id="{06195408-8480-4072-B7FD-C2218E73E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913" y="4431017"/>
              <a:ext cx="549591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buFont typeface="Arial" panose="020b0604020202020204" pitchFamily="34" charset="0"/>
                <a:buNone/>
                <a:defRPr sz="16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</a:lstStyle>
            <a:p>
              <a:r>
                <a:rPr lang="en-US" altLang="zh-CN">
                  <a:solidFill>
                    <a:schemeClr val="bg2">
                      <a:lumMod val="25000"/>
                    </a:schemeClr>
                  </a:solidFill>
                </a:rPr>
                <a:t>92</a:t>
              </a:r>
            </a:p>
          </p:txBody>
        </p:sp>
        <p:sp>
          <p:nvSpPr>
            <p:cNvPr id="76" name="Text Box 98">
              <a:extLst>
                <a:ext uri="{FF2B5EF4-FFF2-40B4-BE49-F238E27FC236}">
                  <a16:creationId xmlns:a16="http://schemas.microsoft.com/office/drawing/2014/main" id="{212F56AC-801E-4E82-A80D-E3E51BE67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319" y="2557463"/>
              <a:ext cx="760658" cy="42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600">
                  <a:solidFill>
                    <a:schemeClr val="bg2">
                      <a:lumMod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100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75977DE4-8CEF-4F81-BEE2-777D90BB7D30}"/>
              </a:ext>
            </a:extLst>
          </p:cNvPr>
          <p:cNvGrpSpPr/>
          <p:nvPr/>
        </p:nvGrpSpPr>
        <p:grpSpPr>
          <a:xfrm>
            <a:off x="1758321" y="4184211"/>
            <a:ext cx="2280680" cy="1506748"/>
            <a:chOff x="1148630" y="3200656"/>
            <a:chExt cx="2402199" cy="1896392"/>
          </a:xfrm>
          <a:effectLst>
            <a:outerShdw blurRad="76200" dist="508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C7C984B2-DF60-4F44-A261-27B738686162}"/>
                </a:ext>
              </a:extLst>
            </p:cNvPr>
            <p:cNvCxnSpPr/>
            <p:nvPr/>
          </p:nvCxnSpPr>
          <p:spPr>
            <a:xfrm flipV="1">
              <a:off x="1148630" y="3200657"/>
              <a:ext cx="1598875" cy="1896391"/>
            </a:xfrm>
            <a:prstGeom prst="line">
              <a:avLst/>
            </a:prstGeom>
            <a:ln w="38100" cap="rnd">
              <a:solidFill>
                <a:srgbClr val="2F7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963755C6-2FC5-4981-9CB3-79A496C4F446}"/>
                </a:ext>
              </a:extLst>
            </p:cNvPr>
            <p:cNvCxnSpPr/>
            <p:nvPr/>
          </p:nvCxnSpPr>
          <p:spPr>
            <a:xfrm>
              <a:off x="2742743" y="3200656"/>
              <a:ext cx="808086" cy="0"/>
            </a:xfrm>
            <a:prstGeom prst="line">
              <a:avLst/>
            </a:prstGeom>
            <a:ln w="38100" cap="rnd">
              <a:solidFill>
                <a:srgbClr val="2F7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FF1401D-C09E-4AB6-94C5-CBA8ED585C6F}"/>
              </a:ext>
            </a:extLst>
          </p:cNvPr>
          <p:cNvGrpSpPr/>
          <p:nvPr/>
        </p:nvGrpSpPr>
        <p:grpSpPr>
          <a:xfrm>
            <a:off x="6298850" y="1873780"/>
            <a:ext cx="4811361" cy="1009366"/>
            <a:chOff x="6298849" y="2230342"/>
            <a:chExt cx="4811361" cy="100936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DD52F0D-76B7-4322-A87A-1743E009EC2D}"/>
                </a:ext>
              </a:extLst>
            </p:cNvPr>
            <p:cNvSpPr/>
            <p:nvPr/>
          </p:nvSpPr>
          <p:spPr>
            <a:xfrm>
              <a:off x="6298849" y="2230342"/>
              <a:ext cx="4811361" cy="1009366"/>
            </a:xfrm>
            <a:prstGeom prst="rect">
              <a:avLst/>
            </a:prstGeom>
            <a:solidFill>
              <a:srgbClr val="D8F0D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TextBox 19">
              <a:extLst>
                <a:ext uri="{FF2B5EF4-FFF2-40B4-BE49-F238E27FC236}">
                  <a16:creationId xmlns:a16="http://schemas.microsoft.com/office/drawing/2014/main" id="{5CF137B0-55F6-458B-A8CD-9D097D281A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4655" y="2480845"/>
              <a:ext cx="4625555" cy="453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沸腾时，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持续吸热，</a:t>
              </a:r>
              <a:r>
                <a:rPr lang="zh-CN" altLang="zh-CN" sz="20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温度不变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C216CFC-012B-4DD9-87C8-7E82F8968333}"/>
                </a:ext>
              </a:extLst>
            </p:cNvPr>
            <p:cNvSpPr/>
            <p:nvPr/>
          </p:nvSpPr>
          <p:spPr>
            <a:xfrm>
              <a:off x="11063687" y="2289586"/>
              <a:ext cx="46523" cy="8908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4" name="TextBox 18">
            <a:extLst>
              <a:ext uri="{FF2B5EF4-FFF2-40B4-BE49-F238E27FC236}">
                <a16:creationId xmlns:a16="http://schemas.microsoft.com/office/drawing/2014/main" id="{29F7BAC4-7734-4A8A-B9C2-14F0DC181B48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沸腾实验数据处理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C32D8C81-B3D8-461B-965C-2EFE55C14364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DFC5DA79-148C-4C0F-A1FE-14EFB816B97B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>
            <a:extLst>
              <a:ext uri="{FF2B5EF4-FFF2-40B4-BE49-F238E27FC236}">
                <a16:creationId xmlns:a16="http://schemas.microsoft.com/office/drawing/2014/main" id="{8841842D-C5B0-44C6-BE94-2F9AD7F57EF9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EE6B126F-8C5B-436A-95B2-70DF8C87DF00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E6E86072-4E90-4CEC-9787-F907C91353D2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蒸发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25727D54-5260-4BD6-BCF0-D19F390DA337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DAD16693-A433-4A6E-8E91-EA6CC7D95408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BB04C64F-423B-475D-89B4-5F110CFE5B5B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F0B680DB-81E6-434F-9139-F5821CD5C92D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068C123B-0A85-4783-993C-2DD7D83DA9F2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C76960FD-798E-4334-B29D-B6EF418C7440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平行四边形 105">
            <a:extLst>
              <a:ext uri="{FF2B5EF4-FFF2-40B4-BE49-F238E27FC236}">
                <a16:creationId xmlns:a16="http://schemas.microsoft.com/office/drawing/2014/main" id="{25EF11C9-82DC-41B9-9234-2EC52E0C383A}"/>
              </a:ext>
            </a:extLst>
          </p:cNvPr>
          <p:cNvSpPr/>
          <p:nvPr/>
        </p:nvSpPr>
        <p:spPr>
          <a:xfrm>
            <a:off x="1024183" y="400050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TextBox 18">
            <a:extLst>
              <a:ext uri="{FF2B5EF4-FFF2-40B4-BE49-F238E27FC236}">
                <a16:creationId xmlns:a16="http://schemas.microsoft.com/office/drawing/2014/main" id="{99F281BF-9101-4D0F-903F-681F0CE24504}"/>
              </a:ext>
            </a:extLst>
          </p:cNvPr>
          <p:cNvSpPr txBox="1"/>
          <p:nvPr/>
        </p:nvSpPr>
        <p:spPr>
          <a:xfrm>
            <a:off x="937269" y="241496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9D9B639-55F2-4A1C-9858-1AF9B436D7E1}"/>
              </a:ext>
            </a:extLst>
          </p:cNvPr>
          <p:cNvGrpSpPr/>
          <p:nvPr/>
        </p:nvGrpSpPr>
        <p:grpSpPr>
          <a:xfrm>
            <a:off x="6305181" y="2997417"/>
            <a:ext cx="4811360" cy="2184357"/>
            <a:chOff x="6305181" y="3231202"/>
            <a:chExt cx="4811360" cy="2184357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0F7AE1F-B8D1-4255-9ADC-EEFB654AEF88}"/>
                </a:ext>
              </a:extLst>
            </p:cNvPr>
            <p:cNvGrpSpPr/>
            <p:nvPr/>
          </p:nvGrpSpPr>
          <p:grpSpPr>
            <a:xfrm>
              <a:off x="6305181" y="3231202"/>
              <a:ext cx="4811360" cy="2184357"/>
              <a:chOff x="6298850" y="3532173"/>
              <a:chExt cx="4811360" cy="2184357"/>
            </a:xfrm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EC3C0704-B1D4-4B67-9E45-37735EEA30BD}"/>
                  </a:ext>
                </a:extLst>
              </p:cNvPr>
              <p:cNvSpPr/>
              <p:nvPr/>
            </p:nvSpPr>
            <p:spPr>
              <a:xfrm>
                <a:off x="6298850" y="3532173"/>
                <a:ext cx="4811360" cy="2184357"/>
              </a:xfrm>
              <a:prstGeom prst="rect">
                <a:avLst/>
              </a:prstGeom>
              <a:solidFill>
                <a:srgbClr val="D8F0D9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D98CBF8-1A04-4A9D-836F-0095A5BFB8C4}"/>
                  </a:ext>
                </a:extLst>
              </p:cNvPr>
              <p:cNvSpPr txBox="1"/>
              <p:nvPr/>
            </p:nvSpPr>
            <p:spPr>
              <a:xfrm>
                <a:off x="6482467" y="3864889"/>
                <a:ext cx="4617333" cy="525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240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2000"/>
                  <a:t>沸腾时的温度</a:t>
                </a:r>
                <a:r>
                  <a:rPr lang="zh-CN" altLang="zh-CN" sz="2000"/>
                  <a:t>叫液体的</a:t>
                </a:r>
                <a:r>
                  <a:rPr lang="en-US" altLang="zh-CN" sz="2000"/>
                  <a:t> </a:t>
                </a:r>
                <a:r>
                  <a:rPr lang="zh-CN" altLang="zh-CN" b="1" spc="300">
                    <a:solidFill>
                      <a:srgbClr val="2F7C30"/>
                    </a:solidFill>
                  </a:rPr>
                  <a:t>沸点</a:t>
                </a:r>
                <a:endParaRPr lang="en-US" altLang="zh-CN" sz="2000" b="1" spc="300">
                  <a:solidFill>
                    <a:srgbClr val="2F7C30"/>
                  </a:solidFill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F2EB0B25-42D0-49CE-8AA8-89E60078C391}"/>
                  </a:ext>
                </a:extLst>
              </p:cNvPr>
              <p:cNvSpPr/>
              <p:nvPr/>
            </p:nvSpPr>
            <p:spPr>
              <a:xfrm>
                <a:off x="11058482" y="3576200"/>
                <a:ext cx="46523" cy="2052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F8BEE807-C64B-4403-8613-177345356FFA}"/>
                </a:ext>
              </a:extLst>
            </p:cNvPr>
            <p:cNvSpPr txBox="1"/>
            <p:nvPr/>
          </p:nvSpPr>
          <p:spPr>
            <a:xfrm>
              <a:off x="6517652" y="4350397"/>
              <a:ext cx="37784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沸点与大气压强有关，在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个标准大气压下，水的沸点为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100 ℃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3FC76E4A-DC6C-4EE7-9716-555EBAACC1B9}"/>
              </a:ext>
            </a:extLst>
          </p:cNvPr>
          <p:cNvGrpSpPr/>
          <p:nvPr/>
        </p:nvGrpSpPr>
        <p:grpSpPr>
          <a:xfrm>
            <a:off x="6288439" y="5296045"/>
            <a:ext cx="4811361" cy="1009366"/>
            <a:chOff x="6298849" y="2230342"/>
            <a:chExt cx="4811361" cy="1009366"/>
          </a:xfrm>
        </p:grpSpPr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2134762E-8CE6-4787-AADB-3214226CE783}"/>
                </a:ext>
              </a:extLst>
            </p:cNvPr>
            <p:cNvSpPr/>
            <p:nvPr/>
          </p:nvSpPr>
          <p:spPr>
            <a:xfrm>
              <a:off x="6298849" y="2230342"/>
              <a:ext cx="4811361" cy="1009366"/>
            </a:xfrm>
            <a:prstGeom prst="rect">
              <a:avLst/>
            </a:prstGeom>
            <a:solidFill>
              <a:srgbClr val="D8F0D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TextBox 19">
              <a:extLst>
                <a:ext uri="{FF2B5EF4-FFF2-40B4-BE49-F238E27FC236}">
                  <a16:creationId xmlns:a16="http://schemas.microsoft.com/office/drawing/2014/main" id="{22ADD957-AD06-4A9B-ABCE-B3D9E2E4F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4655" y="2480845"/>
              <a:ext cx="4625555" cy="453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此实验，大气压强小于一标准大气压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570AEB9F-6213-4948-BF8D-6AEB51288820}"/>
                </a:ext>
              </a:extLst>
            </p:cNvPr>
            <p:cNvSpPr/>
            <p:nvPr/>
          </p:nvSpPr>
          <p:spPr>
            <a:xfrm>
              <a:off x="11063687" y="2289586"/>
              <a:ext cx="46523" cy="8908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L 形 21">
            <a:extLst>
              <a:ext uri="{FF2B5EF4-FFF2-40B4-BE49-F238E27FC236}">
                <a16:creationId xmlns:a16="http://schemas.microsoft.com/office/drawing/2014/main" id="{81C4FAE5-561F-43FA-8298-6A73A748B77D}"/>
              </a:ext>
            </a:extLst>
          </p:cNvPr>
          <p:cNvSpPr/>
          <p:nvPr/>
        </p:nvSpPr>
        <p:spPr>
          <a:xfrm>
            <a:off x="1078888" y="5473416"/>
            <a:ext cx="288389" cy="756054"/>
          </a:xfrm>
          <a:prstGeom prst="corner">
            <a:avLst>
              <a:gd name="adj1" fmla="val 4634"/>
              <a:gd name="adj2" fmla="val 4179"/>
            </a:avLst>
          </a:prstGeom>
          <a:solidFill>
            <a:srgbClr val="4D9A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937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2" name="平行四边形 51">
            <a:extLst>
              <a:ext uri="{FF2B5EF4-FFF2-40B4-BE49-F238E27FC236}">
                <a16:creationId xmlns:a16="http://schemas.microsoft.com/office/drawing/2014/main" id="{FF03082A-B3C0-4B1E-AA01-B2C18B48B49D}"/>
              </a:ext>
            </a:extLst>
          </p:cNvPr>
          <p:cNvSpPr/>
          <p:nvPr/>
        </p:nvSpPr>
        <p:spPr>
          <a:xfrm flipH="1" flipV="1">
            <a:off x="6613170" y="2622186"/>
            <a:ext cx="5686504" cy="3143042"/>
          </a:xfrm>
          <a:prstGeom prst="parallelogram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gradFill flip="none" rotWithShape="1">
              <a:gsLst>
                <a:gs pos="25000">
                  <a:schemeClr val="bg1"/>
                </a:gs>
                <a:gs pos="80000">
                  <a:srgbClr val="2F7C30"/>
                </a:gs>
                <a:gs pos="100000">
                  <a:srgbClr val="2F7C30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平行四边形 49">
            <a:extLst>
              <a:ext uri="{FF2B5EF4-FFF2-40B4-BE49-F238E27FC236}">
                <a16:creationId xmlns:a16="http://schemas.microsoft.com/office/drawing/2014/main" id="{2B08EF42-9D4A-4348-9232-2026831FF13D}"/>
              </a:ext>
            </a:extLst>
          </p:cNvPr>
          <p:cNvSpPr/>
          <p:nvPr/>
        </p:nvSpPr>
        <p:spPr>
          <a:xfrm>
            <a:off x="-107672" y="2575590"/>
            <a:ext cx="5686504" cy="3143042"/>
          </a:xfrm>
          <a:prstGeom prst="parallelogram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gradFill flip="none" rotWithShape="1">
              <a:gsLst>
                <a:gs pos="25000">
                  <a:schemeClr val="bg1"/>
                </a:gs>
                <a:gs pos="80000">
                  <a:srgbClr val="2F7C30"/>
                </a:gs>
                <a:gs pos="100000">
                  <a:srgbClr val="2F7C30"/>
                </a:gs>
              </a:gsLst>
              <a:lin ang="1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7C30"/>
              </a:solidFill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87640ADA-0D3B-4BE5-A565-F91847FE199A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沸腾前后气泡变化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70C428A-45C4-4F8E-80B0-AFFDC8BF207E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6F97047-C49A-438F-B293-42DC8CFD0935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CA26FCFE-21D0-4650-8A5D-4B24552AAA46}"/>
              </a:ext>
            </a:extLst>
          </p:cNvPr>
          <p:cNvSpPr txBox="1"/>
          <p:nvPr/>
        </p:nvSpPr>
        <p:spPr>
          <a:xfrm>
            <a:off x="8257776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8B69537-E274-4FC1-983B-6D7CB162CDE4}"/>
              </a:ext>
            </a:extLst>
          </p:cNvPr>
          <p:cNvSpPr txBox="1"/>
          <p:nvPr/>
        </p:nvSpPr>
        <p:spPr>
          <a:xfrm>
            <a:off x="9027163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8516CB5-C0A3-426E-ABDA-9034D9971FEC}"/>
              </a:ext>
            </a:extLst>
          </p:cNvPr>
          <p:cNvSpPr txBox="1"/>
          <p:nvPr/>
        </p:nvSpPr>
        <p:spPr>
          <a:xfrm>
            <a:off x="9796550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蒸发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84D3DF2-C5A6-4EC1-901F-E0CE970DA082}"/>
              </a:ext>
            </a:extLst>
          </p:cNvPr>
          <p:cNvSpPr txBox="1"/>
          <p:nvPr/>
        </p:nvSpPr>
        <p:spPr>
          <a:xfrm>
            <a:off x="10565937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2CFA7E1-2C2B-4EA0-BC66-F1C8BE69A9EC}"/>
              </a:ext>
            </a:extLst>
          </p:cNvPr>
          <p:cNvCxnSpPr/>
          <p:nvPr/>
        </p:nvCxnSpPr>
        <p:spPr>
          <a:xfrm flipH="1">
            <a:off x="8901113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EED9EC1D-99E4-4622-A0DC-F53D46C2985A}"/>
              </a:ext>
            </a:extLst>
          </p:cNvPr>
          <p:cNvCxnSpPr/>
          <p:nvPr/>
        </p:nvCxnSpPr>
        <p:spPr>
          <a:xfrm flipH="1">
            <a:off x="9702520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60E0A4E9-F29F-43F0-B436-BD6AC95490B5}"/>
              </a:ext>
            </a:extLst>
          </p:cNvPr>
          <p:cNvCxnSpPr/>
          <p:nvPr/>
        </p:nvCxnSpPr>
        <p:spPr>
          <a:xfrm flipH="1">
            <a:off x="10471651" y="300741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D8E95EFB-91E9-4FC7-9B28-C42937E5895B}"/>
              </a:ext>
            </a:extLst>
          </p:cNvPr>
          <p:cNvSpPr txBox="1"/>
          <p:nvPr/>
        </p:nvSpPr>
        <p:spPr>
          <a:xfrm>
            <a:off x="7529249" y="243174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2310E55D-7580-4010-91FF-E43AB1B648DD}"/>
              </a:ext>
            </a:extLst>
          </p:cNvPr>
          <p:cNvCxnSpPr/>
          <p:nvPr/>
        </p:nvCxnSpPr>
        <p:spPr>
          <a:xfrm flipH="1">
            <a:off x="8172586" y="290513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03480C7F-9030-4809-A773-87FECBDE3F48}"/>
              </a:ext>
            </a:extLst>
          </p:cNvPr>
          <p:cNvSpPr/>
          <p:nvPr/>
        </p:nvSpPr>
        <p:spPr>
          <a:xfrm>
            <a:off x="1024183" y="400050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id="{AEA8DCFD-647F-472E-9474-0F0A942868D4}"/>
              </a:ext>
            </a:extLst>
          </p:cNvPr>
          <p:cNvSpPr txBox="1"/>
          <p:nvPr/>
        </p:nvSpPr>
        <p:spPr>
          <a:xfrm>
            <a:off x="937269" y="241496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pic>
        <p:nvPicPr>
          <p:cNvPr id="42" name="图片 41" descr="图片包含 游戏机&#10;&#10;描述已自动生成">
            <a:extLst>
              <a:ext uri="{FF2B5EF4-FFF2-40B4-BE49-F238E27FC236}">
                <a16:creationId xmlns:a16="http://schemas.microsoft.com/office/drawing/2014/main" id="{8AE4A5AD-7EC2-49D7-B2AA-16240AF1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0" r="64209" b="0"/>
          <a:stretch>
            <a:fillRect/>
          </a:stretch>
        </p:blipFill>
        <p:spPr>
          <a:xfrm>
            <a:off x="2902364" y="2925441"/>
            <a:ext cx="1350576" cy="2088975"/>
          </a:xfrm>
          <a:prstGeom prst="rect">
            <a:avLst/>
          </a:prstGeom>
        </p:spPr>
      </p:pic>
      <p:pic>
        <p:nvPicPr>
          <p:cNvPr id="43" name="图片 42" descr="图片包含 游戏机&#10;&#10;描述已自动生成">
            <a:extLst>
              <a:ext uri="{FF2B5EF4-FFF2-40B4-BE49-F238E27FC236}">
                <a16:creationId xmlns:a16="http://schemas.microsoft.com/office/drawing/2014/main" id="{09BAA778-C43A-49A0-A006-450A6F8B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06" t="12605" r="1765"/>
          <a:stretch>
            <a:fillRect/>
          </a:stretch>
        </p:blipFill>
        <p:spPr>
          <a:xfrm>
            <a:off x="7865674" y="2924247"/>
            <a:ext cx="1427480" cy="207910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286CE38F-44A3-4CEA-A807-083F0AC50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961" y="2924247"/>
            <a:ext cx="2743438" cy="2786113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3C97A799-ED9F-4DC6-88D4-DFB2D6BF19F2}"/>
              </a:ext>
            </a:extLst>
          </p:cNvPr>
          <p:cNvSpPr txBox="1"/>
          <p:nvPr/>
        </p:nvSpPr>
        <p:spPr>
          <a:xfrm>
            <a:off x="2997346" y="4972674"/>
            <a:ext cx="12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沸腾前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9B42692-FC44-48F9-9A60-08FBB7BEF34C}"/>
              </a:ext>
            </a:extLst>
          </p:cNvPr>
          <p:cNvSpPr txBox="1"/>
          <p:nvPr/>
        </p:nvSpPr>
        <p:spPr>
          <a:xfrm>
            <a:off x="8059296" y="4972674"/>
            <a:ext cx="12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沸腾后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C46A988-4939-40BE-AACF-3666B4BF5E14}"/>
              </a:ext>
            </a:extLst>
          </p:cNvPr>
          <p:cNvCxnSpPr/>
          <p:nvPr/>
        </p:nvCxnSpPr>
        <p:spPr>
          <a:xfrm>
            <a:off x="1081790" y="703385"/>
            <a:ext cx="10028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2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F29C08C5-D85A-42A3-8983-389729B0E88E}"/>
              </a:ext>
            </a:extLst>
          </p:cNvPr>
          <p:cNvSpPr/>
          <p:nvPr/>
        </p:nvSpPr>
        <p:spPr>
          <a:xfrm>
            <a:off x="6096000" y="1993375"/>
            <a:ext cx="5003800" cy="419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58CE2FCE-60BE-4D76-96B3-BF644697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419" y="2956235"/>
            <a:ext cx="4846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打针时酒精擦在手背上，感觉怎样？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798CA04-DEA8-401D-B13B-6DA1FD3AB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419" y="4456978"/>
            <a:ext cx="4312450" cy="49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在任何温度下都能发生的汽化现象。</a:t>
            </a:r>
            <a:endParaRPr lang="en-US" altLang="zh-CN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9BD8C658-704E-4D80-8760-88EDA8EC15FC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蒸发的概念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FA2C8D1-6299-4917-B05B-B7D406D29281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EE79740-5F72-4026-B394-26B5AEC7C34B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1521BB0-5FB6-4A55-B484-17067509BD92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77E8C9-9DEA-45E3-9AD7-474FF28FE2F0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3E407A-C79B-40F1-A2A1-9E4885FEDE6B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A587E7-01BA-4F5A-9F40-0B2D06836FE7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322DE34-3137-4050-B09F-E49079D60B22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B3F6F26-BECF-49FB-B9EE-F8816C98D981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804D451-3C9E-4975-B62B-4D671D732DE9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6803ADC-3423-4449-9906-7DD14E78B05B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F8FA566-1668-48B8-AC5D-66173185078B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072C53D9-4B5B-4716-A47A-9BF1AE44C1B7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D3B275-7B2C-452A-BFBC-DE6D0C5E7D71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pic>
        <p:nvPicPr>
          <p:cNvPr id="4" name="图片 3" descr="图片包含 床, 游戏机, 女人, 房间&#10;&#10;描述已自动生成">
            <a:extLst>
              <a:ext uri="{FF2B5EF4-FFF2-40B4-BE49-F238E27FC236}">
                <a16:creationId xmlns:a16="http://schemas.microsoft.com/office/drawing/2014/main" id="{0F380AE9-2717-40C5-AE0B-CA0C8665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/>
          <a:stretch>
            <a:fillRect/>
          </a:stretch>
        </p:blipFill>
        <p:spPr>
          <a:xfrm>
            <a:off x="1081790" y="1996707"/>
            <a:ext cx="5014210" cy="4188423"/>
          </a:xfrm>
          <a:prstGeom prst="rect">
            <a:avLst/>
          </a:prstGeom>
          <a:ln>
            <a:solidFill>
              <a:srgbClr val="2F7C30"/>
            </a:solidFill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B1211D9-ED3B-4F9F-BDA4-5F00AB7A41DB}"/>
              </a:ext>
            </a:extLst>
          </p:cNvPr>
          <p:cNvSpPr txBox="1"/>
          <p:nvPr/>
        </p:nvSpPr>
        <p:spPr>
          <a:xfrm>
            <a:off x="6415894" y="5002674"/>
            <a:ext cx="4210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蒸发只在液体表面发生，比较缓慢。</a:t>
            </a:r>
            <a:endParaRPr lang="en-US" altLang="zh-CN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3638473-DB7E-4B71-8161-F76CE2ABDE1A}"/>
              </a:ext>
            </a:extLst>
          </p:cNvPr>
          <p:cNvSpPr txBox="1"/>
          <p:nvPr/>
        </p:nvSpPr>
        <p:spPr>
          <a:xfrm>
            <a:off x="6408419" y="2351277"/>
            <a:ext cx="80021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2F7C3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问题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44CF8BC-502E-4CC1-8938-6148467825D6}"/>
              </a:ext>
            </a:extLst>
          </p:cNvPr>
          <p:cNvSpPr/>
          <p:nvPr/>
        </p:nvSpPr>
        <p:spPr>
          <a:xfrm>
            <a:off x="6415893" y="2544863"/>
            <a:ext cx="36000" cy="314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03B477C-8702-4615-8B08-C3C16110D70D}"/>
              </a:ext>
            </a:extLst>
          </p:cNvPr>
          <p:cNvGrpSpPr/>
          <p:nvPr/>
        </p:nvGrpSpPr>
        <p:grpSpPr>
          <a:xfrm>
            <a:off x="6415893" y="4010604"/>
            <a:ext cx="996625" cy="580865"/>
            <a:chOff x="6415893" y="4010604"/>
            <a:chExt cx="996625" cy="58086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255B038-58F4-4F4A-898A-BCE3DCECDF34}"/>
                </a:ext>
              </a:extLst>
            </p:cNvPr>
            <p:cNvSpPr txBox="1"/>
            <p:nvPr/>
          </p:nvSpPr>
          <p:spPr>
            <a:xfrm>
              <a:off x="6415893" y="4010604"/>
              <a:ext cx="996625" cy="5808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400" b="1">
                  <a:solidFill>
                    <a:srgbClr val="2F7C3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r>
                <a:rPr lang="zh-CN" altLang="en-US"/>
                <a:t>蒸发</a:t>
              </a:r>
              <a:endParaRPr lang="en-US" altLang="zh-CN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D5B8758-3E60-4F62-B6C0-9BD8B9E98D0C}"/>
                </a:ext>
              </a:extLst>
            </p:cNvPr>
            <p:cNvSpPr/>
            <p:nvPr/>
          </p:nvSpPr>
          <p:spPr>
            <a:xfrm>
              <a:off x="6415893" y="4209932"/>
              <a:ext cx="36000" cy="3143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9F8FAE40-3441-4888-BDAC-C4A81CEAD7C2}"/>
              </a:ext>
            </a:extLst>
          </p:cNvPr>
          <p:cNvSpPr/>
          <p:nvPr/>
        </p:nvSpPr>
        <p:spPr>
          <a:xfrm flipV="1">
            <a:off x="6634804" y="3571655"/>
            <a:ext cx="279401" cy="335006"/>
          </a:xfrm>
          <a:prstGeom prst="triangle">
            <a:avLst/>
          </a:prstGeom>
          <a:noFill/>
          <a:ln w="28575"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315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1" name="组合 50">
            <a:extLst>
              <a:ext uri="{FF2B5EF4-FFF2-40B4-BE49-F238E27FC236}">
                <a16:creationId xmlns:a16="http://schemas.microsoft.com/office/drawing/2014/main" id="{E82A5B07-AAAA-408B-A9E9-CC56B23E3B9B}"/>
              </a:ext>
            </a:extLst>
          </p:cNvPr>
          <p:cNvGrpSpPr/>
          <p:nvPr/>
        </p:nvGrpSpPr>
        <p:grpSpPr>
          <a:xfrm>
            <a:off x="1092539" y="2222593"/>
            <a:ext cx="3835801" cy="3373872"/>
            <a:chOff x="1475818" y="2220958"/>
            <a:chExt cx="3835801" cy="337387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0C22708-50F3-44A1-B3ED-5BE5A596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18" y="3037630"/>
              <a:ext cx="3835801" cy="25572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CDF352B-DEB8-4033-BE77-44DBF98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666" y="2220958"/>
              <a:ext cx="930756" cy="930756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0FF5A91-47EB-4067-965B-8725744942D6}"/>
              </a:ext>
            </a:extLst>
          </p:cNvPr>
          <p:cNvGrpSpPr/>
          <p:nvPr/>
        </p:nvGrpSpPr>
        <p:grpSpPr>
          <a:xfrm>
            <a:off x="6127132" y="2297608"/>
            <a:ext cx="2380205" cy="777457"/>
            <a:chOff x="6127132" y="2297608"/>
            <a:chExt cx="2380205" cy="777457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2496CC56-19E6-41CC-A5D9-488EECFA26B6}"/>
                </a:ext>
              </a:extLst>
            </p:cNvPr>
            <p:cNvSpPr/>
            <p:nvPr/>
          </p:nvSpPr>
          <p:spPr>
            <a:xfrm>
              <a:off x="6127132" y="2354940"/>
              <a:ext cx="2380205" cy="720000"/>
            </a:xfrm>
            <a:prstGeom prst="roundRect">
              <a:avLst/>
            </a:prstGeom>
            <a:noFill/>
            <a:ln w="28575">
              <a:solidFill>
                <a:srgbClr val="2F7C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1383A8C-DF14-45C2-A949-39B0A9DC8689}"/>
                </a:ext>
              </a:extLst>
            </p:cNvPr>
            <p:cNvSpPr txBox="1"/>
            <p:nvPr/>
          </p:nvSpPr>
          <p:spPr>
            <a:xfrm>
              <a:off x="6158527" y="2297608"/>
              <a:ext cx="2340000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展开晾晒和堆在一起晾晒哪个干的快？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B96491-AD70-4D8C-BD91-591ADEC7C8DA}"/>
              </a:ext>
            </a:extLst>
          </p:cNvPr>
          <p:cNvGrpSpPr/>
          <p:nvPr/>
        </p:nvGrpSpPr>
        <p:grpSpPr>
          <a:xfrm>
            <a:off x="6127132" y="3603648"/>
            <a:ext cx="2371395" cy="777457"/>
            <a:chOff x="6127132" y="3603648"/>
            <a:chExt cx="2371395" cy="777457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8C2BDB9C-40AE-4B2A-88B5-E8D18D1F2284}"/>
                </a:ext>
              </a:extLst>
            </p:cNvPr>
            <p:cNvSpPr/>
            <p:nvPr/>
          </p:nvSpPr>
          <p:spPr>
            <a:xfrm>
              <a:off x="6127132" y="3655963"/>
              <a:ext cx="2371395" cy="720000"/>
            </a:xfrm>
            <a:prstGeom prst="roundRect">
              <a:avLst/>
            </a:prstGeom>
            <a:noFill/>
            <a:ln w="28575">
              <a:solidFill>
                <a:srgbClr val="2F7C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30AE257-82FB-4C93-8BCB-38A47AADD907}"/>
                </a:ext>
              </a:extLst>
            </p:cNvPr>
            <p:cNvSpPr txBox="1"/>
            <p:nvPr/>
          </p:nvSpPr>
          <p:spPr>
            <a:xfrm>
              <a:off x="6154117" y="3603648"/>
              <a:ext cx="2261494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高温下晾晒和阴天下晾晒哪个干的快？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478BBB6-C87F-441A-8E4D-3F82122EFAC7}"/>
              </a:ext>
            </a:extLst>
          </p:cNvPr>
          <p:cNvGrpSpPr/>
          <p:nvPr/>
        </p:nvGrpSpPr>
        <p:grpSpPr>
          <a:xfrm>
            <a:off x="6127132" y="4900466"/>
            <a:ext cx="2380205" cy="777457"/>
            <a:chOff x="6127132" y="4900466"/>
            <a:chExt cx="2380205" cy="777457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6F04A850-F66E-414C-855F-9DAB7E27EA10}"/>
                </a:ext>
              </a:extLst>
            </p:cNvPr>
            <p:cNvSpPr/>
            <p:nvPr/>
          </p:nvSpPr>
          <p:spPr>
            <a:xfrm>
              <a:off x="6127132" y="4959443"/>
              <a:ext cx="2380205" cy="718480"/>
            </a:xfrm>
            <a:prstGeom prst="roundRect">
              <a:avLst/>
            </a:prstGeom>
            <a:noFill/>
            <a:ln w="28575">
              <a:solidFill>
                <a:srgbClr val="2F7C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D9477A9-CBDF-4EE9-9383-EF76353A5C13}"/>
                </a:ext>
              </a:extLst>
            </p:cNvPr>
            <p:cNvSpPr txBox="1"/>
            <p:nvPr/>
          </p:nvSpPr>
          <p:spPr>
            <a:xfrm>
              <a:off x="6165368" y="4900466"/>
              <a:ext cx="2250243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有风时晾晒和无风时晾晒哪个干的快？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62CD94-2129-4939-8EE9-7D92D6C3A410}"/>
              </a:ext>
            </a:extLst>
          </p:cNvPr>
          <p:cNvGrpSpPr/>
          <p:nvPr/>
        </p:nvGrpSpPr>
        <p:grpSpPr>
          <a:xfrm>
            <a:off x="9534770" y="3637425"/>
            <a:ext cx="1569660" cy="720000"/>
            <a:chOff x="9534770" y="3637425"/>
            <a:chExt cx="1569660" cy="720000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CA5ECF73-62FE-453E-9C35-F5CD784A83E7}"/>
                </a:ext>
              </a:extLst>
            </p:cNvPr>
            <p:cNvSpPr/>
            <p:nvPr/>
          </p:nvSpPr>
          <p:spPr>
            <a:xfrm>
              <a:off x="9534770" y="3637425"/>
              <a:ext cx="1569660" cy="72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00754A5-9016-4E54-9DB6-4CEABCD672AF}"/>
                </a:ext>
              </a:extLst>
            </p:cNvPr>
            <p:cNvSpPr txBox="1"/>
            <p:nvPr/>
          </p:nvSpPr>
          <p:spPr>
            <a:xfrm>
              <a:off x="9641388" y="3756253"/>
              <a:ext cx="1417399" cy="41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b="1"/>
                <a:t>液体的温度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636E3A0-7864-41CE-AAD2-9E126DE797E3}"/>
              </a:ext>
            </a:extLst>
          </p:cNvPr>
          <p:cNvGrpSpPr/>
          <p:nvPr/>
        </p:nvGrpSpPr>
        <p:grpSpPr>
          <a:xfrm>
            <a:off x="9489127" y="2286586"/>
            <a:ext cx="1569660" cy="777457"/>
            <a:chOff x="9489127" y="2286586"/>
            <a:chExt cx="1569660" cy="777457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8F90B2D7-5247-452C-9E15-497E9CBCD8D2}"/>
                </a:ext>
              </a:extLst>
            </p:cNvPr>
            <p:cNvSpPr/>
            <p:nvPr/>
          </p:nvSpPr>
          <p:spPr>
            <a:xfrm>
              <a:off x="9489127" y="2334297"/>
              <a:ext cx="1569660" cy="72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1283618-C9A1-4FD6-A497-C6A1C455916D}"/>
                </a:ext>
              </a:extLst>
            </p:cNvPr>
            <p:cNvSpPr txBox="1"/>
            <p:nvPr/>
          </p:nvSpPr>
          <p:spPr>
            <a:xfrm>
              <a:off x="9829216" y="2286586"/>
              <a:ext cx="998387" cy="77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20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800" b="1"/>
                <a:t>液体的</a:t>
              </a:r>
              <a:endParaRPr lang="en-US" altLang="zh-CN" sz="1800" b="1"/>
            </a:p>
            <a:p>
              <a:r>
                <a:rPr lang="zh-CN" altLang="en-US" sz="1800" b="1"/>
                <a:t>表面积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C3DD9E1-1423-4D81-9B7E-1354943E6D47}"/>
              </a:ext>
            </a:extLst>
          </p:cNvPr>
          <p:cNvGrpSpPr/>
          <p:nvPr/>
        </p:nvGrpSpPr>
        <p:grpSpPr>
          <a:xfrm>
            <a:off x="9530269" y="4924520"/>
            <a:ext cx="1582971" cy="720000"/>
            <a:chOff x="9530269" y="4924520"/>
            <a:chExt cx="1582971" cy="72000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46BE833B-5459-4447-897C-3E1E625E06F1}"/>
                </a:ext>
              </a:extLst>
            </p:cNvPr>
            <p:cNvSpPr/>
            <p:nvPr/>
          </p:nvSpPr>
          <p:spPr>
            <a:xfrm>
              <a:off x="9530269" y="4924520"/>
              <a:ext cx="1569660" cy="720000"/>
            </a:xfrm>
            <a:prstGeom prst="roundRect">
              <a:avLst/>
            </a:prstGeom>
            <a:solidFill>
              <a:srgbClr val="2F7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EDC967-F8A1-4730-8631-06FCF68BD0AA}"/>
                </a:ext>
              </a:extLst>
            </p:cNvPr>
            <p:cNvSpPr txBox="1"/>
            <p:nvPr/>
          </p:nvSpPr>
          <p:spPr>
            <a:xfrm>
              <a:off x="9543580" y="4959443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液体表面的</a:t>
              </a:r>
              <a:endParaRPr lang="en-US" altLang="zh-CN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空气流动速度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15F95A8-11B2-4C9B-8C05-6D92C0EA862E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5BC36E-57A5-4D5B-91AD-F04F559305BC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6C67AF-7DD0-4CAA-BBD2-F305BF9BDA22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CC9BC79-FE8B-48D7-8850-E6EB9D37F680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9B6FB44-2C7F-4F83-8774-9639FCC9FEB2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4255BB8-7AAF-418E-BAAE-7FBB95A58BEE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CB66BC1-2624-4402-923D-1A2978E0D018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ACE575F-157A-45B5-92C2-F536AC3CE3C5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091A472-6D3D-4B0F-897F-242BECC396DC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28BDEA18-DFDE-4DE9-9292-C5D3538072B5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4B3574B-206C-45B6-A9F1-A6217117C9F1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0AF0338-EF78-41BD-AD27-6B1CDF3C618C}"/>
              </a:ext>
            </a:extLst>
          </p:cNvPr>
          <p:cNvSpPr txBox="1"/>
          <p:nvPr/>
        </p:nvSpPr>
        <p:spPr>
          <a:xfrm>
            <a:off x="2091052" y="826573"/>
            <a:ext cx="5251132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pitchFamily="18" charset="-122"/>
              </a:rPr>
              <a:t>蒸发的影响因素</a:t>
            </a:r>
            <a:endParaRPr lang="zh-CN" altLang="zh-CN" sz="2400" b="1" spc="300">
              <a:solidFill>
                <a:srgbClr val="2F7C3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1AB1B356-0E2E-4CB0-8F2E-27ED9338BB1C}"/>
              </a:ext>
            </a:extLst>
          </p:cNvPr>
          <p:cNvSpPr/>
          <p:nvPr/>
        </p:nvSpPr>
        <p:spPr>
          <a:xfrm>
            <a:off x="1081790" y="1015311"/>
            <a:ext cx="904173" cy="408349"/>
          </a:xfrm>
          <a:custGeom>
            <a:gdLst>
              <a:gd name="connsiteX0" fmla="*/ 0 w 1477406"/>
              <a:gd name="connsiteY0" fmla="*/ 0 h 612000"/>
              <a:gd name="connsiteX1" fmla="*/ 1052511 w 1477406"/>
              <a:gd name="connsiteY1" fmla="*/ 0 h 612000"/>
              <a:gd name="connsiteX2" fmla="*/ 1477406 w 1477406"/>
              <a:gd name="connsiteY2" fmla="*/ 612000 h 612000"/>
              <a:gd name="connsiteX3" fmla="*/ 1052511 w 1477406"/>
              <a:gd name="connsiteY3" fmla="*/ 612000 h 612000"/>
              <a:gd name="connsiteX4" fmla="*/ 627615 w 1477406"/>
              <a:gd name="connsiteY4" fmla="*/ 612000 h 612000"/>
              <a:gd name="connsiteX5" fmla="*/ 0 w 1477406"/>
              <a:gd name="connsiteY5" fmla="*/ 612000 h 612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7406" h="612000">
                <a:moveTo>
                  <a:pt x="0" y="0"/>
                </a:moveTo>
                <a:lnTo>
                  <a:pt x="1052511" y="0"/>
                </a:lnTo>
                <a:lnTo>
                  <a:pt x="1477406" y="612000"/>
                </a:lnTo>
                <a:lnTo>
                  <a:pt x="1052511" y="612000"/>
                </a:lnTo>
                <a:lnTo>
                  <a:pt x="627615" y="612000"/>
                </a:lnTo>
                <a:lnTo>
                  <a:pt x="0" y="612000"/>
                </a:lnTo>
                <a:close/>
              </a:path>
            </a:pathLst>
          </a:custGeom>
          <a:solidFill>
            <a:srgbClr val="2F7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C18FAF9-0535-448C-856F-C592BC904B11}"/>
              </a:ext>
            </a:extLst>
          </p:cNvPr>
          <p:cNvCxnSpPr/>
          <p:nvPr/>
        </p:nvCxnSpPr>
        <p:spPr>
          <a:xfrm>
            <a:off x="1081790" y="1423661"/>
            <a:ext cx="10028420" cy="0"/>
          </a:xfrm>
          <a:prstGeom prst="line">
            <a:avLst/>
          </a:prstGeom>
          <a:ln w="38100">
            <a:solidFill>
              <a:srgbClr val="2F7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箭头: 右 43">
            <a:extLst>
              <a:ext uri="{FF2B5EF4-FFF2-40B4-BE49-F238E27FC236}">
                <a16:creationId xmlns:a16="http://schemas.microsoft.com/office/drawing/2014/main" id="{35EFA6F8-ED5C-4BCD-B4B2-10D7A4940B12}"/>
              </a:ext>
            </a:extLst>
          </p:cNvPr>
          <p:cNvSpPr/>
          <p:nvPr/>
        </p:nvSpPr>
        <p:spPr>
          <a:xfrm>
            <a:off x="8733468" y="2521548"/>
            <a:ext cx="520718" cy="329576"/>
          </a:xfrm>
          <a:prstGeom prst="rightArrow">
            <a:avLst>
              <a:gd name="adj1" fmla="val 46232"/>
              <a:gd name="adj2" fmla="val 66118"/>
            </a:avLst>
          </a:prstGeom>
          <a:noFill/>
          <a:ln w="38100"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EB9542D9-5A9A-47BC-8000-7B8884AF9E0D}"/>
              </a:ext>
            </a:extLst>
          </p:cNvPr>
          <p:cNvSpPr/>
          <p:nvPr/>
        </p:nvSpPr>
        <p:spPr>
          <a:xfrm>
            <a:off x="8733468" y="3827588"/>
            <a:ext cx="520718" cy="329576"/>
          </a:xfrm>
          <a:prstGeom prst="rightArrow">
            <a:avLst>
              <a:gd name="adj1" fmla="val 46232"/>
              <a:gd name="adj2" fmla="val 66118"/>
            </a:avLst>
          </a:prstGeom>
          <a:noFill/>
          <a:ln w="38100"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箭头: 右 53">
            <a:extLst>
              <a:ext uri="{FF2B5EF4-FFF2-40B4-BE49-F238E27FC236}">
                <a16:creationId xmlns:a16="http://schemas.microsoft.com/office/drawing/2014/main" id="{C4E258D4-3DB6-4734-B12B-CB55E21F9E20}"/>
              </a:ext>
            </a:extLst>
          </p:cNvPr>
          <p:cNvSpPr/>
          <p:nvPr/>
        </p:nvSpPr>
        <p:spPr>
          <a:xfrm>
            <a:off x="8733468" y="5124406"/>
            <a:ext cx="520718" cy="329576"/>
          </a:xfrm>
          <a:prstGeom prst="rightArrow">
            <a:avLst>
              <a:gd name="adj1" fmla="val 46232"/>
              <a:gd name="adj2" fmla="val 66118"/>
            </a:avLst>
          </a:prstGeom>
          <a:noFill/>
          <a:ln w="38100">
            <a:solidFill>
              <a:srgbClr val="2F7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6B470D6-F6DB-48D1-9FA4-A482D199FBA8}"/>
              </a:ext>
            </a:extLst>
          </p:cNvPr>
          <p:cNvCxnSpPr/>
          <p:nvPr/>
        </p:nvCxnSpPr>
        <p:spPr>
          <a:xfrm>
            <a:off x="1081790" y="6427461"/>
            <a:ext cx="10028420" cy="0"/>
          </a:xfrm>
          <a:prstGeom prst="line">
            <a:avLst/>
          </a:prstGeom>
          <a:ln w="9525">
            <a:solidFill>
              <a:srgbClr val="4D9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F3E58C9-EAD5-4400-B62C-5B202B10B462}"/>
              </a:ext>
            </a:extLst>
          </p:cNvPr>
          <p:cNvCxnSpPr/>
          <p:nvPr/>
        </p:nvCxnSpPr>
        <p:spPr>
          <a:xfrm>
            <a:off x="1081790" y="6478261"/>
            <a:ext cx="10028420" cy="0"/>
          </a:xfrm>
          <a:prstGeom prst="line">
            <a:avLst/>
          </a:prstGeom>
          <a:ln w="9525">
            <a:solidFill>
              <a:srgbClr val="4D9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64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886EA34-70D7-421B-BE31-43A8579DAAE7}"/>
              </a:ext>
            </a:extLst>
          </p:cNvPr>
          <p:cNvSpPr/>
          <p:nvPr/>
        </p:nvSpPr>
        <p:spPr>
          <a:xfrm>
            <a:off x="1055688" y="1175656"/>
            <a:ext cx="10440987" cy="4804229"/>
          </a:xfrm>
          <a:prstGeom prst="roundRect">
            <a:avLst>
              <a:gd name="adj" fmla="val 6093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2F7C30"/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696DDF-D5DB-458F-8819-18EEF99F5766}"/>
              </a:ext>
            </a:extLst>
          </p:cNvPr>
          <p:cNvSpPr/>
          <p:nvPr/>
        </p:nvSpPr>
        <p:spPr>
          <a:xfrm>
            <a:off x="1876726" y="2734349"/>
            <a:ext cx="5104102" cy="224285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．将湿衣服晾在通风向阳处　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．将湿手伸到干手器下方吹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．将新鲜的黄瓜装入塑料袋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．将新收获的玉米摊开晾晒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E04B9-CE26-47F0-9989-9BAA56CDBFF5}"/>
              </a:ext>
            </a:extLst>
          </p:cNvPr>
          <p:cNvSpPr txBox="1"/>
          <p:nvPr/>
        </p:nvSpPr>
        <p:spPr>
          <a:xfrm>
            <a:off x="8257776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概念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0502C5-C068-4A73-B470-2C15AE2C71F0}"/>
              </a:ext>
            </a:extLst>
          </p:cNvPr>
          <p:cNvSpPr txBox="1"/>
          <p:nvPr/>
        </p:nvSpPr>
        <p:spPr>
          <a:xfrm>
            <a:off x="9027163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沸腾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6C47B0F-9A68-4B3E-A444-48868819C425}"/>
              </a:ext>
            </a:extLst>
          </p:cNvPr>
          <p:cNvSpPr txBox="1"/>
          <p:nvPr/>
        </p:nvSpPr>
        <p:spPr>
          <a:xfrm>
            <a:off x="9796550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70F253-06D0-42B2-877A-C64D7815D75F}"/>
              </a:ext>
            </a:extLst>
          </p:cNvPr>
          <p:cNvSpPr txBox="1"/>
          <p:nvPr/>
        </p:nvSpPr>
        <p:spPr>
          <a:xfrm>
            <a:off x="10565937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液化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FF22E04-B804-49BF-8511-6AEA4A4E424F}"/>
              </a:ext>
            </a:extLst>
          </p:cNvPr>
          <p:cNvCxnSpPr/>
          <p:nvPr/>
        </p:nvCxnSpPr>
        <p:spPr>
          <a:xfrm flipH="1">
            <a:off x="8901113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9F122D-41EB-46CB-9D76-F0AAA351E03E}"/>
              </a:ext>
            </a:extLst>
          </p:cNvPr>
          <p:cNvCxnSpPr/>
          <p:nvPr/>
        </p:nvCxnSpPr>
        <p:spPr>
          <a:xfrm flipH="1">
            <a:off x="9702520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86C6E99-652A-4178-A788-3D31C7483583}"/>
              </a:ext>
            </a:extLst>
          </p:cNvPr>
          <p:cNvCxnSpPr/>
          <p:nvPr/>
        </p:nvCxnSpPr>
        <p:spPr>
          <a:xfrm flipH="1">
            <a:off x="10471651" y="161278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2E6D053-CE3A-41BA-95CF-EAB3CF78D113}"/>
              </a:ext>
            </a:extLst>
          </p:cNvPr>
          <p:cNvSpPr txBox="1"/>
          <p:nvPr/>
        </p:nvSpPr>
        <p:spPr>
          <a:xfrm>
            <a:off x="7529249" y="103711"/>
            <a:ext cx="688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spc="300">
                <a:solidFill>
                  <a:schemeClr val="bg2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引入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5B3E8DB-6844-4B1D-8070-8DF5E0294C9D}"/>
              </a:ext>
            </a:extLst>
          </p:cNvPr>
          <p:cNvCxnSpPr/>
          <p:nvPr/>
        </p:nvCxnSpPr>
        <p:spPr>
          <a:xfrm flipH="1">
            <a:off x="8172586" y="151050"/>
            <a:ext cx="100012" cy="2309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D381C14A-E44D-4CC4-9FD3-47C364F68C6F}"/>
              </a:ext>
            </a:extLst>
          </p:cNvPr>
          <p:cNvSpPr/>
          <p:nvPr/>
        </p:nvSpPr>
        <p:spPr>
          <a:xfrm>
            <a:off x="1024183" y="260587"/>
            <a:ext cx="1048694" cy="116411"/>
          </a:xfrm>
          <a:prstGeom prst="parallelogram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5A81357-EDEA-412C-BB2F-CA6939A79BF7}"/>
              </a:ext>
            </a:extLst>
          </p:cNvPr>
          <p:cNvSpPr txBox="1"/>
          <p:nvPr/>
        </p:nvSpPr>
        <p:spPr>
          <a:xfrm>
            <a:off x="937269" y="102033"/>
            <a:ext cx="145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 spc="300">
                <a:solidFill>
                  <a:srgbClr val="2F7C3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汽化和液化</a:t>
            </a:r>
            <a:endParaRPr lang="zh-CN" altLang="zh-CN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C33721E-6711-4042-816D-985D144E3A2A}"/>
              </a:ext>
            </a:extLst>
          </p:cNvPr>
          <p:cNvSpPr txBox="1"/>
          <p:nvPr/>
        </p:nvSpPr>
        <p:spPr>
          <a:xfrm>
            <a:off x="1820644" y="1984070"/>
            <a:ext cx="7168925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下列四个实例中，能够使蒸发减慢的是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7A16206-95EE-4C32-A708-B0D794C6E32A}"/>
              </a:ext>
            </a:extLst>
          </p:cNvPr>
          <p:cNvSpPr txBox="1"/>
          <p:nvPr/>
        </p:nvSpPr>
        <p:spPr>
          <a:xfrm>
            <a:off x="8064499" y="2109895"/>
            <a:ext cx="50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016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177</Paragraphs>
  <Slides>14</Slides>
  <Notes>0</Notes>
  <TotalTime>1440</TotalTime>
  <HiddenSlides>0</HiddenSlides>
  <MMClips>0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25">
      <vt:lpstr>Arial</vt:lpstr>
      <vt:lpstr>等线 Light</vt:lpstr>
      <vt:lpstr>等线</vt:lpstr>
      <vt:lpstr>微软雅黑</vt:lpstr>
      <vt:lpstr>阿里巴巴普惠体</vt:lpstr>
      <vt:lpstr>Calibri</vt:lpstr>
      <vt:lpstr>微软雅黑 Light</vt:lpstr>
      <vt:lpstr>宋体</vt:lpstr>
      <vt:lpstr>Wingdings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20.0500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2020-08-14T03:56:45Z</dcterms:created>
  <dcterms:modified xsi:type="dcterms:W3CDTF">2020-09-13T13:55:55Z</dcterms:modified>
</cp:coreProperties>
</file>