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1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546" r:id="rId2"/>
    <p:sldId id="511" r:id="rId3"/>
    <p:sldId id="510" r:id="rId4"/>
    <p:sldId id="512" r:id="rId5"/>
    <p:sldId id="513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522" r:id="rId15"/>
    <p:sldId id="523" r:id="rId16"/>
    <p:sldId id="524" r:id="rId17"/>
    <p:sldId id="525" r:id="rId18"/>
    <p:sldId id="526" r:id="rId19"/>
    <p:sldId id="527" r:id="rId20"/>
    <p:sldId id="528" r:id="rId21"/>
    <p:sldId id="530" r:id="rId22"/>
    <p:sldId id="536" r:id="rId23"/>
    <p:sldId id="537" r:id="rId24"/>
    <p:sldId id="538" r:id="rId25"/>
    <p:sldId id="540" r:id="rId26"/>
    <p:sldId id="544" r:id="rId27"/>
    <p:sldId id="545" r:id="rId28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爱 派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4" autoAdjust="0"/>
  </p:normalViewPr>
  <p:slideViewPr>
    <p:cSldViewPr snapToGrid="0">
      <p:cViewPr varScale="1">
        <p:scale>
          <a:sx n="82" d="100"/>
          <a:sy n="82" d="100"/>
        </p:scale>
        <p:origin x="-828" y="-84"/>
      </p:cViewPr>
      <p:guideLst>
        <p:guide orient="horz" pos="2175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9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heme" Target="../theme/theme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1DFAF7C-3E82-41FC-BA4F-B08E145117DA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A4C9A0E-B86F-4B7B-A85E-C6920D1D13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7746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C1D140-3D4C-4152-8D82-B6F09F05B5B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9AA5C-7E63-424D-980B-F6B3A7176399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38588-0844-4D28-AB37-431E2C08AC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3993F8-6339-497C-8D8B-E93C81CA93C4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C33631-79E5-4779-A337-089E1EE7C4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image" Target="../media/image7.jpeg"/><Relationship Id="rId5" Type="http://schemas.openxmlformats.org/officeDocument/2006/relationships/tags" Target="../tags/tag66.xml"/><Relationship Id="rId10" Type="http://schemas.openxmlformats.org/officeDocument/2006/relationships/hyperlink" Target="&#21160;&#30011;&#28436;&#31034;&#65306;&#21033;&#29992;&#22768;&#21584;&#25506;&#27979;&#28023;&#28145;.swf" TargetMode="External"/><Relationship Id="rId4" Type="http://schemas.openxmlformats.org/officeDocument/2006/relationships/tags" Target="../tags/tag65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9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9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3" Type="http://schemas.openxmlformats.org/officeDocument/2006/relationships/tags" Target="../tags/tag96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video" Target="NULL" TargetMode="External"/><Relationship Id="rId11" Type="http://schemas.openxmlformats.org/officeDocument/2006/relationships/tags" Target="../tags/tag103.xml"/><Relationship Id="rId5" Type="http://schemas.openxmlformats.org/officeDocument/2006/relationships/tags" Target="../tags/tag98.xml"/><Relationship Id="rId15" Type="http://schemas.openxmlformats.org/officeDocument/2006/relationships/image" Target="../media/image11.png"/><Relationship Id="rId10" Type="http://schemas.openxmlformats.org/officeDocument/2006/relationships/tags" Target="../tags/tag102.xml"/><Relationship Id="rId4" Type="http://schemas.openxmlformats.org/officeDocument/2006/relationships/tags" Target="../tags/tag97.xml"/><Relationship Id="rId9" Type="http://schemas.openxmlformats.org/officeDocument/2006/relationships/tags" Target="../tags/tag101.xml"/><Relationship Id="rId1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image" Target="../media/image15.png"/><Relationship Id="rId4" Type="http://schemas.openxmlformats.org/officeDocument/2006/relationships/tags" Target="../tags/tag124.xml"/><Relationship Id="rId9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35.xml"/><Relationship Id="rId7" Type="http://schemas.openxmlformats.org/officeDocument/2006/relationships/image" Target="../media/image16.jpe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image" Target="../media/image18.png"/><Relationship Id="rId5" Type="http://schemas.openxmlformats.org/officeDocument/2006/relationships/tags" Target="../tags/tag16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tags" Target="../tags/tag187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tags" Target="../tags/tag186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5" Type="http://schemas.openxmlformats.org/officeDocument/2006/relationships/image" Target="../media/image19.png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image" Target="../media/image4.jpe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5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5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341563" y="2051050"/>
            <a:ext cx="7345362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+mn-ea"/>
                <a:ea typeface="+mn-ea"/>
              </a:rPr>
              <a:t>第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章 第</a:t>
            </a:r>
            <a:r>
              <a:rPr lang="en-US" altLang="zh-CN" sz="2400" b="1">
                <a:latin typeface="+mn-ea"/>
                <a:ea typeface="+mn-ea"/>
              </a:rPr>
              <a:t>3</a:t>
            </a:r>
            <a:r>
              <a:rPr lang="zh-CN" altLang="en-US" sz="2400" b="1">
                <a:latin typeface="+mn-ea"/>
                <a:ea typeface="+mn-ea"/>
              </a:rPr>
              <a:t>节</a:t>
            </a:r>
            <a:endParaRPr lang="en-US" altLang="zh-CN" sz="2400" b="1">
              <a:latin typeface="+mn-ea"/>
              <a:ea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2159000" y="3181350"/>
            <a:ext cx="7821613" cy="963613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声的利用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7410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739775"/>
            <a:ext cx="11042650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③声呐：利用声呐系统可以探知海洋的深度，绘出水下数千米处的地形图，获得水中鱼群的信息。</a:t>
            </a:r>
          </a:p>
        </p:txBody>
      </p:sp>
      <p:pic>
        <p:nvPicPr>
          <p:cNvPr id="10" name="Picture 6" descr="http://teacher.3xy.com.cn/sxyAdminData/images/resource/png/200805/200805161631111066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965872" y="2586613"/>
            <a:ext cx="4207572" cy="199702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1" name="Picture 8" descr="http://t10.baidu.com/it/u=1737269117,1423611226&amp;fm=23&amp;gp=0.jpg">
            <a:hlinkClick r:id="rId10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440274" y="2054900"/>
            <a:ext cx="4240644" cy="2447358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92400" y="4645025"/>
            <a:ext cx="1519238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探测海深</a:t>
            </a:r>
          </a:p>
        </p:txBody>
      </p:sp>
      <p:sp>
        <p:nvSpPr>
          <p:cNvPr id="13" name="Text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64388" y="4451350"/>
            <a:ext cx="2311400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声呐探测鱼群</a:t>
            </a:r>
          </a:p>
        </p:txBody>
      </p:sp>
      <p:sp>
        <p:nvSpPr>
          <p:cNvPr id="14" name="圆角矩形 13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8434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863" y="642938"/>
            <a:ext cx="38576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在医学中的应用</a:t>
            </a:r>
          </a:p>
        </p:txBody>
      </p:sp>
      <p:grpSp>
        <p:nvGrpSpPr>
          <p:cNvPr id="18435" name="组合 4"/>
          <p:cNvGrpSpPr/>
          <p:nvPr>
            <p:custDataLst>
              <p:tags r:id="rId3"/>
            </p:custDataLst>
          </p:nvPr>
        </p:nvGrpSpPr>
        <p:grpSpPr>
          <a:xfrm>
            <a:off x="1730375" y="2046288"/>
            <a:ext cx="2727325" cy="2809875"/>
            <a:chOff x="333937" y="1560656"/>
            <a:chExt cx="3044481" cy="3307080"/>
          </a:xfrm>
        </p:grpSpPr>
        <p:pic>
          <p:nvPicPr>
            <p:cNvPr id="18438" name="Picture 2" descr="http://image.cn.made-in-china.com/4f0j01tBdaPWpHvrkz/%E5%90%AC%E8%AF%8A%E5%99%A8%EF%BC%88KT-107%EF%BC%89.jp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33937" y="1560656"/>
              <a:ext cx="3044481" cy="2523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8439" name="矩形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028584" y="4136283"/>
              <a:ext cx="1322487" cy="7314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>
                  <a:latin typeface="Times New Roman" pitchFamily="18" charset="0"/>
                  <a:ea typeface="微软雅黑" pitchFamily="34" charset="-122"/>
                </a:rPr>
                <a:t>听诊器</a:t>
              </a:r>
            </a:p>
          </p:txBody>
        </p:sp>
      </p:grp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5100638" y="2046288"/>
            <a:ext cx="5529262" cy="244951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中医诊病通过“望、闻、问、切”四个途径，其中“闻”就是听。</a:t>
            </a:r>
          </a:p>
          <a:p>
            <a:pPr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医生利用听诊器捕获人体内的声音信息，来诊断疾病。</a:t>
            </a:r>
            <a:endParaRPr lang="zh-CN" altLang="en-US" sz="2600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grpSp>
        <p:nvGrpSpPr>
          <p:cNvPr id="19458" name="组合 1"/>
          <p:cNvGrpSpPr/>
          <p:nvPr>
            <p:custDataLst>
              <p:tags r:id="rId2"/>
            </p:custDataLst>
          </p:nvPr>
        </p:nvGrpSpPr>
        <p:grpSpPr>
          <a:xfrm>
            <a:off x="1571625" y="2060575"/>
            <a:ext cx="3244850" cy="3173413"/>
            <a:chOff x="1578285" y="1787844"/>
            <a:chExt cx="3246026" cy="3174217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831277" y="4341191"/>
              <a:ext cx="740043" cy="620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kern="0">
                  <a:solidFill>
                    <a:sysClr val="windowText" lastClr="000000"/>
                  </a:solidFill>
                  <a:latin typeface="Times New Roman" pitchFamily="18" charset="0"/>
                  <a:ea typeface="+mn-ea"/>
                  <a:cs typeface="Helvetica"/>
                  <a:sym typeface="Helvetica"/>
                </a:rPr>
                <a:t>B</a:t>
              </a:r>
              <a:r>
                <a:rPr lang="zh-CN" altLang="en-US" sz="2600" kern="0">
                  <a:solidFill>
                    <a:sysClr val="windowText" lastClr="000000"/>
                  </a:solidFill>
                  <a:latin typeface="Times New Roman" pitchFamily="18" charset="0"/>
                  <a:ea typeface="+mn-ea"/>
                  <a:cs typeface="Helvetica"/>
                  <a:sym typeface="Helvetica"/>
                </a:rPr>
                <a:t>超</a:t>
              </a:r>
            </a:p>
          </p:txBody>
        </p:sp>
        <p:pic>
          <p:nvPicPr>
            <p:cNvPr id="10" name="Picture 5" descr="03904004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9"/>
            <a:stretch>
              <a:fillRect/>
            </a:stretch>
          </p:blipFill>
          <p:spPr bwMode="auto">
            <a:xfrm>
              <a:off x="1578285" y="1787844"/>
              <a:ext cx="3246026" cy="2552700"/>
            </a:xfrm>
            <a:prstGeom prst="roundRect">
              <a:avLst/>
            </a:prstGeom>
            <a:noFill/>
            <a:ln w="9525">
              <a:noFill/>
            </a:ln>
          </p:spPr>
        </p:pic>
      </p:grp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5529263" y="1943100"/>
            <a:ext cx="5527675" cy="3290888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医生用</a:t>
            </a:r>
            <a:r>
              <a:rPr lang="en-US" altLang="zh-CN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B</a:t>
            </a:r>
            <a:r>
              <a:rPr lang="zh-CN" altLang="en-US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型超声波</a:t>
            </a:r>
            <a:r>
              <a:rPr lang="zh-CN" altLang="en-US" sz="2600" kern="0">
                <a:solidFill>
                  <a:schemeClr val="tx1"/>
                </a:solidFill>
                <a:latin typeface="Times New Roman" pitchFamily="18" charset="0"/>
                <a:cs typeface="Helvetica"/>
                <a:sym typeface="Helvetica"/>
              </a:rPr>
              <a:t>诊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断仪向病人体内发射</a:t>
            </a:r>
            <a:r>
              <a:rPr lang="zh-CN" altLang="en-US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超声波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，然后接收体内脏器的反射波，  反射波携带的信息经过处理后显示在屏幕上。这就是人们常说的“</a:t>
            </a:r>
            <a:r>
              <a:rPr lang="en-US" altLang="zh-CN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B</a:t>
            </a:r>
            <a:r>
              <a:rPr lang="zh-CN" altLang="en-US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超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”。</a:t>
            </a: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19461" name="矩形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3863" y="642938"/>
            <a:ext cx="38576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在医学中的应用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0482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3063" y="614363"/>
            <a:ext cx="3443287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超声波无损探伤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4650" y="1352550"/>
            <a:ext cx="11239500" cy="129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工业上可以利用超声波透射法对产品进行无损探测，如果产品内部有缺损，超声波会在缺损处发生反射，根据接收到的声波信号可以鉴定产品是否合格。</a:t>
            </a:r>
          </a:p>
        </p:txBody>
      </p:sp>
      <p:pic>
        <p:nvPicPr>
          <p:cNvPr id="10" name="Picture 5" descr="1f4b6735-7521-4746-b29c-bca2979f7b6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55775" y="2882900"/>
            <a:ext cx="2930525" cy="2328863"/>
          </a:xfrm>
          <a:prstGeom prst="rect">
            <a:avLst/>
          </a:prstGeom>
          <a:noFill/>
          <a:ln w="57150">
            <a:noFill/>
            <a:miter lim="800000"/>
          </a:ln>
        </p:spPr>
      </p:pic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5268913" y="2887663"/>
            <a:ext cx="5226050" cy="232410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</a:rPr>
              <a:t>利用超声波探伤仪可以检测出锅炉有没有裂纹，甚至还可以知道裂纹有多大、多深。</a:t>
            </a:r>
          </a:p>
        </p:txBody>
      </p:sp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150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6575" y="688975"/>
            <a:ext cx="11225213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(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海南中考改编，双选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)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为了同学们顺利进行中考，考务工作非常细致，用物理知识解释相关做法，正确的是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(              )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A.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用广播传达指令，说明声音的传播不需要介质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B.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调节广播音量，是调节音调的高低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C.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用广播传达指令，说明声音可以传递信息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D.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调节广播音量，是调节响度的大小</a:t>
            </a: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42863" y="73025"/>
            <a:ext cx="1865312" cy="42227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  <a:r>
              <a:rPr lang="en-US" altLang="zh-CN" sz="2600" b="1">
                <a:solidFill>
                  <a:prstClr val="white"/>
                </a:solidFill>
                <a:sym typeface="+mn-ea"/>
              </a:rPr>
              <a:t>1</a:t>
            </a:r>
            <a:endParaRPr lang="zh-CN" altLang="en-US" sz="2600" b="1">
              <a:solidFill>
                <a:prstClr val="white"/>
              </a:solidFill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35613" y="1406525"/>
            <a:ext cx="9810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、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D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671513" y="4460875"/>
            <a:ext cx="10118725" cy="13271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sym typeface="+mn-ea"/>
              </a:rPr>
              <a:t>解析：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用广播传达指令，说明声音能传递信息，声音可以在空气中传播，声音的传播需要介质；调节广播音量，是调节响度的大小。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2530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8300" y="1377950"/>
            <a:ext cx="5095875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实验探究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声波能传递能量</a:t>
            </a:r>
          </a:p>
        </p:txBody>
      </p:sp>
      <p:grpSp>
        <p:nvGrpSpPr>
          <p:cNvPr id="22531" name="组合 4"/>
          <p:cNvGrpSpPr/>
          <p:nvPr>
            <p:custDataLst>
              <p:tags r:id="rId3"/>
            </p:custDataLst>
          </p:nvPr>
        </p:nvGrpSpPr>
        <p:grpSpPr>
          <a:xfrm>
            <a:off x="368300" y="644525"/>
            <a:ext cx="3560763" cy="785813"/>
            <a:chOff x="256491" y="589271"/>
            <a:chExt cx="3560590" cy="784830"/>
          </a:xfrm>
        </p:grpSpPr>
        <p:sp>
          <p:nvSpPr>
            <p:cNvPr id="22537" name="文本框 6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56491" y="589271"/>
              <a:ext cx="3560590" cy="784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声与能量</a:t>
              </a:r>
            </a:p>
          </p:txBody>
        </p:sp>
        <p:grpSp>
          <p:nvGrpSpPr>
            <p:cNvPr id="22538" name="组合 7"/>
            <p:cNvGrpSpPr/>
            <p:nvPr>
              <p:custDataLst>
                <p:tags r:id="rId11"/>
              </p:custDataLst>
            </p:nvPr>
          </p:nvGrpSpPr>
          <p:grpSpPr>
            <a:xfrm>
              <a:off x="1598445" y="770507"/>
              <a:ext cx="444617" cy="492443"/>
              <a:chOff x="4184613" y="654259"/>
              <a:chExt cx="444617" cy="492443"/>
            </a:xfrm>
          </p:grpSpPr>
          <p:sp>
            <p:nvSpPr>
              <p:cNvPr id="10" name="椭圆 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84032" y="663285"/>
                <a:ext cx="444478" cy="46297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000">
                  <a:solidFill>
                    <a:prstClr val="white"/>
                  </a:solidFill>
                </a:endParaRPr>
              </a:p>
            </p:txBody>
          </p:sp>
          <p:sp>
            <p:nvSpPr>
              <p:cNvPr id="22540" name="矩形 10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223904" y="654259"/>
                <a:ext cx="389850" cy="4924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+mn-ea"/>
                  </a:rPr>
                  <a:t>2</a:t>
                </a:r>
                <a:endParaRPr lang="zh-CN" altLang="en-US" sz="2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8300" y="2055813"/>
            <a:ext cx="5518150" cy="1136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43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声波也是一种波动，那么，声波能传递能量吗？</a:t>
            </a: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7163" y="3159125"/>
            <a:ext cx="5729287" cy="174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43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）演示：将扬声器对准烛焰，播放音乐，你看到了什么现象？这说明了什么问题？</a:t>
            </a: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6"/>
            <p:custDataLst>
              <p:tags r:id="rId7"/>
            </p:custDataLst>
            <p:extLst/>
          </p:nvPr>
        </p:nvPicPr>
        <p:blipFill>
          <a:blip r:embed="rId15"/>
          <a:stretch>
            <a:fillRect/>
          </a:stretch>
        </p:blipFill>
        <p:spPr bwMode="auto">
          <a:xfrm>
            <a:off x="6097588" y="1204913"/>
            <a:ext cx="5502275" cy="36274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圆角矩形 12"/>
          <p:cNvSpPr/>
          <p:nvPr>
            <p:custDataLst>
              <p:tags r:id="rId8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14" name="矩形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7163" y="4810125"/>
            <a:ext cx="7326312" cy="1220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）实验现象：观察到火焰随着音乐“舞动”。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）实验结论：声波能传递能量。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8125" y="1479550"/>
            <a:ext cx="1056322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）医疗领域：外科医生常利用超声波振动除去人体内的结石。</a:t>
            </a:r>
          </a:p>
        </p:txBody>
      </p:sp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5999163" y="2708275"/>
            <a:ext cx="4510087" cy="2160588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</a:rPr>
              <a:t>向人体内的结石发射超声波，结石会被击成细小的粉末，从而可以被顺利排出体外。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558290" y="2423885"/>
            <a:ext cx="4042410" cy="2728271"/>
          </a:xfrm>
          <a:prstGeom prst="roundRect">
            <a:avLst/>
          </a:prstGeom>
        </p:spPr>
      </p:pic>
      <p:sp>
        <p:nvSpPr>
          <p:cNvPr id="23557" name="矩形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500" y="661988"/>
            <a:ext cx="64484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声波传递能量在生产、生活中的应用</a:t>
            </a: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125" y="728663"/>
            <a:ext cx="10801350" cy="1293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  <a:sym typeface="+mn-ea"/>
              </a:rPr>
              <a:t>2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）工业领域</a:t>
            </a:r>
            <a:endParaRPr lang="en-US" altLang="zh-CN" sz="260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①利用超声波对钢铁陶瓷、宝石、金刚石等坚硬物体进行钻孔和切削加工。</a:t>
            </a:r>
            <a:endParaRPr lang="en-US" altLang="zh-CN" sz="260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16113" y="5080000"/>
            <a:ext cx="239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超声波清洗机</a:t>
            </a: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5308600" y="2319338"/>
            <a:ext cx="5681663" cy="3008312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</a:rPr>
              <a:t>②超声波去污：利用超声波使清洗液激烈振动，把物体上的污垢敲击下来而不损坏被清洗的物体，可以用来清洗机器零件、精密仪器、医疗设备等。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36675" y="2236788"/>
            <a:ext cx="3322638" cy="28146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5013" y="881063"/>
            <a:ext cx="10602912" cy="429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③超声波焊接：利用超声波的热效应，人们研制了超声波焊接机，利用这种焊接机可以焊接塑料制品、缝制化纤纺织品等。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④超声波除尘：单反相机中的超声波滤镜，安置在快门后面，能够通过每秒数万次的超高速振动，将吸附在感光器上的灰尘碎屑震落，达到除尘的目的。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⑤农业：超声波育种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经过超声波处理的种子可以提前发芽，且抗病性强。</a:t>
            </a: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662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4700" y="644525"/>
            <a:ext cx="11041063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）日常生活：利用超声波洗牙、 刷牙、除蚊蝇等。</a:t>
            </a:r>
          </a:p>
        </p:txBody>
      </p:sp>
      <p:pic>
        <p:nvPicPr>
          <p:cNvPr id="10" name="Picture 2" descr="F:\卓奥天瑞\课件\《鼎尖教案》物理八年级上册课件\第2章\2.3声的利用\bki-20110217142913-595498676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/>
          </a:blip>
          <a:stretch>
            <a:fillRect/>
          </a:stretch>
        </p:blipFill>
        <p:spPr bwMode="auto">
          <a:xfrm>
            <a:off x="5762255" y="1573399"/>
            <a:ext cx="2958835" cy="1878461"/>
          </a:xfrm>
          <a:prstGeom prst="roundRect">
            <a:avLst/>
          </a:prstGeom>
          <a:noFill/>
          <a:ln>
            <a:noFill/>
          </a:ln>
          <a:extLst/>
        </p:spPr>
      </p:pic>
      <p:sp>
        <p:nvSpPr>
          <p:cNvPr id="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74700" y="3586163"/>
            <a:ext cx="10244138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4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）次声波武器：由于次声波传播的路程远、穿透能力强，且较低频率的次声波达到一定强度时可以致人死亡，因而次声波正越来越多地应用于军事上。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284563" y="1577339"/>
            <a:ext cx="3076107" cy="1874521"/>
          </a:xfrm>
          <a:prstGeom prst="roundRect">
            <a:avLst/>
          </a:prstGeom>
        </p:spPr>
      </p:pic>
      <p:sp>
        <p:nvSpPr>
          <p:cNvPr id="2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4700" y="5522913"/>
            <a:ext cx="63722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为了安全人们要尽量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远离次声波！</a:t>
            </a: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9218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854075"/>
            <a:ext cx="10825163" cy="149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</a:t>
            </a:r>
            <a:r>
              <a:rPr lang="zh-CN" altLang="zh-CN" sz="26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通过观察、参观或观看有关的文字、图片、音像资料等，了解声的有关知识和应用；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通过学习声在现代技术中的应用，体会科学、技术与社会的联系。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536575" y="2536825"/>
            <a:ext cx="9293225" cy="1444625"/>
          </a:xfrm>
          <a:prstGeom prst="roundRect">
            <a:avLst>
              <a:gd name="adj" fmla="val 9099"/>
            </a:avLst>
          </a:prstGeom>
          <a:solidFill>
            <a:schemeClr val="bg1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重点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sym typeface="+mn-ea"/>
              </a:rPr>
              <a:t>了解声音可以传递信息，了解声音可以传递能量。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难点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sym typeface="+mn-ea"/>
              </a:rPr>
              <a:t>现代技术中与声有关的知识应用。</a:t>
            </a:r>
            <a:endParaRPr lang="zh-CN" altLang="en-US" sz="260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学习目标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7650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6263" y="660400"/>
            <a:ext cx="1068705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据报道，世界“吼王”杰米</a:t>
            </a:r>
            <a:r>
              <a:rPr lang="en-US" alt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·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温德拉曾“吼”出将玻璃杯震碎的声音，下列有关他“吼”出的声音的说法正确的是（       ）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A.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声音传递了能量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B.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声音只在玻璃杯中传播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C.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声音是由玻璃杯振动产生的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D.</a:t>
            </a:r>
            <a:r>
              <a:rPr lang="en-US" alt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吼”声越大其频率越高</a:t>
            </a: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576263" y="4243388"/>
            <a:ext cx="10464800" cy="20653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解析：</a:t>
            </a:r>
            <a:r>
              <a:rPr lang="zh-CN" altLang="en-US" sz="2400">
                <a:solidFill>
                  <a:prstClr val="black"/>
                </a:solidFill>
                <a:sym typeface="+mn-ea"/>
              </a:rPr>
              <a:t>玻璃杯被“吼”碎说明了声音能传递能量；声音不仅可以在玻璃杯中传播，还可以在空气中传播，</a:t>
            </a:r>
            <a:r>
              <a:rPr lang="en-US" altLang="zh-CN" sz="2400">
                <a:solidFill>
                  <a:prstClr val="black"/>
                </a:solidFill>
                <a:sym typeface="+mn-ea"/>
              </a:rPr>
              <a:t>“</a:t>
            </a:r>
            <a:r>
              <a:rPr lang="zh-CN" altLang="en-US" sz="2400">
                <a:solidFill>
                  <a:prstClr val="black"/>
                </a:solidFill>
                <a:sym typeface="+mn-ea"/>
              </a:rPr>
              <a:t>吼王”吼出的声音是由他的声带振动产生的，其“吼”声越大响度越大，说明其振幅越大，但与频率无关，故只有</a:t>
            </a:r>
            <a:r>
              <a:rPr lang="en-US" altLang="zh-CN" sz="2400">
                <a:solidFill>
                  <a:prstClr val="black"/>
                </a:solidFill>
                <a:sym typeface="+mn-ea"/>
              </a:rPr>
              <a:t>A</a:t>
            </a:r>
            <a:r>
              <a:rPr lang="zh-CN" altLang="en-US" sz="2400">
                <a:solidFill>
                  <a:prstClr val="black"/>
                </a:solidFill>
                <a:sym typeface="+mn-ea"/>
              </a:rPr>
              <a:t>选项说法正确。</a:t>
            </a:r>
            <a:endParaRPr lang="zh-CN" altLang="en-US" sz="2400"/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42863" y="73025"/>
            <a:ext cx="1865312" cy="42227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  <a:r>
              <a:rPr lang="en-US" altLang="zh-CN" sz="2600" b="1">
                <a:solidFill>
                  <a:prstClr val="white"/>
                </a:solidFill>
                <a:sym typeface="+mn-ea"/>
              </a:rPr>
              <a:t>2</a:t>
            </a:r>
            <a:endParaRPr lang="zh-CN" altLang="en-US" sz="2600" b="1">
              <a:solidFill>
                <a:prstClr val="white"/>
              </a:solidFill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53088" y="1196975"/>
            <a:ext cx="425450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A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1820225" y="842806"/>
            <a:ext cx="3947477" cy="2504124"/>
          </a:xfrm>
          <a:prstGeom prst="roundRect">
            <a:avLst/>
          </a:prstGeom>
        </p:spPr>
      </p:pic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42863" y="73025"/>
            <a:ext cx="1649412" cy="422275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科学世界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0675" y="3570288"/>
            <a:ext cx="4406900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defTabSz="1220788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天坛的回音壁。人站在圆形围墙内附近说话，声音经过多次反射，可以在围墙的任何位置听到。</a:t>
            </a:r>
            <a:endParaRPr lang="zh-CN" altLang="en-US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647362" y="842806"/>
            <a:ext cx="3823020" cy="2504124"/>
          </a:xfrm>
          <a:prstGeom prst="roundRect">
            <a:avLst/>
          </a:prstGeom>
        </p:spPr>
      </p:pic>
      <p:sp>
        <p:nvSpPr>
          <p:cNvPr id="8" name="矩形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7938" y="3570288"/>
            <a:ext cx="460533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20788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天坛的圆丘。人站在中央台上说话，会感到声音特别洪亮。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课堂总结</a:t>
            </a: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523875" y="2884488"/>
            <a:ext cx="1676400" cy="4445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声的利用</a:t>
            </a:r>
            <a:endParaRPr lang="zh-CN" altLang="en-US"/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2286000" y="2011363"/>
            <a:ext cx="558800" cy="2209800"/>
          </a:xfrm>
          <a:prstGeom prst="leftBrace">
            <a:avLst>
              <a:gd name="adj1" fmla="val 0"/>
              <a:gd name="adj2" fmla="val 50000"/>
            </a:avLst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2843213" y="1822450"/>
            <a:ext cx="2368550" cy="444500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声能传递信息</a:t>
            </a:r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2843213" y="3989388"/>
            <a:ext cx="2368550" cy="444500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声能传递能量</a:t>
            </a:r>
            <a:endParaRPr lang="zh-CN" altLang="en-US"/>
          </a:p>
        </p:txBody>
      </p:sp>
      <p:grpSp>
        <p:nvGrpSpPr>
          <p:cNvPr id="21" name="组合 20"/>
          <p:cNvGrpSpPr/>
          <p:nvPr>
            <p:custDataLst>
              <p:tags r:id="rId6"/>
            </p:custDataLst>
          </p:nvPr>
        </p:nvGrpSpPr>
        <p:grpSpPr>
          <a:xfrm>
            <a:off x="5287963" y="1300163"/>
            <a:ext cx="514350" cy="1463675"/>
            <a:chOff x="5339463" y="2028006"/>
            <a:chExt cx="515159" cy="1151421"/>
          </a:xfrm>
        </p:grpSpPr>
        <p:sp>
          <p:nvSpPr>
            <p:cNvPr id="9" name="左大括号 8"/>
            <p:cNvSpPr/>
            <p:nvPr>
              <p:custDataLst>
                <p:tags r:id="rId13"/>
              </p:custDataLst>
            </p:nvPr>
          </p:nvSpPr>
          <p:spPr>
            <a:xfrm>
              <a:off x="5339463" y="2028006"/>
              <a:ext cx="515159" cy="1151421"/>
            </a:xfrm>
            <a:prstGeom prst="leftBrace">
              <a:avLst>
                <a:gd name="adj1" fmla="val 0"/>
                <a:gd name="adj2" fmla="val 50000"/>
              </a:avLst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cxnSp>
          <p:nvCxnSpPr>
            <p:cNvPr id="11" name="直接连接符 10"/>
            <p:cNvCxnSpPr>
              <a:endCxn id="13" idx="1"/>
            </p:cNvCxnSpPr>
            <p:nvPr>
              <p:custDataLst>
                <p:tags r:id="rId14"/>
              </p:custDataLst>
            </p:nvPr>
          </p:nvCxnSpPr>
          <p:spPr>
            <a:xfrm flipV="1">
              <a:off x="5566832" y="2603716"/>
              <a:ext cx="286199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5802313" y="1065213"/>
            <a:ext cx="3532187" cy="444500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回声定位</a:t>
            </a:r>
            <a:r>
              <a:rPr lang="en-US" altLang="zh-CN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声呐</a:t>
            </a:r>
            <a:endParaRPr lang="zh-CN" altLang="en-US"/>
          </a:p>
        </p:txBody>
      </p:sp>
      <p:sp>
        <p:nvSpPr>
          <p:cNvPr id="13" name="圆角矩形 12"/>
          <p:cNvSpPr/>
          <p:nvPr>
            <p:custDataLst>
              <p:tags r:id="rId8"/>
            </p:custDataLst>
          </p:nvPr>
        </p:nvSpPr>
        <p:spPr>
          <a:xfrm>
            <a:off x="5802313" y="1809750"/>
            <a:ext cx="3532187" cy="444500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医学检查</a:t>
            </a:r>
            <a:r>
              <a:rPr lang="en-US" altLang="zh-CN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——</a:t>
            </a:r>
            <a:r>
              <a:rPr lang="en-US" altLang="zh-CN" sz="28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B</a:t>
            </a: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超</a:t>
            </a:r>
            <a:endParaRPr lang="zh-CN" altLang="en-US"/>
          </a:p>
        </p:txBody>
      </p:sp>
      <p:sp>
        <p:nvSpPr>
          <p:cNvPr id="14" name="圆角矩形 13"/>
          <p:cNvSpPr/>
          <p:nvPr>
            <p:custDataLst>
              <p:tags r:id="rId9"/>
            </p:custDataLst>
          </p:nvPr>
        </p:nvSpPr>
        <p:spPr>
          <a:xfrm>
            <a:off x="5791200" y="2525713"/>
            <a:ext cx="4910138" cy="444500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穿透能力</a:t>
            </a:r>
            <a:r>
              <a:rPr lang="en-US" altLang="zh-CN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超声波探伤仪</a:t>
            </a:r>
            <a:endParaRPr lang="zh-CN" altLang="en-US"/>
          </a:p>
        </p:txBody>
      </p: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 flipV="1">
            <a:off x="5211763" y="4189413"/>
            <a:ext cx="501650" cy="158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>
            <p:custDataLst>
              <p:tags r:id="rId11"/>
            </p:custDataLst>
          </p:nvPr>
        </p:nvSpPr>
        <p:spPr>
          <a:xfrm>
            <a:off x="5713413" y="3641725"/>
            <a:ext cx="5092700" cy="930275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声能传递能量</a:t>
            </a:r>
            <a:r>
              <a:rPr lang="en-US" altLang="zh-CN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8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超声波清洗物体、超声波去除结石</a:t>
            </a:r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12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30722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39863" y="944563"/>
            <a:ext cx="7696200" cy="309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下列事例能说明声能传递信息的是（        ）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用超声波美白牙齿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在食品工厂里人们常用超声波给牛奶消毒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外科医生利用超声波除去病人体内的结石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用手拍打西瓜，通过听声音来辨别西瓜的生熟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61238" y="1068388"/>
            <a:ext cx="458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1375" y="727075"/>
            <a:ext cx="9558338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2019</a:t>
            </a: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·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揭西县一模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）利用声能传递能量的性质来工作的例子有</a:t>
            </a:r>
            <a:r>
              <a:rPr lang="en-US" altLang="zh-CN" sz="2600" baseline="-25000">
                <a:latin typeface="微软雅黑" pitchFamily="34" charset="-122"/>
                <a:ea typeface="微软雅黑" pitchFamily="34" charset="-122"/>
              </a:rPr>
              <a:t>_______________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600" baseline="-25000">
                <a:latin typeface="微软雅黑" pitchFamily="34" charset="-122"/>
                <a:ea typeface="微软雅黑" pitchFamily="34" charset="-122"/>
              </a:rPr>
              <a:t>________________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，而利用声能传递信息的性质的例子</a:t>
            </a:r>
            <a:r>
              <a:rPr lang="en-US" altLang="zh-CN" sz="2600" baseline="-25000">
                <a:latin typeface="微软雅黑" pitchFamily="34" charset="-122"/>
                <a:ea typeface="微软雅黑" pitchFamily="34" charset="-122"/>
              </a:rPr>
              <a:t>__________________________</a:t>
            </a:r>
            <a:r>
              <a:rPr lang="zh-CN" altLang="en-US" sz="2600" baseline="-2500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0000" y="1458913"/>
            <a:ext cx="15176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超声清洗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49600" y="1458913"/>
            <a:ext cx="15176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超声碎石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92225" y="2071688"/>
            <a:ext cx="206216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医用“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超”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  <p:sp>
        <p:nvSpPr>
          <p:cNvPr id="9" name="Text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41375" y="2833688"/>
            <a:ext cx="10290175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秋</a:t>
            </a: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津南区期末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）如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图所示，将扬声器对准蜡烛播放音乐，烛焰会跳动起来，这说明声音可以传递</a:t>
            </a:r>
            <a:r>
              <a:rPr lang="en-US" altLang="zh-CN" sz="2600" baseline="-25000">
                <a:latin typeface="Times New Roman" pitchFamily="18" charset="0"/>
                <a:ea typeface="微软雅黑" pitchFamily="34" charset="-122"/>
              </a:rPr>
              <a:t>__________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。生活中经常听到的“女高音”“男低音”，这里面“高”“低”描述的是声音的</a:t>
            </a:r>
            <a:r>
              <a:rPr lang="en-US" altLang="zh-CN" sz="2600" baseline="-25000">
                <a:latin typeface="Times New Roman" pitchFamily="18" charset="0"/>
                <a:ea typeface="微软雅黑" pitchFamily="34" charset="-122"/>
              </a:rPr>
              <a:t>________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。</a:t>
            </a:r>
          </a:p>
        </p:txBody>
      </p:sp>
      <p:pic>
        <p:nvPicPr>
          <p:cNvPr id="10" name="图片24" descr="菁优网：http://www.jyeoo.com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5162550" y="4697413"/>
            <a:ext cx="2054225" cy="17303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矩形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32538" y="3575050"/>
            <a:ext cx="8509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能量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80513" y="4159250"/>
            <a:ext cx="8524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音调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22338"/>
            <a:ext cx="10313988" cy="309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2019</a:t>
            </a:r>
            <a:r>
              <a:rPr lang="en-US" altLang="zh-CN" sz="2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鄂尔多斯模拟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）关于声现象，下列说法中错误的是（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声音不仅能够传递信息，还能传递能量	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“声呐”主要利用了回声	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课堂上能听到老师的讲课声，是由于空气能够传声	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超”是利用了次声波穿透力强的特点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90125" y="1050925"/>
            <a:ext cx="4587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3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34818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3438" y="1054100"/>
            <a:ext cx="10691812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5.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 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(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微软雅黑" pitchFamily="34" charset="-122"/>
                <a:sym typeface="+mn-ea"/>
              </a:rPr>
              <a:t>乌鲁木齐中考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)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海豚能够发出超声波，老虎能够发出次声波，下列关于超声波和次声波的说法中正确的是（        ）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超声波听起来比较高亢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次声波听起来比较低沉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次声波可以传递信息也可以传递能量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 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超声波可以传递信息但不能传递能量</a:t>
            </a:r>
            <a:endParaRPr lang="zh-CN" altLang="en-US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10325" y="1771650"/>
            <a:ext cx="4064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6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3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3584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9288" y="919163"/>
            <a:ext cx="10691812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6.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用超声测位仪向海底垂直发射声波，经过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4s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后收到回波。如果海水中声音的平均传播速度为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1500m/s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，此处海水有多深？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11313" y="2405063"/>
            <a:ext cx="616267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解：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此处海水深度</a:t>
            </a:r>
            <a:r>
              <a:rPr lang="en-US" altLang="zh-CN" sz="2600" i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h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=</a:t>
            </a:r>
            <a:r>
              <a:rPr lang="en-US" altLang="zh-CN" sz="2600" i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v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（     ）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</a:t>
            </a: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76850" y="2344738"/>
            <a:ext cx="2397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i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</a:t>
            </a: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37163" y="2744788"/>
            <a:ext cx="239712" cy="493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</a:p>
        </p:txBody>
      </p: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5237163" y="2790825"/>
            <a:ext cx="36195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97375" y="3097213"/>
            <a:ext cx="240347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=1500m/s×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=3000m</a:t>
            </a:r>
          </a:p>
        </p:txBody>
      </p:sp>
      <p:sp>
        <p:nvSpPr>
          <p:cNvPr id="15" name="文本框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32500" y="3051175"/>
            <a:ext cx="5175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4s</a:t>
            </a:r>
          </a:p>
        </p:txBody>
      </p:sp>
      <p:sp>
        <p:nvSpPr>
          <p:cNvPr id="16" name="文本框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08700" y="3433763"/>
            <a:ext cx="2397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</a:p>
        </p:txBody>
      </p: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>
            <a:off x="6081713" y="3490913"/>
            <a:ext cx="36195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>
            <p:custDataLst>
              <p:tags r:id="rId11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639888" y="4589463"/>
            <a:ext cx="3778250" cy="493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答：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此处海水深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3000m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。</a:t>
            </a:r>
            <a:endParaRPr lang="zh-CN" altLang="en-US" sz="260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35843" name="New picture" hidden="1"/>
          <p:cNvPicPr/>
          <p:nvPr>
            <p:custDataLst>
              <p:tags r:id="rId1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68200" y="10198100"/>
            <a:ext cx="419100" cy="355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5" grpId="0"/>
      <p:bldP spid="1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知识回顾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8013" y="749300"/>
            <a:ext cx="11012487" cy="482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影响音调高低的因素是什么？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物体振动得快，频率高则音调高；振动得慢，频率低则音调低。</a:t>
            </a:r>
            <a:endParaRPr lang="en-US" altLang="zh-CN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超声波和次声波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高于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20000Hz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的声叫做超声波；低于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20Hz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的声叫做次声波。</a:t>
            </a:r>
            <a:endParaRPr lang="en-US" altLang="zh-CN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响度与振幅的关系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响度决定于振幅。 振幅越大，响度越大。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决定音色的因素是什么？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发声体的材料、结构等自身因素。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sp>
        <p:nvSpPr>
          <p:cNvPr id="11266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1991309" y="3009102"/>
            <a:ext cx="3316731" cy="2296198"/>
          </a:xfrm>
          <a:prstGeom prst="round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274240" y="3009102"/>
            <a:ext cx="3387723" cy="2296198"/>
          </a:xfrm>
          <a:prstGeom prst="roundRect">
            <a:avLst/>
          </a:prstGeom>
        </p:spPr>
      </p:pic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新课引入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44500" y="685800"/>
            <a:ext cx="11161713" cy="189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生活中可能有很多关于声音利用的事件，但我们可能没有在意。隆隆的雷声预示着一场大雨即将来临；妈妈能从婴儿的啼哭声中发现宝宝情绪的变化；医生会用各种各样的超声仪器为患者诊病</a:t>
            </a:r>
            <a:r>
              <a:rPr lang="en-US" altLang="zh-CN" sz="2600" kern="0" baseline="3000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2290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688" y="1493838"/>
            <a:ext cx="11271250" cy="1246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自然界中的声现象实在是太多了。除了人类，动物中也有不少利用声的高手。你能举出一些例子吗？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grpSp>
        <p:nvGrpSpPr>
          <p:cNvPr id="12291" name="组合 4"/>
          <p:cNvGrpSpPr/>
          <p:nvPr>
            <p:custDataLst>
              <p:tags r:id="rId3"/>
            </p:custDataLst>
          </p:nvPr>
        </p:nvGrpSpPr>
        <p:grpSpPr>
          <a:xfrm>
            <a:off x="420688" y="611188"/>
            <a:ext cx="3716337" cy="784225"/>
            <a:chOff x="256490" y="577841"/>
            <a:chExt cx="3717239" cy="784830"/>
          </a:xfrm>
        </p:grpSpPr>
        <p:sp>
          <p:nvSpPr>
            <p:cNvPr id="12294" name="文本框 6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56490" y="577841"/>
              <a:ext cx="3717239" cy="784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声与信息</a:t>
              </a:r>
            </a:p>
          </p:txBody>
        </p:sp>
        <p:grpSp>
          <p:nvGrpSpPr>
            <p:cNvPr id="12295" name="组合 7"/>
            <p:cNvGrpSpPr/>
            <p:nvPr>
              <p:custDataLst>
                <p:tags r:id="rId7"/>
              </p:custDataLst>
            </p:nvPr>
          </p:nvGrpSpPr>
          <p:grpSpPr>
            <a:xfrm>
              <a:off x="1596735" y="755991"/>
              <a:ext cx="444617" cy="492443"/>
              <a:chOff x="4182903" y="639743"/>
              <a:chExt cx="444617" cy="492443"/>
            </a:xfrm>
          </p:grpSpPr>
          <p:sp>
            <p:nvSpPr>
              <p:cNvPr id="10" name="椭圆 9"/>
              <p:cNvSpPr/>
              <p:nvPr>
                <p:custDataLst>
                  <p:tags r:id="rId8"/>
                </p:custDataLst>
              </p:nvPr>
            </p:nvSpPr>
            <p:spPr>
              <a:xfrm>
                <a:off x="4182833" y="650650"/>
                <a:ext cx="444608" cy="46232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000">
                  <a:solidFill>
                    <a:prstClr val="white"/>
                  </a:solidFill>
                </a:endParaRPr>
              </a:p>
            </p:txBody>
          </p:sp>
          <p:sp>
            <p:nvSpPr>
              <p:cNvPr id="12297" name="矩形 10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205610" y="639743"/>
                <a:ext cx="389850" cy="4924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+mn-ea"/>
                  </a:rPr>
                  <a:t>1</a:t>
                </a:r>
                <a:endParaRPr lang="zh-CN" altLang="en-US" sz="2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650875" y="2925763"/>
            <a:ext cx="10104438" cy="1931987"/>
          </a:xfrm>
          <a:prstGeom prst="roundRect">
            <a:avLst>
              <a:gd name="adj" fmla="val 9099"/>
            </a:avLst>
          </a:prstGeom>
          <a:solidFill>
            <a:schemeClr val="bg1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一些鸟类利用声音向同类示警，吼猴利用声音吓退敌人，狼利用声音召唤同伴，蝙蝠利用声音捕捉飞虫，海豚利用声音识别食物、敌人和周围的环境等。</a:t>
            </a:r>
          </a:p>
        </p:txBody>
      </p:sp>
      <p:sp>
        <p:nvSpPr>
          <p:cNvPr id="14" name="圆角矩形 13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3314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6863" y="652463"/>
            <a:ext cx="3268662" cy="661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声可以传递信息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43144" y="3421144"/>
            <a:ext cx="2976879" cy="1893806"/>
          </a:xfrm>
          <a:prstGeom prst="round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09563" y="1371600"/>
            <a:ext cx="11110912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不同的动物感受声波的频率范围不同。有些动物对高频声波有很好的反应，有些动物对低频声波有很好的反应。</a:t>
            </a:r>
            <a:endParaRPr lang="en-US" altLang="zh-CN" sz="2600" ker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Helvetica"/>
              <a:sym typeface="Helvetic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1</a:t>
            </a: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）大象利用次声波交流</a:t>
            </a:r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4835525" y="3402013"/>
            <a:ext cx="5187950" cy="19685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大象可以利用我们人类听不到的“声音” 进行交流，这种“声音”就是</a:t>
            </a:r>
            <a:r>
              <a:rPr lang="zh-CN" altLang="en-US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次声波。</a:t>
            </a: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44500" y="762000"/>
            <a:ext cx="11041063" cy="3092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+mn-lt"/>
                <a:ea typeface="+mn-ea"/>
                <a:sym typeface="+mn-ea"/>
              </a:rPr>
              <a:t>（</a:t>
            </a:r>
            <a:r>
              <a:rPr lang="en-US" altLang="zh-CN" sz="260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2</a:t>
            </a:r>
            <a:r>
              <a:rPr lang="zh-CN" altLang="en-US" sz="2600">
                <a:solidFill>
                  <a:prstClr val="black"/>
                </a:solidFill>
                <a:latin typeface="+mn-lt"/>
                <a:ea typeface="+mn-ea"/>
                <a:sym typeface="+mn-ea"/>
              </a:rPr>
              <a:t>）人们利用仪器接收次声波确定地震、台风、火山爆发、核爆炸的方位和强度。</a:t>
            </a:r>
            <a:endParaRPr lang="en-US" altLang="zh-CN" sz="2600">
              <a:solidFill>
                <a:prstClr val="black"/>
              </a:solidFill>
              <a:latin typeface="+mn-lt"/>
              <a:ea typeface="+mn-ea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地震、火山喷发、台风、海啸等，都伴有次声波产生；一些机器在工作时也会产生人耳听不到的次声波。</a:t>
            </a:r>
            <a:endParaRPr lang="en-US" altLang="zh-CN" sz="2600">
              <a:solidFill>
                <a:prstClr val="black"/>
              </a:solidFill>
              <a:latin typeface="+mn-lt"/>
              <a:ea typeface="+mn-ea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+mn-lt"/>
                <a:ea typeface="+mn-ea"/>
                <a:sym typeface="+mn-ea"/>
              </a:rPr>
              <a:t>（</a:t>
            </a:r>
            <a:r>
              <a:rPr lang="en-US" altLang="zh-CN" sz="260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3</a:t>
            </a:r>
            <a:r>
              <a:rPr lang="zh-CN" altLang="en-US" sz="2600">
                <a:solidFill>
                  <a:prstClr val="black"/>
                </a:solidFill>
                <a:latin typeface="+mn-lt"/>
                <a:ea typeface="+mn-ea"/>
                <a:sym typeface="+mn-ea"/>
              </a:rPr>
              <a:t>）蝙蝠对超声波的利用</a:t>
            </a:r>
          </a:p>
        </p:txBody>
      </p:sp>
      <p:pic>
        <p:nvPicPr>
          <p:cNvPr id="7" name="Picture 4" descr="0390400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27" t="18185" r="5127" b="5650"/>
          <a:stretch>
            <a:fillRect/>
          </a:stretch>
        </p:blipFill>
        <p:spPr bwMode="auto">
          <a:xfrm>
            <a:off x="2606675" y="4137025"/>
            <a:ext cx="3143250" cy="17954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云形标注 2"/>
          <p:cNvSpPr/>
          <p:nvPr>
            <p:custDataLst>
              <p:tags r:id="rId4"/>
            </p:custDataLst>
          </p:nvPr>
        </p:nvSpPr>
        <p:spPr>
          <a:xfrm>
            <a:off x="6434138" y="3568700"/>
            <a:ext cx="3195637" cy="1895475"/>
          </a:xfrm>
          <a:prstGeom prst="cloudCallout">
            <a:avLst>
              <a:gd name="adj1" fmla="val -67979"/>
              <a:gd name="adj2" fmla="val 21156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15975">
              <a:lnSpc>
                <a:spcPct val="150000"/>
              </a:lnSpc>
              <a:defRPr/>
            </a:pPr>
            <a:r>
              <a:rPr lang="zh-CN" altLang="en-US" sz="28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</a:rPr>
              <a:t>蝙蝠靠超声波发现昆虫</a:t>
            </a: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250950"/>
            <a:ext cx="11041063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）定义：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声波在传播过程中遇到障碍物会反射回来，根据回声到来的方位和时间，可以确定障碍物的位置和距离，这种方法叫做回声定位。</a:t>
            </a:r>
          </a:p>
        </p:txBody>
      </p:sp>
      <p:pic>
        <p:nvPicPr>
          <p:cNvPr id="5" name="Picture 4" descr="0390400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52" t="18542" r="5672" b="4176"/>
          <a:stretch>
            <a:fillRect/>
          </a:stretch>
        </p:blipFill>
        <p:spPr bwMode="auto">
          <a:xfrm>
            <a:off x="2047875" y="3113088"/>
            <a:ext cx="3279775" cy="191611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5595938" y="3151188"/>
            <a:ext cx="4673600" cy="144145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15975">
              <a:lnSpc>
                <a:spcPct val="150000"/>
              </a:lnSpc>
              <a:defRPr/>
            </a:pPr>
            <a:r>
              <a:rPr lang="zh-CN" altLang="en-US" sz="2600">
                <a:solidFill>
                  <a:prstClr val="black"/>
                </a:solidFill>
              </a:rPr>
              <a:t>①蝙蝠通过超声波利用回声定位法发现昆虫。</a:t>
            </a: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15366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4963" y="560388"/>
            <a:ext cx="1979612" cy="661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回声定位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5950" y="644525"/>
            <a:ext cx="9853613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(</a:t>
            </a: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en-US" altLang="zh-CN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) 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应用示例</a:t>
            </a:r>
            <a:endParaRPr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①超声导盲仪：可以探测前进道路上的障碍物，帮助盲人出行。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②倒车雷达：探测汽车后方的障碍物。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4914900" y="5281613"/>
            <a:ext cx="1614488" cy="4937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Helvetica"/>
                <a:sym typeface="Helvetica"/>
              </a:rPr>
              <a:t>倒车雷达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787153" y="2688668"/>
            <a:ext cx="3870947" cy="2441731"/>
          </a:xfrm>
          <a:prstGeom prst="roundRect">
            <a:avLst/>
          </a:prstGeom>
        </p:spPr>
      </p:pic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587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1795</Words>
  <Application>Microsoft Office PowerPoint</Application>
  <PresentationFormat>自定义</PresentationFormat>
  <Paragraphs>175</Paragraphs>
  <Slides>27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1</cp:revision>
  <dcterms:created xsi:type="dcterms:W3CDTF">2019-05-20T10:58:00Z</dcterms:created>
  <dcterms:modified xsi:type="dcterms:W3CDTF">2020-10-26T02:37:20Z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