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940" r:id="rId1"/>
  </p:sldMasterIdLst>
  <p:notesMasterIdLst>
    <p:notesMasterId r:id="rId2"/>
  </p:notesMasterIdLst>
  <p:sldIdLst>
    <p:sldId id="279" r:id="rId3"/>
    <p:sldId id="278" r:id="rId4"/>
    <p:sldId id="257" r:id="rId5"/>
    <p:sldId id="258" r:id="rId6"/>
    <p:sldId id="259" r:id="rId7"/>
    <p:sldId id="260" r:id="rId8"/>
    <p:sldId id="265" r:id="rId9"/>
    <p:sldId id="266" r:id="rId10"/>
    <p:sldId id="272" r:id="rId11"/>
    <p:sldId id="273" r:id="rId12"/>
    <p:sldId id="274" r:id="rId13"/>
    <p:sldId id="275" r:id="rId14"/>
    <p:sldId id="267" r:id="rId15"/>
    <p:sldId id="268" r:id="rId16"/>
    <p:sldId id="276" r:id="rId17"/>
    <p:sldId id="270" r:id="rId18"/>
    <p:sldId id="277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F9900"/>
    <a:srgbClr val="FFFF66"/>
    <a:srgbClr val="FF00FF"/>
    <a:srgbClr val="0000FF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2" autoAdjust="0"/>
    <p:restoredTop sz="94660"/>
  </p:normalViewPr>
  <p:slideViewPr>
    <p:cSldViewPr>
      <p:cViewPr>
        <p:scale>
          <a:sx n="150" d="100"/>
          <a:sy n="150" d="100"/>
        </p:scale>
        <p:origin x="762" y="17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62719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4232273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146462484"/>
      </p:ext>
    </p:extLst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EA9904-27B4-478D-987D-E3B85540FA4C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82629545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20761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3" r:id="rId2"/>
    <p:sldLayoutId id="2147483944" r:id="rId3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937CF-AF77-4802-9F33-7AAB8633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第四节 电阻的串联和并联</a:t>
            </a:r>
          </a:p>
        </p:txBody>
      </p:sp>
    </p:spTree>
    <p:extLst>
      <p:ext uri="{BB962C8B-B14F-4D97-AF65-F5344CB8AC3E}">
        <p14:creationId xmlns:p14="http://schemas.microsoft.com/office/powerpoint/2010/main" val="214443191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标题 2">
            <a:extLst>
              <a:ext uri="{FF2B5EF4-FFF2-40B4-BE49-F238E27FC236}">
                <a16:creationId xmlns:a16="http://schemas.microsoft.com/office/drawing/2014/main" id="{517BB225-9AD1-4261-A6DC-12B9FEB7A9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/>
                <a:ea typeface="楷体"/>
              </a:rPr>
              <a:t>进行实验与收集数据</a:t>
            </a:r>
          </a:p>
        </p:txBody>
      </p:sp>
      <p:pic>
        <p:nvPicPr>
          <p:cNvPr id="18435" name="内容占位符 3">
            <a:extLst>
              <a:ext uri="{FF2B5EF4-FFF2-40B4-BE49-F238E27FC236}">
                <a16:creationId xmlns:a16="http://schemas.microsoft.com/office/drawing/2014/main" id="{A4F57057-9BC3-479D-8A2C-89D74AA0F63E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628775"/>
            <a:ext cx="1143000" cy="1508125"/>
          </a:xfrm>
        </p:spPr>
      </p:pic>
      <p:sp>
        <p:nvSpPr>
          <p:cNvPr id="18436" name="矩形 5">
            <a:extLst>
              <a:ext uri="{FF2B5EF4-FFF2-40B4-BE49-F238E27FC236}">
                <a16:creationId xmlns:a16="http://schemas.microsoft.com/office/drawing/2014/main" id="{8C03EBC8-20A4-4835-9666-E335ACD0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04950"/>
            <a:ext cx="63182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将一个定值电阻为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l-GR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l-GR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分别接在如图所示的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之间，闭合开关，观察电流表的示数；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l-GR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5Ω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l-GR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两个不同阻值的电阻并联起来，接在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之间，闭合开关，再观察电流表的示数；</a:t>
            </a:r>
            <a:endParaRPr lang="en-US" altLang="zh-CN" sz="2800">
              <a:ea typeface="仿宋_GB2312" pitchFamily="49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l-GR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5Ω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l-GR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l-GR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个电阻并联接在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间，闭合开关，再观察电流表的示数；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比较</a:t>
            </a:r>
            <a:r>
              <a:rPr lang="en-US" altLang="zh-CN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latin typeface="Times New Roman"/>
                <a:ea typeface="楷体" panose="02010609060101010101" pitchFamily="49" charset="-122"/>
                <a:cs typeface="Times New Roman" panose="02020603050405020304" pitchFamily="18" charset="0"/>
              </a:rPr>
              <a:t>次电流表示数的大小。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9" name="标题 2">
            <a:extLst>
              <a:ext uri="{FF2B5EF4-FFF2-40B4-BE49-F238E27FC236}">
                <a16:creationId xmlns:a16="http://schemas.microsoft.com/office/drawing/2014/main" id="{2991F12F-15A8-41BB-ABE9-EDC9674676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2298700"/>
          </a:xfrm>
        </p:spPr>
        <p:txBody>
          <a:bodyPr/>
          <a:lstStyle/>
          <a:p>
            <a:pPr algn="l" eaLnBrk="1" hangingPunct="1"/>
            <a:r>
              <a:rPr lang="zh-CN" altLang="en-US" sz="3200">
                <a:solidFill>
                  <a:schemeClr val="tx1"/>
                </a:solidFill>
                <a:latin typeface="Times New Roman"/>
                <a:ea typeface="楷体"/>
              </a:rPr>
              <a:t>交流与讨论</a:t>
            </a:r>
            <a:r>
              <a:rPr lang="en-US" altLang="zh-CN" sz="3200">
                <a:solidFill>
                  <a:schemeClr val="tx1"/>
                </a:solidFill>
                <a:latin typeface="Times New Roman"/>
                <a:ea typeface="楷体"/>
              </a:rPr>
              <a:t>:</a:t>
            </a:r>
            <a:r>
              <a:rPr lang="zh-CN" altLang="en-US" sz="3200">
                <a:solidFill>
                  <a:schemeClr val="tx1"/>
                </a:solidFill>
                <a:latin typeface="Times New Roman"/>
                <a:ea typeface="楷体"/>
              </a:rPr>
              <a:t>电阻并联后总电阻是增大还是减小？与其并联中最小的一个相比又如何呢？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E58131D-0544-467D-BC36-376801E7DB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>
                <a:latin typeface="Times New Roman"/>
                <a:ea typeface="楷体"/>
              </a:rPr>
              <a:t>电流表示数随并联数量的增加而增大，表明并联的电阻越多，总电阻越小。</a:t>
            </a:r>
          </a:p>
          <a:p>
            <a:pPr eaLnBrk="1" hangingPunct="1">
              <a:defRPr/>
            </a:pPr>
            <a:endParaRPr lang="zh-CN" altLang="en-US"/>
          </a:p>
          <a:p>
            <a:pPr eaLnBrk="1" hangingPunct="1">
              <a:defRPr/>
            </a:pPr>
            <a:r>
              <a:rPr lang="zh-CN" altLang="en-US" b="1">
                <a:latin typeface="Times New Roman"/>
                <a:ea typeface="楷体"/>
              </a:rPr>
              <a:t>你的结论是：并联电路的总电阻的阻值比任何一个分电阻的阻值都小。</a:t>
            </a: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3" name="标题 2">
            <a:extLst>
              <a:ext uri="{FF2B5EF4-FFF2-40B4-BE49-F238E27FC236}">
                <a16:creationId xmlns:a16="http://schemas.microsoft.com/office/drawing/2014/main" id="{BB60922B-8B53-4BD8-B48B-68AC6E0FB5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6769100" cy="1109663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理论推导：两个电阻并联以后总电阻              与各电阻之间的定量关系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50781DA-3DA3-42C8-A879-2A7E04B577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5138" y="2133600"/>
            <a:ext cx="7408862" cy="3451225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</a:pPr>
            <a:endParaRPr lang="en-US" altLang="zh-CN">
              <a:latin typeface="仿宋_GB2312" pitchFamily="49" charset="-122"/>
              <a:ea typeface="仿宋_GB2312" pitchFamily="49" charset="-122"/>
            </a:endParaRP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zh-CN" altLang="en-US" b="1">
                <a:latin typeface="Times New Roman" pitchFamily="49" charset="-122"/>
                <a:ea typeface="楷体" panose="02010609060101010101" pitchFamily="49" charset="-122"/>
              </a:rPr>
              <a:t>并联电路中电流关系：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I=I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+I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zh-CN" altLang="en-US" b="1">
                <a:latin typeface="Times New Roman" pitchFamily="49" charset="-122"/>
                <a:ea typeface="楷体" panose="02010609060101010101" pitchFamily="49" charset="-122"/>
              </a:rPr>
              <a:t>由欧姆定律知：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I=U/R  I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=U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/R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  I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2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=U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2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/R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2</a:t>
            </a:r>
            <a:endParaRPr lang="en-US" altLang="zh-CN" b="1">
              <a:latin typeface="仿宋_GB2312" pitchFamily="49" charset="-122"/>
              <a:ea typeface="仿宋_GB2312" pitchFamily="49" charset="-122"/>
            </a:endParaRP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两式联解得：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U/R  =U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/R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 +U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2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/R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2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zh-CN" altLang="en-US" b="1">
                <a:latin typeface="Times New Roman" pitchFamily="49" charset="-122"/>
                <a:ea typeface="楷体" panose="02010609060101010101" pitchFamily="49" charset="-122"/>
              </a:rPr>
              <a:t>又因为并联电路中：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U=U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=U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2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zh-CN" altLang="en-US" b="1">
                <a:latin typeface="Times New Roman" pitchFamily="49" charset="-122"/>
                <a:ea typeface="楷体" panose="02010609060101010101" pitchFamily="49" charset="-122"/>
              </a:rPr>
              <a:t>所以：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1/R=1/R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+1/R</a:t>
            </a:r>
            <a:r>
              <a:rPr lang="en-US" altLang="zh-CN" b="1" baseline="-25000">
                <a:latin typeface="Times New Roman" pitchFamily="49" charset="-122"/>
                <a:ea typeface="楷体" panose="02010609060101010101" pitchFamily="49" charset="-122"/>
              </a:rPr>
              <a:t>2</a:t>
            </a:r>
            <a:endParaRPr lang="zh-CN" altLang="en-US" b="1" baseline="-2500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08EC420C-0207-4993-A715-97B0EFA938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 b="1" i="1">
                <a:solidFill>
                  <a:schemeClr val="tx1"/>
                </a:solidFill>
                <a:latin typeface="Times New Roman"/>
                <a:ea typeface="楷体"/>
              </a:rPr>
              <a:t>小试牛刀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E36B8DB-56BE-4DF5-8CBE-F15F9C72519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ct val="0"/>
              </a:spcAft>
              <a:defRPr/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把一个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的电阻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的电阻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串联在电路中，电路两端连接的电源电压为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4V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，这个电路中的电流是多大？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已知：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l-G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U= 4V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求：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I=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解：根据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R= R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+R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l-G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  <a:r>
              <a:rPr lang="el-G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=8Ω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根据欧姆定律：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I=U/R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=4V/8Ω=0.5A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答：这个电路中的电流是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0.5A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endParaRPr lang="el-GR" altLang="zh-CN" sz="2800">
              <a:cs typeface="Arial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504" name="Text Box 96">
            <a:extLst>
              <a:ext uri="{FF2B5EF4-FFF2-40B4-BE49-F238E27FC236}">
                <a16:creationId xmlns:a16="http://schemas.microsoft.com/office/drawing/2014/main" id="{18BF435D-434B-4910-BBDF-AA96B7C0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775"/>
            <a:ext cx="9144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0000FF"/>
                </a:solidFill>
                <a:latin typeface="Times New Roman" panose="020b0604020202020204" pitchFamily="34" charset="0"/>
                <a:ea typeface="楷体"/>
              </a:rPr>
              <a:t>   </a:t>
            </a:r>
            <a:r>
              <a:rPr lang="zh-CN" altLang="en-US" sz="2800">
                <a:cs typeface="Times New Roman" panose="02020603050405020304" pitchFamily="18" charset="0"/>
              </a:rPr>
              <a:t>如图所示，电源两端电压为</a:t>
            </a:r>
            <a:r>
              <a:rPr lang="en-US" altLang="zh-CN" sz="2800">
                <a:cs typeface="Times New Roman" panose="02020603050405020304" pitchFamily="18" charset="0"/>
              </a:rPr>
              <a:t>3V</a:t>
            </a:r>
            <a:r>
              <a:rPr lang="zh-CN" altLang="en-US" sz="2800"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zh-CN" altLang="en-US" sz="2800">
                <a:cs typeface="Times New Roman" panose="02020603050405020304" pitchFamily="18" charset="0"/>
              </a:rPr>
              <a:t>的电阻为</a:t>
            </a:r>
            <a:r>
              <a:rPr lang="en-US" altLang="zh-CN" sz="2800">
                <a:cs typeface="Times New Roman" panose="02020603050405020304" pitchFamily="18" charset="0"/>
              </a:rPr>
              <a:t>40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cs typeface="Times New Roman" panose="02020603050405020304" pitchFamily="18" charset="0"/>
              </a:rPr>
              <a:t>2</a:t>
            </a:r>
            <a:r>
              <a:rPr lang="zh-CN" altLang="en-US" sz="2800">
                <a:cs typeface="Times New Roman" panose="02020603050405020304" pitchFamily="18" charset="0"/>
              </a:rPr>
              <a:t>的电阻为</a:t>
            </a:r>
            <a:r>
              <a:rPr lang="en-US" altLang="zh-CN" sz="2800">
                <a:cs typeface="Times New Roman" panose="02020603050405020304" pitchFamily="18" charset="0"/>
              </a:rPr>
              <a:t>20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r>
              <a:rPr lang="zh-CN" altLang="en-US" sz="2800">
                <a:cs typeface="Times New Roman" panose="02020603050405020304" pitchFamily="18" charset="0"/>
              </a:rPr>
              <a:t>，则闭合开关后，</a:t>
            </a:r>
            <a:r>
              <a:rPr lang="en-US" altLang="zh-CN" sz="2800"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zh-CN" altLang="en-US" sz="2800">
                <a:cs typeface="Times New Roman" panose="02020603050405020304" pitchFamily="18" charset="0"/>
              </a:rPr>
              <a:t>两端的电压为多少？</a:t>
            </a:r>
          </a:p>
          <a:p>
            <a:pPr eaLnBrk="1" hangingPunct="1">
              <a:buFontTx/>
              <a:buNone/>
            </a:pPr>
            <a:r>
              <a:rPr lang="zh-CN" altLang="en-US" sz="2800">
                <a:cs typeface="Times New Roman" panose="02020603050405020304" pitchFamily="18" charset="0"/>
              </a:rPr>
              <a:t>       已知： </a:t>
            </a:r>
            <a:r>
              <a:rPr lang="en-US" altLang="zh-CN" sz="2800">
                <a:cs typeface="Times New Roman" panose="02020603050405020304" pitchFamily="18" charset="0"/>
              </a:rPr>
              <a:t>U=3V    R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en-US" altLang="zh-CN" sz="2800">
                <a:cs typeface="Times New Roman" panose="02020603050405020304" pitchFamily="18" charset="0"/>
              </a:rPr>
              <a:t>= 40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r>
              <a:rPr lang="en-US" altLang="zh-CN" sz="2800">
                <a:cs typeface="Times New Roman" panose="02020603050405020304" pitchFamily="18" charset="0"/>
              </a:rPr>
              <a:t>   R</a:t>
            </a:r>
            <a:r>
              <a:rPr lang="en-US" altLang="zh-CN" sz="2800" baseline="-25000">
                <a:cs typeface="Times New Roman" panose="02020603050405020304" pitchFamily="18" charset="0"/>
              </a:rPr>
              <a:t>2</a:t>
            </a:r>
            <a:r>
              <a:rPr lang="en-US" altLang="zh-CN" sz="2800">
                <a:cs typeface="Times New Roman" panose="02020603050405020304" pitchFamily="18" charset="0"/>
              </a:rPr>
              <a:t>= 20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endParaRPr lang="en-US" altLang="zh-CN" sz="28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>
                <a:cs typeface="Times New Roman" panose="02020603050405020304" pitchFamily="18" charset="0"/>
              </a:rPr>
              <a:t>        </a:t>
            </a:r>
            <a:r>
              <a:rPr lang="zh-CN" altLang="en-US" sz="2800">
                <a:cs typeface="Times New Roman" panose="02020603050405020304" pitchFamily="18" charset="0"/>
              </a:rPr>
              <a:t>求：</a:t>
            </a:r>
            <a:r>
              <a:rPr lang="en-US" altLang="zh-CN" sz="2800">
                <a:cs typeface="Times New Roman" panose="02020603050405020304" pitchFamily="18" charset="0"/>
              </a:rPr>
              <a:t>U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en-US" altLang="zh-CN" sz="2800">
                <a:cs typeface="Times New Roman" panose="02020603050405020304" pitchFamily="18" charset="0"/>
              </a:rPr>
              <a:t>=</a:t>
            </a:r>
            <a:r>
              <a:rPr lang="zh-CN" altLang="en-US" sz="2800"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buFontTx/>
              <a:buNone/>
            </a:pPr>
            <a:r>
              <a:rPr lang="zh-CN" altLang="en-US" sz="2800">
                <a:cs typeface="Times New Roman" panose="02020603050405020304" pitchFamily="18" charset="0"/>
              </a:rPr>
              <a:t>        解：</a:t>
            </a:r>
            <a:r>
              <a:rPr lang="en-US" altLang="zh-CN" sz="2800">
                <a:cs typeface="Times New Roman" panose="02020603050405020304" pitchFamily="18" charset="0"/>
              </a:rPr>
              <a:t>R= R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en-US" altLang="zh-CN" sz="2800">
                <a:cs typeface="Times New Roman" panose="02020603050405020304" pitchFamily="18" charset="0"/>
              </a:rPr>
              <a:t>+ R</a:t>
            </a:r>
            <a:r>
              <a:rPr lang="en-US" altLang="zh-CN" sz="2800" baseline="-25000">
                <a:cs typeface="Times New Roman" panose="02020603050405020304" pitchFamily="18" charset="0"/>
              </a:rPr>
              <a:t>2</a:t>
            </a:r>
            <a:r>
              <a:rPr lang="en-US" altLang="zh-CN" sz="2800">
                <a:cs typeface="Times New Roman" panose="02020603050405020304" pitchFamily="18" charset="0"/>
              </a:rPr>
              <a:t>= 40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r>
              <a:rPr lang="en-US" altLang="zh-CN" sz="2800">
                <a:cs typeface="Times New Roman" panose="02020603050405020304" pitchFamily="18" charset="0"/>
              </a:rPr>
              <a:t>+ 20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r>
              <a:rPr lang="en-US" altLang="zh-CN" sz="2800">
                <a:cs typeface="Times New Roman" panose="02020603050405020304" pitchFamily="18" charset="0"/>
              </a:rPr>
              <a:t>=60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endParaRPr lang="en-US" altLang="zh-CN" sz="28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>
                <a:cs typeface="Times New Roman" panose="02020603050405020304" pitchFamily="18" charset="0"/>
              </a:rPr>
              <a:t>       </a:t>
            </a:r>
            <a:r>
              <a:rPr lang="zh-CN" altLang="en-US" sz="2800">
                <a:cs typeface="Times New Roman" panose="02020603050405020304" pitchFamily="18" charset="0"/>
              </a:rPr>
              <a:t>根据</a:t>
            </a:r>
            <a:r>
              <a:rPr lang="en-US" altLang="zh-CN" sz="2800">
                <a:cs typeface="Times New Roman" panose="02020603050405020304" pitchFamily="18" charset="0"/>
              </a:rPr>
              <a:t>I=U/R=3V/60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r>
              <a:rPr lang="en-US" altLang="zh-CN" sz="2800">
                <a:cs typeface="Times New Roman" panose="02020603050405020304" pitchFamily="18" charset="0"/>
              </a:rPr>
              <a:t>=0.05A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cs typeface="Times New Roman" panose="02020603050405020304" pitchFamily="18" charset="0"/>
              </a:rPr>
              <a:t>      </a:t>
            </a:r>
            <a:r>
              <a:rPr lang="zh-CN" altLang="en-US" sz="2800">
                <a:cs typeface="Times New Roman" panose="02020603050405020304" pitchFamily="18" charset="0"/>
              </a:rPr>
              <a:t>根据</a:t>
            </a:r>
            <a:r>
              <a:rPr lang="en-US" altLang="zh-CN" sz="2800">
                <a:cs typeface="Times New Roman" panose="02020603050405020304" pitchFamily="18" charset="0"/>
              </a:rPr>
              <a:t>I=U/R</a:t>
            </a:r>
            <a:r>
              <a:rPr lang="zh-CN" altLang="en-US" sz="2800">
                <a:cs typeface="Times New Roman" panose="02020603050405020304" pitchFamily="18" charset="0"/>
              </a:rPr>
              <a:t>得</a:t>
            </a:r>
            <a:r>
              <a:rPr lang="en-US" altLang="zh-CN" sz="2800">
                <a:cs typeface="Times New Roman" panose="02020603050405020304" pitchFamily="18" charset="0"/>
              </a:rPr>
              <a:t>U=IR</a:t>
            </a:r>
            <a:r>
              <a:rPr lang="zh-CN" altLang="en-US" sz="2800">
                <a:cs typeface="Times New Roman" panose="02020603050405020304" pitchFamily="18" charset="0"/>
              </a:rPr>
              <a:t>又因为串联电路</a:t>
            </a:r>
            <a:r>
              <a:rPr lang="en-US" altLang="zh-CN" sz="2800">
                <a:cs typeface="Times New Roman" panose="02020603050405020304" pitchFamily="18" charset="0"/>
              </a:rPr>
              <a:t>I=I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en-US" altLang="zh-CN" sz="2800">
                <a:cs typeface="Times New Roman" panose="02020603050405020304" pitchFamily="18" charset="0"/>
              </a:rPr>
              <a:t>=I</a:t>
            </a:r>
            <a:r>
              <a:rPr lang="en-US" altLang="zh-CN" sz="2800" baseline="-25000">
                <a:cs typeface="Times New Roman" panose="02020603050405020304" pitchFamily="18" charset="0"/>
              </a:rPr>
              <a:t>2</a:t>
            </a:r>
            <a:r>
              <a:rPr lang="en-US" altLang="zh-CN" sz="2800">
                <a:cs typeface="Times New Roman" panose="02020603050405020304" pitchFamily="18" charset="0"/>
              </a:rPr>
              <a:t>=0.05A</a:t>
            </a:r>
            <a:endParaRPr lang="en-US" altLang="zh-CN" sz="2800" baseline="-25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sz="2800">
                <a:cs typeface="Times New Roman" panose="02020603050405020304" pitchFamily="18" charset="0"/>
              </a:rPr>
              <a:t>      所以</a:t>
            </a:r>
            <a:r>
              <a:rPr lang="en-US" altLang="zh-CN" sz="2800">
                <a:cs typeface="Times New Roman" panose="02020603050405020304" pitchFamily="18" charset="0"/>
              </a:rPr>
              <a:t>U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en-US" altLang="zh-CN" sz="2800">
                <a:cs typeface="Times New Roman" panose="02020603050405020304" pitchFamily="18" charset="0"/>
              </a:rPr>
              <a:t>=I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en-US" altLang="zh-CN" sz="2800"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en-US" altLang="zh-CN" sz="2800">
                <a:cs typeface="Times New Roman" panose="02020603050405020304" pitchFamily="18" charset="0"/>
              </a:rPr>
              <a:t>=0.05A 40</a:t>
            </a:r>
            <a:r>
              <a:rPr lang="el-GR" altLang="zh-CN" sz="2800">
                <a:cs typeface="Times New Roman" panose="02020603050405020304" pitchFamily="18" charset="0"/>
              </a:rPr>
              <a:t>Ω</a:t>
            </a:r>
            <a:r>
              <a:rPr lang="en-US" altLang="zh-CN" sz="2800">
                <a:cs typeface="Times New Roman" panose="02020603050405020304" pitchFamily="18" charset="0"/>
              </a:rPr>
              <a:t>=2V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cs typeface="Times New Roman" panose="02020603050405020304" pitchFamily="18" charset="0"/>
              </a:rPr>
              <a:t>      </a:t>
            </a:r>
            <a:r>
              <a:rPr lang="zh-CN" altLang="en-US" sz="2800">
                <a:cs typeface="Times New Roman" panose="02020603050405020304" pitchFamily="18" charset="0"/>
              </a:rPr>
              <a:t>答： </a:t>
            </a:r>
            <a:r>
              <a:rPr lang="en-US" altLang="zh-CN" sz="2800">
                <a:cs typeface="Times New Roman" panose="02020603050405020304" pitchFamily="18" charset="0"/>
              </a:rPr>
              <a:t>R</a:t>
            </a:r>
            <a:r>
              <a:rPr lang="en-US" altLang="zh-CN" sz="2800" baseline="-25000">
                <a:cs typeface="Times New Roman" panose="02020603050405020304" pitchFamily="18" charset="0"/>
              </a:rPr>
              <a:t>1</a:t>
            </a:r>
            <a:r>
              <a:rPr lang="zh-CN" altLang="en-US" sz="2800">
                <a:cs typeface="Times New Roman" panose="02020603050405020304" pitchFamily="18" charset="0"/>
              </a:rPr>
              <a:t>两端的电压为</a:t>
            </a:r>
            <a:r>
              <a:rPr lang="en-US" altLang="zh-CN" sz="2800">
                <a:cs typeface="Times New Roman" panose="02020603050405020304" pitchFamily="18" charset="0"/>
              </a:rPr>
              <a:t>2V</a:t>
            </a:r>
            <a:r>
              <a:rPr lang="zh-CN" altLang="en-US" sz="2800">
                <a:cs typeface="Times New Roman" panose="02020603050405020304" pitchFamily="18" charset="0"/>
              </a:rPr>
              <a:t>。</a:t>
            </a:r>
            <a:endParaRPr lang="zh-CN" altLang="el-GR" sz="2800">
              <a:cs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59AE2FD-0CEF-4624-9475-98BC20F9B8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 sz="5400" b="1" i="1">
                <a:solidFill>
                  <a:schemeClr val="tx1"/>
                </a:solidFill>
                <a:latin typeface="Times New Roman" panose="02020603050405020304" pitchFamily="18" charset="0"/>
                <a:ea typeface="楷体"/>
              </a:rPr>
              <a:t>相信自己</a:t>
            </a:r>
          </a:p>
        </p:txBody>
      </p:sp>
      <p:grpSp>
        <p:nvGrpSpPr>
          <p:cNvPr id="22532" name="Group 56">
            <a:extLst>
              <a:ext uri="{FF2B5EF4-FFF2-40B4-BE49-F238E27FC236}">
                <a16:creationId xmlns:a16="http://schemas.microsoft.com/office/drawing/2014/main" id="{6F06A724-B2A7-4116-824C-21793344C56F}"/>
              </a:ext>
            </a:extLst>
          </p:cNvPr>
          <p:cNvGrpSpPr/>
          <p:nvPr/>
        </p:nvGrpSpPr>
        <p:grpSpPr>
          <a:xfrm>
            <a:off x="6516688" y="2708275"/>
            <a:ext cx="2376487" cy="1468438"/>
            <a:chOff x="1973" y="1582"/>
            <a:chExt cx="1497" cy="925"/>
          </a:xfrm>
        </p:grpSpPr>
        <p:sp>
          <p:nvSpPr>
            <p:cNvPr id="22533" name="Rectangle 20">
              <a:extLst>
                <a:ext uri="{FF2B5EF4-FFF2-40B4-BE49-F238E27FC236}">
                  <a16:creationId xmlns:a16="http://schemas.microsoft.com/office/drawing/2014/main" id="{884C5F30-EC91-4668-8685-6F64A440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371"/>
              <a:ext cx="408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34" name="Line 28">
              <a:extLst>
                <a:ext uri="{FF2B5EF4-FFF2-40B4-BE49-F238E27FC236}">
                  <a16:creationId xmlns:a16="http://schemas.microsoft.com/office/drawing/2014/main" id="{8E263A4D-0917-46B2-8E7D-D9AE7F200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243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5" name="Line 36">
              <a:extLst>
                <a:ext uri="{FF2B5EF4-FFF2-40B4-BE49-F238E27FC236}">
                  <a16:creationId xmlns:a16="http://schemas.microsoft.com/office/drawing/2014/main" id="{360BA016-2160-4749-AFA4-6BEAA62B0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1635"/>
              <a:ext cx="0" cy="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Line 37">
              <a:extLst>
                <a:ext uri="{FF2B5EF4-FFF2-40B4-BE49-F238E27FC236}">
                  <a16:creationId xmlns:a16="http://schemas.microsoft.com/office/drawing/2014/main" id="{50993CAA-AF95-4DEB-9610-7F4CA4DEA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158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7" name="Oval 38">
              <a:extLst>
                <a:ext uri="{FF2B5EF4-FFF2-40B4-BE49-F238E27FC236}">
                  <a16:creationId xmlns:a16="http://schemas.microsoft.com/office/drawing/2014/main" id="{725A538B-273C-4E99-8511-235FBF2B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672"/>
              <a:ext cx="46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38" name="Line 40">
              <a:extLst>
                <a:ext uri="{FF2B5EF4-FFF2-40B4-BE49-F238E27FC236}">
                  <a16:creationId xmlns:a16="http://schemas.microsoft.com/office/drawing/2014/main" id="{49E14D08-73C2-4CE3-B152-44C8B6C94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169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9" name="Line 41">
              <a:extLst>
                <a:ext uri="{FF2B5EF4-FFF2-40B4-BE49-F238E27FC236}">
                  <a16:creationId xmlns:a16="http://schemas.microsoft.com/office/drawing/2014/main" id="{9696B31B-269C-47A7-A6B9-B0CAB5158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1616"/>
              <a:ext cx="19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Rectangle 43">
              <a:extLst>
                <a:ext uri="{FF2B5EF4-FFF2-40B4-BE49-F238E27FC236}">
                  <a16:creationId xmlns:a16="http://schemas.microsoft.com/office/drawing/2014/main" id="{996135FF-B942-4F7E-9402-1A7E9D839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721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000">
                  <a:solidFill>
                    <a:srgbClr val="FF0000"/>
                  </a:solidFill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2541" name="Rectangle 44">
              <a:extLst>
                <a:ext uri="{FF2B5EF4-FFF2-40B4-BE49-F238E27FC236}">
                  <a16:creationId xmlns:a16="http://schemas.microsoft.com/office/drawing/2014/main" id="{E7A13CA3-7CCF-4063-AC71-8BBB98BC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371"/>
              <a:ext cx="408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42" name="Line 45">
              <a:extLst>
                <a:ext uri="{FF2B5EF4-FFF2-40B4-BE49-F238E27FC236}">
                  <a16:creationId xmlns:a16="http://schemas.microsoft.com/office/drawing/2014/main" id="{FEAA4F63-FC67-4856-A258-B7CBC76A0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70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Line 46">
              <a:extLst>
                <a:ext uri="{FF2B5EF4-FFF2-40B4-BE49-F238E27FC236}">
                  <a16:creationId xmlns:a16="http://schemas.microsoft.com/office/drawing/2014/main" id="{9553F5B9-E4BA-4DD0-9C78-FC91872FE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6" y="1706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Line 47">
              <a:extLst>
                <a:ext uri="{FF2B5EF4-FFF2-40B4-BE49-F238E27FC236}">
                  <a16:creationId xmlns:a16="http://schemas.microsoft.com/office/drawing/2014/main" id="{C27A4D40-D4BA-4C1A-AA5C-DD6DAD09B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4" y="24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Line 50">
              <a:extLst>
                <a:ext uri="{FF2B5EF4-FFF2-40B4-BE49-F238E27FC236}">
                  <a16:creationId xmlns:a16="http://schemas.microsoft.com/office/drawing/2014/main" id="{4783B056-F365-4B19-B135-200E8F2C1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243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Line 51">
              <a:extLst>
                <a:ext uri="{FF2B5EF4-FFF2-40B4-BE49-F238E27FC236}">
                  <a16:creationId xmlns:a16="http://schemas.microsoft.com/office/drawing/2014/main" id="{8955D533-7A8F-47B6-B622-272C2DB12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70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Line 52">
              <a:extLst>
                <a:ext uri="{FF2B5EF4-FFF2-40B4-BE49-F238E27FC236}">
                  <a16:creationId xmlns:a16="http://schemas.microsoft.com/office/drawing/2014/main" id="{E94F53FB-CB3B-436B-843E-42042F381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706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Rectangle 53">
              <a:extLst>
                <a:ext uri="{FF2B5EF4-FFF2-40B4-BE49-F238E27FC236}">
                  <a16:creationId xmlns:a16="http://schemas.microsoft.com/office/drawing/2014/main" id="{99BF5062-840B-4D3E-BC08-4412126CD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097"/>
              <a:ext cx="32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>
                  <a:solidFill>
                    <a:srgbClr val="0000FF"/>
                  </a:solidFill>
                  <a:cs typeface="Times New Roman" panose="02020603050405020304" pitchFamily="18" charset="0"/>
                </a:rPr>
                <a:t>R</a:t>
              </a:r>
              <a:r>
                <a:rPr lang="en-US" altLang="zh-CN" sz="1400">
                  <a:solidFill>
                    <a:srgbClr val="0000FF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549" name="Rectangle 55">
              <a:extLst>
                <a:ext uri="{FF2B5EF4-FFF2-40B4-BE49-F238E27FC236}">
                  <a16:creationId xmlns:a16="http://schemas.microsoft.com/office/drawing/2014/main" id="{E1D997B8-30ED-42B1-AE94-7057FD953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2100"/>
              <a:ext cx="32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>
                  <a:solidFill>
                    <a:srgbClr val="FF0000"/>
                  </a:solidFill>
                  <a:cs typeface="Times New Roman" panose="02020603050405020304" pitchFamily="18" charset="0"/>
                </a:rPr>
                <a:t>R</a:t>
              </a:r>
              <a:r>
                <a:rPr lang="en-US" altLang="zh-CN" sz="1400">
                  <a:solidFill>
                    <a:srgbClr val="FF00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5" name="标题 2">
            <a:extLst>
              <a:ext uri="{FF2B5EF4-FFF2-40B4-BE49-F238E27FC236}">
                <a16:creationId xmlns:a16="http://schemas.microsoft.com/office/drawing/2014/main" id="{E6110847-3BE8-424D-8D93-6FE68103C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algn="l"/>
            <a:r>
              <a:rPr lang="zh-CN" altLang="en-US">
                <a:latin typeface="Times New Roman"/>
                <a:ea typeface="楷体"/>
              </a:rPr>
              <a:t>小结</a:t>
            </a:r>
          </a:p>
        </p:txBody>
      </p:sp>
      <p:sp>
        <p:nvSpPr>
          <p:cNvPr id="22530" name="内容占位符 1">
            <a:extLst>
              <a:ext uri="{FF2B5EF4-FFF2-40B4-BE49-F238E27FC236}">
                <a16:creationId xmlns:a16="http://schemas.microsoft.com/office/drawing/2014/main" id="{9106992A-9043-4984-B193-BF5F8F31BE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00213"/>
            <a:ext cx="7408863" cy="3451225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zh-CN" altLang="en-US">
                <a:latin typeface="Times New Roman"/>
                <a:ea typeface="楷体"/>
              </a:rPr>
              <a:t>通过本节课的学习，你有哪些收获？</a:t>
            </a:r>
            <a:endParaRPr lang="en-US" altLang="zh-CN"/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知道串联电路中总电阻比任何一个分电阻都大，且有：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R=R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+R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知道并联电路中总电阻比任何一个分电阻都小，且有：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1/R=1/R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+1/R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id="{AB2727F6-EC7A-47A0-8F04-05BFA4EE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557338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4000">
                <a:solidFill>
                  <a:srgbClr val="0000FF"/>
                </a:solidFill>
                <a:latin typeface="Times New Roman" panose="020b0604020202020204" pitchFamily="34" charset="0"/>
                <a:ea typeface="楷体"/>
              </a:rPr>
              <a:t>课后巩固</a:t>
            </a:r>
          </a:p>
        </p:txBody>
      </p:sp>
      <p:sp>
        <p:nvSpPr>
          <p:cNvPr id="24579" name="内容占位符 1">
            <a:extLst>
              <a:ext uri="{FF2B5EF4-FFF2-40B4-BE49-F238E27FC236}">
                <a16:creationId xmlns:a16="http://schemas.microsoft.com/office/drawing/2014/main" id="{F75AEC30-4E0E-49F8-A9B2-4CB4A9E686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zh-CN" altLang="en-US" b="1">
                <a:latin typeface="Times New Roman"/>
                <a:ea typeface="楷体"/>
              </a:rPr>
              <a:t>课时作业：</a:t>
            </a:r>
            <a:r>
              <a:rPr lang="en-US" altLang="zh-CN" b="1">
                <a:latin typeface="Times New Roman" pitchFamily="49" charset="-122"/>
                <a:ea typeface="楷体" panose="02010609060101010101" pitchFamily="49" charset="-122"/>
              </a:rPr>
              <a:t>15.4</a:t>
            </a:r>
            <a:endParaRPr lang="zh-CN" altLang="en-US" b="1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>
    <p:checker dir="vert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3" name="标题 2">
            <a:extLst>
              <a:ext uri="{FF2B5EF4-FFF2-40B4-BE49-F238E27FC236}">
                <a16:creationId xmlns:a16="http://schemas.microsoft.com/office/drawing/2014/main" id="{5FF83AC7-ADD5-4339-89E5-F36CDED75D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252538"/>
          </a:xfrm>
        </p:spPr>
        <p:txBody>
          <a:bodyPr/>
          <a:lstStyle/>
          <a:p>
            <a:r>
              <a:rPr lang="zh-CN" altLang="en-US">
                <a:latin typeface="Times New Roman"/>
                <a:ea typeface="楷体"/>
              </a:rPr>
              <a:t>与君共勉</a:t>
            </a:r>
          </a:p>
        </p:txBody>
      </p:sp>
      <p:sp>
        <p:nvSpPr>
          <p:cNvPr id="25602" name="内容占位符 1">
            <a:extLst>
              <a:ext uri="{FF2B5EF4-FFF2-40B4-BE49-F238E27FC236}">
                <a16:creationId xmlns:a16="http://schemas.microsoft.com/office/drawing/2014/main" id="{392EF729-D88E-4131-B00F-4080AF99FF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5138" y="1844675"/>
            <a:ext cx="7408862" cy="3451225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zh-CN" altLang="en-US" sz="4800" b="1">
                <a:solidFill>
                  <a:srgbClr val="000066"/>
                </a:solidFill>
                <a:latin typeface="Times New Roman" panose="02010600030101010101" pitchFamily="2" charset="-122"/>
                <a:ea typeface="楷体" pitchFamily="2" charset="-122"/>
              </a:rPr>
              <a:t>不去耕耘，不去播种，再肥的沃土也长不出庄稼；</a:t>
            </a:r>
            <a:endParaRPr lang="en-US" altLang="zh-CN" sz="4800" b="1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zh-CN" altLang="en-US" sz="4800" b="1">
                <a:solidFill>
                  <a:srgbClr val="000066"/>
                </a:solidFill>
                <a:latin typeface="Times New Roman" panose="02010600030101010101" pitchFamily="2" charset="-122"/>
                <a:ea typeface="楷体" pitchFamily="2" charset="-122"/>
              </a:rPr>
              <a:t>不去奋斗，不去创造，再美的青春也结不出硕果！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6B2BCF6-A0CF-441C-89C2-486678C927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871200" y="11557000"/>
            <a:ext cx="3048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96014769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4A87F426-66DF-4410-AD03-F2356921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2071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b="1">
                <a:latin typeface="Times New Roman"/>
                <a:ea typeface="楷体"/>
              </a:rPr>
              <a:t>学习目标</a:t>
            </a:r>
          </a:p>
        </p:txBody>
      </p:sp>
      <p:sp>
        <p:nvSpPr>
          <p:cNvPr id="10243" name="TextBox 2">
            <a:extLst>
              <a:ext uri="{FF2B5EF4-FFF2-40B4-BE49-F238E27FC236}">
                <a16:creationId xmlns:a16="http://schemas.microsoft.com/office/drawing/2014/main" id="{8926EF7D-713C-4DAB-B0D3-8C105F20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412875"/>
            <a:ext cx="70389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latin typeface="Times New Roman" panose="02010600030101010101" pitchFamily="2" charset="-122"/>
                <a:ea typeface="楷体"/>
              </a:rPr>
              <a:t>1.</a:t>
            </a:r>
            <a:r>
              <a:rPr lang="zh-CN" altLang="en-US">
                <a:latin typeface="Times New Roman" panose="02010600030101010101" pitchFamily="2" charset="-122"/>
                <a:ea typeface="楷体"/>
              </a:rPr>
              <a:t>通过实验和理论推导理解串联</a:t>
            </a:r>
            <a:endParaRPr lang="en-US" altLang="zh-CN">
              <a:latin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>
                <a:latin typeface="Times New Roman" panose="02010600030101010101" pitchFamily="2" charset="-122"/>
                <a:ea typeface="楷体"/>
              </a:rPr>
              <a:t>和并联电路的等效电阻和计算公式；</a:t>
            </a:r>
            <a:endParaRPr lang="en-US" altLang="zh-CN">
              <a:latin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>
                <a:latin typeface="Times New Roman" panose="02010600030101010101" pitchFamily="2" charset="-122"/>
                <a:ea typeface="楷体"/>
              </a:rPr>
              <a:t>2.</a:t>
            </a:r>
            <a:r>
              <a:rPr lang="zh-CN" altLang="en-US">
                <a:latin typeface="Times New Roman" panose="02010600030101010101" pitchFamily="2" charset="-122"/>
                <a:ea typeface="楷体"/>
              </a:rPr>
              <a:t>会利用串并联电路特点的</a:t>
            </a:r>
            <a:endParaRPr lang="en-US" altLang="zh-CN">
              <a:latin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>
                <a:latin typeface="Times New Roman" panose="02010600030101010101" pitchFamily="2" charset="-122"/>
                <a:ea typeface="楷体"/>
              </a:rPr>
              <a:t>知识，解答和计算简单的电路。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0CE0632-F082-4DDC-A2FF-C4B2782844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6526213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zh-CN" altLang="en-US" sz="6000">
                <a:solidFill>
                  <a:schemeClr val="tx1"/>
                </a:solidFill>
                <a:latin typeface="Times New Roman"/>
                <a:ea typeface="楷体"/>
              </a:rPr>
              <a:t>       看图回顾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DF831B7-E1CF-42D7-B300-3DCF7EB0972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ct val="0"/>
              </a:spcAft>
              <a:defRPr/>
            </a:pPr>
            <a:endParaRPr lang="en-US" altLang="zh-CN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串联电路中电流有什么特点？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                    </a:t>
            </a:r>
            <a:r>
              <a:rPr lang="en-US" altLang="zh-CN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I=I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=I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2</a:t>
            </a:r>
          </a:p>
          <a:p>
            <a:pPr marL="274320" indent="-274320" eaLnBrk="1" fontAlgn="auto" hangingPunct="1"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串联电路中电压有什么特点？</a:t>
            </a:r>
          </a:p>
          <a:p>
            <a:pPr marL="274320" indent="-274320" eaLnBrk="1" fontAlgn="auto" hangingPunct="1"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                    </a:t>
            </a:r>
            <a:r>
              <a:rPr lang="en-US" altLang="zh-CN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U=U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+U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2</a:t>
            </a:r>
          </a:p>
          <a:p>
            <a:pPr marL="274320" indent="-274320" eaLnBrk="1" fontAlgn="auto" hangingPunct="1">
              <a:spcAft>
                <a:spcPct val="0"/>
              </a:spcAft>
              <a:defRPr/>
            </a:pPr>
            <a:r>
              <a:rPr lang="zh-CN" altLang="en-US" sz="32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那么，在串联电路中电阻又有什么特点呢？</a:t>
            </a:r>
          </a:p>
        </p:txBody>
      </p:sp>
      <p:grpSp>
        <p:nvGrpSpPr>
          <p:cNvPr id="11268" name="Group 8">
            <a:extLst>
              <a:ext uri="{FF2B5EF4-FFF2-40B4-BE49-F238E27FC236}">
                <a16:creationId xmlns:a16="http://schemas.microsoft.com/office/drawing/2014/main" id="{7C1A2901-AAF1-4942-8BDC-80C8274EB10F}"/>
              </a:ext>
            </a:extLst>
          </p:cNvPr>
          <p:cNvGrpSpPr/>
          <p:nvPr/>
        </p:nvGrpSpPr>
        <p:grpSpPr>
          <a:xfrm>
            <a:off x="6011863" y="1557338"/>
            <a:ext cx="2376487" cy="1468437"/>
            <a:chOff x="1973" y="1582"/>
            <a:chExt cx="1497" cy="925"/>
          </a:xfrm>
        </p:grpSpPr>
        <p:sp>
          <p:nvSpPr>
            <p:cNvPr id="11269" name="Rectangle 9">
              <a:extLst>
                <a:ext uri="{FF2B5EF4-FFF2-40B4-BE49-F238E27FC236}">
                  <a16:creationId xmlns:a16="http://schemas.microsoft.com/office/drawing/2014/main" id="{1F085143-AF31-43D9-B5AA-1BBFE3DA4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371"/>
              <a:ext cx="408" cy="13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70" name="Line 10">
              <a:extLst>
                <a:ext uri="{FF2B5EF4-FFF2-40B4-BE49-F238E27FC236}">
                  <a16:creationId xmlns:a16="http://schemas.microsoft.com/office/drawing/2014/main" id="{739ED3BC-3BCF-42A1-90DB-BB6ACEBB3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2432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1" name="Line 11">
              <a:extLst>
                <a:ext uri="{FF2B5EF4-FFF2-40B4-BE49-F238E27FC236}">
                  <a16:creationId xmlns:a16="http://schemas.microsoft.com/office/drawing/2014/main" id="{DBBBA11A-0231-43AA-B33C-5E57AF4E6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1635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Line 12">
              <a:extLst>
                <a:ext uri="{FF2B5EF4-FFF2-40B4-BE49-F238E27FC236}">
                  <a16:creationId xmlns:a16="http://schemas.microsoft.com/office/drawing/2014/main" id="{05291DDD-27A8-4979-94F8-C39FD0CC7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1582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Oval 13">
              <a:extLst>
                <a:ext uri="{FF2B5EF4-FFF2-40B4-BE49-F238E27FC236}">
                  <a16:creationId xmlns:a16="http://schemas.microsoft.com/office/drawing/2014/main" id="{530816B7-ADFC-4E3E-BB91-6B64DA0C5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672"/>
              <a:ext cx="46" cy="45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74" name="Line 14">
              <a:extLst>
                <a:ext uri="{FF2B5EF4-FFF2-40B4-BE49-F238E27FC236}">
                  <a16:creationId xmlns:a16="http://schemas.microsoft.com/office/drawing/2014/main" id="{387D10A6-5F2C-44AF-9375-5D1F63E19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1696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Line 15">
              <a:extLst>
                <a:ext uri="{FF2B5EF4-FFF2-40B4-BE49-F238E27FC236}">
                  <a16:creationId xmlns:a16="http://schemas.microsoft.com/office/drawing/2014/main" id="{6957AC50-7725-470D-90B8-9E002BEA2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1616"/>
              <a:ext cx="193" cy="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Rectangle 16">
              <a:extLst>
                <a:ext uri="{FF2B5EF4-FFF2-40B4-BE49-F238E27FC236}">
                  <a16:creationId xmlns:a16="http://schemas.microsoft.com/office/drawing/2014/main" id="{183C79B0-390D-490C-9A2D-F4647412C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75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600" b="1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11277" name="Rectangle 17">
              <a:extLst>
                <a:ext uri="{FF2B5EF4-FFF2-40B4-BE49-F238E27FC236}">
                  <a16:creationId xmlns:a16="http://schemas.microsoft.com/office/drawing/2014/main" id="{F973CE22-48A4-44B4-8FDB-D6F484A54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371"/>
              <a:ext cx="408" cy="13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78" name="Line 18">
              <a:extLst>
                <a:ext uri="{FF2B5EF4-FFF2-40B4-BE49-F238E27FC236}">
                  <a16:creationId xmlns:a16="http://schemas.microsoft.com/office/drawing/2014/main" id="{09430C53-B2E6-47B3-B942-1F9BC44AD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700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Line 19">
              <a:extLst>
                <a:ext uri="{FF2B5EF4-FFF2-40B4-BE49-F238E27FC236}">
                  <a16:creationId xmlns:a16="http://schemas.microsoft.com/office/drawing/2014/main" id="{CB1B0B7C-C948-45B8-BEBA-4668EFF80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6" y="1706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Line 20">
              <a:extLst>
                <a:ext uri="{FF2B5EF4-FFF2-40B4-BE49-F238E27FC236}">
                  <a16:creationId xmlns:a16="http://schemas.microsoft.com/office/drawing/2014/main" id="{0D36D018-2776-4669-BA68-ADDF3F5B2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4" y="24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Line 21">
              <a:extLst>
                <a:ext uri="{FF2B5EF4-FFF2-40B4-BE49-F238E27FC236}">
                  <a16:creationId xmlns:a16="http://schemas.microsoft.com/office/drawing/2014/main" id="{D8FDF672-383B-4ED4-BB59-C9B796558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2432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Line 22">
              <a:extLst>
                <a:ext uri="{FF2B5EF4-FFF2-40B4-BE49-F238E27FC236}">
                  <a16:creationId xmlns:a16="http://schemas.microsoft.com/office/drawing/2014/main" id="{BF75D010-3408-4C28-871B-2EB5F9F8F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700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Line 23">
              <a:extLst>
                <a:ext uri="{FF2B5EF4-FFF2-40B4-BE49-F238E27FC236}">
                  <a16:creationId xmlns:a16="http://schemas.microsoft.com/office/drawing/2014/main" id="{71FD3BA6-8019-4570-B90E-92F72FCFF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706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Rectangle 24">
              <a:extLst>
                <a:ext uri="{FF2B5EF4-FFF2-40B4-BE49-F238E27FC236}">
                  <a16:creationId xmlns:a16="http://schemas.microsoft.com/office/drawing/2014/main" id="{A52DBB7F-63D9-4471-97C2-D7E2DEF6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190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600" b="1">
                  <a:latin typeface="Arial" panose="020b0604020202020204" pitchFamily="34" charset="0"/>
                </a:rPr>
                <a:t>R</a:t>
              </a:r>
              <a:r>
                <a:rPr lang="en-US" altLang="zh-CN" sz="8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285" name="Rectangle 25">
              <a:extLst>
                <a:ext uri="{FF2B5EF4-FFF2-40B4-BE49-F238E27FC236}">
                  <a16:creationId xmlns:a16="http://schemas.microsoft.com/office/drawing/2014/main" id="{5B1FE834-79B0-41BB-BF60-1ACF4F87F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2193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600" b="1">
                  <a:latin typeface="Arial" panose="020b0604020202020204" pitchFamily="34" charset="0"/>
                </a:rPr>
                <a:t>R</a:t>
              </a:r>
              <a:r>
                <a:rPr lang="en-US" altLang="zh-CN" sz="800" b="1">
                  <a:latin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20FF6760-3134-4BF4-8540-5269822213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7858125" cy="1143000"/>
          </a:xfrm>
        </p:spPr>
        <p:txBody>
          <a:bodyPr/>
          <a:lstStyle/>
          <a:p>
            <a:pPr algn="l" eaLnBrk="1" hangingPunct="1"/>
            <a:r>
              <a:rPr lang="zh-CN" altLang="en-US" sz="5400">
                <a:solidFill>
                  <a:schemeClr val="tx1"/>
                </a:solidFill>
                <a:latin typeface="Times New Roman"/>
                <a:ea typeface="楷体"/>
              </a:rPr>
              <a:t>走进新课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95EF5EB6-2CDF-4BE0-B09B-DEFA026DC1F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981075"/>
            <a:ext cx="8229600" cy="3887788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altLang="zh-CN" sz="3200">
                <a:solidFill>
                  <a:srgbClr val="FF0000"/>
                </a:solidFill>
                <a:latin typeface="Times New Roman"/>
                <a:ea typeface="楷体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提出问题</a:t>
            </a:r>
            <a:r>
              <a:rPr lang="en-US" altLang="zh-CN" sz="3200">
                <a:solidFill>
                  <a:srgbClr val="FF0000"/>
                </a:solidFill>
                <a:latin typeface="Times New Roman"/>
                <a:ea typeface="楷体"/>
              </a:rPr>
              <a:t>】</a:t>
            </a:r>
          </a:p>
          <a:p>
            <a:pPr eaLnBrk="1" hangingPunct="1">
              <a:buFontTx/>
              <a:buNone/>
              <a:defRPr/>
            </a:pPr>
            <a:r>
              <a:rPr lang="en-US" altLang="zh-CN">
                <a:solidFill>
                  <a:srgbClr val="00FF00"/>
                </a:solidFill>
                <a:latin typeface="Times New Roman"/>
                <a:ea typeface="楷体"/>
              </a:rPr>
              <a:t>   </a:t>
            </a:r>
            <a:r>
              <a:rPr lang="en-US" altLang="zh-CN">
                <a:latin typeface="Times New Roman"/>
                <a:ea typeface="楷体"/>
              </a:rPr>
              <a:t>1. </a:t>
            </a:r>
            <a:r>
              <a:rPr lang="zh-CN" altLang="en-US">
                <a:latin typeface="Times New Roman"/>
                <a:ea typeface="楷体"/>
              </a:rPr>
              <a:t>电阻串联后，其总电阻会</a:t>
            </a:r>
            <a:r>
              <a:rPr lang="zh-CN" altLang="en-US">
                <a:solidFill>
                  <a:srgbClr val="FF00FF"/>
                </a:solidFill>
                <a:latin typeface="Times New Roman"/>
                <a:ea typeface="楷体"/>
              </a:rPr>
              <a:t>增大</a:t>
            </a:r>
            <a:r>
              <a:rPr lang="zh-CN" altLang="en-US">
                <a:latin typeface="Times New Roman"/>
                <a:ea typeface="楷体"/>
              </a:rPr>
              <a:t>还是</a:t>
            </a:r>
            <a:r>
              <a:rPr lang="zh-CN" altLang="en-US">
                <a:solidFill>
                  <a:srgbClr val="FF00FF"/>
                </a:solidFill>
                <a:latin typeface="Times New Roman"/>
                <a:ea typeface="楷体"/>
              </a:rPr>
              <a:t>减小</a:t>
            </a:r>
            <a:r>
              <a:rPr lang="zh-CN" altLang="en-US">
                <a:latin typeface="Times New Roman"/>
                <a:ea typeface="楷体"/>
              </a:rPr>
              <a:t>？</a:t>
            </a:r>
          </a:p>
          <a:p>
            <a:pPr eaLnBrk="1" hangingPunct="1">
              <a:buFontTx/>
              <a:buNone/>
              <a:defRPr/>
            </a:pPr>
            <a:r>
              <a:rPr lang="zh-CN" altLang="en-US">
                <a:latin typeface="Times New Roman"/>
                <a:ea typeface="楷体"/>
              </a:rPr>
              <a:t>   </a:t>
            </a:r>
            <a:r>
              <a:rPr lang="en-US" altLang="zh-CN">
                <a:latin typeface="Times New Roman"/>
                <a:ea typeface="楷体"/>
              </a:rPr>
              <a:t>2.</a:t>
            </a:r>
            <a:r>
              <a:rPr lang="zh-CN" altLang="en-US">
                <a:latin typeface="Times New Roman"/>
                <a:ea typeface="楷体"/>
              </a:rPr>
              <a:t>两个（或几个）电阻串联之后的总电阻比参与串联的各个电阻</a:t>
            </a:r>
            <a:r>
              <a:rPr lang="zh-CN" altLang="en-US">
                <a:solidFill>
                  <a:srgbClr val="FF00FF"/>
                </a:solidFill>
                <a:latin typeface="Times New Roman"/>
                <a:ea typeface="楷体"/>
              </a:rPr>
              <a:t>大些</a:t>
            </a:r>
            <a:r>
              <a:rPr lang="zh-CN" altLang="en-US">
                <a:latin typeface="Times New Roman"/>
                <a:ea typeface="楷体"/>
              </a:rPr>
              <a:t>还是</a:t>
            </a:r>
            <a:r>
              <a:rPr lang="zh-CN" altLang="en-US">
                <a:solidFill>
                  <a:srgbClr val="FF00FF"/>
                </a:solidFill>
                <a:latin typeface="Times New Roman"/>
                <a:ea typeface="楷体"/>
              </a:rPr>
              <a:t>小些？</a:t>
            </a:r>
            <a:endParaRPr lang="en-US" altLang="zh-CN">
              <a:solidFill>
                <a:srgbClr val="FF00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zh-CN" altLang="zh-CN">
                <a:solidFill>
                  <a:srgbClr val="FF0000"/>
                </a:solidFill>
                <a:latin typeface="Times New Roman" panose="02010600030101010101" pitchFamily="2" charset="-122"/>
                <a:ea typeface="楷体" pitchFamily="2" charset="-122"/>
              </a:rPr>
              <a:t>【</a:t>
            </a:r>
            <a:r>
              <a:rPr lang="zh-CN" altLang="en-US" b="1">
                <a:solidFill>
                  <a:srgbClr val="FF0000"/>
                </a:solidFill>
                <a:latin typeface="Times New Roman" panose="02010600030101010101" pitchFamily="2" charset="-122"/>
                <a:ea typeface="楷体" pitchFamily="2" charset="-122"/>
              </a:rPr>
              <a:t>猜想与假设</a:t>
            </a:r>
            <a:r>
              <a:rPr lang="en-US" altLang="zh-CN">
                <a:solidFill>
                  <a:srgbClr val="FF0000"/>
                </a:solidFill>
                <a:latin typeface="Times New Roman" panose="02010600030101010101" pitchFamily="2" charset="-122"/>
                <a:ea typeface="楷体" pitchFamily="2" charset="-122"/>
              </a:rPr>
              <a:t>】</a:t>
            </a:r>
          </a:p>
          <a:p>
            <a:pPr eaLnBrk="1" hangingPunct="1">
              <a:buFontTx/>
              <a:buNone/>
              <a:defRPr/>
            </a:pPr>
            <a:r>
              <a:rPr lang="zh-CN" altLang="en-US">
                <a:solidFill>
                  <a:srgbClr val="FF0000"/>
                </a:solidFill>
                <a:latin typeface="Times New Roman"/>
                <a:ea typeface="楷体"/>
              </a:rPr>
              <a:t>猜想前请同学们回顾一下：影响电阻大小的因素有哪些？</a:t>
            </a:r>
            <a:endParaRPr lang="en-US" altLang="zh-CN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zh-CN">
                <a:latin typeface="Times New Roman"/>
                <a:ea typeface="楷体"/>
              </a:rPr>
              <a:t>(</a:t>
            </a:r>
            <a:r>
              <a:rPr lang="zh-CN" altLang="en-US">
                <a:latin typeface="Times New Roman"/>
                <a:ea typeface="楷体"/>
              </a:rPr>
              <a:t>猜想：串联后电阻变大了。依据：导体越长，电阻越大，几个电阻串联后，相当于增加了导体的长度。</a:t>
            </a:r>
            <a:r>
              <a:rPr lang="en-US" altLang="zh-CN">
                <a:latin typeface="Times New Roman"/>
                <a:ea typeface="楷体"/>
              </a:rPr>
              <a:t>)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FC0DF01-FE18-41D2-979B-16D3825613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i="1">
                <a:solidFill>
                  <a:srgbClr val="0000FF"/>
                </a:solidFill>
                <a:latin typeface="Times New Roman"/>
                <a:ea typeface="楷体"/>
              </a:rPr>
              <a:t>进行实验与收集数据</a:t>
            </a:r>
          </a:p>
        </p:txBody>
      </p:sp>
      <p:graphicFrame>
        <p:nvGraphicFramePr>
          <p:cNvPr id="6186" name="Group 42">
            <a:extLst>
              <a:ext uri="{FF2B5EF4-FFF2-40B4-BE49-F238E27FC236}">
                <a16:creationId xmlns:a16="http://schemas.microsoft.com/office/drawing/2014/main" id="{61F0CB98-3EB1-4B11-A21C-7FF75786DC4A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0" y="4005263"/>
          <a:ext cx="7272337" cy="2447926"/>
        </p:xfrm>
        <a:graphic>
          <a:graphicData uri="http://schemas.openxmlformats.org/drawingml/2006/table">
            <a:tbl>
              <a:tblPr/>
              <a:tblGrid>
                <a:gridCol w="1938337">
                  <a:extLst>
                    <a:ext uri="{9D8B030D-6E8A-4147-A177-3AD203B41FA5}">
                      <a16:colId xmlns:a16="http://schemas.microsoft.com/office/drawing/2014/main" val="3049110978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1459826145"/>
                    </a:ext>
                  </a:extLst>
                </a:gridCol>
                <a:gridCol w="1776412">
                  <a:extLst>
                    <a:ext uri="{9D8B030D-6E8A-4147-A177-3AD203B41FA5}">
                      <a16:colId xmlns:a16="http://schemas.microsoft.com/office/drawing/2014/main" val="3982720415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847622404"/>
                    </a:ext>
                  </a:extLst>
                </a:gridCol>
              </a:tblGrid>
              <a:tr h="6127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实验次数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电压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/V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电阻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/</a:t>
                      </a:r>
                      <a:r>
                        <a:rPr kumimoji="0" lang="el-GR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  <a:cs typeface="Arial" panose="020b0604020202020204" pitchFamily="34" charset="0"/>
                        </a:rPr>
                        <a:t>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电流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80807"/>
                  </a:ext>
                </a:extLst>
              </a:tr>
              <a:tr h="611188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727456"/>
                  </a:ext>
                </a:extLst>
              </a:tr>
              <a:tr h="611188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743075"/>
                  </a:ext>
                </a:extLst>
              </a:tr>
              <a:tr h="6127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b0604020202020204" pitchFamily="34" charset="0"/>
                          <a:ea typeface="楷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3pPr>
                      <a:lvl4pPr marL="16002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4pPr>
                      <a:lvl5pPr marL="2057400" indent="-228600" eaLnBrk="0" hangingPunct="0"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ea typeface="华文楷体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698625"/>
                  </a:ext>
                </a:extLst>
              </a:tr>
            </a:tbl>
          </a:graphicData>
        </a:graphic>
      </p:graphicFrame>
      <p:sp>
        <p:nvSpPr>
          <p:cNvPr id="6190" name="Text Box 46">
            <a:extLst>
              <a:ext uri="{FF2B5EF4-FFF2-40B4-BE49-F238E27FC236}">
                <a16:creationId xmlns:a16="http://schemas.microsoft.com/office/drawing/2014/main" id="{C05AAF40-A2F4-4464-A0B7-30AF0C1B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58277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000" b="1">
                <a:cs typeface="Times New Roman" panose="02020603050405020304" pitchFamily="18" charset="0"/>
              </a:rPr>
              <a:t>1.</a:t>
            </a:r>
            <a:r>
              <a:rPr lang="zh-CN" altLang="en-US" sz="2000" b="1">
                <a:cs typeface="Times New Roman" panose="02020603050405020304" pitchFamily="18" charset="0"/>
              </a:rPr>
              <a:t>将一个定值电阻</a:t>
            </a:r>
            <a:r>
              <a:rPr lang="en-US" altLang="zh-CN" sz="2000" b="1">
                <a:cs typeface="Times New Roman" panose="02020603050405020304" pitchFamily="18" charset="0"/>
              </a:rPr>
              <a:t>R</a:t>
            </a:r>
            <a:r>
              <a:rPr lang="zh-CN" altLang="en-US" sz="2000" b="1">
                <a:cs typeface="Times New Roman" panose="02020603050405020304" pitchFamily="18" charset="0"/>
              </a:rPr>
              <a:t>接在如图所示的</a:t>
            </a:r>
            <a:r>
              <a:rPr lang="en-US" altLang="zh-CN" sz="2000" b="1"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cs typeface="Times New Roman" panose="02020603050405020304" pitchFamily="18" charset="0"/>
              </a:rPr>
              <a:t>、</a:t>
            </a:r>
            <a:r>
              <a:rPr lang="en-US" altLang="zh-CN" sz="2000" b="1">
                <a:cs typeface="Times New Roman" panose="02020603050405020304" pitchFamily="18" charset="0"/>
              </a:rPr>
              <a:t>B</a:t>
            </a:r>
            <a:r>
              <a:rPr lang="zh-CN" altLang="en-US" sz="2000" b="1">
                <a:cs typeface="Times New Roman" panose="02020603050405020304" pitchFamily="18" charset="0"/>
              </a:rPr>
              <a:t>之间，</a:t>
            </a:r>
          </a:p>
          <a:p>
            <a:pPr eaLnBrk="1" hangingPunct="1">
              <a:buFontTx/>
              <a:buNone/>
            </a:pPr>
            <a:r>
              <a:rPr lang="zh-CN" altLang="en-US" sz="2000" b="1">
                <a:cs typeface="Times New Roman" panose="02020603050405020304" pitchFamily="18" charset="0"/>
              </a:rPr>
              <a:t>闭合开关，观察电流表的示数；</a:t>
            </a:r>
          </a:p>
          <a:p>
            <a:pPr eaLnBrk="1" hangingPunct="1">
              <a:buFontTx/>
              <a:buNone/>
            </a:pPr>
            <a:r>
              <a:rPr lang="en-US" altLang="zh-CN" sz="2000" b="1">
                <a:cs typeface="Times New Roman" panose="02020603050405020304" pitchFamily="18" charset="0"/>
              </a:rPr>
              <a:t>2.</a:t>
            </a:r>
            <a:r>
              <a:rPr lang="zh-CN" altLang="en-US" sz="2000" b="1">
                <a:cs typeface="Times New Roman" panose="02020603050405020304" pitchFamily="18" charset="0"/>
              </a:rPr>
              <a:t>将两个同样阻值的电阻</a:t>
            </a:r>
            <a:r>
              <a:rPr lang="en-US" altLang="zh-CN" sz="2000" b="1">
                <a:cs typeface="Times New Roman" panose="02020603050405020304" pitchFamily="18" charset="0"/>
              </a:rPr>
              <a:t>R</a:t>
            </a:r>
            <a:r>
              <a:rPr lang="zh-CN" altLang="en-US" sz="2000" b="1">
                <a:cs typeface="Times New Roman" panose="02020603050405020304" pitchFamily="18" charset="0"/>
              </a:rPr>
              <a:t>串联起来，接在</a:t>
            </a:r>
            <a:r>
              <a:rPr lang="en-US" altLang="zh-CN" sz="2000" b="1"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cs typeface="Times New Roman" panose="02020603050405020304" pitchFamily="18" charset="0"/>
              </a:rPr>
              <a:t>、</a:t>
            </a:r>
            <a:r>
              <a:rPr lang="en-US" altLang="zh-CN" sz="2000" b="1"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buFontTx/>
              <a:buNone/>
            </a:pPr>
            <a:r>
              <a:rPr lang="zh-CN" altLang="en-US" sz="2000" b="1">
                <a:cs typeface="Times New Roman" panose="02020603050405020304" pitchFamily="18" charset="0"/>
              </a:rPr>
              <a:t>之间，闭合开关，再观察电流表的示数；</a:t>
            </a:r>
          </a:p>
          <a:p>
            <a:pPr eaLnBrk="1" hangingPunct="1">
              <a:buFontTx/>
              <a:buNone/>
            </a:pPr>
            <a:r>
              <a:rPr lang="en-US" altLang="zh-CN" sz="2000" b="1">
                <a:cs typeface="Times New Roman" panose="02020603050405020304" pitchFamily="18" charset="0"/>
              </a:rPr>
              <a:t>3.</a:t>
            </a:r>
            <a:r>
              <a:rPr lang="zh-CN" altLang="en-US" sz="2000" b="1">
                <a:cs typeface="Times New Roman" panose="02020603050405020304" pitchFamily="18" charset="0"/>
              </a:rPr>
              <a:t>在</a:t>
            </a:r>
            <a:r>
              <a:rPr lang="en-US" altLang="zh-CN" sz="2000" b="1"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cs typeface="Times New Roman" panose="02020603050405020304" pitchFamily="18" charset="0"/>
              </a:rPr>
              <a:t>、</a:t>
            </a:r>
            <a:r>
              <a:rPr lang="en-US" altLang="zh-CN" sz="2000" b="1">
                <a:cs typeface="Times New Roman" panose="02020603050405020304" pitchFamily="18" charset="0"/>
              </a:rPr>
              <a:t>B</a:t>
            </a:r>
            <a:r>
              <a:rPr lang="zh-CN" altLang="en-US" sz="2000" b="1">
                <a:cs typeface="Times New Roman" panose="02020603050405020304" pitchFamily="18" charset="0"/>
              </a:rPr>
              <a:t>之间换上</a:t>
            </a:r>
            <a:r>
              <a:rPr lang="en-US" altLang="zh-CN" sz="2000" b="1"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cs typeface="Times New Roman" panose="02020603050405020304" pitchFamily="18" charset="0"/>
              </a:rPr>
              <a:t>个串联着的同样阻值的电阻</a:t>
            </a:r>
            <a:r>
              <a:rPr lang="en-US" altLang="zh-CN" sz="2000" b="1">
                <a:cs typeface="Times New Roman" panose="02020603050405020304" pitchFamily="18" charset="0"/>
              </a:rPr>
              <a:t>R</a:t>
            </a:r>
          </a:p>
          <a:p>
            <a:pPr eaLnBrk="1" hangingPunct="1">
              <a:buFontTx/>
              <a:buNone/>
            </a:pPr>
            <a:r>
              <a:rPr lang="zh-CN" altLang="en-US" sz="2000" b="1">
                <a:cs typeface="Times New Roman" panose="02020603050405020304" pitchFamily="18" charset="0"/>
              </a:rPr>
              <a:t>闭合开关前，先预计一下电流表的示数会发生什么</a:t>
            </a:r>
          </a:p>
          <a:p>
            <a:pPr eaLnBrk="1" hangingPunct="1">
              <a:buFontTx/>
              <a:buNone/>
            </a:pPr>
            <a:r>
              <a:rPr lang="zh-CN" altLang="en-US" sz="2000" b="1">
                <a:cs typeface="Times New Roman" panose="02020603050405020304" pitchFamily="18" charset="0"/>
              </a:rPr>
              <a:t>变化，再合上开关。</a:t>
            </a:r>
          </a:p>
          <a:p>
            <a:pPr eaLnBrk="1" hangingPunct="1">
              <a:buFontTx/>
              <a:buNone/>
            </a:pPr>
            <a:endParaRPr lang="en-US" altLang="zh-CN" sz="20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3343" name="Line 64">
            <a:extLst>
              <a:ext uri="{FF2B5EF4-FFF2-40B4-BE49-F238E27FC236}">
                <a16:creationId xmlns:a16="http://schemas.microsoft.com/office/drawing/2014/main" id="{D93A61DC-9772-49BB-B118-1AD3566CC2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6675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44" name="Group 95">
            <a:extLst>
              <a:ext uri="{FF2B5EF4-FFF2-40B4-BE49-F238E27FC236}">
                <a16:creationId xmlns:a16="http://schemas.microsoft.com/office/drawing/2014/main" id="{DF67D9AB-C354-427C-A872-071E0E83ACC0}"/>
              </a:ext>
            </a:extLst>
          </p:cNvPr>
          <p:cNvGrpSpPr/>
          <p:nvPr/>
        </p:nvGrpSpPr>
        <p:grpSpPr>
          <a:xfrm>
            <a:off x="6005513" y="1206500"/>
            <a:ext cx="2382837" cy="2308225"/>
            <a:chOff x="3783" y="760"/>
            <a:chExt cx="1501" cy="1454"/>
          </a:xfrm>
        </p:grpSpPr>
        <p:sp>
          <p:nvSpPr>
            <p:cNvPr id="13345" name="Line 50">
              <a:extLst>
                <a:ext uri="{FF2B5EF4-FFF2-40B4-BE49-F238E27FC236}">
                  <a16:creationId xmlns:a16="http://schemas.microsoft.com/office/drawing/2014/main" id="{EEAB4D5B-0F25-46FC-B86F-EF09AF65F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" y="157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Line 51">
              <a:extLst>
                <a:ext uri="{FF2B5EF4-FFF2-40B4-BE49-F238E27FC236}">
                  <a16:creationId xmlns:a16="http://schemas.microsoft.com/office/drawing/2014/main" id="{F8A85D7F-1415-4FD7-9465-D60C6041A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6" y="2077"/>
              <a:ext cx="0" cy="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Line 52">
              <a:extLst>
                <a:ext uri="{FF2B5EF4-FFF2-40B4-BE49-F238E27FC236}">
                  <a16:creationId xmlns:a16="http://schemas.microsoft.com/office/drawing/2014/main" id="{D079A326-F87C-4E2D-A46F-51B32D957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160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8" name="Line 53">
              <a:extLst>
                <a:ext uri="{FF2B5EF4-FFF2-40B4-BE49-F238E27FC236}">
                  <a16:creationId xmlns:a16="http://schemas.microsoft.com/office/drawing/2014/main" id="{80A042FA-D8FB-40A3-84CB-A1BE9C252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8" y="197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9" name="Oval 56">
              <a:extLst>
                <a:ext uri="{FF2B5EF4-FFF2-40B4-BE49-F238E27FC236}">
                  <a16:creationId xmlns:a16="http://schemas.microsoft.com/office/drawing/2014/main" id="{A319EEC9-1625-4615-8414-9655325D0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797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0" name="Line 59">
              <a:extLst>
                <a:ext uri="{FF2B5EF4-FFF2-40B4-BE49-F238E27FC236}">
                  <a16:creationId xmlns:a16="http://schemas.microsoft.com/office/drawing/2014/main" id="{463736AD-B773-459F-8532-F08E705B8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57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1" name="Line 60">
              <a:extLst>
                <a:ext uri="{FF2B5EF4-FFF2-40B4-BE49-F238E27FC236}">
                  <a16:creationId xmlns:a16="http://schemas.microsoft.com/office/drawing/2014/main" id="{C3F22AC9-D3E2-439B-85FF-322A4B011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4" y="1570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Oval 65">
              <a:extLst>
                <a:ext uri="{FF2B5EF4-FFF2-40B4-BE49-F238E27FC236}">
                  <a16:creationId xmlns:a16="http://schemas.microsoft.com/office/drawing/2014/main" id="{95152288-2064-4AB3-B18B-943579363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139"/>
              <a:ext cx="46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3" name="Oval 66">
              <a:extLst>
                <a:ext uri="{FF2B5EF4-FFF2-40B4-BE49-F238E27FC236}">
                  <a16:creationId xmlns:a16="http://schemas.microsoft.com/office/drawing/2014/main" id="{5E326B4B-E0C5-41D5-B2DC-35F20B278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545"/>
              <a:ext cx="46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4" name="Oval 67">
              <a:extLst>
                <a:ext uri="{FF2B5EF4-FFF2-40B4-BE49-F238E27FC236}">
                  <a16:creationId xmlns:a16="http://schemas.microsoft.com/office/drawing/2014/main" id="{FB245F93-711B-46B6-A531-EA0A0FF15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545"/>
              <a:ext cx="46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5" name="Line 68">
              <a:extLst>
                <a:ext uri="{FF2B5EF4-FFF2-40B4-BE49-F238E27FC236}">
                  <a16:creationId xmlns:a16="http://schemas.microsoft.com/office/drawing/2014/main" id="{39C06CC8-6748-47BA-BC0C-A7B9A2535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216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6" name="Line 69">
              <a:extLst>
                <a:ext uri="{FF2B5EF4-FFF2-40B4-BE49-F238E27FC236}">
                  <a16:creationId xmlns:a16="http://schemas.microsoft.com/office/drawing/2014/main" id="{5F345914-B9E8-4414-AC9C-D0135DCE0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57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7" name="Line 70">
              <a:extLst>
                <a:ext uri="{FF2B5EF4-FFF2-40B4-BE49-F238E27FC236}">
                  <a16:creationId xmlns:a16="http://schemas.microsoft.com/office/drawing/2014/main" id="{61C1B1D3-1FC6-491F-A0EB-B7C44217D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2" y="2115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8" name="Line 71">
              <a:extLst>
                <a:ext uri="{FF2B5EF4-FFF2-40B4-BE49-F238E27FC236}">
                  <a16:creationId xmlns:a16="http://schemas.microsoft.com/office/drawing/2014/main" id="{AEB11EB2-9CB1-433D-BA77-579210B51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7" y="216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9" name="Rectangle 72">
              <a:extLst>
                <a:ext uri="{FF2B5EF4-FFF2-40B4-BE49-F238E27FC236}">
                  <a16:creationId xmlns:a16="http://schemas.microsoft.com/office/drawing/2014/main" id="{B71D7D44-EB9E-49DD-AA0C-701933CA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540"/>
              <a:ext cx="1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6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60" name="Rectangle 73">
              <a:extLst>
                <a:ext uri="{FF2B5EF4-FFF2-40B4-BE49-F238E27FC236}">
                  <a16:creationId xmlns:a16="http://schemas.microsoft.com/office/drawing/2014/main" id="{696321BF-E858-4598-8D66-A0BFC3701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1777"/>
              <a:ext cx="1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6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61" name="Rectangle 74">
              <a:extLst>
                <a:ext uri="{FF2B5EF4-FFF2-40B4-BE49-F238E27FC236}">
                  <a16:creationId xmlns:a16="http://schemas.microsoft.com/office/drawing/2014/main" id="{35681EEF-09EB-4292-B64A-A90161BB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1570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6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3362" name="Rectangle 76">
              <a:extLst>
                <a:ext uri="{FF2B5EF4-FFF2-40B4-BE49-F238E27FC236}">
                  <a16:creationId xmlns:a16="http://schemas.microsoft.com/office/drawing/2014/main" id="{8D903543-57BD-417C-B7E9-E24352D64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77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000">
                  <a:latin typeface="Arial" panose="020b0604020202020204" pitchFamily="34" charset="0"/>
                </a:rPr>
                <a:t>R</a:t>
              </a:r>
              <a:endParaRPr lang="en-US" altLang="zh-CN" sz="500">
                <a:latin typeface="Arial" panose="020b0604020202020204" pitchFamily="34" charset="0"/>
              </a:endParaRPr>
            </a:p>
          </p:txBody>
        </p:sp>
        <p:sp>
          <p:nvSpPr>
            <p:cNvPr id="13363" name="Rectangle 82">
              <a:extLst>
                <a:ext uri="{FF2B5EF4-FFF2-40B4-BE49-F238E27FC236}">
                  <a16:creationId xmlns:a16="http://schemas.microsoft.com/office/drawing/2014/main" id="{98E467CC-3616-400B-9B50-056E208B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778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900">
                  <a:latin typeface="Arial" panose="020b0604020202020204" pitchFamily="34" charset="0"/>
                </a:rPr>
                <a:t>R</a:t>
              </a:r>
              <a:endParaRPr lang="en-US" altLang="zh-CN" sz="400">
                <a:latin typeface="Arial" panose="020b0604020202020204" pitchFamily="34" charset="0"/>
              </a:endParaRPr>
            </a:p>
          </p:txBody>
        </p:sp>
        <p:sp>
          <p:nvSpPr>
            <p:cNvPr id="13364" name="Rectangle 84">
              <a:extLst>
                <a:ext uri="{FF2B5EF4-FFF2-40B4-BE49-F238E27FC236}">
                  <a16:creationId xmlns:a16="http://schemas.microsoft.com/office/drawing/2014/main" id="{0FD35D67-2E98-4F9C-B520-B250DD68B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76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000">
                  <a:latin typeface="Arial" panose="020b0604020202020204" pitchFamily="34" charset="0"/>
                </a:rPr>
                <a:t>R</a:t>
              </a:r>
              <a:endParaRPr lang="en-US" altLang="zh-CN" sz="500">
                <a:latin typeface="Arial" panose="020b0604020202020204" pitchFamily="34" charset="0"/>
              </a:endParaRPr>
            </a:p>
          </p:txBody>
        </p:sp>
        <p:sp>
          <p:nvSpPr>
            <p:cNvPr id="13365" name="Line 54">
              <a:extLst>
                <a:ext uri="{FF2B5EF4-FFF2-40B4-BE49-F238E27FC236}">
                  <a16:creationId xmlns:a16="http://schemas.microsoft.com/office/drawing/2014/main" id="{B74D2E26-B876-4DE6-AB31-47D4D4085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8" y="1344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6" name="Line 55">
              <a:extLst>
                <a:ext uri="{FF2B5EF4-FFF2-40B4-BE49-F238E27FC236}">
                  <a16:creationId xmlns:a16="http://schemas.microsoft.com/office/drawing/2014/main" id="{ED3850B0-93F9-4968-AD7E-888BA61A4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1340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7" name="Rectangle 63">
              <a:extLst>
                <a:ext uri="{FF2B5EF4-FFF2-40B4-BE49-F238E27FC236}">
                  <a16:creationId xmlns:a16="http://schemas.microsoft.com/office/drawing/2014/main" id="{B501408D-55AD-4F4E-B818-4A098CD2B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890"/>
              <a:ext cx="290" cy="8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68" name="Rectangle 77">
              <a:extLst>
                <a:ext uri="{FF2B5EF4-FFF2-40B4-BE49-F238E27FC236}">
                  <a16:creationId xmlns:a16="http://schemas.microsoft.com/office/drawing/2014/main" id="{F7CA2949-54F7-4F9D-A12D-2778FCB2A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1093"/>
              <a:ext cx="290" cy="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69" name="Rectangle 78">
              <a:extLst>
                <a:ext uri="{FF2B5EF4-FFF2-40B4-BE49-F238E27FC236}">
                  <a16:creationId xmlns:a16="http://schemas.microsoft.com/office/drawing/2014/main" id="{4D5FB7B4-3539-4AA7-90A2-167AC510F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965"/>
              <a:ext cx="14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200">
                  <a:latin typeface="Arial" panose="020b0604020202020204" pitchFamily="34" charset="0"/>
                </a:rPr>
                <a:t>R</a:t>
              </a:r>
              <a:endParaRPr lang="en-US" altLang="zh-CN" sz="600">
                <a:latin typeface="Arial" panose="020b0604020202020204" pitchFamily="34" charset="0"/>
              </a:endParaRPr>
            </a:p>
          </p:txBody>
        </p:sp>
        <p:sp>
          <p:nvSpPr>
            <p:cNvPr id="13370" name="Rectangle 79">
              <a:extLst>
                <a:ext uri="{FF2B5EF4-FFF2-40B4-BE49-F238E27FC236}">
                  <a16:creationId xmlns:a16="http://schemas.microsoft.com/office/drawing/2014/main" id="{536D4F4A-4FEB-4527-9B38-81250884E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890"/>
              <a:ext cx="290" cy="8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71" name="Rectangle 80">
              <a:extLst>
                <a:ext uri="{FF2B5EF4-FFF2-40B4-BE49-F238E27FC236}">
                  <a16:creationId xmlns:a16="http://schemas.microsoft.com/office/drawing/2014/main" id="{9C596AEB-E1FD-40E7-9524-ADE6855FA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963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000">
                  <a:latin typeface="Arial" panose="020b0604020202020204" pitchFamily="34" charset="0"/>
                </a:rPr>
                <a:t>R</a:t>
              </a:r>
              <a:endParaRPr lang="en-US" altLang="zh-CN" sz="500">
                <a:latin typeface="Arial" panose="020b0604020202020204" pitchFamily="34" charset="0"/>
              </a:endParaRPr>
            </a:p>
          </p:txBody>
        </p:sp>
        <p:sp>
          <p:nvSpPr>
            <p:cNvPr id="13372" name="Rectangle 81">
              <a:extLst>
                <a:ext uri="{FF2B5EF4-FFF2-40B4-BE49-F238E27FC236}">
                  <a16:creationId xmlns:a16="http://schemas.microsoft.com/office/drawing/2014/main" id="{F32B2B55-99CA-44F7-98AE-9381F07D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890"/>
              <a:ext cx="290" cy="8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73" name="Rectangle 83">
              <a:extLst>
                <a:ext uri="{FF2B5EF4-FFF2-40B4-BE49-F238E27FC236}">
                  <a16:creationId xmlns:a16="http://schemas.microsoft.com/office/drawing/2014/main" id="{836D0AB6-EBED-4828-9E01-41193BB9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" y="1093"/>
              <a:ext cx="290" cy="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74" name="Line 85">
              <a:extLst>
                <a:ext uri="{FF2B5EF4-FFF2-40B4-BE49-F238E27FC236}">
                  <a16:creationId xmlns:a16="http://schemas.microsoft.com/office/drawing/2014/main" id="{9A79ACBC-7C64-442C-A5E9-0F2FDDAC8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936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5" name="Line 86">
              <a:extLst>
                <a:ext uri="{FF2B5EF4-FFF2-40B4-BE49-F238E27FC236}">
                  <a16:creationId xmlns:a16="http://schemas.microsoft.com/office/drawing/2014/main" id="{810DF935-75EC-4BE3-A284-DF331AF4C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5" y="92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6" name="Line 87">
              <a:extLst>
                <a:ext uri="{FF2B5EF4-FFF2-40B4-BE49-F238E27FC236}">
                  <a16:creationId xmlns:a16="http://schemas.microsoft.com/office/drawing/2014/main" id="{1F42427C-2CE1-4652-8D89-8C854654F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92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7" name="Line 88">
              <a:extLst>
                <a:ext uri="{FF2B5EF4-FFF2-40B4-BE49-F238E27FC236}">
                  <a16:creationId xmlns:a16="http://schemas.microsoft.com/office/drawing/2014/main" id="{E92E7F6D-0C6F-455D-A2F0-2461D4ABE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6" y="1131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8" name="Rectangle 89">
              <a:extLst>
                <a:ext uri="{FF2B5EF4-FFF2-40B4-BE49-F238E27FC236}">
                  <a16:creationId xmlns:a16="http://schemas.microsoft.com/office/drawing/2014/main" id="{9CFEE2A0-B5F3-4461-BFEA-170122DA4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301"/>
              <a:ext cx="290" cy="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79" name="Rectangle 90">
              <a:extLst>
                <a:ext uri="{FF2B5EF4-FFF2-40B4-BE49-F238E27FC236}">
                  <a16:creationId xmlns:a16="http://schemas.microsoft.com/office/drawing/2014/main" id="{8517379D-D302-4EB7-A50F-9FE59FD59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19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1000">
                  <a:latin typeface="Arial" panose="020b0604020202020204" pitchFamily="34" charset="0"/>
                </a:rPr>
                <a:t>R</a:t>
              </a:r>
              <a:endParaRPr lang="en-US" altLang="zh-CN" sz="500">
                <a:latin typeface="Arial" panose="020b0604020202020204" pitchFamily="34" charset="0"/>
              </a:endParaRPr>
            </a:p>
          </p:txBody>
        </p:sp>
        <p:sp>
          <p:nvSpPr>
            <p:cNvPr id="13380" name="Line 91">
              <a:extLst>
                <a:ext uri="{FF2B5EF4-FFF2-40B4-BE49-F238E27FC236}">
                  <a16:creationId xmlns:a16="http://schemas.microsoft.com/office/drawing/2014/main" id="{8B9DE4AA-A36E-424E-9D88-8E83C7722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8" y="919"/>
              <a:ext cx="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1" name="Line 92">
              <a:extLst>
                <a:ext uri="{FF2B5EF4-FFF2-40B4-BE49-F238E27FC236}">
                  <a16:creationId xmlns:a16="http://schemas.microsoft.com/office/drawing/2014/main" id="{EA2CA0EB-8BCA-4E36-A47F-D34433AB3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7" y="1123"/>
              <a:ext cx="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2" name="Line 93">
              <a:extLst>
                <a:ext uri="{FF2B5EF4-FFF2-40B4-BE49-F238E27FC236}">
                  <a16:creationId xmlns:a16="http://schemas.microsoft.com/office/drawing/2014/main" id="{FBB991B5-0CF8-45A7-AA51-B76258117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131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6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113492D-5390-4621-8AA7-05C62FD9F4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433513"/>
          </a:xfrm>
        </p:spPr>
        <p:txBody>
          <a:bodyPr/>
          <a:lstStyle/>
          <a:p>
            <a:pPr algn="l" eaLnBrk="1" hangingPunct="1"/>
            <a:r>
              <a:rPr lang="zh-CN" altLang="en-US" sz="3600">
                <a:solidFill>
                  <a:schemeClr val="tx1"/>
                </a:solidFill>
                <a:latin typeface="Times New Roman"/>
                <a:ea typeface="楷体" panose="02010609060101010101" pitchFamily="49" charset="-122"/>
              </a:rPr>
              <a:t>交流与讨论：</a:t>
            </a:r>
            <a:r>
              <a:rPr lang="zh-CN" altLang="en-US" sz="3200">
                <a:solidFill>
                  <a:schemeClr val="tx1"/>
                </a:solidFill>
                <a:latin typeface="Times New Roman"/>
                <a:ea typeface="楷体" panose="02010609060101010101" pitchFamily="49" charset="-122"/>
              </a:rPr>
              <a:t>电流表示数随电阻串联数量的增多增大还是减小？说明什么？总电阻与任何一个分电阻相比较又如何呢？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1770C40-EECE-46E7-8A0B-712EF081F8C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4400" y="2133600"/>
            <a:ext cx="8229600" cy="4525963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rgbClr val="0000FF"/>
                </a:solidFill>
                <a:latin typeface="Times New Roman"/>
                <a:ea typeface="楷体"/>
              </a:rPr>
              <a:t>电流表示数随串联数量的</a:t>
            </a:r>
            <a:r>
              <a:rPr lang="zh-CN" altLang="en-US">
                <a:solidFill>
                  <a:srgbClr val="FF0000"/>
                </a:solidFill>
                <a:latin typeface="Times New Roman"/>
                <a:ea typeface="楷体"/>
              </a:rPr>
              <a:t>增加</a:t>
            </a:r>
            <a:r>
              <a:rPr lang="zh-CN" altLang="en-US">
                <a:solidFill>
                  <a:srgbClr val="0000FF"/>
                </a:solidFill>
                <a:latin typeface="Times New Roman"/>
                <a:ea typeface="楷体"/>
              </a:rPr>
              <a:t>而</a:t>
            </a:r>
            <a:r>
              <a:rPr lang="zh-CN" altLang="en-US">
                <a:solidFill>
                  <a:srgbClr val="FF0000"/>
                </a:solidFill>
                <a:latin typeface="Times New Roman"/>
                <a:ea typeface="楷体"/>
              </a:rPr>
              <a:t>减小</a:t>
            </a:r>
            <a:r>
              <a:rPr lang="zh-CN" altLang="en-US">
                <a:solidFill>
                  <a:srgbClr val="0000FF"/>
                </a:solidFill>
                <a:latin typeface="Times New Roman"/>
                <a:ea typeface="楷体"/>
              </a:rPr>
              <a:t>，表明</a:t>
            </a:r>
            <a:r>
              <a:rPr lang="zh-CN" altLang="en-US">
                <a:solidFill>
                  <a:srgbClr val="FF0000"/>
                </a:solidFill>
                <a:latin typeface="Times New Roman"/>
                <a:ea typeface="楷体"/>
              </a:rPr>
              <a:t>串联</a:t>
            </a:r>
            <a:r>
              <a:rPr lang="zh-CN" altLang="en-US">
                <a:solidFill>
                  <a:srgbClr val="0000FF"/>
                </a:solidFill>
                <a:latin typeface="Times New Roman"/>
                <a:ea typeface="楷体"/>
              </a:rPr>
              <a:t>的</a:t>
            </a:r>
            <a:r>
              <a:rPr lang="zh-CN" altLang="en-US">
                <a:solidFill>
                  <a:srgbClr val="FF0000"/>
                </a:solidFill>
                <a:latin typeface="Times New Roman"/>
                <a:ea typeface="楷体"/>
              </a:rPr>
              <a:t>电阻越多</a:t>
            </a:r>
            <a:r>
              <a:rPr lang="zh-CN" altLang="en-US">
                <a:solidFill>
                  <a:srgbClr val="0000FF"/>
                </a:solidFill>
                <a:latin typeface="Times New Roman"/>
                <a:ea typeface="楷体"/>
              </a:rPr>
              <a:t>，</a:t>
            </a:r>
            <a:r>
              <a:rPr lang="zh-CN" altLang="en-US">
                <a:solidFill>
                  <a:srgbClr val="FF0000"/>
                </a:solidFill>
                <a:latin typeface="Times New Roman"/>
                <a:ea typeface="楷体"/>
              </a:rPr>
              <a:t>总电阻越大</a:t>
            </a:r>
            <a:r>
              <a:rPr lang="zh-CN" altLang="en-US">
                <a:solidFill>
                  <a:srgbClr val="0000FF"/>
                </a:solidFill>
                <a:latin typeface="Times New Roman"/>
                <a:ea typeface="楷体"/>
              </a:rPr>
              <a:t>。</a:t>
            </a:r>
          </a:p>
          <a:p>
            <a:pPr eaLnBrk="1" hangingPunct="1">
              <a:buFontTx/>
              <a:buNone/>
            </a:pPr>
            <a:endParaRPr lang="zh-CN" altLang="en-US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3600">
                <a:solidFill>
                  <a:srgbClr val="FF00FF"/>
                </a:solidFill>
                <a:latin typeface="Times New Roman"/>
                <a:ea typeface="楷体"/>
              </a:rPr>
              <a:t>你的结论是：</a:t>
            </a:r>
            <a:r>
              <a:rPr lang="zh-CN" altLang="en-US">
                <a:solidFill>
                  <a:srgbClr val="0000FF"/>
                </a:solidFill>
                <a:latin typeface="Times New Roman"/>
                <a:ea typeface="楷体"/>
              </a:rPr>
              <a:t>串联电路的总电阻的阻值比任何一个分电阻的阻值</a:t>
            </a:r>
            <a:r>
              <a:rPr lang="zh-CN" altLang="en-US">
                <a:solidFill>
                  <a:srgbClr val="FF0000"/>
                </a:solidFill>
                <a:latin typeface="Times New Roman"/>
                <a:ea typeface="楷体"/>
              </a:rPr>
              <a:t>都大。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WordArt 15">
            <a:extLst>
              <a:ext uri="{FF2B5EF4-FFF2-40B4-BE49-F238E27FC236}">
                <a16:creationId xmlns:a16="http://schemas.microsoft.com/office/drawing/2014/main" id="{AC8EFE44-207D-475B-BFAC-2EB64F71D6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1288" y="4365625"/>
            <a:ext cx="1371600" cy="5969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10600030101010101" pitchFamily="2" charset="-122"/>
                <a:ea typeface="楷体"/>
              </a:rPr>
              <a:t>归纳：</a:t>
            </a: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00A89FDF-7203-496F-9B1F-B4525D1A2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365625"/>
            <a:ext cx="684053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latin typeface="Times New Roman" panose="020b0604020202020204" pitchFamily="34" charset="0"/>
                <a:ea typeface="楷体"/>
              </a:rPr>
              <a:t>   实验加上理论推导得：串联电路的总电阻等于各串联电阻之和。即：</a:t>
            </a:r>
            <a:r>
              <a:rPr lang="en-US" altLang="zh-CN" sz="3600" b="1">
                <a:cs typeface="Times New Roman" panose="02020603050405020304" pitchFamily="18" charset="0"/>
              </a:rPr>
              <a:t>R=R</a:t>
            </a:r>
            <a:r>
              <a:rPr lang="en-US" altLang="zh-CN" sz="3600" b="1" baseline="-25000">
                <a:cs typeface="Times New Roman" panose="02020603050405020304" pitchFamily="18" charset="0"/>
              </a:rPr>
              <a:t>1</a:t>
            </a:r>
            <a:r>
              <a:rPr lang="en-US" altLang="zh-CN" sz="3600" b="1">
                <a:cs typeface="Times New Roman" panose="02020603050405020304" pitchFamily="18" charset="0"/>
              </a:rPr>
              <a:t>+R</a:t>
            </a:r>
            <a:r>
              <a:rPr lang="en-US" altLang="zh-CN" sz="3600" b="1" baseline="-25000">
                <a:cs typeface="Times New Roman" panose="02020603050405020304" pitchFamily="18" charset="0"/>
              </a:rPr>
              <a:t>2</a:t>
            </a:r>
            <a:endParaRPr lang="zh-CN" altLang="en-US" sz="3600" b="1" baseline="-25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 baseline="-25000">
              <a:cs typeface="Times New Roman" panose="02020603050405020304" pitchFamily="18" charset="0"/>
            </a:endParaRP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DECB2897-B855-4979-969C-B924E6908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5654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latin typeface="Times New Roman" panose="020b0604020202020204" pitchFamily="34" charset="0"/>
                <a:ea typeface="楷体"/>
              </a:rPr>
              <a:t>两式联解得</a:t>
            </a:r>
            <a:r>
              <a:rPr lang="en-US" altLang="zh-CN">
                <a:latin typeface="Times New Roman" panose="020b0604020202020204" pitchFamily="34" charset="0"/>
                <a:ea typeface="楷体"/>
              </a:rPr>
              <a:t>;</a:t>
            </a:r>
            <a:r>
              <a:rPr lang="en-US" altLang="zh-CN">
                <a:cs typeface="Times New Roman" panose="02020603050405020304" pitchFamily="18" charset="0"/>
              </a:rPr>
              <a:t>IR=I</a:t>
            </a:r>
            <a:r>
              <a:rPr lang="en-US" altLang="zh-CN" baseline="-25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R</a:t>
            </a:r>
            <a:r>
              <a:rPr lang="en-US" altLang="zh-CN" baseline="-25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+I</a:t>
            </a:r>
            <a:r>
              <a:rPr lang="en-US" altLang="zh-CN" baseline="-25000">
                <a:cs typeface="Times New Roman" panose="02020603050405020304" pitchFamily="18" charset="0"/>
              </a:rPr>
              <a:t>2</a:t>
            </a:r>
            <a:r>
              <a:rPr lang="en-US" altLang="zh-CN">
                <a:cs typeface="Times New Roman" panose="02020603050405020304" pitchFamily="18" charset="0"/>
              </a:rPr>
              <a:t>R</a:t>
            </a:r>
            <a:r>
              <a:rPr lang="en-US" altLang="zh-CN" baseline="-2500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86CB7C5A-FB0A-45CB-BAE2-68A555E74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83169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cs typeface="Times New Roman" panose="02020603050405020304" pitchFamily="18" charset="0"/>
              </a:rPr>
              <a:t>理论推导：串联电路电压关系：</a:t>
            </a:r>
            <a:r>
              <a:rPr lang="en-US" altLang="zh-CN">
                <a:cs typeface="Times New Roman" panose="02020603050405020304" pitchFamily="18" charset="0"/>
              </a:rPr>
              <a:t>U=U</a:t>
            </a:r>
            <a:r>
              <a:rPr lang="en-US" altLang="zh-CN" baseline="-25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+U</a:t>
            </a:r>
            <a:r>
              <a:rPr lang="en-US" altLang="zh-CN" baseline="-2500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A6F2F4BE-F21C-4118-8A15-45EF9D924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60575"/>
            <a:ext cx="7993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latin typeface="Times New Roman" panose="020b0604020202020204" pitchFamily="34" charset="0"/>
                <a:ea typeface="楷体"/>
              </a:rPr>
              <a:t>由欧姆定律知：</a:t>
            </a:r>
            <a:r>
              <a:rPr lang="en-US" altLang="zh-CN">
                <a:cs typeface="Times New Roman" panose="02020603050405020304" pitchFamily="18" charset="0"/>
              </a:rPr>
              <a:t>U=IR  U</a:t>
            </a:r>
            <a:r>
              <a:rPr lang="en-US" altLang="zh-CN" baseline="-25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=I</a:t>
            </a:r>
            <a:r>
              <a:rPr lang="en-US" altLang="zh-CN" baseline="-25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R</a:t>
            </a:r>
            <a:r>
              <a:rPr lang="en-US" altLang="zh-CN" baseline="-25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   U</a:t>
            </a:r>
            <a:r>
              <a:rPr lang="en-US" altLang="zh-CN" baseline="-25000">
                <a:cs typeface="Times New Roman" panose="02020603050405020304" pitchFamily="18" charset="0"/>
              </a:rPr>
              <a:t>2</a:t>
            </a:r>
            <a:r>
              <a:rPr lang="en-US" altLang="zh-CN">
                <a:cs typeface="Times New Roman" panose="02020603050405020304" pitchFamily="18" charset="0"/>
              </a:rPr>
              <a:t>=I</a:t>
            </a:r>
            <a:r>
              <a:rPr lang="en-US" altLang="zh-CN" baseline="-25000">
                <a:cs typeface="Times New Roman" panose="02020603050405020304" pitchFamily="18" charset="0"/>
              </a:rPr>
              <a:t>2</a:t>
            </a:r>
            <a:r>
              <a:rPr lang="en-US" altLang="zh-CN">
                <a:cs typeface="Times New Roman" panose="02020603050405020304" pitchFamily="18" charset="0"/>
              </a:rPr>
              <a:t>R</a:t>
            </a:r>
            <a:r>
              <a:rPr lang="en-US" altLang="zh-CN" baseline="-2500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1488A549-9F3A-4A02-A312-0DA1A4C1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141663"/>
            <a:ext cx="8424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>
                <a:latin typeface="Times New Roman" panose="020b0604020202020204" pitchFamily="34" charset="0"/>
                <a:ea typeface="楷体"/>
              </a:rPr>
              <a:t>又因为串联电路中：</a:t>
            </a:r>
            <a:r>
              <a:rPr lang="en-US" altLang="zh-CN">
                <a:cs typeface="Times New Roman" panose="02020603050405020304" pitchFamily="18" charset="0"/>
              </a:rPr>
              <a:t>I=I</a:t>
            </a:r>
            <a:r>
              <a:rPr lang="en-US" altLang="zh-CN" baseline="-25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=I</a:t>
            </a:r>
            <a:r>
              <a:rPr lang="en-US" altLang="zh-CN" baseline="-25000"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9F946-1985-4F19-9F01-78C1ED47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3538"/>
            <a:ext cx="7272337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Times New Roman"/>
                <a:ea typeface="楷体"/>
              </a:rPr>
              <a:t>问题：串联电路总电阻和分电阻之</a:t>
            </a:r>
            <a:endParaRPr lang="en-US" altLang="zh-CN" b="1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Times New Roman"/>
                <a:ea typeface="楷体"/>
              </a:rPr>
              <a:t>间有何定量关系呢？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2001EBD9-B971-438D-8C9B-2D62B317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16338"/>
            <a:ext cx="5832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latin typeface="Times New Roman" panose="020b0604020202020204" pitchFamily="34" charset="0"/>
                <a:ea typeface="楷体"/>
              </a:rPr>
              <a:t>所以         </a:t>
            </a:r>
            <a:r>
              <a:rPr lang="en-US" altLang="zh-CN">
                <a:cs typeface="Times New Roman" panose="02020603050405020304" pitchFamily="18" charset="0"/>
              </a:rPr>
              <a:t>R=R</a:t>
            </a:r>
            <a:r>
              <a:rPr lang="en-US" altLang="zh-CN" baseline="-25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+R</a:t>
            </a:r>
            <a:r>
              <a:rPr lang="en-US" altLang="zh-CN" baseline="-25000"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14361" grpId="1"/>
      <p:bldP spid="14362" grpId="2"/>
      <p:bldP spid="14364" grpId="3"/>
      <p:bldP spid="1436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7" name="标题 1">
            <a:extLst>
              <a:ext uri="{FF2B5EF4-FFF2-40B4-BE49-F238E27FC236}">
                <a16:creationId xmlns:a16="http://schemas.microsoft.com/office/drawing/2014/main" id="{082BC91A-E274-4772-9CD1-820F7D5722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algn="l" eaLnBrk="1" hangingPunct="1"/>
            <a:r>
              <a:rPr lang="zh-CN" altLang="en-US">
                <a:solidFill>
                  <a:schemeClr val="tx1"/>
                </a:solidFill>
                <a:latin typeface="Times New Roman"/>
                <a:ea typeface="楷体"/>
              </a:rPr>
              <a:t>回顾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B70F48E-E301-4C00-96E4-7AE938ABD1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并联电路中电流有什么特点？</a:t>
            </a:r>
          </a:p>
          <a:p>
            <a:pPr eaLnBrk="1" hangingPunct="1"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                    </a:t>
            </a:r>
            <a:r>
              <a:rPr lang="en-US" altLang="zh-CN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I=I</a:t>
            </a:r>
            <a:r>
              <a:rPr lang="en-US" altLang="zh-CN" b="1" baseline="-250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+I2</a:t>
            </a:r>
          </a:p>
          <a:p>
            <a:pPr eaLnBrk="1" hangingPunct="1"/>
            <a:r>
              <a:rPr lang="en-US" altLang="zh-CN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并联电路中电压有什么特点？</a:t>
            </a:r>
          </a:p>
          <a:p>
            <a:pPr eaLnBrk="1" hangingPunct="1"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                    </a:t>
            </a:r>
            <a:r>
              <a:rPr lang="en-US" altLang="zh-CN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U=U</a:t>
            </a:r>
            <a:r>
              <a:rPr lang="en-US" altLang="zh-CN" b="1" baseline="-250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=U</a:t>
            </a:r>
            <a:r>
              <a:rPr lang="en-US" altLang="zh-CN" b="1" baseline="-25000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2</a:t>
            </a:r>
          </a:p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Times New Roman" pitchFamily="49" charset="-122"/>
                <a:ea typeface="楷体" panose="02010609060101010101" pitchFamily="49" charset="-122"/>
              </a:rPr>
              <a:t>那么，在并联电路中电阻又有什么特点呢？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447614D-353E-42C9-B6CA-1D06EB659B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5138" y="1052513"/>
            <a:ext cx="7408862" cy="5073650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/>
                <a:ea typeface="楷体"/>
              </a:rPr>
              <a:t>【</a:t>
            </a:r>
            <a:r>
              <a:rPr lang="zh-CN" altLang="en-US">
                <a:solidFill>
                  <a:srgbClr val="FF0000"/>
                </a:solidFill>
                <a:latin typeface="Times New Roman"/>
                <a:ea typeface="楷体"/>
              </a:rPr>
              <a:t>提出问题</a:t>
            </a:r>
            <a:r>
              <a:rPr lang="en-US" altLang="zh-CN">
                <a:solidFill>
                  <a:srgbClr val="FF0000"/>
                </a:solidFill>
                <a:latin typeface="Times New Roman"/>
                <a:ea typeface="楷体"/>
              </a:rPr>
              <a:t>】</a:t>
            </a: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altLang="zh-CN">
                <a:latin typeface="Times New Roman"/>
                <a:ea typeface="楷体"/>
              </a:rPr>
              <a:t>1.</a:t>
            </a:r>
            <a:r>
              <a:rPr lang="zh-CN" altLang="en-US">
                <a:latin typeface="Times New Roman"/>
                <a:ea typeface="楷体"/>
              </a:rPr>
              <a:t>电阻并联后，其总电阻会</a:t>
            </a:r>
            <a:r>
              <a:rPr lang="zh-CN" altLang="en-US">
                <a:solidFill>
                  <a:srgbClr val="FF00FF"/>
                </a:solidFill>
                <a:latin typeface="Times New Roman"/>
                <a:ea typeface="楷体"/>
              </a:rPr>
              <a:t>增大</a:t>
            </a:r>
            <a:r>
              <a:rPr lang="zh-CN" altLang="en-US">
                <a:latin typeface="Times New Roman"/>
                <a:ea typeface="楷体"/>
              </a:rPr>
              <a:t>还是</a:t>
            </a:r>
            <a:r>
              <a:rPr lang="zh-CN" altLang="en-US">
                <a:solidFill>
                  <a:srgbClr val="FF00FF"/>
                </a:solidFill>
                <a:latin typeface="Times New Roman"/>
                <a:ea typeface="楷体"/>
              </a:rPr>
              <a:t>减小</a:t>
            </a:r>
            <a:r>
              <a:rPr lang="zh-CN" altLang="en-US">
                <a:latin typeface="Times New Roman"/>
                <a:ea typeface="楷体"/>
              </a:rPr>
              <a:t>？</a:t>
            </a:r>
            <a:endParaRPr lang="en-US" altLang="zh-CN"/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altLang="zh-CN">
                <a:latin typeface="Times New Roman"/>
                <a:ea typeface="楷体"/>
              </a:rPr>
              <a:t>2.</a:t>
            </a:r>
            <a:r>
              <a:rPr lang="zh-CN" altLang="en-US">
                <a:latin typeface="Times New Roman"/>
                <a:ea typeface="楷体"/>
              </a:rPr>
              <a:t>两个（或几个）电阻并联之后的总电阻比参与并联的各个电阻</a:t>
            </a:r>
            <a:r>
              <a:rPr lang="zh-CN" altLang="en-US">
                <a:solidFill>
                  <a:srgbClr val="FF00FF"/>
                </a:solidFill>
                <a:latin typeface="Times New Roman"/>
                <a:ea typeface="楷体"/>
              </a:rPr>
              <a:t>大些</a:t>
            </a:r>
            <a:r>
              <a:rPr lang="zh-CN" altLang="en-US">
                <a:latin typeface="Times New Roman"/>
                <a:ea typeface="楷体"/>
              </a:rPr>
              <a:t>还是</a:t>
            </a:r>
            <a:r>
              <a:rPr lang="zh-CN" altLang="en-US">
                <a:solidFill>
                  <a:srgbClr val="FF00FF"/>
                </a:solidFill>
                <a:latin typeface="Times New Roman"/>
                <a:ea typeface="楷体"/>
              </a:rPr>
              <a:t>小些</a:t>
            </a:r>
            <a:r>
              <a:rPr lang="zh-CN" altLang="en-US">
                <a:latin typeface="Times New Roman"/>
                <a:ea typeface="楷体"/>
              </a:rPr>
              <a:t>？</a:t>
            </a:r>
            <a:endParaRPr lang="en-US" altLang="zh-CN"/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altLang="zh-CN" b="1">
                <a:solidFill>
                  <a:srgbClr val="FF0000"/>
                </a:solidFill>
                <a:latin typeface="Times New Roman"/>
                <a:ea typeface="楷体"/>
              </a:rPr>
              <a:t>【</a:t>
            </a:r>
            <a:r>
              <a:rPr lang="zh-CN" altLang="en-US" b="1">
                <a:solidFill>
                  <a:srgbClr val="FF0000"/>
                </a:solidFill>
                <a:latin typeface="Times New Roman"/>
                <a:ea typeface="楷体"/>
              </a:rPr>
              <a:t>猜想与假设</a:t>
            </a:r>
            <a:r>
              <a:rPr lang="en-US" altLang="zh-CN" b="1">
                <a:solidFill>
                  <a:srgbClr val="FF0000"/>
                </a:solidFill>
                <a:latin typeface="Times New Roman"/>
                <a:ea typeface="楷体"/>
              </a:rPr>
              <a:t>】</a:t>
            </a: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en-US" altLang="zh-CN">
                <a:latin typeface="Times New Roman"/>
                <a:ea typeface="楷体"/>
              </a:rPr>
              <a:t>(</a:t>
            </a:r>
            <a:r>
              <a:rPr lang="zh-CN" altLang="en-US">
                <a:latin typeface="Times New Roman"/>
                <a:ea typeface="楷体"/>
              </a:rPr>
              <a:t>猜想：电阻变小了。依据：电阻并联相当于增加了导体的横截面积。</a:t>
            </a:r>
            <a:r>
              <a:rPr lang="en-US" altLang="zh-CN">
                <a:latin typeface="Times New Roman"/>
                <a:ea typeface="楷体"/>
              </a:rPr>
              <a:t>)</a:t>
            </a: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en-US" altLang="zh-CN"/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en-US" altLang="zh-CN"/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en-US" altLang="zh-CN"/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zh-CN" altLang="en-US"/>
          </a:p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物理" id="{A52D074F-739F-4227-AC30-B13782715710}" vid="{9AD6B1F0-38CE-4FA8-96AF-E1F87DEF8EA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106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物理</vt:lpstr>
      <vt:lpstr>第四节 电阻的串联和并联</vt:lpstr>
      <vt:lpstr>Slide 2</vt:lpstr>
      <vt:lpstr>       看图回顾</vt:lpstr>
      <vt:lpstr>走进新课</vt:lpstr>
      <vt:lpstr>进行实验与收集数据</vt:lpstr>
      <vt:lpstr>交流与讨论：电流表示数随电阻串联数量的增多增大还是减小？说明什么？总电阻与任何一个分电阻相比较又如何呢？</vt:lpstr>
      <vt:lpstr>Slide 7</vt:lpstr>
      <vt:lpstr>回顾</vt:lpstr>
      <vt:lpstr>Slide 9</vt:lpstr>
      <vt:lpstr>进行实验与收集数据</vt:lpstr>
      <vt:lpstr>交流与讨论:电阻并联后总电阻是增大还是减小？与其并联中最小的一个相比又如何呢？</vt:lpstr>
      <vt:lpstr>理论推导：两个电阻并联以后总电阻              与各电阻之间的定量关系</vt:lpstr>
      <vt:lpstr>小试牛刀</vt:lpstr>
      <vt:lpstr>相信自己</vt:lpstr>
      <vt:lpstr>小结</vt:lpstr>
      <vt:lpstr>Slide 16</vt:lpstr>
      <vt:lpstr>与君共勉</vt:lpstr>
      <vt:lpstr>Slide 18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2020-10-03T22:48:23Z</cp:lastPrinted>
  <dcterms:created xsi:type="dcterms:W3CDTF">2020-10-03T22:48:23Z</dcterms:created>
  <dcterms:modified xsi:type="dcterms:W3CDTF">2020-10-03T14:48:23Z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