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73" r:id="rId2"/>
    <p:sldId id="266" r:id="rId3"/>
    <p:sldId id="257" r:id="rId4"/>
    <p:sldId id="269" r:id="rId5"/>
    <p:sldId id="259" r:id="rId6"/>
    <p:sldId id="261" r:id="rId7"/>
    <p:sldId id="263" r:id="rId8"/>
    <p:sldId id="272" r:id="rId9"/>
    <p:sldId id="270" r:id="rId10"/>
    <p:sldId id="271" r:id="rId11"/>
    <p:sldId id="268" r:id="rId12"/>
    <p:sldId id="264" r:id="rId13"/>
    <p:sldId id="265" r:id="rId14"/>
    <p:sldId id="267" r:id="rId15"/>
    <p:sldId id="258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6A9"/>
    <a:srgbClr val="03D90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6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9909065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12814597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171423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11F85B-E757-4EA2-A803-34E3C8B784D4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14876896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10524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transition>
    <p:checker dir="vert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3257D9-B074-44BB-AFF5-31B9D791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第四节 电阻的串联和并联</a:t>
            </a:r>
          </a:p>
        </p:txBody>
      </p:sp>
    </p:spTree>
    <p:extLst>
      <p:ext uri="{BB962C8B-B14F-4D97-AF65-F5344CB8AC3E}">
        <p14:creationId xmlns:p14="http://schemas.microsoft.com/office/powerpoint/2010/main" val="11827705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6BCF5B-4D16-43A1-9B9E-C311445155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/>
                <a:ea typeface="楷体"/>
              </a:rPr>
              <a:t>电阻串联的应用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FE5BEF-663B-4479-83DC-7B15098D76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CN" altLang="en-US" sz="3200">
                <a:latin typeface="Times New Roman"/>
                <a:ea typeface="楷体"/>
              </a:rPr>
              <a:t>例题</a:t>
            </a:r>
            <a:r>
              <a:rPr lang="en-US" altLang="zh-CN" sz="3200">
                <a:latin typeface="Times New Roman"/>
                <a:ea typeface="楷体"/>
              </a:rPr>
              <a:t>.</a:t>
            </a:r>
            <a:r>
              <a:rPr lang="zh-CN" altLang="zh-CN" sz="3200">
                <a:latin typeface="Times New Roman"/>
                <a:ea typeface="楷体"/>
              </a:rPr>
              <a:t>如图所示</a:t>
            </a:r>
            <a:r>
              <a:rPr lang="en-US" altLang="zh-CN" sz="3200">
                <a:latin typeface="Times New Roman"/>
                <a:ea typeface="楷体"/>
              </a:rPr>
              <a:t>,</a:t>
            </a:r>
            <a:r>
              <a:rPr lang="zh-CN" altLang="zh-CN" sz="3200">
                <a:latin typeface="Times New Roman"/>
                <a:ea typeface="楷体"/>
              </a:rPr>
              <a:t>电源电压</a:t>
            </a:r>
            <a:r>
              <a:rPr lang="en-US" altLang="zh-CN" sz="3200">
                <a:latin typeface="Times New Roman"/>
                <a:ea typeface="楷体"/>
              </a:rPr>
              <a:t>U=6V,</a:t>
            </a:r>
            <a:r>
              <a:rPr lang="zh-CN" altLang="zh-CN" sz="3200">
                <a:latin typeface="Times New Roman"/>
                <a:ea typeface="楷体"/>
              </a:rPr>
              <a:t>电阻</a:t>
            </a:r>
            <a:r>
              <a:rPr lang="en-US" altLang="zh-CN" sz="3200">
                <a:latin typeface="Times New Roman"/>
                <a:ea typeface="楷体"/>
              </a:rPr>
              <a:t>     R</a:t>
            </a:r>
            <a:r>
              <a:rPr lang="en-US" altLang="zh-CN" sz="1600">
                <a:latin typeface="Times New Roman"/>
                <a:ea typeface="楷体"/>
              </a:rPr>
              <a:t>1</a:t>
            </a:r>
            <a:r>
              <a:rPr lang="en-US" altLang="zh-CN" sz="3200">
                <a:latin typeface="Times New Roman"/>
                <a:ea typeface="楷体"/>
              </a:rPr>
              <a:t>=4</a:t>
            </a:r>
            <a:r>
              <a:rPr lang="zh-CN" altLang="zh-CN" sz="3200">
                <a:latin typeface="Times New Roman"/>
                <a:ea typeface="楷体"/>
              </a:rPr>
              <a:t>Ω</a:t>
            </a:r>
            <a:r>
              <a:rPr lang="en-US" altLang="zh-CN" sz="3200">
                <a:latin typeface="Times New Roman"/>
                <a:ea typeface="楷体"/>
              </a:rPr>
              <a:t>,R</a:t>
            </a:r>
            <a:r>
              <a:rPr lang="en-US" altLang="zh-CN" sz="1600">
                <a:latin typeface="Times New Roman"/>
                <a:ea typeface="楷体"/>
              </a:rPr>
              <a:t>2</a:t>
            </a:r>
            <a:r>
              <a:rPr lang="en-US" altLang="zh-CN" sz="3200">
                <a:latin typeface="Times New Roman"/>
                <a:ea typeface="楷体"/>
              </a:rPr>
              <a:t>=6</a:t>
            </a:r>
            <a:r>
              <a:rPr lang="zh-CN" altLang="zh-CN" sz="3200">
                <a:latin typeface="Times New Roman"/>
                <a:ea typeface="楷体"/>
              </a:rPr>
              <a:t>Ω</a:t>
            </a:r>
            <a:r>
              <a:rPr lang="en-US" altLang="zh-CN" sz="3200">
                <a:latin typeface="Times New Roman"/>
                <a:ea typeface="楷体"/>
              </a:rPr>
              <a:t>,</a:t>
            </a:r>
            <a:r>
              <a:rPr lang="zh-CN" altLang="zh-CN" sz="3200">
                <a:latin typeface="Times New Roman"/>
                <a:ea typeface="楷体"/>
              </a:rPr>
              <a:t>开关</a:t>
            </a:r>
            <a:r>
              <a:rPr lang="en-US" altLang="zh-CN" sz="3200">
                <a:latin typeface="Times New Roman"/>
                <a:ea typeface="楷体"/>
              </a:rPr>
              <a:t>S</a:t>
            </a:r>
            <a:r>
              <a:rPr lang="zh-CN" altLang="zh-CN" sz="3200">
                <a:latin typeface="Times New Roman"/>
                <a:ea typeface="楷体"/>
              </a:rPr>
              <a:t>闭合。</a:t>
            </a:r>
            <a:endParaRPr lang="en-US" altLang="zh-CN" sz="3200">
              <a:latin typeface="+mn-ea"/>
            </a:endParaRP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CN" altLang="zh-CN" sz="3200">
                <a:latin typeface="Times New Roman"/>
                <a:ea typeface="楷体"/>
              </a:rPr>
              <a:t>求</a:t>
            </a:r>
            <a:r>
              <a:rPr lang="en-US" altLang="zh-CN" sz="3200">
                <a:latin typeface="Times New Roman"/>
                <a:ea typeface="楷体"/>
              </a:rPr>
              <a:t>:</a:t>
            </a:r>
            <a:r>
              <a:rPr lang="zh-CN" altLang="zh-CN" sz="3200">
                <a:latin typeface="Times New Roman"/>
                <a:ea typeface="楷体"/>
              </a:rPr>
              <a:t>电路中电流多大</a:t>
            </a:r>
            <a:r>
              <a:rPr lang="en-US" altLang="zh-CN" sz="3200">
                <a:latin typeface="Times New Roman"/>
                <a:ea typeface="楷体"/>
              </a:rPr>
              <a:t>?</a:t>
            </a:r>
            <a:endParaRPr lang="zh-CN" altLang="zh-CN" sz="3200">
              <a:latin typeface="+mn-ea"/>
            </a:endParaRP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CN">
                <a:latin typeface="Times New Roman"/>
                <a:ea typeface="楷体"/>
              </a:rPr>
              <a:t> </a:t>
            </a:r>
            <a:endParaRPr lang="zh-CN" altLang="zh-CN">
              <a:latin typeface="+mn-ea"/>
            </a:endParaRP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CN">
                <a:latin typeface="Times New Roman"/>
                <a:ea typeface="楷体"/>
              </a:rPr>
              <a:t> </a:t>
            </a:r>
            <a:endParaRPr lang="zh-CN" altLang="zh-CN"/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CN" altLang="en-US"/>
          </a:p>
        </p:txBody>
      </p:sp>
      <p:pic>
        <p:nvPicPr>
          <p:cNvPr id="14340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2FFA31F-7885-4679-B001-687CCCC1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86200"/>
            <a:ext cx="3390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428A4D-0552-4865-80AE-2A0A0EA86B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Times New Roman"/>
                <a:ea typeface="楷体"/>
              </a:rPr>
              <a:t>二：电阻的并联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ED545C8-7927-450C-88D8-2A5487A1D7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/>
                <a:ea typeface="楷体"/>
              </a:rPr>
              <a:t>1</a:t>
            </a:r>
            <a:r>
              <a:rPr lang="zh-CN" altLang="en-US">
                <a:latin typeface="Times New Roman"/>
                <a:ea typeface="楷体"/>
              </a:rPr>
              <a:t>：提出问题：电阻并联后总电阻是增大还是减小？</a:t>
            </a:r>
          </a:p>
          <a:p>
            <a:pPr eaLnBrk="1" hangingPunct="1"/>
            <a:r>
              <a:rPr lang="en-US" altLang="zh-CN">
                <a:latin typeface="Times New Roman"/>
                <a:ea typeface="楷体"/>
              </a:rPr>
              <a:t>2</a:t>
            </a:r>
            <a:r>
              <a:rPr lang="zh-CN" altLang="en-US">
                <a:latin typeface="Times New Roman"/>
                <a:ea typeface="楷体"/>
              </a:rPr>
              <a:t>：猜想与假设：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9B58384-787F-426E-8BDA-83EC831E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8413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/>
                <a:ea typeface="楷体"/>
              </a:rPr>
              <a:t>两段导体并在一起，相当于导体的横截面</a:t>
            </a:r>
          </a:p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/>
                <a:ea typeface="楷体"/>
              </a:rPr>
              <a:t>积变大，因此，其电阻值可能会</a:t>
            </a:r>
            <a:r>
              <a:rPr lang="zh-CN" altLang="en-US" sz="3600" b="1" u="sng">
                <a:solidFill>
                  <a:srgbClr val="FF0000"/>
                </a:solidFill>
                <a:latin typeface="Times New Roman"/>
                <a:ea typeface="楷体"/>
              </a:rPr>
              <a:t>变小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0920C7-0810-454C-8250-863B57D3D208}"/>
              </a:ext>
            </a:extLst>
          </p:cNvPr>
          <p:cNvGrpSpPr/>
          <p:nvPr/>
        </p:nvGrpSpPr>
        <p:grpSpPr>
          <a:xfrm>
            <a:off x="2743200" y="4800600"/>
            <a:ext cx="3048000" cy="1371600"/>
            <a:chOff x="3288" y="2523"/>
            <a:chExt cx="998" cy="680"/>
          </a:xfrm>
        </p:grpSpPr>
        <p:sp>
          <p:nvSpPr>
            <p:cNvPr id="15366" name="Rectangl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5E0CA8-917F-4ACD-A515-3BAC14C5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750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67" name="Rectangle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E67963E-BA18-4FAD-8E63-FE4D6FE00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067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5368" name="Lin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DA982D-AFCB-46C1-8964-63FAF0135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84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Lin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9F7DBF0-C373-40C7-909A-AFDA5393D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8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Line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ECA275A-915C-49DB-A514-71335661E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Line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6BEBC21-FFB0-4E02-BD34-B371E00AC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Lin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185EFB7-DE19-4425-9FA0-B2F8967AB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Line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595BB10-F31F-4032-A2D8-7850899FF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B74D696-10B7-4872-ABDA-E62E3E59C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1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Line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3007F8D-4BD8-4998-BA95-AA25C71DF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Text Box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B30A246-CDC7-4BDF-B26E-0D59E5935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23"/>
              <a:ext cx="1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R1</a:t>
              </a:r>
            </a:p>
          </p:txBody>
        </p:sp>
        <p:sp>
          <p:nvSpPr>
            <p:cNvPr id="15377" name="Text Box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99DBF8-EF9A-468B-A641-CE690DFEB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886"/>
              <a:ext cx="22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BA4102-C70A-4982-AD25-B2D964D6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196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/>
                <a:ea typeface="楷体" panose="02010609060101010101" pitchFamily="49" charset="-122"/>
              </a:rPr>
              <a:t>设计实验：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0221C1-2D49-408B-B86F-91CF8CC3AD87}"/>
              </a:ext>
            </a:extLst>
          </p:cNvPr>
          <p:cNvGrpSpPr/>
          <p:nvPr/>
        </p:nvGrpSpPr>
        <p:grpSpPr>
          <a:xfrm>
            <a:off x="838200" y="2286000"/>
            <a:ext cx="2376488" cy="1800225"/>
            <a:chOff x="3696" y="1797"/>
            <a:chExt cx="1497" cy="1134"/>
          </a:xfrm>
        </p:grpSpPr>
        <p:sp>
          <p:nvSpPr>
            <p:cNvPr id="16425" name="Oval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C178090-1238-47CF-8B64-87B5E8BA2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5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A</a:t>
              </a:r>
            </a:p>
          </p:txBody>
        </p:sp>
        <p:sp>
          <p:nvSpPr>
            <p:cNvPr id="16426" name="Lin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CE3D9EA-AAA6-4F80-A1BD-85671D53A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2478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7" name="Line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180F944-550E-473D-B854-DA51AC1AB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79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8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BF7F5A1-ACCB-4094-8709-F7356BEED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2704"/>
              <a:ext cx="18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9" name="Line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5352541-36BA-4D00-9B1C-56E8E3BD6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279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0" name="Line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E9D6B1A-0A0E-4838-99F2-CBDAD98E4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9" y="270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1" name="Line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8620D3B-7E34-4959-8BB6-B707E4D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0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2" name="Line 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6D76761-C76B-446C-A489-F4926C5AF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279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3" name="Line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F60C2A9-7409-4AAC-BB18-8A2590FDA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3" y="1797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4" name="Line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9D8F18C-865D-44B5-AE97-C617DC439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9" y="1797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5" name="Line 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3A95534-1D8A-4434-B904-07D4298B2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1842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6" name="Line 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4C3A73-239C-4467-9CAF-ACAEB3B65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84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7" name="Text Box 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5ED239-1107-468F-9CAA-C5ED0A312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888"/>
              <a:ext cx="1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16438" name="Text Box 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A8FDAA1-83CA-469E-90C1-7DF094310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888"/>
              <a:ext cx="1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27C9D4-100C-45E9-8E11-398896AD723C}"/>
              </a:ext>
            </a:extLst>
          </p:cNvPr>
          <p:cNvGrpSpPr/>
          <p:nvPr/>
        </p:nvGrpSpPr>
        <p:grpSpPr>
          <a:xfrm>
            <a:off x="3592513" y="2349500"/>
            <a:ext cx="1152525" cy="628650"/>
            <a:chOff x="2426" y="2671"/>
            <a:chExt cx="726" cy="396"/>
          </a:xfrm>
        </p:grpSpPr>
        <p:sp>
          <p:nvSpPr>
            <p:cNvPr id="16421" name="Rectangle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48A2A8A-8172-4168-9A17-0CF8D521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931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2" name="Line 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35A3500-43D6-4635-BC43-2320DDBF8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3" name="Line 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19E5841-6F25-496F-925C-753EEFA5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4" name="Text Box 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04902DB-E959-48DD-9DD8-1BB4C4797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" y="267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A1363E-0481-46A9-BF8C-B7A596AC8AEB}"/>
              </a:ext>
            </a:extLst>
          </p:cNvPr>
          <p:cNvGrpSpPr/>
          <p:nvPr/>
        </p:nvGrpSpPr>
        <p:grpSpPr>
          <a:xfrm>
            <a:off x="5105400" y="2133600"/>
            <a:ext cx="1584325" cy="1079500"/>
            <a:chOff x="3288" y="2523"/>
            <a:chExt cx="998" cy="680"/>
          </a:xfrm>
        </p:grpSpPr>
        <p:sp>
          <p:nvSpPr>
            <p:cNvPr id="16409" name="Rectangl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406818E-519E-49BF-8A4E-5C8DC131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750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10" name="Rectangle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D4F1CCA-7AD1-4DD4-98A2-CC86E16FE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067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6411" name="Line 3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78EF14-AABD-472D-B9E8-F39371052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84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Line 3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D875858-303E-4206-92E0-0E00F710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8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Line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B8E22CE-9BCA-4B70-B381-3AA9A686C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4" name="Line 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BDA963E-7BCE-4EEA-B389-E61A853C7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5" name="Line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266806A-9558-4C7F-A4CF-18B8DACE1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Line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FD19820-3973-4786-8A6D-DA3D33140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Line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E23D975-4927-4026-AD31-9765A8478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1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8" name="Line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7B2AC28-58E9-4712-9883-5CDAEE70B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Text Box 4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459005-644E-41BE-BDB4-A7915A06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2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</a:p>
          </p:txBody>
        </p:sp>
        <p:sp>
          <p:nvSpPr>
            <p:cNvPr id="16420" name="Text Box 4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F24F68A-B33C-4467-995C-9B294229E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886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1BD1A3-7F53-4DFB-A0E8-E9C51EE3B9B4}"/>
              </a:ext>
            </a:extLst>
          </p:cNvPr>
          <p:cNvGrpSpPr/>
          <p:nvPr/>
        </p:nvGrpSpPr>
        <p:grpSpPr>
          <a:xfrm>
            <a:off x="6905625" y="1701800"/>
            <a:ext cx="1511300" cy="1708150"/>
            <a:chOff x="4513" y="2263"/>
            <a:chExt cx="952" cy="1076"/>
          </a:xfrm>
        </p:grpSpPr>
        <p:sp>
          <p:nvSpPr>
            <p:cNvPr id="16393" name="Rectangle 4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73DF007-AF08-4C05-BE6C-FB026A9D1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203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4" name="Rectangle 4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7F794C-D16C-4449-AE87-6470774FF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886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5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18F1375-AE94-4209-A580-EE9577137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568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6" name="Line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8A271D-6691-4036-951A-7766647C9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261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Line 4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1E5AFAA-6823-4447-A70E-5C445EDD9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9" y="2614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Line 5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B75071F-D026-4416-AFE2-2978DF62A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324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Line 5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55D8FBC-D528-41F6-8880-1F2914E42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297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Line 5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C3E27DC-B19A-4B0B-BC67-3CEEA6DA4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261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Line 5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34EC3D2-1C0F-4751-B979-8741AD9C0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Line 5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BA023CA-6E15-445D-B13F-108A4E896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9" y="2614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Line 5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D6853E3-E141-4C4D-B003-6B624432B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324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Line 5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F97A479-7CA6-4DF9-84C3-87901E2D5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97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Line 5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08F85F4-F2EF-4A59-BA08-5A773BFC6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9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Text Box 5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5F3A84-88FD-4B8D-9C78-127733949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" y="226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</a:p>
          </p:txBody>
        </p:sp>
        <p:sp>
          <p:nvSpPr>
            <p:cNvPr id="16407" name="Text Box 5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4F42450-CE8E-42B0-BA23-00FFC566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270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</a:p>
          </p:txBody>
        </p:sp>
        <p:sp>
          <p:nvSpPr>
            <p:cNvPr id="16408" name="Text Box 6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3326201-FB11-4A5F-8C79-8BC105E46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3022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</a:p>
          </p:txBody>
        </p:sp>
      </p:grpSp>
      <p:sp>
        <p:nvSpPr>
          <p:cNvPr id="12349" name="Text Box 6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CE7296-EA5E-4B13-B63F-218A5F17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196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/>
                <a:ea typeface="楷体" panose="02010609060101010101" pitchFamily="49" charset="-122"/>
              </a:rPr>
              <a:t>你的结论：</a:t>
            </a:r>
          </a:p>
        </p:txBody>
      </p:sp>
      <p:sp>
        <p:nvSpPr>
          <p:cNvPr id="12350" name="Text Box 6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4660152-7B30-4D96-A3E9-32CED1AB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572000"/>
            <a:ext cx="6280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电阻并联后，总电阻的阻值比任何</a:t>
            </a: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一个分电阻的阻值</a:t>
            </a:r>
            <a:r>
              <a:rPr lang="zh-CN" altLang="en-US" sz="3200" b="1">
                <a:solidFill>
                  <a:srgbClr val="0000FF"/>
                </a:solidFill>
                <a:latin typeface="Times New Roman"/>
                <a:ea typeface="楷体" panose="02010800040101010101" pitchFamily="2" charset="-122"/>
              </a:rPr>
              <a:t>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49" grpId="1"/>
      <p:bldP spid="1235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875B29-25BD-4D48-A914-16BBD023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521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000000"/>
                </a:solidFill>
                <a:latin typeface="Times New Roman"/>
                <a:ea typeface="楷体" panose="02010800040101010101" pitchFamily="2" charset="-122"/>
              </a:rPr>
              <a:t>让我们一起来推导公式：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492E2CC-8FF9-4BE5-96D8-726866F83480}"/>
              </a:ext>
            </a:extLst>
          </p:cNvPr>
          <p:cNvGrpSpPr/>
          <p:nvPr/>
        </p:nvGrpSpPr>
        <p:grpSpPr>
          <a:xfrm>
            <a:off x="4038600" y="2667000"/>
            <a:ext cx="1223963" cy="719138"/>
            <a:chOff x="2472" y="754"/>
            <a:chExt cx="771" cy="453"/>
          </a:xfrm>
        </p:grpSpPr>
        <p:sp>
          <p:nvSpPr>
            <p:cNvPr id="17446" name="AutoShap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11C4086-C6F4-4628-8771-8A3924857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026"/>
              <a:ext cx="771" cy="181"/>
            </a:xfrm>
            <a:prstGeom prst="rightArrow">
              <a:avLst>
                <a:gd name="adj1" fmla="val 50000"/>
                <a:gd name="adj2" fmla="val 1064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47" name="Text Box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15CF8C2-7FDF-4171-A141-82565927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754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</a:rPr>
                <a:t>等效于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91CBEE5-300E-4419-AC54-58EA56340A75}"/>
              </a:ext>
            </a:extLst>
          </p:cNvPr>
          <p:cNvGrpSpPr/>
          <p:nvPr/>
        </p:nvGrpSpPr>
        <p:grpSpPr>
          <a:xfrm>
            <a:off x="5486400" y="2286000"/>
            <a:ext cx="3276600" cy="1143000"/>
            <a:chOff x="3152" y="527"/>
            <a:chExt cx="1542" cy="635"/>
          </a:xfrm>
        </p:grpSpPr>
        <p:sp>
          <p:nvSpPr>
            <p:cNvPr id="17436" name="Rectangl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D9750C2-3A9C-4F0B-97B7-B6683D0D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981"/>
              <a:ext cx="635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/>
            </a:p>
          </p:txBody>
        </p:sp>
        <p:sp>
          <p:nvSpPr>
            <p:cNvPr id="17437" name="Text Box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9112E66-2685-4994-8EBC-D12A44C0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709"/>
              <a:ext cx="16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R</a:t>
              </a:r>
            </a:p>
          </p:txBody>
        </p:sp>
        <p:sp>
          <p:nvSpPr>
            <p:cNvPr id="17438" name="Lin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33A44E2-ADE4-4CB5-AA79-8755B6E8E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107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Lin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0B3BFD6-73F4-4C23-87CA-C96337E75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07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Line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AB237DA-B22B-44B0-8757-1BE3B4942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52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Line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238FC86-1311-4870-9519-65E50CEC2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57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Text Box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F93378F-71CA-4594-8042-51E1E68B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527"/>
              <a:ext cx="13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U</a:t>
              </a:r>
            </a:p>
          </p:txBody>
        </p:sp>
        <p:sp>
          <p:nvSpPr>
            <p:cNvPr id="17443" name="Line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DC541DB-5353-4B1D-AB85-E7D681FB6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61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EDC42F3-180F-45C0-B77F-C7DB5E3F6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618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Text Box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FE3557F-2B0B-4D2D-86A7-0D30781D7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766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I</a:t>
              </a:r>
            </a:p>
          </p:txBody>
        </p:sp>
      </p:grpSp>
      <p:sp>
        <p:nvSpPr>
          <p:cNvPr id="13351" name="Text Box 3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06B306-4FBD-4796-BE45-064575EB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95800"/>
            <a:ext cx="5946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00"/>
                </a:solidFill>
                <a:latin typeface="Times New Roman"/>
                <a:ea typeface="楷体" panose="02010800040101010101" pitchFamily="2" charset="-122"/>
              </a:rPr>
              <a:t>结论</a:t>
            </a:r>
            <a:r>
              <a:rPr lang="zh-CN" altLang="en-US" sz="3200">
                <a:latin typeface="Times New Roman"/>
                <a:ea typeface="楷体"/>
              </a:rPr>
              <a:t>：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并联电路总电阻的倒数，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/>
                <a:ea typeface="楷体"/>
              </a:rPr>
              <a:t>等于各并联电阻的倒数之和。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117D0A5-ADB8-4872-8C61-D37239BA7FC8}"/>
              </a:ext>
            </a:extLst>
          </p:cNvPr>
          <p:cNvGrpSpPr/>
          <p:nvPr/>
        </p:nvGrpSpPr>
        <p:grpSpPr>
          <a:xfrm>
            <a:off x="417513" y="1922463"/>
            <a:ext cx="3392487" cy="1811337"/>
            <a:chOff x="263" y="1211"/>
            <a:chExt cx="2137" cy="1141"/>
          </a:xfrm>
        </p:grpSpPr>
        <p:grpSp>
          <p:nvGrpSpPr>
            <p:cNvPr id="17415" name="Group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CF18C93-E439-4C99-8773-FDC0E14C1D6D}"/>
                </a:ext>
              </a:extLst>
            </p:cNvPr>
            <p:cNvGrpSpPr/>
            <p:nvPr/>
          </p:nvGrpSpPr>
          <p:grpSpPr>
            <a:xfrm>
              <a:off x="263" y="1211"/>
              <a:ext cx="2137" cy="1141"/>
              <a:chOff x="158" y="436"/>
              <a:chExt cx="1769" cy="907"/>
            </a:xfrm>
          </p:grpSpPr>
          <p:sp>
            <p:nvSpPr>
              <p:cNvPr id="17418" name="Rectangle 1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1B90ACD-78AE-463D-8469-838E2729A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408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19" name="Rectangle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B9F2D30-B383-44F4-8B9E-FF4B388C0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408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20" name="Line 2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3DFBC78-2E64-4BF4-9FE1-6F4D4D919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845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" name="Line 2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E6B7A41-C37E-4C94-83D0-37B1C5A06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1253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" name="Line 2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A3FD3F0-E0AC-4ACE-BC43-137F828DA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" y="845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" name="Line 23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F832388-D3C3-4F9C-A0E1-53A679AD2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1071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" name="Text Box 2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8FE0827-6C85-4EB6-B655-5BB3A4560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799"/>
                <a:ext cx="12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/>
                  <a:t>I</a:t>
                </a:r>
              </a:p>
            </p:txBody>
          </p:sp>
          <p:sp>
            <p:nvSpPr>
              <p:cNvPr id="17425" name="Text Box 2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3C04224-1637-4C87-9289-03053BF71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" y="569"/>
                <a:ext cx="18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/>
                  <a:t>I</a:t>
                </a:r>
                <a:r>
                  <a:rPr lang="en-US" altLang="zh-CN" sz="2000" b="1" baseline="-25000"/>
                  <a:t>1</a:t>
                </a:r>
              </a:p>
            </p:txBody>
          </p:sp>
          <p:sp>
            <p:nvSpPr>
              <p:cNvPr id="17426" name="Text Box 2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DAB28D5-2B11-40D0-817F-6023AF8AB2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" y="932"/>
                <a:ext cx="18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/>
                  <a:t>I</a:t>
                </a:r>
                <a:r>
                  <a:rPr lang="en-US" altLang="zh-CN" sz="2000" b="1" baseline="-25000"/>
                  <a:t>2</a:t>
                </a:r>
              </a:p>
            </p:txBody>
          </p:sp>
          <p:sp>
            <p:nvSpPr>
              <p:cNvPr id="17427" name="Line 2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C8348F4-D3AF-43BB-B84A-4E110439B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84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" name="Line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C0B2C08-845E-434F-902E-816E22070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125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" name="Line 2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295F2D9-0B96-4B5B-BF96-137762E63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10" y="845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" name="Line 3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41AAA8C-04F8-429B-BDA3-BF11A6A56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102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" name="Lin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8B05022-73C0-4530-B41F-55511D223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436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Line 3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01CAD0B-C95C-41BD-9BAA-08D334DDD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7" y="482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Text Box 33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204F94D-60D6-4DDC-AB77-6021DBF7E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436"/>
                <a:ext cx="18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/>
                  <a:t>U</a:t>
                </a:r>
              </a:p>
            </p:txBody>
          </p:sp>
          <p:sp>
            <p:nvSpPr>
              <p:cNvPr id="17434" name="Line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78B8165-4BFF-4AE0-B62F-53E5846F3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2" y="527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Line 3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65B2C7A-EB5A-4C11-B3AF-6C4825EF2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527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16" name="Rectangle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4483657-685B-42E0-9D7E-B1D9C390C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</a:rPr>
                <a:t>R2</a:t>
              </a:r>
            </a:p>
          </p:txBody>
        </p:sp>
        <p:sp>
          <p:nvSpPr>
            <p:cNvPr id="17417" name="Rectangle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AEBB9AD-A439-40E7-B6FD-FB61B16D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</a:rPr>
                <a:t>R1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2D022A-7AD1-4563-B651-48712366EB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Times New Roman"/>
                <a:ea typeface="楷体"/>
              </a:rPr>
              <a:t>试一试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12842D-1BFC-455E-9F4A-ED04EC5F1B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5407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b="1">
                <a:latin typeface="Times New Roman"/>
                <a:ea typeface="楷体"/>
              </a:rPr>
              <a:t>1</a:t>
            </a:r>
            <a:r>
              <a:rPr lang="zh-CN" altLang="en-US" b="1">
                <a:latin typeface="Times New Roman"/>
                <a:ea typeface="楷体"/>
              </a:rPr>
              <a:t>：将一个</a:t>
            </a:r>
            <a:r>
              <a:rPr lang="en-US" altLang="zh-CN" b="1">
                <a:latin typeface="Times New Roman"/>
                <a:ea typeface="楷体"/>
              </a:rPr>
              <a:t>20Ω</a:t>
            </a:r>
            <a:r>
              <a:rPr lang="zh-CN" altLang="en-US" b="1">
                <a:latin typeface="Times New Roman"/>
                <a:ea typeface="楷体"/>
              </a:rPr>
              <a:t>和一个</a:t>
            </a:r>
            <a:r>
              <a:rPr lang="en-US" altLang="zh-CN" b="1">
                <a:latin typeface="Times New Roman"/>
                <a:ea typeface="楷体"/>
              </a:rPr>
              <a:t>30Ω</a:t>
            </a:r>
            <a:r>
              <a:rPr lang="zh-CN" altLang="en-US" b="1">
                <a:latin typeface="Times New Roman"/>
                <a:ea typeface="楷体"/>
              </a:rPr>
              <a:t>的电阻串联起来使用</a:t>
            </a:r>
            <a:r>
              <a:rPr lang="en-US" altLang="zh-CN" b="1">
                <a:latin typeface="Times New Roman"/>
                <a:ea typeface="楷体"/>
              </a:rPr>
              <a:t>,</a:t>
            </a:r>
            <a:r>
              <a:rPr lang="zh-CN" altLang="en-US" b="1">
                <a:latin typeface="Times New Roman"/>
                <a:ea typeface="楷体"/>
              </a:rPr>
              <a:t>其总电阻是多少</a:t>
            </a:r>
            <a:r>
              <a:rPr lang="en-US" altLang="zh-CN" b="1">
                <a:latin typeface="Times New Roman"/>
                <a:ea typeface="楷体"/>
              </a:rPr>
              <a:t>?</a:t>
            </a:r>
            <a:r>
              <a:rPr lang="zh-CN" altLang="en-US" b="1">
                <a:latin typeface="Times New Roman"/>
                <a:ea typeface="楷体"/>
              </a:rPr>
              <a:t>如果并联起来使用</a:t>
            </a:r>
            <a:r>
              <a:rPr lang="en-US" altLang="zh-CN" b="1">
                <a:latin typeface="Times New Roman"/>
                <a:ea typeface="楷体"/>
              </a:rPr>
              <a:t>,</a:t>
            </a:r>
            <a:r>
              <a:rPr lang="zh-CN" altLang="en-US" b="1">
                <a:latin typeface="Times New Roman"/>
                <a:ea typeface="楷体"/>
              </a:rPr>
              <a:t>其总电阻又是多少</a:t>
            </a:r>
            <a:r>
              <a:rPr lang="en-US" altLang="zh-CN" b="1">
                <a:latin typeface="Times New Roman"/>
                <a:ea typeface="楷体"/>
              </a:rPr>
              <a:t>?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4C6143F-FEF1-491F-B6ED-5B49AFA5AAD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3505200"/>
            <a:ext cx="8540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D606A9"/>
                </a:solidFill>
                <a:latin typeface="Times New Roman"/>
                <a:ea typeface="楷体"/>
              </a:rPr>
              <a:t>2</a:t>
            </a:r>
            <a:r>
              <a:rPr lang="zh-CN" altLang="en-US" sz="3200" b="1">
                <a:solidFill>
                  <a:srgbClr val="D606A9"/>
                </a:solidFill>
                <a:latin typeface="Times New Roman"/>
                <a:ea typeface="楷体"/>
              </a:rPr>
              <a:t>：一个仪器出现了故障，经过检查是一个</a:t>
            </a:r>
            <a:r>
              <a:rPr lang="en-US" altLang="zh-CN" sz="3200" b="1">
                <a:solidFill>
                  <a:srgbClr val="D606A9"/>
                </a:solidFill>
                <a:latin typeface="Times New Roman"/>
                <a:ea typeface="楷体"/>
              </a:rPr>
              <a:t>6Ω</a:t>
            </a:r>
            <a:r>
              <a:rPr lang="zh-CN" altLang="en-US" sz="3200" b="1">
                <a:solidFill>
                  <a:srgbClr val="D606A9"/>
                </a:solidFill>
                <a:latin typeface="Times New Roman"/>
                <a:ea typeface="楷体"/>
              </a:rPr>
              <a:t>的电阻出现了问题，需要更换，实验室只有</a:t>
            </a:r>
            <a:r>
              <a:rPr lang="en-US" altLang="zh-CN" sz="3200" b="1">
                <a:solidFill>
                  <a:srgbClr val="D606A9"/>
                </a:solidFill>
                <a:latin typeface="Times New Roman"/>
                <a:ea typeface="楷体"/>
              </a:rPr>
              <a:t>5Ω</a:t>
            </a:r>
            <a:r>
              <a:rPr lang="zh-CN" altLang="en-US" sz="3200" b="1">
                <a:solidFill>
                  <a:srgbClr val="D606A9"/>
                </a:solidFill>
                <a:latin typeface="Times New Roman"/>
                <a:ea typeface="楷体"/>
              </a:rPr>
              <a:t>、</a:t>
            </a:r>
            <a:r>
              <a:rPr lang="en-US" altLang="zh-CN" sz="3200" b="1">
                <a:solidFill>
                  <a:srgbClr val="D606A9"/>
                </a:solidFill>
                <a:latin typeface="Times New Roman"/>
                <a:ea typeface="楷体"/>
              </a:rPr>
              <a:t>10Ω</a:t>
            </a:r>
            <a:r>
              <a:rPr lang="zh-CN" altLang="en-US" sz="3200" b="1">
                <a:solidFill>
                  <a:srgbClr val="D606A9"/>
                </a:solidFill>
                <a:latin typeface="Times New Roman"/>
                <a:ea typeface="楷体"/>
              </a:rPr>
              <a:t>、</a:t>
            </a:r>
            <a:r>
              <a:rPr lang="en-US" altLang="zh-CN" sz="3200" b="1">
                <a:solidFill>
                  <a:srgbClr val="D606A9"/>
                </a:solidFill>
                <a:latin typeface="Times New Roman"/>
                <a:ea typeface="楷体"/>
              </a:rPr>
              <a:t>15Ω</a:t>
            </a:r>
            <a:r>
              <a:rPr lang="zh-CN" altLang="en-US" sz="3200" b="1">
                <a:solidFill>
                  <a:srgbClr val="D606A9"/>
                </a:solidFill>
                <a:latin typeface="Times New Roman"/>
                <a:ea typeface="楷体"/>
              </a:rPr>
              <a:t>三种规格的电阻，该怎么办呢？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0932B9-ACF1-4C97-91AE-D5473B0A1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Times New Roman"/>
                <a:ea typeface="楷体"/>
              </a:rPr>
              <a:t>回顾前面所学内容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0DACE4-244D-4563-BF50-1C13B2FB9B8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/>
                <a:ea typeface="楷体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/>
                <a:ea typeface="楷体"/>
              </a:rPr>
              <a:t>：串联电路的电流特点、电压特点？</a:t>
            </a: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CN" altLang="en-US" b="1">
              <a:solidFill>
                <a:srgbClr val="FF000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/>
                <a:ea typeface="楷体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/>
                <a:ea typeface="楷体"/>
              </a:rPr>
              <a:t>：并联电路的电流特点、电压特点？</a:t>
            </a: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CN" altLang="en-US" b="1">
              <a:solidFill>
                <a:srgbClr val="FF0000"/>
              </a:solidFill>
              <a:latin typeface="+mn-ea"/>
            </a:endParaRPr>
          </a:p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CN" b="1">
                <a:solidFill>
                  <a:srgbClr val="FF0000"/>
                </a:solidFill>
                <a:latin typeface="Times New Roman"/>
                <a:ea typeface="楷体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Times New Roman"/>
                <a:ea typeface="楷体"/>
              </a:rPr>
              <a:t>：导体电阻大小的影响因素？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149F36B-8DFA-4487-AA2E-6813995746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0" y="115443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900628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D9467FE-4FF6-4EC4-8494-9F8B5F619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848600" cy="82296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CN" altLang="en-US" sz="4400" b="1" dirty="0">
                <a:solidFill>
                  <a:srgbClr val="D606A9"/>
                </a:solidFill>
                <a:latin typeface="Times New Roman"/>
                <a:ea typeface="楷体"/>
              </a:rPr>
              <a:t>   一个仪器出现了故障，经过检查是一个</a:t>
            </a:r>
            <a:r>
              <a:rPr lang="en-US" altLang="zh-CN" sz="4400" b="1" dirty="0">
                <a:solidFill>
                  <a:srgbClr val="D606A9"/>
                </a:solidFill>
                <a:latin typeface="Times New Roman"/>
                <a:ea typeface="楷体"/>
              </a:rPr>
              <a:t>20Ω</a:t>
            </a:r>
            <a:r>
              <a:rPr lang="zh-CN" altLang="en-US" sz="4400" b="1" dirty="0">
                <a:solidFill>
                  <a:srgbClr val="D606A9"/>
                </a:solidFill>
                <a:latin typeface="Times New Roman"/>
                <a:ea typeface="楷体"/>
              </a:rPr>
              <a:t>的电阻出现了问题，需要更换，而我们的身边只有</a:t>
            </a:r>
            <a:r>
              <a:rPr lang="en-US" altLang="zh-CN" sz="4400" b="1" dirty="0">
                <a:solidFill>
                  <a:srgbClr val="D606A9"/>
                </a:solidFill>
                <a:latin typeface="Times New Roman"/>
                <a:ea typeface="楷体"/>
              </a:rPr>
              <a:t>5Ω</a:t>
            </a:r>
            <a:r>
              <a:rPr lang="zh-CN" altLang="en-US" sz="4400" b="1" dirty="0">
                <a:solidFill>
                  <a:srgbClr val="D606A9"/>
                </a:solidFill>
                <a:latin typeface="Times New Roman"/>
                <a:ea typeface="楷体"/>
              </a:rPr>
              <a:t>、</a:t>
            </a:r>
            <a:r>
              <a:rPr lang="en-US" altLang="zh-CN" sz="4400" b="1" dirty="0">
                <a:solidFill>
                  <a:srgbClr val="D606A9"/>
                </a:solidFill>
                <a:latin typeface="Times New Roman"/>
                <a:ea typeface="楷体"/>
              </a:rPr>
              <a:t>10Ω</a:t>
            </a:r>
            <a:r>
              <a:rPr lang="zh-CN" altLang="en-US" sz="4400" b="1" dirty="0">
                <a:solidFill>
                  <a:srgbClr val="D606A9"/>
                </a:solidFill>
                <a:latin typeface="Times New Roman"/>
                <a:ea typeface="楷体"/>
              </a:rPr>
              <a:t>、</a:t>
            </a:r>
            <a:r>
              <a:rPr lang="en-US" altLang="zh-CN" sz="4400" b="1" dirty="0">
                <a:solidFill>
                  <a:srgbClr val="D606A9"/>
                </a:solidFill>
                <a:latin typeface="Times New Roman"/>
                <a:ea typeface="楷体"/>
              </a:rPr>
              <a:t>15Ω</a:t>
            </a:r>
            <a:r>
              <a:rPr lang="zh-CN" altLang="en-US" sz="4400" b="1" dirty="0">
                <a:solidFill>
                  <a:srgbClr val="D606A9"/>
                </a:solidFill>
                <a:latin typeface="Times New Roman"/>
                <a:ea typeface="楷体"/>
              </a:rPr>
              <a:t>三种规格的电阻，该怎么办呢？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85A924C-0E76-4FA2-A730-25DBECDC5F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8382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Times New Roman"/>
                <a:ea typeface="楷体"/>
              </a:rPr>
              <a:t>15.4</a:t>
            </a:r>
            <a:r>
              <a:rPr lang="zh-CN" altLang="en-US" sz="4800" b="1">
                <a:solidFill>
                  <a:srgbClr val="FF0000"/>
                </a:solidFill>
                <a:latin typeface="Times New Roman"/>
                <a:ea typeface="楷体"/>
              </a:rPr>
              <a:t>电阻的串联和并联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6F775A7-1187-4D11-B801-C63028981CC3}"/>
              </a:ext>
            </a:extLst>
          </p:cNvPr>
          <p:cNvGrpSpPr/>
          <p:nvPr/>
        </p:nvGrpSpPr>
        <p:grpSpPr>
          <a:xfrm>
            <a:off x="2895600" y="2895600"/>
            <a:ext cx="2808288" cy="576263"/>
            <a:chOff x="839" y="1117"/>
            <a:chExt cx="1769" cy="363"/>
          </a:xfrm>
        </p:grpSpPr>
        <p:sp>
          <p:nvSpPr>
            <p:cNvPr id="7185" name="Lin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3CA3E1C-E970-4ABB-9A32-511031A9E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86" name="Group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1BD637-7BB0-4370-B78A-0B4CA270797E}"/>
                </a:ext>
              </a:extLst>
            </p:cNvPr>
            <p:cNvGrpSpPr/>
            <p:nvPr/>
          </p:nvGrpSpPr>
          <p:grpSpPr>
            <a:xfrm>
              <a:off x="1020" y="1117"/>
              <a:ext cx="1588" cy="363"/>
              <a:chOff x="1020" y="1117"/>
              <a:chExt cx="1588" cy="363"/>
            </a:xfrm>
          </p:grpSpPr>
          <p:sp>
            <p:nvSpPr>
              <p:cNvPr id="7187" name="Rectangle 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9EDA965-DF8D-43E1-8C50-99C327B68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499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88" name="Rectangle 1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81C59E9-02F4-4A5E-AA97-7F695B85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544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89" name="Text Box 1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D7A4BE4-3919-4548-906F-2792B4B2A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62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/>
                  <a:t>R</a:t>
                </a:r>
                <a:r>
                  <a:rPr lang="en-US" altLang="zh-CN" sz="1400"/>
                  <a:t>1</a:t>
                </a:r>
              </a:p>
            </p:txBody>
          </p:sp>
          <p:sp>
            <p:nvSpPr>
              <p:cNvPr id="7190" name="Text Box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EC39FFF-385B-4ABB-A05A-3C64AC44A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1117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/>
                  <a:t>R</a:t>
                </a:r>
                <a:r>
                  <a:rPr lang="en-US" altLang="zh-CN" sz="2400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7191" name="Line 13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344557F-BF3F-4871-BDB2-D4547D466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389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Line 1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D90D774-BE49-4C06-AD6F-DC9F17265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C16C35-9B1D-4EE1-BE6F-B74DF51F5A7C}"/>
              </a:ext>
            </a:extLst>
          </p:cNvPr>
          <p:cNvGrpSpPr/>
          <p:nvPr/>
        </p:nvGrpSpPr>
        <p:grpSpPr>
          <a:xfrm>
            <a:off x="2590800" y="3962400"/>
            <a:ext cx="3048000" cy="1371600"/>
            <a:chOff x="3288" y="2523"/>
            <a:chExt cx="998" cy="680"/>
          </a:xfrm>
        </p:grpSpPr>
        <p:sp>
          <p:nvSpPr>
            <p:cNvPr id="7173" name="Rectangl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F224CC-A12D-4D8D-925E-C72AAE2D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750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74" name="Rectangle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804E0E6-A0DD-4D72-9ED6-3E8EAE44B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067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7175" name="Lin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B24C8F8-F734-48E5-939B-BA477DCAF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284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Lin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E91FDBC-7549-482B-912B-A0FF0A428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8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Line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9654632-CB8C-4188-B468-2B9CA64FA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Line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80E3D4-C901-4EFE-A28A-BDEDEA5A1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Lin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EBFC20E-BE03-41CB-BA29-B66CC5C3E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0" name="Line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1DCBAAF-3D6D-4D4C-B1F0-11DC7D98D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D0F0B09-CEAF-4049-A9C5-9F005B5DA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1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Line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220403D-7932-41D8-950D-029850CDB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Text Box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D9834A5-1D12-499E-BA31-EF1FC1D3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23"/>
              <a:ext cx="14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  <a:r>
                <a:rPr lang="en-US" altLang="zh-CN" sz="1400"/>
                <a:t>1</a:t>
              </a:r>
            </a:p>
          </p:txBody>
        </p:sp>
        <p:sp>
          <p:nvSpPr>
            <p:cNvPr id="7184" name="Text Box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2C1FD7F-4812-49EA-8164-7CE5D9DCF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886"/>
              <a:ext cx="22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R</a:t>
              </a:r>
              <a:r>
                <a:rPr lang="en-US" altLang="zh-CN" sz="1400"/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3488D74-F3A9-472B-9C1D-8163A7B5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5183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Times New Roman"/>
                <a:ea typeface="楷体"/>
              </a:rPr>
              <a:t>加油站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CE3F439-1CB3-4EF4-B3F2-137B97992302}"/>
              </a:ext>
            </a:extLst>
          </p:cNvPr>
          <p:cNvGrpSpPr/>
          <p:nvPr/>
        </p:nvGrpSpPr>
        <p:grpSpPr>
          <a:xfrm>
            <a:off x="3635375" y="1484313"/>
            <a:ext cx="2808288" cy="576262"/>
            <a:chOff x="839" y="1117"/>
            <a:chExt cx="1769" cy="363"/>
          </a:xfrm>
        </p:grpSpPr>
        <p:sp>
          <p:nvSpPr>
            <p:cNvPr id="8213" name="Lin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8DBEA4-C9D0-4F7D-A813-3190C2E2F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14" name="Group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855CA12-FA51-443A-8707-27E2D3B68A90}"/>
                </a:ext>
              </a:extLst>
            </p:cNvPr>
            <p:cNvGrpSpPr/>
            <p:nvPr/>
          </p:nvGrpSpPr>
          <p:grpSpPr>
            <a:xfrm>
              <a:off x="1020" y="1117"/>
              <a:ext cx="1588" cy="363"/>
              <a:chOff x="1020" y="1117"/>
              <a:chExt cx="1588" cy="363"/>
            </a:xfrm>
          </p:grpSpPr>
          <p:sp>
            <p:nvSpPr>
              <p:cNvPr id="8215" name="Rectangl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67F999A-B31D-4B2A-8E55-67127E1F2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499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6" name="Rectangle 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DB4D51F-69C6-4043-A829-56938DBFF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544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7" name="Text Box 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6B6AD5C-1BCE-40D1-90D8-B2BE9ED66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62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/>
                  <a:t>R1</a:t>
                </a:r>
              </a:p>
            </p:txBody>
          </p:sp>
          <p:sp>
            <p:nvSpPr>
              <p:cNvPr id="8218" name="Text Box 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BEE621B-8938-492D-910A-8739E4747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1117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/>
                  <a:t>R</a:t>
                </a:r>
                <a:r>
                  <a:rPr lang="en-US" altLang="zh-CN" sz="2400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219" name="Line 1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C8D5A89-3A5F-4EE7-B663-912A67E8B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389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0" name="Line 1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4E902EEC-5BEB-4D68-AC3E-94ADA455B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63B3F1D-11B1-474C-9E85-590C3D82AC44}"/>
              </a:ext>
            </a:extLst>
          </p:cNvPr>
          <p:cNvGrpSpPr/>
          <p:nvPr/>
        </p:nvGrpSpPr>
        <p:grpSpPr>
          <a:xfrm>
            <a:off x="3581400" y="1408113"/>
            <a:ext cx="2808288" cy="649287"/>
            <a:chOff x="839" y="1661"/>
            <a:chExt cx="1769" cy="409"/>
          </a:xfrm>
        </p:grpSpPr>
        <p:sp>
          <p:nvSpPr>
            <p:cNvPr id="8209" name="Rectangl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0166B2-E2BA-4654-9054-F8C277591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888"/>
              <a:ext cx="726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0" name="Text Box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B86DF39-9E36-491C-8BDC-96448BF0F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661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R</a:t>
              </a:r>
            </a:p>
          </p:txBody>
        </p:sp>
        <p:sp>
          <p:nvSpPr>
            <p:cNvPr id="8211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5D702C-746D-41E4-800D-CBEAFB425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97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Line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70E31B7-CCB9-4BC9-B04A-BC36DA38C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97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7" name="组合 2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E526E4-07C4-484D-A340-669AFCD67960}"/>
              </a:ext>
            </a:extLst>
          </p:cNvPr>
          <p:cNvGrpSpPr/>
          <p:nvPr/>
        </p:nvGrpSpPr>
        <p:grpSpPr>
          <a:xfrm>
            <a:off x="2411413" y="1628775"/>
            <a:ext cx="4032250" cy="1728788"/>
            <a:chOff x="2411413" y="1628775"/>
            <a:chExt cx="4032250" cy="1728788"/>
          </a:xfrm>
        </p:grpSpPr>
        <p:sp>
          <p:nvSpPr>
            <p:cNvPr id="8200" name="Line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C0769A8-3107-4501-AD27-1050B3A30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8" y="1917700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01" name="Group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21C566A-3914-4EE6-9765-73263048FA7B}"/>
                </a:ext>
              </a:extLst>
            </p:cNvPr>
            <p:cNvGrpSpPr/>
            <p:nvPr/>
          </p:nvGrpSpPr>
          <p:grpSpPr>
            <a:xfrm>
              <a:off x="2411413" y="1628775"/>
              <a:ext cx="4032250" cy="1728788"/>
              <a:chOff x="1519" y="1026"/>
              <a:chExt cx="2540" cy="1089"/>
            </a:xfrm>
          </p:grpSpPr>
          <p:sp>
            <p:nvSpPr>
              <p:cNvPr id="8202" name="Line 1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37FA15A-E8D3-463B-B352-7DD819C16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" y="1208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3" name="Line 1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984ABC1-77A0-4BC6-B58C-BFA789A4D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9" y="1208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4" name="Oval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EEAC926-3062-4A31-9815-AA004CA91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026"/>
                <a:ext cx="318" cy="3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/>
                  <a:t>A</a:t>
                </a:r>
              </a:p>
            </p:txBody>
          </p:sp>
          <p:sp>
            <p:nvSpPr>
              <p:cNvPr id="8205" name="Line 2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EBAE348-54C3-49DA-9D62-0C2C0ADC6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20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6" name="Oval 2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AAD7CE9-09BB-4536-8D1C-2862B2D44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1570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/>
                  <a:t>V</a:t>
                </a:r>
              </a:p>
            </p:txBody>
          </p:sp>
          <p:sp>
            <p:nvSpPr>
              <p:cNvPr id="8207" name="Line 23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6146CDD-F637-4F15-B69D-87F2C8308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0000" flipV="1">
                <a:off x="1519" y="1747"/>
                <a:ext cx="118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8" name="Line 2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CE0AA79-2916-46BB-BDFE-3946E651D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752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081" name="Text Box 2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1E42BE-D84E-412D-9DBF-84F974C7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73463"/>
            <a:ext cx="77041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如果用一个电阻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代替两个串联着的电阻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en-US" altLang="zh-CN" sz="2400" baseline="-25000">
                <a:solidFill>
                  <a:srgbClr val="000000"/>
                </a:solidFill>
                <a:latin typeface="Times New Roman"/>
                <a:ea typeface="楷体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en-US" altLang="zh-CN" sz="2400" baseline="-25000">
                <a:solidFill>
                  <a:srgbClr val="000000"/>
                </a:solidFill>
                <a:latin typeface="Times New Roman"/>
                <a:ea typeface="楷体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接入电路后，电路的状态不变，即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两端的电压和通过它的电流都与原来的相同，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就叫做这两个串联电阻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en-US" altLang="zh-CN" sz="2400" baseline="-25000">
                <a:solidFill>
                  <a:srgbClr val="000000"/>
                </a:solidFill>
                <a:latin typeface="Times New Roman"/>
                <a:ea typeface="楷体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ea typeface="楷体"/>
              </a:rPr>
              <a:t>R</a:t>
            </a:r>
            <a:r>
              <a:rPr lang="en-US" altLang="zh-CN" sz="2400" baseline="-25000">
                <a:solidFill>
                  <a:srgbClr val="000000"/>
                </a:solidFill>
                <a:latin typeface="Times New Roman"/>
                <a:ea typeface="楷体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的总电阻。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Times New Roman"/>
                <a:ea typeface="楷体"/>
              </a:rPr>
              <a:t>并联电阻和它的总电阻也存在这种关系。</a:t>
            </a:r>
          </a:p>
        </p:txBody>
      </p:sp>
      <p:sp>
        <p:nvSpPr>
          <p:cNvPr id="45083" name="Rectangle 2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CC70F9D-9064-4535-807C-461C76D8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096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u="sng">
                <a:solidFill>
                  <a:srgbClr val="FF0000"/>
                </a:solidFill>
                <a:latin typeface="Times New Roman"/>
                <a:ea typeface="楷体"/>
              </a:rPr>
              <a:t>“</a:t>
            </a:r>
            <a:r>
              <a:rPr lang="zh-CN" altLang="en-US" sz="4000" b="1" u="sng">
                <a:solidFill>
                  <a:srgbClr val="FF0000"/>
                </a:solidFill>
                <a:latin typeface="Times New Roman"/>
                <a:ea typeface="楷体"/>
              </a:rPr>
              <a:t>等效替代”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81" grpId="1"/>
      <p:bldP spid="4508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8F84FA-B8EF-4114-9BA9-1FE119BA02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Times New Roman"/>
                <a:ea typeface="楷体"/>
              </a:rPr>
              <a:t>一：电阻的串联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1DAB680-6312-4941-90FB-40C930A562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905000"/>
            <a:ext cx="854075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latin typeface="Times New Roman"/>
                <a:ea typeface="楷体"/>
              </a:rPr>
              <a:t>1</a:t>
            </a:r>
            <a:r>
              <a:rPr lang="zh-CN" altLang="en-US" sz="2800">
                <a:latin typeface="Times New Roman"/>
                <a:ea typeface="楷体"/>
              </a:rPr>
              <a:t>：提出问题：电阻串联后总电阻是增大还是减小？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>
                <a:latin typeface="Times New Roman"/>
                <a:ea typeface="楷体"/>
              </a:rPr>
              <a:t>2</a:t>
            </a:r>
            <a:r>
              <a:rPr lang="zh-CN" altLang="en-US" sz="2800">
                <a:latin typeface="Times New Roman"/>
                <a:ea typeface="楷体"/>
              </a:rPr>
              <a:t>：猜想与假设：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/>
          </a:p>
          <a:p>
            <a:pPr eaLnBrk="1" hangingPunct="1">
              <a:lnSpc>
                <a:spcPct val="90000"/>
              </a:lnSpc>
            </a:pPr>
            <a:endParaRPr lang="zh-CN" altLang="en-US" sz="2800"/>
          </a:p>
          <a:p>
            <a:pPr eaLnBrk="1" hangingPunct="1">
              <a:lnSpc>
                <a:spcPct val="90000"/>
              </a:lnSpc>
            </a:pPr>
            <a:endParaRPr lang="zh-CN" altLang="en-US" sz="2800"/>
          </a:p>
          <a:p>
            <a:pPr eaLnBrk="1" hangingPunct="1">
              <a:lnSpc>
                <a:spcPct val="90000"/>
              </a:lnSpc>
            </a:pPr>
            <a:endParaRPr lang="zh-CN" altLang="en-US" sz="2800"/>
          </a:p>
          <a:p>
            <a:pPr eaLnBrk="1" hangingPunct="1">
              <a:lnSpc>
                <a:spcPct val="90000"/>
              </a:lnSpc>
            </a:pPr>
            <a:endParaRPr lang="zh-CN" altLang="en-US" sz="2800"/>
          </a:p>
          <a:p>
            <a:pPr eaLnBrk="1" hangingPunct="1">
              <a:lnSpc>
                <a:spcPct val="90000"/>
              </a:lnSpc>
            </a:pPr>
            <a:r>
              <a:rPr lang="zh-CN" altLang="en-US" sz="2800">
                <a:latin typeface="Times New Roman"/>
                <a:ea typeface="楷体"/>
              </a:rPr>
              <a:t>如何验证我们的猜想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A0FADF9-4CD3-48F3-BE00-13410AFA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0400"/>
            <a:ext cx="762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/>
                <a:ea typeface="楷体"/>
              </a:rPr>
              <a:t>几个电阻串联后相当于增加了导体的长度，总电阻应当比各个分电阻大些。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9B04AAE-7EE7-4BCE-A973-AEF3EFFC1DCE}"/>
              </a:ext>
            </a:extLst>
          </p:cNvPr>
          <p:cNvGrpSpPr/>
          <p:nvPr/>
        </p:nvGrpSpPr>
        <p:grpSpPr>
          <a:xfrm>
            <a:off x="2819400" y="4495800"/>
            <a:ext cx="2808288" cy="576263"/>
            <a:chOff x="839" y="1117"/>
            <a:chExt cx="1769" cy="363"/>
          </a:xfrm>
        </p:grpSpPr>
        <p:sp>
          <p:nvSpPr>
            <p:cNvPr id="9222" name="Lin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F0F9110-BE91-48D8-B898-265A2906A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23" name="Group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5252883-539B-47FC-8086-BE21CC8C2F63}"/>
                </a:ext>
              </a:extLst>
            </p:cNvPr>
            <p:cNvGrpSpPr/>
            <p:nvPr/>
          </p:nvGrpSpPr>
          <p:grpSpPr>
            <a:xfrm>
              <a:off x="1020" y="1117"/>
              <a:ext cx="1588" cy="363"/>
              <a:chOff x="1020" y="1117"/>
              <a:chExt cx="1588" cy="363"/>
            </a:xfrm>
          </p:grpSpPr>
          <p:sp>
            <p:nvSpPr>
              <p:cNvPr id="9224" name="Rectangle 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2D1602D-2815-4678-AA3D-E5CB65537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499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225" name="Rectangle 1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4BBD973B-6384-4D57-88A8-31F968242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544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226" name="Text Box 1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092CD17-09CC-460E-83CD-2510631B0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1162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/>
                  <a:t>R</a:t>
                </a:r>
                <a:r>
                  <a:rPr lang="en-US" altLang="zh-CN" sz="1100"/>
                  <a:t>1</a:t>
                </a:r>
              </a:p>
            </p:txBody>
          </p:sp>
          <p:sp>
            <p:nvSpPr>
              <p:cNvPr id="9227" name="Text Box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5371E32-D508-490F-9983-B5298CAA6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1117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/>
                  <a:t>R</a:t>
                </a:r>
                <a:r>
                  <a:rPr lang="en-US" altLang="zh-CN" sz="2000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9228" name="Line 13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973F429-6609-4A0D-8063-6844898A7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389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9" name="Line 1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E28D7B8-5A01-4D7B-BD60-5D97731EA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6ED9E2-BC57-4A2F-875D-A136F16556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152400"/>
            <a:ext cx="854075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/>
                <a:ea typeface="楷体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Times New Roman"/>
                <a:ea typeface="楷体"/>
              </a:rPr>
              <a:t>：设计实验与制定计划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B828D24-1D72-4D32-A4C2-8C0BE2F03C5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/>
                <a:ea typeface="楷体"/>
              </a:rPr>
              <a:t>（</a:t>
            </a:r>
            <a:r>
              <a:rPr lang="en-US" altLang="zh-CN">
                <a:latin typeface="Times New Roman"/>
                <a:ea typeface="楷体"/>
              </a:rPr>
              <a:t>1</a:t>
            </a:r>
            <a:r>
              <a:rPr lang="zh-CN" altLang="en-US">
                <a:latin typeface="Times New Roman"/>
                <a:ea typeface="楷体"/>
              </a:rPr>
              <a:t>）伏安法测电阻</a:t>
            </a:r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r>
              <a:rPr lang="zh-CN" altLang="en-US">
                <a:latin typeface="Times New Roman"/>
                <a:ea typeface="楷体"/>
              </a:rPr>
              <a:t>（</a:t>
            </a:r>
            <a:r>
              <a:rPr lang="en-US" altLang="zh-CN">
                <a:latin typeface="Times New Roman"/>
                <a:ea typeface="楷体"/>
              </a:rPr>
              <a:t>2</a:t>
            </a:r>
            <a:r>
              <a:rPr lang="zh-CN" altLang="en-US">
                <a:latin typeface="Times New Roman"/>
                <a:ea typeface="楷体"/>
              </a:rPr>
              <a:t>）电阻对电流的阻碍作用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D1F791-8B55-4484-BADE-1D1A676F808A}"/>
              </a:ext>
            </a:extLst>
          </p:cNvPr>
          <p:cNvGrpSpPr/>
          <p:nvPr/>
        </p:nvGrpSpPr>
        <p:grpSpPr>
          <a:xfrm>
            <a:off x="2286000" y="1752600"/>
            <a:ext cx="4032250" cy="1897063"/>
            <a:chOff x="1437" y="1344"/>
            <a:chExt cx="2540" cy="1195"/>
          </a:xfrm>
        </p:grpSpPr>
        <p:grpSp>
          <p:nvGrpSpPr>
            <p:cNvPr id="10260" name="Group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59DE951-D0FE-4850-B3FD-4228522BFAF3}"/>
                </a:ext>
              </a:extLst>
            </p:cNvPr>
            <p:cNvGrpSpPr/>
            <p:nvPr/>
          </p:nvGrpSpPr>
          <p:grpSpPr>
            <a:xfrm>
              <a:off x="2208" y="1344"/>
              <a:ext cx="1769" cy="363"/>
              <a:chOff x="839" y="1117"/>
              <a:chExt cx="1769" cy="363"/>
            </a:xfrm>
          </p:grpSpPr>
          <p:sp>
            <p:nvSpPr>
              <p:cNvPr id="10269" name="Lin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76AD7A8-CEF4-404C-A682-974926813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38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270" name="Group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02E5921-6271-46CA-845F-B111DEAA5462}"/>
                  </a:ext>
                </a:extLst>
              </p:cNvPr>
              <p:cNvGrpSpPr/>
              <p:nvPr/>
            </p:nvGrpSpPr>
            <p:grpSpPr>
              <a:xfrm>
                <a:off x="1020" y="1117"/>
                <a:ext cx="1588" cy="363"/>
                <a:chOff x="1020" y="1117"/>
                <a:chExt cx="1588" cy="363"/>
              </a:xfrm>
            </p:grpSpPr>
            <p:sp>
              <p:nvSpPr>
                <p:cNvPr id="10271" name="Rectangle 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59A4F9D-10F6-4E0A-A367-F3B4CF8CC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0" y="1344"/>
                  <a:ext cx="499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272" name="Rectangle 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95C63F4-11B5-4763-AE4A-96FCEE443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544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273" name="Text Box 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89EC5C5-C35E-4A4C-8AEF-3887A91F1A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" y="1162"/>
                  <a:ext cx="40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/>
                    <a:t>R</a:t>
                  </a:r>
                  <a:r>
                    <a:rPr lang="en-US" altLang="zh-CN" sz="1400"/>
                    <a:t>1</a:t>
                  </a:r>
                </a:p>
              </p:txBody>
            </p:sp>
            <p:sp>
              <p:nvSpPr>
                <p:cNvPr id="10274" name="Text Box 1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5A45FBE-001F-44AA-A445-8544967B9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7" y="1117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/>
                    <a:t>R</a:t>
                  </a:r>
                  <a:r>
                    <a:rPr lang="en-US" altLang="zh-CN" sz="2400" baseline="-2500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0275" name="Line 1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322CEAD-E6B8-4FFF-9903-F173F2CD4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1389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6" name="Line 1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D2BB551-7F1A-44CC-A2F8-C48A0CC4C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1" y="1389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61" name="Lin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1909B12-C728-4238-BDD2-3F2D7ED06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7" y="1617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Oval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BCA7F88-78E3-4043-B7EF-994A3647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1435"/>
              <a:ext cx="31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/>
                <a:t>A</a:t>
              </a:r>
            </a:p>
          </p:txBody>
        </p:sp>
        <p:sp>
          <p:nvSpPr>
            <p:cNvPr id="10263" name="Line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84CCDD9-9738-473F-B6CE-53069EB01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7" y="161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Line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D307B2-9152-4000-BF51-7F741A4F9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" y="161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Oval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F6FB330-88D4-4F82-8261-5BB7A9FE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1979"/>
              <a:ext cx="408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/>
                <a:t>V</a:t>
              </a:r>
            </a:p>
          </p:txBody>
        </p:sp>
        <p:sp>
          <p:nvSpPr>
            <p:cNvPr id="10266" name="Line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1F49C4F-0C86-426E-BC14-C10444C7FB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V="1">
              <a:off x="1437" y="2156"/>
              <a:ext cx="118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7" name="Line 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0BECCF-B08C-4FBE-A6E6-400C47014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5" y="2161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8" name="Line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505ECFD-6CB6-4825-810B-6455FD591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1632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DB20AED-AA47-4D89-9FBD-7A958EA931E6}"/>
              </a:ext>
            </a:extLst>
          </p:cNvPr>
          <p:cNvGrpSpPr/>
          <p:nvPr/>
        </p:nvGrpSpPr>
        <p:grpSpPr>
          <a:xfrm>
            <a:off x="2971800" y="4800600"/>
            <a:ext cx="2376488" cy="1800225"/>
            <a:chOff x="1872" y="3024"/>
            <a:chExt cx="1497" cy="1134"/>
          </a:xfrm>
        </p:grpSpPr>
        <p:sp>
          <p:nvSpPr>
            <p:cNvPr id="10246" name="Oval 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A17FB7-47D5-4F2A-AA58-EE7E4ECFC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264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A</a:t>
              </a:r>
            </a:p>
          </p:txBody>
        </p:sp>
        <p:sp>
          <p:nvSpPr>
            <p:cNvPr id="10247" name="Line 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88E14EB-50F4-44A3-983F-FCB019FA5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3648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Line 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4481251-F54C-46B9-946F-D073AB997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" y="402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Lin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C14F3B2-0D40-4D81-9B7B-C3947A0F7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7" y="3931"/>
              <a:ext cx="18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Line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9FBFF1B-94B3-45AD-A8C7-F656AD4CD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8" y="402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Line 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8DB2C65-4CF9-47D7-8B7B-D0563D125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5" y="393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Line 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DA2D406-81BE-46E0-BB2F-8FDF54A69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6" y="39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Line 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9B5B159-AA03-4527-A9C8-E2168F0B4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402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Line 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70C5748-CCDD-46BE-903A-8A35B95E5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3024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Lin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90A645D-6734-4476-B271-399C7024E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5" y="302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Line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53F9E22-98CE-4217-91B4-F9A656CA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3024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Line 3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B0C7E9-BD12-4AE3-A8F6-F468C1002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02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Text Box 3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2E55509-80EB-463D-8374-0D4AFA9B2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1" y="3115"/>
              <a:ext cx="1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10259" name="Text Box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2E5AF4-55C4-4FED-8639-4AEF301B6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" y="3115"/>
              <a:ext cx="1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C675A6C-D0D6-4B65-8F19-7FCE1BFB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D606A9"/>
                </a:solidFill>
                <a:latin typeface="Times New Roman"/>
                <a:ea typeface="楷体" panose="02010800040101010101" pitchFamily="2" charset="-122"/>
              </a:rPr>
              <a:t>让我们通过理论来推导一下，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9BC003-2A60-41BD-B40C-34F801A7EEEB}"/>
              </a:ext>
            </a:extLst>
          </p:cNvPr>
          <p:cNvGrpSpPr/>
          <p:nvPr/>
        </p:nvGrpSpPr>
        <p:grpSpPr>
          <a:xfrm>
            <a:off x="457200" y="1143000"/>
            <a:ext cx="3733800" cy="2590800"/>
            <a:chOff x="521" y="572"/>
            <a:chExt cx="1769" cy="1044"/>
          </a:xfrm>
        </p:grpSpPr>
        <p:sp>
          <p:nvSpPr>
            <p:cNvPr id="11283" name="Rectangl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510B9F0-6B88-4475-B40F-DD7E29A9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26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84" name="Rectangle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F995878-8933-46F6-9E99-AF76C14F0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026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85" name="Line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560AECA-A7C3-42BF-9BAB-9BD9B8941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07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Line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098D6C3-BDC7-46F1-AA11-DDCF6669B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07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Line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7D46660-1406-4197-B522-92CA89D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07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8" name="Lin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B3FBCA5-9A69-491C-93AC-BF91A42CC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61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9" name="Lin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15B2D31-51B6-41C0-B42A-F2C21EFA8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61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0" name="Text Box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A2F85F8-0E0D-43C4-BB3A-0CECCFF95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572"/>
              <a:ext cx="3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/>
                <a:t>U</a:t>
              </a:r>
            </a:p>
          </p:txBody>
        </p:sp>
        <p:sp>
          <p:nvSpPr>
            <p:cNvPr id="11291" name="Line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1D6F928-52A7-4E1F-8207-FDF18DB8A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709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2" name="Line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FCFF8CF-7D3A-4B58-B2AF-1E85101E1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709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3" name="Text Box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BBA0370-1427-49DF-A776-E76BCDF58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799"/>
              <a:ext cx="18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I</a:t>
              </a:r>
            </a:p>
          </p:txBody>
        </p:sp>
        <p:sp>
          <p:nvSpPr>
            <p:cNvPr id="11294" name="Text Box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A093BBA-A232-4CD1-A843-D4E15DBF7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799"/>
              <a:ext cx="31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R</a:t>
              </a:r>
              <a:r>
                <a:rPr lang="en-US" altLang="zh-CN" sz="1200" b="1"/>
                <a:t>1</a:t>
              </a:r>
            </a:p>
          </p:txBody>
        </p:sp>
        <p:sp>
          <p:nvSpPr>
            <p:cNvPr id="11295" name="Text Box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9BD117-84AA-44BF-B451-97C531799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799"/>
              <a:ext cx="40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R</a:t>
              </a:r>
              <a:r>
                <a:rPr lang="en-US" altLang="zh-CN" sz="1200" b="1"/>
                <a:t>2</a:t>
              </a:r>
            </a:p>
          </p:txBody>
        </p:sp>
        <p:sp>
          <p:nvSpPr>
            <p:cNvPr id="11296" name="Text Box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DB78C96-FB55-4133-995E-532B4B55C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344"/>
              <a:ext cx="31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U</a:t>
              </a:r>
              <a:r>
                <a:rPr lang="en-US" altLang="zh-CN" sz="1200" b="1"/>
                <a:t>1</a:t>
              </a:r>
            </a:p>
          </p:txBody>
        </p:sp>
        <p:sp>
          <p:nvSpPr>
            <p:cNvPr id="11297" name="Text Box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CD83841-C40F-445F-AA6C-E9D796A9A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344"/>
              <a:ext cx="36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U</a:t>
              </a:r>
              <a:r>
                <a:rPr lang="en-US" altLang="zh-CN" sz="1200" b="1"/>
                <a:t>2</a:t>
              </a:r>
            </a:p>
          </p:txBody>
        </p:sp>
        <p:sp>
          <p:nvSpPr>
            <p:cNvPr id="11298" name="Line 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410AAF5-18EA-4092-B21D-DA1AB262F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134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9" name="Line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CD3D215-D695-4138-B07F-940F734BA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134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0" name="Line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0B79DD4-3059-4300-8600-F8061674D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29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1" name="Line 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65D2D9-8DD2-4084-86BC-0F3B3CEA3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143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2" name="Line 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A0B53C7-C55C-4787-99B4-72918487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4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3" name="Line 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4CD7280-DC35-4DF9-9AD0-610425D92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143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4" name="Line 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DF78514-900F-4D86-A296-161C2E862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143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2B8193-2155-4D5A-965E-07934F960D09}"/>
              </a:ext>
            </a:extLst>
          </p:cNvPr>
          <p:cNvGrpSpPr/>
          <p:nvPr/>
        </p:nvGrpSpPr>
        <p:grpSpPr>
          <a:xfrm>
            <a:off x="5715000" y="1752600"/>
            <a:ext cx="2895600" cy="1295400"/>
            <a:chOff x="3152" y="527"/>
            <a:chExt cx="1542" cy="635"/>
          </a:xfrm>
        </p:grpSpPr>
        <p:sp>
          <p:nvSpPr>
            <p:cNvPr id="11273" name="Rectangle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CA1EC2B-DC0E-4468-BCCE-4EF79C734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981"/>
              <a:ext cx="635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4" name="Text Box 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A69586C-6C96-4616-8894-7DB24DDBF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709"/>
              <a:ext cx="1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R</a:t>
              </a:r>
            </a:p>
          </p:txBody>
        </p:sp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4FA28E2-61FD-4B9A-9936-EF4E94986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107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Line 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4FF8D55-6C91-457E-AC70-DD9900165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07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Line 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747FB1B-9BF0-451B-B77C-0F4A3F1EB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52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Lin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6284A44-C0BF-41B3-914D-EA1C57172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57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Text Box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36FFBF-36A9-458E-B4AA-F1852E6A7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527"/>
              <a:ext cx="13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/>
                <a:t>U</a:t>
              </a:r>
            </a:p>
          </p:txBody>
        </p:sp>
        <p:sp>
          <p:nvSpPr>
            <p:cNvPr id="11280" name="Line 3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539EC2F-14B0-4AF9-B557-25136E57A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61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Line 3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1971230-930B-484D-B355-9115E60C8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618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Text Box 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3628F54-AE3A-4131-8155-C5A592078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766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I</a:t>
              </a:r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B308792-942A-41CE-AD42-FCFC4D02DC30}"/>
              </a:ext>
            </a:extLst>
          </p:cNvPr>
          <p:cNvGrpSpPr/>
          <p:nvPr/>
        </p:nvGrpSpPr>
        <p:grpSpPr>
          <a:xfrm>
            <a:off x="4419600" y="2209800"/>
            <a:ext cx="1223963" cy="719138"/>
            <a:chOff x="2472" y="754"/>
            <a:chExt cx="771" cy="453"/>
          </a:xfrm>
        </p:grpSpPr>
        <p:sp>
          <p:nvSpPr>
            <p:cNvPr id="11271" name="AutoShape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6764EEB-B922-4590-AA21-188AB575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026"/>
              <a:ext cx="771" cy="181"/>
            </a:xfrm>
            <a:prstGeom prst="rightArrow">
              <a:avLst>
                <a:gd name="adj1" fmla="val 50000"/>
                <a:gd name="adj2" fmla="val 1064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2" name="Text Box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552A44A-5BD5-46DC-816F-2A10B9644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754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</a:rPr>
                <a:t>等效于</a:t>
              </a:r>
            </a:p>
          </p:txBody>
        </p:sp>
      </p:grpSp>
      <p:sp>
        <p:nvSpPr>
          <p:cNvPr id="11307" name="Text Box 4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1C44243-5217-4EEE-BD1B-026176450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8135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Times New Roman"/>
                <a:ea typeface="楷体"/>
              </a:rPr>
              <a:t>结论：</a:t>
            </a:r>
            <a:r>
              <a:rPr lang="zh-CN" altLang="en-US" sz="2800" u="sng">
                <a:solidFill>
                  <a:srgbClr val="FF0000"/>
                </a:solidFill>
                <a:latin typeface="Times New Roman"/>
                <a:ea typeface="楷体"/>
              </a:rPr>
              <a:t>串联电路的总电阻等于各串联电阻之和</a:t>
            </a:r>
          </a:p>
          <a:p>
            <a:pPr eaLnBrk="1" hangingPunct="1"/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0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118A30-38E3-43EC-9225-2A162BC3D07F}"/>
              </a:ext>
            </a:extLst>
          </p:cNvPr>
          <p:cNvSpPr txBox="1"/>
          <p:nvPr/>
        </p:nvSpPr>
        <p:spPr>
          <a:xfrm>
            <a:off x="685800" y="1219200"/>
            <a:ext cx="8153400" cy="1752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ct val="0"/>
              </a:spcAft>
              <a:defRPr/>
            </a:pPr>
            <a:r>
              <a:rPr lang="zh-CN" altLang="en-US" sz="4000">
                <a:solidFill>
                  <a:schemeClr val="tx2"/>
                </a:solidFill>
                <a:latin typeface="Times New Roman"/>
                <a:ea typeface="楷体"/>
                <a:cs typeface="+mj-cs"/>
              </a:rPr>
              <a:t>思考</a:t>
            </a:r>
            <a:r>
              <a:rPr lang="en-US" altLang="zh-CN" sz="4000">
                <a:solidFill>
                  <a:schemeClr val="tx2"/>
                </a:solidFill>
                <a:latin typeface="Times New Roman"/>
                <a:ea typeface="楷体"/>
                <a:cs typeface="+mj-cs"/>
              </a:rPr>
              <a:t>1</a:t>
            </a:r>
            <a:r>
              <a:rPr lang="zh-CN" altLang="en-US" sz="4000">
                <a:solidFill>
                  <a:schemeClr val="tx2"/>
                </a:solidFill>
                <a:latin typeface="Times New Roman"/>
                <a:ea typeface="楷体"/>
                <a:cs typeface="+mj-cs"/>
              </a:rPr>
              <a:t>：串联的电阻越多，则总电阻的大小会怎样变？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B7E26F-046C-4071-8F0A-1C103AA955F5}"/>
              </a:ext>
            </a:extLst>
          </p:cNvPr>
          <p:cNvSpPr txBox="1"/>
          <p:nvPr/>
        </p:nvSpPr>
        <p:spPr>
          <a:xfrm>
            <a:off x="533400" y="3733800"/>
            <a:ext cx="8382000" cy="2667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ct val="0"/>
              </a:spcAft>
              <a:defRPr/>
            </a:pPr>
            <a:r>
              <a:rPr lang="zh-CN" altLang="en-US" sz="4000">
                <a:solidFill>
                  <a:schemeClr val="tx2"/>
                </a:solidFill>
                <a:latin typeface="Times New Roman"/>
                <a:ea typeface="楷体"/>
                <a:cs typeface="+mj-cs"/>
              </a:rPr>
              <a:t>思考</a:t>
            </a:r>
            <a:r>
              <a:rPr lang="en-US" altLang="zh-CN" sz="4000">
                <a:solidFill>
                  <a:schemeClr val="tx2"/>
                </a:solidFill>
                <a:latin typeface="Times New Roman"/>
                <a:ea typeface="楷体"/>
                <a:cs typeface="+mj-cs"/>
              </a:rPr>
              <a:t>2</a:t>
            </a:r>
            <a:r>
              <a:rPr lang="zh-CN" altLang="en-US" sz="4000">
                <a:solidFill>
                  <a:schemeClr val="tx2"/>
                </a:solidFill>
                <a:latin typeface="Times New Roman"/>
                <a:ea typeface="楷体"/>
                <a:cs typeface="+mj-cs"/>
              </a:rPr>
              <a:t>：假设两个电阻串联，其中一个电阻的阻值变大，则总电阻的大小会怎样变？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C8BF87-7540-4156-BD71-AE8433A3FC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/>
                <a:ea typeface="楷体"/>
              </a:rPr>
              <a:t>电阻串联的应用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435949-7FEB-4911-B6E3-5EB980DF98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430463"/>
            <a:ext cx="4786313" cy="8239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ct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CN" altLang="en-US" sz="3600" b="1">
                <a:solidFill>
                  <a:srgbClr val="D606A9"/>
                </a:solidFill>
                <a:latin typeface="Times New Roman"/>
                <a:ea typeface="楷体"/>
              </a:rPr>
              <a:t>一个仪器出现了故障，经过检查是一个</a:t>
            </a:r>
            <a:r>
              <a:rPr lang="en-US" altLang="zh-CN" sz="3600" b="1">
                <a:solidFill>
                  <a:srgbClr val="D606A9"/>
                </a:solidFill>
                <a:latin typeface="Times New Roman"/>
                <a:ea typeface="楷体"/>
              </a:rPr>
              <a:t>20Ω</a:t>
            </a:r>
            <a:r>
              <a:rPr lang="zh-CN" altLang="en-US" sz="3600" b="1">
                <a:solidFill>
                  <a:srgbClr val="D606A9"/>
                </a:solidFill>
                <a:latin typeface="Times New Roman"/>
                <a:ea typeface="楷体"/>
              </a:rPr>
              <a:t>的电阻出现了问题，需要更换，而我们的身边只有</a:t>
            </a:r>
            <a:r>
              <a:rPr lang="en-US" altLang="zh-CN" sz="3600" b="1">
                <a:solidFill>
                  <a:srgbClr val="D606A9"/>
                </a:solidFill>
                <a:latin typeface="Times New Roman"/>
                <a:ea typeface="楷体"/>
              </a:rPr>
              <a:t>5Ω</a:t>
            </a:r>
            <a:r>
              <a:rPr lang="zh-CN" altLang="en-US" sz="3600" b="1">
                <a:solidFill>
                  <a:srgbClr val="D606A9"/>
                </a:solidFill>
                <a:latin typeface="Times New Roman"/>
                <a:ea typeface="楷体"/>
              </a:rPr>
              <a:t>、</a:t>
            </a:r>
            <a:r>
              <a:rPr lang="en-US" altLang="zh-CN" sz="3600" b="1">
                <a:solidFill>
                  <a:srgbClr val="D606A9"/>
                </a:solidFill>
                <a:latin typeface="Times New Roman"/>
                <a:ea typeface="楷体"/>
              </a:rPr>
              <a:t>10Ω</a:t>
            </a:r>
            <a:r>
              <a:rPr lang="zh-CN" altLang="en-US" sz="3600" b="1">
                <a:solidFill>
                  <a:srgbClr val="D606A9"/>
                </a:solidFill>
                <a:latin typeface="Times New Roman"/>
                <a:ea typeface="楷体"/>
              </a:rPr>
              <a:t>、</a:t>
            </a:r>
            <a:r>
              <a:rPr lang="en-US" altLang="zh-CN" sz="3600" b="1">
                <a:solidFill>
                  <a:srgbClr val="D606A9"/>
                </a:solidFill>
                <a:latin typeface="Times New Roman"/>
                <a:ea typeface="楷体"/>
              </a:rPr>
              <a:t>15Ω</a:t>
            </a:r>
            <a:r>
              <a:rPr lang="zh-CN" altLang="en-US" sz="3600" b="1">
                <a:solidFill>
                  <a:srgbClr val="D606A9"/>
                </a:solidFill>
                <a:latin typeface="Times New Roman"/>
                <a:ea typeface="楷体"/>
              </a:rPr>
              <a:t>三种规格的电阻，该怎么办呢？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物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物理" id="{A52D074F-739F-4227-AC30-B13782715710}" vid="{9AD6B1F0-38CE-4FA8-96AF-E1F87DEF8EA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604</Words>
  <Application>Microsoft Office PowerPoint</Application>
  <PresentationFormat>全屏显示(4:3)</PresentationFormat>
  <Paragraphs>106</Paragraphs>
  <Slides>16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物理</vt:lpstr>
      <vt:lpstr>第四节 电阻的串联和并联</vt:lpstr>
      <vt:lpstr>PowerPoint 演示文稿</vt:lpstr>
      <vt:lpstr>15.4电阻的串联和并联</vt:lpstr>
      <vt:lpstr>PowerPoint 演示文稿</vt:lpstr>
      <vt:lpstr>一：电阻的串联</vt:lpstr>
      <vt:lpstr>3：设计实验与制定计划</vt:lpstr>
      <vt:lpstr>PowerPoint 演示文稿</vt:lpstr>
      <vt:lpstr>PowerPoint 演示文稿</vt:lpstr>
      <vt:lpstr>电阻串联的应用</vt:lpstr>
      <vt:lpstr>电阻串联的应用</vt:lpstr>
      <vt:lpstr>二：电阻的并联</vt:lpstr>
      <vt:lpstr>PowerPoint 演示文稿</vt:lpstr>
      <vt:lpstr>PowerPoint 演示文稿</vt:lpstr>
      <vt:lpstr>试一试</vt:lpstr>
      <vt:lpstr>回顾前面所学内容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第四节 电阻的串联和并联</dc:title>
  <cp:lastModifiedBy>lenovo</cp:lastModifiedBy>
  <cp:revision>1</cp:revision>
  <cp:lastPrinted>2020-10-03T22:48:18Z</cp:lastPrinted>
  <dcterms:created xsi:type="dcterms:W3CDTF">2020-10-03T22:48:18Z</dcterms:created>
  <dcterms:modified xsi:type="dcterms:W3CDTF">2020-10-23T06:44:26Z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