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265" r:id="rId4"/>
    <p:sldId id="277" r:id="rId5"/>
    <p:sldId id="278" r:id="rId6"/>
    <p:sldId id="262" r:id="rId7"/>
    <p:sldId id="282" r:id="rId8"/>
    <p:sldId id="283" r:id="rId9"/>
    <p:sldId id="273" r:id="rId10"/>
    <p:sldId id="284" r:id="rId11"/>
    <p:sldId id="274" r:id="rId12"/>
    <p:sldId id="279" r:id="rId13"/>
    <p:sldId id="272" r:id="rId14"/>
    <p:sldId id="286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FF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E751FA-841F-47BA-BF9F-C761CCBB086B}" type="slidenum">
              <a:rPr lang="en-US" altLang="zh-CN" smtClean="0"/>
              <a:t/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checker dir="vert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gif" /><Relationship Id="rId4" Type="http://schemas.openxmlformats.org/officeDocument/2006/relationships/hyperlink" Target="&#26032;&#24314;%20Microsoft%20Word%20&#25991;&#26723;%20(3).doc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gif" /><Relationship Id="rId4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143000" y="1524000"/>
            <a:ext cx="4573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欧姆定律的内容和公式</a:t>
            </a: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1143000" y="22098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串、并联电路中的电流</a:t>
            </a:r>
            <a:r>
              <a:rPr lang="zh-CN" altLang="en-US" sz="2800">
                <a:latin typeface="Times New Roman" panose="02020603050405020304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电压的特点</a:t>
            </a:r>
          </a:p>
        </p:txBody>
      </p: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1219200" y="28956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电阻的影响因素</a:t>
            </a:r>
            <a:endParaRPr lang="zh-CN" altLang="en-US" sz="2800" b="1">
              <a:latin typeface="Tahoma" panose="020b0604030504040204" pitchFamily="34" charset="0"/>
            </a:endParaRPr>
          </a:p>
        </p:txBody>
      </p:sp>
      <p:pic>
        <p:nvPicPr>
          <p:cNvPr id="4101" name="Picture 18" descr="5.gif (1903 bytes)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04800"/>
            <a:ext cx="2667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2209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复习提问</a:t>
            </a:r>
            <a:r>
              <a:rPr lang="en-US" altLang="zh-CN" sz="3600" kern="10">
                <a:ln w="952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: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2438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、已知两个定值电阻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600" b="1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600" b="1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的阻值分别为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5</a:t>
            </a:r>
            <a:r>
              <a:rPr lang="el-GR" altLang="zh-CN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Ω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、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15</a:t>
            </a:r>
            <a:r>
              <a:rPr lang="el-GR" altLang="zh-CN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Ω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，现将它们串联接入电路，用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10V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的电源供电，求：电路中的电流及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600" b="1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600" b="1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两端的电压各是多少？</a:t>
            </a:r>
            <a:endParaRPr lang="zh-CN" altLang="el-GR" sz="2800" b="1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3315" name="Group 8"/>
          <p:cNvGrpSpPr/>
          <p:nvPr/>
        </p:nvGrpSpPr>
        <p:grpSpPr>
          <a:xfrm>
            <a:off x="1908175" y="1989138"/>
            <a:ext cx="1150938" cy="457200"/>
            <a:chOff x="2835" y="2795"/>
            <a:chExt cx="725" cy="288"/>
          </a:xfrm>
        </p:grpSpPr>
        <p:sp>
          <p:nvSpPr>
            <p:cNvPr id="13361" name="Line 9"/>
            <p:cNvSpPr>
              <a:spLocks noChangeShapeType="1"/>
            </p:cNvSpPr>
            <p:nvPr/>
          </p:nvSpPr>
          <p:spPr bwMode="auto">
            <a:xfrm>
              <a:off x="2835" y="3067"/>
              <a:ext cx="635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2" name="Text Box 10"/>
            <p:cNvSpPr txBox="1">
              <a:spLocks noChangeArrowheads="1"/>
            </p:cNvSpPr>
            <p:nvPr/>
          </p:nvSpPr>
          <p:spPr bwMode="auto">
            <a:xfrm>
              <a:off x="2925" y="2795"/>
              <a:ext cx="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宋体" panose="02010600030101010101" pitchFamily="2" charset="-122"/>
                </a:rPr>
                <a:t>I=</a:t>
              </a:r>
              <a:r>
                <a:rPr lang="zh-CN" altLang="en-US" sz="2400" b="1">
                  <a:solidFill>
                    <a:srgbClr val="FF3300"/>
                  </a:solidFill>
                  <a:latin typeface="宋体" panose="02010600030101010101" pitchFamily="2" charset="-122"/>
                </a:rPr>
                <a:t>？</a:t>
              </a:r>
              <a:endParaRPr lang="el-GR" altLang="zh-CN" sz="1200" b="1">
                <a:solidFill>
                  <a:srgbClr val="FF33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3316" name="Group 11"/>
          <p:cNvGrpSpPr/>
          <p:nvPr/>
        </p:nvGrpSpPr>
        <p:grpSpPr>
          <a:xfrm>
            <a:off x="2555875" y="2349500"/>
            <a:ext cx="3457575" cy="215900"/>
            <a:chOff x="340" y="2069"/>
            <a:chExt cx="2721" cy="182"/>
          </a:xfrm>
        </p:grpSpPr>
        <p:sp>
          <p:nvSpPr>
            <p:cNvPr id="13356" name="Rectangle 12"/>
            <p:cNvSpPr>
              <a:spLocks noChangeArrowheads="1"/>
            </p:cNvSpPr>
            <p:nvPr/>
          </p:nvSpPr>
          <p:spPr bwMode="auto">
            <a:xfrm>
              <a:off x="884" y="2069"/>
              <a:ext cx="545" cy="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7" name="Rectangle 13"/>
            <p:cNvSpPr>
              <a:spLocks noChangeArrowheads="1"/>
            </p:cNvSpPr>
            <p:nvPr/>
          </p:nvSpPr>
          <p:spPr bwMode="auto">
            <a:xfrm>
              <a:off x="1973" y="2069"/>
              <a:ext cx="545" cy="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8" name="Line 14"/>
            <p:cNvSpPr>
              <a:spLocks noChangeShapeType="1"/>
            </p:cNvSpPr>
            <p:nvPr/>
          </p:nvSpPr>
          <p:spPr bwMode="auto">
            <a:xfrm>
              <a:off x="1429" y="2160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9" name="Line 15"/>
            <p:cNvSpPr>
              <a:spLocks noChangeShapeType="1"/>
            </p:cNvSpPr>
            <p:nvPr/>
          </p:nvSpPr>
          <p:spPr bwMode="auto">
            <a:xfrm>
              <a:off x="2517" y="2160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0" name="Line 16"/>
            <p:cNvSpPr>
              <a:spLocks noChangeShapeType="1"/>
            </p:cNvSpPr>
            <p:nvPr/>
          </p:nvSpPr>
          <p:spPr bwMode="auto">
            <a:xfrm>
              <a:off x="340" y="2160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7" name="Text Box 17"/>
          <p:cNvSpPr txBox="1">
            <a:spLocks noChangeArrowheads="1"/>
          </p:cNvSpPr>
          <p:nvPr/>
        </p:nvSpPr>
        <p:spPr bwMode="auto">
          <a:xfrm>
            <a:off x="3132138" y="184467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U</a:t>
            </a:r>
            <a:r>
              <a:rPr lang="en-US" altLang="zh-CN" sz="1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？</a:t>
            </a:r>
            <a:endParaRPr lang="el-GR" altLang="zh-CN" sz="12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3318" name="Group 18"/>
          <p:cNvGrpSpPr/>
          <p:nvPr/>
        </p:nvGrpSpPr>
        <p:grpSpPr>
          <a:xfrm>
            <a:off x="2700338" y="2492375"/>
            <a:ext cx="3095625" cy="817563"/>
            <a:chOff x="1701" y="1706"/>
            <a:chExt cx="1950" cy="515"/>
          </a:xfrm>
        </p:grpSpPr>
        <p:sp>
          <p:nvSpPr>
            <p:cNvPr id="13351" name="Line 19"/>
            <p:cNvSpPr>
              <a:spLocks noChangeShapeType="1"/>
            </p:cNvSpPr>
            <p:nvPr/>
          </p:nvSpPr>
          <p:spPr bwMode="auto">
            <a:xfrm flipH="1">
              <a:off x="1701" y="1706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2" name="Line 20"/>
            <p:cNvSpPr>
              <a:spLocks noChangeShapeType="1"/>
            </p:cNvSpPr>
            <p:nvPr/>
          </p:nvSpPr>
          <p:spPr bwMode="auto">
            <a:xfrm>
              <a:off x="1701" y="2115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3" name="Line 21"/>
            <p:cNvSpPr>
              <a:spLocks noChangeShapeType="1"/>
            </p:cNvSpPr>
            <p:nvPr/>
          </p:nvSpPr>
          <p:spPr bwMode="auto">
            <a:xfrm flipH="1">
              <a:off x="3651" y="1706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4" name="Line 22"/>
            <p:cNvSpPr>
              <a:spLocks noChangeShapeType="1"/>
            </p:cNvSpPr>
            <p:nvPr/>
          </p:nvSpPr>
          <p:spPr bwMode="auto">
            <a:xfrm>
              <a:off x="3016" y="2115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5" name="Text Box 23"/>
            <p:cNvSpPr txBox="1">
              <a:spLocks noChangeArrowheads="1"/>
            </p:cNvSpPr>
            <p:nvPr/>
          </p:nvSpPr>
          <p:spPr bwMode="auto">
            <a:xfrm>
              <a:off x="2381" y="1933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宋体" panose="02010600030101010101" pitchFamily="2" charset="-122"/>
                </a:rPr>
                <a:t>U=10V</a:t>
              </a:r>
              <a:endParaRPr lang="el-GR" altLang="zh-CN" sz="1200" b="1">
                <a:solidFill>
                  <a:srgbClr val="FF33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3319" name="Group 24"/>
          <p:cNvGrpSpPr/>
          <p:nvPr/>
        </p:nvGrpSpPr>
        <p:grpSpPr>
          <a:xfrm>
            <a:off x="2700338" y="1844675"/>
            <a:ext cx="3095625" cy="576263"/>
            <a:chOff x="1701" y="1298"/>
            <a:chExt cx="1950" cy="363"/>
          </a:xfrm>
        </p:grpSpPr>
        <p:sp>
          <p:nvSpPr>
            <p:cNvPr id="13344" name="Line 25"/>
            <p:cNvSpPr>
              <a:spLocks noChangeShapeType="1"/>
            </p:cNvSpPr>
            <p:nvPr/>
          </p:nvSpPr>
          <p:spPr bwMode="auto">
            <a:xfrm flipH="1">
              <a:off x="1701" y="1298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5" name="Line 26"/>
            <p:cNvSpPr>
              <a:spLocks noChangeShapeType="1"/>
            </p:cNvSpPr>
            <p:nvPr/>
          </p:nvSpPr>
          <p:spPr bwMode="auto">
            <a:xfrm flipH="1">
              <a:off x="3651" y="1298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6" name="Line 27"/>
            <p:cNvSpPr>
              <a:spLocks noChangeShapeType="1"/>
            </p:cNvSpPr>
            <p:nvPr/>
          </p:nvSpPr>
          <p:spPr bwMode="auto">
            <a:xfrm flipH="1">
              <a:off x="2699" y="1298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Line 28"/>
            <p:cNvSpPr>
              <a:spLocks noChangeShapeType="1"/>
            </p:cNvSpPr>
            <p:nvPr/>
          </p:nvSpPr>
          <p:spPr bwMode="auto">
            <a:xfrm>
              <a:off x="1701" y="143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8" name="Line 29"/>
            <p:cNvSpPr>
              <a:spLocks noChangeShapeType="1"/>
            </p:cNvSpPr>
            <p:nvPr/>
          </p:nvSpPr>
          <p:spPr bwMode="auto">
            <a:xfrm>
              <a:off x="3379" y="143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9" name="Line 30"/>
            <p:cNvSpPr>
              <a:spLocks noChangeShapeType="1"/>
            </p:cNvSpPr>
            <p:nvPr/>
          </p:nvSpPr>
          <p:spPr bwMode="auto">
            <a:xfrm>
              <a:off x="2426" y="143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0" name="Line 31"/>
            <p:cNvSpPr>
              <a:spLocks noChangeShapeType="1"/>
            </p:cNvSpPr>
            <p:nvPr/>
          </p:nvSpPr>
          <p:spPr bwMode="auto">
            <a:xfrm>
              <a:off x="2699" y="143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20" name="Text Box 32"/>
          <p:cNvSpPr txBox="1">
            <a:spLocks noChangeArrowheads="1"/>
          </p:cNvSpPr>
          <p:nvPr/>
        </p:nvSpPr>
        <p:spPr bwMode="auto">
          <a:xfrm>
            <a:off x="4643438" y="18446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U</a:t>
            </a:r>
            <a:r>
              <a:rPr lang="en-US" altLang="zh-CN" sz="1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？</a:t>
            </a:r>
            <a:endParaRPr lang="el-GR" altLang="zh-CN" sz="12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3321" name="Group 33"/>
          <p:cNvGrpSpPr/>
          <p:nvPr/>
        </p:nvGrpSpPr>
        <p:grpSpPr>
          <a:xfrm>
            <a:off x="2987675" y="2565400"/>
            <a:ext cx="2738438" cy="457200"/>
            <a:chOff x="1927" y="1706"/>
            <a:chExt cx="1725" cy="288"/>
          </a:xfrm>
        </p:grpSpPr>
        <p:sp>
          <p:nvSpPr>
            <p:cNvPr id="13342" name="Text Box 34"/>
            <p:cNvSpPr txBox="1">
              <a:spLocks noChangeArrowheads="1"/>
            </p:cNvSpPr>
            <p:nvPr/>
          </p:nvSpPr>
          <p:spPr bwMode="auto">
            <a:xfrm>
              <a:off x="1927" y="1706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宋体" panose="02010600030101010101" pitchFamily="2" charset="-122"/>
                </a:rPr>
                <a:t>R</a:t>
              </a:r>
              <a:r>
                <a:rPr lang="en-US" altLang="zh-CN" sz="1400" b="1">
                  <a:solidFill>
                    <a:srgbClr val="FF3300"/>
                  </a:solidFill>
                  <a:latin typeface="宋体" panose="02010600030101010101" pitchFamily="2" charset="-122"/>
                </a:rPr>
                <a:t>1</a:t>
              </a:r>
              <a:r>
                <a:rPr lang="en-US" altLang="zh-CN" sz="2400" b="1">
                  <a:solidFill>
                    <a:srgbClr val="FF3300"/>
                  </a:solidFill>
                  <a:latin typeface="宋体" panose="02010600030101010101" pitchFamily="2" charset="-122"/>
                </a:rPr>
                <a:t>=5</a:t>
              </a:r>
              <a:r>
                <a:rPr lang="el-GR" altLang="zh-CN" sz="2400" b="1">
                  <a:solidFill>
                    <a:srgbClr val="FF3300"/>
                  </a:solidFill>
                  <a:latin typeface="宋体" panose="02010600030101010101" pitchFamily="2" charset="-122"/>
                </a:rPr>
                <a:t>Ω</a:t>
              </a:r>
              <a:endParaRPr lang="el-GR" altLang="zh-CN" sz="1200" b="1">
                <a:solidFill>
                  <a:srgbClr val="FF33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343" name="Text Box 35"/>
            <p:cNvSpPr txBox="1">
              <a:spLocks noChangeArrowheads="1"/>
            </p:cNvSpPr>
            <p:nvPr/>
          </p:nvSpPr>
          <p:spPr bwMode="auto">
            <a:xfrm>
              <a:off x="2835" y="1706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宋体" panose="02010600030101010101" pitchFamily="2" charset="-122"/>
                </a:rPr>
                <a:t>R</a:t>
              </a:r>
              <a:r>
                <a:rPr lang="en-US" altLang="zh-CN" sz="1400" b="1">
                  <a:solidFill>
                    <a:srgbClr val="FF3300"/>
                  </a:solidFill>
                  <a:latin typeface="宋体" panose="02010600030101010101" pitchFamily="2" charset="-122"/>
                </a:rPr>
                <a:t>2</a:t>
              </a:r>
              <a:r>
                <a:rPr lang="en-US" altLang="zh-CN" sz="2400" b="1">
                  <a:solidFill>
                    <a:srgbClr val="FF3300"/>
                  </a:solidFill>
                  <a:latin typeface="宋体" panose="02010600030101010101" pitchFamily="2" charset="-122"/>
                </a:rPr>
                <a:t>=15</a:t>
              </a:r>
              <a:r>
                <a:rPr lang="el-GR" altLang="zh-CN" sz="2400" b="1">
                  <a:solidFill>
                    <a:srgbClr val="FF3300"/>
                  </a:solidFill>
                  <a:latin typeface="宋体" panose="02010600030101010101" pitchFamily="2" charset="-122"/>
                </a:rPr>
                <a:t>Ω</a:t>
              </a:r>
              <a:endParaRPr lang="el-GR" altLang="zh-CN" sz="1200" b="1">
                <a:solidFill>
                  <a:srgbClr val="FF33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3322" name="Text Box 36"/>
          <p:cNvSpPr txBox="1">
            <a:spLocks noChangeArrowheads="1"/>
          </p:cNvSpPr>
          <p:nvPr/>
        </p:nvSpPr>
        <p:spPr bwMode="auto">
          <a:xfrm>
            <a:off x="250825" y="3068638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解法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539750" y="3573463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解：</a:t>
            </a:r>
          </a:p>
        </p:txBody>
      </p:sp>
      <p:grpSp>
        <p:nvGrpSpPr>
          <p:cNvPr id="7" name="Group 38"/>
          <p:cNvGrpSpPr/>
          <p:nvPr/>
        </p:nvGrpSpPr>
        <p:grpSpPr>
          <a:xfrm>
            <a:off x="1295400" y="3429000"/>
            <a:ext cx="1873250" cy="1001713"/>
            <a:chOff x="793" y="2251"/>
            <a:chExt cx="1180" cy="631"/>
          </a:xfrm>
        </p:grpSpPr>
        <p:sp>
          <p:nvSpPr>
            <p:cNvPr id="13338" name="Rectangle 39"/>
            <p:cNvSpPr>
              <a:spLocks noChangeArrowheads="1"/>
            </p:cNvSpPr>
            <p:nvPr/>
          </p:nvSpPr>
          <p:spPr bwMode="auto">
            <a:xfrm>
              <a:off x="1202" y="2555"/>
              <a:ext cx="58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latin typeface="宋体" panose="02010600030101010101" pitchFamily="2" charset="-122"/>
                </a:rPr>
                <a:t>R</a:t>
              </a:r>
              <a:r>
                <a:rPr kumimoji="1" lang="en-US" altLang="zh-CN" sz="1600" b="1" i="1">
                  <a:latin typeface="宋体" panose="02010600030101010101" pitchFamily="2" charset="-122"/>
                </a:rPr>
                <a:t>1</a:t>
              </a:r>
              <a:r>
                <a:rPr kumimoji="1" lang="en-US" altLang="zh-CN" sz="2800" b="1" i="1">
                  <a:latin typeface="宋体" panose="02010600030101010101" pitchFamily="2" charset="-122"/>
                </a:rPr>
                <a:t>+R</a:t>
              </a:r>
              <a:r>
                <a:rPr kumimoji="1" lang="en-US" altLang="zh-CN" sz="1600" b="1" i="1"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13339" name="Line 40"/>
            <p:cNvSpPr>
              <a:spLocks noChangeShapeType="1"/>
            </p:cNvSpPr>
            <p:nvPr/>
          </p:nvSpPr>
          <p:spPr bwMode="auto">
            <a:xfrm flipV="1">
              <a:off x="1202" y="2568"/>
              <a:ext cx="77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340" name="Text Box 41"/>
            <p:cNvSpPr txBox="1">
              <a:spLocks noChangeArrowheads="1"/>
            </p:cNvSpPr>
            <p:nvPr/>
          </p:nvSpPr>
          <p:spPr bwMode="auto">
            <a:xfrm>
              <a:off x="793" y="2387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latin typeface="宋体" panose="02010600030101010101" pitchFamily="2" charset="-122"/>
                </a:rPr>
                <a:t>I=</a:t>
              </a:r>
              <a:endParaRPr kumimoji="1" lang="en-US" altLang="zh-CN" sz="2400">
                <a:latin typeface="宋体" panose="02010600030101010101" pitchFamily="2" charset="-122"/>
              </a:endParaRPr>
            </a:p>
          </p:txBody>
        </p:sp>
        <p:sp>
          <p:nvSpPr>
            <p:cNvPr id="13341" name="Text Box 42"/>
            <p:cNvSpPr txBox="1">
              <a:spLocks noChangeArrowheads="1"/>
            </p:cNvSpPr>
            <p:nvPr/>
          </p:nvSpPr>
          <p:spPr bwMode="auto">
            <a:xfrm>
              <a:off x="1429" y="2251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宋体" panose="02010600030101010101" pitchFamily="2" charset="-122"/>
                </a:rPr>
                <a:t>U</a:t>
              </a: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3203575" y="3357563"/>
            <a:ext cx="2303463" cy="1000125"/>
            <a:chOff x="2018" y="2251"/>
            <a:chExt cx="1451" cy="630"/>
          </a:xfrm>
        </p:grpSpPr>
        <p:sp>
          <p:nvSpPr>
            <p:cNvPr id="13334" name="Text Box 44"/>
            <p:cNvSpPr txBox="1">
              <a:spLocks noChangeArrowheads="1"/>
            </p:cNvSpPr>
            <p:nvPr/>
          </p:nvSpPr>
          <p:spPr bwMode="auto">
            <a:xfrm>
              <a:off x="2018" y="2387"/>
              <a:ext cx="3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latin typeface="宋体" panose="02010600030101010101" pitchFamily="2" charset="-122"/>
                </a:rPr>
                <a:t>=</a:t>
              </a:r>
              <a:endParaRPr kumimoji="1" lang="en-US" altLang="zh-CN" sz="2400">
                <a:latin typeface="宋体" panose="02010600030101010101" pitchFamily="2" charset="-122"/>
              </a:endParaRPr>
            </a:p>
          </p:txBody>
        </p:sp>
        <p:sp>
          <p:nvSpPr>
            <p:cNvPr id="13335" name="Rectangle 45"/>
            <p:cNvSpPr>
              <a:spLocks noChangeArrowheads="1"/>
            </p:cNvSpPr>
            <p:nvPr/>
          </p:nvSpPr>
          <p:spPr bwMode="auto">
            <a:xfrm>
              <a:off x="2290" y="2554"/>
              <a:ext cx="10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latin typeface="宋体" panose="02010600030101010101" pitchFamily="2" charset="-122"/>
                </a:rPr>
                <a:t>5</a:t>
              </a:r>
              <a:r>
                <a:rPr kumimoji="1" lang="el-GR" altLang="zh-CN" sz="2800" b="1" i="1">
                  <a:latin typeface="宋体" panose="02010600030101010101" pitchFamily="2" charset="-122"/>
                  <a:cs typeface="Times New Roman" panose="02020603050405020304" pitchFamily="18" charset="0"/>
                </a:rPr>
                <a:t>Ω</a:t>
              </a:r>
              <a:r>
                <a:rPr kumimoji="1" lang="en-US" altLang="zh-CN" sz="2800" b="1" i="1">
                  <a:latin typeface="宋体" panose="02010600030101010101" pitchFamily="2" charset="-122"/>
                </a:rPr>
                <a:t>+15</a:t>
              </a:r>
              <a:r>
                <a:rPr kumimoji="1" lang="el-GR" altLang="zh-CN" sz="2800" b="1" i="1">
                  <a:latin typeface="宋体" panose="02010600030101010101" pitchFamily="2" charset="-122"/>
                  <a:cs typeface="Times New Roman" panose="02020603050405020304" pitchFamily="18" charset="0"/>
                </a:rPr>
                <a:t>Ω</a:t>
              </a:r>
              <a:endParaRPr kumimoji="1" lang="en-US" altLang="zh-CN" sz="2800" b="1" i="1"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336" name="Line 46"/>
            <p:cNvSpPr>
              <a:spLocks noChangeShapeType="1"/>
            </p:cNvSpPr>
            <p:nvPr/>
          </p:nvSpPr>
          <p:spPr bwMode="auto">
            <a:xfrm flipV="1">
              <a:off x="2290" y="2568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337" name="Text Box 47"/>
            <p:cNvSpPr txBox="1">
              <a:spLocks noChangeArrowheads="1"/>
            </p:cNvSpPr>
            <p:nvPr/>
          </p:nvSpPr>
          <p:spPr bwMode="auto">
            <a:xfrm>
              <a:off x="2562" y="2251"/>
              <a:ext cx="9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宋体" panose="02010600030101010101" pitchFamily="2" charset="-122"/>
                </a:rPr>
                <a:t>10V</a:t>
              </a: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5435600" y="3573463"/>
            <a:ext cx="1728788" cy="519112"/>
            <a:chOff x="3424" y="2387"/>
            <a:chExt cx="1089" cy="327"/>
          </a:xfrm>
        </p:grpSpPr>
        <p:sp>
          <p:nvSpPr>
            <p:cNvPr id="13332" name="Text Box 49"/>
            <p:cNvSpPr txBox="1">
              <a:spLocks noChangeArrowheads="1"/>
            </p:cNvSpPr>
            <p:nvPr/>
          </p:nvSpPr>
          <p:spPr bwMode="auto">
            <a:xfrm>
              <a:off x="3424" y="2387"/>
              <a:ext cx="3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latin typeface="宋体" panose="02010600030101010101" pitchFamily="2" charset="-122"/>
                </a:rPr>
                <a:t>=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3333" name="Text Box 50"/>
            <p:cNvSpPr txBox="1">
              <a:spLocks noChangeArrowheads="1"/>
            </p:cNvSpPr>
            <p:nvPr/>
          </p:nvSpPr>
          <p:spPr bwMode="auto">
            <a:xfrm>
              <a:off x="3606" y="2387"/>
              <a:ext cx="9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宋体" panose="02010600030101010101" pitchFamily="2" charset="-122"/>
                </a:rPr>
                <a:t>0.5A</a:t>
              </a:r>
            </a:p>
          </p:txBody>
        </p:sp>
      </p:grp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1187450" y="4437063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U</a:t>
            </a:r>
            <a:r>
              <a:rPr kumimoji="1" lang="en-US" altLang="zh-CN" sz="1600" b="1" i="1">
                <a:latin typeface="Times New Roman" panose="02020603050405020304" pitchFamily="49" charset="-122"/>
                <a:ea typeface="楷体" panose="02010609060101010101" pitchFamily="49" charset="-122"/>
              </a:rPr>
              <a:t>1 </a:t>
            </a:r>
            <a:r>
              <a:rPr kumimoji="1"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= I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" panose="02010609060101010101" pitchFamily="49" charset="-122"/>
              </a:rPr>
              <a:t>1 </a:t>
            </a:r>
            <a:r>
              <a:rPr kumimoji="1"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2700338" y="4437063"/>
            <a:ext cx="3384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= 0.5A×5</a:t>
            </a:r>
            <a:r>
              <a:rPr kumimoji="1" lang="el-GR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Ω</a:t>
            </a:r>
            <a:r>
              <a:rPr kumimoji="1"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=2.5V</a:t>
            </a:r>
            <a:endParaRPr kumimoji="1" lang="el-GR" altLang="zh-CN" sz="2800" b="1" i="1">
              <a:latin typeface="宋体" panose="02010600030101010101" pitchFamily="2" charset="-122"/>
            </a:endParaRP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1187450" y="5084763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U</a:t>
            </a:r>
            <a:r>
              <a:rPr kumimoji="1" lang="en-US" altLang="zh-CN" sz="1600" b="1" i="1">
                <a:latin typeface="Times New Roman" panose="02020603050405020304" pitchFamily="49" charset="-122"/>
                <a:ea typeface="楷体" panose="02010609060101010101" pitchFamily="49" charset="-122"/>
              </a:rPr>
              <a:t>2 </a:t>
            </a:r>
            <a:r>
              <a:rPr kumimoji="1"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= I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" panose="02010609060101010101" pitchFamily="49" charset="-122"/>
              </a:rPr>
              <a:t>2 </a:t>
            </a:r>
            <a:r>
              <a:rPr kumimoji="1"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kumimoji="1" lang="en-US" altLang="zh-CN" sz="1600" b="1" i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2627313" y="5084763"/>
            <a:ext cx="3384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= 0.5A×15</a:t>
            </a:r>
            <a:r>
              <a:rPr kumimoji="1" lang="el-GR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Ω</a:t>
            </a:r>
            <a:r>
              <a:rPr kumimoji="1"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=7.5V</a:t>
            </a:r>
            <a:endParaRPr kumimoji="1" lang="el-GR" altLang="zh-CN" sz="2800" b="1" i="1">
              <a:latin typeface="宋体" panose="02010600030101010101" pitchFamily="2" charset="-122"/>
            </a:endParaRPr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539750" y="5661025"/>
            <a:ext cx="79200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电路中的电流为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0.5A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， 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600" b="1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600" b="1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两端的电压分</a:t>
            </a:r>
            <a:br>
              <a:rPr lang="zh-CN" altLang="en-US" sz="2800" b="1">
                <a:latin typeface="楷体_GB2312" pitchFamily="49" charset="-122"/>
                <a:ea typeface="楷体_GB2312" pitchFamily="49" charset="-122"/>
                <a:cs typeface="Tahoma" panose="020b0604030504040204" pitchFamily="34" charset="0"/>
              </a:rPr>
            </a:b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   别为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2.5V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、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7.5V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/>
      <p:bldP spid="24627" grpId="1"/>
      <p:bldP spid="24628" grpId="2"/>
      <p:bldP spid="24629" grpId="3"/>
      <p:bldP spid="24630" grpId="4"/>
      <p:bldP spid="24631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381000" y="228600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解法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457200" y="838200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解：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1219200" y="838200"/>
            <a:ext cx="216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由题意有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1295400" y="1371600"/>
            <a:ext cx="2881313" cy="1022350"/>
            <a:chOff x="1020" y="2750"/>
            <a:chExt cx="1815" cy="644"/>
          </a:xfrm>
        </p:grpSpPr>
        <p:sp>
          <p:nvSpPr>
            <p:cNvPr id="14358" name="Text Box 40"/>
            <p:cNvSpPr txBox="1">
              <a:spLocks noChangeArrowheads="1"/>
            </p:cNvSpPr>
            <p:nvPr/>
          </p:nvSpPr>
          <p:spPr bwMode="auto">
            <a:xfrm>
              <a:off x="1111" y="2750"/>
              <a:ext cx="14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宋体" panose="02010600030101010101" pitchFamily="2" charset="-122"/>
                </a:rPr>
                <a:t>U</a:t>
              </a:r>
              <a:r>
                <a:rPr lang="en-US" altLang="zh-CN" sz="1600" b="1" i="1">
                  <a:latin typeface="宋体" panose="02010600030101010101" pitchFamily="2" charset="-122"/>
                </a:rPr>
                <a:t>1</a:t>
              </a:r>
              <a:r>
                <a:rPr lang="en-US" altLang="zh-CN" sz="2800" b="1" i="1">
                  <a:latin typeface="宋体" panose="02010600030101010101" pitchFamily="2" charset="-122"/>
                </a:rPr>
                <a:t>+U</a:t>
              </a:r>
              <a:r>
                <a:rPr lang="en-US" altLang="zh-CN" sz="1600" b="1" i="1">
                  <a:latin typeface="宋体" panose="02010600030101010101" pitchFamily="2" charset="-122"/>
                </a:rPr>
                <a:t>2</a:t>
              </a:r>
              <a:r>
                <a:rPr lang="en-US" altLang="zh-CN" sz="2800" b="1" i="1">
                  <a:latin typeface="宋体" panose="02010600030101010101" pitchFamily="2" charset="-122"/>
                </a:rPr>
                <a:t>=10V</a:t>
              </a:r>
            </a:p>
          </p:txBody>
        </p:sp>
        <p:sp>
          <p:nvSpPr>
            <p:cNvPr id="14359" name="AutoShape 41"/>
            <p:cNvSpPr/>
            <p:nvPr/>
          </p:nvSpPr>
          <p:spPr bwMode="auto">
            <a:xfrm>
              <a:off x="1020" y="2886"/>
              <a:ext cx="136" cy="40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0" name="Text Box 42"/>
            <p:cNvSpPr txBox="1">
              <a:spLocks noChangeArrowheads="1"/>
            </p:cNvSpPr>
            <p:nvPr/>
          </p:nvSpPr>
          <p:spPr bwMode="auto">
            <a:xfrm>
              <a:off x="1111" y="3067"/>
              <a:ext cx="17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宋体" panose="02010600030101010101" pitchFamily="2" charset="-122"/>
                </a:rPr>
                <a:t>U</a:t>
              </a:r>
              <a:r>
                <a:rPr lang="en-US" altLang="zh-CN" sz="1600" b="1" i="1">
                  <a:latin typeface="宋体" panose="02010600030101010101" pitchFamily="2" charset="-122"/>
                </a:rPr>
                <a:t>1</a:t>
              </a:r>
              <a:r>
                <a:rPr lang="en-US" altLang="zh-CN" sz="2800" b="1" i="1">
                  <a:latin typeface="宋体" panose="02010600030101010101" pitchFamily="2" charset="-122"/>
                </a:rPr>
                <a:t>:U</a:t>
              </a:r>
              <a:r>
                <a:rPr lang="en-US" altLang="zh-CN" sz="1600" b="1" i="1">
                  <a:latin typeface="宋体" panose="02010600030101010101" pitchFamily="2" charset="-122"/>
                </a:rPr>
                <a:t>2</a:t>
              </a:r>
              <a:r>
                <a:rPr lang="en-US" altLang="zh-CN" sz="2800" b="1" i="1">
                  <a:latin typeface="宋体" panose="02010600030101010101" pitchFamily="2" charset="-122"/>
                </a:rPr>
                <a:t>=5</a:t>
              </a:r>
              <a:r>
                <a:rPr lang="el-GR" altLang="zh-CN" sz="2800" b="1" i="1">
                  <a:latin typeface="宋体" panose="02010600030101010101" pitchFamily="2" charset="-122"/>
                </a:rPr>
                <a:t>Ω</a:t>
              </a:r>
              <a:r>
                <a:rPr lang="en-US" altLang="zh-CN" sz="2800" b="1" i="1">
                  <a:latin typeface="宋体" panose="02010600030101010101" pitchFamily="2" charset="-122"/>
                </a:rPr>
                <a:t>:10</a:t>
              </a:r>
              <a:r>
                <a:rPr lang="el-GR" altLang="zh-CN" sz="2800" b="1" i="1">
                  <a:latin typeface="宋体" panose="02010600030101010101" pitchFamily="2" charset="-122"/>
                </a:rPr>
                <a:t>Ω</a:t>
              </a:r>
              <a:endParaRPr lang="en-US" altLang="zh-CN" sz="2800" b="1" i="1">
                <a:latin typeface="宋体" panose="02010600030101010101" pitchFamily="2" charset="-122"/>
              </a:endParaRPr>
            </a:p>
          </p:txBody>
        </p:sp>
      </p:grp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4419600" y="1524000"/>
            <a:ext cx="417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所以 </a:t>
            </a:r>
            <a:r>
              <a:rPr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U</a:t>
            </a:r>
            <a:r>
              <a:rPr lang="en-US" altLang="zh-CN" sz="1600" b="1" i="1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=2.5V   U</a:t>
            </a:r>
            <a:r>
              <a:rPr lang="en-US" altLang="zh-CN" sz="1600" b="1" i="1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=7.5V</a:t>
            </a:r>
            <a:endParaRPr kumimoji="1" lang="en-US" altLang="zh-CN" sz="2400">
              <a:latin typeface="宋体" panose="02010600030101010101" pitchFamily="2" charset="-122"/>
            </a:endParaRP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914400" y="2667000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所以</a:t>
            </a:r>
            <a:endParaRPr kumimoji="1"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2133600" y="2514600"/>
            <a:ext cx="1295400" cy="1023938"/>
            <a:chOff x="1338" y="3158"/>
            <a:chExt cx="816" cy="645"/>
          </a:xfrm>
        </p:grpSpPr>
        <p:grpSp>
          <p:nvGrpSpPr>
            <p:cNvPr id="14353" name="Group 46"/>
            <p:cNvGrpSpPr/>
            <p:nvPr/>
          </p:nvGrpSpPr>
          <p:grpSpPr>
            <a:xfrm>
              <a:off x="1338" y="3294"/>
              <a:ext cx="738" cy="509"/>
              <a:chOff x="2562" y="2931"/>
              <a:chExt cx="738" cy="509"/>
            </a:xfrm>
          </p:grpSpPr>
          <p:sp>
            <p:nvSpPr>
              <p:cNvPr id="14355" name="Rectangle 47"/>
              <p:cNvSpPr>
                <a:spLocks noChangeArrowheads="1"/>
              </p:cNvSpPr>
              <p:nvPr/>
            </p:nvSpPr>
            <p:spPr bwMode="auto">
              <a:xfrm>
                <a:off x="2971" y="3113"/>
                <a:ext cx="3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Times New Roman" panose="02020603050405020304" pitchFamily="18" charset="0"/>
                  </a:rPr>
                  <a:t>R</a:t>
                </a:r>
                <a:r>
                  <a:rPr kumimoji="1" lang="en-US" altLang="zh-CN" sz="1600" b="1" i="1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4356" name="Line 48"/>
              <p:cNvSpPr>
                <a:spLocks noChangeShapeType="1"/>
              </p:cNvSpPr>
              <p:nvPr/>
            </p:nvSpPr>
            <p:spPr bwMode="auto">
              <a:xfrm>
                <a:off x="2971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4357" name="Text Box 49"/>
              <p:cNvSpPr txBox="1">
                <a:spLocks noChangeArrowheads="1"/>
              </p:cNvSpPr>
              <p:nvPr/>
            </p:nvSpPr>
            <p:spPr bwMode="auto">
              <a:xfrm>
                <a:off x="2562" y="2931"/>
                <a:ext cx="48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宋体" panose="02010600030101010101" pitchFamily="2" charset="-122"/>
                  </a:rPr>
                  <a:t>I=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354" name="Text Box 50"/>
            <p:cNvSpPr txBox="1">
              <a:spLocks noChangeArrowheads="1"/>
            </p:cNvSpPr>
            <p:nvPr/>
          </p:nvSpPr>
          <p:spPr bwMode="auto">
            <a:xfrm>
              <a:off x="1746" y="3158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latin typeface="宋体" panose="02010600030101010101" pitchFamily="2" charset="-122"/>
                </a:rPr>
                <a:t>U</a:t>
              </a:r>
              <a:r>
                <a:rPr kumimoji="1" lang="en-US" altLang="zh-CN" sz="1600" b="1" i="1">
                  <a:latin typeface="宋体" panose="02010600030101010101" pitchFamily="2" charset="-122"/>
                </a:rPr>
                <a:t>1</a:t>
              </a:r>
              <a:endParaRPr kumimoji="1" lang="en-US" altLang="zh-CN" sz="1400">
                <a:latin typeface="宋体" panose="02010600030101010101" pitchFamily="2" charset="-122"/>
              </a:endParaRPr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3429000" y="2590800"/>
            <a:ext cx="1439863" cy="950913"/>
            <a:chOff x="1837" y="3022"/>
            <a:chExt cx="907" cy="599"/>
          </a:xfrm>
        </p:grpSpPr>
        <p:sp>
          <p:nvSpPr>
            <p:cNvPr id="14348" name="Text Box 52"/>
            <p:cNvSpPr txBox="1">
              <a:spLocks noChangeArrowheads="1"/>
            </p:cNvSpPr>
            <p:nvPr/>
          </p:nvSpPr>
          <p:spPr bwMode="auto">
            <a:xfrm>
              <a:off x="1837" y="3158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latin typeface="宋体" panose="02010600030101010101" pitchFamily="2" charset="-122"/>
                </a:rPr>
                <a:t>=</a:t>
              </a:r>
              <a:endParaRPr kumimoji="1" lang="en-US" altLang="zh-CN" sz="2400">
                <a:latin typeface="宋体" panose="02010600030101010101" pitchFamily="2" charset="-122"/>
              </a:endParaRPr>
            </a:p>
          </p:txBody>
        </p:sp>
        <p:grpSp>
          <p:nvGrpSpPr>
            <p:cNvPr id="14349" name="Group 53"/>
            <p:cNvGrpSpPr/>
            <p:nvPr/>
          </p:nvGrpSpPr>
          <p:grpSpPr>
            <a:xfrm>
              <a:off x="2154" y="3022"/>
              <a:ext cx="590" cy="599"/>
              <a:chOff x="2154" y="3022"/>
              <a:chExt cx="590" cy="599"/>
            </a:xfrm>
          </p:grpSpPr>
          <p:sp>
            <p:nvSpPr>
              <p:cNvPr id="14350" name="Line 54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4351" name="Text Box 55"/>
              <p:cNvSpPr txBox="1">
                <a:spLocks noChangeArrowheads="1"/>
              </p:cNvSpPr>
              <p:nvPr/>
            </p:nvSpPr>
            <p:spPr bwMode="auto">
              <a:xfrm>
                <a:off x="2154" y="3022"/>
                <a:ext cx="58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宋体" panose="02010600030101010101" pitchFamily="2" charset="-122"/>
                  </a:rPr>
                  <a:t>2.5V</a:t>
                </a:r>
                <a:endParaRPr kumimoji="1" lang="en-US" altLang="zh-CN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4352" name="Text Box 56"/>
              <p:cNvSpPr txBox="1">
                <a:spLocks noChangeArrowheads="1"/>
              </p:cNvSpPr>
              <p:nvPr/>
            </p:nvSpPr>
            <p:spPr bwMode="auto">
              <a:xfrm>
                <a:off x="2154" y="3294"/>
                <a:ext cx="5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宋体" panose="02010600030101010101" pitchFamily="2" charset="-122"/>
                  </a:rPr>
                  <a:t>5</a:t>
                </a:r>
                <a:r>
                  <a:rPr kumimoji="1" lang="el-GR" altLang="zh-CN" sz="2800" b="1" i="1">
                    <a:latin typeface="宋体" panose="02010600030101010101" pitchFamily="2" charset="-122"/>
                  </a:rPr>
                  <a:t>Ω</a:t>
                </a:r>
                <a:endParaRPr kumimoji="1" lang="el-GR" altLang="zh-CN" sz="2400">
                  <a:latin typeface="宋体" panose="02010600030101010101" pitchFamily="2" charset="-122"/>
                </a:endParaRPr>
              </a:p>
            </p:txBody>
          </p:sp>
        </p:grpSp>
      </p:grpSp>
      <p:sp>
        <p:nvSpPr>
          <p:cNvPr id="50233" name="Text Box 57"/>
          <p:cNvSpPr txBox="1">
            <a:spLocks noChangeArrowheads="1"/>
          </p:cNvSpPr>
          <p:nvPr/>
        </p:nvSpPr>
        <p:spPr bwMode="auto">
          <a:xfrm>
            <a:off x="5257800" y="2895600"/>
            <a:ext cx="165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i="1">
                <a:latin typeface="Times New Roman" panose="02020603050405020304" pitchFamily="49" charset="-122"/>
                <a:ea typeface="楷体" panose="02010609060101010101" pitchFamily="49" charset="-122"/>
              </a:rPr>
              <a:t>= 0.5A</a:t>
            </a:r>
            <a:endParaRPr kumimoji="1" lang="en-US" altLang="zh-CN" sz="2400">
              <a:latin typeface="宋体" panose="02010600030101010101" pitchFamily="2" charset="-122"/>
            </a:endParaRPr>
          </a:p>
        </p:txBody>
      </p:sp>
      <p:sp>
        <p:nvSpPr>
          <p:cNvPr id="50234" name="Text Box 58"/>
          <p:cNvSpPr txBox="1">
            <a:spLocks noChangeArrowheads="1"/>
          </p:cNvSpPr>
          <p:nvPr/>
        </p:nvSpPr>
        <p:spPr bwMode="auto">
          <a:xfrm>
            <a:off x="457200" y="3657600"/>
            <a:ext cx="79200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电路中的电流为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0.5A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， 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600" b="1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600" b="1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两端的电压分</a:t>
            </a:r>
            <a:br>
              <a:rPr lang="zh-CN" altLang="en-US" sz="2800" b="1">
                <a:latin typeface="楷体_GB2312" pitchFamily="49" charset="-122"/>
                <a:ea typeface="楷体_GB2312" pitchFamily="49" charset="-122"/>
                <a:cs typeface="Tahoma" panose="020b0604030504040204" pitchFamily="34" charset="0"/>
              </a:rPr>
            </a:b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   别为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2.5V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、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7.5V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2" grpId="0"/>
      <p:bldP spid="50213" grpId="1"/>
      <p:bldP spid="50214" grpId="2"/>
      <p:bldP spid="50219" grpId="3"/>
      <p:bldP spid="50220" grpId="4"/>
      <p:bldP spid="50233" grpId="5"/>
      <p:bldP spid="50234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784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49" charset="-122"/>
                <a:ea typeface="楷体" panose="02010609060101010101" pitchFamily="49" charset="-122"/>
              </a:rPr>
              <a:t>总结串（并）联电路中的电流、电压、电阻的特点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0" name="Group 53"/>
          <p:cNvGraphicFramePr>
            <a:graphicFrameLocks noGrp="1"/>
          </p:cNvGraphicFramePr>
          <p:nvPr/>
        </p:nvGraphicFramePr>
        <p:xfrm>
          <a:off x="457200" y="938213"/>
          <a:ext cx="8135938" cy="5570537"/>
        </p:xfrm>
        <a:graphic>
          <a:graphicData uri="http://schemas.openxmlformats.org/drawingml/2006/table">
            <a:tbl>
              <a:tblPr/>
              <a:tblGrid>
                <a:gridCol w="1612900"/>
                <a:gridCol w="3260725"/>
                <a:gridCol w="3262313"/>
              </a:tblGrid>
              <a:tr h="4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串联电路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49" charset="-122"/>
                        <a:ea typeface="楷体" panose="02010609060101010101" pitchFamily="49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并联电路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49" charset="-122"/>
                        <a:ea typeface="楷体" panose="02010609060101010101" pitchFamily="49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电流（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I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）</a:t>
                      </a:r>
                      <a:b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特点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49" charset="-122"/>
                        <a:ea typeface="楷体" panose="02010609060101010101" pitchFamily="49" charset="-12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电压（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U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）</a:t>
                      </a:r>
                      <a:b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特点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49" charset="-122"/>
                        <a:ea typeface="楷体" panose="02010609060101010101" pitchFamily="49" charset="-12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9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电阻（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R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）</a:t>
                      </a:r>
                      <a:b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特点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49" charset="-122"/>
                        <a:ea typeface="楷体" panose="02010609060101010101" pitchFamily="49" charset="-12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电压、电流</a:t>
                      </a:r>
                      <a:b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</a:rPr>
                        <a:t>分配特点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49" charset="-122"/>
                        <a:ea typeface="楷体" panose="02010609060101010101" pitchFamily="49" charset="-12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362200" y="1295400"/>
            <a:ext cx="251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串联电路中各处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电流相等。</a:t>
            </a:r>
            <a:br>
              <a:rPr lang="zh-CN" altLang="en-US" sz="2000" b="1">
                <a:solidFill>
                  <a:srgbClr val="CCFF33"/>
                </a:solidFill>
                <a:latin typeface="宋体" panose="02010600030101010101" pitchFamily="2" charset="-122"/>
              </a:rPr>
            </a:b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即：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I=I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=I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5410200" y="1447800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并联电路中，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干路电流等于各支路电流之和。</a:t>
            </a: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即：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I=I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+I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057400" y="2514600"/>
            <a:ext cx="335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串联电路两端的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总电压等于</a:t>
            </a: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各电阻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分电压之和。</a:t>
            </a: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即： 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U=U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+U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410200" y="2590800"/>
            <a:ext cx="312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并联电路中，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各支路两端的电压相等。</a:t>
            </a:r>
            <a:b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</a:rPr>
            </a:b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即：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U=U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=U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5562600" y="3581400"/>
            <a:ext cx="2895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并联电路的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总电阻的倒数等于各分电阻的倒数之和。</a:t>
            </a:r>
            <a:b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</a:rPr>
            </a:b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即：</a:t>
            </a:r>
            <a:br>
              <a:rPr lang="zh-CN" altLang="en-US" sz="2000" b="1">
                <a:latin typeface="宋体" panose="02010600030101010101" pitchFamily="2" charset="-122"/>
              </a:rPr>
            </a:b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133600" y="5257800"/>
            <a:ext cx="335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串联电路中，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各电阻两端的电压之比等于电阻之比。</a:t>
            </a:r>
            <a:b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</a:rPr>
            </a:b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即：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U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:U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=R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:R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 </a:t>
            </a:r>
            <a:br>
              <a:rPr lang="en-US" altLang="zh-CN" sz="2000" b="1">
                <a:latin typeface="宋体" panose="02010600030101010101" pitchFamily="2" charset="-122"/>
              </a:rPr>
            </a:b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或：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U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:U</a:t>
            </a:r>
            <a:r>
              <a:rPr lang="zh-CN" altLang="en-US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=R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:R</a:t>
            </a:r>
            <a:r>
              <a:rPr lang="zh-CN" altLang="en-US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334000" y="5257800"/>
            <a:ext cx="350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并联电路中，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各支路的电流之比等于电阻的反比。</a:t>
            </a:r>
            <a:b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</a:rPr>
            </a:b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即：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:I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=R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:R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 </a:t>
            </a:r>
            <a:br>
              <a:rPr lang="en-US" altLang="zh-CN" sz="2000" b="1">
                <a:latin typeface="宋体" panose="02010600030101010101" pitchFamily="2" charset="-122"/>
              </a:rPr>
            </a:br>
            <a:r>
              <a:rPr lang="zh-CN" altLang="en-US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或：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:I</a:t>
            </a:r>
            <a:r>
              <a:rPr lang="zh-CN" altLang="en-US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=R</a:t>
            </a:r>
            <a:r>
              <a:rPr lang="zh-CN" altLang="en-US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000" b="1">
                <a:latin typeface="Times New Roman" panose="02020603050405020304" pitchFamily="49" charset="-122"/>
                <a:ea typeface="楷体" panose="02010609060101010101" pitchFamily="49" charset="-122"/>
              </a:rPr>
              <a:t>:R</a:t>
            </a:r>
            <a:r>
              <a:rPr lang="en-US" altLang="zh-CN" sz="20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057400" y="365760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串联电路的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总电阻等于各分电阻之和。</a:t>
            </a:r>
            <a:b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</a:br>
            <a:r>
              <a:rPr lang="zh-CN" altLang="en-US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即：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16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=R</a:t>
            </a:r>
            <a:r>
              <a:rPr lang="en-US" altLang="zh-CN" sz="16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+R</a:t>
            </a:r>
            <a:r>
              <a:rPr lang="en-US" altLang="zh-CN" sz="16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</a:p>
        </p:txBody>
      </p:sp>
      <p:grpSp>
        <p:nvGrpSpPr>
          <p:cNvPr id="2" name="Group 112"/>
          <p:cNvGrpSpPr/>
          <p:nvPr/>
        </p:nvGrpSpPr>
        <p:grpSpPr>
          <a:xfrm>
            <a:off x="5715000" y="4191000"/>
            <a:ext cx="2255838" cy="539750"/>
            <a:chOff x="3288" y="3521"/>
            <a:chExt cx="2003" cy="634"/>
          </a:xfrm>
        </p:grpSpPr>
        <p:grpSp>
          <p:nvGrpSpPr>
            <p:cNvPr id="15405" name="Group 113"/>
            <p:cNvGrpSpPr/>
            <p:nvPr/>
          </p:nvGrpSpPr>
          <p:grpSpPr>
            <a:xfrm>
              <a:off x="3334" y="3521"/>
              <a:ext cx="1957" cy="634"/>
              <a:chOff x="1791" y="2614"/>
              <a:chExt cx="1957" cy="634"/>
            </a:xfrm>
          </p:grpSpPr>
          <p:grpSp>
            <p:nvGrpSpPr>
              <p:cNvPr id="15407" name="Group 114"/>
              <p:cNvGrpSpPr/>
              <p:nvPr/>
            </p:nvGrpSpPr>
            <p:grpSpPr>
              <a:xfrm>
                <a:off x="1791" y="2614"/>
                <a:ext cx="856" cy="634"/>
                <a:chOff x="1837" y="2055"/>
                <a:chExt cx="856" cy="634"/>
              </a:xfrm>
            </p:grpSpPr>
            <p:sp>
              <p:nvSpPr>
                <p:cNvPr id="15420" name="Rectangle 115"/>
                <p:cNvSpPr>
                  <a:spLocks noChangeArrowheads="1"/>
                </p:cNvSpPr>
                <p:nvPr/>
              </p:nvSpPr>
              <p:spPr bwMode="auto">
                <a:xfrm>
                  <a:off x="2245" y="2055"/>
                  <a:ext cx="271" cy="3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1400" b="1" i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15421" name="Rectangle 116"/>
                <p:cNvSpPr>
                  <a:spLocks noChangeArrowheads="1"/>
                </p:cNvSpPr>
                <p:nvPr/>
              </p:nvSpPr>
              <p:spPr bwMode="auto">
                <a:xfrm>
                  <a:off x="2245" y="2373"/>
                  <a:ext cx="448" cy="3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kumimoji="1" lang="en-US" altLang="zh-CN" sz="1400" b="1" i="1">
                      <a:latin typeface="宋体" panose="02010600030101010101" pitchFamily="2" charset="-122"/>
                    </a:rPr>
                    <a:t>R</a:t>
                  </a:r>
                  <a:r>
                    <a:rPr kumimoji="1" lang="zh-CN" altLang="en-US" sz="1400" b="1" i="1">
                      <a:latin typeface="宋体" panose="02010600030101010101" pitchFamily="2" charset="-122"/>
                    </a:rPr>
                    <a:t>总</a:t>
                  </a:r>
                </a:p>
              </p:txBody>
            </p:sp>
            <p:sp>
              <p:nvSpPr>
                <p:cNvPr id="15422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37" y="2206"/>
                  <a:ext cx="544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kumimoji="1" lang="zh-CN" altLang="zh-CN" sz="2800" b="1" i="1">
                    <a:solidFill>
                      <a:srgbClr val="CCFF33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423" name="Line 118"/>
                <p:cNvSpPr>
                  <a:spLocks noChangeShapeType="1"/>
                </p:cNvSpPr>
                <p:nvPr/>
              </p:nvSpPr>
              <p:spPr bwMode="auto">
                <a:xfrm>
                  <a:off x="2318" y="236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408" name="Group 119"/>
              <p:cNvGrpSpPr/>
              <p:nvPr/>
            </p:nvGrpSpPr>
            <p:grpSpPr>
              <a:xfrm>
                <a:off x="2063" y="2614"/>
                <a:ext cx="1086" cy="634"/>
                <a:chOff x="1519" y="2055"/>
                <a:chExt cx="1086" cy="634"/>
              </a:xfrm>
            </p:grpSpPr>
            <p:sp>
              <p:nvSpPr>
                <p:cNvPr id="1541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245" y="2055"/>
                  <a:ext cx="271" cy="3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1400" b="1" i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1541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45" y="2373"/>
                  <a:ext cx="360" cy="3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kumimoji="1" lang="en-US" altLang="zh-CN" sz="1400" b="1" i="1">
                      <a:latin typeface="宋体" panose="02010600030101010101" pitchFamily="2" charset="-122"/>
                    </a:rPr>
                    <a:t>R1</a:t>
                  </a:r>
                </a:p>
              </p:txBody>
            </p:sp>
            <p:sp>
              <p:nvSpPr>
                <p:cNvPr id="1541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519" y="2226"/>
                  <a:ext cx="544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kumimoji="1" lang="zh-CN" altLang="zh-CN" sz="2800" b="1" i="1">
                    <a:solidFill>
                      <a:srgbClr val="CCFF33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419" name="Line 123"/>
                <p:cNvSpPr>
                  <a:spLocks noChangeShapeType="1"/>
                </p:cNvSpPr>
                <p:nvPr/>
              </p:nvSpPr>
              <p:spPr bwMode="auto">
                <a:xfrm>
                  <a:off x="2330" y="236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15409" name="Rectangle 124"/>
              <p:cNvSpPr>
                <a:spLocks noChangeArrowheads="1"/>
              </p:cNvSpPr>
              <p:nvPr/>
            </p:nvSpPr>
            <p:spPr bwMode="auto">
              <a:xfrm>
                <a:off x="2517" y="2614"/>
                <a:ext cx="206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宋体" panose="02010600030101010101" pitchFamily="2" charset="-122"/>
                  </a:rPr>
                  <a:t>=</a:t>
                </a:r>
              </a:p>
            </p:txBody>
          </p:sp>
          <p:sp>
            <p:nvSpPr>
              <p:cNvPr id="15410" name="Rectangle 125"/>
              <p:cNvSpPr>
                <a:spLocks noChangeArrowheads="1"/>
              </p:cNvSpPr>
              <p:nvPr/>
            </p:nvSpPr>
            <p:spPr bwMode="auto">
              <a:xfrm>
                <a:off x="3100" y="2692"/>
                <a:ext cx="25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宋体" panose="02010600030101010101" pitchFamily="2" charset="-122"/>
                  </a:rPr>
                  <a:t>+</a:t>
                </a:r>
              </a:p>
            </p:txBody>
          </p:sp>
          <p:grpSp>
            <p:nvGrpSpPr>
              <p:cNvPr id="15411" name="Group 126"/>
              <p:cNvGrpSpPr/>
              <p:nvPr/>
            </p:nvGrpSpPr>
            <p:grpSpPr>
              <a:xfrm>
                <a:off x="3100" y="2614"/>
                <a:ext cx="648" cy="634"/>
                <a:chOff x="1966" y="2055"/>
                <a:chExt cx="648" cy="634"/>
              </a:xfrm>
            </p:grpSpPr>
            <p:sp>
              <p:nvSpPr>
                <p:cNvPr id="15412" name="Rectangle 127"/>
                <p:cNvSpPr>
                  <a:spLocks noChangeArrowheads="1"/>
                </p:cNvSpPr>
                <p:nvPr/>
              </p:nvSpPr>
              <p:spPr bwMode="auto">
                <a:xfrm>
                  <a:off x="2245" y="2055"/>
                  <a:ext cx="323" cy="3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1400" b="1" i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15413" name="Rectangle 128"/>
                <p:cNvSpPr>
                  <a:spLocks noChangeArrowheads="1"/>
                </p:cNvSpPr>
                <p:nvPr/>
              </p:nvSpPr>
              <p:spPr bwMode="auto">
                <a:xfrm>
                  <a:off x="2245" y="2373"/>
                  <a:ext cx="360" cy="3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kumimoji="1" lang="en-US" altLang="zh-CN" sz="1400" b="1" i="1">
                      <a:latin typeface="宋体" panose="02010600030101010101" pitchFamily="2" charset="-122"/>
                    </a:rPr>
                    <a:t>R2</a:t>
                  </a:r>
                </a:p>
              </p:txBody>
            </p:sp>
            <p:sp>
              <p:nvSpPr>
                <p:cNvPr id="15414" name="Rectangle 129"/>
                <p:cNvSpPr>
                  <a:spLocks noChangeArrowheads="1"/>
                </p:cNvSpPr>
                <p:nvPr/>
              </p:nvSpPr>
              <p:spPr bwMode="auto">
                <a:xfrm>
                  <a:off x="1966" y="2055"/>
                  <a:ext cx="393" cy="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kumimoji="1" lang="zh-CN" altLang="zh-CN" sz="2800" b="1" i="1">
                    <a:solidFill>
                      <a:srgbClr val="CCFF33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415" name="Line 130"/>
                <p:cNvSpPr>
                  <a:spLocks noChangeShapeType="1"/>
                </p:cNvSpPr>
                <p:nvPr/>
              </p:nvSpPr>
              <p:spPr bwMode="auto">
                <a:xfrm>
                  <a:off x="2342" y="236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5406" name="Text Box 131"/>
            <p:cNvSpPr txBox="1">
              <a:spLocks noChangeArrowheads="1"/>
            </p:cNvSpPr>
            <p:nvPr/>
          </p:nvSpPr>
          <p:spPr bwMode="auto">
            <a:xfrm>
              <a:off x="3288" y="3702"/>
              <a:ext cx="45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zh-CN" sz="2800" b="1">
                <a:latin typeface="宋体" panose="02010600030101010101" pitchFamily="2" charset="-122"/>
              </a:endParaRPr>
            </a:p>
          </p:txBody>
        </p:sp>
      </p:grpSp>
      <p:grpSp>
        <p:nvGrpSpPr>
          <p:cNvPr id="7" name="Group 132"/>
          <p:cNvGrpSpPr/>
          <p:nvPr/>
        </p:nvGrpSpPr>
        <p:grpSpPr>
          <a:xfrm>
            <a:off x="6248400" y="4800600"/>
            <a:ext cx="2133600" cy="671513"/>
            <a:chOff x="3334" y="3566"/>
            <a:chExt cx="1344" cy="423"/>
          </a:xfrm>
        </p:grpSpPr>
        <p:sp>
          <p:nvSpPr>
            <p:cNvPr id="15399" name="Text Box 133"/>
            <p:cNvSpPr txBox="1">
              <a:spLocks noChangeArrowheads="1"/>
            </p:cNvSpPr>
            <p:nvPr/>
          </p:nvSpPr>
          <p:spPr bwMode="auto">
            <a:xfrm>
              <a:off x="3334" y="3662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2800" b="1">
                <a:latin typeface="Tahoma" panose="020b0604030504040204" pitchFamily="34" charset="0"/>
              </a:endParaRPr>
            </a:p>
          </p:txBody>
        </p:sp>
        <p:grpSp>
          <p:nvGrpSpPr>
            <p:cNvPr id="15400" name="Group 134"/>
            <p:cNvGrpSpPr/>
            <p:nvPr/>
          </p:nvGrpSpPr>
          <p:grpSpPr>
            <a:xfrm>
              <a:off x="3742" y="3566"/>
              <a:ext cx="936" cy="330"/>
              <a:chOff x="4105" y="436"/>
              <a:chExt cx="936" cy="330"/>
            </a:xfrm>
          </p:grpSpPr>
          <p:sp>
            <p:nvSpPr>
              <p:cNvPr id="15401" name="Rectangle 135"/>
              <p:cNvSpPr>
                <a:spLocks noChangeArrowheads="1"/>
              </p:cNvSpPr>
              <p:nvPr/>
            </p:nvSpPr>
            <p:spPr bwMode="auto">
              <a:xfrm>
                <a:off x="4604" y="444"/>
                <a:ext cx="38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1400" b="1" i="1">
                    <a:latin typeface="宋体" panose="02010600030101010101" pitchFamily="2" charset="-122"/>
                  </a:rPr>
                  <a:t>R1R2</a:t>
                </a:r>
              </a:p>
            </p:txBody>
          </p:sp>
          <p:sp>
            <p:nvSpPr>
              <p:cNvPr id="15402" name="Rectangle 136"/>
              <p:cNvSpPr>
                <a:spLocks noChangeArrowheads="1"/>
              </p:cNvSpPr>
              <p:nvPr/>
            </p:nvSpPr>
            <p:spPr bwMode="auto">
              <a:xfrm>
                <a:off x="4558" y="572"/>
                <a:ext cx="39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1400" b="1" i="1">
                    <a:latin typeface="宋体" panose="02010600030101010101" pitchFamily="2" charset="-122"/>
                  </a:rPr>
                  <a:t>R1+R2</a:t>
                </a:r>
              </a:p>
            </p:txBody>
          </p:sp>
          <p:sp>
            <p:nvSpPr>
              <p:cNvPr id="15403" name="Rectangle 137"/>
              <p:cNvSpPr>
                <a:spLocks noChangeArrowheads="1"/>
              </p:cNvSpPr>
              <p:nvPr/>
            </p:nvSpPr>
            <p:spPr bwMode="auto">
              <a:xfrm>
                <a:off x="4105" y="436"/>
                <a:ext cx="54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1400" b="1" i="1">
                    <a:latin typeface="宋体" panose="02010600030101010101" pitchFamily="2" charset="-122"/>
                  </a:rPr>
                  <a:t>R</a:t>
                </a:r>
                <a:r>
                  <a:rPr kumimoji="1" lang="zh-CN" altLang="en-US" sz="1400" b="1" i="1">
                    <a:latin typeface="宋体" panose="02010600030101010101" pitchFamily="2" charset="-122"/>
                  </a:rPr>
                  <a:t>总</a:t>
                </a:r>
                <a:r>
                  <a:rPr kumimoji="1" lang="en-US" altLang="zh-CN" sz="1400" b="1" i="1">
                    <a:latin typeface="宋体" panose="02010600030101010101" pitchFamily="2" charset="-122"/>
                  </a:rPr>
                  <a:t>=</a:t>
                </a:r>
              </a:p>
            </p:txBody>
          </p:sp>
          <p:sp>
            <p:nvSpPr>
              <p:cNvPr id="15404" name="Line 138"/>
              <p:cNvSpPr>
                <a:spLocks noChangeShapeType="1"/>
              </p:cNvSpPr>
              <p:nvPr/>
            </p:nvSpPr>
            <p:spPr bwMode="auto">
              <a:xfrm>
                <a:off x="4604" y="618"/>
                <a:ext cx="437" cy="29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1"/>
      <p:bldP spid="33" grpId="2"/>
      <p:bldP spid="34" grpId="3"/>
      <p:bldP spid="35" grpId="4"/>
      <p:bldP spid="36" grpId="5"/>
      <p:bldP spid="37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371600" y="2044700"/>
            <a:ext cx="2305050" cy="10795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" name="Group 69"/>
          <p:cNvGrpSpPr/>
          <p:nvPr/>
        </p:nvGrpSpPr>
        <p:grpSpPr>
          <a:xfrm>
            <a:off x="1143000" y="2209800"/>
            <a:ext cx="2808288" cy="663575"/>
            <a:chOff x="703" y="1071"/>
            <a:chExt cx="1769" cy="418"/>
          </a:xfrm>
        </p:grpSpPr>
        <p:grpSp>
          <p:nvGrpSpPr>
            <p:cNvPr id="5199" name="Group 3"/>
            <p:cNvGrpSpPr/>
            <p:nvPr/>
          </p:nvGrpSpPr>
          <p:grpSpPr>
            <a:xfrm>
              <a:off x="703" y="1071"/>
              <a:ext cx="1769" cy="136"/>
              <a:chOff x="1701" y="1344"/>
              <a:chExt cx="2449" cy="182"/>
            </a:xfrm>
          </p:grpSpPr>
          <p:grpSp>
            <p:nvGrpSpPr>
              <p:cNvPr id="5202" name="Group 4"/>
              <p:cNvGrpSpPr/>
              <p:nvPr/>
            </p:nvGrpSpPr>
            <p:grpSpPr>
              <a:xfrm>
                <a:off x="1701" y="1344"/>
                <a:ext cx="1361" cy="182"/>
                <a:chOff x="612" y="935"/>
                <a:chExt cx="1361" cy="182"/>
              </a:xfrm>
            </p:grpSpPr>
            <p:sp>
              <p:nvSpPr>
                <p:cNvPr id="5207" name="Rectangle 5"/>
                <p:cNvSpPr>
                  <a:spLocks noChangeArrowheads="1"/>
                </p:cNvSpPr>
                <p:nvPr/>
              </p:nvSpPr>
              <p:spPr bwMode="auto">
                <a:xfrm>
                  <a:off x="1020" y="935"/>
                  <a:ext cx="545" cy="18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208" name="Line 6"/>
                <p:cNvSpPr>
                  <a:spLocks noChangeShapeType="1"/>
                </p:cNvSpPr>
                <p:nvPr/>
              </p:nvSpPr>
              <p:spPr bwMode="auto">
                <a:xfrm>
                  <a:off x="612" y="1026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09" name="Line 7"/>
                <p:cNvSpPr>
                  <a:spLocks noChangeShapeType="1"/>
                </p:cNvSpPr>
                <p:nvPr/>
              </p:nvSpPr>
              <p:spPr bwMode="auto">
                <a:xfrm>
                  <a:off x="1565" y="1026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03" name="Group 8"/>
              <p:cNvGrpSpPr/>
              <p:nvPr/>
            </p:nvGrpSpPr>
            <p:grpSpPr>
              <a:xfrm>
                <a:off x="2789" y="1344"/>
                <a:ext cx="1361" cy="182"/>
                <a:chOff x="612" y="935"/>
                <a:chExt cx="1361" cy="182"/>
              </a:xfrm>
            </p:grpSpPr>
            <p:sp>
              <p:nvSpPr>
                <p:cNvPr id="5204" name="Rectangle 9"/>
                <p:cNvSpPr>
                  <a:spLocks noChangeArrowheads="1"/>
                </p:cNvSpPr>
                <p:nvPr/>
              </p:nvSpPr>
              <p:spPr bwMode="auto">
                <a:xfrm>
                  <a:off x="1020" y="935"/>
                  <a:ext cx="545" cy="18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205" name="Line 10"/>
                <p:cNvSpPr>
                  <a:spLocks noChangeShapeType="1"/>
                </p:cNvSpPr>
                <p:nvPr/>
              </p:nvSpPr>
              <p:spPr bwMode="auto">
                <a:xfrm>
                  <a:off x="612" y="1026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06" name="Line 11"/>
                <p:cNvSpPr>
                  <a:spLocks noChangeShapeType="1"/>
                </p:cNvSpPr>
                <p:nvPr/>
              </p:nvSpPr>
              <p:spPr bwMode="auto">
                <a:xfrm>
                  <a:off x="1565" y="1026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200" name="Text Box 13"/>
            <p:cNvSpPr txBox="1">
              <a:spLocks noChangeArrowheads="1"/>
            </p:cNvSpPr>
            <p:nvPr/>
          </p:nvSpPr>
          <p:spPr bwMode="auto">
            <a:xfrm>
              <a:off x="1021" y="1162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Tahoma" panose="020b0604030504040204" pitchFamily="34" charset="0"/>
                </a:rPr>
                <a:t>R</a:t>
              </a:r>
              <a:r>
                <a:rPr lang="en-US" altLang="zh-CN" sz="2000" b="1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5201" name="Text Box 14"/>
            <p:cNvSpPr txBox="1">
              <a:spLocks noChangeArrowheads="1"/>
            </p:cNvSpPr>
            <p:nvPr/>
          </p:nvSpPr>
          <p:spPr bwMode="auto">
            <a:xfrm>
              <a:off x="1792" y="1162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Tahoma" panose="020b0604030504040204" pitchFamily="34" charset="0"/>
                </a:rPr>
                <a:t>R</a:t>
              </a:r>
              <a:r>
                <a:rPr lang="en-US" altLang="zh-CN" sz="2000" b="1">
                  <a:latin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4427538" y="1866900"/>
            <a:ext cx="1295400" cy="647700"/>
            <a:chOff x="2789" y="799"/>
            <a:chExt cx="816" cy="408"/>
          </a:xfrm>
        </p:grpSpPr>
        <p:sp>
          <p:nvSpPr>
            <p:cNvPr id="5197" name="AutoShape 16"/>
            <p:cNvSpPr>
              <a:spLocks noChangeArrowheads="1"/>
            </p:cNvSpPr>
            <p:nvPr/>
          </p:nvSpPr>
          <p:spPr bwMode="auto">
            <a:xfrm>
              <a:off x="2789" y="1071"/>
              <a:ext cx="816" cy="136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98" name="Text Box 17"/>
            <p:cNvSpPr txBox="1">
              <a:spLocks noChangeArrowheads="1"/>
            </p:cNvSpPr>
            <p:nvPr/>
          </p:nvSpPr>
          <p:spPr bwMode="auto">
            <a:xfrm>
              <a:off x="2835" y="799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Tahoma" panose="020b0604030504040204" pitchFamily="34" charset="0"/>
                </a:rPr>
                <a:t>等效于</a:t>
              </a: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6156325" y="2308225"/>
            <a:ext cx="1439863" cy="663575"/>
            <a:chOff x="4059" y="1026"/>
            <a:chExt cx="907" cy="418"/>
          </a:xfrm>
        </p:grpSpPr>
        <p:grpSp>
          <p:nvGrpSpPr>
            <p:cNvPr id="5192" name="Group 19"/>
            <p:cNvGrpSpPr/>
            <p:nvPr/>
          </p:nvGrpSpPr>
          <p:grpSpPr>
            <a:xfrm>
              <a:off x="4059" y="1026"/>
              <a:ext cx="907" cy="136"/>
              <a:chOff x="612" y="935"/>
              <a:chExt cx="1361" cy="182"/>
            </a:xfrm>
          </p:grpSpPr>
          <p:sp>
            <p:nvSpPr>
              <p:cNvPr id="5194" name="Rectangle 20"/>
              <p:cNvSpPr>
                <a:spLocks noChangeArrowheads="1"/>
              </p:cNvSpPr>
              <p:nvPr/>
            </p:nvSpPr>
            <p:spPr bwMode="auto">
              <a:xfrm>
                <a:off x="1020" y="935"/>
                <a:ext cx="545" cy="18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95" name="Line 21"/>
              <p:cNvSpPr>
                <a:spLocks noChangeShapeType="1"/>
              </p:cNvSpPr>
              <p:nvPr/>
            </p:nvSpPr>
            <p:spPr bwMode="auto">
              <a:xfrm>
                <a:off x="612" y="1026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6" name="Line 22"/>
              <p:cNvSpPr>
                <a:spLocks noChangeShapeType="1"/>
              </p:cNvSpPr>
              <p:nvPr/>
            </p:nvSpPr>
            <p:spPr bwMode="auto">
              <a:xfrm>
                <a:off x="1565" y="1026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93" name="Text Box 23"/>
            <p:cNvSpPr txBox="1">
              <a:spLocks noChangeArrowheads="1"/>
            </p:cNvSpPr>
            <p:nvPr/>
          </p:nvSpPr>
          <p:spPr bwMode="auto">
            <a:xfrm>
              <a:off x="4377" y="1117"/>
              <a:ext cx="5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Tahoma" panose="020b0604030504040204" pitchFamily="34" charset="0"/>
                </a:rPr>
                <a:t>R</a:t>
              </a:r>
              <a:r>
                <a:rPr lang="zh-CN" altLang="en-US" sz="1600" b="1">
                  <a:latin typeface="Tahoma" panose="020b0604030504040204" pitchFamily="34" charset="0"/>
                </a:rPr>
                <a:t>总</a:t>
              </a:r>
            </a:p>
          </p:txBody>
        </p:sp>
      </p:grpSp>
      <p:grpSp>
        <p:nvGrpSpPr>
          <p:cNvPr id="9" name="Group 100"/>
          <p:cNvGrpSpPr/>
          <p:nvPr/>
        </p:nvGrpSpPr>
        <p:grpSpPr>
          <a:xfrm>
            <a:off x="1143000" y="914400"/>
            <a:ext cx="2819400" cy="1524000"/>
            <a:chOff x="720" y="240"/>
            <a:chExt cx="1776" cy="960"/>
          </a:xfrm>
        </p:grpSpPr>
        <p:sp>
          <p:nvSpPr>
            <p:cNvPr id="5187" name="Line 72"/>
            <p:cNvSpPr>
              <a:spLocks noChangeShapeType="1"/>
            </p:cNvSpPr>
            <p:nvPr/>
          </p:nvSpPr>
          <p:spPr bwMode="auto">
            <a:xfrm flipH="1">
              <a:off x="720" y="24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88" name="Line 73"/>
            <p:cNvSpPr>
              <a:spLocks noChangeShapeType="1"/>
            </p:cNvSpPr>
            <p:nvPr/>
          </p:nvSpPr>
          <p:spPr bwMode="auto">
            <a:xfrm flipH="1">
              <a:off x="2496" y="240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89" name="Line 74"/>
            <p:cNvSpPr>
              <a:spLocks noChangeShapeType="1"/>
            </p:cNvSpPr>
            <p:nvPr/>
          </p:nvSpPr>
          <p:spPr bwMode="auto">
            <a:xfrm flipH="1">
              <a:off x="720" y="5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90" name="Line 75"/>
            <p:cNvSpPr>
              <a:spLocks noChangeShapeType="1"/>
            </p:cNvSpPr>
            <p:nvPr/>
          </p:nvSpPr>
          <p:spPr bwMode="auto">
            <a:xfrm>
              <a:off x="2064" y="5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91" name="Text Box 99"/>
            <p:cNvSpPr txBox="1">
              <a:spLocks noChangeArrowheads="1"/>
            </p:cNvSpPr>
            <p:nvPr/>
          </p:nvSpPr>
          <p:spPr bwMode="auto">
            <a:xfrm>
              <a:off x="1536" y="38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</p:grpSp>
      <p:grpSp>
        <p:nvGrpSpPr>
          <p:cNvPr id="10" name="Group 107"/>
          <p:cNvGrpSpPr/>
          <p:nvPr/>
        </p:nvGrpSpPr>
        <p:grpSpPr>
          <a:xfrm>
            <a:off x="6019800" y="990600"/>
            <a:ext cx="1676400" cy="1524000"/>
            <a:chOff x="3840" y="144"/>
            <a:chExt cx="1056" cy="960"/>
          </a:xfrm>
        </p:grpSpPr>
        <p:sp>
          <p:nvSpPr>
            <p:cNvPr id="5182" name="Line 102"/>
            <p:cNvSpPr>
              <a:spLocks noChangeShapeType="1"/>
            </p:cNvSpPr>
            <p:nvPr/>
          </p:nvSpPr>
          <p:spPr bwMode="auto">
            <a:xfrm flipH="1">
              <a:off x="3888" y="19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83" name="Line 103"/>
            <p:cNvSpPr>
              <a:spLocks noChangeShapeType="1"/>
            </p:cNvSpPr>
            <p:nvPr/>
          </p:nvSpPr>
          <p:spPr bwMode="auto">
            <a:xfrm flipH="1">
              <a:off x="4848" y="14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84" name="Line 104"/>
            <p:cNvSpPr>
              <a:spLocks noChangeShapeType="1"/>
            </p:cNvSpPr>
            <p:nvPr/>
          </p:nvSpPr>
          <p:spPr bwMode="auto">
            <a:xfrm flipH="1">
              <a:off x="3840" y="5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85" name="Line 105"/>
            <p:cNvSpPr>
              <a:spLocks noChangeShapeType="1"/>
            </p:cNvSpPr>
            <p:nvPr/>
          </p:nvSpPr>
          <p:spPr bwMode="auto">
            <a:xfrm>
              <a:off x="4464" y="5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86" name="Text Box 106"/>
            <p:cNvSpPr txBox="1">
              <a:spLocks noChangeArrowheads="1"/>
            </p:cNvSpPr>
            <p:nvPr/>
          </p:nvSpPr>
          <p:spPr bwMode="auto">
            <a:xfrm>
              <a:off x="4224" y="43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</p:grpSp>
      <p:grpSp>
        <p:nvGrpSpPr>
          <p:cNvPr id="11" name="Group 115"/>
          <p:cNvGrpSpPr/>
          <p:nvPr/>
        </p:nvGrpSpPr>
        <p:grpSpPr>
          <a:xfrm>
            <a:off x="6019800" y="2424113"/>
            <a:ext cx="381000" cy="623887"/>
            <a:chOff x="3792" y="1095"/>
            <a:chExt cx="240" cy="393"/>
          </a:xfrm>
        </p:grpSpPr>
        <p:sp>
          <p:nvSpPr>
            <p:cNvPr id="5180" name="Line 109"/>
            <p:cNvSpPr>
              <a:spLocks noChangeShapeType="1"/>
            </p:cNvSpPr>
            <p:nvPr/>
          </p:nvSpPr>
          <p:spPr bwMode="auto">
            <a:xfrm>
              <a:off x="3792" y="1095"/>
              <a:ext cx="240" cy="0"/>
            </a:xfrm>
            <a:prstGeom prst="line">
              <a:avLst/>
            </a:prstGeom>
            <a:noFill/>
            <a:ln w="47625">
              <a:solidFill>
                <a:srgbClr val="80000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81" name="Text Box 111"/>
            <p:cNvSpPr txBox="1">
              <a:spLocks noChangeArrowheads="1"/>
            </p:cNvSpPr>
            <p:nvPr/>
          </p:nvSpPr>
          <p:spPr bwMode="auto">
            <a:xfrm>
              <a:off x="3840" y="120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2" name="Group 114"/>
          <p:cNvGrpSpPr/>
          <p:nvPr/>
        </p:nvGrpSpPr>
        <p:grpSpPr>
          <a:xfrm>
            <a:off x="1066800" y="2328863"/>
            <a:ext cx="381000" cy="547687"/>
            <a:chOff x="672" y="1143"/>
            <a:chExt cx="240" cy="345"/>
          </a:xfrm>
        </p:grpSpPr>
        <p:sp>
          <p:nvSpPr>
            <p:cNvPr id="5178" name="Line 108"/>
            <p:cNvSpPr>
              <a:spLocks noChangeShapeType="1"/>
            </p:cNvSpPr>
            <p:nvPr/>
          </p:nvSpPr>
          <p:spPr bwMode="auto">
            <a:xfrm>
              <a:off x="672" y="1143"/>
              <a:ext cx="240" cy="0"/>
            </a:xfrm>
            <a:prstGeom prst="line">
              <a:avLst/>
            </a:prstGeom>
            <a:noFill/>
            <a:ln w="47625">
              <a:solidFill>
                <a:srgbClr val="80000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79" name="Text Box 113"/>
            <p:cNvSpPr txBox="1">
              <a:spLocks noChangeArrowheads="1"/>
            </p:cNvSpPr>
            <p:nvPr/>
          </p:nvSpPr>
          <p:spPr bwMode="auto">
            <a:xfrm>
              <a:off x="672" y="120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14471" name="Text Box 135"/>
          <p:cNvSpPr txBox="1">
            <a:spLocks noChangeArrowheads="1"/>
          </p:cNvSpPr>
          <p:nvPr/>
        </p:nvSpPr>
        <p:spPr bwMode="auto">
          <a:xfrm>
            <a:off x="685800" y="60960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串、并联电路中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1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1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分别有什么样的关系？</a:t>
            </a:r>
          </a:p>
        </p:txBody>
      </p:sp>
      <p:pic>
        <p:nvPicPr>
          <p:cNvPr id="5131" name="Picture 136" descr="q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97463"/>
            <a:ext cx="83343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73" name="WordArt 137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6248400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49" charset="-122"/>
                <a:ea typeface="楷体" panose="02010609060101010101" pitchFamily="49" charset="-122"/>
              </a:rPr>
              <a:t>等效替代法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Group 29"/>
          <p:cNvGrpSpPr/>
          <p:nvPr/>
        </p:nvGrpSpPr>
        <p:grpSpPr>
          <a:xfrm>
            <a:off x="1331913" y="3789363"/>
            <a:ext cx="2447925" cy="1763712"/>
            <a:chOff x="839" y="2387"/>
            <a:chExt cx="1542" cy="1111"/>
          </a:xfrm>
        </p:grpSpPr>
        <p:sp>
          <p:nvSpPr>
            <p:cNvPr id="5161" name="Rectangle 30"/>
            <p:cNvSpPr>
              <a:spLocks noChangeArrowheads="1"/>
            </p:cNvSpPr>
            <p:nvPr/>
          </p:nvSpPr>
          <p:spPr bwMode="auto">
            <a:xfrm>
              <a:off x="975" y="2432"/>
              <a:ext cx="1270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5162" name="Group 31"/>
            <p:cNvGrpSpPr/>
            <p:nvPr/>
          </p:nvGrpSpPr>
          <p:grpSpPr>
            <a:xfrm>
              <a:off x="839" y="2387"/>
              <a:ext cx="1543" cy="1111"/>
              <a:chOff x="839" y="2341"/>
              <a:chExt cx="1543" cy="1158"/>
            </a:xfrm>
          </p:grpSpPr>
          <p:sp>
            <p:nvSpPr>
              <p:cNvPr id="5163" name="Text Box 32"/>
              <p:cNvSpPr txBox="1">
                <a:spLocks noChangeArrowheads="1"/>
              </p:cNvSpPr>
              <p:nvPr/>
            </p:nvSpPr>
            <p:spPr bwMode="auto">
              <a:xfrm>
                <a:off x="1429" y="2341"/>
                <a:ext cx="363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Tahoma" panose="020b0604030504040204" pitchFamily="34" charset="0"/>
                  </a:rPr>
                  <a:t>R</a:t>
                </a:r>
                <a:r>
                  <a:rPr lang="en-US" altLang="zh-CN" sz="2000" b="1">
                    <a:latin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5164" name="Group 33"/>
              <p:cNvGrpSpPr/>
              <p:nvPr/>
            </p:nvGrpSpPr>
            <p:grpSpPr>
              <a:xfrm>
                <a:off x="839" y="2651"/>
                <a:ext cx="1543" cy="497"/>
                <a:chOff x="385" y="2523"/>
                <a:chExt cx="2132" cy="634"/>
              </a:xfrm>
            </p:grpSpPr>
            <p:grpSp>
              <p:nvGrpSpPr>
                <p:cNvPr id="5166" name="Group 34"/>
                <p:cNvGrpSpPr/>
                <p:nvPr/>
              </p:nvGrpSpPr>
              <p:grpSpPr>
                <a:xfrm>
                  <a:off x="747" y="2976"/>
                  <a:ext cx="1405" cy="181"/>
                  <a:chOff x="612" y="935"/>
                  <a:chExt cx="1361" cy="182"/>
                </a:xfrm>
              </p:grpSpPr>
              <p:sp>
                <p:nvSpPr>
                  <p:cNvPr id="517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935"/>
                    <a:ext cx="545" cy="18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17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7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167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154" y="2614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8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748" y="2614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9" name="Line 40"/>
                <p:cNvSpPr>
                  <a:spLocks noChangeShapeType="1"/>
                </p:cNvSpPr>
                <p:nvPr/>
              </p:nvSpPr>
              <p:spPr bwMode="auto">
                <a:xfrm>
                  <a:off x="2154" y="2840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70" name="Line 41"/>
                <p:cNvSpPr>
                  <a:spLocks noChangeShapeType="1"/>
                </p:cNvSpPr>
                <p:nvPr/>
              </p:nvSpPr>
              <p:spPr bwMode="auto">
                <a:xfrm>
                  <a:off x="385" y="2840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171" name="Group 42"/>
                <p:cNvGrpSpPr/>
                <p:nvPr/>
              </p:nvGrpSpPr>
              <p:grpSpPr>
                <a:xfrm>
                  <a:off x="747" y="2523"/>
                  <a:ext cx="1405" cy="181"/>
                  <a:chOff x="612" y="935"/>
                  <a:chExt cx="1361" cy="182"/>
                </a:xfrm>
              </p:grpSpPr>
              <p:sp>
                <p:nvSpPr>
                  <p:cNvPr id="5172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935"/>
                    <a:ext cx="545" cy="18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17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7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165" name="Text Box 46"/>
              <p:cNvSpPr txBox="1">
                <a:spLocks noChangeArrowheads="1"/>
              </p:cNvSpPr>
              <p:nvPr/>
            </p:nvSpPr>
            <p:spPr bwMode="auto">
              <a:xfrm>
                <a:off x="1429" y="3158"/>
                <a:ext cx="363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Tahoma" panose="020b0604030504040204" pitchFamily="34" charset="0"/>
                  </a:rPr>
                  <a:t>R</a:t>
                </a:r>
                <a:r>
                  <a:rPr lang="en-US" altLang="zh-CN" sz="2000" b="1">
                    <a:latin typeface="Tahoma" panose="020b0604030504040204" pitchFamily="34" charset="0"/>
                  </a:rPr>
                  <a:t>2</a:t>
                </a:r>
              </a:p>
            </p:txBody>
          </p:sp>
        </p:grpSp>
      </p:grpSp>
      <p:grpSp>
        <p:nvGrpSpPr>
          <p:cNvPr id="18" name="Group 50"/>
          <p:cNvGrpSpPr/>
          <p:nvPr/>
        </p:nvGrpSpPr>
        <p:grpSpPr>
          <a:xfrm>
            <a:off x="6156325" y="4581525"/>
            <a:ext cx="1439863" cy="663575"/>
            <a:chOff x="4059" y="1026"/>
            <a:chExt cx="907" cy="418"/>
          </a:xfrm>
        </p:grpSpPr>
        <p:grpSp>
          <p:nvGrpSpPr>
            <p:cNvPr id="5156" name="Group 51"/>
            <p:cNvGrpSpPr/>
            <p:nvPr/>
          </p:nvGrpSpPr>
          <p:grpSpPr>
            <a:xfrm>
              <a:off x="4059" y="1026"/>
              <a:ext cx="907" cy="136"/>
              <a:chOff x="612" y="935"/>
              <a:chExt cx="1361" cy="182"/>
            </a:xfrm>
          </p:grpSpPr>
          <p:sp>
            <p:nvSpPr>
              <p:cNvPr id="5158" name="Rectangle 52"/>
              <p:cNvSpPr>
                <a:spLocks noChangeArrowheads="1"/>
              </p:cNvSpPr>
              <p:nvPr/>
            </p:nvSpPr>
            <p:spPr bwMode="auto">
              <a:xfrm>
                <a:off x="1020" y="935"/>
                <a:ext cx="545" cy="18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9" name="Line 53"/>
              <p:cNvSpPr>
                <a:spLocks noChangeShapeType="1"/>
              </p:cNvSpPr>
              <p:nvPr/>
            </p:nvSpPr>
            <p:spPr bwMode="auto">
              <a:xfrm>
                <a:off x="612" y="1026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Line 54"/>
              <p:cNvSpPr>
                <a:spLocks noChangeShapeType="1"/>
              </p:cNvSpPr>
              <p:nvPr/>
            </p:nvSpPr>
            <p:spPr bwMode="auto">
              <a:xfrm>
                <a:off x="1565" y="1026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57" name="Text Box 55"/>
            <p:cNvSpPr txBox="1">
              <a:spLocks noChangeArrowheads="1"/>
            </p:cNvSpPr>
            <p:nvPr/>
          </p:nvSpPr>
          <p:spPr bwMode="auto">
            <a:xfrm>
              <a:off x="4377" y="1117"/>
              <a:ext cx="5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Tahoma" panose="020b0604030504040204" pitchFamily="34" charset="0"/>
                </a:rPr>
                <a:t>R</a:t>
              </a:r>
              <a:r>
                <a:rPr lang="zh-CN" altLang="en-US" sz="1600" b="1">
                  <a:latin typeface="Tahoma" panose="020b0604030504040204" pitchFamily="34" charset="0"/>
                </a:rPr>
                <a:t>总</a:t>
              </a:r>
            </a:p>
          </p:txBody>
        </p:sp>
      </p:grpSp>
      <p:grpSp>
        <p:nvGrpSpPr>
          <p:cNvPr id="20" name="Group 47"/>
          <p:cNvGrpSpPr/>
          <p:nvPr/>
        </p:nvGrpSpPr>
        <p:grpSpPr>
          <a:xfrm>
            <a:off x="4356100" y="4221163"/>
            <a:ext cx="1296988" cy="649287"/>
            <a:chOff x="2744" y="2659"/>
            <a:chExt cx="817" cy="409"/>
          </a:xfrm>
        </p:grpSpPr>
        <p:sp>
          <p:nvSpPr>
            <p:cNvPr id="5154" name="Text Box 48"/>
            <p:cNvSpPr txBox="1">
              <a:spLocks noChangeArrowheads="1"/>
            </p:cNvSpPr>
            <p:nvPr/>
          </p:nvSpPr>
          <p:spPr bwMode="auto">
            <a:xfrm>
              <a:off x="2835" y="2659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Tahoma" panose="020b0604030504040204" pitchFamily="34" charset="0"/>
                </a:rPr>
                <a:t>相当于</a:t>
              </a:r>
            </a:p>
          </p:txBody>
        </p:sp>
        <p:sp>
          <p:nvSpPr>
            <p:cNvPr id="5155" name="AutoShape 49"/>
            <p:cNvSpPr>
              <a:spLocks noChangeArrowheads="1"/>
            </p:cNvSpPr>
            <p:nvPr/>
          </p:nvSpPr>
          <p:spPr bwMode="auto">
            <a:xfrm>
              <a:off x="2744" y="2932"/>
              <a:ext cx="816" cy="136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1" name="Group 100"/>
          <p:cNvGrpSpPr/>
          <p:nvPr/>
        </p:nvGrpSpPr>
        <p:grpSpPr>
          <a:xfrm>
            <a:off x="1219200" y="3276600"/>
            <a:ext cx="2819400" cy="1524000"/>
            <a:chOff x="720" y="240"/>
            <a:chExt cx="1776" cy="960"/>
          </a:xfrm>
        </p:grpSpPr>
        <p:sp>
          <p:nvSpPr>
            <p:cNvPr id="5149" name="Line 72"/>
            <p:cNvSpPr>
              <a:spLocks noChangeShapeType="1"/>
            </p:cNvSpPr>
            <p:nvPr/>
          </p:nvSpPr>
          <p:spPr bwMode="auto">
            <a:xfrm flipH="1">
              <a:off x="720" y="24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50" name="Line 73"/>
            <p:cNvSpPr>
              <a:spLocks noChangeShapeType="1"/>
            </p:cNvSpPr>
            <p:nvPr/>
          </p:nvSpPr>
          <p:spPr bwMode="auto">
            <a:xfrm flipH="1">
              <a:off x="2496" y="240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51" name="Line 74"/>
            <p:cNvSpPr>
              <a:spLocks noChangeShapeType="1"/>
            </p:cNvSpPr>
            <p:nvPr/>
          </p:nvSpPr>
          <p:spPr bwMode="auto">
            <a:xfrm flipH="1">
              <a:off x="720" y="5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52" name="Line 75"/>
            <p:cNvSpPr>
              <a:spLocks noChangeShapeType="1"/>
            </p:cNvSpPr>
            <p:nvPr/>
          </p:nvSpPr>
          <p:spPr bwMode="auto">
            <a:xfrm>
              <a:off x="2064" y="5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53" name="Text Box 99"/>
            <p:cNvSpPr txBox="1">
              <a:spLocks noChangeArrowheads="1"/>
            </p:cNvSpPr>
            <p:nvPr/>
          </p:nvSpPr>
          <p:spPr bwMode="auto">
            <a:xfrm>
              <a:off x="1536" y="38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</p:grpSp>
      <p:grpSp>
        <p:nvGrpSpPr>
          <p:cNvPr id="22" name="Group 107"/>
          <p:cNvGrpSpPr/>
          <p:nvPr/>
        </p:nvGrpSpPr>
        <p:grpSpPr>
          <a:xfrm>
            <a:off x="6096000" y="3200400"/>
            <a:ext cx="1676400" cy="1524000"/>
            <a:chOff x="3840" y="144"/>
            <a:chExt cx="1056" cy="960"/>
          </a:xfrm>
        </p:grpSpPr>
        <p:sp>
          <p:nvSpPr>
            <p:cNvPr id="5144" name="Line 102"/>
            <p:cNvSpPr>
              <a:spLocks noChangeShapeType="1"/>
            </p:cNvSpPr>
            <p:nvPr/>
          </p:nvSpPr>
          <p:spPr bwMode="auto">
            <a:xfrm flipH="1">
              <a:off x="3888" y="19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5" name="Line 103"/>
            <p:cNvSpPr>
              <a:spLocks noChangeShapeType="1"/>
            </p:cNvSpPr>
            <p:nvPr/>
          </p:nvSpPr>
          <p:spPr bwMode="auto">
            <a:xfrm flipH="1">
              <a:off x="4848" y="14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6" name="Line 104"/>
            <p:cNvSpPr>
              <a:spLocks noChangeShapeType="1"/>
            </p:cNvSpPr>
            <p:nvPr/>
          </p:nvSpPr>
          <p:spPr bwMode="auto">
            <a:xfrm flipH="1">
              <a:off x="3840" y="5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7" name="Line 105"/>
            <p:cNvSpPr>
              <a:spLocks noChangeShapeType="1"/>
            </p:cNvSpPr>
            <p:nvPr/>
          </p:nvSpPr>
          <p:spPr bwMode="auto">
            <a:xfrm>
              <a:off x="4464" y="5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8" name="Text Box 106"/>
            <p:cNvSpPr txBox="1">
              <a:spLocks noChangeArrowheads="1"/>
            </p:cNvSpPr>
            <p:nvPr/>
          </p:nvSpPr>
          <p:spPr bwMode="auto">
            <a:xfrm>
              <a:off x="4224" y="43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</p:grpSp>
      <p:grpSp>
        <p:nvGrpSpPr>
          <p:cNvPr id="23" name="Group 115"/>
          <p:cNvGrpSpPr/>
          <p:nvPr/>
        </p:nvGrpSpPr>
        <p:grpSpPr>
          <a:xfrm>
            <a:off x="6096000" y="4724400"/>
            <a:ext cx="381000" cy="623888"/>
            <a:chOff x="3792" y="1095"/>
            <a:chExt cx="240" cy="393"/>
          </a:xfrm>
        </p:grpSpPr>
        <p:sp>
          <p:nvSpPr>
            <p:cNvPr id="5142" name="Line 109"/>
            <p:cNvSpPr>
              <a:spLocks noChangeShapeType="1"/>
            </p:cNvSpPr>
            <p:nvPr/>
          </p:nvSpPr>
          <p:spPr bwMode="auto">
            <a:xfrm>
              <a:off x="3792" y="1095"/>
              <a:ext cx="240" cy="0"/>
            </a:xfrm>
            <a:prstGeom prst="line">
              <a:avLst/>
            </a:prstGeom>
            <a:noFill/>
            <a:ln w="47625">
              <a:solidFill>
                <a:srgbClr val="80000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3" name="Text Box 111"/>
            <p:cNvSpPr txBox="1">
              <a:spLocks noChangeArrowheads="1"/>
            </p:cNvSpPr>
            <p:nvPr/>
          </p:nvSpPr>
          <p:spPr bwMode="auto">
            <a:xfrm>
              <a:off x="3840" y="120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24" name="Group 114"/>
          <p:cNvGrpSpPr/>
          <p:nvPr/>
        </p:nvGrpSpPr>
        <p:grpSpPr>
          <a:xfrm>
            <a:off x="1143000" y="4648200"/>
            <a:ext cx="381000" cy="547688"/>
            <a:chOff x="672" y="1143"/>
            <a:chExt cx="240" cy="345"/>
          </a:xfrm>
        </p:grpSpPr>
        <p:sp>
          <p:nvSpPr>
            <p:cNvPr id="5140" name="Line 108"/>
            <p:cNvSpPr>
              <a:spLocks noChangeShapeType="1"/>
            </p:cNvSpPr>
            <p:nvPr/>
          </p:nvSpPr>
          <p:spPr bwMode="auto">
            <a:xfrm>
              <a:off x="672" y="1143"/>
              <a:ext cx="240" cy="0"/>
            </a:xfrm>
            <a:prstGeom prst="line">
              <a:avLst/>
            </a:prstGeom>
            <a:noFill/>
            <a:ln w="47625">
              <a:solidFill>
                <a:srgbClr val="80000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1" name="Text Box 113"/>
            <p:cNvSpPr txBox="1">
              <a:spLocks noChangeArrowheads="1"/>
            </p:cNvSpPr>
            <p:nvPr/>
          </p:nvSpPr>
          <p:spPr bwMode="auto">
            <a:xfrm>
              <a:off x="672" y="120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1447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15600" y="108331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47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271270"/>
            <a:ext cx="9525000" cy="3429000"/>
          </a:xfrm>
        </p:spPr>
        <p:txBody>
          <a:bodyPr/>
          <a:lstStyle/>
          <a:p>
            <a:pPr algn="ctr" eaLnBrk="1" hangingPunct="1"/>
            <a:r>
              <a:rPr lang="en-US" altLang="zh-CN" sz="540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  </a:t>
            </a:r>
            <a:r>
              <a:rPr lang="zh-CN" altLang="en-US" sz="54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  <a:cs typeface="Arial" pitchFamily="34" charset="0"/>
              </a:rPr>
              <a:t>电阻的串联和并联</a:t>
            </a:r>
            <a:br>
              <a:rPr lang="zh-CN" altLang="en-US" sz="5400">
                <a:solidFill>
                  <a:schemeClr val="tx1"/>
                </a:solidFill>
                <a:ea typeface="楷体_GB2312" pitchFamily="49" charset="-122"/>
                <a:cs typeface="Arial" pitchFamily="34" charset="0"/>
              </a:rPr>
            </a:br>
            <a:r>
              <a:rPr lang="zh-CN" altLang="en-US" sz="36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  <a:cs typeface="Arial" pitchFamily="34" charset="0"/>
              </a:rPr>
              <a:t>（第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49" charset="-122"/>
                <a:ea typeface="楷体" panose="02010609060101010101" pitchFamily="49" charset="-122"/>
                <a:cs typeface="Arial" pitchFamily="34" charset="0"/>
              </a:rPr>
              <a:t>1</a:t>
            </a:r>
            <a:r>
              <a:rPr lang="zh-CN" altLang="en-US" sz="3600">
                <a:solidFill>
                  <a:schemeClr val="tx1"/>
                </a:solidFill>
                <a:latin typeface="Times New Roman" panose="02020603050405020304" pitchFamily="49" charset="-122"/>
                <a:ea typeface="楷体" panose="02010609060101010101" pitchFamily="49" charset="-122"/>
                <a:cs typeface="Arial" pitchFamily="34" charset="0"/>
              </a:rPr>
              <a:t>课时）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一、电阻的串联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28600" y="1447800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</a:rPr>
              <a:t>、提出问题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429000" y="1600200"/>
            <a:ext cx="502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Times New Roman" panose="02020603050405020304"/>
                <a:ea typeface="楷体" panose="02010609060101010101" pitchFamily="49" charset="-122"/>
              </a:rPr>
              <a:t>电阻串联后其总电阻是增大还是减小呢？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66688" y="2514600"/>
            <a:ext cx="25003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</a:rPr>
              <a:t>、猜想与假设</a:t>
            </a:r>
          </a:p>
        </p:txBody>
      </p:sp>
      <p:pic>
        <p:nvPicPr>
          <p:cNvPr id="7174" name="Picture 11" descr="9.gif (22297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-762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0" y="3352800"/>
            <a:ext cx="3895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  3</a:t>
            </a:r>
            <a:r>
              <a:rPr lang="zh-CN" altLang="en-US" sz="2600" b="1">
                <a:latin typeface="Times New Roman" panose="02020603050405020304"/>
                <a:ea typeface="楷体" panose="02010609060101010101" pitchFamily="49" charset="-122"/>
              </a:rPr>
              <a:t>、进行实验和收集证据</a:t>
            </a:r>
          </a:p>
        </p:txBody>
      </p:sp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228600" y="83820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latin typeface="Times New Roman" panose="02020603050405020304"/>
                <a:ea typeface="楷体" panose="02010609060101010101" pitchFamily="49" charset="-122"/>
              </a:rPr>
              <a:t>（一）实验探究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0" y="4267200"/>
            <a:ext cx="4110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600" b="1">
                <a:latin typeface="Times New Roman" panose="02020603050405020304"/>
                <a:ea typeface="楷体" panose="02010609060101010101" pitchFamily="49" charset="-122"/>
              </a:rPr>
              <a:t>、分析与论证得出结论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3962400" y="4572000"/>
            <a:ext cx="472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串联电阻的总电阻的阻值比</a:t>
            </a:r>
            <a:b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</a:b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任何一个分电阻的阻值都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___</a:t>
            </a:r>
            <a:endParaRPr lang="en-US" altLang="zh-CN" sz="4000" b="1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3200400" y="2667000"/>
            <a:ext cx="533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Times New Roman" panose="02020603050405020304" pitchFamily="49" charset="-122"/>
                <a:ea typeface="楷体" panose="02010609060101010101" pitchFamily="49" charset="-122"/>
              </a:rPr>
              <a:t>依据</a:t>
            </a:r>
            <a:r>
              <a:rPr lang="en-US" altLang="zh-CN" sz="2600" b="1">
                <a:latin typeface="Times New Roman" panose="02020603050405020304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600" b="1">
                <a:latin typeface="Times New Roman" panose="02020603050405020304" pitchFamily="49" charset="-122"/>
                <a:ea typeface="楷体" panose="02010609060101010101" pitchFamily="49" charset="-122"/>
              </a:rPr>
              <a:t>两段导体串连在一起，相当于导体的长度变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_______,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</a:rPr>
              <a:t>因此，其电阻值可能会变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_____</a:t>
            </a:r>
            <a:endParaRPr lang="en-US" altLang="zh-CN" sz="2600" b="1">
              <a:ea typeface="楷体_GB2312" pitchFamily="49" charset="-122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5486400" y="2895600"/>
            <a:ext cx="762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5334000" y="3276600"/>
            <a:ext cx="762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大</a:t>
            </a: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8077200" y="5181600"/>
            <a:ext cx="762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大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9" grpId="1"/>
      <p:bldP spid="47120" grpId="2"/>
      <p:bldP spid="47121" grpId="3"/>
      <p:bldP spid="47122" grpId="4"/>
      <p:bldP spid="47124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267200" cy="1143000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（二）理论推导：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28600" y="29718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/>
                <a:ea typeface="楷体" panose="02010609060101010101" pitchFamily="49" charset="-122"/>
              </a:rPr>
              <a:t>、串联电路中总电阻与分电阻的关系：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8600" y="3505200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串联电路的总电阻等于各分电阻之和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 即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anose="02020603050405020304"/>
                <a:ea typeface="楷体" panose="02010609060101010101" pitchFamily="49" charset="-122"/>
              </a:rPr>
              <a:t>总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/>
                <a:ea typeface="楷体" panose="02010609060101010101" pitchFamily="49" charset="-122"/>
              </a:rPr>
              <a:t>=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800" b="1" i="1" baseline="-25000">
                <a:solidFill>
                  <a:srgbClr val="0000FF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/>
                <a:ea typeface="楷体" panose="02010609060101010101" pitchFamily="49" charset="-122"/>
              </a:rPr>
              <a:t>+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800" b="1" i="1" baseline="-25000">
                <a:solidFill>
                  <a:srgbClr val="0000FF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" y="4800600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/>
                <a:ea typeface="楷体" panose="02010609060101010101" pitchFamily="49" charset="-122"/>
              </a:rPr>
              <a:t>、串联电路中电压分配特点：</a:t>
            </a:r>
          </a:p>
        </p:txBody>
      </p:sp>
      <p:grpSp>
        <p:nvGrpSpPr>
          <p:cNvPr id="8198" name="Group 7"/>
          <p:cNvGrpSpPr/>
          <p:nvPr/>
        </p:nvGrpSpPr>
        <p:grpSpPr>
          <a:xfrm>
            <a:off x="971550" y="1196975"/>
            <a:ext cx="3097213" cy="1395413"/>
            <a:chOff x="521" y="1299"/>
            <a:chExt cx="2405" cy="939"/>
          </a:xfrm>
        </p:grpSpPr>
        <p:grpSp>
          <p:nvGrpSpPr>
            <p:cNvPr id="8219" name="Group 8"/>
            <p:cNvGrpSpPr/>
            <p:nvPr/>
          </p:nvGrpSpPr>
          <p:grpSpPr>
            <a:xfrm>
              <a:off x="521" y="1616"/>
              <a:ext cx="2405" cy="486"/>
              <a:chOff x="1156" y="1842"/>
              <a:chExt cx="2405" cy="486"/>
            </a:xfrm>
          </p:grpSpPr>
          <p:grpSp>
            <p:nvGrpSpPr>
              <p:cNvPr id="8235" name="Group 9"/>
              <p:cNvGrpSpPr/>
              <p:nvPr/>
            </p:nvGrpSpPr>
            <p:grpSpPr>
              <a:xfrm>
                <a:off x="1156" y="1842"/>
                <a:ext cx="2405" cy="182"/>
                <a:chOff x="1156" y="1842"/>
                <a:chExt cx="2405" cy="182"/>
              </a:xfrm>
            </p:grpSpPr>
            <p:sp>
              <p:nvSpPr>
                <p:cNvPr id="8238" name="Rectangle 10"/>
                <p:cNvSpPr>
                  <a:spLocks noChangeArrowheads="1"/>
                </p:cNvSpPr>
                <p:nvPr/>
              </p:nvSpPr>
              <p:spPr bwMode="auto">
                <a:xfrm>
                  <a:off x="1655" y="1842"/>
                  <a:ext cx="499" cy="18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23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56" y="1933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40" name="Line 12"/>
                <p:cNvSpPr>
                  <a:spLocks noChangeShapeType="1"/>
                </p:cNvSpPr>
                <p:nvPr/>
              </p:nvSpPr>
              <p:spPr bwMode="auto">
                <a:xfrm>
                  <a:off x="2154" y="1933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41" name="Rectangle 13"/>
                <p:cNvSpPr>
                  <a:spLocks noChangeArrowheads="1"/>
                </p:cNvSpPr>
                <p:nvPr/>
              </p:nvSpPr>
              <p:spPr bwMode="auto">
                <a:xfrm>
                  <a:off x="2608" y="1842"/>
                  <a:ext cx="499" cy="18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242" name="Line 14"/>
                <p:cNvSpPr>
                  <a:spLocks noChangeShapeType="1"/>
                </p:cNvSpPr>
                <p:nvPr/>
              </p:nvSpPr>
              <p:spPr bwMode="auto">
                <a:xfrm>
                  <a:off x="3107" y="1933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236" name="Text Box 15"/>
              <p:cNvSpPr txBox="1">
                <a:spLocks noChangeArrowheads="1"/>
              </p:cNvSpPr>
              <p:nvPr/>
            </p:nvSpPr>
            <p:spPr bwMode="auto">
              <a:xfrm>
                <a:off x="1702" y="1979"/>
                <a:ext cx="498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宋体" panose="02010600030101010101" pitchFamily="2" charset="-122"/>
                  </a:rPr>
                  <a:t>R</a:t>
                </a:r>
                <a:r>
                  <a:rPr lang="en-US" altLang="zh-CN" sz="18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8237" name="Text Box 16"/>
              <p:cNvSpPr txBox="1">
                <a:spLocks noChangeArrowheads="1"/>
              </p:cNvSpPr>
              <p:nvPr/>
            </p:nvSpPr>
            <p:spPr bwMode="auto">
              <a:xfrm>
                <a:off x="2652" y="1979"/>
                <a:ext cx="50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宋体" panose="02010600030101010101" pitchFamily="2" charset="-122"/>
                  </a:rPr>
                  <a:t>R</a:t>
                </a:r>
                <a:r>
                  <a:rPr lang="en-US" altLang="zh-CN" sz="1800" b="1">
                    <a:latin typeface="宋体" panose="02010600030101010101" pitchFamily="2" charset="-122"/>
                  </a:rPr>
                  <a:t>2</a:t>
                </a:r>
              </a:p>
            </p:txBody>
          </p:sp>
        </p:grpSp>
        <p:grpSp>
          <p:nvGrpSpPr>
            <p:cNvPr id="8220" name="Group 17"/>
            <p:cNvGrpSpPr/>
            <p:nvPr/>
          </p:nvGrpSpPr>
          <p:grpSpPr>
            <a:xfrm>
              <a:off x="748" y="1299"/>
              <a:ext cx="1951" cy="862"/>
              <a:chOff x="1383" y="1525"/>
              <a:chExt cx="1951" cy="862"/>
            </a:xfrm>
          </p:grpSpPr>
          <p:sp>
            <p:nvSpPr>
              <p:cNvPr id="8225" name="Line 18"/>
              <p:cNvSpPr>
                <a:spLocks noChangeShapeType="1"/>
              </p:cNvSpPr>
              <p:nvPr/>
            </p:nvSpPr>
            <p:spPr bwMode="auto">
              <a:xfrm flipH="1">
                <a:off x="1383" y="1570"/>
                <a:ext cx="0" cy="8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226" name="Group 19"/>
              <p:cNvGrpSpPr/>
              <p:nvPr/>
            </p:nvGrpSpPr>
            <p:grpSpPr>
              <a:xfrm>
                <a:off x="1383" y="1525"/>
                <a:ext cx="1951" cy="862"/>
                <a:chOff x="1383" y="1525"/>
                <a:chExt cx="1951" cy="862"/>
              </a:xfrm>
            </p:grpSpPr>
            <p:sp>
              <p:nvSpPr>
                <p:cNvPr id="822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381" y="1570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334" y="1525"/>
                  <a:ext cx="0" cy="8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9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1661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01" y="1525"/>
                  <a:ext cx="499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>
                      <a:latin typeface="宋体" panose="02010600030101010101" pitchFamily="2" charset="-122"/>
                    </a:rPr>
                    <a:t>U</a:t>
                  </a:r>
                  <a:r>
                    <a:rPr lang="en-US" altLang="zh-CN" sz="1800" b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8231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381" y="1661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2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016" y="1661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99" y="1525"/>
                  <a:ext cx="499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>
                      <a:latin typeface="宋体" panose="02010600030101010101" pitchFamily="2" charset="-122"/>
                    </a:rPr>
                    <a:t>U</a:t>
                  </a:r>
                  <a:r>
                    <a:rPr lang="en-US" altLang="zh-CN" sz="1800" b="1">
                      <a:latin typeface="宋体" panose="02010600030101010101" pitchFamily="2" charset="-122"/>
                    </a:rPr>
                    <a:t>2</a:t>
                  </a:r>
                </a:p>
              </p:txBody>
            </p:sp>
            <p:sp>
              <p:nvSpPr>
                <p:cNvPr id="8234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383" y="1661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221" name="Group 28"/>
            <p:cNvGrpSpPr/>
            <p:nvPr/>
          </p:nvGrpSpPr>
          <p:grpSpPr>
            <a:xfrm>
              <a:off x="748" y="1889"/>
              <a:ext cx="1951" cy="349"/>
              <a:chOff x="1383" y="2115"/>
              <a:chExt cx="1951" cy="349"/>
            </a:xfrm>
          </p:grpSpPr>
          <p:sp>
            <p:nvSpPr>
              <p:cNvPr id="8222" name="Line 29"/>
              <p:cNvSpPr>
                <a:spLocks noChangeShapeType="1"/>
              </p:cNvSpPr>
              <p:nvPr/>
            </p:nvSpPr>
            <p:spPr bwMode="auto">
              <a:xfrm flipH="1" flipV="1">
                <a:off x="1383" y="2296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3" name="Line 30"/>
              <p:cNvSpPr>
                <a:spLocks noChangeShapeType="1"/>
              </p:cNvSpPr>
              <p:nvPr/>
            </p:nvSpPr>
            <p:spPr bwMode="auto">
              <a:xfrm flipH="1" flipV="1">
                <a:off x="2608" y="2296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4" name="Text Box 31"/>
              <p:cNvSpPr txBox="1">
                <a:spLocks noChangeArrowheads="1"/>
              </p:cNvSpPr>
              <p:nvPr/>
            </p:nvSpPr>
            <p:spPr bwMode="auto">
              <a:xfrm>
                <a:off x="2155" y="2115"/>
                <a:ext cx="49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宋体" panose="02010600030101010101" pitchFamily="2" charset="-122"/>
                  </a:rPr>
                  <a:t>U</a:t>
                </a:r>
                <a:r>
                  <a:rPr lang="zh-CN" altLang="en-US" sz="1600" b="1">
                    <a:latin typeface="宋体" panose="02010600030101010101" pitchFamily="2" charset="-122"/>
                  </a:rPr>
                  <a:t>总</a:t>
                </a:r>
              </a:p>
            </p:txBody>
          </p:sp>
        </p:grpSp>
      </p:grpSp>
      <p:grpSp>
        <p:nvGrpSpPr>
          <p:cNvPr id="8199" name="Group 32"/>
          <p:cNvGrpSpPr/>
          <p:nvPr/>
        </p:nvGrpSpPr>
        <p:grpSpPr>
          <a:xfrm>
            <a:off x="539750" y="1371600"/>
            <a:ext cx="647700" cy="457200"/>
            <a:chOff x="204" y="1253"/>
            <a:chExt cx="408" cy="288"/>
          </a:xfrm>
        </p:grpSpPr>
        <p:sp>
          <p:nvSpPr>
            <p:cNvPr id="8217" name="Text Box 33"/>
            <p:cNvSpPr txBox="1">
              <a:spLocks noChangeArrowheads="1"/>
            </p:cNvSpPr>
            <p:nvPr/>
          </p:nvSpPr>
          <p:spPr bwMode="auto">
            <a:xfrm>
              <a:off x="249" y="1253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solidFill>
                    <a:srgbClr val="FF3300"/>
                  </a:solidFill>
                  <a:latin typeface="Tahoma" panose="020b0604030504040204" pitchFamily="34" charset="0"/>
                </a:rPr>
                <a:t>I</a:t>
              </a:r>
            </a:p>
          </p:txBody>
        </p:sp>
        <p:sp>
          <p:nvSpPr>
            <p:cNvPr id="8218" name="Line 34"/>
            <p:cNvSpPr>
              <a:spLocks noChangeShapeType="1"/>
            </p:cNvSpPr>
            <p:nvPr/>
          </p:nvSpPr>
          <p:spPr bwMode="auto">
            <a:xfrm>
              <a:off x="204" y="1525"/>
              <a:ext cx="4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0" name="AutoShape 35"/>
          <p:cNvSpPr>
            <a:spLocks noChangeArrowheads="1"/>
          </p:cNvSpPr>
          <p:nvPr/>
        </p:nvSpPr>
        <p:spPr bwMode="auto">
          <a:xfrm>
            <a:off x="4284663" y="1844675"/>
            <a:ext cx="1295400" cy="2159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8201" name="Group 36"/>
          <p:cNvGrpSpPr/>
          <p:nvPr/>
        </p:nvGrpSpPr>
        <p:grpSpPr>
          <a:xfrm>
            <a:off x="6011863" y="1196975"/>
            <a:ext cx="2089150" cy="1316038"/>
            <a:chOff x="3061" y="1253"/>
            <a:chExt cx="1588" cy="898"/>
          </a:xfrm>
        </p:grpSpPr>
        <p:sp>
          <p:nvSpPr>
            <p:cNvPr id="8208" name="Rectangle 37"/>
            <p:cNvSpPr>
              <a:spLocks noChangeArrowheads="1"/>
            </p:cNvSpPr>
            <p:nvPr/>
          </p:nvSpPr>
          <p:spPr bwMode="auto">
            <a:xfrm>
              <a:off x="3606" y="1570"/>
              <a:ext cx="499" cy="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09" name="Line 38"/>
            <p:cNvSpPr>
              <a:spLocks noChangeShapeType="1"/>
            </p:cNvSpPr>
            <p:nvPr/>
          </p:nvSpPr>
          <p:spPr bwMode="auto">
            <a:xfrm flipH="1">
              <a:off x="3061" y="1661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3651" y="1253"/>
              <a:ext cx="498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宋体" panose="02010600030101010101" pitchFamily="2" charset="-122"/>
                </a:rPr>
                <a:t>R</a:t>
              </a:r>
              <a:r>
                <a:rPr lang="zh-CN" altLang="en-US" sz="1600" b="1">
                  <a:latin typeface="宋体" panose="02010600030101010101" pitchFamily="2" charset="-122"/>
                </a:rPr>
                <a:t>总</a:t>
              </a:r>
            </a:p>
          </p:txBody>
        </p:sp>
        <p:sp>
          <p:nvSpPr>
            <p:cNvPr id="8211" name="Line 40"/>
            <p:cNvSpPr>
              <a:spLocks noChangeShapeType="1"/>
            </p:cNvSpPr>
            <p:nvPr/>
          </p:nvSpPr>
          <p:spPr bwMode="auto">
            <a:xfrm flipH="1">
              <a:off x="4105" y="1661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Line 41"/>
            <p:cNvSpPr>
              <a:spLocks noChangeShapeType="1"/>
            </p:cNvSpPr>
            <p:nvPr/>
          </p:nvSpPr>
          <p:spPr bwMode="auto">
            <a:xfrm flipH="1" flipV="1">
              <a:off x="3243" y="1661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Line 42"/>
            <p:cNvSpPr>
              <a:spLocks noChangeShapeType="1"/>
            </p:cNvSpPr>
            <p:nvPr/>
          </p:nvSpPr>
          <p:spPr bwMode="auto">
            <a:xfrm flipH="1" flipV="1">
              <a:off x="4468" y="1661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Line 43"/>
            <p:cNvSpPr>
              <a:spLocks noChangeShapeType="1"/>
            </p:cNvSpPr>
            <p:nvPr/>
          </p:nvSpPr>
          <p:spPr bwMode="auto">
            <a:xfrm flipH="1">
              <a:off x="3243" y="197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Line 44"/>
            <p:cNvSpPr>
              <a:spLocks noChangeShapeType="1"/>
            </p:cNvSpPr>
            <p:nvPr/>
          </p:nvSpPr>
          <p:spPr bwMode="auto">
            <a:xfrm flipH="1">
              <a:off x="4150" y="197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" name="Text Box 45"/>
            <p:cNvSpPr txBox="1">
              <a:spLocks noChangeArrowheads="1"/>
            </p:cNvSpPr>
            <p:nvPr/>
          </p:nvSpPr>
          <p:spPr bwMode="auto">
            <a:xfrm>
              <a:off x="3696" y="1796"/>
              <a:ext cx="499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宋体" panose="02010600030101010101" pitchFamily="2" charset="-122"/>
                </a:rPr>
                <a:t>U</a:t>
              </a:r>
              <a:r>
                <a:rPr lang="zh-CN" altLang="en-US" sz="1600" b="1">
                  <a:latin typeface="宋体" panose="02010600030101010101" pitchFamily="2" charset="-122"/>
                </a:rPr>
                <a:t>总</a:t>
              </a:r>
            </a:p>
          </p:txBody>
        </p:sp>
      </p:grp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304800" y="5486400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串联电路中，各电阻两端的电压之比等于电阻之比。</a:t>
            </a:r>
            <a:b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即 ：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:U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=R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:R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en-US" altLang="zh-CN" sz="2800" b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latin typeface="Times New Roman" panose="02020603050405020304"/>
                <a:ea typeface="楷体" panose="02010609060101010101" pitchFamily="49" charset="-122"/>
              </a:rPr>
              <a:t>或 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:U</a:t>
            </a:r>
            <a:r>
              <a:rPr lang="zh-CN" altLang="en-US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总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=R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:R</a:t>
            </a:r>
            <a:r>
              <a:rPr lang="zh-CN" altLang="en-US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总</a:t>
            </a:r>
          </a:p>
        </p:txBody>
      </p:sp>
      <p:grpSp>
        <p:nvGrpSpPr>
          <p:cNvPr id="8203" name="Group 47"/>
          <p:cNvGrpSpPr/>
          <p:nvPr/>
        </p:nvGrpSpPr>
        <p:grpSpPr>
          <a:xfrm>
            <a:off x="5791200" y="1371600"/>
            <a:ext cx="647700" cy="457200"/>
            <a:chOff x="204" y="1253"/>
            <a:chExt cx="408" cy="288"/>
          </a:xfrm>
        </p:grpSpPr>
        <p:sp>
          <p:nvSpPr>
            <p:cNvPr id="8206" name="Text Box 48"/>
            <p:cNvSpPr txBox="1">
              <a:spLocks noChangeArrowheads="1"/>
            </p:cNvSpPr>
            <p:nvPr/>
          </p:nvSpPr>
          <p:spPr bwMode="auto">
            <a:xfrm>
              <a:off x="249" y="1253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solidFill>
                    <a:srgbClr val="FF3300"/>
                  </a:solidFill>
                  <a:latin typeface="Tahoma" panose="020b0604030504040204" pitchFamily="34" charset="0"/>
                </a:rPr>
                <a:t>I</a:t>
              </a:r>
            </a:p>
          </p:txBody>
        </p:sp>
        <p:sp>
          <p:nvSpPr>
            <p:cNvPr id="8207" name="Line 49"/>
            <p:cNvSpPr>
              <a:spLocks noChangeShapeType="1"/>
            </p:cNvSpPr>
            <p:nvPr/>
          </p:nvSpPr>
          <p:spPr bwMode="auto">
            <a:xfrm>
              <a:off x="204" y="1525"/>
              <a:ext cx="4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81000" y="40386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串联电路的总电阻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anose="02020603050405020304"/>
                <a:ea typeface="楷体" panose="02010609060101010101" pitchFamily="49" charset="-122"/>
              </a:rPr>
              <a:t>总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/>
                <a:ea typeface="楷体" panose="02010609060101010101" pitchFamily="49" charset="-122"/>
              </a:rPr>
              <a:t>=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nR</a:t>
            </a:r>
            <a:endParaRPr lang="en-US" altLang="zh-CN" sz="2800" b="1" i="1" baseline="-25000">
              <a:solidFill>
                <a:srgbClr val="0000FF"/>
              </a:solidFill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5715000" y="4800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/>
                <a:ea typeface="楷体" panose="02010609060101010101" pitchFamily="49" charset="-122"/>
              </a:rPr>
              <a:t>（串联分压）</a:t>
            </a:r>
            <a:endParaRPr lang="zh-CN" altLang="en-US" sz="3200" b="1">
              <a:ea typeface="楷体_GB2312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1"/>
      <p:bldP spid="11310" grpId="2"/>
      <p:bldP spid="51" grpId="3"/>
      <p:bldP spid="53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010400" cy="868362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二、电阻的并联</a:t>
            </a:r>
          </a:p>
        </p:txBody>
      </p:sp>
      <p:sp>
        <p:nvSpPr>
          <p:cNvPr id="9219" name="Rectangle 13"/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6553200" cy="642938"/>
          </a:xfrm>
        </p:spPr>
        <p:txBody>
          <a:bodyPr anchor="ctr"/>
          <a:lstStyle/>
          <a:p>
            <a:pPr eaLnBrk="1" hangingPunct="1"/>
            <a:r>
              <a:rPr lang="zh-CN" altLang="en-US" b="1">
                <a:latin typeface="Times New Roman" panose="02020603050405020304"/>
                <a:ea typeface="楷体" panose="02010609060101010101" pitchFamily="49" charset="-122"/>
              </a:rPr>
              <a:t>（一）实验探究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228600" y="1447800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</a:rPr>
              <a:t>、提出问题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429000" y="1600200"/>
            <a:ext cx="502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Times New Roman" panose="02020603050405020304"/>
                <a:ea typeface="楷体" panose="02010609060101010101" pitchFamily="49" charset="-122"/>
              </a:rPr>
              <a:t>电阻并联后其总电阻是增大还是减小呢？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66688" y="2514600"/>
            <a:ext cx="25003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</a:rPr>
              <a:t>、猜想与假设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200400" y="2667000"/>
            <a:ext cx="533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Times New Roman" panose="02020603050405020304" pitchFamily="49" charset="-122"/>
                <a:ea typeface="楷体" panose="02010609060101010101" pitchFamily="49" charset="-122"/>
              </a:rPr>
              <a:t>依据</a:t>
            </a:r>
            <a:r>
              <a:rPr lang="en-US" altLang="zh-CN" sz="2600" b="1">
                <a:latin typeface="Times New Roman" panose="02020603050405020304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600" b="1">
                <a:latin typeface="Times New Roman" panose="02020603050405020304" pitchFamily="49" charset="-122"/>
                <a:ea typeface="楷体" panose="02010609060101010101" pitchFamily="49" charset="-122"/>
              </a:rPr>
              <a:t>两段导体并连在一起，相当于导体的横截面积变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_______,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</a:rPr>
              <a:t>因此，其电阻值可能会变</a:t>
            </a:r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_____</a:t>
            </a:r>
            <a:endParaRPr lang="en-US" altLang="zh-CN" sz="2600" b="1">
              <a:ea typeface="楷体_GB2312" pitchFamily="49" charset="-122"/>
            </a:endParaRPr>
          </a:p>
        </p:txBody>
      </p: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0" y="3352800"/>
            <a:ext cx="3895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  3</a:t>
            </a:r>
            <a:r>
              <a:rPr lang="zh-CN" altLang="en-US" sz="2600" b="1">
                <a:latin typeface="Times New Roman" panose="02020603050405020304"/>
                <a:ea typeface="楷体" panose="02010609060101010101" pitchFamily="49" charset="-122"/>
              </a:rPr>
              <a:t>、进行实验和收集证据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0" y="4267200"/>
            <a:ext cx="4110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600" b="1">
                <a:latin typeface="Times New Roman" panose="02020603050405020304"/>
                <a:ea typeface="楷体" panose="02010609060101010101" pitchFamily="49" charset="-122"/>
              </a:rPr>
              <a:t>、分析与论证得出结论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962400" y="4572000"/>
            <a:ext cx="472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并联电阻的总电阻的阻值比</a:t>
            </a:r>
            <a:b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</a:b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任何一个分电阻的阻值都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___</a:t>
            </a:r>
            <a:endParaRPr lang="en-US" altLang="zh-CN" sz="4000" b="1">
              <a:solidFill>
                <a:srgbClr val="FF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  <p:bldP spid="1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Group 5"/>
          <p:cNvGrpSpPr/>
          <p:nvPr/>
        </p:nvGrpSpPr>
        <p:grpSpPr>
          <a:xfrm>
            <a:off x="1066800" y="152400"/>
            <a:ext cx="2665413" cy="1768475"/>
            <a:chOff x="793" y="525"/>
            <a:chExt cx="1669" cy="1335"/>
          </a:xfrm>
        </p:grpSpPr>
        <p:grpSp>
          <p:nvGrpSpPr>
            <p:cNvPr id="10294" name="Group 6"/>
            <p:cNvGrpSpPr/>
            <p:nvPr/>
          </p:nvGrpSpPr>
          <p:grpSpPr>
            <a:xfrm>
              <a:off x="793" y="525"/>
              <a:ext cx="1363" cy="1335"/>
              <a:chOff x="793" y="661"/>
              <a:chExt cx="1590" cy="1409"/>
            </a:xfrm>
          </p:grpSpPr>
          <p:grpSp>
            <p:nvGrpSpPr>
              <p:cNvPr id="10304" name="Group 7"/>
              <p:cNvGrpSpPr/>
              <p:nvPr/>
            </p:nvGrpSpPr>
            <p:grpSpPr>
              <a:xfrm>
                <a:off x="793" y="661"/>
                <a:ext cx="1590" cy="1151"/>
                <a:chOff x="839" y="2341"/>
                <a:chExt cx="1543" cy="1201"/>
              </a:xfrm>
            </p:grpSpPr>
            <p:sp>
              <p:nvSpPr>
                <p:cNvPr id="103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29" y="2341"/>
                  <a:ext cx="36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>
                      <a:latin typeface="宋体" panose="02010600030101010101" pitchFamily="2" charset="-122"/>
                    </a:rPr>
                    <a:t>R1</a:t>
                  </a:r>
                  <a:endParaRPr lang="en-US" altLang="zh-CN" b="1">
                    <a:latin typeface="宋体" panose="02010600030101010101" pitchFamily="2" charset="-122"/>
                  </a:endParaRPr>
                </a:p>
              </p:txBody>
            </p:sp>
            <p:grpSp>
              <p:nvGrpSpPr>
                <p:cNvPr id="10312" name="Group 9"/>
                <p:cNvGrpSpPr/>
                <p:nvPr/>
              </p:nvGrpSpPr>
              <p:grpSpPr>
                <a:xfrm>
                  <a:off x="839" y="2650"/>
                  <a:ext cx="1543" cy="529"/>
                  <a:chOff x="385" y="2523"/>
                  <a:chExt cx="2132" cy="675"/>
                </a:xfrm>
              </p:grpSpPr>
              <p:grpSp>
                <p:nvGrpSpPr>
                  <p:cNvPr id="10314" name="Group 10"/>
                  <p:cNvGrpSpPr/>
                  <p:nvPr/>
                </p:nvGrpSpPr>
                <p:grpSpPr>
                  <a:xfrm>
                    <a:off x="747" y="3017"/>
                    <a:ext cx="1405" cy="181"/>
                    <a:chOff x="612" y="976"/>
                    <a:chExt cx="1361" cy="182"/>
                  </a:xfrm>
                </p:grpSpPr>
                <p:sp>
                  <p:nvSpPr>
                    <p:cNvPr id="10323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4" y="976"/>
                      <a:ext cx="545" cy="18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0324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" y="1026"/>
                      <a:ext cx="4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2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1026"/>
                      <a:ext cx="4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15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4" y="2614"/>
                    <a:ext cx="0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6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8" y="2614"/>
                    <a:ext cx="0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154" y="2840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2840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19" name="Group 18"/>
                  <p:cNvGrpSpPr/>
                  <p:nvPr/>
                </p:nvGrpSpPr>
                <p:grpSpPr>
                  <a:xfrm>
                    <a:off x="747" y="2523"/>
                    <a:ext cx="1405" cy="181"/>
                    <a:chOff x="612" y="935"/>
                    <a:chExt cx="1361" cy="182"/>
                  </a:xfrm>
                </p:grpSpPr>
                <p:sp>
                  <p:nvSpPr>
                    <p:cNvPr id="10320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935"/>
                      <a:ext cx="545" cy="182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400">
                          <a:solidFill>
                            <a:schemeClr val="tx1"/>
                          </a:solidFill>
                          <a:latin typeface="Arial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032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" y="1026"/>
                      <a:ext cx="4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2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1026"/>
                      <a:ext cx="4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031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29" y="3158"/>
                  <a:ext cx="36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>
                      <a:latin typeface="宋体" panose="02010600030101010101" pitchFamily="2" charset="-122"/>
                    </a:rPr>
                    <a:t>R2</a:t>
                  </a:r>
                  <a:endParaRPr lang="en-US" altLang="zh-CN" b="1"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0305" name="Group 23"/>
              <p:cNvGrpSpPr/>
              <p:nvPr/>
            </p:nvGrpSpPr>
            <p:grpSpPr>
              <a:xfrm>
                <a:off x="884" y="1207"/>
                <a:ext cx="1406" cy="863"/>
                <a:chOff x="884" y="1480"/>
                <a:chExt cx="1406" cy="863"/>
              </a:xfrm>
            </p:grpSpPr>
            <p:sp>
              <p:nvSpPr>
                <p:cNvPr id="1030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84" y="1480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0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290" y="1480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08" name="Line 26"/>
                <p:cNvSpPr>
                  <a:spLocks noChangeShapeType="1"/>
                </p:cNvSpPr>
                <p:nvPr/>
              </p:nvSpPr>
              <p:spPr bwMode="auto">
                <a:xfrm>
                  <a:off x="884" y="2069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09" name="Line 27"/>
                <p:cNvSpPr>
                  <a:spLocks noChangeShapeType="1"/>
                </p:cNvSpPr>
                <p:nvPr/>
              </p:nvSpPr>
              <p:spPr bwMode="auto">
                <a:xfrm>
                  <a:off x="1791" y="2069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1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73" y="1930"/>
                  <a:ext cx="409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>
                      <a:latin typeface="宋体" panose="02010600030101010101" pitchFamily="2" charset="-122"/>
                    </a:rPr>
                    <a:t>U</a:t>
                  </a:r>
                  <a:endParaRPr lang="en-US" altLang="zh-CN" sz="1600" b="1">
                    <a:latin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0295" name="Group 29"/>
            <p:cNvGrpSpPr/>
            <p:nvPr/>
          </p:nvGrpSpPr>
          <p:grpSpPr>
            <a:xfrm>
              <a:off x="1973" y="754"/>
              <a:ext cx="489" cy="345"/>
              <a:chOff x="2744" y="1752"/>
              <a:chExt cx="489" cy="345"/>
            </a:xfrm>
          </p:grpSpPr>
          <p:sp>
            <p:nvSpPr>
              <p:cNvPr id="10302" name="Text Box 30"/>
              <p:cNvSpPr txBox="1">
                <a:spLocks noChangeArrowheads="1"/>
              </p:cNvSpPr>
              <p:nvPr/>
            </p:nvSpPr>
            <p:spPr bwMode="auto">
              <a:xfrm>
                <a:off x="2768" y="1752"/>
                <a:ext cx="46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I</a:t>
                </a:r>
                <a:r>
                  <a:rPr lang="zh-CN" altLang="en-US" sz="1600" i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总</a:t>
                </a:r>
              </a:p>
            </p:txBody>
          </p:sp>
          <p:sp>
            <p:nvSpPr>
              <p:cNvPr id="10303" name="Line 31"/>
              <p:cNvSpPr>
                <a:spLocks noChangeShapeType="1"/>
              </p:cNvSpPr>
              <p:nvPr/>
            </p:nvSpPr>
            <p:spPr bwMode="auto">
              <a:xfrm flipV="1">
                <a:off x="2744" y="2024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96" name="Group 32"/>
            <p:cNvGrpSpPr/>
            <p:nvPr/>
          </p:nvGrpSpPr>
          <p:grpSpPr>
            <a:xfrm>
              <a:off x="930" y="572"/>
              <a:ext cx="465" cy="345"/>
              <a:chOff x="2835" y="2523"/>
              <a:chExt cx="465" cy="345"/>
            </a:xfrm>
          </p:grpSpPr>
          <p:sp>
            <p:nvSpPr>
              <p:cNvPr id="10300" name="Text Box 33"/>
              <p:cNvSpPr txBox="1">
                <a:spLocks noChangeArrowheads="1"/>
              </p:cNvSpPr>
              <p:nvPr/>
            </p:nvSpPr>
            <p:spPr bwMode="auto">
              <a:xfrm>
                <a:off x="2835" y="2523"/>
                <a:ext cx="46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I</a:t>
                </a:r>
                <a:r>
                  <a:rPr lang="en-US" altLang="zh-CN" sz="1600" i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10301" name="Line 34"/>
              <p:cNvSpPr>
                <a:spLocks noChangeShapeType="1"/>
              </p:cNvSpPr>
              <p:nvPr/>
            </p:nvSpPr>
            <p:spPr bwMode="auto">
              <a:xfrm flipV="1">
                <a:off x="2835" y="2795"/>
                <a:ext cx="31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97" name="Group 35"/>
            <p:cNvGrpSpPr/>
            <p:nvPr/>
          </p:nvGrpSpPr>
          <p:grpSpPr>
            <a:xfrm>
              <a:off x="930" y="1162"/>
              <a:ext cx="465" cy="344"/>
              <a:chOff x="2472" y="2387"/>
              <a:chExt cx="465" cy="344"/>
            </a:xfrm>
          </p:grpSpPr>
          <p:sp>
            <p:nvSpPr>
              <p:cNvPr id="10298" name="Text Box 36"/>
              <p:cNvSpPr txBox="1">
                <a:spLocks noChangeArrowheads="1"/>
              </p:cNvSpPr>
              <p:nvPr/>
            </p:nvSpPr>
            <p:spPr bwMode="auto">
              <a:xfrm>
                <a:off x="2472" y="2387"/>
                <a:ext cx="465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I</a:t>
                </a:r>
                <a:r>
                  <a:rPr lang="en-US" altLang="zh-CN" sz="1600" i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10299" name="Line 37"/>
              <p:cNvSpPr>
                <a:spLocks noChangeShapeType="1"/>
              </p:cNvSpPr>
              <p:nvPr/>
            </p:nvSpPr>
            <p:spPr bwMode="auto">
              <a:xfrm flipV="1">
                <a:off x="2472" y="2432"/>
                <a:ext cx="31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243" name="Group 39"/>
          <p:cNvGrpSpPr/>
          <p:nvPr/>
        </p:nvGrpSpPr>
        <p:grpSpPr>
          <a:xfrm>
            <a:off x="5029200" y="609600"/>
            <a:ext cx="2168525" cy="1262063"/>
            <a:chOff x="3651" y="709"/>
            <a:chExt cx="1327" cy="812"/>
          </a:xfrm>
        </p:grpSpPr>
        <p:grpSp>
          <p:nvGrpSpPr>
            <p:cNvPr id="10278" name="Group 40"/>
            <p:cNvGrpSpPr/>
            <p:nvPr/>
          </p:nvGrpSpPr>
          <p:grpSpPr>
            <a:xfrm>
              <a:off x="3651" y="710"/>
              <a:ext cx="1043" cy="815"/>
              <a:chOff x="4014" y="981"/>
              <a:chExt cx="1224" cy="946"/>
            </a:xfrm>
          </p:grpSpPr>
          <p:grpSp>
            <p:nvGrpSpPr>
              <p:cNvPr id="10282" name="Group 41"/>
              <p:cNvGrpSpPr/>
              <p:nvPr/>
            </p:nvGrpSpPr>
            <p:grpSpPr>
              <a:xfrm>
                <a:off x="4014" y="1391"/>
                <a:ext cx="1224" cy="536"/>
                <a:chOff x="4059" y="1026"/>
                <a:chExt cx="907" cy="456"/>
              </a:xfrm>
            </p:grpSpPr>
            <p:grpSp>
              <p:nvGrpSpPr>
                <p:cNvPr id="10289" name="Group 42"/>
                <p:cNvGrpSpPr/>
                <p:nvPr/>
              </p:nvGrpSpPr>
              <p:grpSpPr>
                <a:xfrm>
                  <a:off x="4059" y="1026"/>
                  <a:ext cx="907" cy="136"/>
                  <a:chOff x="612" y="935"/>
                  <a:chExt cx="1361" cy="182"/>
                </a:xfrm>
              </p:grpSpPr>
              <p:sp>
                <p:nvSpPr>
                  <p:cNvPr id="1029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935"/>
                    <a:ext cx="545" cy="18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029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9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29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77" y="1117"/>
                  <a:ext cx="54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>
                      <a:latin typeface="宋体" panose="02010600030101010101" pitchFamily="2" charset="-122"/>
                    </a:rPr>
                    <a:t>R</a:t>
                  </a:r>
                  <a:r>
                    <a:rPr lang="zh-CN" altLang="en-US" sz="1600" b="1">
                      <a:latin typeface="宋体" panose="02010600030101010101" pitchFamily="2" charset="-122"/>
                    </a:rPr>
                    <a:t>总</a:t>
                  </a:r>
                </a:p>
              </p:txBody>
            </p:sp>
          </p:grpSp>
          <p:grpSp>
            <p:nvGrpSpPr>
              <p:cNvPr id="10283" name="Group 47"/>
              <p:cNvGrpSpPr/>
              <p:nvPr/>
            </p:nvGrpSpPr>
            <p:grpSpPr>
              <a:xfrm>
                <a:off x="4150" y="981"/>
                <a:ext cx="998" cy="499"/>
                <a:chOff x="3470" y="1344"/>
                <a:chExt cx="998" cy="499"/>
              </a:xfrm>
            </p:grpSpPr>
            <p:sp>
              <p:nvSpPr>
                <p:cNvPr id="10284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470" y="1344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5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4468" y="1344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6" name="Line 50"/>
                <p:cNvSpPr>
                  <a:spLocks noChangeShapeType="1"/>
                </p:cNvSpPr>
                <p:nvPr/>
              </p:nvSpPr>
              <p:spPr bwMode="auto">
                <a:xfrm>
                  <a:off x="4105" y="1525"/>
                  <a:ext cx="36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7" name="Line 51"/>
                <p:cNvSpPr>
                  <a:spLocks noChangeShapeType="1"/>
                </p:cNvSpPr>
                <p:nvPr/>
              </p:nvSpPr>
              <p:spPr bwMode="auto">
                <a:xfrm>
                  <a:off x="3470" y="1525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833" y="1344"/>
                  <a:ext cx="272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>
                      <a:latin typeface="宋体" panose="02010600030101010101" pitchFamily="2" charset="-122"/>
                    </a:rPr>
                    <a:t>U</a:t>
                  </a:r>
                  <a:endParaRPr lang="en-US" altLang="zh-CN" sz="1600" b="1">
                    <a:latin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0279" name="Group 53"/>
            <p:cNvGrpSpPr/>
            <p:nvPr/>
          </p:nvGrpSpPr>
          <p:grpSpPr>
            <a:xfrm>
              <a:off x="4468" y="1071"/>
              <a:ext cx="510" cy="327"/>
              <a:chOff x="4604" y="1253"/>
              <a:chExt cx="510" cy="327"/>
            </a:xfrm>
          </p:grpSpPr>
          <p:sp>
            <p:nvSpPr>
              <p:cNvPr id="10280" name="Text Box 54"/>
              <p:cNvSpPr txBox="1">
                <a:spLocks noChangeArrowheads="1"/>
              </p:cNvSpPr>
              <p:nvPr/>
            </p:nvSpPr>
            <p:spPr bwMode="auto">
              <a:xfrm>
                <a:off x="4649" y="1253"/>
                <a:ext cx="4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I</a:t>
                </a:r>
                <a:r>
                  <a:rPr lang="zh-CN" altLang="en-US" sz="1600" i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总</a:t>
                </a:r>
              </a:p>
            </p:txBody>
          </p:sp>
          <p:sp>
            <p:nvSpPr>
              <p:cNvPr id="10281" name="Line 55"/>
              <p:cNvSpPr>
                <a:spLocks noChangeShapeType="1"/>
              </p:cNvSpPr>
              <p:nvPr/>
            </p:nvSpPr>
            <p:spPr bwMode="auto">
              <a:xfrm flipV="1">
                <a:off x="4604" y="1298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244" name="AutoShape 38"/>
          <p:cNvSpPr>
            <a:spLocks noChangeArrowheads="1"/>
          </p:cNvSpPr>
          <p:nvPr/>
        </p:nvSpPr>
        <p:spPr bwMode="auto">
          <a:xfrm>
            <a:off x="3581400" y="990600"/>
            <a:ext cx="1295400" cy="2159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18288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/>
                <a:ea typeface="楷体" panose="02010609060101010101" pitchFamily="49" charset="-122"/>
              </a:rPr>
              <a:t>、并联电路中总电阻与分电阻的关系：</a:t>
            </a: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228600" y="22098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并联电路的总电阻的倒数等于各分电阻的倒数之和</a:t>
            </a:r>
            <a:endParaRPr lang="en-US" altLang="zh-CN" sz="2800" b="1" i="1" baseline="-25000">
              <a:solidFill>
                <a:srgbClr val="0000FF"/>
              </a:solidFill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0" y="3581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并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联的总电阻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anose="02020603050405020304"/>
                <a:ea typeface="楷体" panose="02010609060101010101" pitchFamily="49" charset="-122"/>
              </a:rPr>
              <a:t>总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/>
                <a:ea typeface="楷体" panose="02010609060101010101" pitchFamily="49" charset="-122"/>
              </a:rPr>
              <a:t>=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R/n</a:t>
            </a:r>
            <a:endParaRPr lang="en-US" altLang="zh-CN" sz="2800" b="1" i="1" baseline="-25000">
              <a:solidFill>
                <a:srgbClr val="0000FF"/>
              </a:solidFill>
            </a:endParaRPr>
          </a:p>
        </p:txBody>
      </p:sp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0" y="4267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/>
                <a:ea typeface="楷体" panose="02010609060101010101" pitchFamily="49" charset="-122"/>
              </a:rPr>
              <a:t>、并联电路中电流分配特点：</a:t>
            </a:r>
          </a:p>
        </p:txBody>
      </p:sp>
      <p:sp>
        <p:nvSpPr>
          <p:cNvPr id="93" name="Rectangle 46"/>
          <p:cNvSpPr>
            <a:spLocks noChangeArrowheads="1"/>
          </p:cNvSpPr>
          <p:nvPr/>
        </p:nvSpPr>
        <p:spPr bwMode="auto">
          <a:xfrm>
            <a:off x="0" y="4800600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并联电路中，通过各电阻的电流之比等于电阻反比。</a:t>
            </a:r>
            <a:b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即 ：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:I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=R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:R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latin typeface="Times New Roman" panose="02020603050405020304"/>
                <a:ea typeface="楷体" panose="02010609060101010101" pitchFamily="49" charset="-122"/>
              </a:rPr>
              <a:t>或 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:I</a:t>
            </a:r>
            <a:r>
              <a:rPr lang="zh-CN" altLang="en-US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总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=R</a:t>
            </a:r>
            <a:r>
              <a:rPr lang="zh-CN" altLang="en-US" sz="2800" b="1" i="1" baseline="-25000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总</a:t>
            </a:r>
            <a:r>
              <a:rPr lang="en-US" altLang="zh-CN" sz="2800" b="1" i="1">
                <a:solidFill>
                  <a:srgbClr val="3366FF"/>
                </a:solidFill>
                <a:latin typeface="Times New Roman" panose="02020603050405020304"/>
                <a:ea typeface="楷体" panose="02010609060101010101" pitchFamily="49" charset="-122"/>
              </a:rPr>
              <a:t>:R1</a:t>
            </a:r>
            <a:endParaRPr lang="zh-CN" altLang="en-US" sz="2800" b="1" i="1" baseline="-25000">
              <a:solidFill>
                <a:srgbClr val="3366FF"/>
              </a:solidFill>
              <a:ea typeface="楷体_GB2312" pitchFamily="49" charset="-122"/>
            </a:endParaRPr>
          </a:p>
        </p:txBody>
      </p:sp>
      <p:grpSp>
        <p:nvGrpSpPr>
          <p:cNvPr id="18" name="Group 112"/>
          <p:cNvGrpSpPr/>
          <p:nvPr/>
        </p:nvGrpSpPr>
        <p:grpSpPr>
          <a:xfrm>
            <a:off x="228600" y="2667000"/>
            <a:ext cx="2816225" cy="944563"/>
            <a:chOff x="3288" y="3521"/>
            <a:chExt cx="1957" cy="705"/>
          </a:xfrm>
        </p:grpSpPr>
        <p:grpSp>
          <p:nvGrpSpPr>
            <p:cNvPr id="10259" name="Group 113"/>
            <p:cNvGrpSpPr/>
            <p:nvPr/>
          </p:nvGrpSpPr>
          <p:grpSpPr>
            <a:xfrm>
              <a:off x="3334" y="3521"/>
              <a:ext cx="1911" cy="705"/>
              <a:chOff x="1791" y="2614"/>
              <a:chExt cx="1911" cy="705"/>
            </a:xfrm>
          </p:grpSpPr>
          <p:grpSp>
            <p:nvGrpSpPr>
              <p:cNvPr id="10261" name="Group 114"/>
              <p:cNvGrpSpPr/>
              <p:nvPr/>
            </p:nvGrpSpPr>
            <p:grpSpPr>
              <a:xfrm>
                <a:off x="1791" y="2614"/>
                <a:ext cx="801" cy="705"/>
                <a:chOff x="1837" y="2055"/>
                <a:chExt cx="801" cy="705"/>
              </a:xfrm>
            </p:grpSpPr>
            <p:sp>
              <p:nvSpPr>
                <p:cNvPr id="10274" name="Rectangle 115"/>
                <p:cNvSpPr>
                  <a:spLocks noChangeArrowheads="1"/>
                </p:cNvSpPr>
                <p:nvPr/>
              </p:nvSpPr>
              <p:spPr bwMode="auto">
                <a:xfrm>
                  <a:off x="2245" y="2055"/>
                  <a:ext cx="253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 i="1">
                      <a:latin typeface="宋体" panose="02010600030101010101" pitchFamily="2" charset="-122"/>
                    </a:rPr>
                    <a:t>1</a:t>
                  </a:r>
                  <a:endParaRPr kumimoji="1" lang="en-US" altLang="zh-CN" sz="1600" b="1" i="1"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275" name="Rectangle 116"/>
                <p:cNvSpPr>
                  <a:spLocks noChangeArrowheads="1"/>
                </p:cNvSpPr>
                <p:nvPr/>
              </p:nvSpPr>
              <p:spPr bwMode="auto">
                <a:xfrm>
                  <a:off x="2245" y="2373"/>
                  <a:ext cx="393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kumimoji="1" lang="en-US" altLang="zh-CN" sz="2800" b="1" i="1">
                      <a:latin typeface="宋体" panose="02010600030101010101" pitchFamily="2" charset="-122"/>
                    </a:rPr>
                    <a:t>R</a:t>
                  </a:r>
                  <a:r>
                    <a:rPr kumimoji="1" lang="zh-CN" altLang="en-US" sz="1600" b="1" i="1">
                      <a:latin typeface="宋体" panose="02010600030101010101" pitchFamily="2" charset="-122"/>
                    </a:rPr>
                    <a:t>总</a:t>
                  </a:r>
                </a:p>
              </p:txBody>
            </p:sp>
            <p:sp>
              <p:nvSpPr>
                <p:cNvPr id="10276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37" y="2206"/>
                  <a:ext cx="544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kumimoji="1" lang="zh-CN" altLang="zh-CN" sz="2800" b="1" i="1">
                    <a:solidFill>
                      <a:srgbClr val="CCFF33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277" name="Line 118"/>
                <p:cNvSpPr>
                  <a:spLocks noChangeShapeType="1"/>
                </p:cNvSpPr>
                <p:nvPr/>
              </p:nvSpPr>
              <p:spPr bwMode="auto">
                <a:xfrm>
                  <a:off x="2290" y="2387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62" name="Group 119"/>
              <p:cNvGrpSpPr/>
              <p:nvPr/>
            </p:nvGrpSpPr>
            <p:grpSpPr>
              <a:xfrm>
                <a:off x="2381" y="2614"/>
                <a:ext cx="731" cy="705"/>
                <a:chOff x="1837" y="2055"/>
                <a:chExt cx="731" cy="705"/>
              </a:xfrm>
            </p:grpSpPr>
            <p:sp>
              <p:nvSpPr>
                <p:cNvPr id="1027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245" y="2055"/>
                  <a:ext cx="253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 i="1">
                      <a:latin typeface="宋体" panose="02010600030101010101" pitchFamily="2" charset="-122"/>
                    </a:rPr>
                    <a:t>1</a:t>
                  </a:r>
                  <a:endParaRPr kumimoji="1" lang="en-US" altLang="zh-CN" sz="1600" b="1" i="1"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271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45" y="2373"/>
                  <a:ext cx="323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kumimoji="1" lang="en-US" altLang="zh-CN" sz="2800" b="1" i="1">
                      <a:latin typeface="宋体" panose="02010600030101010101" pitchFamily="2" charset="-122"/>
                    </a:rPr>
                    <a:t>R</a:t>
                  </a:r>
                  <a:r>
                    <a:rPr kumimoji="1" lang="en-US" altLang="zh-CN" sz="1600" b="1" i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1027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37" y="2206"/>
                  <a:ext cx="544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kumimoji="1" lang="zh-CN" altLang="zh-CN" sz="2800" b="1" i="1">
                    <a:solidFill>
                      <a:srgbClr val="CCFF33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273" name="Line 123"/>
                <p:cNvSpPr>
                  <a:spLocks noChangeShapeType="1"/>
                </p:cNvSpPr>
                <p:nvPr/>
              </p:nvSpPr>
              <p:spPr bwMode="auto">
                <a:xfrm>
                  <a:off x="2290" y="2387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10263" name="Rectangle 124"/>
              <p:cNvSpPr>
                <a:spLocks noChangeArrowheads="1"/>
              </p:cNvSpPr>
              <p:nvPr/>
            </p:nvSpPr>
            <p:spPr bwMode="auto">
              <a:xfrm>
                <a:off x="2517" y="2795"/>
                <a:ext cx="25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宋体" panose="02010600030101010101" pitchFamily="2" charset="-122"/>
                  </a:rPr>
                  <a:t>=</a:t>
                </a:r>
              </a:p>
            </p:txBody>
          </p:sp>
          <p:sp>
            <p:nvSpPr>
              <p:cNvPr id="10264" name="Rectangle 125"/>
              <p:cNvSpPr>
                <a:spLocks noChangeArrowheads="1"/>
              </p:cNvSpPr>
              <p:nvPr/>
            </p:nvSpPr>
            <p:spPr bwMode="auto">
              <a:xfrm>
                <a:off x="3107" y="2795"/>
                <a:ext cx="25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宋体" panose="02010600030101010101" pitchFamily="2" charset="-122"/>
                  </a:rPr>
                  <a:t>+</a:t>
                </a:r>
              </a:p>
            </p:txBody>
          </p:sp>
          <p:grpSp>
            <p:nvGrpSpPr>
              <p:cNvPr id="10265" name="Group 126"/>
              <p:cNvGrpSpPr/>
              <p:nvPr/>
            </p:nvGrpSpPr>
            <p:grpSpPr>
              <a:xfrm>
                <a:off x="2971" y="2614"/>
                <a:ext cx="731" cy="705"/>
                <a:chOff x="1837" y="2055"/>
                <a:chExt cx="731" cy="705"/>
              </a:xfrm>
            </p:grpSpPr>
            <p:sp>
              <p:nvSpPr>
                <p:cNvPr id="10266" name="Rectangle 127"/>
                <p:cNvSpPr>
                  <a:spLocks noChangeArrowheads="1"/>
                </p:cNvSpPr>
                <p:nvPr/>
              </p:nvSpPr>
              <p:spPr bwMode="auto">
                <a:xfrm>
                  <a:off x="2245" y="2055"/>
                  <a:ext cx="253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800" b="1" i="1">
                      <a:latin typeface="宋体" panose="02010600030101010101" pitchFamily="2" charset="-122"/>
                    </a:rPr>
                    <a:t>1</a:t>
                  </a:r>
                  <a:endParaRPr kumimoji="1" lang="en-US" altLang="zh-CN" sz="1600" b="1" i="1"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267" name="Rectangle 128"/>
                <p:cNvSpPr>
                  <a:spLocks noChangeArrowheads="1"/>
                </p:cNvSpPr>
                <p:nvPr/>
              </p:nvSpPr>
              <p:spPr bwMode="auto">
                <a:xfrm>
                  <a:off x="2245" y="2373"/>
                  <a:ext cx="323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kumimoji="1" lang="en-US" altLang="zh-CN" sz="2800" b="1" i="1">
                      <a:latin typeface="宋体" panose="02010600030101010101" pitchFamily="2" charset="-122"/>
                    </a:rPr>
                    <a:t>R</a:t>
                  </a:r>
                  <a:r>
                    <a:rPr kumimoji="1" lang="en-US" altLang="zh-CN" sz="1600" b="1" i="1">
                      <a:latin typeface="宋体" panose="02010600030101010101" pitchFamily="2" charset="-122"/>
                    </a:rPr>
                    <a:t>2</a:t>
                  </a:r>
                </a:p>
              </p:txBody>
            </p:sp>
            <p:sp>
              <p:nvSpPr>
                <p:cNvPr id="10268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37" y="2206"/>
                  <a:ext cx="544" cy="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kumimoji="1" lang="zh-CN" altLang="zh-CN" sz="2800" b="1" i="1">
                    <a:solidFill>
                      <a:srgbClr val="CCFF33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269" name="Line 130"/>
                <p:cNvSpPr>
                  <a:spLocks noChangeShapeType="1"/>
                </p:cNvSpPr>
                <p:nvPr/>
              </p:nvSpPr>
              <p:spPr bwMode="auto">
                <a:xfrm>
                  <a:off x="2290" y="2387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260" name="Text Box 131"/>
            <p:cNvSpPr txBox="1">
              <a:spLocks noChangeArrowheads="1"/>
            </p:cNvSpPr>
            <p:nvPr/>
          </p:nvSpPr>
          <p:spPr bwMode="auto">
            <a:xfrm>
              <a:off x="3288" y="3702"/>
              <a:ext cx="45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宋体" panose="02010600030101010101" pitchFamily="2" charset="-122"/>
                </a:rPr>
                <a:t>即</a:t>
              </a:r>
              <a:r>
                <a:rPr lang="en-US" altLang="zh-CN" sz="2800" b="1">
                  <a:latin typeface="宋体" panose="02010600030101010101" pitchFamily="2" charset="-122"/>
                </a:rPr>
                <a:t>:</a:t>
              </a:r>
            </a:p>
          </p:txBody>
        </p:sp>
      </p:grpSp>
      <p:grpSp>
        <p:nvGrpSpPr>
          <p:cNvPr id="23" name="Group 132"/>
          <p:cNvGrpSpPr/>
          <p:nvPr/>
        </p:nvGrpSpPr>
        <p:grpSpPr>
          <a:xfrm>
            <a:off x="3733800" y="2743200"/>
            <a:ext cx="2303463" cy="950913"/>
            <a:chOff x="3334" y="3430"/>
            <a:chExt cx="1451" cy="599"/>
          </a:xfrm>
        </p:grpSpPr>
        <p:sp>
          <p:nvSpPr>
            <p:cNvPr id="10253" name="Text Box 133"/>
            <p:cNvSpPr txBox="1">
              <a:spLocks noChangeArrowheads="1"/>
            </p:cNvSpPr>
            <p:nvPr/>
          </p:nvSpPr>
          <p:spPr bwMode="auto">
            <a:xfrm>
              <a:off x="3334" y="3566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Tahoma" panose="020b0604030504040204" pitchFamily="34" charset="0"/>
                </a:rPr>
                <a:t>或：</a:t>
              </a:r>
            </a:p>
          </p:txBody>
        </p:sp>
        <p:grpSp>
          <p:nvGrpSpPr>
            <p:cNvPr id="10254" name="Group 134"/>
            <p:cNvGrpSpPr/>
            <p:nvPr/>
          </p:nvGrpSpPr>
          <p:grpSpPr>
            <a:xfrm>
              <a:off x="3742" y="3430"/>
              <a:ext cx="1043" cy="599"/>
              <a:chOff x="4105" y="300"/>
              <a:chExt cx="1043" cy="599"/>
            </a:xfrm>
          </p:grpSpPr>
          <p:sp>
            <p:nvSpPr>
              <p:cNvPr id="10255" name="Rectangle 135"/>
              <p:cNvSpPr>
                <a:spLocks noChangeArrowheads="1"/>
              </p:cNvSpPr>
              <p:nvPr/>
            </p:nvSpPr>
            <p:spPr bwMode="auto">
              <a:xfrm>
                <a:off x="4604" y="300"/>
                <a:ext cx="46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 i="1">
                    <a:latin typeface="宋体" panose="02010600030101010101" pitchFamily="2" charset="-122"/>
                  </a:rPr>
                  <a:t>R</a:t>
                </a:r>
                <a:r>
                  <a:rPr kumimoji="1" lang="en-US" altLang="zh-CN" sz="1600" b="1" i="1">
                    <a:latin typeface="宋体" panose="02010600030101010101" pitchFamily="2" charset="-122"/>
                  </a:rPr>
                  <a:t>1</a:t>
                </a:r>
                <a:r>
                  <a:rPr kumimoji="1" lang="en-US" altLang="zh-CN" sz="2800" b="1" i="1">
                    <a:latin typeface="宋体" panose="02010600030101010101" pitchFamily="2" charset="-122"/>
                  </a:rPr>
                  <a:t>R</a:t>
                </a:r>
                <a:r>
                  <a:rPr kumimoji="1" lang="en-US" altLang="zh-CN" sz="1600" b="1" i="1">
                    <a:latin typeface="宋体" panose="02010600030101010101" pitchFamily="2" charset="-122"/>
                  </a:rPr>
                  <a:t>2</a:t>
                </a:r>
                <a:endParaRPr kumimoji="1" lang="en-US" altLang="zh-CN" sz="900" b="1" i="1">
                  <a:latin typeface="宋体" panose="02010600030101010101" pitchFamily="2" charset="-122"/>
                </a:endParaRPr>
              </a:p>
            </p:txBody>
          </p:sp>
          <p:sp>
            <p:nvSpPr>
              <p:cNvPr id="10256" name="Rectangle 136"/>
              <p:cNvSpPr>
                <a:spLocks noChangeArrowheads="1"/>
              </p:cNvSpPr>
              <p:nvPr/>
            </p:nvSpPr>
            <p:spPr bwMode="auto">
              <a:xfrm>
                <a:off x="4558" y="572"/>
                <a:ext cx="58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宋体" panose="02010600030101010101" pitchFamily="2" charset="-122"/>
                  </a:rPr>
                  <a:t>R</a:t>
                </a:r>
                <a:r>
                  <a:rPr kumimoji="1" lang="en-US" altLang="zh-CN" sz="1600" b="1" i="1">
                    <a:latin typeface="宋体" panose="02010600030101010101" pitchFamily="2" charset="-122"/>
                  </a:rPr>
                  <a:t>1</a:t>
                </a:r>
                <a:r>
                  <a:rPr kumimoji="1" lang="en-US" altLang="zh-CN" sz="2800" b="1" i="1">
                    <a:latin typeface="宋体" panose="02010600030101010101" pitchFamily="2" charset="-122"/>
                  </a:rPr>
                  <a:t>+R</a:t>
                </a:r>
                <a:r>
                  <a:rPr kumimoji="1" lang="en-US" altLang="zh-CN" sz="1600" b="1" i="1">
                    <a:latin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10257" name="Rectangle 137"/>
              <p:cNvSpPr>
                <a:spLocks noChangeArrowheads="1"/>
              </p:cNvSpPr>
              <p:nvPr/>
            </p:nvSpPr>
            <p:spPr bwMode="auto">
              <a:xfrm>
                <a:off x="4105" y="436"/>
                <a:ext cx="54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800" b="1" i="1">
                    <a:latin typeface="宋体" panose="02010600030101010101" pitchFamily="2" charset="-122"/>
                  </a:rPr>
                  <a:t>R</a:t>
                </a:r>
                <a:r>
                  <a:rPr kumimoji="1" lang="zh-CN" altLang="en-US" sz="1600" b="1" i="1">
                    <a:latin typeface="宋体" panose="02010600030101010101" pitchFamily="2" charset="-122"/>
                  </a:rPr>
                  <a:t>总</a:t>
                </a:r>
                <a:r>
                  <a:rPr kumimoji="1" lang="en-US" altLang="zh-CN" sz="2800" b="1" i="1">
                    <a:latin typeface="宋体" panose="02010600030101010101" pitchFamily="2" charset="-122"/>
                  </a:rPr>
                  <a:t>=</a:t>
                </a:r>
              </a:p>
            </p:txBody>
          </p:sp>
          <p:sp>
            <p:nvSpPr>
              <p:cNvPr id="10258" name="Line 138"/>
              <p:cNvSpPr>
                <a:spLocks noChangeShapeType="1"/>
              </p:cNvSpPr>
              <p:nvPr/>
            </p:nvSpPr>
            <p:spPr bwMode="auto">
              <a:xfrm flipV="1">
                <a:off x="4604" y="618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121" name="Rectangle 6"/>
          <p:cNvSpPr>
            <a:spLocks noChangeArrowheads="1"/>
          </p:cNvSpPr>
          <p:nvPr/>
        </p:nvSpPr>
        <p:spPr bwMode="auto">
          <a:xfrm>
            <a:off x="5486400" y="42672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/>
                <a:ea typeface="楷体" panose="02010609060101010101" pitchFamily="49" charset="-122"/>
              </a:rPr>
              <a:t>（并联分流）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1"/>
      <p:bldP spid="91" grpId="2"/>
      <p:bldP spid="93" grpId="3"/>
      <p:bldP spid="12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609600"/>
            <a:ext cx="8366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、请在下列横线上填出各个电路中电阻的总阻值</a:t>
            </a: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.</a:t>
            </a:r>
          </a:p>
        </p:txBody>
      </p:sp>
      <p:grpSp>
        <p:nvGrpSpPr>
          <p:cNvPr id="11267" name="Group 5"/>
          <p:cNvGrpSpPr/>
          <p:nvPr/>
        </p:nvGrpSpPr>
        <p:grpSpPr>
          <a:xfrm>
            <a:off x="2667000" y="1295400"/>
            <a:ext cx="4495800" cy="1143000"/>
            <a:chOff x="521" y="1389"/>
            <a:chExt cx="2041" cy="453"/>
          </a:xfrm>
        </p:grpSpPr>
        <p:grpSp>
          <p:nvGrpSpPr>
            <p:cNvPr id="11297" name="Group 6"/>
            <p:cNvGrpSpPr/>
            <p:nvPr/>
          </p:nvGrpSpPr>
          <p:grpSpPr>
            <a:xfrm>
              <a:off x="521" y="1706"/>
              <a:ext cx="2041" cy="136"/>
              <a:chOff x="521" y="1616"/>
              <a:chExt cx="3765" cy="182"/>
            </a:xfrm>
          </p:grpSpPr>
          <p:sp>
            <p:nvSpPr>
              <p:cNvPr id="11301" name="Rectangle 7"/>
              <p:cNvSpPr>
                <a:spLocks noChangeArrowheads="1"/>
              </p:cNvSpPr>
              <p:nvPr/>
            </p:nvSpPr>
            <p:spPr bwMode="auto">
              <a:xfrm>
                <a:off x="975" y="1616"/>
                <a:ext cx="590" cy="18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02" name="Line 8"/>
              <p:cNvSpPr>
                <a:spLocks noChangeShapeType="1"/>
              </p:cNvSpPr>
              <p:nvPr/>
            </p:nvSpPr>
            <p:spPr bwMode="auto">
              <a:xfrm>
                <a:off x="1565" y="1706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3" name="Line 9"/>
              <p:cNvSpPr>
                <a:spLocks noChangeShapeType="1"/>
              </p:cNvSpPr>
              <p:nvPr/>
            </p:nvSpPr>
            <p:spPr bwMode="auto">
              <a:xfrm>
                <a:off x="2608" y="1706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4" name="Line 10"/>
              <p:cNvSpPr>
                <a:spLocks noChangeShapeType="1"/>
              </p:cNvSpPr>
              <p:nvPr/>
            </p:nvSpPr>
            <p:spPr bwMode="auto">
              <a:xfrm>
                <a:off x="521" y="1706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5" name="Rectangle 11"/>
              <p:cNvSpPr>
                <a:spLocks noChangeArrowheads="1"/>
              </p:cNvSpPr>
              <p:nvPr/>
            </p:nvSpPr>
            <p:spPr bwMode="auto">
              <a:xfrm>
                <a:off x="2018" y="1616"/>
                <a:ext cx="590" cy="18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06" name="Rectangle 12"/>
              <p:cNvSpPr>
                <a:spLocks noChangeArrowheads="1"/>
              </p:cNvSpPr>
              <p:nvPr/>
            </p:nvSpPr>
            <p:spPr bwMode="auto">
              <a:xfrm>
                <a:off x="3152" y="1616"/>
                <a:ext cx="590" cy="18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07" name="Line 13"/>
              <p:cNvSpPr>
                <a:spLocks noChangeShapeType="1"/>
              </p:cNvSpPr>
              <p:nvPr/>
            </p:nvSpPr>
            <p:spPr bwMode="auto">
              <a:xfrm>
                <a:off x="3742" y="1706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98" name="Text Box 14"/>
            <p:cNvSpPr txBox="1">
              <a:spLocks noChangeArrowheads="1"/>
            </p:cNvSpPr>
            <p:nvPr/>
          </p:nvSpPr>
          <p:spPr bwMode="auto">
            <a:xfrm>
              <a:off x="703" y="1389"/>
              <a:ext cx="63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宋体" panose="02010600030101010101" pitchFamily="2" charset="-122"/>
                </a:rPr>
                <a:t>6</a:t>
              </a:r>
              <a:r>
                <a:rPr lang="el-GR" altLang="zh-CN" sz="2000" b="1">
                  <a:latin typeface="宋体" panose="02010600030101010101" pitchFamily="2" charset="-122"/>
                  <a:cs typeface="Tahoma" panose="020b0604030504040204" pitchFamily="34" charset="0"/>
                </a:rPr>
                <a:t>Ω</a:t>
              </a:r>
            </a:p>
          </p:txBody>
        </p:sp>
        <p:sp>
          <p:nvSpPr>
            <p:cNvPr id="11299" name="Text Box 15"/>
            <p:cNvSpPr txBox="1">
              <a:spLocks noChangeArrowheads="1"/>
            </p:cNvSpPr>
            <p:nvPr/>
          </p:nvSpPr>
          <p:spPr bwMode="auto">
            <a:xfrm>
              <a:off x="1292" y="1389"/>
              <a:ext cx="54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宋体" panose="02010600030101010101" pitchFamily="2" charset="-122"/>
                </a:rPr>
                <a:t>8</a:t>
              </a:r>
              <a:r>
                <a:rPr lang="el-GR" altLang="zh-CN" sz="2000" b="1">
                  <a:latin typeface="宋体" panose="02010600030101010101" pitchFamily="2" charset="-122"/>
                  <a:cs typeface="Tahoma" panose="020b0604030504040204" pitchFamily="34" charset="0"/>
                </a:rPr>
                <a:t>Ω</a:t>
              </a:r>
            </a:p>
          </p:txBody>
        </p:sp>
        <p:sp>
          <p:nvSpPr>
            <p:cNvPr id="11300" name="Text Box 16"/>
            <p:cNvSpPr txBox="1">
              <a:spLocks noChangeArrowheads="1"/>
            </p:cNvSpPr>
            <p:nvPr/>
          </p:nvSpPr>
          <p:spPr bwMode="auto">
            <a:xfrm>
              <a:off x="1882" y="1389"/>
              <a:ext cx="63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宋体" panose="02010600030101010101" pitchFamily="2" charset="-122"/>
                </a:rPr>
                <a:t>10</a:t>
              </a:r>
              <a:r>
                <a:rPr lang="el-GR" altLang="zh-CN" sz="2000" b="1">
                  <a:latin typeface="宋体" panose="02010600030101010101" pitchFamily="2" charset="-122"/>
                  <a:cs typeface="Tahoma" panose="020b0604030504040204" pitchFamily="34" charset="0"/>
                </a:rPr>
                <a:t>Ω</a:t>
              </a:r>
            </a:p>
          </p:txBody>
        </p:sp>
      </p:grpSp>
      <p:sp>
        <p:nvSpPr>
          <p:cNvPr id="11268" name="Text Box 19"/>
          <p:cNvSpPr txBox="1">
            <a:spLocks noChangeArrowheads="1"/>
          </p:cNvSpPr>
          <p:nvPr/>
        </p:nvSpPr>
        <p:spPr bwMode="auto">
          <a:xfrm flipH="1">
            <a:off x="3048000" y="2566988"/>
            <a:ext cx="262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3200" b="1">
                <a:latin typeface="Times New Roman" panose="02020603050405020304" pitchFamily="49" charset="-122"/>
                <a:ea typeface="楷体" panose="02010609060101010101" pitchFamily="49" charset="-122"/>
              </a:rPr>
              <a:t>=     </a:t>
            </a:r>
            <a:r>
              <a:rPr lang="el-GR" altLang="zh-CN" sz="3200" b="1">
                <a:latin typeface="Times New Roman" panose="02020603050405020304" pitchFamily="49" charset="-122"/>
                <a:cs typeface="Tahoma" panose="020b0604030504040204" pitchFamily="34" charset="0"/>
              </a:rPr>
              <a:t>Ω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114800" y="25146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24</a:t>
            </a:r>
            <a:endParaRPr lang="el-GR" altLang="zh-CN" sz="3200" b="1">
              <a:solidFill>
                <a:srgbClr val="FF3300"/>
              </a:solidFill>
              <a:latin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11270" name="WordArt 203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3810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动动脑筋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271" name="Group 54"/>
          <p:cNvGrpSpPr/>
          <p:nvPr/>
        </p:nvGrpSpPr>
        <p:grpSpPr>
          <a:xfrm>
            <a:off x="1905000" y="3429000"/>
            <a:ext cx="5257800" cy="2057400"/>
            <a:chOff x="525" y="1997"/>
            <a:chExt cx="2313" cy="1044"/>
          </a:xfrm>
        </p:grpSpPr>
        <p:grpSp>
          <p:nvGrpSpPr>
            <p:cNvPr id="11274" name="Group 55"/>
            <p:cNvGrpSpPr/>
            <p:nvPr/>
          </p:nvGrpSpPr>
          <p:grpSpPr>
            <a:xfrm>
              <a:off x="525" y="2163"/>
              <a:ext cx="2313" cy="682"/>
              <a:chOff x="113" y="2568"/>
              <a:chExt cx="2313" cy="908"/>
            </a:xfrm>
          </p:grpSpPr>
          <p:sp>
            <p:nvSpPr>
              <p:cNvPr id="11278" name="Line 56"/>
              <p:cNvSpPr>
                <a:spLocks noChangeShapeType="1"/>
              </p:cNvSpPr>
              <p:nvPr/>
            </p:nvSpPr>
            <p:spPr bwMode="auto">
              <a:xfrm flipH="1">
                <a:off x="2109" y="2659"/>
                <a:ext cx="0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9" name="Line 57"/>
              <p:cNvSpPr>
                <a:spLocks noChangeShapeType="1"/>
              </p:cNvSpPr>
              <p:nvPr/>
            </p:nvSpPr>
            <p:spPr bwMode="auto">
              <a:xfrm flipH="1">
                <a:off x="431" y="2659"/>
                <a:ext cx="0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280" name="Group 58"/>
              <p:cNvGrpSpPr/>
              <p:nvPr/>
            </p:nvGrpSpPr>
            <p:grpSpPr>
              <a:xfrm>
                <a:off x="113" y="2568"/>
                <a:ext cx="2313" cy="908"/>
                <a:chOff x="113" y="2568"/>
                <a:chExt cx="2313" cy="908"/>
              </a:xfrm>
            </p:grpSpPr>
            <p:grpSp>
              <p:nvGrpSpPr>
                <p:cNvPr id="11281" name="Group 59"/>
                <p:cNvGrpSpPr/>
                <p:nvPr/>
              </p:nvGrpSpPr>
              <p:grpSpPr>
                <a:xfrm>
                  <a:off x="431" y="3294"/>
                  <a:ext cx="1678" cy="182"/>
                  <a:chOff x="431" y="3294"/>
                  <a:chExt cx="1678" cy="182"/>
                </a:xfrm>
              </p:grpSpPr>
              <p:sp>
                <p:nvSpPr>
                  <p:cNvPr id="1129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3294"/>
                    <a:ext cx="590" cy="1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129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3385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9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3385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2" name="Group 63"/>
                <p:cNvGrpSpPr/>
                <p:nvPr/>
              </p:nvGrpSpPr>
              <p:grpSpPr>
                <a:xfrm>
                  <a:off x="431" y="2931"/>
                  <a:ext cx="1678" cy="182"/>
                  <a:chOff x="431" y="3294"/>
                  <a:chExt cx="1678" cy="182"/>
                </a:xfrm>
              </p:grpSpPr>
              <p:sp>
                <p:nvSpPr>
                  <p:cNvPr id="1129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3294"/>
                    <a:ext cx="590" cy="1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1292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3385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93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3385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3" name="Group 67"/>
                <p:cNvGrpSpPr/>
                <p:nvPr/>
              </p:nvGrpSpPr>
              <p:grpSpPr>
                <a:xfrm>
                  <a:off x="431" y="2568"/>
                  <a:ext cx="1678" cy="182"/>
                  <a:chOff x="431" y="3294"/>
                  <a:chExt cx="1678" cy="182"/>
                </a:xfrm>
              </p:grpSpPr>
              <p:sp>
                <p:nvSpPr>
                  <p:cNvPr id="1128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3294"/>
                    <a:ext cx="590" cy="1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128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3385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9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3385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284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3022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5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113" y="3022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6" name="Oval 73"/>
                <p:cNvSpPr>
                  <a:spLocks noChangeArrowheads="1"/>
                </p:cNvSpPr>
                <p:nvPr/>
              </p:nvSpPr>
              <p:spPr bwMode="auto">
                <a:xfrm>
                  <a:off x="2064" y="2976"/>
                  <a:ext cx="91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1287" name="Oval 74"/>
                <p:cNvSpPr>
                  <a:spLocks noChangeArrowheads="1"/>
                </p:cNvSpPr>
                <p:nvPr/>
              </p:nvSpPr>
              <p:spPr bwMode="auto">
                <a:xfrm>
                  <a:off x="385" y="2976"/>
                  <a:ext cx="91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  <p:sp>
          <p:nvSpPr>
            <p:cNvPr id="11275" name="Text Box 75"/>
            <p:cNvSpPr txBox="1">
              <a:spLocks noChangeArrowheads="1"/>
            </p:cNvSpPr>
            <p:nvPr/>
          </p:nvSpPr>
          <p:spPr bwMode="auto">
            <a:xfrm>
              <a:off x="884" y="2751"/>
              <a:ext cx="63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宋体" panose="02010600030101010101" pitchFamily="2" charset="-122"/>
                </a:rPr>
                <a:t>15</a:t>
              </a:r>
              <a:r>
                <a:rPr lang="el-GR" altLang="zh-CN" sz="2000" b="1">
                  <a:latin typeface="宋体" panose="02010600030101010101" pitchFamily="2" charset="-122"/>
                  <a:cs typeface="Tahoma" panose="020b0604030504040204" pitchFamily="34" charset="0"/>
                </a:rPr>
                <a:t>Ω</a:t>
              </a:r>
            </a:p>
          </p:txBody>
        </p:sp>
        <p:sp>
          <p:nvSpPr>
            <p:cNvPr id="11276" name="Text Box 76"/>
            <p:cNvSpPr txBox="1">
              <a:spLocks noChangeArrowheads="1"/>
            </p:cNvSpPr>
            <p:nvPr/>
          </p:nvSpPr>
          <p:spPr bwMode="auto">
            <a:xfrm>
              <a:off x="827" y="1997"/>
              <a:ext cx="63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宋体" panose="02010600030101010101" pitchFamily="2" charset="-122"/>
                </a:rPr>
                <a:t>15</a:t>
              </a:r>
              <a:r>
                <a:rPr lang="el-GR" altLang="zh-CN" sz="2000" b="1">
                  <a:latin typeface="宋体" panose="02010600030101010101" pitchFamily="2" charset="-122"/>
                  <a:cs typeface="Tahoma" panose="020b0604030504040204" pitchFamily="34" charset="0"/>
                </a:rPr>
                <a:t>Ω</a:t>
              </a:r>
            </a:p>
          </p:txBody>
        </p:sp>
        <p:sp>
          <p:nvSpPr>
            <p:cNvPr id="11277" name="Text Box 77"/>
            <p:cNvSpPr txBox="1">
              <a:spLocks noChangeArrowheads="1"/>
            </p:cNvSpPr>
            <p:nvPr/>
          </p:nvSpPr>
          <p:spPr bwMode="auto">
            <a:xfrm>
              <a:off x="927" y="2306"/>
              <a:ext cx="10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宋体" panose="02010600030101010101" pitchFamily="2" charset="-122"/>
                </a:rPr>
                <a:t>15</a:t>
              </a:r>
              <a:r>
                <a:rPr lang="el-GR" altLang="zh-CN" sz="2000" b="1">
                  <a:latin typeface="宋体" panose="02010600030101010101" pitchFamily="2" charset="-122"/>
                  <a:cs typeface="Tahoma" panose="020b0604030504040204" pitchFamily="34" charset="0"/>
                </a:rPr>
                <a:t>Ω</a:t>
              </a:r>
            </a:p>
          </p:txBody>
        </p:sp>
      </p:grpSp>
      <p:sp>
        <p:nvSpPr>
          <p:cNvPr id="11272" name="Text Box 123"/>
          <p:cNvSpPr txBox="1">
            <a:spLocks noChangeArrowheads="1"/>
          </p:cNvSpPr>
          <p:nvPr/>
        </p:nvSpPr>
        <p:spPr bwMode="auto">
          <a:xfrm>
            <a:off x="2895600" y="57150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3200" b="1"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3200" b="1">
                <a:latin typeface="Times New Roman" panose="02020603050405020304" pitchFamily="49" charset="-122"/>
                <a:ea typeface="楷体" panose="02010609060101010101" pitchFamily="49" charset="-122"/>
              </a:rPr>
              <a:t>=     </a:t>
            </a:r>
            <a:r>
              <a:rPr lang="el-GR" altLang="zh-CN" sz="3200" b="1">
                <a:latin typeface="Times New Roman" panose="02020603050405020304" pitchFamily="49" charset="-122"/>
                <a:cs typeface="Tahoma" panose="020b0604030504040204" pitchFamily="34" charset="0"/>
              </a:rPr>
              <a:t>Ω</a:t>
            </a:r>
          </a:p>
        </p:txBody>
      </p:sp>
      <p:sp>
        <p:nvSpPr>
          <p:cNvPr id="116" name="Text Box 124"/>
          <p:cNvSpPr txBox="1">
            <a:spLocks noChangeArrowheads="1"/>
          </p:cNvSpPr>
          <p:nvPr/>
        </p:nvSpPr>
        <p:spPr bwMode="auto">
          <a:xfrm>
            <a:off x="4191000" y="5791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5</a:t>
            </a:r>
            <a:endParaRPr lang="el-GR" altLang="zh-CN" sz="3200" b="1">
              <a:solidFill>
                <a:srgbClr val="FF3300"/>
              </a:solidFill>
              <a:latin typeface="宋体" panose="02010600030101010101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  <p:bldP spid="1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ext Box 170"/>
          <p:cNvSpPr txBox="1">
            <a:spLocks noChangeArrowheads="1"/>
          </p:cNvSpPr>
          <p:nvPr/>
        </p:nvSpPr>
        <p:spPr bwMode="auto">
          <a:xfrm>
            <a:off x="228600" y="3048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49" charset="-122"/>
                <a:ea typeface="楷体" panose="02010609060101010101" pitchFamily="49" charset="-122"/>
              </a:rPr>
              <a:t>、如下图所示，根据要求并求解</a:t>
            </a:r>
          </a:p>
        </p:txBody>
      </p:sp>
      <p:grpSp>
        <p:nvGrpSpPr>
          <p:cNvPr id="12291" name="Group 171"/>
          <p:cNvGrpSpPr/>
          <p:nvPr/>
        </p:nvGrpSpPr>
        <p:grpSpPr>
          <a:xfrm>
            <a:off x="304800" y="990600"/>
            <a:ext cx="3097213" cy="1395413"/>
            <a:chOff x="521" y="1299"/>
            <a:chExt cx="2405" cy="939"/>
          </a:xfrm>
        </p:grpSpPr>
        <p:grpSp>
          <p:nvGrpSpPr>
            <p:cNvPr id="12317" name="Group 172"/>
            <p:cNvGrpSpPr/>
            <p:nvPr/>
          </p:nvGrpSpPr>
          <p:grpSpPr>
            <a:xfrm>
              <a:off x="521" y="1616"/>
              <a:ext cx="2405" cy="486"/>
              <a:chOff x="1156" y="1842"/>
              <a:chExt cx="2405" cy="486"/>
            </a:xfrm>
          </p:grpSpPr>
          <p:grpSp>
            <p:nvGrpSpPr>
              <p:cNvPr id="12333" name="Group 173"/>
              <p:cNvGrpSpPr/>
              <p:nvPr/>
            </p:nvGrpSpPr>
            <p:grpSpPr>
              <a:xfrm>
                <a:off x="1156" y="1842"/>
                <a:ext cx="2405" cy="182"/>
                <a:chOff x="1156" y="1842"/>
                <a:chExt cx="2405" cy="182"/>
              </a:xfrm>
            </p:grpSpPr>
            <p:sp>
              <p:nvSpPr>
                <p:cNvPr id="12336" name="Rectangle 174"/>
                <p:cNvSpPr>
                  <a:spLocks noChangeArrowheads="1"/>
                </p:cNvSpPr>
                <p:nvPr/>
              </p:nvSpPr>
              <p:spPr bwMode="auto">
                <a:xfrm>
                  <a:off x="1655" y="1842"/>
                  <a:ext cx="499" cy="18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337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156" y="1933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8" name="Line 176"/>
                <p:cNvSpPr>
                  <a:spLocks noChangeShapeType="1"/>
                </p:cNvSpPr>
                <p:nvPr/>
              </p:nvSpPr>
              <p:spPr bwMode="auto">
                <a:xfrm>
                  <a:off x="2154" y="1933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608" y="1842"/>
                  <a:ext cx="499" cy="18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340" name="Line 178"/>
                <p:cNvSpPr>
                  <a:spLocks noChangeShapeType="1"/>
                </p:cNvSpPr>
                <p:nvPr/>
              </p:nvSpPr>
              <p:spPr bwMode="auto">
                <a:xfrm>
                  <a:off x="3107" y="1933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334" name="Text Box 179"/>
              <p:cNvSpPr txBox="1">
                <a:spLocks noChangeArrowheads="1"/>
              </p:cNvSpPr>
              <p:nvPr/>
            </p:nvSpPr>
            <p:spPr bwMode="auto">
              <a:xfrm>
                <a:off x="1702" y="1979"/>
                <a:ext cx="498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宋体" panose="02010600030101010101" pitchFamily="2" charset="-122"/>
                  </a:rPr>
                  <a:t>R</a:t>
                </a:r>
                <a:r>
                  <a:rPr lang="en-US" altLang="zh-CN" sz="18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2335" name="Text Box 180"/>
              <p:cNvSpPr txBox="1">
                <a:spLocks noChangeArrowheads="1"/>
              </p:cNvSpPr>
              <p:nvPr/>
            </p:nvSpPr>
            <p:spPr bwMode="auto">
              <a:xfrm>
                <a:off x="2652" y="1979"/>
                <a:ext cx="50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宋体" panose="02010600030101010101" pitchFamily="2" charset="-122"/>
                  </a:rPr>
                  <a:t>R</a:t>
                </a:r>
                <a:r>
                  <a:rPr lang="en-US" altLang="zh-CN" sz="1800" b="1">
                    <a:latin typeface="宋体" panose="02010600030101010101" pitchFamily="2" charset="-122"/>
                  </a:rPr>
                  <a:t>2</a:t>
                </a:r>
              </a:p>
            </p:txBody>
          </p:sp>
        </p:grpSp>
        <p:grpSp>
          <p:nvGrpSpPr>
            <p:cNvPr id="12318" name="Group 181"/>
            <p:cNvGrpSpPr/>
            <p:nvPr/>
          </p:nvGrpSpPr>
          <p:grpSpPr>
            <a:xfrm>
              <a:off x="748" y="1299"/>
              <a:ext cx="1951" cy="862"/>
              <a:chOff x="1383" y="1525"/>
              <a:chExt cx="1951" cy="862"/>
            </a:xfrm>
          </p:grpSpPr>
          <p:sp>
            <p:nvSpPr>
              <p:cNvPr id="12323" name="Line 182"/>
              <p:cNvSpPr>
                <a:spLocks noChangeShapeType="1"/>
              </p:cNvSpPr>
              <p:nvPr/>
            </p:nvSpPr>
            <p:spPr bwMode="auto">
              <a:xfrm flipH="1">
                <a:off x="1383" y="1570"/>
                <a:ext cx="0" cy="8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324" name="Group 183"/>
              <p:cNvGrpSpPr/>
              <p:nvPr/>
            </p:nvGrpSpPr>
            <p:grpSpPr>
              <a:xfrm>
                <a:off x="1383" y="1525"/>
                <a:ext cx="1951" cy="862"/>
                <a:chOff x="1383" y="1525"/>
                <a:chExt cx="1951" cy="862"/>
              </a:xfrm>
            </p:grpSpPr>
            <p:sp>
              <p:nvSpPr>
                <p:cNvPr id="12325" name="Line 184"/>
                <p:cNvSpPr>
                  <a:spLocks noChangeShapeType="1"/>
                </p:cNvSpPr>
                <p:nvPr/>
              </p:nvSpPr>
              <p:spPr bwMode="auto">
                <a:xfrm flipH="1">
                  <a:off x="2381" y="1570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6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3334" y="1525"/>
                  <a:ext cx="0" cy="8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7" name="Line 186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1661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8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1701" y="1525"/>
                  <a:ext cx="499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>
                      <a:latin typeface="宋体" panose="02010600030101010101" pitchFamily="2" charset="-122"/>
                    </a:rPr>
                    <a:t>U</a:t>
                  </a:r>
                  <a:r>
                    <a:rPr lang="en-US" altLang="zh-CN" sz="1800" b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12329" name="Line 188"/>
                <p:cNvSpPr>
                  <a:spLocks noChangeShapeType="1"/>
                </p:cNvSpPr>
                <p:nvPr/>
              </p:nvSpPr>
              <p:spPr bwMode="auto">
                <a:xfrm flipH="1" flipV="1">
                  <a:off x="2381" y="1661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0" name="Line 189"/>
                <p:cNvSpPr>
                  <a:spLocks noChangeShapeType="1"/>
                </p:cNvSpPr>
                <p:nvPr/>
              </p:nvSpPr>
              <p:spPr bwMode="auto">
                <a:xfrm flipH="1" flipV="1">
                  <a:off x="3016" y="1661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1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699" y="1525"/>
                  <a:ext cx="499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4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>
                      <a:latin typeface="宋体" panose="02010600030101010101" pitchFamily="2" charset="-122"/>
                    </a:rPr>
                    <a:t>U</a:t>
                  </a:r>
                  <a:r>
                    <a:rPr lang="en-US" altLang="zh-CN" sz="1800" b="1">
                      <a:latin typeface="宋体" panose="02010600030101010101" pitchFamily="2" charset="-122"/>
                    </a:rPr>
                    <a:t>2</a:t>
                  </a:r>
                </a:p>
              </p:txBody>
            </p:sp>
            <p:sp>
              <p:nvSpPr>
                <p:cNvPr id="12332" name="Line 191"/>
                <p:cNvSpPr>
                  <a:spLocks noChangeShapeType="1"/>
                </p:cNvSpPr>
                <p:nvPr/>
              </p:nvSpPr>
              <p:spPr bwMode="auto">
                <a:xfrm flipH="1" flipV="1">
                  <a:off x="1383" y="1661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319" name="Group 192"/>
            <p:cNvGrpSpPr/>
            <p:nvPr/>
          </p:nvGrpSpPr>
          <p:grpSpPr>
            <a:xfrm>
              <a:off x="748" y="1889"/>
              <a:ext cx="1951" cy="349"/>
              <a:chOff x="1383" y="2115"/>
              <a:chExt cx="1951" cy="349"/>
            </a:xfrm>
          </p:grpSpPr>
          <p:sp>
            <p:nvSpPr>
              <p:cNvPr id="12320" name="Line 193"/>
              <p:cNvSpPr>
                <a:spLocks noChangeShapeType="1"/>
              </p:cNvSpPr>
              <p:nvPr/>
            </p:nvSpPr>
            <p:spPr bwMode="auto">
              <a:xfrm flipH="1" flipV="1">
                <a:off x="1383" y="2296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1" name="Line 194"/>
              <p:cNvSpPr>
                <a:spLocks noChangeShapeType="1"/>
              </p:cNvSpPr>
              <p:nvPr/>
            </p:nvSpPr>
            <p:spPr bwMode="auto">
              <a:xfrm flipH="1" flipV="1">
                <a:off x="2608" y="2296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2" name="Text Box 195"/>
              <p:cNvSpPr txBox="1">
                <a:spLocks noChangeArrowheads="1"/>
              </p:cNvSpPr>
              <p:nvPr/>
            </p:nvSpPr>
            <p:spPr bwMode="auto">
              <a:xfrm>
                <a:off x="2155" y="2115"/>
                <a:ext cx="49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宋体" panose="02010600030101010101" pitchFamily="2" charset="-122"/>
                  </a:rPr>
                  <a:t>U</a:t>
                </a:r>
                <a:r>
                  <a:rPr lang="zh-CN" altLang="en-US" sz="1600" b="1">
                    <a:latin typeface="宋体" panose="02010600030101010101" pitchFamily="2" charset="-122"/>
                  </a:rPr>
                  <a:t>总</a:t>
                </a:r>
              </a:p>
            </p:txBody>
          </p:sp>
        </p:grpSp>
      </p:grpSp>
      <p:sp>
        <p:nvSpPr>
          <p:cNvPr id="12292" name="Text Box 200"/>
          <p:cNvSpPr txBox="1">
            <a:spLocks noChangeArrowheads="1"/>
          </p:cNvSpPr>
          <p:nvPr/>
        </p:nvSpPr>
        <p:spPr bwMode="auto">
          <a:xfrm>
            <a:off x="3352800" y="1600200"/>
            <a:ext cx="612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latin typeface="Times New Roman" panose="02020603050405020304"/>
                <a:ea typeface="楷体" panose="02010609060101010101" pitchFamily="49" charset="-122"/>
              </a:rPr>
              <a:t>⑴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=3</a:t>
            </a:r>
            <a:r>
              <a:rPr lang="zh-CN" altLang="en-US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=150</a:t>
            </a:r>
            <a:r>
              <a:rPr lang="el-GR" altLang="zh-CN" sz="2400" b="1">
                <a:latin typeface="Times New Roman" panose="02020603050405020304"/>
                <a:ea typeface="楷体" panose="02010609060101010101" pitchFamily="49" charset="-122"/>
              </a:rPr>
              <a:t>Ω</a:t>
            </a:r>
            <a:r>
              <a:rPr lang="zh-CN" altLang="en-US" sz="2400" b="1">
                <a:latin typeface="Times New Roman" panose="02020603050405020304"/>
                <a:ea typeface="楷体" panose="02010609060101010101" pitchFamily="49" charset="-122"/>
              </a:rPr>
              <a:t>，则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=____</a:t>
            </a:r>
            <a:endParaRPr lang="el-GR" altLang="zh-CN" sz="2400" b="1" baseline="-25000">
              <a:latin typeface="宋体" panose="02010600030101010101" pitchFamily="2" charset="-122"/>
            </a:endParaRPr>
          </a:p>
        </p:txBody>
      </p:sp>
      <p:sp>
        <p:nvSpPr>
          <p:cNvPr id="29" name="Text Box 204"/>
          <p:cNvSpPr txBox="1">
            <a:spLocks noChangeArrowheads="1"/>
          </p:cNvSpPr>
          <p:nvPr/>
        </p:nvSpPr>
        <p:spPr bwMode="auto">
          <a:xfrm>
            <a:off x="8305800" y="1524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200 </a:t>
            </a:r>
            <a:r>
              <a:rPr lang="el-GR" altLang="zh-CN" sz="2000">
                <a:latin typeface="Times New Roman" panose="02020603050405020304"/>
                <a:ea typeface="楷体" panose="02010609060101010101" pitchFamily="49" charset="-122"/>
              </a:rPr>
              <a:t>Ω</a:t>
            </a:r>
          </a:p>
        </p:txBody>
      </p:sp>
      <p:sp>
        <p:nvSpPr>
          <p:cNvPr id="12294" name="Text Box 198"/>
          <p:cNvSpPr txBox="1">
            <a:spLocks noChangeArrowheads="1"/>
          </p:cNvSpPr>
          <p:nvPr/>
        </p:nvSpPr>
        <p:spPr bwMode="auto">
          <a:xfrm>
            <a:off x="3048000" y="2133600"/>
            <a:ext cx="6096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zh-CN" altLang="zh-CN" sz="2400" b="1">
                <a:latin typeface="Times New Roman" panose="02020603050405020304"/>
                <a:ea typeface="楷体" panose="02010609060101010101" pitchFamily="49" charset="-122"/>
              </a:rPr>
              <a:t>⑵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 12V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 10V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，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=60</a:t>
            </a:r>
            <a:r>
              <a:rPr lang="el-GR" altLang="zh-CN" sz="2400" b="1">
                <a:latin typeface="Times New Roman" panose="02020603050405020304"/>
                <a:ea typeface="楷体" panose="02010609060101010101" pitchFamily="49" charset="-122"/>
              </a:rPr>
              <a:t>Ω</a:t>
            </a:r>
            <a:endParaRPr lang="en-US" altLang="zh-CN" sz="2400" b="1"/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则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=_____,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 _____</a:t>
            </a:r>
            <a:endParaRPr lang="el-GR" altLang="zh-CN" sz="2400" b="1" baseline="-25000">
              <a:latin typeface="宋体" panose="02010600030101010101" pitchFamily="2" charset="-122"/>
            </a:endParaRPr>
          </a:p>
        </p:txBody>
      </p:sp>
      <p:sp>
        <p:nvSpPr>
          <p:cNvPr id="31" name="Text Box 205"/>
          <p:cNvSpPr txBox="1">
            <a:spLocks noChangeArrowheads="1"/>
          </p:cNvSpPr>
          <p:nvPr/>
        </p:nvSpPr>
        <p:spPr bwMode="auto">
          <a:xfrm>
            <a:off x="4343400" y="259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50 </a:t>
            </a:r>
            <a:r>
              <a:rPr lang="el-GR" altLang="zh-CN" sz="2400">
                <a:latin typeface="Times New Roman" panose="02020603050405020304"/>
                <a:ea typeface="楷体" panose="02010609060101010101" pitchFamily="49" charset="-122"/>
              </a:rPr>
              <a:t>Ω</a:t>
            </a:r>
          </a:p>
        </p:txBody>
      </p:sp>
      <p:sp>
        <p:nvSpPr>
          <p:cNvPr id="32" name="Text Box 206"/>
          <p:cNvSpPr txBox="1">
            <a:spLocks noChangeArrowheads="1"/>
          </p:cNvSpPr>
          <p:nvPr/>
        </p:nvSpPr>
        <p:spPr bwMode="auto">
          <a:xfrm>
            <a:off x="6019800" y="2590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110 </a:t>
            </a:r>
            <a:r>
              <a:rPr lang="el-GR" altLang="zh-CN" sz="2400">
                <a:latin typeface="Times New Roman" panose="02020603050405020304"/>
                <a:ea typeface="楷体" panose="02010609060101010101" pitchFamily="49" charset="-122"/>
              </a:rPr>
              <a:t>Ω</a:t>
            </a:r>
          </a:p>
        </p:txBody>
      </p:sp>
      <p:grpSp>
        <p:nvGrpSpPr>
          <p:cNvPr id="12297" name="Group 29"/>
          <p:cNvGrpSpPr/>
          <p:nvPr/>
        </p:nvGrpSpPr>
        <p:grpSpPr>
          <a:xfrm>
            <a:off x="533400" y="3657600"/>
            <a:ext cx="2447925" cy="1763713"/>
            <a:chOff x="839" y="2387"/>
            <a:chExt cx="1542" cy="1111"/>
          </a:xfrm>
        </p:grpSpPr>
        <p:sp>
          <p:nvSpPr>
            <p:cNvPr id="12300" name="Rectangle 30"/>
            <p:cNvSpPr>
              <a:spLocks noChangeArrowheads="1"/>
            </p:cNvSpPr>
            <p:nvPr/>
          </p:nvSpPr>
          <p:spPr bwMode="auto">
            <a:xfrm>
              <a:off x="975" y="2432"/>
              <a:ext cx="1270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2301" name="Group 31"/>
            <p:cNvGrpSpPr/>
            <p:nvPr/>
          </p:nvGrpSpPr>
          <p:grpSpPr>
            <a:xfrm>
              <a:off x="839" y="2387"/>
              <a:ext cx="1543" cy="1111"/>
              <a:chOff x="839" y="2341"/>
              <a:chExt cx="1543" cy="1158"/>
            </a:xfrm>
          </p:grpSpPr>
          <p:sp>
            <p:nvSpPr>
              <p:cNvPr id="12302" name="Text Box 32"/>
              <p:cNvSpPr txBox="1">
                <a:spLocks noChangeArrowheads="1"/>
              </p:cNvSpPr>
              <p:nvPr/>
            </p:nvSpPr>
            <p:spPr bwMode="auto">
              <a:xfrm>
                <a:off x="1429" y="2341"/>
                <a:ext cx="363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Tahoma" panose="020b0604030504040204" pitchFamily="34" charset="0"/>
                  </a:rPr>
                  <a:t>R</a:t>
                </a:r>
                <a:r>
                  <a:rPr lang="en-US" altLang="zh-CN" sz="2000" b="1">
                    <a:latin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12303" name="Group 33"/>
              <p:cNvGrpSpPr/>
              <p:nvPr/>
            </p:nvGrpSpPr>
            <p:grpSpPr>
              <a:xfrm>
                <a:off x="839" y="2651"/>
                <a:ext cx="1543" cy="497"/>
                <a:chOff x="385" y="2523"/>
                <a:chExt cx="2132" cy="634"/>
              </a:xfrm>
            </p:grpSpPr>
            <p:grpSp>
              <p:nvGrpSpPr>
                <p:cNvPr id="12305" name="Group 34"/>
                <p:cNvGrpSpPr/>
                <p:nvPr/>
              </p:nvGrpSpPr>
              <p:grpSpPr>
                <a:xfrm>
                  <a:off x="747" y="2976"/>
                  <a:ext cx="1405" cy="181"/>
                  <a:chOff x="612" y="935"/>
                  <a:chExt cx="1361" cy="182"/>
                </a:xfrm>
              </p:grpSpPr>
              <p:sp>
                <p:nvSpPr>
                  <p:cNvPr id="12314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935"/>
                    <a:ext cx="545" cy="18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231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30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154" y="2614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0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748" y="2614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08" name="Line 40"/>
                <p:cNvSpPr>
                  <a:spLocks noChangeShapeType="1"/>
                </p:cNvSpPr>
                <p:nvPr/>
              </p:nvSpPr>
              <p:spPr bwMode="auto">
                <a:xfrm>
                  <a:off x="2154" y="2840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09" name="Line 41"/>
                <p:cNvSpPr>
                  <a:spLocks noChangeShapeType="1"/>
                </p:cNvSpPr>
                <p:nvPr/>
              </p:nvSpPr>
              <p:spPr bwMode="auto">
                <a:xfrm>
                  <a:off x="385" y="2840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310" name="Group 42"/>
                <p:cNvGrpSpPr/>
                <p:nvPr/>
              </p:nvGrpSpPr>
              <p:grpSpPr>
                <a:xfrm>
                  <a:off x="747" y="2523"/>
                  <a:ext cx="1405" cy="181"/>
                  <a:chOff x="612" y="935"/>
                  <a:chExt cx="1361" cy="182"/>
                </a:xfrm>
              </p:grpSpPr>
              <p:sp>
                <p:nvSpPr>
                  <p:cNvPr id="1231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935"/>
                    <a:ext cx="545" cy="18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4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231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02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2304" name="Text Box 46"/>
              <p:cNvSpPr txBox="1">
                <a:spLocks noChangeArrowheads="1"/>
              </p:cNvSpPr>
              <p:nvPr/>
            </p:nvSpPr>
            <p:spPr bwMode="auto">
              <a:xfrm>
                <a:off x="1429" y="3158"/>
                <a:ext cx="363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4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latin typeface="Tahoma" panose="020b0604030504040204" pitchFamily="34" charset="0"/>
                  </a:rPr>
                  <a:t>R</a:t>
                </a:r>
                <a:r>
                  <a:rPr lang="en-US" altLang="zh-CN" sz="2000" b="1">
                    <a:latin typeface="Tahoma" panose="020b0604030504040204" pitchFamily="34" charset="0"/>
                  </a:rPr>
                  <a:t>2</a:t>
                </a:r>
              </a:p>
            </p:txBody>
          </p:sp>
        </p:grpSp>
      </p:grpSp>
      <p:sp>
        <p:nvSpPr>
          <p:cNvPr id="12298" name="Text Box 200"/>
          <p:cNvSpPr txBox="1">
            <a:spLocks noChangeArrowheads="1"/>
          </p:cNvSpPr>
          <p:nvPr/>
        </p:nvSpPr>
        <p:spPr bwMode="auto">
          <a:xfrm>
            <a:off x="3014663" y="4114800"/>
            <a:ext cx="612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latin typeface="Times New Roman" panose="02020603050405020304"/>
                <a:ea typeface="楷体" panose="02010609060101010101" pitchFamily="49" charset="-122"/>
              </a:rPr>
              <a:t>⑴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=1</a:t>
            </a:r>
            <a:r>
              <a:rPr lang="zh-CN" altLang="en-US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=150</a:t>
            </a:r>
            <a:r>
              <a:rPr lang="el-GR" altLang="zh-CN" sz="2400" b="1">
                <a:latin typeface="Times New Roman" panose="02020603050405020304"/>
                <a:ea typeface="楷体" panose="02010609060101010101" pitchFamily="49" charset="-122"/>
              </a:rPr>
              <a:t>Ω</a:t>
            </a:r>
            <a:r>
              <a:rPr lang="zh-CN" altLang="en-US" sz="2400" b="1">
                <a:latin typeface="Times New Roman" panose="02020603050405020304"/>
                <a:ea typeface="楷体" panose="02010609060101010101" pitchFamily="49" charset="-122"/>
              </a:rPr>
              <a:t>，则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=____</a:t>
            </a:r>
            <a:endParaRPr lang="el-GR" altLang="zh-CN" sz="2400" b="1" baseline="-25000">
              <a:latin typeface="宋体" panose="02010600030101010101" pitchFamily="2" charset="-122"/>
            </a:endParaRPr>
          </a:p>
        </p:txBody>
      </p:sp>
      <p:sp>
        <p:nvSpPr>
          <p:cNvPr id="12299" name="Text Box 198"/>
          <p:cNvSpPr txBox="1">
            <a:spLocks noChangeArrowheads="1"/>
          </p:cNvSpPr>
          <p:nvPr/>
        </p:nvSpPr>
        <p:spPr bwMode="auto">
          <a:xfrm>
            <a:off x="3048000" y="4953000"/>
            <a:ext cx="693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zh-CN" altLang="zh-CN" sz="2400" b="1">
                <a:latin typeface="Times New Roman" panose="02020603050405020304"/>
                <a:ea typeface="楷体" panose="02010609060101010101" pitchFamily="49" charset="-122"/>
              </a:rPr>
              <a:t>⑵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 12V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=2A,R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=60</a:t>
            </a:r>
            <a:r>
              <a:rPr lang="el-GR" altLang="zh-CN" sz="2400" b="1">
                <a:latin typeface="Times New Roman" panose="02020603050405020304"/>
                <a:ea typeface="楷体" panose="02010609060101010101" pitchFamily="49" charset="-122"/>
              </a:rPr>
              <a:t>Ω</a:t>
            </a:r>
            <a:endParaRPr lang="en-US" altLang="zh-CN" sz="2400" b="1"/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则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=_____,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 ____,I</a:t>
            </a:r>
            <a:r>
              <a:rPr lang="en-US" altLang="zh-CN" sz="2400" b="1" baseline="-25000">
                <a:latin typeface="Times New Roman" panose="02020603050405020304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>
                <a:latin typeface="Times New Roman" panose="02020603050405020304" pitchFamily="49" charset="-122"/>
                <a:ea typeface="楷体" panose="02010609060101010101" pitchFamily="49" charset="-122"/>
              </a:rPr>
              <a:t>=_____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    I=_____</a:t>
            </a:r>
            <a:endParaRPr lang="el-GR" altLang="zh-CN" sz="2400" b="1" baseline="-250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1"/>
      <p:bldP spid="32" grpId="2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176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物理</vt:lpstr>
      <vt:lpstr>Slide 1</vt:lpstr>
      <vt:lpstr>Slide 2</vt:lpstr>
      <vt:lpstr>  电阻的串联和并联（第1课时）</vt:lpstr>
      <vt:lpstr>一、电阻的串联</vt:lpstr>
      <vt:lpstr>（二）理论推导：</vt:lpstr>
      <vt:lpstr>二、电阻的并联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2020-10-03T22:48:16Z</cp:lastPrinted>
  <dcterms:created xsi:type="dcterms:W3CDTF">2020-10-03T22:48:16Z</dcterms:created>
  <dcterms:modified xsi:type="dcterms:W3CDTF">2020-10-03T14:48:18Z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