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7" r:id="rId1"/>
  </p:sldMasterIdLst>
  <p:notesMasterIdLst>
    <p:notesMasterId r:id="rId2"/>
  </p:notesMasterIdLst>
  <p:sldIdLst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Relationship Id="rId2" Type="http://schemas.openxmlformats.org/officeDocument/2006/relationships/image" Target="../media/image8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Relationship Id="rId2" Type="http://schemas.openxmlformats.org/officeDocument/2006/relationships/image" Target="../media/image10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Relationship Id="rId2" Type="http://schemas.openxmlformats.org/officeDocument/2006/relationships/image" Target="../media/image12.emf" /><Relationship Id="rId3" Type="http://schemas.openxmlformats.org/officeDocument/2006/relationships/image" Target="../media/image13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wmf" /><Relationship Id="rId2" Type="http://schemas.openxmlformats.org/officeDocument/2006/relationships/image" Target="../media/image15.wmf" /><Relationship Id="rId3" Type="http://schemas.openxmlformats.org/officeDocument/2006/relationships/image" Target="../media/image16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wmf" /><Relationship Id="rId2" Type="http://schemas.openxmlformats.org/officeDocument/2006/relationships/image" Target="../media/image21.wmf" /><Relationship Id="rId3" Type="http://schemas.openxmlformats.org/officeDocument/2006/relationships/image" Target="../media/image14.wmf" /><Relationship Id="rId4" Type="http://schemas.openxmlformats.org/officeDocument/2006/relationships/image" Target="../media/image15.wmf" /><Relationship Id="rId5" Type="http://schemas.openxmlformats.org/officeDocument/2006/relationships/image" Target="../media/image22.wmf" /><Relationship Id="rId6" Type="http://schemas.openxmlformats.org/officeDocument/2006/relationships/image" Target="../media/image23.wmf" /><Relationship Id="rId7" Type="http://schemas.openxmlformats.org/officeDocument/2006/relationships/image" Target="../media/image24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30453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" y="-8467"/>
            <a:ext cx="12176967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1065613" y="2757593"/>
            <a:ext cx="10060772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3731604415"/>
      </p:ext>
    </p:extLst>
  </p:cSld>
  <p:clrMapOvr>
    <a:masterClrMapping/>
  </p:clrMapOvr>
  <p:transition/>
  <p:timing/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75001962"/>
      </p:ext>
    </p:extLst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" y="-8467"/>
            <a:ext cx="1217696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rPr>
              <a:t>http://www.edudown.net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58305-3773-42B2-96E5-0F5DEC12E100}" type="slidenum">
              <a:rPr lang="en-US" smtClean="0">
                <a:solidFill>
                  <a:srgbClr val="5FCBEF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FCBE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907419" y="2667020"/>
            <a:ext cx="69088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  <p:extLst>
      <p:ext uri="{BB962C8B-B14F-4D97-AF65-F5344CB8AC3E}">
        <p14:creationId xmlns:p14="http://schemas.microsoft.com/office/powerpoint/2010/main" val="418947802"/>
      </p:ext>
    </p:extLst>
  </p:cSld>
  <p:clrMapOvr>
    <a:masterClrMapping/>
  </p:clrMapOvr>
  <p:transition/>
  <p:timing/>
  <p:hf sldNum="0" hdr="0" ftr="0"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476751" y="1821180"/>
            <a:ext cx="32385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63535" y="3381376"/>
            <a:ext cx="306493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410256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</p:sldLayoutIdLst>
  <p:transition>
    <p:checker dir="vert"/>
  </p:transition>
  <p:timing/>
  <p:hf sldNum="0" hdr="0" ft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itchFamily="49" charset="-122"/>
          <a:ea typeface="楷体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itchFamily="49" charset="-122"/>
          <a:ea typeface="楷体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itchFamily="49" charset="-122"/>
          <a:ea typeface="楷体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itchFamily="49" charset="-122"/>
          <a:ea typeface="楷体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itchFamily="49" charset="-122"/>
          <a:ea typeface="楷体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楷体" pitchFamily="49" charset="-122"/>
          <a:ea typeface="楷体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vmlDrawing" Target="../drawings/vmlDrawing4.vml" /><Relationship Id="rId2" Type="http://schemas.openxmlformats.org/officeDocument/2006/relationships/notesSlide" Target="../notesSlides/notesSlide9.xml" /><Relationship Id="rId3" Type="http://schemas.openxmlformats.org/officeDocument/2006/relationships/audio" Target="../media/media1.wav" /><Relationship Id="rId4" Type="http://schemas.openxmlformats.org/officeDocument/2006/relationships/oleObject" Target="../embeddings/oleObject6.bin" TargetMode="Internal" /><Relationship Id="rId5" Type="http://schemas.openxmlformats.org/officeDocument/2006/relationships/image" Target="../media/image11.emf" /><Relationship Id="rId6" Type="http://schemas.openxmlformats.org/officeDocument/2006/relationships/oleObject" Target="../embeddings/oleObject7.bin" TargetMode="Internal" /><Relationship Id="rId7" Type="http://schemas.openxmlformats.org/officeDocument/2006/relationships/image" Target="../media/image12.emf" /><Relationship Id="rId8" Type="http://schemas.openxmlformats.org/officeDocument/2006/relationships/oleObject" Target="../embeddings/oleObject8.bin" TargetMode="Internal" /><Relationship Id="rId9" Type="http://schemas.openxmlformats.org/officeDocument/2006/relationships/image" Target="../media/image13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9.bin" TargetMode="Internal" /><Relationship Id="rId4" Type="http://schemas.openxmlformats.org/officeDocument/2006/relationships/image" Target="../media/image14.wmf" /><Relationship Id="rId5" Type="http://schemas.openxmlformats.org/officeDocument/2006/relationships/oleObject" Target="../embeddings/oleObject10.bin" TargetMode="Internal" /><Relationship Id="rId6" Type="http://schemas.openxmlformats.org/officeDocument/2006/relationships/image" Target="../media/image15.wmf" /><Relationship Id="rId7" Type="http://schemas.openxmlformats.org/officeDocument/2006/relationships/oleObject" Target="../embeddings/oleObject11.bin" TargetMode="Internal" /><Relationship Id="rId8" Type="http://schemas.openxmlformats.org/officeDocument/2006/relationships/image" Target="../media/image16.wmf" /><Relationship Id="rId9" Type="http://schemas.openxmlformats.org/officeDocument/2006/relationships/vmlDrawing" Target="../drawings/vmlDrawing5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5.wmf" /><Relationship Id="rId11" Type="http://schemas.openxmlformats.org/officeDocument/2006/relationships/oleObject" Target="../embeddings/oleObject16.bin" TargetMode="Internal" /><Relationship Id="rId12" Type="http://schemas.openxmlformats.org/officeDocument/2006/relationships/image" Target="../media/image22.wmf" /><Relationship Id="rId13" Type="http://schemas.openxmlformats.org/officeDocument/2006/relationships/oleObject" Target="../embeddings/oleObject17.bin" TargetMode="Internal" /><Relationship Id="rId14" Type="http://schemas.openxmlformats.org/officeDocument/2006/relationships/image" Target="../media/image23.wmf" /><Relationship Id="rId15" Type="http://schemas.openxmlformats.org/officeDocument/2006/relationships/oleObject" Target="../embeddings/oleObject18.bin" TargetMode="Internal" /><Relationship Id="rId16" Type="http://schemas.openxmlformats.org/officeDocument/2006/relationships/image" Target="../media/image24.wmf" /><Relationship Id="rId17" Type="http://schemas.openxmlformats.org/officeDocument/2006/relationships/vmlDrawing" Target="../drawings/vmlDrawing6.v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12.bin" TargetMode="Internal" /><Relationship Id="rId4" Type="http://schemas.openxmlformats.org/officeDocument/2006/relationships/image" Target="../media/image20.wmf" /><Relationship Id="rId5" Type="http://schemas.openxmlformats.org/officeDocument/2006/relationships/oleObject" Target="../embeddings/oleObject13.bin" TargetMode="Internal" /><Relationship Id="rId6" Type="http://schemas.openxmlformats.org/officeDocument/2006/relationships/image" Target="../media/image21.wmf" /><Relationship Id="rId7" Type="http://schemas.openxmlformats.org/officeDocument/2006/relationships/oleObject" Target="../embeddings/oleObject14.bin" TargetMode="Internal" /><Relationship Id="rId8" Type="http://schemas.openxmlformats.org/officeDocument/2006/relationships/image" Target="../media/image14.wmf" /><Relationship Id="rId9" Type="http://schemas.openxmlformats.org/officeDocument/2006/relationships/oleObject" Target="../embeddings/oleObject15.bin" TargetMode="In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audio" Target="../media/media1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audio" Target="../media/media1.wav" /><Relationship Id="rId4" Type="http://schemas.openxmlformats.org/officeDocument/2006/relationships/audio" Target="../media/media2.wav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audio" Target="../media/media1.wav" /><Relationship Id="rId4" Type="http://schemas.openxmlformats.org/officeDocument/2006/relationships/audio" Target="../media/media3.wav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.png" /><Relationship Id="rId11" Type="http://schemas.openxmlformats.org/officeDocument/2006/relationships/image" Target="../media/image6.png" /><Relationship Id="rId12" Type="http://schemas.openxmlformats.org/officeDocument/2006/relationships/vmlDrawing" Target="../drawings/vmlDrawing1.vml" /><Relationship Id="rId2" Type="http://schemas.openxmlformats.org/officeDocument/2006/relationships/notesSlide" Target="../notesSlides/notesSlide6.xml" /><Relationship Id="rId3" Type="http://schemas.openxmlformats.org/officeDocument/2006/relationships/audio" Target="../media/media1.wav" /><Relationship Id="rId4" Type="http://schemas.openxmlformats.org/officeDocument/2006/relationships/audio" Target="../media/media4.wav" /><Relationship Id="rId5" Type="http://schemas.openxmlformats.org/officeDocument/2006/relationships/audio" Target="../media/media3.wav" /><Relationship Id="rId6" Type="http://schemas.openxmlformats.org/officeDocument/2006/relationships/audio" Target="../media/media5.wav" /><Relationship Id="rId7" Type="http://schemas.openxmlformats.org/officeDocument/2006/relationships/image" Target="../media/image3.png" /><Relationship Id="rId8" Type="http://schemas.openxmlformats.org/officeDocument/2006/relationships/oleObject" Target="../embeddings/oleObject1.bin" TargetMode="Internal" /><Relationship Id="rId9" Type="http://schemas.openxmlformats.org/officeDocument/2006/relationships/image" Target="../media/image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2.bin" TargetMode="Internal" /><Relationship Id="rId4" Type="http://schemas.openxmlformats.org/officeDocument/2006/relationships/image" Target="../media/image7.emf" /><Relationship Id="rId5" Type="http://schemas.openxmlformats.org/officeDocument/2006/relationships/oleObject" Target="../embeddings/oleObject3.bin" TargetMode="Internal" /><Relationship Id="rId6" Type="http://schemas.openxmlformats.org/officeDocument/2006/relationships/image" Target="../media/image8.wmf" /><Relationship Id="rId7" Type="http://schemas.openxmlformats.org/officeDocument/2006/relationships/vmlDrawing" Target="../drawings/vmlDrawing2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oleObject" Target="../embeddings/oleObject4.bin" TargetMode="Internal" /><Relationship Id="rId4" Type="http://schemas.openxmlformats.org/officeDocument/2006/relationships/image" Target="../media/image9.emf" /><Relationship Id="rId5" Type="http://schemas.openxmlformats.org/officeDocument/2006/relationships/oleObject" Target="../embeddings/oleObject5.bin" TargetMode="Internal" /><Relationship Id="rId6" Type="http://schemas.openxmlformats.org/officeDocument/2006/relationships/image" Target="../media/image10.emf" /><Relationship Id="rId7" Type="http://schemas.openxmlformats.org/officeDocument/2006/relationships/vmlDrawing" Target="../drawings/vmlDrawing3.v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CFEC9A-0EDA-4263-9058-077ED49D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第四节 电阻的串联和并联</a:t>
            </a:r>
          </a:p>
        </p:txBody>
      </p:sp>
    </p:spTree>
    <p:extLst>
      <p:ext uri="{BB962C8B-B14F-4D97-AF65-F5344CB8AC3E}">
        <p14:creationId xmlns:p14="http://schemas.microsoft.com/office/powerpoint/2010/main" val="198485666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2017713" y="749300"/>
            <a:ext cx="82407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结论：两个电阻并联后的总电阻的倒数等于各分电阻倒数之和。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2235201" y="2433639"/>
            <a:ext cx="7127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三个电阻并联：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317751" y="3441701"/>
            <a:ext cx="3457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n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个电阻并联呢？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5797551" y="3425825"/>
            <a:ext cx="4824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n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个相同的电阻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并联呢？</a:t>
            </a:r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1506538" y="5362576"/>
            <a:ext cx="9167813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电阻并联后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总电阻的倒数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等于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各分电阻倒数之和</a:t>
            </a:r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5232401" y="2241551"/>
          <a:ext cx="28352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progId="Equation.3">
                  <p:embed/>
                </p:oleObj>
              </mc:Choice>
              <mc:Fallback>
                <p:oleObj r:id="rId4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32401" y="2241551"/>
                        <a:ext cx="283527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2293938" y="4151313"/>
          <a:ext cx="365601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6" progId="Equation.3">
                  <p:embed/>
                </p:oleObj>
              </mc:Choice>
              <mc:Fallback>
                <p:oleObj r:id="rId6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93938" y="4151313"/>
                        <a:ext cx="3656012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6670675" y="4137026"/>
          <a:ext cx="28956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8" progId="Equation.3">
                  <p:embed/>
                </p:oleObj>
              </mc:Choice>
              <mc:Fallback>
                <p:oleObj r:id="rId8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70675" y="4137026"/>
                        <a:ext cx="28956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99654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1"/>
      <p:bldP spid="243716" grpId="2"/>
      <p:bldP spid="243717" grpId="3"/>
      <p:bldP spid="243718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51" name="Group 2"/>
          <p:cNvGrpSpPr/>
          <p:nvPr/>
        </p:nvGrpSpPr>
        <p:grpSpPr>
          <a:xfrm>
            <a:off x="7134225" y="1793875"/>
            <a:ext cx="2895600" cy="2214563"/>
            <a:chExt cx="1824" cy="1395"/>
          </a:xfrm>
        </p:grpSpPr>
        <p:grpSp>
          <p:nvGrpSpPr>
            <p:cNvPr id="27662" name="Group 3"/>
            <p:cNvGrpSpPr/>
            <p:nvPr/>
          </p:nvGrpSpPr>
          <p:grpSpPr>
            <a:xfrm>
              <a:off x="0" y="0"/>
              <a:ext cx="1824" cy="1395"/>
              <a:chExt cx="1824" cy="1395"/>
            </a:xfrm>
          </p:grpSpPr>
          <p:grpSp>
            <p:nvGrpSpPr>
              <p:cNvPr id="27669" name="Group 4"/>
              <p:cNvGrpSpPr/>
              <p:nvPr/>
            </p:nvGrpSpPr>
            <p:grpSpPr>
              <a:xfrm>
                <a:off x="0" y="0"/>
                <a:ext cx="1824" cy="1395"/>
                <a:chExt cx="1824" cy="1395"/>
              </a:xfrm>
            </p:grpSpPr>
            <p:grpSp>
              <p:nvGrpSpPr>
                <p:cNvPr id="27672" name="Group 5"/>
                <p:cNvGrpSpPr/>
                <p:nvPr/>
              </p:nvGrpSpPr>
              <p:grpSpPr>
                <a:xfrm>
                  <a:off x="0" y="0"/>
                  <a:ext cx="1824" cy="1152"/>
                  <a:chExt cx="1536" cy="1152"/>
                </a:xfrm>
              </p:grpSpPr>
              <p:sp>
                <p:nvSpPr>
                  <p:cNvPr id="27675" name="Line 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0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76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6" y="4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77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96"/>
                    <a:ext cx="76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7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96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79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96"/>
                    <a:ext cx="0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0" y="864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1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67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1104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624"/>
                    <a:ext cx="336" cy="96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056"/>
                    <a:ext cx="336" cy="96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67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104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8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8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6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90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36" y="96"/>
                    <a:ext cx="0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9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6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92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4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769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0"/>
                    <a:ext cx="192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2767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68" y="432"/>
                  <a:ext cx="336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</a:pPr>
                  <a:r>
                    <a:rPr lang="en-US" altLang="zh-CN" sz="24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宋体" pitchFamily="2" charset="-122"/>
                    </a:rPr>
                    <a:t>R</a:t>
                  </a:r>
                  <a:r>
                    <a:rPr lang="en-US" altLang="zh-CN" sz="2400" b="1" baseline="-25000">
                      <a:solidFill>
                        <a:prstClr val="black"/>
                      </a:solidFill>
                      <a:latin typeface="Tahoma" panose="020b0604030504040204" pitchFamily="34" charset="0"/>
                      <a:ea typeface="宋体" pitchFamily="2" charset="-122"/>
                    </a:rPr>
                    <a:t>1</a:t>
                  </a:r>
                </a:p>
              </p:txBody>
            </p:sp>
            <p:sp>
              <p:nvSpPr>
                <p:cNvPr id="2767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68" y="1104"/>
                  <a:ext cx="3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</a:pPr>
                  <a:r>
                    <a:rPr lang="en-US" altLang="zh-CN" sz="24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宋体" pitchFamily="2" charset="-122"/>
                    </a:rPr>
                    <a:t>R</a:t>
                  </a:r>
                  <a:r>
                    <a:rPr lang="en-US" altLang="zh-CN" sz="2400" b="1" baseline="-25000">
                      <a:solidFill>
                        <a:prstClr val="black"/>
                      </a:solidFill>
                      <a:latin typeface="Tahoma" panose="020b0604030504040204" pitchFamily="34" charset="0"/>
                      <a:ea typeface="宋体" pitchFamily="2" charset="-122"/>
                    </a:rPr>
                    <a:t>2</a:t>
                  </a:r>
                </a:p>
              </p:txBody>
            </p:sp>
          </p:grpSp>
          <p:sp>
            <p:nvSpPr>
              <p:cNvPr id="27670" name="Oval 27"/>
              <p:cNvSpPr>
                <a:spLocks noChangeArrowheads="1"/>
              </p:cNvSpPr>
              <p:nvPr/>
            </p:nvSpPr>
            <p:spPr bwMode="auto">
              <a:xfrm>
                <a:off x="288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671" name="Oval 28"/>
              <p:cNvSpPr>
                <a:spLocks noChangeArrowheads="1"/>
              </p:cNvSpPr>
              <p:nvPr/>
            </p:nvSpPr>
            <p:spPr bwMode="auto">
              <a:xfrm>
                <a:off x="1392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7663" name="Line 29"/>
            <p:cNvSpPr>
              <a:spLocks noChangeShapeType="1"/>
            </p:cNvSpPr>
            <p:nvPr/>
          </p:nvSpPr>
          <p:spPr bwMode="auto">
            <a:xfrm flipH="1">
              <a:off x="0" y="28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664" name="Line 30"/>
            <p:cNvSpPr>
              <a:spLocks noChangeShapeType="1"/>
            </p:cNvSpPr>
            <p:nvPr/>
          </p:nvSpPr>
          <p:spPr bwMode="auto">
            <a:xfrm>
              <a:off x="384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665" name="Line 31"/>
            <p:cNvSpPr>
              <a:spLocks noChangeShapeType="1"/>
            </p:cNvSpPr>
            <p:nvPr/>
          </p:nvSpPr>
          <p:spPr bwMode="auto">
            <a:xfrm>
              <a:off x="384" y="11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666" name="Text Box 32"/>
            <p:cNvSpPr txBox="1">
              <a:spLocks noChangeArrowheads="1"/>
            </p:cNvSpPr>
            <p:nvPr/>
          </p:nvSpPr>
          <p:spPr bwMode="auto">
            <a:xfrm>
              <a:off x="0" y="345"/>
              <a:ext cx="2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 b="1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I</a:t>
              </a:r>
            </a:p>
          </p:txBody>
        </p:sp>
        <p:sp>
          <p:nvSpPr>
            <p:cNvPr id="27667" name="Text Box 33"/>
            <p:cNvSpPr txBox="1">
              <a:spLocks noChangeArrowheads="1"/>
            </p:cNvSpPr>
            <p:nvPr/>
          </p:nvSpPr>
          <p:spPr bwMode="auto">
            <a:xfrm>
              <a:off x="384" y="432"/>
              <a:ext cx="4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 b="1">
                  <a:solidFill>
                    <a:srgbClr val="FF0000"/>
                  </a:solidFill>
                  <a:latin typeface="Tahoma" panose="020b0604030504040204" pitchFamily="34" charset="0"/>
                  <a:ea typeface="宋体" pitchFamily="2" charset="-122"/>
                </a:rPr>
                <a:t>I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ahoma" panose="020b0604030504040204" pitchFamily="34" charset="0"/>
                  <a:ea typeface="宋体" pitchFamily="2" charset="-122"/>
                </a:rPr>
                <a:t>1</a:t>
              </a:r>
            </a:p>
          </p:txBody>
        </p:sp>
        <p:sp>
          <p:nvSpPr>
            <p:cNvPr id="27668" name="Text Box 34"/>
            <p:cNvSpPr txBox="1">
              <a:spLocks noChangeArrowheads="1"/>
            </p:cNvSpPr>
            <p:nvPr/>
          </p:nvSpPr>
          <p:spPr bwMode="auto">
            <a:xfrm>
              <a:off x="384" y="1104"/>
              <a:ext cx="5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 b="1">
                  <a:solidFill>
                    <a:srgbClr val="FF0000"/>
                  </a:solidFill>
                  <a:latin typeface="Tahoma" panose="020b0604030504040204" pitchFamily="34" charset="0"/>
                  <a:ea typeface="宋体" pitchFamily="2" charset="-122"/>
                </a:rPr>
                <a:t>I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ahoma" panose="020b0604030504040204" pitchFamily="34" charset="0"/>
                  <a:ea typeface="宋体" pitchFamily="2" charset="-122"/>
                </a:rPr>
                <a:t>2</a:t>
              </a:r>
            </a:p>
          </p:txBody>
        </p:sp>
      </p:grpSp>
      <p:sp>
        <p:nvSpPr>
          <p:cNvPr id="244771" name="Line 35"/>
          <p:cNvSpPr>
            <a:spLocks noChangeShapeType="1"/>
          </p:cNvSpPr>
          <p:nvPr/>
        </p:nvSpPr>
        <p:spPr bwMode="auto">
          <a:xfrm>
            <a:off x="6613525" y="5370513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4772" name="Rectangle 36"/>
          <p:cNvSpPr>
            <a:spLocks noChangeArrowheads="1"/>
          </p:cNvSpPr>
          <p:nvPr/>
        </p:nvSpPr>
        <p:spPr bwMode="auto">
          <a:xfrm>
            <a:off x="2065339" y="969964"/>
            <a:ext cx="5487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000099"/>
                </a:solidFill>
                <a:latin typeface="Times New Roman" panose="020b0604020202020204" pitchFamily="34" charset="0"/>
                <a:ea typeface="楷体" pitchFamily="49" charset="-122"/>
              </a:rPr>
              <a:t>四、并联电路电流分配规律：</a:t>
            </a:r>
          </a:p>
        </p:txBody>
      </p:sp>
      <p:grpSp>
        <p:nvGrpSpPr>
          <p:cNvPr id="244773" name="Group 37"/>
          <p:cNvGrpSpPr/>
          <p:nvPr/>
        </p:nvGrpSpPr>
        <p:grpSpPr>
          <a:xfrm>
            <a:off x="7516814" y="4492625"/>
            <a:ext cx="2028825" cy="1676400"/>
            <a:chExt cx="1278" cy="1056"/>
          </a:xfrm>
        </p:grpSpPr>
        <p:graphicFrame>
          <p:nvGraphicFramePr>
            <p:cNvPr id="27659" name="Object 38"/>
            <p:cNvGraphicFramePr>
              <a:graphicFrameLocks noChangeAspect="1"/>
            </p:cNvGraphicFramePr>
            <p:nvPr/>
          </p:nvGraphicFramePr>
          <p:xfrm>
            <a:off x="0" y="48"/>
            <a:ext cx="424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r:id="rId3" progId="Equation.3">
                    <p:embed/>
                  </p:oleObj>
                </mc:Choice>
                <mc:Fallback>
                  <p:oleObj r:id="rId3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48"/>
                          <a:ext cx="424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0" name="Rectangle 39"/>
            <p:cNvSpPr>
              <a:spLocks noChangeArrowheads="1"/>
            </p:cNvSpPr>
            <p:nvPr/>
          </p:nvSpPr>
          <p:spPr bwMode="auto">
            <a:xfrm>
              <a:off x="369" y="240"/>
              <a:ext cx="43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4800" b="1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=</a:t>
              </a:r>
            </a:p>
          </p:txBody>
        </p:sp>
        <p:graphicFrame>
          <p:nvGraphicFramePr>
            <p:cNvPr id="27661" name="Object 40"/>
            <p:cNvGraphicFramePr>
              <a:graphicFrameLocks noChangeAspect="1"/>
            </p:cNvGraphicFramePr>
            <p:nvPr/>
          </p:nvGraphicFramePr>
          <p:xfrm>
            <a:off x="657" y="0"/>
            <a:ext cx="621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r:id="rId5" progId="Equation.3">
                    <p:embed/>
                  </p:oleObj>
                </mc:Choice>
                <mc:Fallback>
                  <p:oleObj r:id="rId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57" y="0"/>
                          <a:ext cx="621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4777" name="Rectangle 41"/>
          <p:cNvSpPr>
            <a:spLocks noChangeArrowheads="1"/>
          </p:cNvSpPr>
          <p:nvPr/>
        </p:nvSpPr>
        <p:spPr bwMode="auto">
          <a:xfrm>
            <a:off x="2006601" y="4313238"/>
            <a:ext cx="4365625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10609060101010101" pitchFamily="49" charset="-122"/>
                <a:ea typeface="楷体" pitchFamily="49" charset="-122"/>
              </a:rPr>
              <a:t>  并联电路中通过各电阻的电流之比等于各电阻的反比。</a:t>
            </a:r>
          </a:p>
        </p:txBody>
      </p:sp>
      <p:grpSp>
        <p:nvGrpSpPr>
          <p:cNvPr id="244778" name="Group 42"/>
          <p:cNvGrpSpPr/>
          <p:nvPr/>
        </p:nvGrpSpPr>
        <p:grpSpPr>
          <a:xfrm>
            <a:off x="370681" y="1645445"/>
            <a:ext cx="6361113" cy="1668459"/>
            <a:chOff x="0" y="-508"/>
            <a:chExt cx="997" cy="2351"/>
          </a:xfrm>
        </p:grpSpPr>
        <p:graphicFrame>
          <p:nvGraphicFramePr>
            <p:cNvPr id="27657" name="Object 43"/>
            <p:cNvGraphicFramePr>
              <a:graphicFrameLocks noChangeAspect="1"/>
            </p:cNvGraphicFramePr>
            <p:nvPr/>
          </p:nvGraphicFramePr>
          <p:xfrm>
            <a:off x="343" y="-508"/>
            <a:ext cx="654" cy="2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r:id="rId7" progId="Equation.3">
                    <p:embed/>
                  </p:oleObj>
                </mc:Choice>
                <mc:Fallback>
                  <p:oleObj r:id="rId7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43" y="-508"/>
                          <a:ext cx="654" cy="2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8" name="Rectangle 44"/>
            <p:cNvSpPr>
              <a:spLocks noChangeArrowheads="1"/>
            </p:cNvSpPr>
            <p:nvPr/>
          </p:nvSpPr>
          <p:spPr bwMode="auto">
            <a:xfrm>
              <a:off x="0" y="672"/>
              <a:ext cx="29" cy="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lang="zh-CN" altLang="zh-CN" sz="4800" b="1">
                <a:solidFill>
                  <a:prstClr val="black"/>
                </a:solidFill>
                <a:latin typeface="Tahoma" panose="020b0604030504040204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8410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4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71" grpId="0"/>
      <p:bldP spid="244772" grpId="1"/>
      <p:bldP spid="24477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Text Box 4"/>
          <p:cNvSpPr>
            <a:spLocks noChangeArrowheads="1"/>
          </p:cNvSpPr>
          <p:nvPr/>
        </p:nvSpPr>
        <p:spPr bwMode="auto">
          <a:xfrm>
            <a:off x="1674254" y="2389084"/>
            <a:ext cx="925990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、将一个</a:t>
            </a:r>
            <a:r>
              <a:rPr lang="en-US" altLang="zh-CN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20Ω</a:t>
            </a:r>
            <a:r>
              <a:rPr lang="zh-CN" altLang="en-US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和一个</a:t>
            </a:r>
            <a:r>
              <a:rPr lang="en-US" altLang="zh-CN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30Ω</a:t>
            </a:r>
            <a:r>
              <a:rPr lang="zh-CN" altLang="en-US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的电阻串联起来使用</a:t>
            </a:r>
            <a:r>
              <a:rPr lang="en-US" altLang="zh-CN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,</a:t>
            </a:r>
            <a:r>
              <a:rPr lang="zh-CN" altLang="en-US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其总电阻是多少</a:t>
            </a:r>
            <a:r>
              <a:rPr lang="en-US" altLang="zh-CN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?</a:t>
            </a:r>
            <a:r>
              <a:rPr lang="zh-CN" altLang="en-US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如果并联起来使用</a:t>
            </a:r>
            <a:r>
              <a:rPr lang="en-US" altLang="zh-CN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,</a:t>
            </a:r>
            <a:r>
              <a:rPr lang="zh-CN" altLang="en-US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其总电阻又是多少</a:t>
            </a:r>
            <a:r>
              <a:rPr lang="en-US" altLang="zh-CN" sz="32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?</a:t>
            </a:r>
            <a:endParaRPr lang="zh-CN" altLang="en-US" sz="32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5763" name="Text Box 5"/>
          <p:cNvSpPr>
            <a:spLocks noChangeArrowheads="1"/>
          </p:cNvSpPr>
          <p:nvPr/>
        </p:nvSpPr>
        <p:spPr bwMode="auto">
          <a:xfrm>
            <a:off x="2433939" y="3957996"/>
            <a:ext cx="7226300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解：两电阻串联，由</a:t>
            </a:r>
            <a:r>
              <a:rPr lang="en-US" altLang="zh-CN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R=R</a:t>
            </a:r>
            <a:r>
              <a:rPr lang="en-US" altLang="zh-CN" sz="3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1</a:t>
            </a:r>
            <a:r>
              <a:rPr lang="en-US" altLang="zh-CN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+R</a:t>
            </a:r>
            <a:r>
              <a:rPr lang="en-US" altLang="zh-CN" sz="3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2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    </a:t>
            </a:r>
            <a:r>
              <a:rPr lang="zh-CN" altLang="en-US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代入数据得：</a:t>
            </a:r>
            <a:r>
              <a:rPr lang="en-US" altLang="zh-CN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R=50Ω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    </a:t>
            </a:r>
            <a:r>
              <a:rPr lang="zh-CN" altLang="en-US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两电阻并联，由</a:t>
            </a:r>
            <a:r>
              <a:rPr lang="en-US" altLang="zh-CN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1/R=1/R</a:t>
            </a:r>
            <a:r>
              <a:rPr lang="en-US" altLang="zh-CN" sz="3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1</a:t>
            </a:r>
            <a:r>
              <a:rPr lang="en-US" altLang="zh-CN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+1/R</a:t>
            </a:r>
            <a:r>
              <a:rPr lang="en-US" altLang="zh-CN" sz="3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2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4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  <a:sym typeface="楷体_GB2312" pitchFamily="1" charset="-122"/>
              </a:rPr>
              <a:t>       </a:t>
            </a:r>
            <a:r>
              <a:rPr lang="zh-CN" altLang="en-US" sz="34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  <a:sym typeface="楷体_GB2312" pitchFamily="1" charset="-122"/>
              </a:rPr>
              <a:t>代入数据得：</a:t>
            </a:r>
            <a:r>
              <a:rPr lang="en-US" altLang="zh-CN" sz="3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R=12Ω</a:t>
            </a:r>
            <a:endParaRPr lang="zh-CN" altLang="en-US" sz="340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8676" name="Picture 4" descr="课堂训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788" y="131557"/>
            <a:ext cx="46942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674254" y="1207882"/>
            <a:ext cx="1014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itchFamily="2" charset="0"/>
                <a:ea typeface="楷体" panose="02010600030101010101" pitchFamily="2" charset="-122"/>
              </a:rPr>
              <a:t>1</a:t>
            </a:r>
            <a:r>
              <a:rPr lang="zh-CN" altLang="en-US" sz="2800" b="1">
                <a:latin typeface="Times New Roman" pitchFamily="2" charset="0"/>
                <a:ea typeface="楷体" panose="02010600030101010101" pitchFamily="2" charset="-122"/>
              </a:rPr>
              <a:t>、并联电路的总电阻比并联的任何一个分电阻值都要（    ），是因为电阻并联相当于增大了电阻的（         ）</a:t>
            </a:r>
            <a:r>
              <a:rPr lang="en-US" altLang="zh-CN" sz="2800" b="1">
                <a:latin typeface="Times New Roman" pitchFamily="2" charset="0"/>
                <a:ea typeface="楷体" panose="02010600030101010101" pitchFamily="2" charset="-122"/>
              </a:rPr>
              <a:t>.</a:t>
            </a:r>
            <a:endParaRPr lang="zh-CN" altLang="en-US" sz="2800" b="1">
              <a:latin typeface="宋体" panose="02010600030101010101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09160" y="1096955"/>
            <a:ext cx="85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2" charset="0"/>
                <a:ea typeface="楷体" panose="02010600030101010101" pitchFamily="2" charset="-122"/>
              </a:rPr>
              <a:t>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15365" y="1577214"/>
            <a:ext cx="218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2" charset="0"/>
                <a:ea typeface="楷体" panose="02010600030101010101" pitchFamily="2" charset="-122"/>
              </a:rPr>
              <a:t>横截面积</a:t>
            </a:r>
          </a:p>
        </p:txBody>
      </p:sp>
    </p:spTree>
    <p:extLst>
      <p:ext uri="{BB962C8B-B14F-4D97-AF65-F5344CB8AC3E}">
        <p14:creationId xmlns:p14="http://schemas.microsoft.com/office/powerpoint/2010/main" val="3758443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45763" grpId="1"/>
      <p:bldP spid="3" grpId="2"/>
      <p:bldP spid="4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86206" y="280502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eaLnBrk="0" fontAlgn="base" hangingPunct="0">
              <a:spcBef>
                <a:spcPct val="0"/>
              </a:spcBef>
            </a:pPr>
            <a:r>
              <a:rPr lang="en-US" altLang="zh-CN" sz="4000" b="1" kern="100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</a:rPr>
              <a:t>3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、电阻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的阻值比电阻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小，把它们并联后，总电阻（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  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）</a:t>
            </a:r>
          </a:p>
          <a:p>
            <a:pPr indent="269875" algn="just" eaLnBrk="0" fontAlgn="base" hangingPunct="0">
              <a:spcBef>
                <a:spcPct val="0"/>
              </a:spcBef>
            </a:pPr>
            <a:r>
              <a:rPr lang="en-US" altLang="zh-CN" sz="4000" b="1" kern="100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</a:rPr>
              <a:t>A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．既</a:t>
            </a:r>
            <a:r>
              <a:rPr lang="zh-CN" altLang="en-US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大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于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又</a:t>
            </a:r>
            <a:r>
              <a:rPr lang="zh-CN" altLang="en-US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大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于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   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  </a:t>
            </a:r>
          </a:p>
          <a:p>
            <a:pPr indent="269875" eaLnBrk="0" fontAlgn="base" hangingPunct="0">
              <a:spcBef>
                <a:spcPct val="0"/>
              </a:spcBef>
            </a:pP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B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．既</a:t>
            </a:r>
            <a:r>
              <a:rPr lang="zh-CN" altLang="en-US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小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于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又</a:t>
            </a:r>
            <a:r>
              <a:rPr lang="zh-CN" altLang="en-US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小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于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b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</a:rPr>
            </a:b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 C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．小于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而大于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        </a:t>
            </a:r>
          </a:p>
          <a:p>
            <a:pPr indent="269875" algn="just" eaLnBrk="0" fontAlgn="base" hangingPunct="0">
              <a:spcBef>
                <a:spcPct val="0"/>
              </a:spcBef>
            </a:pP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D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．等于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与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之和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95996" y="887138"/>
            <a:ext cx="60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/>
                <a:ea typeface="楷体"/>
              </a:rPr>
              <a:t>B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8120" y="4121520"/>
            <a:ext cx="11573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Times New Roman" pitchFamily="2" charset="0"/>
                <a:ea typeface="楷体" panose="02010600030101010101" pitchFamily="2" charset="-122"/>
              </a:rPr>
              <a:t>4</a:t>
            </a:r>
            <a:r>
              <a:rPr lang="zh-CN" altLang="en-US" sz="4000" b="1">
                <a:latin typeface="Times New Roman" pitchFamily="2" charset="0"/>
                <a:ea typeface="楷体" panose="02010600030101010101" pitchFamily="2" charset="-122"/>
              </a:rPr>
              <a:t>、下列几组电阻并联，总电阻最小的一组是（   ）</a:t>
            </a:r>
            <a:endParaRPr lang="en-US" altLang="zh-CN" sz="4000" b="1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4000" b="1">
                <a:latin typeface="Times New Roman" pitchFamily="2" charset="0"/>
                <a:ea typeface="楷体" panose="02010600030101010101" pitchFamily="2" charset="-122"/>
              </a:rPr>
              <a:t>A.30Ω</a:t>
            </a:r>
            <a:r>
              <a:rPr lang="zh-CN" altLang="en-US" sz="4000" b="1">
                <a:latin typeface="Times New Roman" pitchFamily="2" charset="0"/>
                <a:ea typeface="楷体" panose="02010600030101010101" pitchFamily="2" charset="-122"/>
              </a:rPr>
              <a:t>和</a:t>
            </a:r>
            <a:r>
              <a:rPr lang="en-US" altLang="zh-CN" sz="4000" b="1">
                <a:latin typeface="Times New Roman" pitchFamily="2" charset="0"/>
                <a:ea typeface="楷体" panose="02010600030101010101" pitchFamily="2" charset="-122"/>
              </a:rPr>
              <a:t>15Ω                 B.</a:t>
            </a:r>
            <a:r>
              <a:rPr lang="zh-CN" altLang="en-US" sz="4000" b="1">
                <a:latin typeface="Times New Roman" pitchFamily="2" charset="0"/>
                <a:ea typeface="楷体" panose="02010600030101010101" pitchFamily="2" charset="-122"/>
              </a:rPr>
              <a:t> </a:t>
            </a:r>
            <a:r>
              <a:rPr lang="en-US" altLang="zh-CN" sz="4000" b="1">
                <a:latin typeface="Times New Roman" pitchFamily="2" charset="0"/>
                <a:ea typeface="楷体" panose="02010600030101010101" pitchFamily="2" charset="-122"/>
              </a:rPr>
              <a:t>20Ω</a:t>
            </a:r>
            <a:r>
              <a:rPr lang="zh-CN" altLang="en-US" sz="4000" b="1">
                <a:latin typeface="Times New Roman" pitchFamily="2" charset="0"/>
                <a:ea typeface="楷体" panose="02010600030101010101" pitchFamily="2" charset="-122"/>
              </a:rPr>
              <a:t>和</a:t>
            </a:r>
            <a:r>
              <a:rPr lang="en-US" altLang="zh-CN" sz="4000" b="1">
                <a:latin typeface="Times New Roman" pitchFamily="2" charset="0"/>
                <a:ea typeface="楷体" panose="02010600030101010101" pitchFamily="2" charset="-122"/>
              </a:rPr>
              <a:t>25Ω  </a:t>
            </a:r>
          </a:p>
          <a:p>
            <a:r>
              <a:rPr lang="en-US" altLang="zh-CN" sz="4000" b="1">
                <a:latin typeface="Times New Roman" pitchFamily="2" charset="0"/>
                <a:ea typeface="楷体" panose="02010600030101010101" pitchFamily="2" charset="-122"/>
              </a:rPr>
              <a:t>C.10Ω</a:t>
            </a:r>
            <a:r>
              <a:rPr lang="zh-CN" altLang="en-US" sz="4000" b="1">
                <a:latin typeface="Times New Roman" pitchFamily="2" charset="0"/>
                <a:ea typeface="楷体" panose="02010600030101010101" pitchFamily="2" charset="-122"/>
              </a:rPr>
              <a:t>和</a:t>
            </a:r>
            <a:r>
              <a:rPr lang="en-US" altLang="zh-CN" sz="4000" b="1">
                <a:latin typeface="Times New Roman" pitchFamily="2" charset="0"/>
                <a:ea typeface="楷体" panose="02010600030101010101" pitchFamily="2" charset="-122"/>
              </a:rPr>
              <a:t>35Ω                 D.5Ω</a:t>
            </a:r>
            <a:r>
              <a:rPr lang="zh-CN" altLang="en-US" sz="4000" b="1">
                <a:latin typeface="Times New Roman" pitchFamily="2" charset="0"/>
                <a:ea typeface="楷体" panose="02010600030101010101" pitchFamily="2" charset="-122"/>
              </a:rPr>
              <a:t>和</a:t>
            </a:r>
            <a:r>
              <a:rPr lang="en-US" altLang="zh-CN" sz="4000" b="1">
                <a:latin typeface="Times New Roman" pitchFamily="2" charset="0"/>
                <a:ea typeface="楷体" panose="02010600030101010101" pitchFamily="2" charset="-122"/>
              </a:rPr>
              <a:t>40Ω</a:t>
            </a:r>
            <a:endParaRPr lang="zh-CN" altLang="en-US" sz="4000" b="1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85443" y="4116899"/>
            <a:ext cx="576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/>
                <a:ea typeface="楷体"/>
              </a:rPr>
              <a:t>D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033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399504" y="750770"/>
            <a:ext cx="940587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28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用电器甲的电阻为</a:t>
            </a:r>
            <a:r>
              <a:rPr lang="en-US" altLang="zh-CN" sz="28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20Ω</a:t>
            </a:r>
            <a:r>
              <a:rPr lang="zh-CN" altLang="en-US" sz="28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，用电器乙的电阻为</a:t>
            </a:r>
            <a:r>
              <a:rPr lang="en-US" altLang="zh-CN" sz="28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80Ω</a:t>
            </a:r>
            <a:r>
              <a:rPr lang="zh-CN" altLang="en-US" sz="28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，将它们并联接在电压为</a:t>
            </a:r>
            <a:r>
              <a:rPr lang="en-US" altLang="zh-CN" sz="28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16</a:t>
            </a:r>
            <a:r>
              <a:rPr lang="zh-CN" altLang="en-US" sz="2800" b="1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Ｖ的电源上如图所示，求此并联电路的总电阻，总电流，以及通过甲、乙两个用电器的电流。</a:t>
            </a:r>
            <a:endParaRPr lang="zh-CN" altLang="en-US" sz="28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99504" y="2394297"/>
            <a:ext cx="6096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prstClr val="black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解：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设：总电阻为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，总电流为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I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。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先求总电阻：由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1/R=1/R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1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+1/R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2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代入数据，得：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R=16Ω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根据欧姆定律，总电流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I=U/R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  <a:sym typeface="楷体_GB2312" pitchFamily="1" charset="-122"/>
              </a:rPr>
              <a:t>代入数据，得：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10609060101010101" pitchFamily="49" charset="-122"/>
                <a:ea typeface="楷体" pitchFamily="49" charset="-122"/>
                <a:sym typeface="楷体_GB2312" pitchFamily="1" charset="-122"/>
              </a:rPr>
              <a:t>I=1A</a:t>
            </a:r>
            <a:endParaRPr lang="zh-CN" altLang="en-US" sz="2400" b="1">
              <a:solidFill>
                <a:srgbClr val="FF000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因为总电压与两用电器两端的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电压相等，欧姆定律知：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I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1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=U/R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1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=16V/20Ω=0.8A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I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=U/R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  <a:sym typeface="楷体_GB2312" pitchFamily="1" charset="-122"/>
              </a:rPr>
              <a:t>=16V/80Ω=0.2A</a:t>
            </a:r>
            <a:endParaRPr lang="zh-CN" altLang="en-US" sz="24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811" y="2802198"/>
            <a:ext cx="3145809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9425"/>
      </p:ext>
    </p:extLst>
  </p:cSld>
  <p:clrMapOvr>
    <a:masterClrMapping/>
  </p:clrMapOvr>
  <p:transition>
    <p:checker dir="vert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531912" y="260649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eaLnBrk="0" fontAlgn="base" hangingPunct="0">
              <a:spcBef>
                <a:spcPct val="0"/>
              </a:spcBef>
            </a:pPr>
            <a:r>
              <a:rPr lang="en-US" altLang="zh-CN" sz="4000" b="1" kern="100">
                <a:solidFill>
                  <a:srgbClr val="FF0000"/>
                </a:solidFill>
                <a:latin typeface="Times New Roman" pitchFamily="2" charset="0"/>
                <a:ea typeface="楷体" panose="02010600030101010101" pitchFamily="2" charset="-122"/>
              </a:rPr>
              <a:t>6</a:t>
            </a:r>
            <a:r>
              <a:rPr lang="zh-CN" altLang="zh-CN" sz="4000" b="1" kern="100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如图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4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所示，已知电阻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sz="40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=5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Ω，电流表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A1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的示数为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I</a:t>
            </a:r>
            <a:r>
              <a:rPr lang="en-US" altLang="zh-CN" sz="40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=1A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，电流表的示数为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I=1.5A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，求：（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）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sz="40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两端的电压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U</a:t>
            </a:r>
            <a:r>
              <a:rPr lang="en-US" altLang="zh-CN" sz="40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；（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）通过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sz="40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的电流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I</a:t>
            </a:r>
            <a:r>
              <a:rPr lang="en-US" altLang="zh-CN" sz="40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；（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3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）</a:t>
            </a: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sz="40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的阻值。</a:t>
            </a:r>
          </a:p>
          <a:p>
            <a:pPr indent="269875" algn="just" eaLnBrk="0" fontAlgn="base" hangingPunct="0">
              <a:spcBef>
                <a:spcPct val="0"/>
              </a:spcBef>
            </a:pPr>
            <a:r>
              <a:rPr lang="en-US" altLang="zh-CN" sz="4000" b="1" kern="100">
                <a:solidFill>
                  <a:prstClr val="black"/>
                </a:solidFill>
                <a:latin typeface="Times New Roman" pitchFamily="2" charset="0"/>
                <a:ea typeface="楷体" panose="02010600030101010101" pitchFamily="2" charset="-122"/>
              </a:rPr>
              <a:t> </a:t>
            </a:r>
            <a:endParaRPr lang="zh-CN" altLang="zh-CN" sz="4000" b="1" kern="100">
              <a:solidFill>
                <a:prstClr val="black"/>
              </a:solidFill>
              <a:latin typeface="Times New Roman" panose="02020603050405020304" pitchFamily="18" charset="0"/>
              <a:ea typeface="宋体" pitchFamily="2" charset="-122"/>
            </a:endParaRPr>
          </a:p>
          <a:p>
            <a:pPr algn="just" eaLnBrk="0" fontAlgn="base" hangingPunct="0">
              <a:spcBef>
                <a:spcPct val="0"/>
              </a:spcBef>
            </a:pPr>
            <a:r>
              <a:rPr lang="en-US" altLang="zh-CN" sz="4000" b="1" kern="1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 </a:t>
            </a:r>
            <a:endParaRPr lang="zh-CN" altLang="zh-CN" sz="4000" b="1" kern="100">
              <a:solidFill>
                <a:prstClr val="black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7104112" y="2859109"/>
            <a:ext cx="3168352" cy="3760631"/>
            <a:chExt cx="1470" cy="1852"/>
          </a:xfrm>
        </p:grpSpPr>
        <p:pic>
          <p:nvPicPr>
            <p:cNvPr id="49155" name="Picture 3" descr="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470" cy="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03" y="1384"/>
              <a:ext cx="464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>
                  <a:solidFill>
                    <a:prstClr val="black"/>
                  </a:solidFill>
                  <a:latin typeface="Calibri" pitchFamily="34" charset="0"/>
                  <a:ea typeface="宋体" pitchFamily="2" charset="-122"/>
                </a:rPr>
                <a:t>   </a:t>
              </a:r>
              <a:r>
                <a:rPr lang="zh-CN" altLang="en-US" sz="2800">
                  <a:solidFill>
                    <a:prstClr val="black"/>
                  </a:solidFill>
                  <a:latin typeface="Calibri" pitchFamily="34" charset="0"/>
                  <a:ea typeface="宋体" pitchFamily="2" charset="-122"/>
                </a:rPr>
                <a:t>图</a:t>
              </a:r>
              <a:r>
                <a:rPr lang="en-US" altLang="zh-CN" sz="2800">
                  <a:solidFill>
                    <a:prstClr val="black"/>
                  </a:solidFill>
                  <a:latin typeface="Calibri" pitchFamily="34" charset="0"/>
                  <a:ea typeface="宋体" pitchFamily="2" charset="-122"/>
                </a:rPr>
                <a:t>4</a:t>
              </a:r>
              <a:endParaRPr lang="zh-CN" altLang="zh-CN" sz="28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335952"/>
      </p:ext>
    </p:extLst>
  </p:cSld>
  <p:clrMapOvr>
    <a:masterClrMapping/>
  </p:clrMapOvr>
  <p:transition>
    <p:checker dir="vert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96835" y="764704"/>
            <a:ext cx="1039803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prstClr val="black"/>
                </a:solidFill>
                <a:latin typeface="Times New Roman"/>
                <a:ea typeface="楷体"/>
              </a:rPr>
              <a:t>7</a:t>
            </a:r>
            <a:r>
              <a:rPr lang="zh-CN" altLang="en-US" sz="4000" b="1">
                <a:solidFill>
                  <a:prstClr val="black"/>
                </a:solidFill>
                <a:latin typeface="Times New Roman"/>
                <a:ea typeface="楷体"/>
              </a:rPr>
              <a:t>、甲小灯泡的规格是</a:t>
            </a:r>
            <a:r>
              <a:rPr lang="en-US" altLang="zh-CN" sz="4000" b="1">
                <a:solidFill>
                  <a:srgbClr val="000000"/>
                </a:solidFill>
                <a:latin typeface="Times New Roman"/>
                <a:ea typeface="楷体"/>
              </a:rPr>
              <a:t>6V</a:t>
            </a:r>
            <a:r>
              <a:rPr lang="zh-CN" altLang="en-US" sz="4000" b="1">
                <a:solidFill>
                  <a:srgbClr val="000000"/>
                </a:solidFill>
                <a:latin typeface="Times New Roman"/>
                <a:ea typeface="楷体"/>
              </a:rPr>
              <a:t>，</a:t>
            </a:r>
            <a:r>
              <a:rPr lang="en-US" altLang="zh-CN" sz="4000" b="1">
                <a:solidFill>
                  <a:srgbClr val="000000"/>
                </a:solidFill>
                <a:latin typeface="Times New Roman"/>
                <a:ea typeface="楷体"/>
              </a:rPr>
              <a:t>0.2A</a:t>
            </a:r>
            <a:r>
              <a:rPr lang="zh-CN" altLang="en-US" sz="4000" b="1">
                <a:solidFill>
                  <a:srgbClr val="000000"/>
                </a:solidFill>
                <a:latin typeface="Times New Roman"/>
                <a:ea typeface="楷体"/>
              </a:rPr>
              <a:t>，乙小灯泡的规格是</a:t>
            </a:r>
            <a:r>
              <a:rPr lang="en-US" altLang="zh-CN" sz="4000" b="1">
                <a:solidFill>
                  <a:srgbClr val="000000"/>
                </a:solidFill>
                <a:latin typeface="Times New Roman"/>
                <a:ea typeface="楷体"/>
              </a:rPr>
              <a:t>4.5V</a:t>
            </a:r>
            <a:r>
              <a:rPr lang="zh-CN" altLang="en-US" sz="4000" b="1">
                <a:solidFill>
                  <a:srgbClr val="000000"/>
                </a:solidFill>
                <a:latin typeface="Times New Roman"/>
                <a:ea typeface="楷体"/>
              </a:rPr>
              <a:t>，</a:t>
            </a:r>
            <a:r>
              <a:rPr lang="en-US" altLang="zh-CN" sz="4000" b="1">
                <a:solidFill>
                  <a:srgbClr val="000000"/>
                </a:solidFill>
                <a:latin typeface="Times New Roman"/>
                <a:ea typeface="楷体"/>
              </a:rPr>
              <a:t>0.3A</a:t>
            </a:r>
            <a:r>
              <a:rPr lang="zh-CN" altLang="en-US" sz="4000" b="1">
                <a:solidFill>
                  <a:srgbClr val="000000"/>
                </a:solidFill>
                <a:latin typeface="Times New Roman"/>
                <a:ea typeface="楷体"/>
              </a:rPr>
              <a:t>，现在将它们并联接在电路中，为了保证灯泡的安全，电路两端能够加的最大电压是多少伏？通过干路上的最大电流是多少安培？</a:t>
            </a:r>
            <a:endParaRPr lang="zh-CN" altLang="en-US" sz="4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69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324350" y="365126"/>
            <a:ext cx="2609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6000" b="1">
                <a:solidFill>
                  <a:srgbClr val="000099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小    结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30401" y="3276600"/>
            <a:ext cx="1000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000099"/>
                </a:solidFill>
                <a:latin typeface="Times New Roman" panose="020b0604020202020204" pitchFamily="34" charset="0"/>
                <a:ea typeface="楷体" pitchFamily="49" charset="-122"/>
              </a:rPr>
              <a:t>串联</a:t>
            </a:r>
          </a:p>
        </p:txBody>
      </p:sp>
      <p:sp>
        <p:nvSpPr>
          <p:cNvPr id="30724" name="AutoShape 4"/>
          <p:cNvSpPr/>
          <p:nvPr/>
        </p:nvSpPr>
        <p:spPr bwMode="auto">
          <a:xfrm>
            <a:off x="3048000" y="2590800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3271838" y="2119314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40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zh-CN" altLang="en-US" sz="40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总</a:t>
            </a:r>
            <a:r>
              <a:rPr lang="en-US" altLang="zh-CN" sz="40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=R</a:t>
            </a:r>
            <a:r>
              <a:rPr lang="en-US" altLang="zh-CN" sz="40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en-US" altLang="zh-CN" sz="40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+R</a:t>
            </a:r>
            <a:r>
              <a:rPr lang="en-US" altLang="zh-CN" sz="40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</a:p>
        </p:txBody>
      </p:sp>
      <p:grpSp>
        <p:nvGrpSpPr>
          <p:cNvPr id="247814" name="Group 6"/>
          <p:cNvGrpSpPr/>
          <p:nvPr/>
        </p:nvGrpSpPr>
        <p:grpSpPr>
          <a:xfrm>
            <a:off x="3314700" y="3641726"/>
            <a:ext cx="2139950" cy="1952625"/>
            <a:chOff x="0" y="-58"/>
            <a:chExt cx="1348" cy="1230"/>
          </a:xfrm>
        </p:grpSpPr>
        <p:graphicFrame>
          <p:nvGraphicFramePr>
            <p:cNvPr id="30739" name="Object 7"/>
            <p:cNvGraphicFramePr>
              <a:graphicFrameLocks noChangeAspect="1"/>
            </p:cNvGraphicFramePr>
            <p:nvPr/>
          </p:nvGraphicFramePr>
          <p:xfrm>
            <a:off x="0" y="-2"/>
            <a:ext cx="564" cy="1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r:id="rId3" progId="Equation.3">
                    <p:embed/>
                  </p:oleObj>
                </mc:Choice>
                <mc:Fallback>
                  <p:oleObj r:id="rId3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-2"/>
                          <a:ext cx="564" cy="11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0" name="Rectangle 8"/>
            <p:cNvSpPr>
              <a:spLocks noChangeArrowheads="1"/>
            </p:cNvSpPr>
            <p:nvPr/>
          </p:nvSpPr>
          <p:spPr bwMode="auto">
            <a:xfrm>
              <a:off x="439" y="240"/>
              <a:ext cx="43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4800" b="1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=</a:t>
              </a:r>
            </a:p>
          </p:txBody>
        </p:sp>
        <p:graphicFrame>
          <p:nvGraphicFramePr>
            <p:cNvPr id="30741" name="Object 9"/>
            <p:cNvGraphicFramePr>
              <a:graphicFrameLocks noChangeAspect="1"/>
            </p:cNvGraphicFramePr>
            <p:nvPr/>
          </p:nvGraphicFramePr>
          <p:xfrm>
            <a:off x="727" y="-58"/>
            <a:ext cx="621" cy="1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r:id="rId5" progId="Equation.3">
                    <p:embed/>
                  </p:oleObj>
                </mc:Choice>
                <mc:Fallback>
                  <p:oleObj r:id="rId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27" y="-58"/>
                          <a:ext cx="621" cy="1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5794376" y="3257550"/>
            <a:ext cx="1000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000099"/>
                </a:solidFill>
                <a:latin typeface="Times New Roman" panose="020b0604020202020204" pitchFamily="34" charset="0"/>
                <a:ea typeface="楷体" pitchFamily="49" charset="-122"/>
              </a:rPr>
              <a:t>并联</a:t>
            </a:r>
          </a:p>
        </p:txBody>
      </p:sp>
      <p:sp>
        <p:nvSpPr>
          <p:cNvPr id="30728" name="AutoShape 11"/>
          <p:cNvSpPr/>
          <p:nvPr/>
        </p:nvSpPr>
        <p:spPr bwMode="auto">
          <a:xfrm>
            <a:off x="6915150" y="241935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47820" name="Group 12"/>
          <p:cNvGrpSpPr/>
          <p:nvPr/>
        </p:nvGrpSpPr>
        <p:grpSpPr>
          <a:xfrm>
            <a:off x="7391401" y="3819525"/>
            <a:ext cx="2028825" cy="1951038"/>
            <a:chOff x="0" y="-42"/>
            <a:chExt cx="1278" cy="1229"/>
          </a:xfrm>
        </p:grpSpPr>
        <p:graphicFrame>
          <p:nvGraphicFramePr>
            <p:cNvPr id="30736" name="Object 13"/>
            <p:cNvGraphicFramePr>
              <a:graphicFrameLocks noChangeAspect="1"/>
            </p:cNvGraphicFramePr>
            <p:nvPr/>
          </p:nvGraphicFramePr>
          <p:xfrm>
            <a:off x="0" y="13"/>
            <a:ext cx="424" cy="1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r:id="rId7" progId="Equation.3">
                    <p:embed/>
                  </p:oleObj>
                </mc:Choice>
                <mc:Fallback>
                  <p:oleObj r:id="rId7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13"/>
                          <a:ext cx="424" cy="11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7" name="Rectangle 14"/>
            <p:cNvSpPr>
              <a:spLocks noChangeArrowheads="1"/>
            </p:cNvSpPr>
            <p:nvPr/>
          </p:nvSpPr>
          <p:spPr bwMode="auto">
            <a:xfrm>
              <a:off x="369" y="240"/>
              <a:ext cx="43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4800" b="1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=</a:t>
              </a:r>
            </a:p>
          </p:txBody>
        </p:sp>
        <p:graphicFrame>
          <p:nvGraphicFramePr>
            <p:cNvPr id="30738" name="Object 15"/>
            <p:cNvGraphicFramePr>
              <a:graphicFrameLocks noChangeAspect="1"/>
            </p:cNvGraphicFramePr>
            <p:nvPr/>
          </p:nvGraphicFramePr>
          <p:xfrm>
            <a:off x="657" y="-42"/>
            <a:ext cx="621" cy="1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r:id="rId9" progId="Equation.3">
                    <p:embed/>
                  </p:oleObj>
                </mc:Choice>
                <mc:Fallback>
                  <p:oleObj r:id="rId9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57" y="-42"/>
                          <a:ext cx="621" cy="1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7824" name="Group 16"/>
          <p:cNvGrpSpPr/>
          <p:nvPr/>
        </p:nvGrpSpPr>
        <p:grpSpPr>
          <a:xfrm>
            <a:off x="7391400" y="1581150"/>
            <a:ext cx="2895600" cy="1752600"/>
            <a:chExt cx="1824" cy="1104"/>
          </a:xfrm>
        </p:grpSpPr>
        <p:graphicFrame>
          <p:nvGraphicFramePr>
            <p:cNvPr id="30731" name="Object 17"/>
            <p:cNvGraphicFramePr>
              <a:graphicFrameLocks noChangeAspect="1"/>
            </p:cNvGraphicFramePr>
            <p:nvPr/>
          </p:nvGraphicFramePr>
          <p:xfrm>
            <a:off x="610" y="0"/>
            <a:ext cx="499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r:id="rId11" progId="Equation.3">
                    <p:embed/>
                  </p:oleObj>
                </mc:Choice>
                <mc:Fallback>
                  <p:oleObj r:id="rId11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10" y="0"/>
                          <a:ext cx="499" cy="1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2" name="Object 18"/>
            <p:cNvGraphicFramePr>
              <a:graphicFrameLocks noChangeAspect="1"/>
            </p:cNvGraphicFramePr>
            <p:nvPr/>
          </p:nvGraphicFramePr>
          <p:xfrm>
            <a:off x="0" y="0"/>
            <a:ext cx="407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r:id="rId13" progId="Equation.3">
                    <p:embed/>
                  </p:oleObj>
                </mc:Choice>
                <mc:Fallback>
                  <p:oleObj r:id="rId13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07" cy="1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3" name="Rectangle 19"/>
            <p:cNvSpPr>
              <a:spLocks noChangeArrowheads="1"/>
            </p:cNvSpPr>
            <p:nvPr/>
          </p:nvSpPr>
          <p:spPr bwMode="auto">
            <a:xfrm>
              <a:off x="316" y="240"/>
              <a:ext cx="40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4400" b="1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=</a:t>
              </a:r>
            </a:p>
          </p:txBody>
        </p:sp>
        <p:graphicFrame>
          <p:nvGraphicFramePr>
            <p:cNvPr id="30734" name="Object 20"/>
            <p:cNvGraphicFramePr>
              <a:graphicFrameLocks noChangeAspect="1"/>
            </p:cNvGraphicFramePr>
            <p:nvPr/>
          </p:nvGraphicFramePr>
          <p:xfrm>
            <a:off x="1292" y="0"/>
            <a:ext cx="532" cy="1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r:id="rId15" progId="Equation.3">
                    <p:embed/>
                  </p:oleObj>
                </mc:Choice>
                <mc:Fallback>
                  <p:oleObj r:id="rId1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92" y="0"/>
                          <a:ext cx="532" cy="10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5" name="Rectangle 21"/>
            <p:cNvSpPr>
              <a:spLocks noChangeArrowheads="1"/>
            </p:cNvSpPr>
            <p:nvPr/>
          </p:nvSpPr>
          <p:spPr bwMode="auto">
            <a:xfrm>
              <a:off x="1008" y="240"/>
              <a:ext cx="40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3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4400" b="1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43314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1992313" y="958850"/>
            <a:ext cx="814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itchFamily="1" charset="-122"/>
                <a:ea typeface="楷体" pitchFamily="1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Times New Roman" pitchFamily="1" charset="-122"/>
                <a:ea typeface="楷体" pitchFamily="1" charset="-122"/>
              </a:rPr>
              <a:t>、电路中总电阻与分电阻的关系：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</a:rPr>
              <a:t>等效代替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1919288" y="1700213"/>
            <a:ext cx="79565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itchFamily="1" charset="-122"/>
                <a:ea typeface="楷体" pitchFamily="1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Times New Roman" pitchFamily="1" charset="-122"/>
                <a:ea typeface="楷体" pitchFamily="1" charset="-122"/>
              </a:rPr>
              <a:t>、串联电路的总电阻等于各串联电阻之和    </a:t>
            </a:r>
            <a:r>
              <a:rPr lang="en-US" altLang="zh-CN" sz="4000" b="1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R=R</a:t>
            </a:r>
            <a:r>
              <a:rPr lang="en-US" altLang="zh-CN" sz="4000" b="1" baseline="-25000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1</a:t>
            </a:r>
            <a:r>
              <a:rPr lang="en-US" altLang="zh-CN" sz="4000" b="1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+R</a:t>
            </a:r>
            <a:r>
              <a:rPr lang="en-US" altLang="zh-CN" sz="4000" b="1" baseline="-25000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2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itchFamily="1" charset="-122"/>
                <a:ea typeface="楷体" pitchFamily="1" charset="-122"/>
              </a:rPr>
              <a:t>串联电路的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" charset="-122"/>
                <a:ea typeface="楷体" pitchFamily="1" charset="-122"/>
              </a:rPr>
              <a:t>电压分配关系</a:t>
            </a:r>
            <a:r>
              <a:rPr lang="zh-CN" altLang="en-US" sz="3200" b="1">
                <a:solidFill>
                  <a:srgbClr val="000000"/>
                </a:solidFill>
                <a:latin typeface="Times New Roman" pitchFamily="1" charset="-122"/>
                <a:ea typeface="楷体" pitchFamily="1" charset="-122"/>
              </a:rPr>
              <a:t>：</a:t>
            </a:r>
            <a:r>
              <a:rPr lang="en-US" altLang="zh-CN" sz="3600" b="1">
                <a:solidFill>
                  <a:srgbClr val="2C3C43"/>
                </a:solidFill>
                <a:latin typeface="Times New Roman" pitchFamily="1" charset="-122"/>
                <a:ea typeface="楷体" pitchFamily="1" charset="-122"/>
              </a:rPr>
              <a:t>U</a:t>
            </a:r>
            <a:r>
              <a:rPr lang="en-US" altLang="zh-CN" sz="3600" b="1" baseline="-25000">
                <a:solidFill>
                  <a:srgbClr val="2C3C43"/>
                </a:solidFill>
                <a:latin typeface="Times New Roman" pitchFamily="1" charset="-122"/>
                <a:ea typeface="楷体" pitchFamily="1" charset="-122"/>
              </a:rPr>
              <a:t>1</a:t>
            </a:r>
            <a:r>
              <a:rPr lang="en-US" altLang="zh-CN" sz="3600" b="1">
                <a:solidFill>
                  <a:srgbClr val="2C3C43"/>
                </a:solidFill>
                <a:latin typeface="Times New Roman" pitchFamily="1" charset="-122"/>
                <a:ea typeface="楷体" pitchFamily="1" charset="-122"/>
              </a:rPr>
              <a:t>/U</a:t>
            </a:r>
            <a:r>
              <a:rPr lang="en-US" altLang="zh-CN" sz="3600" b="1" baseline="-25000">
                <a:solidFill>
                  <a:srgbClr val="2C3C43"/>
                </a:solidFill>
                <a:latin typeface="Times New Roman" pitchFamily="1" charset="-122"/>
                <a:ea typeface="楷体" pitchFamily="1" charset="-122"/>
              </a:rPr>
              <a:t>2</a:t>
            </a:r>
            <a:r>
              <a:rPr lang="en-US" altLang="zh-CN" sz="3600" b="1">
                <a:solidFill>
                  <a:srgbClr val="2C3C43"/>
                </a:solidFill>
                <a:latin typeface="Times New Roman" pitchFamily="1" charset="-122"/>
                <a:ea typeface="楷体" pitchFamily="1" charset="-122"/>
              </a:rPr>
              <a:t>=R</a:t>
            </a:r>
            <a:r>
              <a:rPr lang="en-US" altLang="zh-CN" sz="3600" b="1" baseline="-25000">
                <a:solidFill>
                  <a:srgbClr val="2C3C43"/>
                </a:solidFill>
                <a:latin typeface="Times New Roman" pitchFamily="1" charset="-122"/>
                <a:ea typeface="楷体" pitchFamily="1" charset="-122"/>
              </a:rPr>
              <a:t>1</a:t>
            </a:r>
            <a:r>
              <a:rPr lang="en-US" altLang="zh-CN" sz="3600" b="1">
                <a:solidFill>
                  <a:srgbClr val="2C3C43"/>
                </a:solidFill>
                <a:latin typeface="Times New Roman" pitchFamily="1" charset="-122"/>
                <a:ea typeface="楷体" pitchFamily="1" charset="-122"/>
              </a:rPr>
              <a:t>/R</a:t>
            </a:r>
            <a:r>
              <a:rPr lang="en-US" altLang="zh-CN" sz="3600" b="1" baseline="-25000">
                <a:solidFill>
                  <a:srgbClr val="2C3C43"/>
                </a:solidFill>
                <a:latin typeface="Times New Roman" pitchFamily="1" charset="-122"/>
                <a:ea typeface="楷体" pitchFamily="1" charset="-122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zh-CN" sz="3600" b="1">
              <a:solidFill>
                <a:srgbClr val="00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1992313" y="3833907"/>
            <a:ext cx="8027988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itchFamily="1" charset="-122"/>
                <a:ea typeface="楷体" pitchFamily="1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itchFamily="1" charset="-122"/>
                <a:ea typeface="楷体" pitchFamily="1" charset="-122"/>
              </a:rPr>
              <a:t>、并联电路总电阻的倒数，等于各并联电阻的倒数之和。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4000" b="1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1/R =1/R</a:t>
            </a:r>
            <a:r>
              <a:rPr lang="en-US" altLang="zh-CN" sz="4000" b="1" baseline="-25000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1</a:t>
            </a:r>
            <a:r>
              <a:rPr lang="en-US" altLang="zh-CN" sz="4000" b="1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+1/R</a:t>
            </a:r>
            <a:r>
              <a:rPr lang="en-US" altLang="zh-CN" sz="4000" b="1" baseline="-25000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2</a:t>
            </a:r>
            <a:endParaRPr lang="en-US" altLang="zh-CN" sz="4000" b="1" baseline="-25000">
              <a:solidFill>
                <a:srgbClr val="2C3C43"/>
              </a:solidFill>
              <a:latin typeface="宋体" panose="02010600030101010101" pitchFamily="2" charset="-122"/>
              <a:ea typeface="楷体_GB2312" pitchFamily="1" charset="-12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并联电路的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电流分配关系</a:t>
            </a:r>
            <a:r>
              <a:rPr lang="zh-CN" altLang="en-US" sz="3200" b="1">
                <a:solidFill>
                  <a:srgbClr val="00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： </a:t>
            </a:r>
            <a:r>
              <a:rPr lang="en-US" altLang="zh-CN" sz="3600" b="1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I</a:t>
            </a:r>
            <a:r>
              <a:rPr lang="en-US" altLang="zh-CN" sz="3600" b="1" baseline="-25000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1</a:t>
            </a:r>
            <a:r>
              <a:rPr lang="en-US" altLang="zh-CN" sz="3600" b="1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/I</a:t>
            </a:r>
            <a:r>
              <a:rPr lang="en-US" altLang="zh-CN" sz="3600" b="1" baseline="-25000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2</a:t>
            </a:r>
            <a:r>
              <a:rPr lang="en-US" altLang="zh-CN" sz="3600" b="1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=R</a:t>
            </a:r>
            <a:r>
              <a:rPr lang="en-US" altLang="zh-CN" sz="3600" b="1" baseline="-25000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2</a:t>
            </a:r>
            <a:r>
              <a:rPr lang="en-US" altLang="zh-CN" sz="3600" b="1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/R</a:t>
            </a:r>
            <a:r>
              <a:rPr lang="en-US" altLang="zh-CN" sz="3600" b="1" baseline="-25000">
                <a:solidFill>
                  <a:srgbClr val="2C3C43"/>
                </a:solidFill>
                <a:latin typeface="Times New Roman" pitchFamily="2" charset="0"/>
                <a:ea typeface="楷体" panose="02010600030101010101" pitchFamily="2" charset="-122"/>
              </a:rPr>
              <a:t>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zh-CN" sz="4000" b="1" baseline="-25000">
              <a:solidFill>
                <a:srgbClr val="000000"/>
              </a:solidFill>
              <a:latin typeface="宋体" panose="02010600030101010101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99807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1"/>
      <p:bldP spid="24883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C17C97-30C9-4716-9B5F-9F5CE3C7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rPr>
              <a:t>谢    谢</a:t>
            </a:r>
            <a:endParaRPr lang="en-US" altLang="zh-CN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17088D-4C93-479D-AC21-AB145BF644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96700" y="10820400"/>
            <a:ext cx="3175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96756344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06614" y="2044701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、影响电阻大小的因素有哪些？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20900" y="4037014"/>
            <a:ext cx="6948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、欧姆定律的内容及公式是什么？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</a:t>
            </a:r>
          </a:p>
        </p:txBody>
      </p:sp>
      <p:sp>
        <p:nvSpPr>
          <p:cNvPr id="7172" name="WordArt 4"/>
          <p:cNvSpPr>
            <a:spLocks noChangeArrowheads="1" noChangeShapeType="1"/>
          </p:cNvSpPr>
          <p:nvPr/>
        </p:nvSpPr>
        <p:spPr bwMode="auto">
          <a:xfrm>
            <a:off x="4511675" y="668338"/>
            <a:ext cx="2808288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2" charset="0"/>
                <a:ea typeface="楷体" panose="02010600030101010101" pitchFamily="2" charset="-122"/>
              </a:rPr>
              <a:t>复习回顾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54250" y="2705101"/>
            <a:ext cx="80899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itchFamily="49" charset="-122"/>
              </a:rPr>
              <a:t>长度</a:t>
            </a:r>
            <a:r>
              <a:rPr lang="zh-CN" altLang="en-US" sz="2800">
                <a:solidFill>
                  <a:srgbClr val="000000"/>
                </a:solidFill>
                <a:latin typeface="Times New Roman" panose="020b0604020202020204" pitchFamily="34" charset="0"/>
                <a:ea typeface="楷体" pitchFamily="49" charset="-122"/>
              </a:rPr>
              <a:t>越长，电阻越大；</a:t>
            </a:r>
            <a:r>
              <a:rPr lang="zh-CN" altLang="en-US" sz="2800" b="1">
                <a:solidFill>
                  <a:srgbClr val="0000CC"/>
                </a:solidFill>
                <a:latin typeface="Times New Roman" panose="020b0604020202020204" pitchFamily="34" charset="0"/>
                <a:ea typeface="楷体" pitchFamily="49" charset="-122"/>
              </a:rPr>
              <a:t>横截面积</a:t>
            </a:r>
            <a:r>
              <a:rPr lang="zh-CN" altLang="en-US" sz="2800">
                <a:solidFill>
                  <a:srgbClr val="000000"/>
                </a:solidFill>
                <a:latin typeface="Times New Roman" panose="020b0604020202020204" pitchFamily="34" charset="0"/>
                <a:ea typeface="楷体" pitchFamily="49" charset="-122"/>
              </a:rPr>
              <a:t>越大，电阻越小；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</a:rPr>
              <a:t>材料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</a:rPr>
              <a:t>不同物体导电能力也不同。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zh-CN" altLang="en-US" sz="2400">
              <a:solidFill>
                <a:prstClr val="black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79650" y="4645026"/>
            <a:ext cx="56134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10609060101010101" pitchFamily="49" charset="-122"/>
                <a:ea typeface="楷体" pitchFamily="49" charset="-122"/>
              </a:rPr>
              <a:t>内容：</a:t>
            </a:r>
            <a:r>
              <a:rPr lang="zh-CN" altLang="en-US" sz="2800" b="1">
                <a:solidFill>
                  <a:prstClr val="black"/>
                </a:solidFill>
                <a:latin typeface="Times New Roman" panose="02010609060101010101" pitchFamily="49" charset="-122"/>
                <a:ea typeface="楷体" pitchFamily="49" charset="-122"/>
              </a:rPr>
              <a:t>一段导体中的电流，跟加在这段导体两端的电压成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10609060101010101" pitchFamily="49" charset="-122"/>
                <a:ea typeface="楷体" pitchFamily="49" charset="-122"/>
              </a:rPr>
              <a:t>正比</a:t>
            </a:r>
            <a:r>
              <a:rPr lang="zh-CN" altLang="en-US" sz="2800" b="1">
                <a:solidFill>
                  <a:prstClr val="black"/>
                </a:solidFill>
                <a:latin typeface="Times New Roman" panose="02010609060101010101" pitchFamily="49" charset="-122"/>
                <a:ea typeface="楷体" pitchFamily="49" charset="-122"/>
              </a:rPr>
              <a:t>，跟这段导体的电阻成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10609060101010101" pitchFamily="49" charset="-122"/>
                <a:ea typeface="楷体" pitchFamily="49" charset="-122"/>
              </a:rPr>
              <a:t>反比</a:t>
            </a:r>
            <a:r>
              <a:rPr lang="zh-CN" altLang="en-US" sz="2800" b="1">
                <a:solidFill>
                  <a:prstClr val="black"/>
                </a:solidFill>
                <a:latin typeface="Times New Roman" panose="02010609060101010101" pitchFamily="49" charset="-122"/>
                <a:ea typeface="楷体" pitchFamily="49" charset="-122"/>
              </a:rPr>
              <a:t>。</a:t>
            </a:r>
          </a:p>
        </p:txBody>
      </p:sp>
      <p:grpSp>
        <p:nvGrpSpPr>
          <p:cNvPr id="225287" name="Group 7"/>
          <p:cNvGrpSpPr/>
          <p:nvPr/>
        </p:nvGrpSpPr>
        <p:grpSpPr>
          <a:xfrm>
            <a:off x="8756651" y="4741863"/>
            <a:ext cx="1349375" cy="1065212"/>
            <a:chExt cx="754" cy="748"/>
          </a:xfrm>
        </p:grpSpPr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349" y="376"/>
              <a:ext cx="405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ea typeface="宋体" pitchFamily="2" charset="-122"/>
                </a:rPr>
                <a:t>R</a:t>
              </a:r>
            </a:p>
          </p:txBody>
        </p:sp>
        <p:sp>
          <p:nvSpPr>
            <p:cNvPr id="7178" name="Rectangle 9"/>
            <p:cNvSpPr>
              <a:spLocks noChangeArrowheads="1"/>
            </p:cNvSpPr>
            <p:nvPr/>
          </p:nvSpPr>
          <p:spPr bwMode="auto">
            <a:xfrm>
              <a:off x="349" y="0"/>
              <a:ext cx="405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ea typeface="宋体" pitchFamily="2" charset="-122"/>
                </a:rPr>
                <a:t>U</a:t>
              </a:r>
            </a:p>
          </p:txBody>
        </p:sp>
        <p:sp>
          <p:nvSpPr>
            <p:cNvPr id="717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349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  <a:ea typeface="宋体" pitchFamily="2" charset="-122"/>
                </a:rPr>
                <a:t>I</a:t>
              </a: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ea typeface="宋体" pitchFamily="2" charset="-122"/>
                </a:rPr>
                <a:t> </a:t>
              </a:r>
              <a:r>
                <a:rPr lang="zh-CN" altLang="en-US" sz="2400" b="1">
                  <a:solidFill>
                    <a:srgbClr val="0000FF"/>
                  </a:solidFill>
                  <a:latin typeface="宋体" panose="02010600030101010101" pitchFamily="2" charset="-122"/>
                  <a:ea typeface="宋体" pitchFamily="2" charset="-122"/>
                </a:rPr>
                <a:t>= </a:t>
              </a:r>
            </a:p>
          </p:txBody>
        </p:sp>
        <p:sp>
          <p:nvSpPr>
            <p:cNvPr id="7180" name="Line 11"/>
            <p:cNvSpPr>
              <a:spLocks noChangeShapeType="1"/>
            </p:cNvSpPr>
            <p:nvPr/>
          </p:nvSpPr>
          <p:spPr bwMode="auto">
            <a:xfrm>
              <a:off x="349" y="376"/>
              <a:ext cx="233" cy="0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7820026" y="5014913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b0604020202020204" pitchFamily="34" charset="0"/>
                <a:ea typeface="楷体" pitchFamily="49" charset="-122"/>
              </a:rPr>
              <a:t>公式：</a:t>
            </a:r>
          </a:p>
        </p:txBody>
      </p:sp>
    </p:spTree>
    <p:extLst>
      <p:ext uri="{BB962C8B-B14F-4D97-AF65-F5344CB8AC3E}">
        <p14:creationId xmlns:p14="http://schemas.microsoft.com/office/powerpoint/2010/main" val="164304837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1"/>
      <p:bldP spid="7173" grpId="2"/>
      <p:bldP spid="7174" grpId="3"/>
      <p:bldP spid="717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5" name="AutoShape 6"/>
          <p:cNvSpPr/>
          <p:nvPr/>
        </p:nvSpPr>
        <p:spPr bwMode="auto">
          <a:xfrm>
            <a:off x="2801938" y="2095501"/>
            <a:ext cx="425450" cy="3148013"/>
          </a:xfrm>
          <a:prstGeom prst="leftBrace">
            <a:avLst>
              <a:gd name="adj1" fmla="val 6166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zh-CN" altLang="zh-CN" sz="2400">
              <a:solidFill>
                <a:srgbClr val="000000"/>
              </a:solidFill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8199" name="AutoShape 10"/>
          <p:cNvSpPr/>
          <p:nvPr/>
        </p:nvSpPr>
        <p:spPr bwMode="auto">
          <a:xfrm>
            <a:off x="6680200" y="2052639"/>
            <a:ext cx="419100" cy="3240087"/>
          </a:xfrm>
          <a:prstGeom prst="leftBrace">
            <a:avLst>
              <a:gd name="adj1" fmla="val 64425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zh-CN" altLang="zh-CN" sz="2400">
              <a:solidFill>
                <a:srgbClr val="000000"/>
              </a:solidFill>
              <a:latin typeface="Arial" pitchFamily="34" charset="0"/>
              <a:ea typeface="宋体" pitchFamily="2" charset="-122"/>
              <a:sym typeface="Arial" pitchFamily="34" charset="0"/>
            </a:endParaRPr>
          </a:p>
        </p:txBody>
      </p:sp>
      <p:sp>
        <p:nvSpPr>
          <p:cNvPr id="8200" name="Text Box 11"/>
          <p:cNvSpPr>
            <a:spLocks noChangeArrowheads="1"/>
          </p:cNvSpPr>
          <p:nvPr/>
        </p:nvSpPr>
        <p:spPr bwMode="auto">
          <a:xfrm>
            <a:off x="2318965" y="2476951"/>
            <a:ext cx="7020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C3C43"/>
              </a:buClr>
              <a:buSzPct val="75000"/>
              <a:buFont typeface="Wingdings" pitchFamily="2" charset="2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）并联电路中各支路两端的电压相等。</a:t>
            </a:r>
            <a:endParaRPr lang="zh-CN" altLang="en-US" sz="24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01" name="Text Box 12"/>
          <p:cNvSpPr>
            <a:spLocks noChangeArrowheads="1"/>
          </p:cNvSpPr>
          <p:nvPr/>
        </p:nvSpPr>
        <p:spPr bwMode="auto">
          <a:xfrm>
            <a:off x="2318965" y="1142467"/>
            <a:ext cx="8048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C3C43"/>
              </a:buClr>
              <a:buSzPct val="75000"/>
              <a:buFont typeface="Wingdings" pitchFamily="2" charset="2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2" charset="0"/>
                <a:ea typeface="楷体" panose="02010600030101010101" pitchFamily="2" charset="-122"/>
                <a:sym typeface="宋体" panose="02010600030101010101" pitchFamily="2" charset="-122"/>
              </a:rPr>
              <a:t>）并联电路中，干路中的总电流等于各支路的电流之和。 </a:t>
            </a:r>
            <a:endParaRPr lang="zh-CN" altLang="en-US" sz="24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4839189" y="3065484"/>
            <a:ext cx="26330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U=U</a:t>
            </a:r>
            <a:r>
              <a:rPr lang="en-US" altLang="zh-CN" sz="20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1</a:t>
            </a:r>
            <a:r>
              <a:rPr lang="en-US" altLang="zh-CN" sz="40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=U</a:t>
            </a:r>
            <a:r>
              <a:rPr lang="en-US" altLang="zh-CN" sz="20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2</a:t>
            </a:r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4870231" y="1790410"/>
            <a:ext cx="17789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I=I</a:t>
            </a:r>
            <a:r>
              <a:rPr lang="en-US" altLang="zh-CN" sz="20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1</a:t>
            </a:r>
            <a:r>
              <a:rPr lang="en-US" altLang="zh-CN" sz="44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+I</a:t>
            </a:r>
            <a:r>
              <a:rPr lang="en-US" altLang="zh-CN" sz="20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2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135101" y="486751"/>
            <a:ext cx="85090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3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、并联电路中的电流、电压有什么特点？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zh-CN" sz="4000" b="1">
              <a:solidFill>
                <a:prstClr val="black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5101" y="3857331"/>
            <a:ext cx="7676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prstClr val="black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4</a:t>
            </a:r>
            <a:r>
              <a:rPr lang="zh-CN" altLang="en-US" sz="3200" b="1">
                <a:solidFill>
                  <a:prstClr val="black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、电阻串联的规律是什么？</a:t>
            </a: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617747" y="4457561"/>
            <a:ext cx="52562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       R=R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+R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  <a:cs typeface="Times New Roman" panose="02020603050405020304" pitchFamily="18" charset="0"/>
              </a:rPr>
              <a:t>+……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01524" y="5370264"/>
            <a:ext cx="73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prstClr val="black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想一想：</a:t>
            </a:r>
            <a:r>
              <a:rPr lang="zh-CN" altLang="en-US" sz="36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电阻并联有什么规律呢？</a:t>
            </a:r>
          </a:p>
        </p:txBody>
      </p:sp>
    </p:spTree>
    <p:extLst>
      <p:ext uri="{BB962C8B-B14F-4D97-AF65-F5344CB8AC3E}">
        <p14:creationId xmlns:p14="http://schemas.microsoft.com/office/powerpoint/2010/main" val="346624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1"/>
      <p:bldP spid="226315" grpId="2"/>
      <p:bldP spid="226317" grpId="3"/>
      <p:bldP spid="2" grpId="4"/>
      <p:bldP spid="16" grpId="5"/>
      <p:bldP spid="3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1959936" y="1584886"/>
            <a:ext cx="32400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、提出问题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2391567" y="2139902"/>
            <a:ext cx="79279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      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电阻并联后，总电阻会比参与并联的各个分电阻大些还是小些？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944741" y="3430628"/>
            <a:ext cx="3671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、猜想与假设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026962" y="537135"/>
            <a:ext cx="3316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电阻的并联</a:t>
            </a:r>
          </a:p>
        </p:txBody>
      </p:sp>
      <p:sp>
        <p:nvSpPr>
          <p:cNvPr id="20486" name="WordArt 6"/>
          <p:cNvSpPr>
            <a:spLocks noChangeArrowheads="1" noChangeShapeType="1"/>
          </p:cNvSpPr>
          <p:nvPr/>
        </p:nvSpPr>
        <p:spPr bwMode="auto">
          <a:xfrm>
            <a:off x="2161728" y="534083"/>
            <a:ext cx="2505075" cy="735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2" charset="0"/>
                <a:ea typeface="楷体" panose="02010600030101010101" pitchFamily="2" charset="-122"/>
              </a:rPr>
              <a:t>实验探究二</a:t>
            </a:r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2" charset="0"/>
                <a:ea typeface="楷体" panose="02010600030101010101" pitchFamily="2" charset="-122"/>
              </a:rPr>
              <a:t>: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itchFamily="2" charset="-122"/>
            </a:endParaRPr>
          </a:p>
        </p:txBody>
      </p:sp>
      <p:grpSp>
        <p:nvGrpSpPr>
          <p:cNvPr id="237575" name="Group 7"/>
          <p:cNvGrpSpPr/>
          <p:nvPr/>
        </p:nvGrpSpPr>
        <p:grpSpPr>
          <a:xfrm>
            <a:off x="5809085" y="4326597"/>
            <a:ext cx="1266170" cy="700087"/>
            <a:chExt cx="1142" cy="469"/>
          </a:xfrm>
        </p:grpSpPr>
        <p:sp>
          <p:nvSpPr>
            <p:cNvPr id="20510" name="AutoShape 41"/>
            <p:cNvSpPr>
              <a:spLocks noChangeArrowheads="1"/>
            </p:cNvSpPr>
            <p:nvPr/>
          </p:nvSpPr>
          <p:spPr bwMode="auto">
            <a:xfrm>
              <a:off x="102" y="342"/>
              <a:ext cx="969" cy="127"/>
            </a:xfrm>
            <a:prstGeom prst="rightArrow">
              <a:avLst>
                <a:gd name="adj1" fmla="val 50000"/>
                <a:gd name="adj2" fmla="val 106501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0511" name="Text Box 42"/>
            <p:cNvSpPr>
              <a:spLocks noChangeArrowheads="1"/>
            </p:cNvSpPr>
            <p:nvPr/>
          </p:nvSpPr>
          <p:spPr bwMode="auto">
            <a:xfrm>
              <a:off x="0" y="0"/>
              <a:ext cx="1142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rPr>
                <a:t>相当于</a:t>
              </a:r>
            </a:p>
          </p:txBody>
        </p:sp>
      </p:grp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391567" y="5660161"/>
            <a:ext cx="775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并联相当于</a:t>
            </a:r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横截面积增加</a:t>
            </a:r>
            <a:r>
              <a:rPr lang="zh-CN" altLang="en-US" sz="2800" b="1">
                <a:solidFill>
                  <a:prstClr val="black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，所以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总电阻</a:t>
            </a:r>
            <a:r>
              <a:rPr lang="zh-CN" altLang="en-US" sz="2800" b="1">
                <a:solidFill>
                  <a:prstClr val="black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减小</a:t>
            </a:r>
            <a:r>
              <a:rPr lang="zh-CN" altLang="en-US" sz="2800" b="1">
                <a:solidFill>
                  <a:prstClr val="black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。</a:t>
            </a:r>
          </a:p>
        </p:txBody>
      </p:sp>
      <p:grpSp>
        <p:nvGrpSpPr>
          <p:cNvPr id="237579" name="Group 11"/>
          <p:cNvGrpSpPr/>
          <p:nvPr/>
        </p:nvGrpSpPr>
        <p:grpSpPr>
          <a:xfrm>
            <a:off x="2685532" y="4214679"/>
            <a:ext cx="2806700" cy="1217612"/>
            <a:chExt cx="1769" cy="767"/>
          </a:xfrm>
        </p:grpSpPr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817" y="223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817" y="631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0500" name="Line 21"/>
            <p:cNvSpPr>
              <a:spLocks noChangeShapeType="1"/>
            </p:cNvSpPr>
            <p:nvPr/>
          </p:nvSpPr>
          <p:spPr bwMode="auto">
            <a:xfrm>
              <a:off x="363" y="269"/>
              <a:ext cx="4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363" y="677"/>
              <a:ext cx="4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02" name="Line 23"/>
            <p:cNvSpPr>
              <a:spLocks noChangeShapeType="1"/>
            </p:cNvSpPr>
            <p:nvPr/>
          </p:nvSpPr>
          <p:spPr bwMode="auto">
            <a:xfrm>
              <a:off x="363" y="269"/>
              <a:ext cx="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03" name="Line 24"/>
            <p:cNvSpPr>
              <a:spLocks noChangeShapeType="1"/>
            </p:cNvSpPr>
            <p:nvPr/>
          </p:nvSpPr>
          <p:spPr bwMode="auto">
            <a:xfrm>
              <a:off x="0" y="495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04" name="Text Box 26"/>
            <p:cNvSpPr>
              <a:spLocks noChangeArrowheads="1"/>
            </p:cNvSpPr>
            <p:nvPr/>
          </p:nvSpPr>
          <p:spPr bwMode="auto">
            <a:xfrm>
              <a:off x="532" y="0"/>
              <a:ext cx="2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  <a:ea typeface="宋体" pitchFamily="2" charset="-122"/>
                  <a:sym typeface="宋体" panose="02010600030101010101" pitchFamily="2" charset="-122"/>
                </a:rPr>
                <a:t>R</a:t>
              </a:r>
              <a:r>
                <a:rPr lang="en-US" altLang="zh-CN" sz="2000" b="1" baseline="-25000">
                  <a:solidFill>
                    <a:srgbClr val="000000"/>
                  </a:solidFill>
                  <a:latin typeface="宋体" panose="02010600030101010101" pitchFamily="2" charset="-122"/>
                  <a:ea typeface="宋体" pitchFamily="2" charset="-122"/>
                  <a:sym typeface="宋体" panose="02010600030101010101" pitchFamily="2" charset="-122"/>
                </a:rPr>
                <a:t>1</a:t>
              </a:r>
              <a:endParaRPr lang="zh-CN" altLang="en-US" sz="24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05" name="Text Box 27"/>
            <p:cNvSpPr>
              <a:spLocks noChangeArrowheads="1"/>
            </p:cNvSpPr>
            <p:nvPr/>
          </p:nvSpPr>
          <p:spPr bwMode="auto">
            <a:xfrm>
              <a:off x="540" y="403"/>
              <a:ext cx="2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  <a:ea typeface="宋体" pitchFamily="2" charset="-122"/>
                  <a:sym typeface="宋体" panose="02010600030101010101" pitchFamily="2" charset="-122"/>
                </a:rPr>
                <a:t>R</a:t>
              </a:r>
              <a:r>
                <a:rPr lang="en-US" altLang="zh-CN" sz="2000" b="1" baseline="-25000">
                  <a:solidFill>
                    <a:srgbClr val="000000"/>
                  </a:solidFill>
                  <a:latin typeface="宋体" panose="02010600030101010101" pitchFamily="2" charset="-122"/>
                  <a:ea typeface="宋体" pitchFamily="2" charset="-122"/>
                  <a:sym typeface="宋体" panose="02010600030101010101" pitchFamily="2" charset="-122"/>
                </a:rPr>
                <a:t>2</a:t>
              </a:r>
              <a:endParaRPr lang="zh-CN" altLang="en-US" sz="24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06" name="Line 28"/>
            <p:cNvSpPr>
              <a:spLocks noChangeShapeType="1"/>
            </p:cNvSpPr>
            <p:nvPr/>
          </p:nvSpPr>
          <p:spPr bwMode="auto">
            <a:xfrm>
              <a:off x="1225" y="269"/>
              <a:ext cx="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07" name="Line 29"/>
            <p:cNvSpPr>
              <a:spLocks noChangeShapeType="1"/>
            </p:cNvSpPr>
            <p:nvPr/>
          </p:nvSpPr>
          <p:spPr bwMode="auto">
            <a:xfrm>
              <a:off x="1225" y="677"/>
              <a:ext cx="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08" name="Line 30"/>
            <p:cNvSpPr>
              <a:spLocks noChangeShapeType="1"/>
            </p:cNvSpPr>
            <p:nvPr/>
          </p:nvSpPr>
          <p:spPr bwMode="auto">
            <a:xfrm>
              <a:off x="1452" y="269"/>
              <a:ext cx="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09" name="Line 31"/>
            <p:cNvSpPr>
              <a:spLocks noChangeShapeType="1"/>
            </p:cNvSpPr>
            <p:nvPr/>
          </p:nvSpPr>
          <p:spPr bwMode="auto">
            <a:xfrm>
              <a:off x="1452" y="450"/>
              <a:ext cx="31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237592" name="Group 24"/>
          <p:cNvGrpSpPr/>
          <p:nvPr/>
        </p:nvGrpSpPr>
        <p:grpSpPr>
          <a:xfrm>
            <a:off x="7604482" y="4172803"/>
            <a:ext cx="1701800" cy="1020762"/>
            <a:chExt cx="1702380" cy="1020763"/>
          </a:xfrm>
        </p:grpSpPr>
        <p:grpSp>
          <p:nvGrpSpPr>
            <p:cNvPr id="20491" name="Group 25"/>
            <p:cNvGrpSpPr/>
            <p:nvPr/>
          </p:nvGrpSpPr>
          <p:grpSpPr>
            <a:xfrm>
              <a:off x="0" y="0"/>
              <a:ext cx="1702380" cy="788468"/>
              <a:chExt cx="1506" cy="297"/>
            </a:xfrm>
          </p:grpSpPr>
          <p:sp>
            <p:nvSpPr>
              <p:cNvPr id="20495" name="Text Box 10"/>
              <p:cNvSpPr>
                <a:spLocks noChangeArrowheads="1"/>
              </p:cNvSpPr>
              <p:nvPr/>
            </p:nvSpPr>
            <p:spPr bwMode="auto">
              <a:xfrm>
                <a:off x="682" y="0"/>
                <a:ext cx="278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</a:pPr>
                <a:r>
                  <a:rPr lang="en-US" altLang="zh-CN" sz="20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itchFamily="2" charset="-122"/>
                    <a:sym typeface="宋体" panose="02010600030101010101" pitchFamily="2" charset="-122"/>
                  </a:rPr>
                  <a:t>R</a:t>
                </a:r>
                <a:endParaRPr lang="zh-CN" altLang="en-US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0496" name="Line 11"/>
              <p:cNvSpPr>
                <a:spLocks noChangeShapeType="1"/>
              </p:cNvSpPr>
              <p:nvPr/>
            </p:nvSpPr>
            <p:spPr bwMode="auto">
              <a:xfrm>
                <a:off x="0" y="296"/>
                <a:ext cx="49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0497" name="Line 12"/>
              <p:cNvSpPr>
                <a:spLocks noChangeShapeType="1"/>
              </p:cNvSpPr>
              <p:nvPr/>
            </p:nvSpPr>
            <p:spPr bwMode="auto">
              <a:xfrm>
                <a:off x="1098" y="296"/>
                <a:ext cx="40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20492" name="Group 29"/>
            <p:cNvGrpSpPr/>
            <p:nvPr/>
          </p:nvGrpSpPr>
          <p:grpSpPr>
            <a:xfrm>
              <a:off x="580161" y="555625"/>
              <a:ext cx="647700" cy="465138"/>
              <a:chExt cx="647700" cy="464412"/>
            </a:xfrm>
          </p:grpSpPr>
          <p:sp>
            <p:nvSpPr>
              <p:cNvPr id="2049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47700" cy="2345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</a:pPr>
                <a:endParaRPr lang="zh-CN" altLang="zh-CN" sz="24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endParaRPr>
              </a:p>
            </p:txBody>
          </p:sp>
          <p:sp>
            <p:nvSpPr>
              <p:cNvPr id="20494" name="Rectangle 5"/>
              <p:cNvSpPr>
                <a:spLocks noChangeArrowheads="1"/>
              </p:cNvSpPr>
              <p:nvPr/>
            </p:nvSpPr>
            <p:spPr bwMode="auto">
              <a:xfrm>
                <a:off x="0" y="229900"/>
                <a:ext cx="647700" cy="2345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</a:pPr>
                <a:endParaRPr lang="zh-CN" altLang="zh-CN" sz="24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20375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5" dur="5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6" dur="500"/>
                                        <p:tgtEl>
                                          <p:spTgt spid="23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71" grpId="1"/>
      <p:bldP spid="237572" grpId="2"/>
      <p:bldP spid="19464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2117726" y="3556001"/>
            <a:ext cx="81121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A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、将一个定值电阻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接入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AB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之间，闭合开关，观察电流表的示数，并记录在下表格中。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117725" y="4519614"/>
            <a:ext cx="8070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B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、将两个同样阻值的电阻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并联，接在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AB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之间，闭合开关，记录此时的电流值。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117725" y="5456239"/>
            <a:ext cx="8197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C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、将三个同样阻值的电阻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并联，接在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AB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之间，闭合开关，记录此时的电流值。</a:t>
            </a:r>
          </a:p>
        </p:txBody>
      </p:sp>
      <p:grpSp>
        <p:nvGrpSpPr>
          <p:cNvPr id="238597" name="Group 5"/>
          <p:cNvGrpSpPr/>
          <p:nvPr/>
        </p:nvGrpSpPr>
        <p:grpSpPr>
          <a:xfrm>
            <a:off x="1895476" y="698501"/>
            <a:ext cx="5783263" cy="2652713"/>
            <a:chExt cx="3936" cy="1913"/>
          </a:xfrm>
        </p:grpSpPr>
        <p:sp>
          <p:nvSpPr>
            <p:cNvPr id="2154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3936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</a:rPr>
                <a:t> 3</a:t>
              </a: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itchFamily="2" charset="-122"/>
                </a:rPr>
                <a:t>、设计实验</a:t>
              </a:r>
              <a:endParaRPr lang="zh-CN" altLang="en-US" sz="24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21546" name="Group 7"/>
            <p:cNvGrpSpPr/>
            <p:nvPr/>
          </p:nvGrpSpPr>
          <p:grpSpPr>
            <a:xfrm>
              <a:off x="362" y="503"/>
              <a:ext cx="2349" cy="1410"/>
              <a:chExt cx="2349" cy="1410"/>
            </a:xfrm>
          </p:grpSpPr>
          <p:sp>
            <p:nvSpPr>
              <p:cNvPr id="21547" name="Line 8"/>
              <p:cNvSpPr>
                <a:spLocks noChangeShapeType="1"/>
              </p:cNvSpPr>
              <p:nvPr/>
            </p:nvSpPr>
            <p:spPr bwMode="auto">
              <a:xfrm flipH="1" flipV="1">
                <a:off x="2348" y="308"/>
                <a:ext cx="0" cy="1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grpSp>
            <p:nvGrpSpPr>
              <p:cNvPr id="21548" name="Group 9"/>
              <p:cNvGrpSpPr/>
              <p:nvPr/>
            </p:nvGrpSpPr>
            <p:grpSpPr>
              <a:xfrm>
                <a:off x="0" y="0"/>
                <a:ext cx="2349" cy="1410"/>
                <a:chExt cx="2349" cy="1410"/>
              </a:xfrm>
            </p:grpSpPr>
            <p:sp>
              <p:nvSpPr>
                <p:cNvPr id="21549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33" y="1228"/>
                  <a:ext cx="0" cy="9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grpSp>
              <p:nvGrpSpPr>
                <p:cNvPr id="21550" name="Group 11"/>
                <p:cNvGrpSpPr/>
                <p:nvPr/>
              </p:nvGrpSpPr>
              <p:grpSpPr>
                <a:xfrm>
                  <a:off x="0" y="0"/>
                  <a:ext cx="2349" cy="1410"/>
                  <a:chExt cx="2349" cy="1410"/>
                </a:xfrm>
              </p:grpSpPr>
              <p:sp>
                <p:nvSpPr>
                  <p:cNvPr id="21551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24" y="1138"/>
                    <a:ext cx="0" cy="27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155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1274"/>
                    <a:ext cx="49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155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805" y="1274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1554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" y="1274"/>
                    <a:ext cx="86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1555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9" y="457"/>
                    <a:ext cx="0" cy="81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1556" name="Line 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2" y="956"/>
                    <a:ext cx="0" cy="31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1557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2" y="304"/>
                    <a:ext cx="0" cy="47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155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72" y="304"/>
                    <a:ext cx="63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155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532" y="304"/>
                    <a:ext cx="8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1560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3" y="1183"/>
                    <a:ext cx="227" cy="9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grpSp>
                <p:nvGrpSpPr>
                  <p:cNvPr id="21561" name="Group 22"/>
                  <p:cNvGrpSpPr/>
                  <p:nvPr/>
                </p:nvGrpSpPr>
                <p:grpSpPr>
                  <a:xfrm>
                    <a:off x="672" y="0"/>
                    <a:ext cx="1069" cy="424"/>
                    <a:chExt cx="1069" cy="424"/>
                  </a:xfrm>
                </p:grpSpPr>
                <p:grpSp>
                  <p:nvGrpSpPr>
                    <p:cNvPr id="21565" name="Group 23"/>
                    <p:cNvGrpSpPr/>
                    <p:nvPr/>
                  </p:nvGrpSpPr>
                  <p:grpSpPr>
                    <a:xfrm>
                      <a:off x="0" y="0"/>
                      <a:ext cx="1043" cy="349"/>
                      <a:chExt cx="1043" cy="349"/>
                    </a:xfrm>
                  </p:grpSpPr>
                  <p:sp>
                    <p:nvSpPr>
                      <p:cNvPr id="21569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72" cy="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1pPr>
                        <a:lvl2pPr marL="742950" indent="-28575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6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2pPr>
                        <a:lvl3pPr marL="11430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4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3pPr>
                        <a:lvl4pPr marL="16002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4pPr>
                        <a:lvl5pPr marL="20574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9pPr>
                      </a:lstStyle>
                      <a:p>
                        <a:pPr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en-US" altLang="zh-CN" sz="2400" b="1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21570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25" y="16"/>
                        <a:ext cx="318" cy="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1pPr>
                        <a:lvl2pPr marL="742950" indent="-28575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6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2pPr>
                        <a:lvl3pPr marL="11430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4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3pPr>
                        <a:lvl4pPr marL="16002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4pPr>
                        <a:lvl5pPr marL="20574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9pPr>
                      </a:lstStyle>
                      <a:p>
                        <a:pPr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en-US" altLang="zh-CN" sz="2400" b="1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</a:rPr>
                          <a:t>B</a:t>
                        </a:r>
                      </a:p>
                    </p:txBody>
                  </p:sp>
                </p:grpSp>
                <p:grpSp>
                  <p:nvGrpSpPr>
                    <p:cNvPr id="21566" name="Group 26"/>
                    <p:cNvGrpSpPr/>
                    <p:nvPr/>
                  </p:nvGrpSpPr>
                  <p:grpSpPr>
                    <a:xfrm>
                      <a:off x="44" y="91"/>
                      <a:ext cx="1025" cy="333"/>
                      <a:chExt cx="1025" cy="333"/>
                    </a:xfrm>
                  </p:grpSpPr>
                  <p:sp>
                    <p:nvSpPr>
                      <p:cNvPr id="21567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9" y="0"/>
                        <a:ext cx="336" cy="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1pPr>
                        <a:lvl2pPr marL="742950" indent="-28575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6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2pPr>
                        <a:lvl3pPr marL="11430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4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3pPr>
                        <a:lvl4pPr marL="16002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4pPr>
                        <a:lvl5pPr marL="20574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9pPr>
                      </a:lstStyle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2400" b="1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</a:rPr>
                          <a:t>。</a:t>
                        </a:r>
                      </a:p>
                    </p:txBody>
                  </p:sp>
                  <p:sp>
                    <p:nvSpPr>
                      <p:cNvPr id="21568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36" cy="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1pPr>
                        <a:lvl2pPr marL="742950" indent="-28575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6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2pPr>
                        <a:lvl3pPr marL="11430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4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3pPr>
                        <a:lvl4pPr marL="16002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4pPr>
                        <a:lvl5pPr marL="2057400" indent="-228600">
                          <a:spcBef>
                            <a:spcPts val="1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ts val="1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80000"/>
                          <a:buFont typeface="Wingdings 3" panose="05040102010807070707" pitchFamily="18" charset="2"/>
                          <a:buChar char=""/>
                          <a:defRPr sz="1200">
                            <a:solidFill>
                              <a:srgbClr val="404040"/>
                            </a:solidFill>
                            <a:latin typeface="Trebuchet MS" panose="020b0603020202020204" pitchFamily="34" charset="0"/>
                            <a:ea typeface="华文新魏" pitchFamily="2" charset="-122"/>
                          </a:defRPr>
                        </a:lvl9pPr>
                      </a:lstStyle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2400" b="1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</a:rPr>
                          <a:t>。</a:t>
                        </a:r>
                      </a:p>
                    </p:txBody>
                  </p:sp>
                </p:grpSp>
              </p:grpSp>
              <p:grpSp>
                <p:nvGrpSpPr>
                  <p:cNvPr id="21562" name="Group 29"/>
                  <p:cNvGrpSpPr/>
                  <p:nvPr/>
                </p:nvGrpSpPr>
                <p:grpSpPr>
                  <a:xfrm>
                    <a:off x="0" y="590"/>
                    <a:ext cx="308" cy="510"/>
                    <a:chExt cx="308" cy="510"/>
                  </a:xfrm>
                </p:grpSpPr>
                <p:sp>
                  <p:nvSpPr>
                    <p:cNvPr id="21563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" y="91"/>
                      <a:ext cx="272" cy="3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>
                        <a:solidFill>
                          <a:prstClr val="black"/>
                        </a:solidFill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564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17" cy="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华文新魏" pitchFamily="2" charset="-122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en-US" altLang="zh-CN" sz="4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itchFamily="2" charset="-122"/>
                        </a:rPr>
                        <a:t>A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38624" name="Group 32"/>
          <p:cNvGrpSpPr/>
          <p:nvPr/>
        </p:nvGrpSpPr>
        <p:grpSpPr>
          <a:xfrm>
            <a:off x="6816726" y="1239838"/>
            <a:ext cx="1152525" cy="628650"/>
            <a:chExt cx="726" cy="396"/>
          </a:xfrm>
        </p:grpSpPr>
        <p:sp>
          <p:nvSpPr>
            <p:cNvPr id="21541" name="Rectangle 33"/>
            <p:cNvSpPr>
              <a:spLocks noChangeArrowheads="1"/>
            </p:cNvSpPr>
            <p:nvPr/>
          </p:nvSpPr>
          <p:spPr bwMode="auto">
            <a:xfrm>
              <a:off x="182" y="260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42" name="Line 34"/>
            <p:cNvSpPr>
              <a:spLocks noChangeShapeType="1"/>
            </p:cNvSpPr>
            <p:nvPr/>
          </p:nvSpPr>
          <p:spPr bwMode="auto">
            <a:xfrm>
              <a:off x="0" y="305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43" name="Line 35"/>
            <p:cNvSpPr>
              <a:spLocks noChangeShapeType="1"/>
            </p:cNvSpPr>
            <p:nvPr/>
          </p:nvSpPr>
          <p:spPr bwMode="auto">
            <a:xfrm>
              <a:off x="590" y="30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44" name="Text Box 36"/>
            <p:cNvSpPr txBox="1">
              <a:spLocks noChangeArrowheads="1"/>
            </p:cNvSpPr>
            <p:nvPr/>
          </p:nvSpPr>
          <p:spPr bwMode="auto">
            <a:xfrm>
              <a:off x="305" y="0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</a:p>
          </p:txBody>
        </p:sp>
      </p:grpSp>
      <p:grpSp>
        <p:nvGrpSpPr>
          <p:cNvPr id="238629" name="Group 37"/>
          <p:cNvGrpSpPr/>
          <p:nvPr/>
        </p:nvGrpSpPr>
        <p:grpSpPr>
          <a:xfrm>
            <a:off x="6648451" y="2051050"/>
            <a:ext cx="1584325" cy="1079500"/>
            <a:chExt cx="998" cy="680"/>
          </a:xfrm>
        </p:grpSpPr>
        <p:sp>
          <p:nvSpPr>
            <p:cNvPr id="21529" name="Rectangle 38"/>
            <p:cNvSpPr>
              <a:spLocks noChangeArrowheads="1"/>
            </p:cNvSpPr>
            <p:nvPr/>
          </p:nvSpPr>
          <p:spPr bwMode="auto">
            <a:xfrm>
              <a:off x="363" y="227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0" name="Rectangle 39"/>
            <p:cNvSpPr>
              <a:spLocks noChangeArrowheads="1"/>
            </p:cNvSpPr>
            <p:nvPr/>
          </p:nvSpPr>
          <p:spPr bwMode="auto">
            <a:xfrm>
              <a:off x="363" y="544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lang="zh-CN" altLang="zh-CN" sz="24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1" name="Line 40"/>
            <p:cNvSpPr>
              <a:spLocks noChangeShapeType="1"/>
            </p:cNvSpPr>
            <p:nvPr/>
          </p:nvSpPr>
          <p:spPr bwMode="auto">
            <a:xfrm flipH="1">
              <a:off x="91" y="31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2" name="Line 41"/>
            <p:cNvSpPr>
              <a:spLocks noChangeShapeType="1"/>
            </p:cNvSpPr>
            <p:nvPr/>
          </p:nvSpPr>
          <p:spPr bwMode="auto">
            <a:xfrm>
              <a:off x="91" y="31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3" name="Line 42"/>
            <p:cNvSpPr>
              <a:spLocks noChangeShapeType="1"/>
            </p:cNvSpPr>
            <p:nvPr/>
          </p:nvSpPr>
          <p:spPr bwMode="auto">
            <a:xfrm>
              <a:off x="91" y="63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4" name="Line 43"/>
            <p:cNvSpPr>
              <a:spLocks noChangeShapeType="1"/>
            </p:cNvSpPr>
            <p:nvPr/>
          </p:nvSpPr>
          <p:spPr bwMode="auto">
            <a:xfrm>
              <a:off x="0" y="4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5" name="Line 44"/>
            <p:cNvSpPr>
              <a:spLocks noChangeShapeType="1"/>
            </p:cNvSpPr>
            <p:nvPr/>
          </p:nvSpPr>
          <p:spPr bwMode="auto">
            <a:xfrm>
              <a:off x="726" y="31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6" name="Line 45"/>
            <p:cNvSpPr>
              <a:spLocks noChangeShapeType="1"/>
            </p:cNvSpPr>
            <p:nvPr/>
          </p:nvSpPr>
          <p:spPr bwMode="auto">
            <a:xfrm flipH="1">
              <a:off x="907" y="317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7" name="Line 46"/>
            <p:cNvSpPr>
              <a:spLocks noChangeShapeType="1"/>
            </p:cNvSpPr>
            <p:nvPr/>
          </p:nvSpPr>
          <p:spPr bwMode="auto">
            <a:xfrm>
              <a:off x="726" y="59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8" name="Line 47"/>
            <p:cNvSpPr>
              <a:spLocks noChangeShapeType="1"/>
            </p:cNvSpPr>
            <p:nvPr/>
          </p:nvSpPr>
          <p:spPr bwMode="auto">
            <a:xfrm>
              <a:off x="907" y="4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39" name="Text Box 48"/>
            <p:cNvSpPr txBox="1">
              <a:spLocks noChangeArrowheads="1"/>
            </p:cNvSpPr>
            <p:nvPr/>
          </p:nvSpPr>
          <p:spPr bwMode="auto">
            <a:xfrm>
              <a:off x="408" y="0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</a:p>
          </p:txBody>
        </p:sp>
        <p:sp>
          <p:nvSpPr>
            <p:cNvPr id="21540" name="Text Box 49"/>
            <p:cNvSpPr txBox="1">
              <a:spLocks noChangeArrowheads="1"/>
            </p:cNvSpPr>
            <p:nvPr/>
          </p:nvSpPr>
          <p:spPr bwMode="auto">
            <a:xfrm>
              <a:off x="454" y="363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</a:p>
          </p:txBody>
        </p:sp>
      </p:grpSp>
      <p:grpSp>
        <p:nvGrpSpPr>
          <p:cNvPr id="238642" name="Group 50"/>
          <p:cNvGrpSpPr/>
          <p:nvPr/>
        </p:nvGrpSpPr>
        <p:grpSpPr>
          <a:xfrm>
            <a:off x="8604250" y="1317625"/>
            <a:ext cx="1511300" cy="1708150"/>
            <a:chExt cx="952" cy="1076"/>
          </a:xfrm>
        </p:grpSpPr>
        <p:sp>
          <p:nvSpPr>
            <p:cNvPr id="21513" name="Rectangle 51"/>
            <p:cNvSpPr>
              <a:spLocks noChangeArrowheads="1"/>
            </p:cNvSpPr>
            <p:nvPr/>
          </p:nvSpPr>
          <p:spPr bwMode="auto">
            <a:xfrm>
              <a:off x="317" y="940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14" name="Rectangle 52"/>
            <p:cNvSpPr>
              <a:spLocks noChangeArrowheads="1"/>
            </p:cNvSpPr>
            <p:nvPr/>
          </p:nvSpPr>
          <p:spPr bwMode="auto">
            <a:xfrm>
              <a:off x="317" y="623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15" name="Rectangle 53"/>
            <p:cNvSpPr>
              <a:spLocks noChangeArrowheads="1"/>
            </p:cNvSpPr>
            <p:nvPr/>
          </p:nvSpPr>
          <p:spPr bwMode="auto">
            <a:xfrm>
              <a:off x="317" y="305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16" name="Line 54"/>
            <p:cNvSpPr>
              <a:spLocks noChangeShapeType="1"/>
            </p:cNvSpPr>
            <p:nvPr/>
          </p:nvSpPr>
          <p:spPr bwMode="auto">
            <a:xfrm>
              <a:off x="136" y="35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17" name="Line 55"/>
            <p:cNvSpPr>
              <a:spLocks noChangeShapeType="1"/>
            </p:cNvSpPr>
            <p:nvPr/>
          </p:nvSpPr>
          <p:spPr bwMode="auto">
            <a:xfrm flipH="1">
              <a:off x="136" y="35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18" name="Line 56"/>
            <p:cNvSpPr>
              <a:spLocks noChangeShapeType="1"/>
            </p:cNvSpPr>
            <p:nvPr/>
          </p:nvSpPr>
          <p:spPr bwMode="auto">
            <a:xfrm>
              <a:off x="136" y="98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19" name="Line 57"/>
            <p:cNvSpPr>
              <a:spLocks noChangeShapeType="1"/>
            </p:cNvSpPr>
            <p:nvPr/>
          </p:nvSpPr>
          <p:spPr bwMode="auto">
            <a:xfrm>
              <a:off x="136" y="71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20" name="Line 58"/>
            <p:cNvSpPr>
              <a:spLocks noChangeShapeType="1"/>
            </p:cNvSpPr>
            <p:nvPr/>
          </p:nvSpPr>
          <p:spPr bwMode="auto">
            <a:xfrm>
              <a:off x="680" y="3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21" name="Line 59"/>
            <p:cNvSpPr>
              <a:spLocks noChangeShapeType="1"/>
            </p:cNvSpPr>
            <p:nvPr/>
          </p:nvSpPr>
          <p:spPr bwMode="auto">
            <a:xfrm>
              <a:off x="680" y="66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22" name="Line 60"/>
            <p:cNvSpPr>
              <a:spLocks noChangeShapeType="1"/>
            </p:cNvSpPr>
            <p:nvPr/>
          </p:nvSpPr>
          <p:spPr bwMode="auto">
            <a:xfrm flipH="1">
              <a:off x="816" y="35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23" name="Line 61"/>
            <p:cNvSpPr>
              <a:spLocks noChangeShapeType="1"/>
            </p:cNvSpPr>
            <p:nvPr/>
          </p:nvSpPr>
          <p:spPr bwMode="auto">
            <a:xfrm>
              <a:off x="680" y="9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24" name="Line 62"/>
            <p:cNvSpPr>
              <a:spLocks noChangeShapeType="1"/>
            </p:cNvSpPr>
            <p:nvPr/>
          </p:nvSpPr>
          <p:spPr bwMode="auto">
            <a:xfrm>
              <a:off x="0" y="71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25" name="Line 63"/>
            <p:cNvSpPr>
              <a:spLocks noChangeShapeType="1"/>
            </p:cNvSpPr>
            <p:nvPr/>
          </p:nvSpPr>
          <p:spPr bwMode="auto">
            <a:xfrm>
              <a:off x="816" y="66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26" name="Text Box 64"/>
            <p:cNvSpPr txBox="1">
              <a:spLocks noChangeArrowheads="1"/>
            </p:cNvSpPr>
            <p:nvPr/>
          </p:nvSpPr>
          <p:spPr bwMode="auto">
            <a:xfrm>
              <a:off x="396" y="0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</a:p>
          </p:txBody>
        </p:sp>
        <p:sp>
          <p:nvSpPr>
            <p:cNvPr id="21527" name="Text Box 65"/>
            <p:cNvSpPr txBox="1">
              <a:spLocks noChangeArrowheads="1"/>
            </p:cNvSpPr>
            <p:nvPr/>
          </p:nvSpPr>
          <p:spPr bwMode="auto">
            <a:xfrm>
              <a:off x="408" y="441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</a:p>
          </p:txBody>
        </p:sp>
        <p:sp>
          <p:nvSpPr>
            <p:cNvPr id="21528" name="Text Box 66"/>
            <p:cNvSpPr txBox="1">
              <a:spLocks noChangeArrowheads="1"/>
            </p:cNvSpPr>
            <p:nvPr/>
          </p:nvSpPr>
          <p:spPr bwMode="auto">
            <a:xfrm>
              <a:off x="408" y="759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44558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5" grpId="1"/>
      <p:bldP spid="23859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2192181" y="626348"/>
            <a:ext cx="30252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4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、收集数据</a:t>
            </a:r>
            <a:endParaRPr lang="zh-CN" altLang="en-US" sz="24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2066925" y="4887914"/>
            <a:ext cx="83502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6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并联电路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总电阻</a:t>
            </a:r>
            <a:r>
              <a:rPr lang="zh-CN" altLang="en-US" sz="36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的阻值比其中任何一个分电阻的阻值都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小</a:t>
            </a:r>
            <a:r>
              <a:rPr lang="zh-CN" altLang="en-US" sz="36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。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68513" y="4184651"/>
            <a:ext cx="2500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600" b="1">
                <a:solidFill>
                  <a:prstClr val="black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实验结论：</a:t>
            </a:r>
          </a:p>
        </p:txBody>
      </p:sp>
      <p:graphicFrame>
        <p:nvGraphicFramePr>
          <p:cNvPr id="23962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29619"/>
              </p:ext>
            </p:extLst>
          </p:nvPr>
        </p:nvGraphicFramePr>
        <p:xfrm>
          <a:off x="2320971" y="1539696"/>
          <a:ext cx="7262813" cy="2393952"/>
        </p:xfrm>
        <a:graphic>
          <a:graphicData uri="http://schemas.openxmlformats.org/drawingml/2006/table">
            <a:tbl>
              <a:tblPr/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b0604020202020204" pitchFamily="34" charset="0"/>
                          <a:ea typeface="楷体" panose="02010600030101010101" pitchFamily="2" charset="-122"/>
                        </a:rPr>
                        <a:t>电压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b0604020202020204" pitchFamily="34" charset="0"/>
                          <a:ea typeface="楷体" panose="02010600030101010101" pitchFamily="2" charset="-122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b0604020202020204" pitchFamily="34" charset="0"/>
                          <a:ea typeface="楷体" panose="02010600030101010101" pitchFamily="2" charset="-122"/>
                        </a:rPr>
                        <a:t>不同情况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b0604020202020204" pitchFamily="34" charset="0"/>
                          <a:ea typeface="楷体" panose="02010600030101010101" pitchFamily="2" charset="-122"/>
                        </a:rPr>
                        <a:t>电流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b0604020202020204" pitchFamily="34" charset="0"/>
                          <a:ea typeface="楷体" panose="02010600030101010101" pitchFamily="2" charset="-122"/>
                        </a:rPr>
                        <a:t>I/A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8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b0604020202020204" pitchFamily="34" charset="0"/>
                          <a:ea typeface="楷体" panose="02010600030101010101" pitchFamily="2" charset="-122"/>
                        </a:rPr>
                        <a:t>3V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b0604020202020204" pitchFamily="34" charset="0"/>
                          <a:ea typeface="楷体" panose="02010600030101010101" pitchFamily="2" charset="-122"/>
                        </a:rPr>
                        <a:t>一个电阻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4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b0604020202020204" pitchFamily="34" charset="0"/>
                          <a:ea typeface="楷体" panose="02010600030101010101" pitchFamily="2" charset="-122"/>
                        </a:rPr>
                        <a:t>两个电阻并联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4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b0604020202020204" pitchFamily="34" charset="0"/>
                          <a:ea typeface="楷体" panose="02010600030101010101" pitchFamily="2" charset="-122"/>
                        </a:rPr>
                        <a:t>三个电阻并联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89561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239619" grpId="1"/>
      <p:bldP spid="2150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2000250" y="1660525"/>
            <a:ext cx="503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I</a:t>
            </a:r>
          </a:p>
        </p:txBody>
      </p:sp>
      <p:grpSp>
        <p:nvGrpSpPr>
          <p:cNvPr id="240643" name="Group 3"/>
          <p:cNvGrpSpPr/>
          <p:nvPr/>
        </p:nvGrpSpPr>
        <p:grpSpPr>
          <a:xfrm>
            <a:off x="2555876" y="598489"/>
            <a:ext cx="2663825" cy="935037"/>
            <a:chExt cx="1678" cy="589"/>
          </a:xfrm>
        </p:grpSpPr>
        <p:sp>
          <p:nvSpPr>
            <p:cNvPr id="23595" name="Line 4"/>
            <p:cNvSpPr>
              <a:spLocks noChangeShapeType="1"/>
            </p:cNvSpPr>
            <p:nvPr/>
          </p:nvSpPr>
          <p:spPr bwMode="auto">
            <a:xfrm flipH="1">
              <a:off x="0" y="271"/>
              <a:ext cx="0" cy="3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96" name="Line 5"/>
            <p:cNvSpPr>
              <a:spLocks noChangeShapeType="1"/>
            </p:cNvSpPr>
            <p:nvPr/>
          </p:nvSpPr>
          <p:spPr bwMode="auto">
            <a:xfrm flipH="1">
              <a:off x="1678" y="271"/>
              <a:ext cx="0" cy="3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23597" name="Group 6"/>
            <p:cNvGrpSpPr/>
            <p:nvPr/>
          </p:nvGrpSpPr>
          <p:grpSpPr>
            <a:xfrm>
              <a:off x="45" y="0"/>
              <a:ext cx="1543" cy="453"/>
              <a:chExt cx="1543" cy="453"/>
            </a:xfrm>
          </p:grpSpPr>
          <p:sp>
            <p:nvSpPr>
              <p:cNvPr id="23598" name="Text Box 7"/>
              <p:cNvSpPr txBox="1">
                <a:spLocks noChangeArrowheads="1"/>
              </p:cNvSpPr>
              <p:nvPr/>
            </p:nvSpPr>
            <p:spPr bwMode="auto">
              <a:xfrm>
                <a:off x="635" y="88"/>
                <a:ext cx="45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U</a:t>
                </a:r>
              </a:p>
            </p:txBody>
          </p:sp>
          <p:sp>
            <p:nvSpPr>
              <p:cNvPr id="23599" name="Line 8"/>
              <p:cNvSpPr>
                <a:spLocks noChangeShapeType="1"/>
              </p:cNvSpPr>
              <p:nvPr/>
            </p:nvSpPr>
            <p:spPr bwMode="auto">
              <a:xfrm flipH="1">
                <a:off x="0" y="272"/>
                <a:ext cx="68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grpSp>
            <p:nvGrpSpPr>
              <p:cNvPr id="23600" name="Group 9"/>
              <p:cNvGrpSpPr/>
              <p:nvPr/>
            </p:nvGrpSpPr>
            <p:grpSpPr>
              <a:xfrm>
                <a:off x="227" y="0"/>
                <a:ext cx="1316" cy="288"/>
                <a:chExt cx="1316" cy="288"/>
              </a:xfrm>
            </p:grpSpPr>
            <p:sp>
              <p:nvSpPr>
                <p:cNvPr id="23601" name="Line 10"/>
                <p:cNvSpPr>
                  <a:spLocks noChangeShapeType="1"/>
                </p:cNvSpPr>
                <p:nvPr/>
              </p:nvSpPr>
              <p:spPr bwMode="auto">
                <a:xfrm>
                  <a:off x="681" y="272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360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77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</a:pPr>
                  <a:endParaRPr lang="zh-CN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240652" name="AutoShape 12"/>
          <p:cNvSpPr>
            <a:spLocks noChangeArrowheads="1"/>
          </p:cNvSpPr>
          <p:nvPr/>
        </p:nvSpPr>
        <p:spPr bwMode="auto">
          <a:xfrm>
            <a:off x="5535614" y="1717675"/>
            <a:ext cx="1601787" cy="431800"/>
          </a:xfrm>
          <a:prstGeom prst="rightArrow">
            <a:avLst>
              <a:gd name="adj1" fmla="val 50000"/>
              <a:gd name="adj2" fmla="val 9273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40653" name="Group 13"/>
          <p:cNvGrpSpPr/>
          <p:nvPr/>
        </p:nvGrpSpPr>
        <p:grpSpPr>
          <a:xfrm>
            <a:off x="7394575" y="979489"/>
            <a:ext cx="2520950" cy="928687"/>
            <a:chExt cx="1588" cy="585"/>
          </a:xfrm>
        </p:grpSpPr>
        <p:sp>
          <p:nvSpPr>
            <p:cNvPr id="23590" name="Line 14"/>
            <p:cNvSpPr>
              <a:spLocks noChangeShapeType="1"/>
            </p:cNvSpPr>
            <p:nvPr/>
          </p:nvSpPr>
          <p:spPr bwMode="auto">
            <a:xfrm flipH="1">
              <a:off x="0" y="268"/>
              <a:ext cx="0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91" name="Line 15"/>
            <p:cNvSpPr>
              <a:spLocks noChangeShapeType="1"/>
            </p:cNvSpPr>
            <p:nvPr/>
          </p:nvSpPr>
          <p:spPr bwMode="auto">
            <a:xfrm flipH="1">
              <a:off x="1588" y="268"/>
              <a:ext cx="0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92" name="Line 16"/>
            <p:cNvSpPr>
              <a:spLocks noChangeShapeType="1"/>
            </p:cNvSpPr>
            <p:nvPr/>
          </p:nvSpPr>
          <p:spPr bwMode="auto">
            <a:xfrm>
              <a:off x="908" y="268"/>
              <a:ext cx="6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93" name="Line 17"/>
            <p:cNvSpPr>
              <a:spLocks noChangeShapeType="1"/>
            </p:cNvSpPr>
            <p:nvPr/>
          </p:nvSpPr>
          <p:spPr bwMode="auto">
            <a:xfrm flipH="1">
              <a:off x="45" y="268"/>
              <a:ext cx="681" cy="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94" name="Text Box 18"/>
            <p:cNvSpPr txBox="1">
              <a:spLocks noChangeArrowheads="1"/>
            </p:cNvSpPr>
            <p:nvPr/>
          </p:nvSpPr>
          <p:spPr bwMode="auto">
            <a:xfrm>
              <a:off x="635" y="0"/>
              <a:ext cx="3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</a:rPr>
                <a:t>U</a:t>
              </a:r>
            </a:p>
          </p:txBody>
        </p:sp>
      </p:grp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7345364" y="1985966"/>
            <a:ext cx="360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I</a:t>
            </a:r>
          </a:p>
        </p:txBody>
      </p:sp>
      <p:grpSp>
        <p:nvGrpSpPr>
          <p:cNvPr id="240660" name="Group 20"/>
          <p:cNvGrpSpPr/>
          <p:nvPr/>
        </p:nvGrpSpPr>
        <p:grpSpPr>
          <a:xfrm>
            <a:off x="7451726" y="1479551"/>
            <a:ext cx="2519363" cy="530225"/>
            <a:chExt cx="1587" cy="334"/>
          </a:xfrm>
        </p:grpSpPr>
        <p:sp>
          <p:nvSpPr>
            <p:cNvPr id="23581" name="Rectangle 21"/>
            <p:cNvSpPr>
              <a:spLocks noChangeArrowheads="1"/>
            </p:cNvSpPr>
            <p:nvPr/>
          </p:nvSpPr>
          <p:spPr bwMode="auto">
            <a:xfrm>
              <a:off x="635" y="244"/>
              <a:ext cx="272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23582" name="Group 22"/>
            <p:cNvGrpSpPr/>
            <p:nvPr/>
          </p:nvGrpSpPr>
          <p:grpSpPr>
            <a:xfrm>
              <a:off x="0" y="0"/>
              <a:ext cx="1587" cy="288"/>
              <a:chExt cx="1587" cy="288"/>
            </a:xfrm>
          </p:grpSpPr>
          <p:sp>
            <p:nvSpPr>
              <p:cNvPr id="23583" name="Oval 23"/>
              <p:cNvSpPr>
                <a:spLocks noChangeArrowheads="1"/>
              </p:cNvSpPr>
              <p:nvPr/>
            </p:nvSpPr>
            <p:spPr bwMode="auto">
              <a:xfrm>
                <a:off x="1542" y="24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584" name="Oval 24"/>
              <p:cNvSpPr>
                <a:spLocks noChangeArrowheads="1"/>
              </p:cNvSpPr>
              <p:nvPr/>
            </p:nvSpPr>
            <p:spPr bwMode="auto">
              <a:xfrm>
                <a:off x="0" y="24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grpSp>
            <p:nvGrpSpPr>
              <p:cNvPr id="23585" name="Group 25"/>
              <p:cNvGrpSpPr/>
              <p:nvPr/>
            </p:nvGrpSpPr>
            <p:grpSpPr>
              <a:xfrm>
                <a:off x="45" y="288"/>
                <a:ext cx="1497" cy="0"/>
                <a:chExt cx="1497" cy="0"/>
              </a:xfrm>
            </p:grpSpPr>
            <p:sp>
              <p:nvSpPr>
                <p:cNvPr id="23587" name="Line 2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3588" name="Line 27"/>
                <p:cNvSpPr>
                  <a:spLocks noChangeShapeType="1"/>
                </p:cNvSpPr>
                <p:nvPr/>
              </p:nvSpPr>
              <p:spPr bwMode="auto">
                <a:xfrm>
                  <a:off x="862" y="0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3589" name="Line 2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3586" name="Text Box 29"/>
              <p:cNvSpPr txBox="1">
                <a:spLocks noChangeArrowheads="1"/>
              </p:cNvSpPr>
              <p:nvPr/>
            </p:nvSpPr>
            <p:spPr bwMode="auto">
              <a:xfrm>
                <a:off x="635" y="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</a:pPr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R</a:t>
                </a:r>
              </a:p>
            </p:txBody>
          </p:sp>
        </p:grpSp>
      </p:grp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5690129" y="1456065"/>
            <a:ext cx="1657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等  效</a:t>
            </a:r>
          </a:p>
        </p:txBody>
      </p:sp>
      <p:sp>
        <p:nvSpPr>
          <p:cNvPr id="240671" name="Text Box 31"/>
          <p:cNvSpPr txBox="1">
            <a:spLocks noChangeArrowheads="1"/>
          </p:cNvSpPr>
          <p:nvPr/>
        </p:nvSpPr>
        <p:spPr bwMode="auto">
          <a:xfrm>
            <a:off x="4133851" y="2800350"/>
            <a:ext cx="381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由欧姆定律可知</a:t>
            </a:r>
          </a:p>
        </p:txBody>
      </p:sp>
      <p:sp>
        <p:nvSpPr>
          <p:cNvPr id="240672" name="Text Box 32"/>
          <p:cNvSpPr txBox="1">
            <a:spLocks noChangeArrowheads="1"/>
          </p:cNvSpPr>
          <p:nvPr/>
        </p:nvSpPr>
        <p:spPr bwMode="auto">
          <a:xfrm>
            <a:off x="3871913" y="5684839"/>
            <a:ext cx="52562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即：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563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4051300" y="4189414"/>
            <a:ext cx="3501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又有：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I=I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+I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，即</a:t>
            </a:r>
          </a:p>
        </p:txBody>
      </p:sp>
      <p:grpSp>
        <p:nvGrpSpPr>
          <p:cNvPr id="240675" name="Group 35"/>
          <p:cNvGrpSpPr/>
          <p:nvPr/>
        </p:nvGrpSpPr>
        <p:grpSpPr>
          <a:xfrm>
            <a:off x="2505076" y="1155700"/>
            <a:ext cx="2822575" cy="1301750"/>
            <a:chExt cx="1769" cy="767"/>
          </a:xfrm>
        </p:grpSpPr>
        <p:sp>
          <p:nvSpPr>
            <p:cNvPr id="23569" name="Rectangle 19"/>
            <p:cNvSpPr>
              <a:spLocks noChangeArrowheads="1"/>
            </p:cNvSpPr>
            <p:nvPr/>
          </p:nvSpPr>
          <p:spPr bwMode="auto">
            <a:xfrm>
              <a:off x="817" y="223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3570" name="Rectangle 20"/>
            <p:cNvSpPr>
              <a:spLocks noChangeArrowheads="1"/>
            </p:cNvSpPr>
            <p:nvPr/>
          </p:nvSpPr>
          <p:spPr bwMode="auto">
            <a:xfrm>
              <a:off x="817" y="631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23571" name="Line 21"/>
            <p:cNvSpPr>
              <a:spLocks noChangeShapeType="1"/>
            </p:cNvSpPr>
            <p:nvPr/>
          </p:nvSpPr>
          <p:spPr bwMode="auto">
            <a:xfrm>
              <a:off x="363" y="269"/>
              <a:ext cx="4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72" name="Line 22"/>
            <p:cNvSpPr>
              <a:spLocks noChangeShapeType="1"/>
            </p:cNvSpPr>
            <p:nvPr/>
          </p:nvSpPr>
          <p:spPr bwMode="auto">
            <a:xfrm>
              <a:off x="363" y="677"/>
              <a:ext cx="4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73" name="Line 23"/>
            <p:cNvSpPr>
              <a:spLocks noChangeShapeType="1"/>
            </p:cNvSpPr>
            <p:nvPr/>
          </p:nvSpPr>
          <p:spPr bwMode="auto">
            <a:xfrm>
              <a:off x="363" y="269"/>
              <a:ext cx="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74" name="Line 24"/>
            <p:cNvSpPr>
              <a:spLocks noChangeShapeType="1"/>
            </p:cNvSpPr>
            <p:nvPr/>
          </p:nvSpPr>
          <p:spPr bwMode="auto">
            <a:xfrm>
              <a:off x="0" y="495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75" name="Text Box 26"/>
            <p:cNvSpPr>
              <a:spLocks noChangeArrowheads="1"/>
            </p:cNvSpPr>
            <p:nvPr/>
          </p:nvSpPr>
          <p:spPr bwMode="auto">
            <a:xfrm>
              <a:off x="532" y="0"/>
              <a:ext cx="31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itchFamily="2" charset="-122"/>
                  <a:sym typeface="宋体" panose="02010600030101010101" pitchFamily="2" charset="-122"/>
                </a:rPr>
                <a:t>I</a:t>
              </a:r>
              <a:r>
                <a:rPr lang="en-US" altLang="zh-CN" sz="2000" b="1">
                  <a:solidFill>
                    <a:schemeClr val="tx1"/>
                  </a:solidFill>
                  <a:latin typeface="宋体" panose="02010600030101010101" pitchFamily="2" charset="-122"/>
                  <a:ea typeface="宋体" pitchFamily="2" charset="-122"/>
                  <a:sym typeface="宋体" panose="02010600030101010101" pitchFamily="2" charset="-122"/>
                </a:rPr>
                <a:t>1</a:t>
              </a:r>
              <a:endParaRPr lang="en-US" altLang="zh-CN" sz="2000" b="1" baseline="-25000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6" name="Text Box 27"/>
            <p:cNvSpPr>
              <a:spLocks noChangeArrowheads="1"/>
            </p:cNvSpPr>
            <p:nvPr/>
          </p:nvSpPr>
          <p:spPr bwMode="auto">
            <a:xfrm>
              <a:off x="540" y="403"/>
              <a:ext cx="31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itchFamily="2" charset="-122"/>
                  <a:sym typeface="宋体" panose="02010600030101010101" pitchFamily="2" charset="-122"/>
                </a:rPr>
                <a:t>I</a:t>
              </a:r>
              <a:r>
                <a:rPr lang="en-US" altLang="zh-CN" sz="2000" b="1">
                  <a:solidFill>
                    <a:schemeClr val="tx1"/>
                  </a:solidFill>
                  <a:latin typeface="宋体" panose="02010600030101010101" pitchFamily="2" charset="-122"/>
                  <a:ea typeface="宋体" pitchFamily="2" charset="-122"/>
                  <a:sym typeface="宋体" panose="02010600030101010101" pitchFamily="2" charset="-122"/>
                </a:rPr>
                <a:t>2</a:t>
              </a:r>
            </a:p>
          </p:txBody>
        </p:sp>
        <p:sp>
          <p:nvSpPr>
            <p:cNvPr id="23577" name="Line 28"/>
            <p:cNvSpPr>
              <a:spLocks noChangeShapeType="1"/>
            </p:cNvSpPr>
            <p:nvPr/>
          </p:nvSpPr>
          <p:spPr bwMode="auto">
            <a:xfrm>
              <a:off x="1225" y="269"/>
              <a:ext cx="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78" name="Line 29"/>
            <p:cNvSpPr>
              <a:spLocks noChangeShapeType="1"/>
            </p:cNvSpPr>
            <p:nvPr/>
          </p:nvSpPr>
          <p:spPr bwMode="auto">
            <a:xfrm>
              <a:off x="1225" y="677"/>
              <a:ext cx="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79" name="Line 30"/>
            <p:cNvSpPr>
              <a:spLocks noChangeShapeType="1"/>
            </p:cNvSpPr>
            <p:nvPr/>
          </p:nvSpPr>
          <p:spPr bwMode="auto">
            <a:xfrm>
              <a:off x="1452" y="269"/>
              <a:ext cx="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80" name="Line 31"/>
            <p:cNvSpPr>
              <a:spLocks noChangeShapeType="1"/>
            </p:cNvSpPr>
            <p:nvPr/>
          </p:nvSpPr>
          <p:spPr bwMode="auto">
            <a:xfrm>
              <a:off x="1452" y="450"/>
              <a:ext cx="31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3566" name="Text Box 48"/>
          <p:cNvSpPr txBox="1">
            <a:spLocks noChangeArrowheads="1"/>
          </p:cNvSpPr>
          <p:nvPr/>
        </p:nvSpPr>
        <p:spPr bwMode="auto">
          <a:xfrm>
            <a:off x="2625726" y="3557588"/>
            <a:ext cx="689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I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= U</a:t>
            </a: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/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      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I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= U /</a:t>
            </a: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     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I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= U</a:t>
            </a: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/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</a:p>
        </p:txBody>
      </p:sp>
      <p:sp>
        <p:nvSpPr>
          <p:cNvPr id="23567" name="Text Box 49"/>
          <p:cNvSpPr txBox="1">
            <a:spLocks noChangeArrowheads="1"/>
          </p:cNvSpPr>
          <p:nvPr/>
        </p:nvSpPr>
        <p:spPr bwMode="auto">
          <a:xfrm>
            <a:off x="4133851" y="4937126"/>
            <a:ext cx="4107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U</a:t>
            </a: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/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= U</a:t>
            </a: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/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1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+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U /</a:t>
            </a: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R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0030101010101" pitchFamily="2" charset="-122"/>
              </a:rPr>
              <a:t>2</a:t>
            </a:r>
          </a:p>
        </p:txBody>
      </p:sp>
      <p:graphicFrame>
        <p:nvGraphicFramePr>
          <p:cNvPr id="23568" name="Object 50"/>
          <p:cNvGraphicFramePr>
            <a:graphicFrameLocks noChangeAspect="1"/>
          </p:cNvGraphicFramePr>
          <p:nvPr/>
        </p:nvGraphicFramePr>
        <p:xfrm>
          <a:off x="4840289" y="5394325"/>
          <a:ext cx="310832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8" progId="Equation.3">
                  <p:embed/>
                </p:oleObj>
              </mc:Choice>
              <mc:Fallback>
                <p:oleObj r:id="rId8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40289" y="5394325"/>
                        <a:ext cx="3108325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9635" y="1106530"/>
            <a:ext cx="688908" cy="646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9635" y="2367050"/>
            <a:ext cx="68890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280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" dur="500"/>
                                        <p:tgtEl>
                                          <p:spTgt spid="2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0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0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52" grpId="1"/>
      <p:bldP spid="240659" grpId="2"/>
      <p:bldP spid="240670" grpId="3"/>
      <p:bldP spid="240671" grpId="4"/>
      <p:bldP spid="240672" grpId="5"/>
      <p:bldP spid="23564" grpId="6"/>
      <p:bldP spid="23566" grpId="7"/>
      <p:bldP spid="23567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578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487488"/>
          <a:ext cx="324643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progId="Equation.3">
                  <p:embed/>
                </p:oleObj>
              </mc:Choice>
              <mc:Fallback>
                <p:oleObj r:id="rId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1487488"/>
                        <a:ext cx="3246438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70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06411745"/>
              </p:ext>
            </p:extLst>
          </p:nvPr>
        </p:nvGraphicFramePr>
        <p:xfrm>
          <a:off x="0" y="4491038"/>
          <a:ext cx="287813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5" progId="Equation.3">
                  <p:embed/>
                </p:oleObj>
              </mc:Choice>
              <mc:Fallback>
                <p:oleObj r:id="rId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4491038"/>
                        <a:ext cx="287813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824038" y="804863"/>
            <a:ext cx="568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600" b="1">
                <a:solidFill>
                  <a:srgbClr val="000099"/>
                </a:solidFill>
                <a:latin typeface="Times New Roman" panose="020b0604020202020204" pitchFamily="34" charset="0"/>
                <a:ea typeface="楷体" pitchFamily="49" charset="-122"/>
              </a:rPr>
              <a:t>三、并联电路的电阻关系：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1938338" y="3069255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zh-CN" sz="3600" b="1">
                <a:solidFill>
                  <a:srgbClr val="000099"/>
                </a:solidFill>
                <a:latin typeface="Times New Roman" panose="020b0604020202020204" pitchFamily="34" charset="0"/>
                <a:ea typeface="楷体" pitchFamily="49" charset="-122"/>
              </a:rPr>
              <a:t>       </a:t>
            </a:r>
            <a:r>
              <a:rPr lang="zh-CN" altLang="en-US" sz="3600" b="1">
                <a:solidFill>
                  <a:srgbClr val="000099"/>
                </a:solidFill>
                <a:latin typeface="Times New Roman" panose="020b0604020202020204" pitchFamily="34" charset="0"/>
                <a:ea typeface="楷体" pitchFamily="49" charset="-122"/>
              </a:rPr>
              <a:t>并联电路中，总电阻的倒数等于各分电阻倒数之和。</a:t>
            </a:r>
          </a:p>
        </p:txBody>
      </p:sp>
      <p:grpSp>
        <p:nvGrpSpPr>
          <p:cNvPr id="241668" name="Group 4"/>
          <p:cNvGrpSpPr/>
          <p:nvPr/>
        </p:nvGrpSpPr>
        <p:grpSpPr>
          <a:xfrm>
            <a:off x="7513638" y="4286811"/>
            <a:ext cx="2625725" cy="2272177"/>
            <a:chExt cx="1824" cy="1603"/>
          </a:xfrm>
        </p:grpSpPr>
        <p:grpSp>
          <p:nvGrpSpPr>
            <p:cNvPr id="24584" name="Group 5"/>
            <p:cNvGrpSpPr/>
            <p:nvPr/>
          </p:nvGrpSpPr>
          <p:grpSpPr>
            <a:xfrm>
              <a:off x="0" y="0"/>
              <a:ext cx="1824" cy="1430"/>
              <a:chExt cx="1824" cy="1430"/>
            </a:xfrm>
          </p:grpSpPr>
          <p:grpSp>
            <p:nvGrpSpPr>
              <p:cNvPr id="24591" name="Group 6"/>
              <p:cNvGrpSpPr/>
              <p:nvPr/>
            </p:nvGrpSpPr>
            <p:grpSpPr>
              <a:xfrm>
                <a:off x="0" y="0"/>
                <a:ext cx="1824" cy="1430"/>
                <a:chExt cx="1824" cy="1430"/>
              </a:xfrm>
            </p:grpSpPr>
            <p:grpSp>
              <p:nvGrpSpPr>
                <p:cNvPr id="24594" name="Group 7"/>
                <p:cNvGrpSpPr/>
                <p:nvPr/>
              </p:nvGrpSpPr>
              <p:grpSpPr>
                <a:xfrm>
                  <a:off x="0" y="0"/>
                  <a:ext cx="1824" cy="1152"/>
                  <a:chExt cx="1536" cy="1152"/>
                </a:xfrm>
              </p:grpSpPr>
              <p:sp>
                <p:nvSpPr>
                  <p:cNvPr id="24597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0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598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6" y="4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599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96"/>
                    <a:ext cx="76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96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1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96"/>
                    <a:ext cx="0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0" y="864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3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67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1104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624"/>
                    <a:ext cx="336" cy="96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056"/>
                    <a:ext cx="336" cy="96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67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0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104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10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1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6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12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36" y="96"/>
                    <a:ext cx="0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1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6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1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4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  <a:ea typeface="华文新魏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15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0"/>
                    <a:ext cx="192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prstClr val="black"/>
                      </a:solidFill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2459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768" y="432"/>
                  <a:ext cx="336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</a:pPr>
                  <a:r>
                    <a:rPr lang="en-US" altLang="zh-CN" sz="24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宋体" pitchFamily="2" charset="-122"/>
                    </a:rPr>
                    <a:t>R</a:t>
                  </a:r>
                  <a:r>
                    <a:rPr lang="en-US" altLang="zh-CN" sz="2400" b="1" baseline="-25000">
                      <a:solidFill>
                        <a:prstClr val="black"/>
                      </a:solidFill>
                      <a:latin typeface="Tahoma" panose="020b0604030504040204" pitchFamily="34" charset="0"/>
                      <a:ea typeface="宋体" pitchFamily="2" charset="-122"/>
                    </a:rPr>
                    <a:t>1</a:t>
                  </a:r>
                </a:p>
              </p:txBody>
            </p:sp>
            <p:sp>
              <p:nvSpPr>
                <p:cNvPr id="2459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68" y="1104"/>
                  <a:ext cx="384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  <a:ea typeface="华文新魏" pitchFamily="2" charset="-122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</a:pPr>
                  <a:r>
                    <a:rPr lang="en-US" altLang="zh-CN" sz="24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宋体" pitchFamily="2" charset="-122"/>
                    </a:rPr>
                    <a:t>R</a:t>
                  </a:r>
                  <a:r>
                    <a:rPr lang="en-US" altLang="zh-CN" sz="2400" b="1" baseline="-25000">
                      <a:solidFill>
                        <a:prstClr val="black"/>
                      </a:solidFill>
                      <a:latin typeface="Tahoma" panose="020b0604030504040204" pitchFamily="34" charset="0"/>
                      <a:ea typeface="宋体" pitchFamily="2" charset="-122"/>
                    </a:rPr>
                    <a:t>2</a:t>
                  </a:r>
                </a:p>
              </p:txBody>
            </p:sp>
          </p:grpSp>
          <p:sp>
            <p:nvSpPr>
              <p:cNvPr id="24592" name="Oval 29"/>
              <p:cNvSpPr>
                <a:spLocks noChangeArrowheads="1"/>
              </p:cNvSpPr>
              <p:nvPr/>
            </p:nvSpPr>
            <p:spPr bwMode="auto">
              <a:xfrm>
                <a:off x="288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593" name="Oval 30"/>
              <p:cNvSpPr>
                <a:spLocks noChangeArrowheads="1"/>
              </p:cNvSpPr>
              <p:nvPr/>
            </p:nvSpPr>
            <p:spPr bwMode="auto">
              <a:xfrm>
                <a:off x="1392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  <a:ea typeface="华文新魏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4585" name="Line 31"/>
            <p:cNvSpPr>
              <a:spLocks noChangeShapeType="1"/>
            </p:cNvSpPr>
            <p:nvPr/>
          </p:nvSpPr>
          <p:spPr bwMode="auto">
            <a:xfrm flipH="1">
              <a:off x="0" y="28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586" name="Line 32"/>
            <p:cNvSpPr>
              <a:spLocks noChangeShapeType="1"/>
            </p:cNvSpPr>
            <p:nvPr/>
          </p:nvSpPr>
          <p:spPr bwMode="auto">
            <a:xfrm>
              <a:off x="384" y="6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587" name="Line 33"/>
            <p:cNvSpPr>
              <a:spLocks noChangeShapeType="1"/>
            </p:cNvSpPr>
            <p:nvPr/>
          </p:nvSpPr>
          <p:spPr bwMode="auto">
            <a:xfrm>
              <a:off x="384" y="11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588" name="Text Box 34"/>
            <p:cNvSpPr txBox="1">
              <a:spLocks noChangeArrowheads="1"/>
            </p:cNvSpPr>
            <p:nvPr/>
          </p:nvSpPr>
          <p:spPr bwMode="auto">
            <a:xfrm>
              <a:off x="0" y="345"/>
              <a:ext cx="24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 b="1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I</a:t>
              </a:r>
            </a:p>
          </p:txBody>
        </p:sp>
        <p:sp>
          <p:nvSpPr>
            <p:cNvPr id="24589" name="Text Box 35"/>
            <p:cNvSpPr txBox="1">
              <a:spLocks noChangeArrowheads="1"/>
            </p:cNvSpPr>
            <p:nvPr/>
          </p:nvSpPr>
          <p:spPr bwMode="auto">
            <a:xfrm>
              <a:off x="384" y="432"/>
              <a:ext cx="288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 b="1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I</a:t>
              </a:r>
              <a:r>
                <a:rPr lang="en-US" altLang="zh-CN" sz="2400" b="1" baseline="-25000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1</a:t>
              </a:r>
            </a:p>
          </p:txBody>
        </p:sp>
        <p:sp>
          <p:nvSpPr>
            <p:cNvPr id="24590" name="Text Box 36"/>
            <p:cNvSpPr txBox="1">
              <a:spLocks noChangeArrowheads="1"/>
            </p:cNvSpPr>
            <p:nvPr/>
          </p:nvSpPr>
          <p:spPr bwMode="auto">
            <a:xfrm>
              <a:off x="384" y="1104"/>
              <a:ext cx="288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 b="1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I</a:t>
              </a:r>
              <a:r>
                <a:rPr lang="en-US" altLang="zh-CN" sz="2400" b="1" baseline="-25000">
                  <a:solidFill>
                    <a:prstClr val="black"/>
                  </a:solidFill>
                  <a:latin typeface="Tahoma" panose="020b0604030504040204" pitchFamily="34" charset="0"/>
                  <a:ea typeface="宋体" pitchFamily="2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98226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22525" y="793751"/>
            <a:ext cx="730885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10609060101010101" pitchFamily="49" charset="-122"/>
                <a:ea typeface="楷体" pitchFamily="49" charset="-122"/>
              </a:rPr>
              <a:t>同学们你能推导出</a:t>
            </a:r>
            <a:r>
              <a:rPr lang="en-US" altLang="zh-CN" sz="3200" b="1">
                <a:solidFill>
                  <a:srgbClr val="000000"/>
                </a:solidFill>
                <a:latin typeface="Times New Roman" panose="02010609060101010101" pitchFamily="49" charset="-122"/>
                <a:ea typeface="楷体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anose="02010609060101010101" pitchFamily="49" charset="-122"/>
                <a:ea typeface="楷体" pitchFamily="49" charset="-122"/>
              </a:rPr>
              <a:t>个电阻并联的情况吗？试一试，你能行，相信自己！</a:t>
            </a:r>
          </a:p>
        </p:txBody>
      </p:sp>
      <p:sp>
        <p:nvSpPr>
          <p:cNvPr id="242691" name="AutoShape 3"/>
          <p:cNvSpPr>
            <a:spLocks noChangeArrowheads="1"/>
          </p:cNvSpPr>
          <p:nvPr/>
        </p:nvSpPr>
        <p:spPr bwMode="auto">
          <a:xfrm>
            <a:off x="5907088" y="3048001"/>
            <a:ext cx="901700" cy="358775"/>
          </a:xfrm>
          <a:prstGeom prst="rightArrow">
            <a:avLst>
              <a:gd name="adj1" fmla="val 50000"/>
              <a:gd name="adj2" fmla="val 6283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2370139" y="4281488"/>
            <a:ext cx="16722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4000">
                <a:solidFill>
                  <a:srgbClr val="00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因为</a:t>
            </a:r>
            <a:r>
              <a:rPr lang="zh-CN" altLang="en-US" sz="3600">
                <a:solidFill>
                  <a:srgbClr val="00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：</a:t>
            </a:r>
            <a:endParaRPr lang="en-US" sz="4000" baseline="-250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2355850" y="5448300"/>
            <a:ext cx="78120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zh-CN" altLang="en-US" sz="4000">
                <a:solidFill>
                  <a:srgbClr val="00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所以：</a:t>
            </a:r>
            <a:r>
              <a:rPr lang="en-US" sz="4000">
                <a:solidFill>
                  <a:srgbClr val="000000"/>
                </a:solidFill>
                <a:latin typeface="Times New Roman" panose="020b0604020202020204" pitchFamily="34" charset="0"/>
                <a:ea typeface="楷体" panose="02010600030101010101" pitchFamily="2" charset="-122"/>
              </a:rPr>
              <a:t>      </a:t>
            </a:r>
          </a:p>
        </p:txBody>
      </p:sp>
      <p:grpSp>
        <p:nvGrpSpPr>
          <p:cNvPr id="242694" name="Group 6"/>
          <p:cNvGrpSpPr/>
          <p:nvPr/>
        </p:nvGrpSpPr>
        <p:grpSpPr>
          <a:xfrm>
            <a:off x="2873376" y="2144713"/>
            <a:ext cx="2652713" cy="1719262"/>
            <a:chExt cx="952" cy="1076"/>
          </a:xfrm>
        </p:grpSpPr>
        <p:sp>
          <p:nvSpPr>
            <p:cNvPr id="25622" name="Rectangle 7"/>
            <p:cNvSpPr>
              <a:spLocks noChangeArrowheads="1"/>
            </p:cNvSpPr>
            <p:nvPr/>
          </p:nvSpPr>
          <p:spPr bwMode="auto">
            <a:xfrm>
              <a:off x="317" y="940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23" name="Rectangle 8"/>
            <p:cNvSpPr>
              <a:spLocks noChangeArrowheads="1"/>
            </p:cNvSpPr>
            <p:nvPr/>
          </p:nvSpPr>
          <p:spPr bwMode="auto">
            <a:xfrm>
              <a:off x="317" y="623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24" name="Rectangle 9"/>
            <p:cNvSpPr>
              <a:spLocks noChangeArrowheads="1"/>
            </p:cNvSpPr>
            <p:nvPr/>
          </p:nvSpPr>
          <p:spPr bwMode="auto">
            <a:xfrm>
              <a:off x="317" y="305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25" name="Line 10"/>
            <p:cNvSpPr>
              <a:spLocks noChangeShapeType="1"/>
            </p:cNvSpPr>
            <p:nvPr/>
          </p:nvSpPr>
          <p:spPr bwMode="auto">
            <a:xfrm>
              <a:off x="136" y="35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26" name="Line 11"/>
            <p:cNvSpPr>
              <a:spLocks noChangeShapeType="1"/>
            </p:cNvSpPr>
            <p:nvPr/>
          </p:nvSpPr>
          <p:spPr bwMode="auto">
            <a:xfrm flipH="1">
              <a:off x="136" y="35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27" name="Line 12"/>
            <p:cNvSpPr>
              <a:spLocks noChangeShapeType="1"/>
            </p:cNvSpPr>
            <p:nvPr/>
          </p:nvSpPr>
          <p:spPr bwMode="auto">
            <a:xfrm>
              <a:off x="136" y="98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28" name="Line 13"/>
            <p:cNvSpPr>
              <a:spLocks noChangeShapeType="1"/>
            </p:cNvSpPr>
            <p:nvPr/>
          </p:nvSpPr>
          <p:spPr bwMode="auto">
            <a:xfrm>
              <a:off x="136" y="71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29" name="Line 14"/>
            <p:cNvSpPr>
              <a:spLocks noChangeShapeType="1"/>
            </p:cNvSpPr>
            <p:nvPr/>
          </p:nvSpPr>
          <p:spPr bwMode="auto">
            <a:xfrm>
              <a:off x="680" y="3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30" name="Line 15"/>
            <p:cNvSpPr>
              <a:spLocks noChangeShapeType="1"/>
            </p:cNvSpPr>
            <p:nvPr/>
          </p:nvSpPr>
          <p:spPr bwMode="auto">
            <a:xfrm>
              <a:off x="680" y="66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31" name="Line 16"/>
            <p:cNvSpPr>
              <a:spLocks noChangeShapeType="1"/>
            </p:cNvSpPr>
            <p:nvPr/>
          </p:nvSpPr>
          <p:spPr bwMode="auto">
            <a:xfrm flipH="1">
              <a:off x="816" y="35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32" name="Line 17"/>
            <p:cNvSpPr>
              <a:spLocks noChangeShapeType="1"/>
            </p:cNvSpPr>
            <p:nvPr/>
          </p:nvSpPr>
          <p:spPr bwMode="auto">
            <a:xfrm>
              <a:off x="680" y="9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33" name="Line 18"/>
            <p:cNvSpPr>
              <a:spLocks noChangeShapeType="1"/>
            </p:cNvSpPr>
            <p:nvPr/>
          </p:nvSpPr>
          <p:spPr bwMode="auto">
            <a:xfrm>
              <a:off x="0" y="71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34" name="Line 19"/>
            <p:cNvSpPr>
              <a:spLocks noChangeShapeType="1"/>
            </p:cNvSpPr>
            <p:nvPr/>
          </p:nvSpPr>
          <p:spPr bwMode="auto">
            <a:xfrm>
              <a:off x="816" y="66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35" name="Text Box 20"/>
            <p:cNvSpPr txBox="1">
              <a:spLocks noChangeArrowheads="1"/>
            </p:cNvSpPr>
            <p:nvPr/>
          </p:nvSpPr>
          <p:spPr bwMode="auto">
            <a:xfrm>
              <a:off x="396" y="0"/>
              <a:ext cx="18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  <a:r>
                <a:rPr lang="en-US" altLang="zh-CN" sz="2400" baseline="-250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1</a:t>
              </a:r>
            </a:p>
          </p:txBody>
        </p:sp>
        <p:sp>
          <p:nvSpPr>
            <p:cNvPr id="25636" name="Text Box 21"/>
            <p:cNvSpPr txBox="1">
              <a:spLocks noChangeArrowheads="1"/>
            </p:cNvSpPr>
            <p:nvPr/>
          </p:nvSpPr>
          <p:spPr bwMode="auto">
            <a:xfrm>
              <a:off x="408" y="441"/>
              <a:ext cx="18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  <a:r>
                <a:rPr lang="en-US" altLang="zh-CN" sz="2400" baseline="-250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2</a:t>
              </a:r>
            </a:p>
          </p:txBody>
        </p:sp>
        <p:sp>
          <p:nvSpPr>
            <p:cNvPr id="25637" name="Text Box 22"/>
            <p:cNvSpPr txBox="1">
              <a:spLocks noChangeArrowheads="1"/>
            </p:cNvSpPr>
            <p:nvPr/>
          </p:nvSpPr>
          <p:spPr bwMode="auto">
            <a:xfrm>
              <a:off x="408" y="759"/>
              <a:ext cx="18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  <a:r>
                <a:rPr lang="en-US" altLang="zh-CN" sz="16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3</a:t>
              </a:r>
              <a:endParaRPr lang="en-US" altLang="zh-CN" sz="1600" baseline="-250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242711" name="Group 23"/>
          <p:cNvGrpSpPr/>
          <p:nvPr/>
        </p:nvGrpSpPr>
        <p:grpSpPr>
          <a:xfrm>
            <a:off x="7204076" y="2279651"/>
            <a:ext cx="2498725" cy="1427163"/>
            <a:chExt cx="998" cy="680"/>
          </a:xfrm>
        </p:grpSpPr>
        <p:sp>
          <p:nvSpPr>
            <p:cNvPr id="25610" name="Rectangle 24"/>
            <p:cNvSpPr>
              <a:spLocks noChangeArrowheads="1"/>
            </p:cNvSpPr>
            <p:nvPr/>
          </p:nvSpPr>
          <p:spPr bwMode="auto">
            <a:xfrm>
              <a:off x="363" y="227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11" name="Rectangle 25"/>
            <p:cNvSpPr>
              <a:spLocks noChangeArrowheads="1"/>
            </p:cNvSpPr>
            <p:nvPr/>
          </p:nvSpPr>
          <p:spPr bwMode="auto">
            <a:xfrm>
              <a:off x="363" y="544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lang="zh-CN" altLang="zh-CN" sz="240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12" name="Line 26"/>
            <p:cNvSpPr>
              <a:spLocks noChangeShapeType="1"/>
            </p:cNvSpPr>
            <p:nvPr/>
          </p:nvSpPr>
          <p:spPr bwMode="auto">
            <a:xfrm flipH="1">
              <a:off x="91" y="31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13" name="Line 27"/>
            <p:cNvSpPr>
              <a:spLocks noChangeShapeType="1"/>
            </p:cNvSpPr>
            <p:nvPr/>
          </p:nvSpPr>
          <p:spPr bwMode="auto">
            <a:xfrm>
              <a:off x="91" y="31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14" name="Line 28"/>
            <p:cNvSpPr>
              <a:spLocks noChangeShapeType="1"/>
            </p:cNvSpPr>
            <p:nvPr/>
          </p:nvSpPr>
          <p:spPr bwMode="auto">
            <a:xfrm>
              <a:off x="91" y="63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15" name="Line 29"/>
            <p:cNvSpPr>
              <a:spLocks noChangeShapeType="1"/>
            </p:cNvSpPr>
            <p:nvPr/>
          </p:nvSpPr>
          <p:spPr bwMode="auto">
            <a:xfrm>
              <a:off x="0" y="4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16" name="Line 30"/>
            <p:cNvSpPr>
              <a:spLocks noChangeShapeType="1"/>
            </p:cNvSpPr>
            <p:nvPr/>
          </p:nvSpPr>
          <p:spPr bwMode="auto">
            <a:xfrm>
              <a:off x="726" y="31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17" name="Line 31"/>
            <p:cNvSpPr>
              <a:spLocks noChangeShapeType="1"/>
            </p:cNvSpPr>
            <p:nvPr/>
          </p:nvSpPr>
          <p:spPr bwMode="auto">
            <a:xfrm flipH="1">
              <a:off x="907" y="317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18" name="Line 32"/>
            <p:cNvSpPr>
              <a:spLocks noChangeShapeType="1"/>
            </p:cNvSpPr>
            <p:nvPr/>
          </p:nvSpPr>
          <p:spPr bwMode="auto">
            <a:xfrm>
              <a:off x="726" y="59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19" name="Line 33"/>
            <p:cNvSpPr>
              <a:spLocks noChangeShapeType="1"/>
            </p:cNvSpPr>
            <p:nvPr/>
          </p:nvSpPr>
          <p:spPr bwMode="auto">
            <a:xfrm>
              <a:off x="907" y="4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20" name="Text Box 34"/>
            <p:cNvSpPr txBox="1">
              <a:spLocks noChangeArrowheads="1"/>
            </p:cNvSpPr>
            <p:nvPr/>
          </p:nvSpPr>
          <p:spPr bwMode="auto">
            <a:xfrm>
              <a:off x="408" y="0"/>
              <a:ext cx="19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R’</a:t>
              </a:r>
            </a:p>
          </p:txBody>
        </p:sp>
        <p:sp>
          <p:nvSpPr>
            <p:cNvPr id="25621" name="Text Box 35"/>
            <p:cNvSpPr txBox="1">
              <a:spLocks noChangeArrowheads="1"/>
            </p:cNvSpPr>
            <p:nvPr/>
          </p:nvSpPr>
          <p:spPr bwMode="auto">
            <a:xfrm>
              <a:off x="454" y="363"/>
              <a:ext cx="20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  <a:ea typeface="华文新魏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R</a:t>
              </a:r>
              <a:r>
                <a:rPr lang="en-US" altLang="zh-CN" sz="160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rPr>
                <a:t>3</a:t>
              </a:r>
            </a:p>
          </p:txBody>
        </p:sp>
      </p:grpSp>
      <p:graphicFrame>
        <p:nvGraphicFramePr>
          <p:cNvPr id="25608" name="Object 36"/>
          <p:cNvGraphicFramePr>
            <a:graphicFrameLocks noChangeAspect="1"/>
          </p:cNvGraphicFramePr>
          <p:nvPr/>
        </p:nvGraphicFramePr>
        <p:xfrm>
          <a:off x="4133851" y="4181475"/>
          <a:ext cx="19589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progId="Equation.3">
                  <p:embed/>
                </p:oleObj>
              </mc:Choice>
              <mc:Fallback>
                <p:oleObj r:id="rId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33851" y="4181475"/>
                        <a:ext cx="19589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37"/>
          <p:cNvGraphicFramePr>
            <a:graphicFrameLocks noChangeAspect="1"/>
          </p:cNvGraphicFramePr>
          <p:nvPr/>
        </p:nvGraphicFramePr>
        <p:xfrm>
          <a:off x="4176714" y="5292726"/>
          <a:ext cx="42132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5" progId="Equation.3">
                  <p:embed/>
                </p:oleObj>
              </mc:Choice>
              <mc:Fallback>
                <p:oleObj r:id="rId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76714" y="5292726"/>
                        <a:ext cx="42132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48678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/>
      <p:bldP spid="242692" grpId="1"/>
      <p:bldP spid="242693" grpId="2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物理" id="{A52D074F-739F-4227-AC30-B13782715710}" vid="{9AD6B1F0-38CE-4FA8-96AF-E1F87DEF8EA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133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物理</vt:lpstr>
      <vt:lpstr>第四节 电阻的串联和并联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2020-10-04T11:17:07Z</cp:lastPrinted>
  <dcterms:created xsi:type="dcterms:W3CDTF">2020-10-04T11:17:07Z</dcterms:created>
  <dcterms:modified xsi:type="dcterms:W3CDTF">2020-10-04T03:17:08Z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