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6"/>
  </p:notesMasterIdLst>
  <p:sldIdLst>
    <p:sldId id="538" r:id="rId2"/>
    <p:sldId id="480" r:id="rId3"/>
    <p:sldId id="481" r:id="rId4"/>
    <p:sldId id="458" r:id="rId5"/>
    <p:sldId id="487" r:id="rId6"/>
    <p:sldId id="534" r:id="rId7"/>
    <p:sldId id="520" r:id="rId8"/>
    <p:sldId id="485" r:id="rId9"/>
    <p:sldId id="532" r:id="rId10"/>
    <p:sldId id="526" r:id="rId11"/>
    <p:sldId id="527" r:id="rId12"/>
    <p:sldId id="452" r:id="rId13"/>
    <p:sldId id="528" r:id="rId14"/>
    <p:sldId id="529" r:id="rId15"/>
    <p:sldId id="537" r:id="rId16"/>
    <p:sldId id="536" r:id="rId17"/>
    <p:sldId id="530" r:id="rId18"/>
    <p:sldId id="460" r:id="rId19"/>
    <p:sldId id="447" r:id="rId20"/>
    <p:sldId id="495" r:id="rId21"/>
    <p:sldId id="496" r:id="rId22"/>
    <p:sldId id="498" r:id="rId23"/>
    <p:sldId id="500" r:id="rId24"/>
    <p:sldId id="501" r:id="rId25"/>
    <p:sldId id="504" r:id="rId26"/>
    <p:sldId id="507" r:id="rId27"/>
    <p:sldId id="510" r:id="rId28"/>
    <p:sldId id="511" r:id="rId29"/>
    <p:sldId id="512" r:id="rId30"/>
    <p:sldId id="514" r:id="rId31"/>
    <p:sldId id="515" r:id="rId32"/>
    <p:sldId id="535" r:id="rId33"/>
    <p:sldId id="493" r:id="rId34"/>
    <p:sldId id="539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210"/>
    <a:srgbClr val="FFFFFF"/>
    <a:srgbClr val="FF3300"/>
    <a:srgbClr val="0C0C0C"/>
    <a:srgbClr val="FF9900"/>
    <a:srgbClr val="00000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2351" autoAdjust="0"/>
  </p:normalViewPr>
  <p:slideViewPr>
    <p:cSldViewPr>
      <p:cViewPr varScale="1">
        <p:scale>
          <a:sx n="82" d="100"/>
          <a:sy n="82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CFC9BEDC-0E98-4201-B4C3-EC29A01FE7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8F67CB5-6626-42F6-B531-C461500704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054B6D-8FE7-422A-8988-4728008F4883}" type="datetimeFigureOut">
              <a:rPr lang="zh-CN" altLang="en-US"/>
              <a:pPr>
                <a:defRPr/>
              </a:pPr>
              <a:t>2020/10/23</a:t>
            </a:fld>
            <a:endParaRPr lang="en-US" altLang="zh-CN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C6DC8360-325A-4EEB-8A5C-9D81FF8AC4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xmlns="" id="{250A192E-9785-47E1-A5D2-620F311832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xmlns="" id="{69369267-38A5-408E-8B09-E532BF2EB8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xmlns="" id="{ABCD1FA9-0580-4221-BCCA-808056FBD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9D3F0B-237C-4EC6-BA71-5E1563015B99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0146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xmlns="" id="{DF6B182B-669C-496F-B80B-A7A9B83B9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xmlns="" id="{111B3F17-7F5E-4289-AC31-3919E016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xmlns="" id="{0BABB640-350A-45D2-B0EC-C00E7657F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fld id="{61FD354C-9831-44AE-A8EE-FF7137E756F0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9630644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17890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965276-3B34-47F8-90CF-37230989CD4D}" type="datetimeFigureOut">
              <a:rPr lang="zh-CN" altLang="en-US" smtClean="0"/>
              <a:pPr>
                <a:defRPr/>
              </a:pPr>
              <a:t>2020/10/23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16E179-C2E0-4FE2-855F-949234777AC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28550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550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39" r:id="rId3"/>
  </p:sldLayoutIdLst>
  <p:transition>
    <p:checker dir="vert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22.emf"/><Relationship Id="rId10" Type="http://schemas.openxmlformats.org/officeDocument/2006/relationships/image" Target="../media/image37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9E5EDC-13A3-4312-8EA1-C208BAB3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第三节 “伏安法”测电阻</a:t>
            </a:r>
          </a:p>
        </p:txBody>
      </p:sp>
    </p:spTree>
    <p:extLst>
      <p:ext uri="{BB962C8B-B14F-4D97-AF65-F5344CB8AC3E}">
        <p14:creationId xmlns:p14="http://schemas.microsoft.com/office/powerpoint/2010/main" val="8929042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36AA2CD-467A-4BBE-86BB-29C9CFF562A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57313" y="1714500"/>
          <a:ext cx="604520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0" imgH="0" progId="Excel.Sheet.8">
                  <p:embed/>
                </p:oleObj>
              </mc:Choice>
              <mc:Fallback>
                <p:oleObj name="Worksheet" r:id="rId4" imgW="0" imgH="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57313" y="1714500"/>
                        <a:ext cx="6045200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FF3B96-364D-4C4D-8040-7219C73F6F70}"/>
              </a:ext>
            </a:extLst>
          </p:cNvPr>
          <p:cNvGrpSpPr/>
          <p:nvPr/>
        </p:nvGrpSpPr>
        <p:grpSpPr>
          <a:xfrm>
            <a:off x="642938" y="857250"/>
            <a:ext cx="1604962" cy="688975"/>
            <a:chOff x="3552" y="3011"/>
            <a:chExt cx="1011" cy="434"/>
          </a:xfrm>
        </p:grpSpPr>
        <p:pic>
          <p:nvPicPr>
            <p:cNvPr id="1031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17ED2D0-32C1-4E66-821C-D5A3E4C085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2" y="3011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D63F498-8551-45B4-A58E-F3A4856A7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599" y="3057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30AE94-BE10-464E-9A6D-DA98CAF3F5E3}"/>
              </a:ext>
            </a:extLst>
          </p:cNvPr>
          <p:cNvGrpSpPr/>
          <p:nvPr/>
        </p:nvGrpSpPr>
        <p:grpSpPr>
          <a:xfrm>
            <a:off x="642938" y="3857625"/>
            <a:ext cx="1604962" cy="688975"/>
            <a:chOff x="3545" y="3466"/>
            <a:chExt cx="1011" cy="434"/>
          </a:xfrm>
        </p:grpSpPr>
        <p:pic>
          <p:nvPicPr>
            <p:cNvPr id="1029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C97F7D7-6A0E-438F-B28D-832AE14B38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45" y="3466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2FE9C98-2CDD-41BE-A01F-E8DB5C31D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592" y="3513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3D4F97C-B149-4FD6-A065-40038407973D}"/>
              </a:ext>
            </a:extLst>
          </p:cNvPr>
          <p:cNvGrpSpPr/>
          <p:nvPr/>
        </p:nvGrpSpPr>
        <p:grpSpPr>
          <a:xfrm>
            <a:off x="635000" y="1528763"/>
            <a:ext cx="1604963" cy="688975"/>
            <a:chOff x="3397" y="1018"/>
            <a:chExt cx="1011" cy="434"/>
          </a:xfrm>
        </p:grpSpPr>
        <p:pic>
          <p:nvPicPr>
            <p:cNvPr id="22544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AF8AAA3-95F4-47A7-992C-12A2D61DBF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397" y="1018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20DFFFA-DE4C-4C5A-BEBA-BFF077533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446" y="1060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623C0CA-3873-4EF7-A54A-6FF6E3EBA162}"/>
              </a:ext>
            </a:extLst>
          </p:cNvPr>
          <p:cNvGrpSpPr/>
          <p:nvPr/>
        </p:nvGrpSpPr>
        <p:grpSpPr>
          <a:xfrm>
            <a:off x="635000" y="2486025"/>
            <a:ext cx="1604963" cy="688975"/>
            <a:chOff x="3518" y="1594"/>
            <a:chExt cx="1011" cy="434"/>
          </a:xfrm>
        </p:grpSpPr>
        <p:pic>
          <p:nvPicPr>
            <p:cNvPr id="22542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450A9BE-6154-48EB-B7FE-853E307E4F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18" y="1594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F5A2085-4E29-49AD-BB7F-EB0E80475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68" y="1631"/>
              <a:ext cx="858" cy="29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FB0384F-CBC6-460C-9618-A3781CC10205}"/>
              </a:ext>
            </a:extLst>
          </p:cNvPr>
          <p:cNvGrpSpPr/>
          <p:nvPr/>
        </p:nvGrpSpPr>
        <p:grpSpPr>
          <a:xfrm>
            <a:off x="636588" y="3884613"/>
            <a:ext cx="1604962" cy="688975"/>
            <a:chOff x="3545" y="2160"/>
            <a:chExt cx="1011" cy="434"/>
          </a:xfrm>
        </p:grpSpPr>
        <p:pic>
          <p:nvPicPr>
            <p:cNvPr id="22540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30AC11-E99A-428A-BEB1-3533558146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45" y="2160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16D1EA-EA43-4AF8-9600-A95D96276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05" y="2195"/>
              <a:ext cx="852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sp>
        <p:nvSpPr>
          <p:cNvPr id="59408" name="Rectangle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024683-B6D3-4500-A232-1E2A03C1A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57500"/>
            <a:ext cx="6357938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电池、导线、开关、小灯泡 、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方正启体简体" pitchFamily="65" charset="-122"/>
            </a:endParaRPr>
          </a:p>
          <a:p>
            <a:pPr eaLnBrk="1" hangingPunct="1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电流表、电压表、滑动变阻器</a:t>
            </a:r>
          </a:p>
        </p:txBody>
      </p:sp>
      <p:pic>
        <p:nvPicPr>
          <p:cNvPr id="6153" name="Picture 4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1DEDE76-9EBA-48CE-AC29-5D73390F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770063" y="446088"/>
            <a:ext cx="5603875" cy="50323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chemeClr val="tx1"/>
            </a:outerShdw>
          </a:effectLst>
        </p:spPr>
      </p:pic>
      <p:grpSp>
        <p:nvGrpSpPr>
          <p:cNvPr id="5" name="Group 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DE5C00-1F92-47DF-ADD9-BAF5F5FD59E1}"/>
              </a:ext>
            </a:extLst>
          </p:cNvPr>
          <p:cNvGrpSpPr/>
          <p:nvPr/>
        </p:nvGrpSpPr>
        <p:grpSpPr>
          <a:xfrm>
            <a:off x="3286125" y="1357313"/>
            <a:ext cx="1500188" cy="1160462"/>
            <a:chOff x="0" y="0"/>
            <a:chExt cx="680" cy="596"/>
          </a:xfrm>
        </p:grpSpPr>
        <p:sp>
          <p:nvSpPr>
            <p:cNvPr id="22537" name="Rectangle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5B73D4-3FD4-4014-B45C-2AD2EDE2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kumimoji="0"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2538" name="Rectangle 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5553E6B-0C60-474F-8267-8ABB81888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3300"/>
                  </a:solidFill>
                  <a:latin typeface="Times New Roman" pitchFamily="18" charset="0"/>
                </a:rPr>
                <a:t>U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33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2539" name="Lin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C699845-E5EA-4B24-AD38-D0B40DD2E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2536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6BC3B5-0D58-4EA8-87EA-20D27506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88" y="4000500"/>
            <a:ext cx="29162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31FA1E-3F7B-4F7B-B6F1-D752994C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5157788"/>
            <a:ext cx="2171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2F1F2A-2179-49F1-BD6D-2B780C04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4005263"/>
            <a:ext cx="15605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76A62-3498-4951-AFA1-D1EC6774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5013325"/>
            <a:ext cx="25225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EB252F-F610-4A7D-A247-501E1BC3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2852738"/>
            <a:ext cx="16970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BEE537B-D33D-4AF8-A9E2-BB36584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688" y="2708275"/>
            <a:ext cx="1584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B5CEE7-4DC4-44AC-99DC-8FD5F91B84B3}"/>
              </a:ext>
            </a:extLst>
          </p:cNvPr>
          <p:cNvGrpSpPr/>
          <p:nvPr/>
        </p:nvGrpSpPr>
        <p:grpSpPr>
          <a:xfrm>
            <a:off x="2555875" y="1196975"/>
            <a:ext cx="1871663" cy="1527175"/>
            <a:chOff x="1610" y="754"/>
            <a:chExt cx="1179" cy="962"/>
          </a:xfrm>
        </p:grpSpPr>
        <p:pic>
          <p:nvPicPr>
            <p:cNvPr id="23568" name="xjhsy4" descr="w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820DF01-4BA8-48CD-A843-1C1DA7BD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9" y="754"/>
              <a:ext cx="1100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ext Box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EB7F233-B128-4E10-B053-129DDAB37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236"/>
              <a:ext cx="3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4400" b="1">
                  <a:solidFill>
                    <a:srgbClr val="FC3E1E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570" name="Text Box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52CC7F3-AC7C-4496-B8B4-1D52B82A8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298"/>
              <a:ext cx="4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r>
                <a:rPr kumimoji="0" lang="zh-CN" altLang="en-US" sz="3200" b="1">
                  <a:solidFill>
                    <a:srgbClr val="FC3E1E"/>
                  </a:solidFill>
                  <a:latin typeface="Times New Roman" pitchFamily="18" charset="0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26637" name="Freeform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15E40C-ACF1-4AC2-8593-72F8007D7039}"/>
              </a:ext>
            </a:extLst>
          </p:cNvPr>
          <p:cNvSpPr/>
          <p:nvPr/>
        </p:nvSpPr>
        <p:spPr bwMode="auto">
          <a:xfrm>
            <a:off x="3851275" y="1844675"/>
            <a:ext cx="2952750" cy="1655763"/>
          </a:xfrm>
          <a:custGeom>
            <a:avLst/>
            <a:gdLst>
              <a:gd name="T0" fmla="*/ 0 w 1860"/>
              <a:gd name="T1" fmla="*/ 0 h 1043"/>
              <a:gd name="T2" fmla="*/ 2147483647 w 1860"/>
              <a:gd name="T3" fmla="*/ 2147483647 h 1043"/>
              <a:gd name="T4" fmla="*/ 2147483647 w 1860"/>
              <a:gd name="T5" fmla="*/ 2147483647 h 1043"/>
              <a:gd name="T6" fmla="*/ 2147483647 w 1860"/>
              <a:gd name="T7" fmla="*/ 2147483647 h 1043"/>
              <a:gd name="T8" fmla="*/ 2147483647 w 1860"/>
              <a:gd name="T9" fmla="*/ 2147483647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0"/>
              <a:gd name="T16" fmla="*/ 0 h 1043"/>
              <a:gd name="T17" fmla="*/ 1860 w 1860"/>
              <a:gd name="T18" fmla="*/ 1043 h 1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0" h="1043">
                <a:moveTo>
                  <a:pt x="0" y="0"/>
                </a:moveTo>
                <a:cubicBezTo>
                  <a:pt x="242" y="162"/>
                  <a:pt x="484" y="325"/>
                  <a:pt x="681" y="408"/>
                </a:cubicBezTo>
                <a:cubicBezTo>
                  <a:pt x="878" y="491"/>
                  <a:pt x="1036" y="431"/>
                  <a:pt x="1180" y="499"/>
                </a:cubicBezTo>
                <a:cubicBezTo>
                  <a:pt x="1324" y="567"/>
                  <a:pt x="1430" y="726"/>
                  <a:pt x="1543" y="817"/>
                </a:cubicBezTo>
                <a:cubicBezTo>
                  <a:pt x="1656" y="908"/>
                  <a:pt x="1807" y="1005"/>
                  <a:pt x="1860" y="1043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8" name="Freeform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69A52C-6492-414A-B85C-94E20519CC6D}"/>
              </a:ext>
            </a:extLst>
          </p:cNvPr>
          <p:cNvSpPr/>
          <p:nvPr/>
        </p:nvSpPr>
        <p:spPr bwMode="auto">
          <a:xfrm>
            <a:off x="7740650" y="3500438"/>
            <a:ext cx="863600" cy="1728787"/>
          </a:xfrm>
          <a:custGeom>
            <a:avLst/>
            <a:gdLst>
              <a:gd name="T0" fmla="*/ 0 w 544"/>
              <a:gd name="T1" fmla="*/ 0 h 1089"/>
              <a:gd name="T2" fmla="*/ 2147483647 w 544"/>
              <a:gd name="T3" fmla="*/ 2147483647 h 1089"/>
              <a:gd name="T4" fmla="*/ 2147483647 w 544"/>
              <a:gd name="T5" fmla="*/ 2147483647 h 1089"/>
              <a:gd name="T6" fmla="*/ 2147483647 w 544"/>
              <a:gd name="T7" fmla="*/ 2147483647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544"/>
              <a:gd name="T13" fmla="*/ 0 h 1089"/>
              <a:gd name="T14" fmla="*/ 544 w 544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4" h="1089">
                <a:moveTo>
                  <a:pt x="0" y="0"/>
                </a:moveTo>
                <a:cubicBezTo>
                  <a:pt x="192" y="132"/>
                  <a:pt x="385" y="265"/>
                  <a:pt x="453" y="363"/>
                </a:cubicBezTo>
                <a:cubicBezTo>
                  <a:pt x="521" y="461"/>
                  <a:pt x="393" y="469"/>
                  <a:pt x="408" y="590"/>
                </a:cubicBezTo>
                <a:cubicBezTo>
                  <a:pt x="423" y="711"/>
                  <a:pt x="483" y="900"/>
                  <a:pt x="544" y="1089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9" name="Freeform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3DEC93-B213-4396-AA9E-C289D111751C}"/>
              </a:ext>
            </a:extLst>
          </p:cNvPr>
          <p:cNvSpPr/>
          <p:nvPr/>
        </p:nvSpPr>
        <p:spPr bwMode="auto">
          <a:xfrm>
            <a:off x="4859338" y="5589588"/>
            <a:ext cx="2160587" cy="839787"/>
          </a:xfrm>
          <a:custGeom>
            <a:avLst/>
            <a:gdLst>
              <a:gd name="T0" fmla="*/ 2147483647 w 1361"/>
              <a:gd name="T1" fmla="*/ 0 h 529"/>
              <a:gd name="T2" fmla="*/ 2147483647 w 1361"/>
              <a:gd name="T3" fmla="*/ 2147483647 h 529"/>
              <a:gd name="T4" fmla="*/ 2147483647 w 1361"/>
              <a:gd name="T5" fmla="*/ 2147483647 h 529"/>
              <a:gd name="T6" fmla="*/ 2147483647 w 1361"/>
              <a:gd name="T7" fmla="*/ 2147483647 h 529"/>
              <a:gd name="T8" fmla="*/ 0 w 1361"/>
              <a:gd name="T9" fmla="*/ 2147483647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529"/>
              <a:gd name="T17" fmla="*/ 1361 w 1361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529">
                <a:moveTo>
                  <a:pt x="1361" y="0"/>
                </a:moveTo>
                <a:cubicBezTo>
                  <a:pt x="1334" y="188"/>
                  <a:pt x="1308" y="377"/>
                  <a:pt x="1225" y="453"/>
                </a:cubicBezTo>
                <a:cubicBezTo>
                  <a:pt x="1142" y="529"/>
                  <a:pt x="990" y="476"/>
                  <a:pt x="862" y="453"/>
                </a:cubicBezTo>
                <a:cubicBezTo>
                  <a:pt x="734" y="430"/>
                  <a:pt x="597" y="347"/>
                  <a:pt x="454" y="317"/>
                </a:cubicBezTo>
                <a:cubicBezTo>
                  <a:pt x="311" y="287"/>
                  <a:pt x="155" y="279"/>
                  <a:pt x="0" y="272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0" name="Freeform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2E26E4-23A1-42E5-AEDA-F08221015494}"/>
              </a:ext>
            </a:extLst>
          </p:cNvPr>
          <p:cNvSpPr/>
          <p:nvPr/>
        </p:nvSpPr>
        <p:spPr bwMode="auto">
          <a:xfrm>
            <a:off x="1403350" y="5229225"/>
            <a:ext cx="2663825" cy="1535113"/>
          </a:xfrm>
          <a:custGeom>
            <a:avLst/>
            <a:gdLst>
              <a:gd name="T0" fmla="*/ 2147483647 w 1678"/>
              <a:gd name="T1" fmla="*/ 2147483647 h 967"/>
              <a:gd name="T2" fmla="*/ 2147483647 w 1678"/>
              <a:gd name="T3" fmla="*/ 2147483647 h 967"/>
              <a:gd name="T4" fmla="*/ 2147483647 w 1678"/>
              <a:gd name="T5" fmla="*/ 2147483647 h 967"/>
              <a:gd name="T6" fmla="*/ 2147483647 w 1678"/>
              <a:gd name="T7" fmla="*/ 2147483647 h 967"/>
              <a:gd name="T8" fmla="*/ 2147483647 w 1678"/>
              <a:gd name="T9" fmla="*/ 2147483647 h 967"/>
              <a:gd name="T10" fmla="*/ 0 w 1678"/>
              <a:gd name="T11" fmla="*/ 0 h 9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8"/>
              <a:gd name="T19" fmla="*/ 0 h 967"/>
              <a:gd name="T20" fmla="*/ 1678 w 1678"/>
              <a:gd name="T21" fmla="*/ 967 h 9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8" h="966">
                <a:moveTo>
                  <a:pt x="1678" y="454"/>
                </a:moveTo>
                <a:cubicBezTo>
                  <a:pt x="1565" y="650"/>
                  <a:pt x="1452" y="847"/>
                  <a:pt x="1316" y="907"/>
                </a:cubicBezTo>
                <a:cubicBezTo>
                  <a:pt x="1180" y="967"/>
                  <a:pt x="983" y="869"/>
                  <a:pt x="862" y="816"/>
                </a:cubicBezTo>
                <a:cubicBezTo>
                  <a:pt x="741" y="763"/>
                  <a:pt x="696" y="635"/>
                  <a:pt x="590" y="590"/>
                </a:cubicBezTo>
                <a:cubicBezTo>
                  <a:pt x="484" y="545"/>
                  <a:pt x="325" y="642"/>
                  <a:pt x="227" y="544"/>
                </a:cubicBezTo>
                <a:cubicBezTo>
                  <a:pt x="129" y="446"/>
                  <a:pt x="64" y="223"/>
                  <a:pt x="0" y="0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1" name="Freeform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BABC186-89C2-4FAE-AD88-4AA3A2976A16}"/>
              </a:ext>
            </a:extLst>
          </p:cNvPr>
          <p:cNvSpPr/>
          <p:nvPr/>
        </p:nvSpPr>
        <p:spPr bwMode="auto">
          <a:xfrm>
            <a:off x="238125" y="1844675"/>
            <a:ext cx="2678113" cy="3479800"/>
          </a:xfrm>
          <a:custGeom>
            <a:avLst/>
            <a:gdLst>
              <a:gd name="T0" fmla="*/ 2147483647 w 1687"/>
              <a:gd name="T1" fmla="*/ 2147483647 h 2192"/>
              <a:gd name="T2" fmla="*/ 2147483647 w 1687"/>
              <a:gd name="T3" fmla="*/ 2147483647 h 2192"/>
              <a:gd name="T4" fmla="*/ 2147483647 w 1687"/>
              <a:gd name="T5" fmla="*/ 2147483647 h 2192"/>
              <a:gd name="T6" fmla="*/ 2147483647 w 1687"/>
              <a:gd name="T7" fmla="*/ 2147483647 h 2192"/>
              <a:gd name="T8" fmla="*/ 2147483647 w 1687"/>
              <a:gd name="T9" fmla="*/ 2147483647 h 2192"/>
              <a:gd name="T10" fmla="*/ 2147483647 w 1687"/>
              <a:gd name="T11" fmla="*/ 2147483647 h 2192"/>
              <a:gd name="T12" fmla="*/ 2147483647 w 1687"/>
              <a:gd name="T13" fmla="*/ 0 h 2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7"/>
              <a:gd name="T22" fmla="*/ 0 h 2192"/>
              <a:gd name="T23" fmla="*/ 1687 w 1687"/>
              <a:gd name="T24" fmla="*/ 2192 h 2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7" h="2192">
                <a:moveTo>
                  <a:pt x="507" y="2132"/>
                </a:moveTo>
                <a:cubicBezTo>
                  <a:pt x="367" y="2162"/>
                  <a:pt x="228" y="2192"/>
                  <a:pt x="145" y="2132"/>
                </a:cubicBezTo>
                <a:cubicBezTo>
                  <a:pt x="62" y="2072"/>
                  <a:pt x="16" y="1920"/>
                  <a:pt x="8" y="1769"/>
                </a:cubicBezTo>
                <a:cubicBezTo>
                  <a:pt x="0" y="1618"/>
                  <a:pt x="8" y="1399"/>
                  <a:pt x="99" y="1225"/>
                </a:cubicBezTo>
                <a:cubicBezTo>
                  <a:pt x="190" y="1051"/>
                  <a:pt x="349" y="885"/>
                  <a:pt x="553" y="726"/>
                </a:cubicBezTo>
                <a:cubicBezTo>
                  <a:pt x="757" y="567"/>
                  <a:pt x="1135" y="393"/>
                  <a:pt x="1324" y="272"/>
                </a:cubicBezTo>
                <a:cubicBezTo>
                  <a:pt x="1513" y="151"/>
                  <a:pt x="1600" y="75"/>
                  <a:pt x="1687" y="0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2" name="Freeform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A21A583-585F-444E-86C4-E2CA57084C63}"/>
              </a:ext>
            </a:extLst>
          </p:cNvPr>
          <p:cNvSpPr/>
          <p:nvPr/>
        </p:nvSpPr>
        <p:spPr bwMode="auto">
          <a:xfrm>
            <a:off x="4211638" y="4076700"/>
            <a:ext cx="1247775" cy="1944688"/>
          </a:xfrm>
          <a:custGeom>
            <a:avLst/>
            <a:gdLst>
              <a:gd name="T0" fmla="*/ 2147483647 w 786"/>
              <a:gd name="T1" fmla="*/ 2147483647 h 1225"/>
              <a:gd name="T2" fmla="*/ 2147483647 w 786"/>
              <a:gd name="T3" fmla="*/ 2147483647 h 1225"/>
              <a:gd name="T4" fmla="*/ 2147483647 w 786"/>
              <a:gd name="T5" fmla="*/ 2147483647 h 1225"/>
              <a:gd name="T6" fmla="*/ 2147483647 w 786"/>
              <a:gd name="T7" fmla="*/ 2147483647 h 1225"/>
              <a:gd name="T8" fmla="*/ 2147483647 w 786"/>
              <a:gd name="T9" fmla="*/ 2147483647 h 1225"/>
              <a:gd name="T10" fmla="*/ 2147483647 w 786"/>
              <a:gd name="T11" fmla="*/ 2147483647 h 1225"/>
              <a:gd name="T12" fmla="*/ 0 w 786"/>
              <a:gd name="T13" fmla="*/ 0 h 1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6"/>
              <a:gd name="T22" fmla="*/ 0 h 1225"/>
              <a:gd name="T23" fmla="*/ 786 w 786"/>
              <a:gd name="T24" fmla="*/ 1225 h 12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6" h="1225">
                <a:moveTo>
                  <a:pt x="408" y="1225"/>
                </a:moveTo>
                <a:cubicBezTo>
                  <a:pt x="537" y="1134"/>
                  <a:pt x="666" y="1044"/>
                  <a:pt x="726" y="953"/>
                </a:cubicBezTo>
                <a:cubicBezTo>
                  <a:pt x="786" y="862"/>
                  <a:pt x="786" y="757"/>
                  <a:pt x="771" y="681"/>
                </a:cubicBezTo>
                <a:cubicBezTo>
                  <a:pt x="756" y="605"/>
                  <a:pt x="703" y="529"/>
                  <a:pt x="635" y="499"/>
                </a:cubicBezTo>
                <a:cubicBezTo>
                  <a:pt x="567" y="469"/>
                  <a:pt x="438" y="522"/>
                  <a:pt x="363" y="499"/>
                </a:cubicBezTo>
                <a:cubicBezTo>
                  <a:pt x="288" y="476"/>
                  <a:pt x="242" y="446"/>
                  <a:pt x="182" y="363"/>
                </a:cubicBezTo>
                <a:cubicBezTo>
                  <a:pt x="122" y="280"/>
                  <a:pt x="61" y="140"/>
                  <a:pt x="0" y="0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3" name="Freeform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E84E0D-C27C-44CC-B50F-1EF25EBE8ACF}"/>
              </a:ext>
            </a:extLst>
          </p:cNvPr>
          <p:cNvSpPr/>
          <p:nvPr/>
        </p:nvSpPr>
        <p:spPr bwMode="auto">
          <a:xfrm>
            <a:off x="3155950" y="4005263"/>
            <a:ext cx="911225" cy="1944687"/>
          </a:xfrm>
          <a:custGeom>
            <a:avLst/>
            <a:gdLst>
              <a:gd name="T0" fmla="*/ 2147483647 w 574"/>
              <a:gd name="T1" fmla="*/ 0 h 1225"/>
              <a:gd name="T2" fmla="*/ 2147483647 w 574"/>
              <a:gd name="T3" fmla="*/ 2147483647 h 1225"/>
              <a:gd name="T4" fmla="*/ 2147483647 w 574"/>
              <a:gd name="T5" fmla="*/ 2147483647 h 1225"/>
              <a:gd name="T6" fmla="*/ 2147483647 w 574"/>
              <a:gd name="T7" fmla="*/ 2147483647 h 1225"/>
              <a:gd name="T8" fmla="*/ 2147483647 w 574"/>
              <a:gd name="T9" fmla="*/ 2147483647 h 1225"/>
              <a:gd name="T10" fmla="*/ 2147483647 w 574"/>
              <a:gd name="T11" fmla="*/ 2147483647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4"/>
              <a:gd name="T19" fmla="*/ 0 h 1225"/>
              <a:gd name="T20" fmla="*/ 574 w 574"/>
              <a:gd name="T21" fmla="*/ 1225 h 12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4" h="1225">
                <a:moveTo>
                  <a:pt x="438" y="0"/>
                </a:moveTo>
                <a:cubicBezTo>
                  <a:pt x="249" y="90"/>
                  <a:pt x="60" y="181"/>
                  <a:pt x="30" y="272"/>
                </a:cubicBezTo>
                <a:cubicBezTo>
                  <a:pt x="0" y="363"/>
                  <a:pt x="204" y="453"/>
                  <a:pt x="257" y="544"/>
                </a:cubicBezTo>
                <a:cubicBezTo>
                  <a:pt x="310" y="635"/>
                  <a:pt x="310" y="741"/>
                  <a:pt x="348" y="816"/>
                </a:cubicBezTo>
                <a:cubicBezTo>
                  <a:pt x="386" y="891"/>
                  <a:pt x="446" y="930"/>
                  <a:pt x="484" y="998"/>
                </a:cubicBezTo>
                <a:cubicBezTo>
                  <a:pt x="522" y="1066"/>
                  <a:pt x="548" y="1145"/>
                  <a:pt x="574" y="1225"/>
                </a:cubicBezTo>
              </a:path>
            </a:pathLst>
          </a:custGeom>
          <a:noFill/>
          <a:ln w="38100">
            <a:solidFill>
              <a:srgbClr val="FC3E1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567" name="Text Box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615EE3-C1D8-4EF6-B7A5-7D7DB71AC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14375"/>
            <a:ext cx="1655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>
                <a:latin typeface="Times New Roman" panose="020B0A04020102020204" pitchFamily="34" charset="0"/>
                <a:ea typeface="楷体"/>
              </a:rPr>
              <a:t>实物图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1" animBg="1"/>
      <p:bldP spid="26639" grpId="2" animBg="1"/>
      <p:bldP spid="26640" grpId="3" animBg="1"/>
      <p:bldP spid="26641" grpId="4" animBg="1"/>
      <p:bldP spid="26642" grpId="5" animBg="1"/>
      <p:bldP spid="26643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832CB96-E688-444F-BE4D-D0F432C4FCA9}"/>
              </a:ext>
            </a:extLst>
          </p:cNvPr>
          <p:cNvGrpSpPr/>
          <p:nvPr/>
        </p:nvGrpSpPr>
        <p:grpSpPr>
          <a:xfrm>
            <a:off x="571500" y="642938"/>
            <a:ext cx="1604963" cy="688975"/>
            <a:chOff x="3558" y="2515"/>
            <a:chExt cx="1011" cy="434"/>
          </a:xfrm>
        </p:grpSpPr>
        <p:pic>
          <p:nvPicPr>
            <p:cNvPr id="24583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97F7A66-3D8A-486E-90C6-0EB15D5A69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8" y="2515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C5A057B-3F97-4A7E-A0E9-69A561E1C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612" y="2555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sp>
        <p:nvSpPr>
          <p:cNvPr id="60422" name="Rectangl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312009-C0D1-4696-8082-5B1D5D35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500188"/>
            <a:ext cx="4081463" cy="4873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1.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根据电路图连接电路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1C1935-F8FC-4D1D-8010-EA577942A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214563"/>
            <a:ext cx="7654925" cy="14620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2.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检查无误后闭合开关，调节变阻器滑片，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  <a:t/>
            </a:r>
            <a:b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</a:b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  使电压表示数为</a:t>
            </a: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1V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、</a:t>
            </a: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1.5V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、</a:t>
            </a: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2.5V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，并记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  <a:t/>
            </a:r>
            <a:b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</a:b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  下对应的电流值</a:t>
            </a:r>
          </a:p>
        </p:txBody>
      </p:sp>
      <p:sp>
        <p:nvSpPr>
          <p:cNvPr id="60424" name="Rectangl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F7A7932-C39D-46D1-A0F4-B3A0EEBB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357688"/>
            <a:ext cx="7410450" cy="4873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3.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求出不同电压时的电阻并分析得出结论</a:t>
            </a:r>
          </a:p>
        </p:txBody>
      </p:sp>
      <p:sp>
        <p:nvSpPr>
          <p:cNvPr id="60427" name="Rectangle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ECBD54-F3D5-44EE-A92E-CFA57C87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214688"/>
            <a:ext cx="7786687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                      </a:t>
            </a:r>
            <a:r>
              <a:rPr lang="zh-CN" altLang="en-US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和小灯泡亮度（暗、微亮或亮），并用手感觉不同电压下灯泡的温度。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1">
            <a:hlinkClick r:id="" action="ppaction://ole?verb=0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096030-ED98-4623-87D2-AFDC239FAD8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214438" y="1785938"/>
          <a:ext cx="53800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工作表" r:id="rId4" imgW="0" imgH="0" progId="Excel.Sheet.8">
                  <p:embed/>
                </p:oleObj>
              </mc:Choice>
              <mc:Fallback>
                <p:oleObj name="工作表" r:id="rId4" imgW="0" imgH="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14438" y="1785938"/>
                        <a:ext cx="538003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1CA22F1-2852-4BFA-BD59-F29E4EA058B7}"/>
              </a:ext>
            </a:extLst>
          </p:cNvPr>
          <p:cNvGrpSpPr/>
          <p:nvPr/>
        </p:nvGrpSpPr>
        <p:grpSpPr>
          <a:xfrm>
            <a:off x="571500" y="571500"/>
            <a:ext cx="1604963" cy="688975"/>
            <a:chOff x="3552" y="3011"/>
            <a:chExt cx="1011" cy="434"/>
          </a:xfrm>
        </p:grpSpPr>
        <p:pic>
          <p:nvPicPr>
            <p:cNvPr id="2068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78A2456-6522-4F04-B7D1-90CDD8DB0A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2" y="3011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8FF72E-3DB3-4952-B649-53378097C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599" y="3057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2052" name="Group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590E05E-99A5-476E-9FA4-759EDF9CE002}"/>
              </a:ext>
            </a:extLst>
          </p:cNvPr>
          <p:cNvGrpSpPr/>
          <p:nvPr/>
        </p:nvGrpSpPr>
        <p:grpSpPr>
          <a:xfrm>
            <a:off x="571500" y="3929063"/>
            <a:ext cx="1604963" cy="688975"/>
            <a:chOff x="3545" y="3466"/>
            <a:chExt cx="1011" cy="434"/>
          </a:xfrm>
        </p:grpSpPr>
        <p:pic>
          <p:nvPicPr>
            <p:cNvPr id="2066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2AC2FD-6948-4CA9-9494-46E1EFB2B5B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45" y="3466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97F3A1A-E399-4166-B020-2962DC94D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592" y="3513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aphicFrame>
        <p:nvGraphicFramePr>
          <p:cNvPr id="61538" name="Group 9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4DE062-5231-43FE-BE89-5601B395BFB0}"/>
              </a:ext>
            </a:extLst>
          </p:cNvPr>
          <p:cNvGraphicFramePr>
            <a:graphicFrameLocks noGrp="1"/>
          </p:cNvGraphicFramePr>
          <p:nvPr/>
        </p:nvGraphicFramePr>
        <p:xfrm>
          <a:off x="6643688" y="1785938"/>
          <a:ext cx="1344612" cy="1704974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</a:tblGrid>
              <a:tr h="355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经典细隶书简" pitchFamily="49" charset="-122"/>
                        </a:rPr>
                        <a:t>灯泡亮度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  <a:tr h="446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2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BAFF20-778B-416D-8C11-E34B64496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43125"/>
            <a:ext cx="982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latin typeface="Times New Roman"/>
                <a:ea typeface="楷体"/>
              </a:rPr>
              <a:t>暗</a:t>
            </a:r>
            <a:endParaRPr lang="en-US" altLang="zh-CN" sz="2800"/>
          </a:p>
          <a:p>
            <a:pPr algn="ctr" eaLnBrk="1" hangingPunct="1"/>
            <a:r>
              <a:rPr lang="zh-CN" altLang="en-US" sz="2800">
                <a:latin typeface="Times New Roman"/>
                <a:ea typeface="楷体"/>
              </a:rPr>
              <a:t>微亮</a:t>
            </a:r>
            <a:endParaRPr lang="en-US" altLang="zh-CN" sz="2800"/>
          </a:p>
          <a:p>
            <a:pPr algn="ctr" eaLnBrk="1" hangingPunct="1"/>
            <a:r>
              <a:rPr lang="zh-CN" altLang="en-US" sz="2800">
                <a:latin typeface="Times New Roman"/>
                <a:ea typeface="楷体"/>
              </a:rPr>
              <a:t>亮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658D1B-3BCB-4B98-B949-8EAA19BA4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57313" y="1928813"/>
          <a:ext cx="6045200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0" imgH="0" progId="Excel.Sheet.8">
                  <p:embed/>
                </p:oleObj>
              </mc:Choice>
              <mc:Fallback>
                <p:oleObj name="Worksheet" r:id="rId4" imgW="0" imgH="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57313" y="1928813"/>
                        <a:ext cx="6045200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DCEED4-670C-486A-BC69-72E45B15DCE2}"/>
              </a:ext>
            </a:extLst>
          </p:cNvPr>
          <p:cNvGrpSpPr/>
          <p:nvPr/>
        </p:nvGrpSpPr>
        <p:grpSpPr>
          <a:xfrm>
            <a:off x="642938" y="1025525"/>
            <a:ext cx="1604962" cy="688975"/>
            <a:chOff x="3552" y="3011"/>
            <a:chExt cx="1011" cy="434"/>
          </a:xfrm>
        </p:grpSpPr>
        <p:pic>
          <p:nvPicPr>
            <p:cNvPr id="3085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155DC64-6E3C-40B2-9797-7A2A5F7B265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2" y="3011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AA3327F-94CF-4B51-A37A-C16C7E1D3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599" y="3057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A655D2-A0B5-4686-917E-6E2D5F11536A}"/>
              </a:ext>
            </a:extLst>
          </p:cNvPr>
          <p:cNvGrpSpPr/>
          <p:nvPr/>
        </p:nvGrpSpPr>
        <p:grpSpPr>
          <a:xfrm>
            <a:off x="642938" y="3954463"/>
            <a:ext cx="1604962" cy="688975"/>
            <a:chOff x="3545" y="3466"/>
            <a:chExt cx="1011" cy="434"/>
          </a:xfrm>
        </p:grpSpPr>
        <p:pic>
          <p:nvPicPr>
            <p:cNvPr id="3083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85C65A1-B798-4B7E-8357-E0D7E45274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45" y="3466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2A415A-E358-4326-A5DF-4BBEB9788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592" y="3513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aphicFrame>
        <p:nvGraphicFramePr>
          <p:cNvPr id="5152" name="Object 4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FD83CC-7A42-4941-8D90-38C8146BD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3063" y="4714875"/>
          <a:ext cx="35163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公式" r:id="rId9" imgW="0" imgH="0" progId="Equation.3">
                  <p:embed/>
                </p:oleObj>
              </mc:Choice>
              <mc:Fallback>
                <p:oleObj name="公式" r:id="rId9" imgW="0" imgH="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43063" y="4714875"/>
                        <a:ext cx="35163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98EE88-8F0F-48B2-99FA-3EF32472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143500"/>
            <a:ext cx="557213" cy="4873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Ω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9" name="WordArt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8020B3F-9F04-4FBA-8D55-404353924E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28575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实验一   用伏安法测电阻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55BE04-D343-4067-8B20-6981D354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500313"/>
            <a:ext cx="1071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0.10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0.15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0.24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BD1702-8C05-47BF-878F-9711E1B4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500313"/>
            <a:ext cx="1071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10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10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10.4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3082" name="TextBox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EA2F23-DC81-4505-B7EC-23F360A6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072063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040210"/>
                </a:solidFill>
                <a:latin typeface="Times New Roman"/>
                <a:ea typeface="楷体"/>
              </a:rPr>
              <a:t>10.1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1"/>
      <p:bldP spid="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>
            <a:hlinkClick r:id="" action="ppaction://ole?verb=0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1348F-B78D-4F5D-985D-8819E9F898C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214438" y="2143125"/>
          <a:ext cx="53800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工作表" r:id="rId4" imgW="0" imgH="0" progId="Excel.Sheet.8">
                  <p:embed/>
                </p:oleObj>
              </mc:Choice>
              <mc:Fallback>
                <p:oleObj name="工作表" r:id="rId4" imgW="0" imgH="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14438" y="2143125"/>
                        <a:ext cx="538003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19E9A6-D76F-4DD3-B847-F6A36F55D6D1}"/>
              </a:ext>
            </a:extLst>
          </p:cNvPr>
          <p:cNvGrpSpPr/>
          <p:nvPr/>
        </p:nvGrpSpPr>
        <p:grpSpPr>
          <a:xfrm>
            <a:off x="571500" y="1096963"/>
            <a:ext cx="1604963" cy="688975"/>
            <a:chOff x="3552" y="3011"/>
            <a:chExt cx="1011" cy="434"/>
          </a:xfrm>
        </p:grpSpPr>
        <p:pic>
          <p:nvPicPr>
            <p:cNvPr id="4120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BE8949-3A7F-4EFE-9FE6-D0CC1A0C35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2" y="3011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9ED283C-6D45-47A7-9D1B-0026AFA2E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599" y="3057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pSp>
        <p:nvGrpSpPr>
          <p:cNvPr id="4100" name="Group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6CBBF2-30A0-4C15-805C-6DE14E869A1C}"/>
              </a:ext>
            </a:extLst>
          </p:cNvPr>
          <p:cNvGrpSpPr/>
          <p:nvPr/>
        </p:nvGrpSpPr>
        <p:grpSpPr>
          <a:xfrm>
            <a:off x="571500" y="4240213"/>
            <a:ext cx="1604963" cy="688975"/>
            <a:chOff x="3545" y="3466"/>
            <a:chExt cx="1011" cy="434"/>
          </a:xfrm>
        </p:grpSpPr>
        <p:pic>
          <p:nvPicPr>
            <p:cNvPr id="4118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DF76462-A311-4742-8DFE-989D47B4D7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45" y="3466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F141E24-D096-4259-990E-49C4B6181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592" y="3513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graphicFrame>
        <p:nvGraphicFramePr>
          <p:cNvPr id="61538" name="Group 9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98028A-F4C6-4DED-9478-3BC30C2516B3}"/>
              </a:ext>
            </a:extLst>
          </p:cNvPr>
          <p:cNvGraphicFramePr>
            <a:graphicFrameLocks noGrp="1"/>
          </p:cNvGraphicFramePr>
          <p:nvPr/>
        </p:nvGraphicFramePr>
        <p:xfrm>
          <a:off x="6643688" y="2152650"/>
          <a:ext cx="1344612" cy="1704974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</a:tblGrid>
              <a:tr h="355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经典细隶书简" pitchFamily="49" charset="-122"/>
                        </a:rPr>
                        <a:t>灯泡亮度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  <a:tr h="446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2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3"/>
                  </a:ext>
                </a:extLst>
              </a:tr>
            </a:tbl>
          </a:graphicData>
        </a:graphic>
      </p:graphicFrame>
      <p:sp>
        <p:nvSpPr>
          <p:cNvPr id="61539" name="Rectangle 9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CFC948-DD6E-4888-8878-CA06DD35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000625"/>
            <a:ext cx="7345362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灯丝的电阻随温度的升高而增大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EA45D3-BA77-4E67-A738-C5200DEED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00313"/>
            <a:ext cx="982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Times New Roman"/>
                <a:ea typeface="楷体"/>
              </a:rPr>
              <a:t>暗</a:t>
            </a:r>
            <a:endParaRPr lang="en-US" altLang="zh-CN" sz="2800" b="1"/>
          </a:p>
          <a:p>
            <a:pPr algn="ctr" eaLnBrk="1" hangingPunct="1"/>
            <a:r>
              <a:rPr lang="zh-CN" altLang="en-US" sz="2800" b="1">
                <a:latin typeface="Times New Roman"/>
                <a:ea typeface="楷体"/>
              </a:rPr>
              <a:t>微亮</a:t>
            </a:r>
            <a:endParaRPr lang="en-US" altLang="zh-CN" sz="2800" b="1"/>
          </a:p>
          <a:p>
            <a:pPr algn="ctr" eaLnBrk="1" hangingPunct="1"/>
            <a:r>
              <a:rPr lang="zh-CN" altLang="en-US" sz="2800" b="1">
                <a:latin typeface="Times New Roman"/>
                <a:ea typeface="楷体"/>
              </a:rPr>
              <a:t>亮</a:t>
            </a:r>
          </a:p>
        </p:txBody>
      </p:sp>
      <p:pic>
        <p:nvPicPr>
          <p:cNvPr id="12" name="Picture 4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1A5A89-DB90-490C-9EAC-378FDC7F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770063" y="446088"/>
            <a:ext cx="5603875" cy="50323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chemeClr val="tx1"/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EB52AF-7FA1-4C0F-A2A2-775D2E89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586038"/>
            <a:ext cx="1071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0.18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0.23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0.29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D5F0EB-6C88-4856-9CD4-D17C8E6A8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571750"/>
            <a:ext cx="1071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5.56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6.52</a:t>
            </a:r>
          </a:p>
          <a:p>
            <a:r>
              <a:rPr lang="en-US" altLang="zh-CN" b="1">
                <a:solidFill>
                  <a:srgbClr val="FFFFFF"/>
                </a:solidFill>
                <a:latin typeface="Times New Roman"/>
                <a:ea typeface="楷体"/>
              </a:rPr>
              <a:t>8.62</a:t>
            </a:r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9" grpId="0"/>
      <p:bldP spid="2" grpId="1" uiExpand="1" build="p"/>
      <p:bldP spid="13" grpId="2"/>
      <p:bldP spid="1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600E64-B960-416C-9472-3EBBBAB8B794}"/>
              </a:ext>
            </a:extLst>
          </p:cNvPr>
          <p:cNvGrpSpPr/>
          <p:nvPr/>
        </p:nvGrpSpPr>
        <p:grpSpPr>
          <a:xfrm>
            <a:off x="576263" y="376238"/>
            <a:ext cx="1684337" cy="790575"/>
            <a:chOff x="1211" y="1039"/>
            <a:chExt cx="1061" cy="498"/>
          </a:xfrm>
        </p:grpSpPr>
        <p:pic>
          <p:nvPicPr>
            <p:cNvPr id="25734" name="剪去对角的矩形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9222EB-3C99-42A9-9927-40706E245BA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3" b="12936"/>
            <a:stretch>
              <a:fillRect/>
            </a:stretch>
          </p:blipFill>
          <p:spPr bwMode="auto">
            <a:xfrm>
              <a:off x="1211" y="1039"/>
              <a:ext cx="106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51" name="Picture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F57855-F02C-477E-91DA-FD7CB6475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92" y="1111"/>
              <a:ext cx="84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chemeClr val="tx1"/>
              </a:outerShdw>
            </a:effectLst>
          </p:spPr>
        </p:pic>
      </p:grpSp>
      <p:sp>
        <p:nvSpPr>
          <p:cNvPr id="31786" name="Rectangle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922A21-22E6-42D3-B733-87BB57296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187450"/>
            <a:ext cx="8166100" cy="4873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根据实验数据分别画出电流随电压变化的图像</a:t>
            </a:r>
          </a:p>
        </p:txBody>
      </p:sp>
      <p:grpSp>
        <p:nvGrpSpPr>
          <p:cNvPr id="16" name="Group 54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975BEA5-64E1-4378-9DF3-24D3D7E3F7EB}"/>
              </a:ext>
            </a:extLst>
          </p:cNvPr>
          <p:cNvGrpSpPr>
            <a:grpSpLocks noChangeAspect="1"/>
          </p:cNvGrpSpPr>
          <p:nvPr/>
        </p:nvGrpSpPr>
        <p:grpSpPr>
          <a:xfrm>
            <a:off x="727075" y="2774950"/>
            <a:ext cx="3590925" cy="3155950"/>
            <a:chOff x="3654" y="1650"/>
            <a:chExt cx="1884" cy="1656"/>
          </a:xfrm>
        </p:grpSpPr>
        <p:sp>
          <p:nvSpPr>
            <p:cNvPr id="9320" name="Rectangle 50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F73C956-1B3E-4369-A58D-4198107C7D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4" y="1650"/>
              <a:ext cx="1884" cy="1656"/>
            </a:xfrm>
            <a:prstGeom prst="rect">
              <a:avLst/>
            </a:prstGeom>
            <a:solidFill>
              <a:srgbClr val="FFAFAF"/>
            </a:solidFill>
            <a:ln w="76200" algn="ctr">
              <a:solidFill>
                <a:schemeClr val="bg1"/>
              </a:solidFill>
              <a:miter lim="800000"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zh-CN" altLang="zh-CN" sz="4000">
                <a:solidFill>
                  <a:srgbClr val="FFFF00"/>
                </a:solidFill>
                <a:ea typeface="隶书" pitchFamily="49" charset="-122"/>
              </a:endParaRPr>
            </a:p>
          </p:txBody>
        </p:sp>
        <p:sp>
          <p:nvSpPr>
            <p:cNvPr id="25705" name="Rectangle 50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0C0728E-7765-4A7E-818C-A667B87616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6" y="1938"/>
              <a:ext cx="1159" cy="1160"/>
            </a:xfrm>
            <a:prstGeom prst="rect">
              <a:avLst/>
            </a:prstGeom>
            <a:noFill/>
            <a:ln w="19050" algn="ctr">
              <a:solidFill>
                <a:srgbClr val="33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solidFill>
                  <a:srgbClr val="FFFF00"/>
                </a:solidFill>
                <a:ea typeface="隶书" pitchFamily="49" charset="-122"/>
              </a:endParaRPr>
            </a:p>
          </p:txBody>
        </p:sp>
        <p:sp>
          <p:nvSpPr>
            <p:cNvPr id="25706" name="Line 50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DD04DC5-9B22-4ABA-8F5D-631ED0465D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809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07" name="Line 50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DB657A3-1665-4EC2-B481-B30F0F0F61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95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08" name="Line 50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51B4F2-C912-43AD-BF76-69289939E2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667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09" name="Line 50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98EA98-D951-4172-A976-89390AEC6B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519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0" name="Line 5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E6F573-3C74-40EA-80C2-414F6F5A3A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373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1" name="Line 5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033578-6201-42A5-8172-F6025E329C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23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2" name="Line 5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DDFBF16-2003-4475-9135-6E596E8D7D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083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3" name="Line 5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309DF0B-B633-48EB-B98F-E589BD77F1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194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4" name="Line 5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DB52BF2-0B1A-4C42-A26F-4565B9366C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H="1">
              <a:off x="4429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5" name="Line 5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61A3D9C-F6D3-4AEC-B478-90F88D5F14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4280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6" name="Line 5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6A9A634-637B-4D16-B9EB-507AEC82C1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4144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7" name="Line 5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9080443-3C0A-44E7-A404-DE8FB81276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95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8" name="Line 5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7F0E52F-788A-48FB-A0B0-BDC7BC050D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853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19" name="Line 5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55D212-0DC7-40F8-B54F-B4CB9320B1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708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20" name="Line 5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3089A65-C40C-4B9E-A052-B2DC13D92F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560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21" name="Line 5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7DB709-1028-46F4-B7E4-FDAFD3EE2A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45" y="3099"/>
              <a:ext cx="22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722" name="Line 5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FF9A11F-E9EF-4A97-8A07-E11BD91443B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882" y="1818"/>
              <a:ext cx="22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" name="Text Box 5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74D44D2-A0CF-431D-B244-55F722B5E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739"/>
              <a:ext cx="13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0.1</a:t>
              </a:r>
            </a:p>
          </p:txBody>
        </p:sp>
        <p:sp>
          <p:nvSpPr>
            <p:cNvPr id="3" name="Text Box 5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D865D29-0746-4AE0-9F8E-712560BAD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452"/>
              <a:ext cx="133" cy="1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0.2</a:t>
              </a:r>
            </a:p>
          </p:txBody>
        </p:sp>
        <p:sp>
          <p:nvSpPr>
            <p:cNvPr id="4" name="Text Box 5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585C057-53C6-4872-9E7E-4845D91F8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162"/>
              <a:ext cx="133" cy="1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0.3</a:t>
              </a:r>
            </a:p>
          </p:txBody>
        </p:sp>
        <p:sp>
          <p:nvSpPr>
            <p:cNvPr id="5" name="Text Box 5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82227E-4E59-4836-872E-982BB86A6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1865"/>
              <a:ext cx="13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0.4</a:t>
              </a:r>
            </a:p>
          </p:txBody>
        </p:sp>
        <p:sp>
          <p:nvSpPr>
            <p:cNvPr id="6" name="Text Box 5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29524FC-5688-4C5D-8745-F9D566109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3093"/>
              <a:ext cx="52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0</a:t>
              </a:r>
            </a:p>
          </p:txBody>
        </p:sp>
        <p:sp>
          <p:nvSpPr>
            <p:cNvPr id="7" name="Text Box 5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630B3C1-CE85-4560-A5E8-420EC712F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1" y="3093"/>
              <a:ext cx="52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1</a:t>
              </a:r>
            </a:p>
          </p:txBody>
        </p:sp>
        <p:sp>
          <p:nvSpPr>
            <p:cNvPr id="8" name="Text Box 5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76903A8-BF56-43F3-A1D0-BE24535EC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2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2</a:t>
              </a:r>
            </a:p>
          </p:txBody>
        </p:sp>
        <p:sp>
          <p:nvSpPr>
            <p:cNvPr id="9" name="Text Box 5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B706AA-2F7E-429A-8D93-0B814F72A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3</a:t>
              </a:r>
            </a:p>
          </p:txBody>
        </p:sp>
        <p:sp>
          <p:nvSpPr>
            <p:cNvPr id="10" name="Text Box 5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AC3928C-73C8-4489-8F51-27BA84056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4</a:t>
              </a:r>
            </a:p>
          </p:txBody>
        </p:sp>
        <p:sp>
          <p:nvSpPr>
            <p:cNvPr id="11" name="Text Box 5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3972E8-90B1-47A2-A9BB-4F835C8C5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663"/>
              <a:ext cx="185" cy="1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I</a:t>
              </a:r>
              <a:r>
                <a:rPr lang="en-US" altLang="zh-CN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/A</a:t>
              </a:r>
            </a:p>
          </p:txBody>
        </p:sp>
        <p:sp>
          <p:nvSpPr>
            <p:cNvPr id="12" name="Text Box 5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EBBCC6D-7986-4625-974F-95BF59885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7" y="3120"/>
              <a:ext cx="184" cy="1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U</a:t>
              </a: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/V</a:t>
              </a:r>
            </a:p>
          </p:txBody>
        </p:sp>
      </p:grpSp>
      <p:grpSp>
        <p:nvGrpSpPr>
          <p:cNvPr id="17" name="Group 54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BD4E92-4770-4574-B0F4-E4B707F982F9}"/>
              </a:ext>
            </a:extLst>
          </p:cNvPr>
          <p:cNvGrpSpPr>
            <a:grpSpLocks noChangeAspect="1"/>
          </p:cNvGrpSpPr>
          <p:nvPr/>
        </p:nvGrpSpPr>
        <p:grpSpPr>
          <a:xfrm>
            <a:off x="4778375" y="2776538"/>
            <a:ext cx="3590925" cy="3155950"/>
            <a:chOff x="3654" y="1650"/>
            <a:chExt cx="1884" cy="1656"/>
          </a:xfrm>
        </p:grpSpPr>
        <p:sp>
          <p:nvSpPr>
            <p:cNvPr id="9290" name="Rectangle 50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B9623F-4321-42CE-ADA0-8D4AF5C8E6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4" y="1650"/>
              <a:ext cx="1884" cy="1656"/>
            </a:xfrm>
            <a:prstGeom prst="rect">
              <a:avLst/>
            </a:prstGeom>
            <a:solidFill>
              <a:srgbClr val="FFAFAF"/>
            </a:solidFill>
            <a:ln w="76200" algn="ctr">
              <a:solidFill>
                <a:schemeClr val="bg1"/>
              </a:solidFill>
              <a:miter lim="800000"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zh-CN" altLang="zh-CN" sz="4000">
                <a:solidFill>
                  <a:srgbClr val="FFFF00"/>
                </a:solidFill>
                <a:ea typeface="隶书" pitchFamily="49" charset="-122"/>
              </a:endParaRPr>
            </a:p>
          </p:txBody>
        </p:sp>
        <p:sp>
          <p:nvSpPr>
            <p:cNvPr id="25675" name="Rectangle 50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11AC239-FB37-457A-A3D2-9B738F72F7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6" y="1938"/>
              <a:ext cx="1159" cy="1160"/>
            </a:xfrm>
            <a:prstGeom prst="rect">
              <a:avLst/>
            </a:prstGeom>
            <a:noFill/>
            <a:ln w="19050" algn="ctr">
              <a:solidFill>
                <a:srgbClr val="33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solidFill>
                  <a:srgbClr val="FFFF00"/>
                </a:solidFill>
                <a:ea typeface="隶书" pitchFamily="49" charset="-122"/>
              </a:endParaRPr>
            </a:p>
          </p:txBody>
        </p:sp>
        <p:sp>
          <p:nvSpPr>
            <p:cNvPr id="25676" name="Line 50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73C95AC-4533-40AD-A262-2F89ADBF9F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809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77" name="Line 50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A18C3C0-94D4-48AD-9BA7-304E86BABF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95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78" name="Line 50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31B9EC0-364C-4AF3-9AEA-9F0DFD3092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667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79" name="Line 50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0223D41-4FD2-4D34-8D7E-825488ADED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519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0" name="Line 5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4E54E0A-BB5C-4CF3-B573-17FC8BE75B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373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1" name="Line 5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CF644F5-AB83-4F22-B262-0E5C9FD2FE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23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2" name="Line 5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16292A-1E14-4D39-A697-D414CDF3DB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2083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3" name="Line 5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3454657-FFD8-46C7-8C61-C8450AB385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6" y="1941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4" name="Line 5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EDAE9E-99E2-43ED-B901-A632F8973D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H="1">
              <a:off x="4429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5" name="Line 5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3FD079-60AB-4546-95DB-F3F73FDF0B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4280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6" name="Line 5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6D14424-E611-4C1A-B3C8-87D4D28101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4144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7" name="Line 5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778A060-6F77-4905-839F-112C191D8E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95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8" name="Line 5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16122E9-49F1-4793-BBA3-8BF38F15B5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853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89" name="Line 5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41F6358-2116-40C6-9C94-710CAAAC96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708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90" name="Line 5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25E521E-A320-43A5-9D66-045CCDD79D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560" y="2514"/>
              <a:ext cx="115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91" name="Line 5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08061A1-2F4D-4620-8AB1-6162AB1D52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45" y="3099"/>
              <a:ext cx="22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25692" name="Line 5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9E703D-AC27-4C02-BAA7-14DA567916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882" y="1818"/>
              <a:ext cx="22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30219" name="Text Box 5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3BAD0A-C945-4AAF-8A65-9862D2E64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739"/>
              <a:ext cx="13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0.1</a:t>
              </a:r>
            </a:p>
          </p:txBody>
        </p:sp>
        <p:sp>
          <p:nvSpPr>
            <p:cNvPr id="30220" name="Text Box 5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E763E6-2032-4596-88A3-DEB95DEA4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452"/>
              <a:ext cx="133" cy="1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0.2</a:t>
              </a:r>
            </a:p>
          </p:txBody>
        </p:sp>
        <p:sp>
          <p:nvSpPr>
            <p:cNvPr id="30221" name="Text Box 5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237A99-BF45-4D98-A581-7E4CA8757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162"/>
              <a:ext cx="133" cy="1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0.3</a:t>
              </a:r>
            </a:p>
          </p:txBody>
        </p:sp>
        <p:sp>
          <p:nvSpPr>
            <p:cNvPr id="30222" name="Text Box 5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B11D54F-28DA-4EB5-97A6-ED91EBEBC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1865"/>
              <a:ext cx="13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隶书" pitchFamily="49" charset="-122"/>
                </a:rPr>
                <a:t>0.4</a:t>
              </a:r>
            </a:p>
          </p:txBody>
        </p:sp>
        <p:sp>
          <p:nvSpPr>
            <p:cNvPr id="30223" name="Text Box 5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2BCD09-B2CA-4F07-A45A-5FA57B93F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3093"/>
              <a:ext cx="52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0</a:t>
              </a:r>
            </a:p>
          </p:txBody>
        </p:sp>
        <p:sp>
          <p:nvSpPr>
            <p:cNvPr id="30224" name="Text Box 5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6C0A13-5BED-49BB-9EAD-F6C3A9BBC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1" y="3093"/>
              <a:ext cx="52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1</a:t>
              </a:r>
            </a:p>
          </p:txBody>
        </p:sp>
        <p:sp>
          <p:nvSpPr>
            <p:cNvPr id="30225" name="Text Box 5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124246B-E845-4BCF-8CEC-E59097417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2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2</a:t>
              </a:r>
            </a:p>
          </p:txBody>
        </p:sp>
        <p:sp>
          <p:nvSpPr>
            <p:cNvPr id="30226" name="Text Box 5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EEFB6D4-83E1-4C6D-8ED0-08AEAA3AB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3</a:t>
              </a:r>
            </a:p>
          </p:txBody>
        </p:sp>
        <p:sp>
          <p:nvSpPr>
            <p:cNvPr id="30227" name="Text Box 5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F60455-4807-4D2A-BAFF-627C4C850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" y="3093"/>
              <a:ext cx="53" cy="1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4</a:t>
              </a:r>
            </a:p>
          </p:txBody>
        </p:sp>
        <p:sp>
          <p:nvSpPr>
            <p:cNvPr id="30228" name="Text Box 5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697F94D-D1F1-41AF-9846-F2438C49D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663"/>
              <a:ext cx="185" cy="1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I</a:t>
              </a:r>
              <a:r>
                <a:rPr lang="en-US" altLang="zh-CN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/A</a:t>
              </a:r>
            </a:p>
          </p:txBody>
        </p:sp>
        <p:sp>
          <p:nvSpPr>
            <p:cNvPr id="30229" name="Text Box 5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EC34DA3-86E2-4DF3-BFCE-21B3F3060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7" y="3120"/>
              <a:ext cx="184" cy="1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Ctr="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U</a:t>
              </a:r>
              <a:r>
                <a:rPr lang="en-US" altLang="zh-CN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itchFamily="49" charset="-122"/>
                </a:rPr>
                <a:t>/V</a:t>
              </a:r>
            </a:p>
          </p:txBody>
        </p:sp>
      </p:grpSp>
      <p:sp>
        <p:nvSpPr>
          <p:cNvPr id="31849" name="Rectangle 10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9E6B6C-B20B-460D-9D37-1D5A9D62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6069013"/>
            <a:ext cx="1679575" cy="4873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定值电阻</a:t>
            </a:r>
          </a:p>
        </p:txBody>
      </p:sp>
      <p:sp>
        <p:nvSpPr>
          <p:cNvPr id="31850" name="Rectangle 10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EEC0CA-B713-4448-996F-411427C1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6080125"/>
            <a:ext cx="1328738" cy="4873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小灯泡</a:t>
            </a:r>
          </a:p>
        </p:txBody>
      </p:sp>
      <p:graphicFrame>
        <p:nvGraphicFramePr>
          <p:cNvPr id="9366" name="Group 1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0E4E51-00E0-4607-8665-02D528A3F92E}"/>
              </a:ext>
            </a:extLst>
          </p:cNvPr>
          <p:cNvGraphicFramePr>
            <a:graphicFrameLocks noGrp="1"/>
          </p:cNvGraphicFramePr>
          <p:nvPr/>
        </p:nvGraphicFramePr>
        <p:xfrm>
          <a:off x="708025" y="1851025"/>
          <a:ext cx="3662363" cy="641350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6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电压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U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/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1.0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2.0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电流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I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/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0.05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0.15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0.25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</a:tbl>
          </a:graphicData>
        </a:graphic>
      </p:graphicFrame>
      <p:sp>
        <p:nvSpPr>
          <p:cNvPr id="31962" name="Oval 2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25C0C2D-FAB6-4B02-8A16-37E1F1D32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963" y="5219700"/>
            <a:ext cx="71437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963" name="Oval 2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D1C2638-099E-414F-A6C7-6BD7F0FC4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0713" y="4943475"/>
            <a:ext cx="71437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964" name="Oval 2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C49E6C-B957-452D-96C3-A1861A256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8525" y="4676775"/>
            <a:ext cx="71438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965" name="Oval 2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3629BE-5C43-443A-8EA3-9BF0787533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4750" y="4389438"/>
            <a:ext cx="71438" cy="71437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966" name="Oval 2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6316B-8C27-4636-B074-66297E483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0975" y="4111625"/>
            <a:ext cx="71438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967" name="Line 2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D71E27-9628-4FDE-BC90-6E79595BF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9538" y="3883025"/>
            <a:ext cx="1649412" cy="1646238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graphicFrame>
        <p:nvGraphicFramePr>
          <p:cNvPr id="9390" name="Group 17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F49CA52-0DE3-409D-857E-B90E78834EE4}"/>
              </a:ext>
            </a:extLst>
          </p:cNvPr>
          <p:cNvGraphicFramePr>
            <a:graphicFrameLocks noGrp="1"/>
          </p:cNvGraphicFramePr>
          <p:nvPr/>
        </p:nvGraphicFramePr>
        <p:xfrm>
          <a:off x="4752975" y="1849438"/>
          <a:ext cx="3654425" cy="64135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6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电压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U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/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1.0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2.0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电流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B0A04020102020204" pitchFamily="34" charset="0"/>
                          <a:ea typeface="楷体" panose="02010609060101010101" pitchFamily="49" charset="-122"/>
                        </a:rPr>
                        <a:t>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I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/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0.18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0.23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0.27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0.29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楷体" panose="02010800040101010101" pitchFamily="2" charset="-122"/>
                        </a:rPr>
                        <a:t>0.31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</a:tbl>
          </a:graphicData>
        </a:graphic>
      </p:graphicFrame>
      <p:sp>
        <p:nvSpPr>
          <p:cNvPr id="32041" name="Oval 29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F839E8-360A-40CA-B244-9B46093D4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0" y="4838700"/>
            <a:ext cx="71438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042" name="Oval 29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F9BF66-4637-4B7D-ADD5-4CDB345C6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188" y="4486275"/>
            <a:ext cx="71437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043" name="Oval 29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1A27A7-8E60-4CD0-A2FB-04BC3FF7B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1413" y="4224338"/>
            <a:ext cx="71437" cy="71437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044" name="Oval 30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C3C8A0-B3E0-4E42-A53B-2B3A2179A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4463" y="4019550"/>
            <a:ext cx="71437" cy="71438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045" name="Oval 30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F8110D-31FE-439F-84CC-EE58AA8E3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5450" y="3884613"/>
            <a:ext cx="71438" cy="71437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046" name="Freeform 30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694D53-DFBF-4B4D-AF7B-26DBD23E3E9E}"/>
              </a:ext>
            </a:extLst>
          </p:cNvPr>
          <p:cNvSpPr/>
          <p:nvPr/>
        </p:nvSpPr>
        <p:spPr bwMode="auto">
          <a:xfrm>
            <a:off x="5429250" y="3841750"/>
            <a:ext cx="1638300" cy="1687513"/>
          </a:xfrm>
          <a:custGeom>
            <a:avLst/>
            <a:gdLst>
              <a:gd name="T0" fmla="*/ 0 w 1032"/>
              <a:gd name="T1" fmla="*/ 2147483647 h 1063"/>
              <a:gd name="T2" fmla="*/ 2147483647 w 1032"/>
              <a:gd name="T3" fmla="*/ 2147483647 h 1063"/>
              <a:gd name="T4" fmla="*/ 2147483647 w 1032"/>
              <a:gd name="T5" fmla="*/ 2147483647 h 1063"/>
              <a:gd name="T6" fmla="*/ 2147483647 w 1032"/>
              <a:gd name="T7" fmla="*/ 2147483647 h 1063"/>
              <a:gd name="T8" fmla="*/ 2147483647 w 1032"/>
              <a:gd name="T9" fmla="*/ 2147483647 h 1063"/>
              <a:gd name="T10" fmla="*/ 2147483647 w 1032"/>
              <a:gd name="T11" fmla="*/ 0 h 10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2"/>
              <a:gd name="T19" fmla="*/ 0 h 1063"/>
              <a:gd name="T20" fmla="*/ 1032 w 1032"/>
              <a:gd name="T21" fmla="*/ 1063 h 10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2" h="1063">
                <a:moveTo>
                  <a:pt x="0" y="1063"/>
                </a:moveTo>
                <a:cubicBezTo>
                  <a:pt x="28" y="994"/>
                  <a:pt x="110" y="758"/>
                  <a:pt x="168" y="652"/>
                </a:cubicBezTo>
                <a:cubicBezTo>
                  <a:pt x="226" y="546"/>
                  <a:pt x="290" y="488"/>
                  <a:pt x="348" y="424"/>
                </a:cubicBezTo>
                <a:cubicBezTo>
                  <a:pt x="406" y="360"/>
                  <a:pt x="462" y="313"/>
                  <a:pt x="519" y="265"/>
                </a:cubicBezTo>
                <a:cubicBezTo>
                  <a:pt x="576" y="217"/>
                  <a:pt x="634" y="172"/>
                  <a:pt x="693" y="136"/>
                </a:cubicBezTo>
                <a:cubicBezTo>
                  <a:pt x="752" y="100"/>
                  <a:pt x="816" y="71"/>
                  <a:pt x="872" y="48"/>
                </a:cubicBezTo>
                <a:cubicBezTo>
                  <a:pt x="928" y="25"/>
                  <a:pt x="999" y="10"/>
                  <a:pt x="1032" y="0"/>
                </a:cubicBezTo>
              </a:path>
            </a:pathLst>
          </a:custGeom>
          <a:noFill/>
          <a:ln w="38100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4" name="Oval 2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BB472E-9057-48CB-AAA2-AC7FC889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849688"/>
            <a:ext cx="71438" cy="71437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800"/>
          </a:p>
        </p:txBody>
      </p:sp>
      <p:sp>
        <p:nvSpPr>
          <p:cNvPr id="15" name="Oval 30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6700B1-C6A0-4E2D-AF7A-350364BF4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35800" y="3808413"/>
            <a:ext cx="71438" cy="71437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2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14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9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10" nodeType="after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11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grpId="12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15" nodeType="after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  <p:cond evt="onBegin" delay="0">
                          <p:tn val="93"/>
                        </p:cond>
                      </p:stCondLst>
                      <p:childTnLst>
                        <p:par>
                          <p:cTn id="9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/>
      <p:bldP spid="31849" grpId="1"/>
      <p:bldP spid="31850" grpId="2"/>
      <p:bldP spid="31962" grpId="3" animBg="1"/>
      <p:bldP spid="31963" grpId="4" animBg="1"/>
      <p:bldP spid="31964" grpId="5" animBg="1"/>
      <p:bldP spid="31965" grpId="6" animBg="1"/>
      <p:bldP spid="31966" grpId="7" animBg="1"/>
      <p:bldP spid="32041" grpId="8" animBg="1"/>
      <p:bldP spid="32042" grpId="9" animBg="1"/>
      <p:bldP spid="32043" grpId="10" animBg="1"/>
      <p:bldP spid="32044" grpId="11" animBg="1"/>
      <p:bldP spid="32045" grpId="12" animBg="1"/>
      <p:bldP spid="32046" grpId="13" animBg="1"/>
      <p:bldP spid="14" grpId="14" animBg="1"/>
      <p:bldP spid="15" grpId="1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D168EB8-D44A-4745-A7F5-BD7461CCAF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04664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sz="5700" b="1" dirty="0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交流与讨论</a:t>
            </a:r>
          </a:p>
        </p:txBody>
      </p:sp>
      <p:sp>
        <p:nvSpPr>
          <p:cNvPr id="2209795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AF31770-42BB-444A-853E-B9F3EB1470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6002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>
                <a:latin typeface="Times New Roman"/>
                <a:ea typeface="楷体"/>
              </a:rPr>
              <a:t>1</a:t>
            </a:r>
            <a:r>
              <a:rPr lang="zh-CN" altLang="en-US" b="1">
                <a:latin typeface="Times New Roman"/>
                <a:ea typeface="楷体"/>
              </a:rPr>
              <a:t>、同一电阻，当加在它两端的电压不同时，测出的电阻为何有差异？</a:t>
            </a:r>
            <a:endParaRPr lang="zh-CN" altLang="en-US" b="1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>
                <a:latin typeface="Times New Roman"/>
                <a:ea typeface="楷体"/>
              </a:rPr>
              <a:t>     实验中，多次测量的目的是什么？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>
                <a:latin typeface="Times New Roman"/>
                <a:ea typeface="楷体"/>
              </a:rPr>
              <a:t>      </a:t>
            </a:r>
            <a:r>
              <a:rPr lang="zh-CN" altLang="en-US" b="1">
                <a:solidFill>
                  <a:srgbClr val="0000CC"/>
                </a:solidFill>
                <a:latin typeface="Times New Roman"/>
                <a:ea typeface="楷体"/>
              </a:rPr>
              <a:t>多次测量取平均值减小误差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>
                <a:latin typeface="Times New Roman"/>
                <a:ea typeface="楷体"/>
              </a:rPr>
              <a:t>2</a:t>
            </a:r>
            <a:r>
              <a:rPr lang="zh-CN" altLang="en-US" b="1">
                <a:latin typeface="Times New Roman"/>
                <a:ea typeface="楷体"/>
              </a:rPr>
              <a:t>、若把上面的电阻换成</a:t>
            </a:r>
            <a:r>
              <a:rPr lang="zh-CN" altLang="en-US" b="1">
                <a:solidFill>
                  <a:srgbClr val="0000CC"/>
                </a:solidFill>
                <a:latin typeface="Times New Roman"/>
                <a:ea typeface="楷体"/>
              </a:rPr>
              <a:t>灯泡，</a:t>
            </a:r>
            <a:r>
              <a:rPr lang="zh-CN" altLang="en-US" b="1">
                <a:latin typeface="Times New Roman"/>
                <a:ea typeface="楷体"/>
              </a:rPr>
              <a:t>当加在它两端的电压不同时，测出的电阻一样吗，为何有差异？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>
                <a:latin typeface="Times New Roman"/>
                <a:ea typeface="楷体"/>
              </a:rPr>
              <a:t>      </a:t>
            </a:r>
            <a:r>
              <a:rPr lang="zh-CN" altLang="en-US" b="1">
                <a:solidFill>
                  <a:srgbClr val="0000CC"/>
                </a:solidFill>
                <a:latin typeface="Times New Roman"/>
                <a:ea typeface="楷体"/>
              </a:rPr>
              <a:t>灯丝的电阻随温度的升高而增大。</a:t>
            </a:r>
            <a:endParaRPr lang="en-US" altLang="zh-CN" b="1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>
                <a:latin typeface="Times New Roman"/>
                <a:ea typeface="楷体"/>
              </a:rPr>
              <a:t>多次测量的目的是</a:t>
            </a:r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寻找普遍规律。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b="1">
              <a:solidFill>
                <a:srgbClr val="0000CC"/>
              </a:solidFill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254E580-1A84-4E09-B854-BF7E44E9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14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endParaRPr kumimoji="0" lang="zh-CN" altLang="en-US" sz="3200" b="1">
              <a:solidFill>
                <a:srgbClr val="0000CC"/>
              </a:solidFill>
              <a:latin typeface="Arial" pitchFamily="34" charset="0"/>
              <a:ea typeface="黑体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05CFC0-BB96-49C5-B84A-CF8BE30B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000250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0000CC"/>
                </a:solidFill>
                <a:latin typeface="Times New Roman"/>
                <a:ea typeface="楷体"/>
              </a:rPr>
              <a:t>测量误差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9794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45C894-3978-460F-94ED-CBBD5D2A284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71500"/>
            <a:ext cx="8713788" cy="154781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CN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小王同学在用“伏安法”测一个小灯泡电阻的实验中，由于粗心，将电路接成如图的形式，当她闭合开关时会出现什么问题？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074043-83CA-44E5-A003-6D628066D442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605088"/>
            <a:ext cx="2540000" cy="1665287"/>
          </a:xfrm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36F0EE-6A1C-48B1-A453-5D1784F8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214688"/>
            <a:ext cx="3143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latin typeface="Times New Roman" panose="020B0A04020102020204" pitchFamily="34" charset="0"/>
                <a:ea typeface="楷体" panose="02010609060101010101" pitchFamily="49" charset="-122"/>
              </a:rPr>
              <a:t>小灯泡会亮吗</a:t>
            </a:r>
            <a:r>
              <a:rPr kumimoji="0" lang="en-US" altLang="zh-CN" sz="2800" b="1">
                <a:latin typeface="Times New Roman" panose="020B0A04020102020204" pitchFamily="34" charset="0"/>
                <a:ea typeface="楷体" panose="02010609060101010101" pitchFamily="49" charset="-122"/>
              </a:rPr>
              <a:t>?</a:t>
            </a:r>
          </a:p>
          <a:p>
            <a:pPr eaLnBrk="1" hangingPunct="1"/>
            <a:endParaRPr kumimoji="0" lang="en-US" altLang="zh-CN" sz="2800" b="1">
              <a:latin typeface="Arial" pitchFamily="34" charset="0"/>
              <a:ea typeface="隶书" pitchFamily="49" charset="-122"/>
            </a:endParaRPr>
          </a:p>
          <a:p>
            <a:pPr eaLnBrk="1" hangingPunct="1"/>
            <a:r>
              <a:rPr kumimoji="0" lang="zh-CN" altLang="en-US" sz="2800" b="1">
                <a:latin typeface="Times New Roman" panose="020B0A04020102020204" pitchFamily="34" charset="0"/>
                <a:ea typeface="楷体" panose="02010609060101010101" pitchFamily="49" charset="-122"/>
              </a:rPr>
              <a:t>电压表有示数吗</a:t>
            </a:r>
            <a:r>
              <a:rPr kumimoji="0" lang="en-US" altLang="zh-CN" sz="2800" b="1">
                <a:latin typeface="Times New Roman" panose="020B0A04020102020204" pitchFamily="34" charset="0"/>
                <a:ea typeface="楷体" panose="02010609060101010101" pitchFamily="49" charset="-122"/>
              </a:rPr>
              <a:t>?</a:t>
            </a:r>
          </a:p>
          <a:p>
            <a:pPr eaLnBrk="1" hangingPunct="1"/>
            <a:endParaRPr kumimoji="0" lang="en-US" altLang="zh-CN" sz="2800" b="1">
              <a:latin typeface="Arial" pitchFamily="34" charset="0"/>
              <a:ea typeface="隶书" pitchFamily="49" charset="-122"/>
            </a:endParaRPr>
          </a:p>
          <a:p>
            <a:pPr eaLnBrk="1" hangingPunct="1"/>
            <a:r>
              <a:rPr kumimoji="0" lang="zh-CN" altLang="en-US" sz="2800" b="1">
                <a:latin typeface="Times New Roman" panose="020B0A04020102020204" pitchFamily="34" charset="0"/>
                <a:ea typeface="楷体" panose="02010609060101010101" pitchFamily="49" charset="-122"/>
              </a:rPr>
              <a:t>电流表有示数吗</a:t>
            </a:r>
            <a:r>
              <a:rPr kumimoji="0" lang="en-US" altLang="zh-CN" sz="2800" b="1">
                <a:latin typeface="Times New Roman" panose="020B0A04020102020204" pitchFamily="34" charset="0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971B51D-4A9C-4D00-9AE0-59E87961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357438"/>
            <a:ext cx="137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4000" b="1">
                <a:latin typeface="Times New Roman" panose="020B0A04020102020204" pitchFamily="34" charset="0"/>
                <a:ea typeface="楷体" panose="02010609060101010101" pitchFamily="49" charset="-122"/>
              </a:rPr>
              <a:t>提示</a:t>
            </a:r>
            <a:r>
              <a:rPr kumimoji="0" lang="en-US" altLang="zh-CN" sz="4000" b="1">
                <a:latin typeface="Times New Roman" panose="020B0A04020102020204" pitchFamily="34" charset="0"/>
                <a:ea typeface="楷体" panose="02010609060101010101" pitchFamily="49" charset="-122"/>
              </a:rPr>
              <a:t>: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64922A-F9BF-4A21-A59A-172CCE3D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28612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609060101010101" pitchFamily="49" charset="-122"/>
              </a:rPr>
              <a:t>不亮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B45607-5AE9-4EBF-8F19-B2AD8464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286250"/>
            <a:ext cx="277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609060101010101" pitchFamily="49" charset="-122"/>
              </a:rPr>
              <a:t>有</a:t>
            </a:r>
            <a:r>
              <a:rPr kumimoji="0" lang="en-US" altLang="zh-CN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609060101010101" pitchFamily="49" charset="-122"/>
              </a:rPr>
              <a:t>,</a:t>
            </a:r>
            <a:r>
              <a:rPr kumimoji="0"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609060101010101" pitchFamily="49" charset="-122"/>
              </a:rPr>
              <a:t>等于电源电压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AD629D-1057-41CC-B6B8-85FC44F2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14350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609060101010101" pitchFamily="49" charset="-122"/>
              </a:rPr>
              <a:t>没有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1"/>
      <p:bldP spid="29703" grpId="2"/>
      <p:bldP spid="29704" grpId="3"/>
      <p:bldP spid="29705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F05C65D-5CC2-4976-87D9-074EB82A6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25563"/>
            <a:ext cx="9217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到目前所学的电学知识为止，我们学了哪些物理量？</a:t>
            </a:r>
          </a:p>
        </p:txBody>
      </p:sp>
      <p:sp>
        <p:nvSpPr>
          <p:cNvPr id="2235395" name="Text 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9EB4074-3929-48D7-A664-619DF83E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333625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电流</a:t>
            </a:r>
          </a:p>
        </p:txBody>
      </p:sp>
      <p:sp>
        <p:nvSpPr>
          <p:cNvPr id="2235396" name="Text 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9304CDA-8EA3-4375-A5C3-C4F00491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1448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电压</a:t>
            </a:r>
          </a:p>
        </p:txBody>
      </p:sp>
      <p:sp>
        <p:nvSpPr>
          <p:cNvPr id="2235397" name="Text 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9E15E3-5CCF-4A14-9412-474EDEB8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5923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电阻</a:t>
            </a:r>
          </a:p>
        </p:txBody>
      </p:sp>
      <p:sp>
        <p:nvSpPr>
          <p:cNvPr id="2235398" name="AutoShape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808B7E-3750-41B5-94C2-47C3B381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24590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kumimoji="0" lang="zh-CN" altLang="en-US" sz="1800">
              <a:latin typeface="Constantia" panose="02030602050306030303" pitchFamily="18" charset="0"/>
            </a:endParaRPr>
          </a:p>
        </p:txBody>
      </p:sp>
      <p:sp>
        <p:nvSpPr>
          <p:cNvPr id="2235399" name="AutoShape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4D40EA-9ED1-4B0B-8721-B78A856F0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2845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kumimoji="0" lang="zh-CN" altLang="en-US" sz="1800">
              <a:latin typeface="Constantia" panose="02030602050306030303" pitchFamily="18" charset="0"/>
            </a:endParaRPr>
          </a:p>
        </p:txBody>
      </p:sp>
      <p:sp>
        <p:nvSpPr>
          <p:cNvPr id="2235400" name="Text Box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B08DFB0-14D1-46C5-B72B-6FBB4519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276475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电流表</a:t>
            </a:r>
          </a:p>
        </p:txBody>
      </p:sp>
      <p:sp>
        <p:nvSpPr>
          <p:cNvPr id="2235401" name="Text Box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14C7ED-B46D-4215-9166-79B1FF87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1257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电压表</a:t>
            </a:r>
          </a:p>
        </p:txBody>
      </p:sp>
      <p:sp>
        <p:nvSpPr>
          <p:cNvPr id="2235402" name="Text Box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F0EABA-A52B-468D-A228-B8906AFD1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76700"/>
            <a:ext cx="319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有办法测量吗？</a:t>
            </a:r>
          </a:p>
        </p:txBody>
      </p:sp>
      <p:pic>
        <p:nvPicPr>
          <p:cNvPr id="14347" name="Picture 20" descr="图片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EABB75-5127-4B96-A638-63D0BF51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063" y="2852738"/>
            <a:ext cx="32400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404" name="AutoShape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B40DC52-EDAA-4287-8515-6F545933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2116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kumimoji="0" lang="zh-CN" altLang="en-US" sz="1800">
              <a:latin typeface="Constantia" panose="02030602050306030303" pitchFamily="18" charset="0"/>
            </a:endParaRPr>
          </a:p>
        </p:txBody>
      </p:sp>
      <p:sp>
        <p:nvSpPr>
          <p:cNvPr id="14349" name="WordArt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173109-430C-498A-905E-03B21604D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163" y="261938"/>
            <a:ext cx="23050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miter lim="800000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10600030101010101" pitchFamily="2" charset="-122"/>
                <a:ea typeface="楷体"/>
              </a:rPr>
              <a:t>思考分析</a:t>
            </a:r>
          </a:p>
        </p:txBody>
      </p:sp>
      <p:sp>
        <p:nvSpPr>
          <p:cNvPr id="17422" name="文本框 1126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B8C7B8-5E1F-4634-AD58-9A7777C8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8577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CC"/>
                </a:solidFill>
                <a:latin typeface="Times New Roman"/>
                <a:ea typeface="楷体"/>
              </a:rPr>
              <a:t>       </a:t>
            </a:r>
            <a:r>
              <a:rPr lang="zh-CN" altLang="en-US" sz="3600" b="1" i="1">
                <a:solidFill>
                  <a:srgbClr val="3333CC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我手里有一个电阻器，我想知道它的电阻大小，该怎么办呢？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3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3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23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23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3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5395" grpId="0"/>
      <p:bldP spid="2235396" grpId="1"/>
      <p:bldP spid="2235397" grpId="2"/>
      <p:bldP spid="2235398" grpId="3" animBg="1"/>
      <p:bldP spid="2235399" grpId="4" animBg="1"/>
      <p:bldP spid="2235400" grpId="5"/>
      <p:bldP spid="2235401" grpId="6"/>
      <p:bldP spid="2235402" grpId="7"/>
      <p:bldP spid="2235404" grpId="8" animBg="1"/>
      <p:bldP spid="17422" grpId="9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447F06A-FAB0-4402-8B85-2DEADB3CB82C}"/>
              </a:ext>
            </a:extLst>
          </p:cNvPr>
          <p:cNvGrpSpPr/>
          <p:nvPr/>
        </p:nvGrpSpPr>
        <p:grpSpPr>
          <a:xfrm>
            <a:off x="0" y="357188"/>
            <a:ext cx="3429000" cy="3214687"/>
            <a:chOff x="175" y="-331"/>
            <a:chExt cx="2160" cy="2025"/>
          </a:xfrm>
        </p:grpSpPr>
        <p:pic>
          <p:nvPicPr>
            <p:cNvPr id="5127" name="Picture 3" descr="book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B1B4645-8902-4CFC-88AE-B5E9C72AC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" y="-331"/>
              <a:ext cx="2160" cy="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837DD5-F4A5-4499-8B99-397E17ED5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56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2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Text Box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AD532DF-D7F3-46FA-BB67-B2DF7261E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524"/>
              <a:ext cx="82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>
                  <a:solidFill>
                    <a:srgbClr val="FF0000"/>
                  </a:solidFill>
                  <a:latin typeface="Times New Roman" pitchFamily="18" charset="0"/>
                </a:rPr>
                <a:t>思考</a:t>
              </a:r>
            </a:p>
          </p:txBody>
        </p:sp>
      </p:grpSp>
      <p:sp>
        <p:nvSpPr>
          <p:cNvPr id="45068" name="Text 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10D528D-380E-40FE-811B-FCB0816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341438"/>
            <a:ext cx="50403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前面我们学了用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伏安法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测电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阻，可是在实际电路中有时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只有电流表或电压表，又该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如何测出待测电阻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Rx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呢？</a:t>
            </a:r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DA5DE0F-82C6-4136-95BA-002AF90A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24400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20002"/>
                </a:solidFill>
                <a:latin typeface="Times New Roman" pitchFamily="18" charset="0"/>
                <a:ea typeface="楷体"/>
              </a:rPr>
              <a:t>欧姆定律</a:t>
            </a:r>
          </a:p>
        </p:txBody>
      </p:sp>
      <p:graphicFrame>
        <p:nvGraphicFramePr>
          <p:cNvPr id="47119" name="Object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1C9F8B-0D86-4C19-B240-7FAA56A61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365625"/>
          <a:ext cx="15128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76825" y="4365625"/>
                        <a:ext cx="151288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AutoShape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F109A2-1744-47F1-8192-CEE33EF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97425"/>
            <a:ext cx="1081088" cy="503238"/>
          </a:xfrm>
          <a:prstGeom prst="righ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en-US" sz="1800" b="1"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47118" grpId="1"/>
      <p:bldP spid="4712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C7CB056-895C-4496-90E9-4436EE1C1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34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Times New Roman" pitchFamily="18" charset="0"/>
            </a:endParaRP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6FD5ED-DA78-4E9A-B271-C5FB98F3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9875"/>
            <a:ext cx="72009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）用电流表测出通过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Rx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的电流为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I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；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8676" name="Group 5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0A67C7-5FE6-49C2-A067-8A5E42424E0A}"/>
              </a:ext>
            </a:extLst>
          </p:cNvPr>
          <p:cNvGrpSpPr/>
          <p:nvPr/>
        </p:nvGrpSpPr>
        <p:grpSpPr>
          <a:xfrm>
            <a:off x="4859338" y="1484313"/>
            <a:ext cx="3070225" cy="1873250"/>
            <a:chOff x="2976" y="890"/>
            <a:chExt cx="1296" cy="1091"/>
          </a:xfrm>
        </p:grpSpPr>
        <p:sp>
          <p:nvSpPr>
            <p:cNvPr id="28701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88903B-53BC-4C9D-AFD6-CBC14EC0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890"/>
              <a:ext cx="0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2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8D64B44-C18A-4421-A9EC-83EDD85BE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93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3" name="Line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29B9FA6-905B-4477-82D3-97E01BD2C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986"/>
              <a:ext cx="4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4" name="Line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ACFA8A3-2506-4E42-8C46-19988827E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98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5" name="Line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06B9AAE-C0C5-4789-8E19-A0DBE1AE6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890"/>
              <a:ext cx="14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6" name="Line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770B728-695F-4D7B-97B8-A98C313A7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7" name="Line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4788D33-DEB4-4C9C-A476-9E75D0F1D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8" name="Rectangle 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8C4A22-710E-481B-B0B5-3A3084DF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18"/>
              <a:ext cx="288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28709" name="Line 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1915C5E-16BA-4C2A-9C87-52FB65D0B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1466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0" name="Line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2746877-6A58-43A2-8EB3-7D819A453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65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1" name="Oval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3D01AE-2817-42FE-B946-271807773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2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28712" name="Text Box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2761F37-46C6-4533-AB2B-7CE2B9D71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22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121104"/>
                  </a:solidFill>
                  <a:latin typeface="Times New Roman" pitchFamily="18" charset="0"/>
                </a:rPr>
                <a:t>  A</a:t>
              </a:r>
            </a:p>
          </p:txBody>
        </p:sp>
        <p:sp>
          <p:nvSpPr>
            <p:cNvPr id="28713" name="Line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46B3E4-D1EE-4F9C-B60E-B2180E8B9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98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4" name="Line 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C17010-927F-48B1-A4B7-ABEEC0C54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5" name="Line 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2D66D36-79DD-4E64-917E-619D00FC7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6" name="Text Box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C8E4978-0758-4C06-BD2D-6D450A6A0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6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717" name="Line 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42C6096-866B-4027-8E3A-1092A572D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322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18" name="Text Box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6ABF8EF-DCEA-4F01-B119-812E2E879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1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itchFamily="18" charset="0"/>
                </a:rPr>
                <a:t>R’</a:t>
              </a:r>
            </a:p>
          </p:txBody>
        </p:sp>
        <p:sp>
          <p:nvSpPr>
            <p:cNvPr id="28719" name="Text Box 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DF5F06-382C-416D-9F68-BFDBE0715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03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itchFamily="18" charset="0"/>
                </a:rPr>
                <a:t>U</a:t>
              </a:r>
            </a:p>
          </p:txBody>
        </p:sp>
      </p:grpSp>
      <p:grpSp>
        <p:nvGrpSpPr>
          <p:cNvPr id="28677" name="Group 5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B7E440-B065-4D58-8C40-7CFD5EBA144F}"/>
              </a:ext>
            </a:extLst>
          </p:cNvPr>
          <p:cNvGrpSpPr/>
          <p:nvPr/>
        </p:nvGrpSpPr>
        <p:grpSpPr>
          <a:xfrm>
            <a:off x="1143000" y="1357313"/>
            <a:ext cx="2786063" cy="2357437"/>
            <a:chOff x="1008" y="890"/>
            <a:chExt cx="1296" cy="1091"/>
          </a:xfrm>
        </p:grpSpPr>
        <p:sp>
          <p:nvSpPr>
            <p:cNvPr id="28683" name="Lin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3FA6DA-4686-43B6-B78F-C9DA30F8C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938"/>
              <a:ext cx="1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4" name="Line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32FE38-B94D-471C-B87F-C6F952C72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86"/>
              <a:ext cx="43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5" name="Line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8E3B889-8048-4B64-B018-E3AE8A762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986"/>
              <a:ext cx="28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6" name="Lin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D2141E-362D-4A66-80FD-6825F3401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890"/>
              <a:ext cx="14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7" name="Line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652FC48-6B53-4DD4-926B-E5411565F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86"/>
              <a:ext cx="1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8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2D753A3-EC0A-4275-B49E-45175B4DD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18"/>
              <a:ext cx="288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28689" name="Lin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9840905-16FB-44B9-8ACF-0E5849400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66"/>
              <a:ext cx="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90" name="Oval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3614F5-E768-4B86-90A4-61D077A2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32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28691" name="Text Box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E829CB-1EDA-4EF3-AE87-F7CF93424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22"/>
              <a:ext cx="24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121104"/>
                  </a:solidFill>
                  <a:latin typeface="Times New Roman" pitchFamily="18" charset="0"/>
                </a:rPr>
                <a:t> A</a:t>
              </a:r>
            </a:p>
          </p:txBody>
        </p:sp>
        <p:sp>
          <p:nvSpPr>
            <p:cNvPr id="28692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23610A-50E6-4CF3-9EDF-3611DB8C8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986"/>
              <a:ext cx="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93" name="Text Box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DE2233-D5B3-47C7-BFB4-5758B5663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616"/>
              <a:ext cx="1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694" name="Text Box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583E434-8FE6-4ED9-A452-E89B27A71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56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itchFamily="18" charset="0"/>
                </a:rPr>
                <a:t>Rx </a:t>
              </a:r>
              <a:r>
                <a:rPr lang="en-US" altLang="zh-CN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28695" name="Text Box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55E4014-0119-413A-9004-DD0990022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03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28696" name="Line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C68399C-825A-47AF-B7FC-2A5438A68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97" name="Line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FD196DA-F7F5-4AA6-AAD3-17AD27C3E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98" name="Line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2B1C9F-871D-4EB5-A68A-A81CA1E8B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99" name="Line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08872D-B3B4-46F5-B508-379294DBD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00" name="Line 4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F6FB45-E16F-444F-8145-A9DB7DEB9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890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3051" name="Rectangle 4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441BDA6-9F8F-46D5-AF79-EE9430AC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449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:</a:t>
            </a:r>
          </a:p>
        </p:txBody>
      </p:sp>
      <p:sp>
        <p:nvSpPr>
          <p:cNvPr id="28679" name="Text Box 4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C060A7-6484-4660-88A7-90FAEA627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04813"/>
            <a:ext cx="594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一、等效替代法测电阻</a:t>
            </a:r>
          </a:p>
        </p:txBody>
      </p:sp>
      <p:sp>
        <p:nvSpPr>
          <p:cNvPr id="43057" name="Text Box 4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CC0CC0C-B3EF-4D4F-9B2F-EE2E8FA5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13275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）接上电阻箱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R’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调节阻值使电流表的示数乃为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I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；</a:t>
            </a:r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E9BF2-79E5-4B22-9FFE-C61A28A1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57788"/>
            <a:ext cx="4419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）则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Rx=R’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82" name="AutoShape 4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120EE1-2DD8-4297-ADA9-85A9552B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1928813"/>
            <a:ext cx="865187" cy="288925"/>
          </a:xfrm>
          <a:prstGeom prst="leftRightArrow">
            <a:avLst>
              <a:gd name="adj1" fmla="val 50000"/>
              <a:gd name="adj2" fmla="val 5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en-US" sz="1800" b="1"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3" grpId="0"/>
      <p:bldP spid="43051" grpId="1"/>
      <p:bldP spid="43057" grpId="2"/>
      <p:bldP spid="4305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DFBFEF8-D619-4B62-9DC2-17B81A07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4375"/>
            <a:ext cx="295433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Times New Roman" pitchFamily="18" charset="0"/>
                <a:ea typeface="楷体"/>
              </a:rPr>
              <a:t>拓展：</a:t>
            </a:r>
            <a:endParaRPr lang="en-US" altLang="zh-CN" sz="40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2969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8E71F2-4EF4-44CE-9DBE-7B4CEB6ECA57}"/>
              </a:ext>
            </a:extLst>
          </p:cNvPr>
          <p:cNvGrpSpPr/>
          <p:nvPr/>
        </p:nvGrpSpPr>
        <p:grpSpPr>
          <a:xfrm>
            <a:off x="2051050" y="1412875"/>
            <a:ext cx="3600450" cy="2736850"/>
            <a:chOff x="1292" y="890"/>
            <a:chExt cx="2268" cy="1724"/>
          </a:xfrm>
        </p:grpSpPr>
        <p:sp>
          <p:nvSpPr>
            <p:cNvPr id="29711" name="Text Box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0F0EAD8-3C44-435C-B010-E7496885A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890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zh-CN" sz="3200"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29712" name="Group 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2790BE9-11D6-4FA3-BF5D-D23BB4AF8707}"/>
                </a:ext>
              </a:extLst>
            </p:cNvPr>
            <p:cNvGrpSpPr/>
            <p:nvPr/>
          </p:nvGrpSpPr>
          <p:grpSpPr>
            <a:xfrm>
              <a:off x="1292" y="890"/>
              <a:ext cx="2268" cy="1724"/>
              <a:chOff x="1292" y="890"/>
              <a:chExt cx="2268" cy="1724"/>
            </a:xfrm>
          </p:grpSpPr>
          <p:sp>
            <p:nvSpPr>
              <p:cNvPr id="29713" name="Text Box 2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0DFF497-7255-4782-9363-B5DB0835B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890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itchFamily="18" charset="0"/>
                  </a:rPr>
                  <a:t>R</a:t>
                </a:r>
                <a:r>
                  <a:rPr lang="en-US" altLang="zh-CN" sz="2800" b="1" baseline="-25000">
                    <a:latin typeface="Times New Roman" pitchFamily="18" charset="0"/>
                  </a:rPr>
                  <a:t>X</a:t>
                </a:r>
              </a:p>
            </p:txBody>
          </p:sp>
          <p:grpSp>
            <p:nvGrpSpPr>
              <p:cNvPr id="29714" name="Group 4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A63381D-9C1D-4397-BB01-C2210371E655}"/>
                  </a:ext>
                </a:extLst>
              </p:cNvPr>
              <p:cNvGrpSpPr/>
              <p:nvPr/>
            </p:nvGrpSpPr>
            <p:grpSpPr>
              <a:xfrm>
                <a:off x="1292" y="1252"/>
                <a:ext cx="2268" cy="1362"/>
                <a:chOff x="1292" y="1252"/>
                <a:chExt cx="3357" cy="1906"/>
              </a:xfrm>
            </p:grpSpPr>
            <p:sp>
              <p:nvSpPr>
                <p:cNvPr id="29715" name="Line 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FFA0721-CA96-4235-B2F4-17F42AC6D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1" y="2659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16" name="Line 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76FCF05-AA20-4FE7-B470-91DF613E1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52" y="284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17" name="Line 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FAB2F2A-214E-472B-9ACF-8DF95FD77D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2" y="2931"/>
                  <a:ext cx="145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18" name="Rectangle 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ECFB97C-1936-4AFA-BBCA-D27D9459C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2069"/>
                  <a:ext cx="136" cy="4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19" name="Rectangle 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B56FAE6-7D71-4C00-91AB-D1AD19AE7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252"/>
                  <a:ext cx="590" cy="1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20" name="Rectangle 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3ABBD13-AEBD-412C-9658-2342B3BF5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706"/>
                  <a:ext cx="590" cy="1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21" name="Line 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3F48A5F-AB0A-4916-B718-A3F0580C6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1298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2" name="Line 1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B928893-A5A4-4236-A19C-D99829AAA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04" y="1298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3" name="Line 1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DDA366D-D7C8-4ABF-AC60-1AA58495C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04" y="2568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4" name="Line 1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652621F-A559-46B1-82E8-81473ED3A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1298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5" name="Line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6B76835-9B99-400C-AD99-3B492FC1E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1797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6" name="Oval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CE95F16-4DF4-4C2E-AB17-7DB2CF770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1" y="1298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27" name="Oval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F97E92C-ADA9-4806-8D97-655AA1167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28" name="Oval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ED9B974-CCDA-440E-B4CD-1F789245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1" y="1752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kumimoji="0" lang="zh-CN" altLang="zh-CN" sz="1800">
                    <a:latin typeface="Arial" pitchFamily="34" charset="0"/>
                  </a:endParaRPr>
                </a:p>
              </p:txBody>
            </p:sp>
            <p:sp>
              <p:nvSpPr>
                <p:cNvPr id="29729" name="Line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B6BBB53-0B05-4C8A-AC90-85BEAE22FB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1615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30" name="Line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11275CB-BDCD-44D9-8B11-133A3607A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74" y="1615"/>
                  <a:ext cx="0" cy="13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31" name="Line 1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A4FD184-5E60-440E-B1BE-142031F2E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2931"/>
                  <a:ext cx="15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9732" name="Group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BAB5544-C918-49F1-9384-014A8C2EA477}"/>
                    </a:ext>
                  </a:extLst>
                </p:cNvPr>
                <p:cNvGrpSpPr/>
                <p:nvPr/>
              </p:nvGrpSpPr>
              <p:grpSpPr>
                <a:xfrm>
                  <a:off x="1293" y="2160"/>
                  <a:ext cx="498" cy="403"/>
                  <a:chOff x="1293" y="2160"/>
                  <a:chExt cx="498" cy="403"/>
                </a:xfrm>
              </p:grpSpPr>
              <p:sp>
                <p:nvSpPr>
                  <p:cNvPr id="29741" name="Oval 21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61168DC-5659-411D-88F9-7CD802C099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160"/>
                    <a:ext cx="363" cy="3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kumimoji="0" lang="zh-CN" altLang="zh-CN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29742" name="Text Box 22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CDEED5A-F916-441B-A4AC-8CC971F6EA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9" y="2160"/>
                    <a:ext cx="452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itchFamily="2" charset="-122"/>
                      </a:defRPr>
                    </a:lvl9pPr>
                  </a:lstStyle>
                  <a:p>
                    <a:pPr algn="just" eaLnBrk="1" hangingPunct="1"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itchFamily="18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29733" name="Line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BA67C28-C279-4C10-8810-61CA6B79B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1797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34" name="Line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DE1636E-2F3C-4D84-8D17-F5471EF13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1" y="1525"/>
                  <a:ext cx="363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35" name="Text Box 2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C927CAE-DD7D-4963-AFD4-A028B46D57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4" y="1703"/>
                  <a:ext cx="273" cy="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zh-CN" sz="32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29736" name="Text Box 2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3972D46-BC2A-4D96-8745-63C50AE3C8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1" y="1978"/>
                  <a:ext cx="681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29737" name="Text Box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670B761-5C57-4577-AAC3-88A3439A6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4" y="1253"/>
                  <a:ext cx="227" cy="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latin typeface="Times New Roman" pitchFamily="18" charset="0"/>
                    </a:rPr>
                    <a:t>S</a:t>
                  </a:r>
                </a:p>
              </p:txBody>
            </p:sp>
            <p:grpSp>
              <p:nvGrpSpPr>
                <p:cNvPr id="29738" name="Group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742CA76-9B23-403A-9FC6-5AE1D60C2EE1}"/>
                    </a:ext>
                  </a:extLst>
                </p:cNvPr>
                <p:cNvGrpSpPr/>
                <p:nvPr/>
              </p:nvGrpSpPr>
              <p:grpSpPr>
                <a:xfrm rot="-241782">
                  <a:off x="1292" y="1389"/>
                  <a:ext cx="1180" cy="453"/>
                  <a:chOff x="1292" y="1389"/>
                  <a:chExt cx="1180" cy="453"/>
                </a:xfrm>
              </p:grpSpPr>
              <p:sp>
                <p:nvSpPr>
                  <p:cNvPr id="29739" name="Line 31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39F7476-6661-4CF1-975E-FF2EEEF12F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389"/>
                    <a:ext cx="590" cy="2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40" name="Line 32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7A2B2A1A-CA00-49FE-B2BA-5E1EAC3D75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616"/>
                    <a:ext cx="590" cy="226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2017" name="Text Box 3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2443A1-6A11-47C4-B61E-95BE24D7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229225"/>
            <a:ext cx="576263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楷体"/>
              </a:rPr>
              <a:t>I</a:t>
            </a:r>
            <a:r>
              <a:rPr lang="en-US" altLang="zh-CN" sz="3600" baseline="-25000">
                <a:solidFill>
                  <a:srgbClr val="FF3300"/>
                </a:solidFill>
                <a:latin typeface="Times New Roman" pitchFamily="18" charset="0"/>
                <a:ea typeface="楷体"/>
              </a:rPr>
              <a:t>1</a:t>
            </a:r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D18D7C-6022-475D-9CE7-9A89762E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229225"/>
            <a:ext cx="576262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楷体"/>
              </a:rPr>
              <a:t>I</a:t>
            </a:r>
            <a:r>
              <a:rPr lang="en-US" altLang="zh-CN" sz="3600" baseline="-25000">
                <a:solidFill>
                  <a:srgbClr val="FF3300"/>
                </a:solidFill>
                <a:latin typeface="Times New Roman" pitchFamily="18" charset="0"/>
                <a:ea typeface="楷体"/>
              </a:rPr>
              <a:t>2</a:t>
            </a: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468BA1F-0322-4573-B662-5F0950A9DAEE}"/>
              </a:ext>
            </a:extLst>
          </p:cNvPr>
          <p:cNvGrpSpPr/>
          <p:nvPr/>
        </p:nvGrpSpPr>
        <p:grpSpPr>
          <a:xfrm>
            <a:off x="4427538" y="5445125"/>
            <a:ext cx="865187" cy="215900"/>
            <a:chOff x="2925" y="3430"/>
            <a:chExt cx="545" cy="136"/>
          </a:xfrm>
        </p:grpSpPr>
        <p:sp>
          <p:nvSpPr>
            <p:cNvPr id="29709" name="Line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BBE313D-EE34-4FE7-89AB-E97F53F07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3430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9710" name="Line 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394CB1-77A1-4613-B756-60A5C72E7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356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E21B70F-89B5-4FCE-992B-9BA26F9817C0}"/>
              </a:ext>
            </a:extLst>
          </p:cNvPr>
          <p:cNvGrpSpPr/>
          <p:nvPr/>
        </p:nvGrpSpPr>
        <p:grpSpPr>
          <a:xfrm>
            <a:off x="3276600" y="5157788"/>
            <a:ext cx="3313113" cy="669925"/>
            <a:chOff x="2063" y="3612"/>
            <a:chExt cx="2087" cy="422"/>
          </a:xfrm>
        </p:grpSpPr>
        <p:sp>
          <p:nvSpPr>
            <p:cNvPr id="29705" name="Text Box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B2B0DE-6000-4365-BD8A-67BA1B55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3612"/>
              <a:ext cx="2087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</a:ln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Times New Roman" pitchFamily="18" charset="0"/>
                </a:rPr>
                <a:t>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en-US" altLang="zh-CN" sz="3600" b="1" baseline="-25000">
                  <a:solidFill>
                    <a:srgbClr val="FF3300"/>
                  </a:solidFill>
                  <a:latin typeface="Times New Roman" pitchFamily="18" charset="0"/>
                </a:rPr>
                <a:t>X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itchFamily="18" charset="0"/>
                </a:rPr>
                <a:t> 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itchFamily="18" charset="0"/>
                </a:rPr>
                <a:t>        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endParaRPr lang="en-US" altLang="zh-CN" sz="40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29706" name="Group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C613E3-EC92-4D1B-BA42-EC1B342432F3}"/>
                </a:ext>
              </a:extLst>
            </p:cNvPr>
            <p:cNvGrpSpPr/>
            <p:nvPr/>
          </p:nvGrpSpPr>
          <p:grpSpPr>
            <a:xfrm>
              <a:off x="2789" y="3748"/>
              <a:ext cx="545" cy="136"/>
              <a:chOff x="2925" y="3430"/>
              <a:chExt cx="545" cy="136"/>
            </a:xfrm>
          </p:grpSpPr>
          <p:sp>
            <p:nvSpPr>
              <p:cNvPr id="29707" name="Line 4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70CCC08-87BC-4E73-89D1-31F61E612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9708" name="Line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FD4897-ADEE-47C6-AC28-F12D1B8C0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566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2027" name="Text Box 4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650889-AB39-4F8C-A626-8402EF7A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43500"/>
            <a:ext cx="5081588" cy="64928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/>
              </a:rPr>
              <a:t>  </a:t>
            </a:r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  <a:ea typeface="楷体"/>
              </a:rPr>
              <a:t>等效替代法测电阻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animBg="1"/>
      <p:bldP spid="42018" grpId="1" animBg="1"/>
      <p:bldP spid="4202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20C1042-CB01-4071-B963-416B8FE4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81075"/>
            <a:ext cx="770572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>
                <a:latin typeface="Times New Roman" pitchFamily="18" charset="0"/>
                <a:ea typeface="楷体" panose="02010800040101010101" pitchFamily="2" charset="-122"/>
              </a:rPr>
              <a:t>二、转换法测电阻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  <a:ea typeface="楷体"/>
              </a:rPr>
              <a:t>        利用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开关的断开和闭合</a:t>
            </a:r>
            <a:r>
              <a:rPr lang="zh-CN" altLang="en-US" sz="3600" b="1">
                <a:latin typeface="Times New Roman" panose="02010600030101010101" pitchFamily="2" charset="-122"/>
                <a:ea typeface="楷体" panose="02010800040101010101" pitchFamily="2" charset="-122"/>
              </a:rPr>
              <a:t>，或者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滑动变阻器滑片位置</a:t>
            </a:r>
            <a:r>
              <a:rPr lang="zh-CN" altLang="en-US" sz="3600" b="1">
                <a:latin typeface="Times New Roman" panose="02010600030101010101" pitchFamily="2" charset="-122"/>
                <a:ea typeface="楷体" panose="02010800040101010101" pitchFamily="2" charset="-122"/>
              </a:rPr>
              <a:t>的变化，使电路处于两种不同的状态，从而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使电流表或电压表有两个不同</a:t>
            </a:r>
            <a:r>
              <a:rPr lang="zh-CN" altLang="en-US" sz="3600" b="1">
                <a:latin typeface="Times New Roman" panose="02010600030101010101" pitchFamily="2" charset="-122"/>
                <a:ea typeface="楷体" panose="02010800040101010101" pitchFamily="2" charset="-122"/>
              </a:rPr>
              <a:t>的读数，再利用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欧姆定律和电路特点</a:t>
            </a:r>
            <a:r>
              <a:rPr lang="zh-CN" altLang="en-US" sz="3600" b="1">
                <a:latin typeface="Times New Roman" panose="02010600030101010101" pitchFamily="2" charset="-122"/>
                <a:ea typeface="楷体" panose="02010800040101010101" pitchFamily="2" charset="-122"/>
              </a:rPr>
              <a:t>间接求出未知电阻的方法</a:t>
            </a: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331500-9EDB-4A38-9F13-DA949B58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96963"/>
            <a:ext cx="9145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现有一个电池组，一个电压表，一个开关，一个已知电阻</a:t>
            </a:r>
            <a:r>
              <a:rPr kumimoji="0"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kumimoji="0" lang="en-US" altLang="zh-CN" sz="36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，导线若干，用上述器材测定待测电阻</a:t>
            </a:r>
            <a:r>
              <a:rPr kumimoji="0"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的阻值，要求：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B6332F-0F65-4ABC-B202-1980D285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3375"/>
            <a:ext cx="4824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1</a:t>
            </a: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、缺少电流表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602DD9-6EAF-49A1-9DC7-CEA06F37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643313"/>
            <a:ext cx="583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利用串联电路电流相等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9A55A7-D210-44F4-B647-01E44EBA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00" r="19000" b="42000"/>
          <a:stretch>
            <a:fillRect/>
          </a:stretch>
        </p:blipFill>
        <p:spPr bwMode="auto">
          <a:xfrm>
            <a:off x="684213" y="836613"/>
            <a:ext cx="38877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573538-DDA5-4EEE-B9F9-544ABE05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22000" r="18001" b="42000"/>
          <a:stretch>
            <a:fillRect/>
          </a:stretch>
        </p:blipFill>
        <p:spPr bwMode="auto">
          <a:xfrm>
            <a:off x="755650" y="3716338"/>
            <a:ext cx="38115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89A8551-803F-45C2-9B33-CBCCE8CB1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2950" y="4489450"/>
          <a:ext cx="364013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0" imgH="0" progId="Equation.DSMT4">
                  <p:embed/>
                </p:oleObj>
              </mc:Choice>
              <mc:Fallback>
                <p:oleObj name="Equation" r:id="rId6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52950" y="4489450"/>
                        <a:ext cx="364013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7E69FC-E20C-48E0-816D-614DA405E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4088" y="1268413"/>
          <a:ext cx="331311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64088" y="1268413"/>
                        <a:ext cx="3313112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0370AD7-D6B2-4E84-BA7A-1CE29D6E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方案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1</a:t>
            </a:r>
            <a:r>
              <a:rPr lang="zh-CN" altLang="en-US" sz="3200" b="1">
                <a:solidFill>
                  <a:srgbClr val="FFFF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2330F4-047B-4AD5-ACE6-DF3791F6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方案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2</a:t>
            </a:r>
            <a:r>
              <a:rPr lang="zh-CN" altLang="en-US" sz="3200" b="1">
                <a:solidFill>
                  <a:srgbClr val="FFFF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D1FF4C6-2AFC-41D4-A8C7-2BE3C922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现有一个电池组，一个电流表，一个开关，一个已知电阻</a:t>
            </a:r>
            <a:r>
              <a:rPr kumimoji="0"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kumimoji="0" lang="en-US" altLang="zh-CN" sz="36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，导线若干，用上述器材测定待测电阻</a:t>
            </a:r>
            <a:r>
              <a:rPr kumimoji="0"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kumimoji="0"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的阻值，要求：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23FC9CB-A5E5-4F78-880A-E7485EE0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375"/>
            <a:ext cx="432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2</a:t>
            </a: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、缺少电压表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1A2FA8E-E59C-41F3-9206-0319DD2D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929063"/>
            <a:ext cx="583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800040101010101" pitchFamily="2" charset="-122"/>
              </a:rPr>
              <a:t>利用并联电路电压相等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04309E-C172-4482-8017-CB239ABB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0667" r="21001" b="47333"/>
          <a:stretch>
            <a:fillRect/>
          </a:stretch>
        </p:blipFill>
        <p:spPr bwMode="auto">
          <a:xfrm>
            <a:off x="827088" y="981075"/>
            <a:ext cx="3384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4ADE0E-1B0D-403E-9281-0FEDDE76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000" r="22000" b="47333"/>
          <a:stretch>
            <a:fillRect/>
          </a:stretch>
        </p:blipFill>
        <p:spPr bwMode="auto">
          <a:xfrm>
            <a:off x="755650" y="3933825"/>
            <a:ext cx="33131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FEF803-50D8-40C2-9793-52779E120C3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48375" y="4584700"/>
          <a:ext cx="30956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0" imgH="0" progId="Equation.DSMT4">
                  <p:embed/>
                </p:oleObj>
              </mc:Choice>
              <mc:Fallback>
                <p:oleObj name="Equation" r:id="rId6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48375" y="4584700"/>
                        <a:ext cx="309562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8F0503-3068-4542-93EB-A89DCD8AF08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64275" y="1484313"/>
          <a:ext cx="28797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64275" y="1484313"/>
                        <a:ext cx="28797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4BA4C4B-E0FA-4234-8DFB-0C1D1A5E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方案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1</a:t>
            </a:r>
            <a:r>
              <a:rPr lang="zh-CN" altLang="en-US" sz="3200" b="1">
                <a:solidFill>
                  <a:srgbClr val="FFFF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D7D3BE-7F80-4737-A569-1D56D0E1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38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方案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2</a:t>
            </a:r>
            <a:r>
              <a:rPr lang="zh-CN" altLang="en-US" sz="3200" b="1">
                <a:solidFill>
                  <a:srgbClr val="FFFF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2906A73-CB23-45E5-A74B-537219C4DE9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1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000" r="22000" b="47333"/>
          <a:stretch>
            <a:fillRect/>
          </a:stretch>
        </p:blipFill>
        <p:spPr>
          <a:xfrm>
            <a:off x="0" y="333375"/>
            <a:ext cx="4038600" cy="3028950"/>
          </a:xfrm>
          <a:noFill/>
        </p:spPr>
      </p:pic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AF3257-76FD-4AF5-8AD4-0AE049E61C0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937000"/>
          <a:ext cx="3025775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3937000"/>
                        <a:ext cx="3025775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CF56ECB-B097-4809-9897-0EBD062B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方案</a:t>
            </a:r>
            <a:r>
              <a:rPr lang="zh-CN" altLang="en-US" sz="3200" b="1">
                <a:solidFill>
                  <a:srgbClr val="FFFF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：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6A8FA6-33BE-486D-AD8F-50C535FBF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54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zh-CN">
              <a:latin typeface="Times New Roman" pitchFamily="18" charset="0"/>
            </a:endParaRPr>
          </a:p>
        </p:txBody>
      </p:sp>
      <p:sp>
        <p:nvSpPr>
          <p:cNvPr id="33795" name="Lin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8D7726-DC2E-4859-BBBD-127EB6649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E1164A-664D-4699-B6A7-C835464F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00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037A95-700B-4C30-8BBB-B6328DB5D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764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3A1F72-B93F-47A0-8B9E-54778F9E9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1588" cy="1600200"/>
          </a:xfrm>
          <a:prstGeom prst="line">
            <a:avLst/>
          </a:prstGeom>
          <a:noFill/>
          <a:ln w="19050">
            <a:solidFill>
              <a:srgbClr val="12110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09EBF0A-FC13-4A45-9A80-954ACE0C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1588" cy="1143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0" name="Line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897652-5D60-4EB1-A6CE-1D43BDF3F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438400"/>
            <a:ext cx="6096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1" name="Oval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DFE13F-ED91-40EE-9F13-F3BA35C7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00"/>
            </a:solidFill>
            <a:rou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33802" name="Rectangle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704743D-84D6-4E83-83A5-4E0BA1BB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2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33803" name="Lin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6A5A4C-CD07-46DF-B3EE-547F95CE0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438400"/>
            <a:ext cx="4572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4" name="Line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3077E2-86AF-4F48-995E-EBD12AA84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766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5" name="Line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C61F4D-587C-4263-8E54-DFE1A1915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048000"/>
            <a:ext cx="1588" cy="45720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6" name="Line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3BD1D0-2A43-4156-BB6D-54B4675C9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00400"/>
            <a:ext cx="1588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7" name="Line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AEFB316-3C95-425D-96AA-C2B292514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76600"/>
            <a:ext cx="8382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8" name="Text Box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A657DF-8657-455F-87C5-0C91FB12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R</a:t>
            </a:r>
            <a:r>
              <a:rPr lang="en-US" altLang="zh-CN" sz="1800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0</a:t>
            </a:r>
          </a:p>
        </p:txBody>
      </p:sp>
      <p:sp>
        <p:nvSpPr>
          <p:cNvPr id="33809" name="Text Box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E93A8E-C98C-49D5-8C41-9AED738D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05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Rx</a:t>
            </a:r>
          </a:p>
        </p:txBody>
      </p:sp>
      <p:sp>
        <p:nvSpPr>
          <p:cNvPr id="33810" name="Text Box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100AE77-ED5A-4F30-ADF9-AAD9307F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A</a:t>
            </a:r>
          </a:p>
        </p:txBody>
      </p:sp>
      <p:sp>
        <p:nvSpPr>
          <p:cNvPr id="33811" name="Line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C3B3302-5996-453D-8210-60AADAD7D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76600"/>
            <a:ext cx="762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2" name="Text Box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0E74A4-A1C8-4639-8F9F-FF7AF8FD0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S</a:t>
            </a:r>
            <a:endParaRPr lang="en-US" altLang="zh-CN" sz="1800" b="1">
              <a:solidFill>
                <a:srgbClr val="121104"/>
              </a:solidFill>
              <a:latin typeface="Times New Roman" pitchFamily="18" charset="0"/>
            </a:endParaRPr>
          </a:p>
        </p:txBody>
      </p:sp>
      <p:sp>
        <p:nvSpPr>
          <p:cNvPr id="33813" name="Line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99C6E5-3403-42A6-B91A-7886A564E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33600"/>
            <a:ext cx="6096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4" name="Line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6A0A0F-D0E3-4D7B-BFC9-8A583B4D82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905000"/>
            <a:ext cx="457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5" name="Text Box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CD76847-4F3C-4926-B530-4A1EC49E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a</a:t>
            </a:r>
          </a:p>
        </p:txBody>
      </p:sp>
      <p:sp>
        <p:nvSpPr>
          <p:cNvPr id="33816" name="Text Box 2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AB283E8-A82B-4E5C-8B04-EC1F4DDD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62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itchFamily="18" charset="0"/>
                <a:ea typeface="楷体"/>
              </a:rPr>
              <a:t>b</a:t>
            </a:r>
          </a:p>
        </p:txBody>
      </p:sp>
      <p:sp>
        <p:nvSpPr>
          <p:cNvPr id="50202" name="Text Box 2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A1A6137-E6D2-45A1-8E97-E5B13AFE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57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）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S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时电流表的示数为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Ia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；</a:t>
            </a:r>
          </a:p>
        </p:txBody>
      </p:sp>
      <p:sp>
        <p:nvSpPr>
          <p:cNvPr id="50203" name="Text Box 2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02BE60-EC71-473B-ABB3-891EE6B9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）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S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时电流表的示数为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Ib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；</a:t>
            </a:r>
          </a:p>
        </p:txBody>
      </p:sp>
      <p:sp>
        <p:nvSpPr>
          <p:cNvPr id="50204" name="Text Box 2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40A733-DFA3-4D6B-96E0-EB3F2C47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楷体"/>
              </a:rPr>
              <a:t>U=Ia *R</a:t>
            </a:r>
            <a:r>
              <a:rPr lang="en-US" altLang="zh-CN" sz="1800" b="1">
                <a:solidFill>
                  <a:srgbClr val="0000FF"/>
                </a:solidFill>
                <a:latin typeface="Times New Roman" pitchFamily="18" charset="0"/>
                <a:ea typeface="楷体"/>
              </a:rPr>
              <a:t>0</a:t>
            </a:r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084769-9A41-4B51-A89C-6E3FE66F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672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楷体"/>
              </a:rPr>
              <a:t>U=Ib*Rx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06" name="Text Box 3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C6D9C4-1C3A-4F51-BC45-9436DB60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3276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(3)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则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Rx=_________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207" name="Text Box 3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F47F554-ECDF-4DC0-B70E-6D6171A9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198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Ia*R</a:t>
            </a:r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/>
              </a:rPr>
              <a:t>/Ib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208" name="Rectangle 3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1BB7B15-4B28-49CA-A1EE-7133B1AC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70225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:</a:t>
            </a:r>
          </a:p>
        </p:txBody>
      </p:sp>
      <p:sp>
        <p:nvSpPr>
          <p:cNvPr id="33824" name="Rectangle 3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2438B5-96CB-4A8C-A4B3-2E0BA48F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785813"/>
            <a:ext cx="14462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楷体"/>
              </a:rPr>
              <a:t>方案</a:t>
            </a: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楷体"/>
              </a:rPr>
              <a:t>：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2" grpId="0"/>
      <p:bldP spid="50203" grpId="1"/>
      <p:bldP spid="50204" grpId="2"/>
      <p:bldP spid="50205" grpId="3"/>
      <p:bldP spid="50206" grpId="4"/>
      <p:bldP spid="50207" grpId="5"/>
      <p:bldP spid="50208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BCC5FF3-87A6-4C39-B156-5A6F111A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4143375"/>
            <a:ext cx="51831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6420" name="Line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2C40C6-182C-4AE5-B225-B1E1179E6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1928813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A428B1-47B7-4D3C-B53F-F3946B5B9DFB}"/>
              </a:ext>
            </a:extLst>
          </p:cNvPr>
          <p:cNvGrpSpPr/>
          <p:nvPr/>
        </p:nvGrpSpPr>
        <p:grpSpPr>
          <a:xfrm>
            <a:off x="1428750" y="1428750"/>
            <a:ext cx="1079500" cy="946150"/>
            <a:chOff x="0" y="0"/>
            <a:chExt cx="680" cy="596"/>
          </a:xfrm>
        </p:grpSpPr>
        <p:sp>
          <p:nvSpPr>
            <p:cNvPr id="15372" name="Rectangle 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6B62C6A-FFA7-4FF4-AC52-9DF12C45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I </a:t>
              </a:r>
              <a:r>
                <a:rPr kumimoji="0" lang="en-US" altLang="zh-CN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5373" name="Rectangle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B052D25-B780-4FB0-9745-8B15062C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U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5374" name="Line 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61153A-2CFA-4296-8265-1703B022A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C5C03D-B3AD-4AF3-8DC5-AF85A45212C8}"/>
              </a:ext>
            </a:extLst>
          </p:cNvPr>
          <p:cNvGrpSpPr/>
          <p:nvPr/>
        </p:nvGrpSpPr>
        <p:grpSpPr>
          <a:xfrm>
            <a:off x="4071938" y="1500188"/>
            <a:ext cx="1079500" cy="946150"/>
            <a:chOff x="0" y="0"/>
            <a:chExt cx="680" cy="596"/>
          </a:xfrm>
        </p:grpSpPr>
        <p:sp>
          <p:nvSpPr>
            <p:cNvPr id="15369" name="Rectangle 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261A77-FD6D-4BC6-B904-5211D689C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kumimoji="0"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5370" name="Rectangle 4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69471FA-D754-4B50-A937-0612FC5F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0000"/>
                  </a:solidFill>
                  <a:latin typeface="Times New Roman" pitchFamily="18" charset="0"/>
                </a:rPr>
                <a:t>U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371" name="Lin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F671CB6-162E-4C44-9AE6-4826198E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36429" name="AutoShape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BFD74D0-A6F0-4C6E-9A8C-6D50A0B4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642938"/>
            <a:ext cx="2376487" cy="503237"/>
          </a:xfrm>
          <a:prstGeom prst="wedgeRoundRectCallout">
            <a:avLst>
              <a:gd name="adj1" fmla="val -72176"/>
              <a:gd name="adj2" fmla="val 1443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0"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用</a:t>
            </a:r>
            <a:r>
              <a:rPr kumimoji="0" lang="zh-CN" altLang="en-US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电压表</a:t>
            </a:r>
            <a:r>
              <a:rPr kumimoji="0"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测出</a:t>
            </a:r>
          </a:p>
        </p:txBody>
      </p:sp>
      <p:sp>
        <p:nvSpPr>
          <p:cNvPr id="2236430" name="AutoShape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9F49E7D-C4A0-4819-BF2E-C65993499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1928813"/>
            <a:ext cx="3071812" cy="677862"/>
          </a:xfrm>
          <a:prstGeom prst="wedgeEllipseCallout">
            <a:avLst>
              <a:gd name="adj1" fmla="val -68926"/>
              <a:gd name="adj2" fmla="val -433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0"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用</a:t>
            </a:r>
            <a:r>
              <a:rPr kumimoji="0" lang="zh-CN" altLang="en-US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电流表</a:t>
            </a:r>
            <a:r>
              <a:rPr kumimoji="0"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测出</a:t>
            </a:r>
          </a:p>
          <a:p>
            <a:pPr algn="ctr" eaLnBrk="1" hangingPunct="1"/>
            <a:endParaRPr kumimoji="0" lang="zh-CN" altLang="en-US" b="1">
              <a:latin typeface="宋体" pitchFamily="2" charset="-122"/>
            </a:endParaRPr>
          </a:p>
        </p:txBody>
      </p:sp>
      <p:sp>
        <p:nvSpPr>
          <p:cNvPr id="2236431" name="WordArt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9A7F34-9341-4E88-AD58-DFFD49AC5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375" y="2786063"/>
            <a:ext cx="4032250" cy="9699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伏安法测电阻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3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429" grpId="0" animBg="1"/>
      <p:bldP spid="223643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889FFE-C6A7-4894-989D-37E1E465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058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Times New Roman" panose="02010600030101010101" pitchFamily="2" charset="-122"/>
                <a:ea typeface="楷体" panose="02010800040101010101" pitchFamily="2" charset="-122"/>
              </a:rPr>
              <a:t>若只有一个电流表、一个已知最大阻值为</a:t>
            </a:r>
            <a:r>
              <a:rPr lang="en-US" altLang="zh-CN" sz="4800" b="1">
                <a:latin typeface="Times New Roman" panose="02010600030101010101" pitchFamily="2" charset="-122"/>
                <a:ea typeface="楷体" panose="02010800040101010101" pitchFamily="2" charset="-122"/>
              </a:rPr>
              <a:t>R</a:t>
            </a:r>
            <a:r>
              <a:rPr lang="en-US" altLang="zh-CN" sz="4800" b="1" baseline="-25000">
                <a:latin typeface="Times New Roman" panose="02010600030101010101" pitchFamily="2" charset="-122"/>
                <a:ea typeface="楷体" panose="02010800040101010101" pitchFamily="2" charset="-122"/>
              </a:rPr>
              <a:t>0</a:t>
            </a:r>
            <a:r>
              <a:rPr lang="zh-CN" altLang="en-US" sz="4800" b="1">
                <a:latin typeface="Times New Roman" panose="02010600030101010101" pitchFamily="2" charset="-122"/>
                <a:ea typeface="楷体" panose="02010800040101010101" pitchFamily="2" charset="-122"/>
              </a:rPr>
              <a:t>的滑动变阻器、一个开关、导线若干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079404-B885-4056-92AD-42C103B0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96863"/>
            <a:ext cx="4260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4000" b="1">
                <a:solidFill>
                  <a:srgbClr val="FF3300"/>
                </a:solidFill>
                <a:latin typeface="Times New Roman" panose="020B0A04020102020204" pitchFamily="34" charset="0"/>
                <a:ea typeface="楷体"/>
              </a:rPr>
              <a:t>三、滑动变阻器法</a:t>
            </a:r>
          </a:p>
        </p:txBody>
      </p:sp>
    </p:spTree>
  </p:cSld>
  <p:clrMapOvr>
    <a:masterClrMapping/>
  </p:clrMapOvr>
  <p:transition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26A0DD2-4B30-4A79-8402-2E93269045DA}"/>
              </a:ext>
            </a:extLst>
          </p:cNvPr>
          <p:cNvGrpSpPr/>
          <p:nvPr/>
        </p:nvGrpSpPr>
        <p:grpSpPr>
          <a:xfrm>
            <a:off x="3419475" y="2854325"/>
            <a:ext cx="144463" cy="719138"/>
            <a:chOff x="2335" y="525"/>
            <a:chExt cx="91" cy="453"/>
          </a:xfrm>
        </p:grpSpPr>
        <p:sp>
          <p:nvSpPr>
            <p:cNvPr id="35888" name="Line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9637391-3C00-449E-8CAE-9D786ED1C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5" y="525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9" name="Lin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4041F5-C7F8-42BC-B0E1-BFFDFFF8D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66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3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B4AAF9-2C72-4C0E-9813-87135743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7732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latin typeface="Times New Roman" panose="020B0A04020102020204" pitchFamily="34" charset="0"/>
                <a:ea typeface="楷体"/>
              </a:rPr>
              <a:t>R</a:t>
            </a:r>
            <a:r>
              <a:rPr kumimoji="0" lang="en-US" altLang="zh-CN" b="1" baseline="-25000">
                <a:latin typeface="Times New Roman" panose="020B0A04020102020204" pitchFamily="34" charset="0"/>
                <a:ea typeface="楷体"/>
              </a:rPr>
              <a:t>ab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A8C7522-9B6E-4AE4-B4A2-33EF21CF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latin typeface="Times New Roman" panose="020B0A04020102020204" pitchFamily="34" charset="0"/>
                <a:ea typeface="楷体"/>
              </a:rPr>
              <a:t>R</a:t>
            </a:r>
            <a:r>
              <a:rPr kumimoji="0" lang="en-US" altLang="zh-CN" b="1" baseline="-25000">
                <a:latin typeface="Times New Roman" panose="020B0A04020102020204" pitchFamily="34" charset="0"/>
                <a:ea typeface="楷体"/>
              </a:rPr>
              <a:t>X</a:t>
            </a:r>
          </a:p>
        </p:txBody>
      </p:sp>
      <p:grpSp>
        <p:nvGrpSpPr>
          <p:cNvPr id="35845" name="Group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C71DFE-5CE9-47EF-BBD0-C69E088A71D6}"/>
              </a:ext>
            </a:extLst>
          </p:cNvPr>
          <p:cNvGrpSpPr/>
          <p:nvPr/>
        </p:nvGrpSpPr>
        <p:grpSpPr>
          <a:xfrm>
            <a:off x="2195513" y="2278063"/>
            <a:ext cx="862012" cy="647700"/>
            <a:chOff x="4514" y="2659"/>
            <a:chExt cx="543" cy="408"/>
          </a:xfrm>
        </p:grpSpPr>
        <p:sp>
          <p:nvSpPr>
            <p:cNvPr id="35886" name="Oval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642A766-966E-4AF8-A7EC-735BFE94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2659"/>
              <a:ext cx="453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35887" name="Text Box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8A08021-B266-4C7F-853D-CF2573675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" y="270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b="1">
                  <a:latin typeface="Arial" pitchFamily="34" charset="0"/>
                </a:rPr>
                <a:t>A</a:t>
              </a:r>
            </a:p>
          </p:txBody>
        </p:sp>
      </p:grpSp>
      <p:sp>
        <p:nvSpPr>
          <p:cNvPr id="35846" name="Lin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5523734-B959-4D3B-BB90-2506F96FF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2861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47" name="Group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A2E771-1154-45F0-AAD3-F961BEF13276}"/>
              </a:ext>
            </a:extLst>
          </p:cNvPr>
          <p:cNvGrpSpPr/>
          <p:nvPr/>
        </p:nvGrpSpPr>
        <p:grpSpPr>
          <a:xfrm>
            <a:off x="4500563" y="2867025"/>
            <a:ext cx="574675" cy="490538"/>
            <a:chOff x="1800" y="4200"/>
            <a:chExt cx="960" cy="600"/>
          </a:xfrm>
        </p:grpSpPr>
        <p:sp>
          <p:nvSpPr>
            <p:cNvPr id="35883" name="Oval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EE3919A-5B44-47B7-AAFD-D9C93CBEE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35884" name="Oval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EB8EB86-3D26-4A99-BBAD-3C06D5D2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0" lang="zh-CN" altLang="zh-CN" sz="1800">
                <a:latin typeface="Arial" pitchFamily="34" charset="0"/>
              </a:endParaRPr>
            </a:p>
          </p:txBody>
        </p:sp>
        <p:sp>
          <p:nvSpPr>
            <p:cNvPr id="35885" name="Line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E628F63-43AD-4E51-A7E8-2C7AA3878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200"/>
              <a:ext cx="96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48" name="Line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9F67B2-F1A7-48D6-81FD-B9A214617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35756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Line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66428B8-83A4-4644-AAB3-B3A59CB3D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32861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0" name="Line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E6961A9-8E44-40E5-8F88-47D9822DB6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4288" y="29257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Line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36B932D-9CB8-498B-9B08-3374CD000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1773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Line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F953ED-3DE7-40E0-8249-194E403E2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77323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3" name="Line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60BEA44-BA84-4AD3-B389-03E858E4C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177323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4" name="Line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354C50-C094-421B-94E2-A6CA6C8D97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836613"/>
            <a:ext cx="0" cy="252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Line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1C08FE-B3E0-4D28-B625-18B7A3664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01800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6" name="Text Box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42F6B43-C21B-4B30-9B7E-CFD4C0C2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7813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latin typeface="Times New Roman" panose="020B0A04020102020204" pitchFamily="34" charset="0"/>
                <a:ea typeface="楷体"/>
              </a:rPr>
              <a:t>S</a:t>
            </a:r>
            <a:endParaRPr kumimoji="0" lang="en-US" altLang="zh-CN" b="1" baseline="-25000">
              <a:latin typeface="Arial" pitchFamily="34" charset="0"/>
            </a:endParaRPr>
          </a:p>
        </p:txBody>
      </p:sp>
      <p:sp>
        <p:nvSpPr>
          <p:cNvPr id="35857" name="Rectangle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35DD657-71F8-4924-AF5F-0641FA6B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28775"/>
            <a:ext cx="935038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35858" name="Rectangle 2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944973-141A-4600-ABFE-0EC24FBD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628775"/>
            <a:ext cx="935037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itchFamily="34" charset="0"/>
            </a:endParaRPr>
          </a:p>
        </p:txBody>
      </p:sp>
      <p:sp>
        <p:nvSpPr>
          <p:cNvPr id="35859" name="Line 2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BBC24B7-6054-4BED-B34B-70E4B46FA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8366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Line 2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487275E-14A7-49C9-AF7B-87940C834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83661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1" name="Text Box 2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1C3AD5-1734-4796-AD26-05BC81FF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8366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 b="1">
                <a:latin typeface="Times New Roman" panose="020B0A04020102020204" pitchFamily="34" charset="0"/>
                <a:ea typeface="楷体"/>
              </a:rPr>
              <a:t>p</a:t>
            </a:r>
          </a:p>
        </p:txBody>
      </p:sp>
      <p:sp>
        <p:nvSpPr>
          <p:cNvPr id="35862" name="Text Box 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CCAECED-5798-45AB-A77C-6820AF1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 b="1">
                <a:latin typeface="Times New Roman" panose="020B0A04020102020204" pitchFamily="34" charset="0"/>
                <a:ea typeface="楷体"/>
              </a:rPr>
              <a:t>a</a:t>
            </a:r>
          </a:p>
        </p:txBody>
      </p:sp>
      <p:sp>
        <p:nvSpPr>
          <p:cNvPr id="35863" name="Text Box 3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1BE989-0D14-4BBF-8E5F-602B2B67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002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latin typeface="Times New Roman" panose="020B0A04020102020204" pitchFamily="34" charset="0"/>
                <a:ea typeface="楷体"/>
              </a:rPr>
              <a:t>b</a:t>
            </a: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BC3DF4-C263-478A-9B1B-9C38DACF7EA5}"/>
              </a:ext>
            </a:extLst>
          </p:cNvPr>
          <p:cNvGrpSpPr/>
          <p:nvPr/>
        </p:nvGrpSpPr>
        <p:grpSpPr>
          <a:xfrm>
            <a:off x="539750" y="3573463"/>
            <a:ext cx="9001125" cy="579437"/>
            <a:chOff x="657" y="2296"/>
            <a:chExt cx="4718" cy="365"/>
          </a:xfrm>
        </p:grpSpPr>
        <p:sp>
          <p:nvSpPr>
            <p:cNvPr id="35880" name="Text Box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95A0DD-EBA7-4149-941D-7EB9E4E5C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296"/>
              <a:ext cx="47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3200" b="1">
                  <a:latin typeface="Arial" pitchFamily="34" charset="0"/>
                </a:rPr>
                <a:t>闭合</a:t>
              </a:r>
              <a:r>
                <a:rPr kumimoji="0" lang="en-US" altLang="zh-CN" sz="2800" b="1">
                  <a:latin typeface="Arial" pitchFamily="34" charset="0"/>
                </a:rPr>
                <a:t>S</a:t>
              </a:r>
              <a:r>
                <a:rPr kumimoji="0" lang="en-US" altLang="zh-CN" sz="2800" b="1" baseline="-25000">
                  <a:latin typeface="Arial" pitchFamily="34" charset="0"/>
                </a:rPr>
                <a:t> ,  </a:t>
              </a:r>
              <a:r>
                <a:rPr kumimoji="0" lang="zh-CN" altLang="en-US" sz="2800" b="1">
                  <a:latin typeface="Arial" pitchFamily="34" charset="0"/>
                </a:rPr>
                <a:t>读将滑片    移动到      端，读出电流表示数 </a:t>
              </a:r>
              <a:r>
                <a:rPr kumimoji="0" lang="en-US" altLang="zh-CN" sz="3200" b="1">
                  <a:latin typeface="Times New Roman" pitchFamily="18" charset="0"/>
                </a:rPr>
                <a:t>I</a:t>
              </a:r>
              <a:r>
                <a:rPr kumimoji="0" lang="en-US" altLang="zh-CN" sz="32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881" name="Text Box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2EBE8D-119A-4E58-9E14-18EEAF61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29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800" b="1">
                  <a:latin typeface="Arial" pitchFamily="34" charset="0"/>
                </a:rPr>
                <a:t>p</a:t>
              </a:r>
            </a:p>
          </p:txBody>
        </p:sp>
        <p:sp>
          <p:nvSpPr>
            <p:cNvPr id="35882" name="Text Box 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D3B2859-0D2C-4DD1-9072-51F009A20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29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800" b="1">
                  <a:latin typeface="Arial" pitchFamily="34" charset="0"/>
                </a:rPr>
                <a:t>a</a:t>
              </a: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221833-0018-4261-9B6B-FC312F6BC32C}"/>
              </a:ext>
            </a:extLst>
          </p:cNvPr>
          <p:cNvGrpSpPr/>
          <p:nvPr/>
        </p:nvGrpSpPr>
        <p:grpSpPr>
          <a:xfrm>
            <a:off x="468313" y="4264025"/>
            <a:ext cx="8675687" cy="677863"/>
            <a:chOff x="657" y="2649"/>
            <a:chExt cx="4718" cy="313"/>
          </a:xfrm>
        </p:grpSpPr>
        <p:sp>
          <p:nvSpPr>
            <p:cNvPr id="35877" name="Text Box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EAF615-1D3D-4784-8D5E-C1AF57360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695"/>
              <a:ext cx="471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3200" b="1">
                  <a:latin typeface="Arial" pitchFamily="34" charset="0"/>
                </a:rPr>
                <a:t>闭合</a:t>
              </a:r>
              <a:r>
                <a:rPr kumimoji="0" lang="en-US" altLang="zh-CN" sz="2800" b="1">
                  <a:latin typeface="Arial" pitchFamily="34" charset="0"/>
                </a:rPr>
                <a:t>S</a:t>
              </a:r>
              <a:r>
                <a:rPr kumimoji="0" lang="en-US" altLang="zh-CN" sz="2800" b="1" baseline="-25000">
                  <a:latin typeface="Arial" pitchFamily="34" charset="0"/>
                </a:rPr>
                <a:t> ,  </a:t>
              </a:r>
              <a:r>
                <a:rPr kumimoji="0" lang="zh-CN" altLang="en-US" sz="2800" b="1">
                  <a:latin typeface="Arial" pitchFamily="34" charset="0"/>
                </a:rPr>
                <a:t>读将滑片    移动到      端，读出电流表示数 </a:t>
              </a:r>
              <a:r>
                <a:rPr kumimoji="0" lang="en-US" altLang="zh-CN" sz="3200" b="1">
                  <a:latin typeface="Times New Roman" pitchFamily="18" charset="0"/>
                </a:rPr>
                <a:t>I</a:t>
              </a:r>
              <a:r>
                <a:rPr kumimoji="0" lang="en-US" altLang="zh-CN" sz="3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878" name="Text Box 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00603ED-13C8-40FF-8A4B-8A119857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649"/>
              <a:ext cx="2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800" b="1">
                  <a:latin typeface="Arial" pitchFamily="34" charset="0"/>
                </a:rPr>
                <a:t>p</a:t>
              </a:r>
            </a:p>
          </p:txBody>
        </p:sp>
        <p:sp>
          <p:nvSpPr>
            <p:cNvPr id="35879" name="Text Box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BF4535-6A67-4550-8C09-62FBDA3C8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734"/>
              <a:ext cx="3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34CFA92-0D13-4E42-9490-C955B6D5426A}"/>
              </a:ext>
            </a:extLst>
          </p:cNvPr>
          <p:cNvGrpSpPr/>
          <p:nvPr/>
        </p:nvGrpSpPr>
        <p:grpSpPr>
          <a:xfrm>
            <a:off x="2627313" y="5013325"/>
            <a:ext cx="3241675" cy="1227138"/>
            <a:chOff x="1655" y="3158"/>
            <a:chExt cx="2042" cy="773"/>
          </a:xfrm>
        </p:grpSpPr>
        <p:sp>
          <p:nvSpPr>
            <p:cNvPr id="35869" name="Text Box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C1F1BE4-16A5-45C5-8978-BA5ACDB2C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430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b="1">
                  <a:latin typeface="Arial" pitchFamily="34" charset="0"/>
                </a:rPr>
                <a:t>R</a:t>
              </a:r>
              <a:r>
                <a:rPr kumimoji="0" lang="en-US" altLang="zh-CN" b="1" baseline="-25000">
                  <a:latin typeface="Arial" pitchFamily="34" charset="0"/>
                </a:rPr>
                <a:t>X</a:t>
              </a:r>
            </a:p>
          </p:txBody>
        </p:sp>
        <p:sp>
          <p:nvSpPr>
            <p:cNvPr id="35870" name="Text Box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887AB3C-AB11-41A9-9206-2101DD8B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430"/>
              <a:ext cx="6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800" b="1">
                  <a:latin typeface="Arial" pitchFamily="34" charset="0"/>
                </a:rPr>
                <a:t>=</a:t>
              </a:r>
            </a:p>
          </p:txBody>
        </p:sp>
        <p:sp>
          <p:nvSpPr>
            <p:cNvPr id="35871" name="Line 4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E72C52D-8E10-444A-BF33-AF8C9875C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3612"/>
              <a:ext cx="1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Text Box 4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123300-8218-49A2-8D65-788DB9753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158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3200" b="1">
                  <a:latin typeface="Times New Roman" pitchFamily="18" charset="0"/>
                </a:rPr>
                <a:t>I</a:t>
              </a:r>
              <a:r>
                <a:rPr kumimoji="0" lang="en-US" altLang="zh-CN" sz="3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5873" name="Text Box 4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870388C-0340-4C5E-A830-8050D5F74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66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3200" b="1">
                  <a:latin typeface="Times New Roman" pitchFamily="18" charset="0"/>
                </a:rPr>
                <a:t>I</a:t>
              </a:r>
              <a:r>
                <a:rPr kumimoji="0" lang="en-US" altLang="zh-CN" sz="3200" b="1" baseline="-25000">
                  <a:latin typeface="Arial" pitchFamily="34" charset="0"/>
                </a:rPr>
                <a:t>1</a:t>
              </a:r>
            </a:p>
          </p:txBody>
        </p:sp>
        <p:sp>
          <p:nvSpPr>
            <p:cNvPr id="35874" name="Text Box 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E8D76CD-C925-46EF-84EE-163A53F84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566"/>
              <a:ext cx="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3200">
                  <a:latin typeface="Times New Roman" pitchFamily="18" charset="0"/>
                </a:rPr>
                <a:t>   </a:t>
              </a:r>
              <a:r>
                <a:rPr kumimoji="0" lang="en-US" altLang="zh-CN" sz="3200" b="1">
                  <a:latin typeface="Times New Roman" pitchFamily="18" charset="0"/>
                </a:rPr>
                <a:t> I</a:t>
              </a:r>
              <a:r>
                <a:rPr kumimoji="0" lang="en-US" altLang="zh-CN" sz="3200" b="1" baseline="-25000">
                  <a:latin typeface="Arial" pitchFamily="34" charset="0"/>
                </a:rPr>
                <a:t>2</a:t>
              </a:r>
              <a:endParaRPr kumimoji="0" lang="en-US" altLang="zh-CN" sz="2800" b="1">
                <a:latin typeface="Arial" pitchFamily="34" charset="0"/>
              </a:endParaRPr>
            </a:p>
          </p:txBody>
        </p:sp>
        <p:sp>
          <p:nvSpPr>
            <p:cNvPr id="35875" name="Line 4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9B7C01-B67D-4F83-8522-2FE69E747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374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Text Box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A18F37F-14E3-4D90-B285-A9A75519B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03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b="1">
                  <a:latin typeface="Arial" pitchFamily="34" charset="0"/>
                </a:rPr>
                <a:t>R</a:t>
              </a:r>
              <a:r>
                <a:rPr kumimoji="0" lang="en-US" altLang="zh-CN" b="1" baseline="-25000">
                  <a:latin typeface="Arial" pitchFamily="34" charset="0"/>
                </a:rPr>
                <a:t>ab</a:t>
              </a:r>
            </a:p>
          </p:txBody>
        </p:sp>
      </p:grpSp>
      <p:sp>
        <p:nvSpPr>
          <p:cNvPr id="53296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A00D02-66E8-4C29-A072-AF2537C72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电路设计</a:t>
            </a:r>
          </a:p>
        </p:txBody>
      </p:sp>
      <p:sp>
        <p:nvSpPr>
          <p:cNvPr id="53297" name="Rectangle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F783B7-AC11-4F87-BE4B-83F8BD01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52738"/>
            <a:ext cx="1998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6" grpId="0"/>
      <p:bldP spid="5329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026" name="Text Box 2">
            <a:hlinkClick r:id="rId3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F2D4FF-CA13-40FE-B620-D98ADB63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36800"/>
            <a:ext cx="1517650" cy="488950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欧姆定律</a:t>
            </a:r>
          </a:p>
        </p:txBody>
      </p:sp>
      <p:sp>
        <p:nvSpPr>
          <p:cNvPr id="2177027" name="Text Box 3">
            <a:hlinkClick r:id="rId4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27EF70-67A7-4244-BC92-477DA3FC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2336800"/>
            <a:ext cx="1517650" cy="488950"/>
          </a:xfrm>
          <a:prstGeom prst="rect">
            <a:avLst/>
          </a:prstGeom>
          <a:noFill/>
          <a:ln w="31750" cap="rnd" algn="ctr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实验设计</a:t>
            </a:r>
          </a:p>
        </p:txBody>
      </p:sp>
      <p:sp>
        <p:nvSpPr>
          <p:cNvPr id="2177028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8F24A6-C4D9-4A10-A67A-11C1BBED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2336800"/>
            <a:ext cx="1517650" cy="488950"/>
          </a:xfrm>
          <a:prstGeom prst="rect">
            <a:avLst/>
          </a:prstGeom>
          <a:noFill/>
          <a:ln w="31750" cap="rnd" algn="ctr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实验操作</a:t>
            </a:r>
          </a:p>
        </p:txBody>
      </p:sp>
      <p:sp>
        <p:nvSpPr>
          <p:cNvPr id="2177029" name="Text Box 5">
            <a:hlinkClick r:id="rId6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C50240F-DC30-46D0-A63D-D1DDAD38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4137025"/>
            <a:ext cx="1517650" cy="488950"/>
          </a:xfrm>
          <a:prstGeom prst="rect">
            <a:avLst/>
          </a:prstGeom>
          <a:noFill/>
          <a:ln w="31750" cap="rnd" algn="ctr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实验报告</a:t>
            </a:r>
          </a:p>
        </p:txBody>
      </p:sp>
      <p:sp>
        <p:nvSpPr>
          <p:cNvPr id="2177030" name="Text Box 6">
            <a:hlinkClick r:id="rId7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EAF0F7-E6D4-4C7D-8AFD-4F7290185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4137025"/>
            <a:ext cx="1517650" cy="488950"/>
          </a:xfrm>
          <a:prstGeom prst="rect">
            <a:avLst/>
          </a:prstGeom>
          <a:noFill/>
          <a:ln w="31750" cap="rnd" algn="ctr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分组讨论</a:t>
            </a:r>
          </a:p>
        </p:txBody>
      </p:sp>
      <p:sp>
        <p:nvSpPr>
          <p:cNvPr id="2177031" name="Text Box 7">
            <a:hlinkClick r:id="rId8" action="ppaction://hlinksldjump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FC4EA8-C30D-4179-B021-B0C6DFD0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4137025"/>
            <a:ext cx="1517650" cy="488950"/>
          </a:xfrm>
          <a:prstGeom prst="rect">
            <a:avLst/>
          </a:prstGeom>
          <a:noFill/>
          <a:ln w="31750" cap="rnd" algn="ctr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latin typeface="Times New Roman" panose="020B0A04020102020204" pitchFamily="34" charset="0"/>
                <a:ea typeface="楷体"/>
              </a:rPr>
              <a:t>智力迁移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1B8060F-08E0-4070-9720-FFE3395186BC}"/>
              </a:ext>
            </a:extLst>
          </p:cNvPr>
          <p:cNvGrpSpPr/>
          <p:nvPr/>
        </p:nvGrpSpPr>
        <p:grpSpPr>
          <a:xfrm>
            <a:off x="2462213" y="2182813"/>
            <a:ext cx="1168400" cy="438150"/>
            <a:chOff x="1509" y="1521"/>
            <a:chExt cx="736" cy="276"/>
          </a:xfrm>
        </p:grpSpPr>
        <p:sp>
          <p:nvSpPr>
            <p:cNvPr id="36889" name="Lin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9F4C813-B309-49D2-B4BA-38F735FBC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1797"/>
              <a:ext cx="73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Text Box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563630E-F296-43F4-A3F0-02908066B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1521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依据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89033DB-ABA3-4063-83CD-856AEA93F992}"/>
              </a:ext>
            </a:extLst>
          </p:cNvPr>
          <p:cNvGrpSpPr/>
          <p:nvPr/>
        </p:nvGrpSpPr>
        <p:grpSpPr>
          <a:xfrm>
            <a:off x="5310188" y="2200275"/>
            <a:ext cx="1201737" cy="420688"/>
            <a:chOff x="3303" y="1532"/>
            <a:chExt cx="757" cy="265"/>
          </a:xfrm>
        </p:grpSpPr>
        <p:sp>
          <p:nvSpPr>
            <p:cNvPr id="36887" name="Line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E91C37-79DB-46EB-8388-CBD8C26DD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797"/>
              <a:ext cx="75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Text Box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D51E847-D902-49D3-822E-FBB313B4E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1532"/>
              <a:ext cx="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分析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224B00-4D21-4E74-81BE-58E2B38A576D}"/>
              </a:ext>
            </a:extLst>
          </p:cNvPr>
          <p:cNvGrpSpPr/>
          <p:nvPr/>
        </p:nvGrpSpPr>
        <p:grpSpPr>
          <a:xfrm>
            <a:off x="5376863" y="3989388"/>
            <a:ext cx="1166812" cy="431800"/>
            <a:chOff x="3324" y="2659"/>
            <a:chExt cx="735" cy="272"/>
          </a:xfrm>
        </p:grpSpPr>
        <p:sp>
          <p:nvSpPr>
            <p:cNvPr id="36885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57F0D98-9488-4414-8370-BE44B2ABD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4" y="2931"/>
              <a:ext cx="735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Text Box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7D1A4A-940F-47C7-A4A1-3323EA78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2659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总结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F798233-A254-4705-BC9C-68BF87E70763}"/>
              </a:ext>
            </a:extLst>
          </p:cNvPr>
          <p:cNvGrpSpPr/>
          <p:nvPr/>
        </p:nvGrpSpPr>
        <p:grpSpPr>
          <a:xfrm>
            <a:off x="2500313" y="3973513"/>
            <a:ext cx="1281112" cy="447675"/>
            <a:chOff x="1533" y="2649"/>
            <a:chExt cx="807" cy="282"/>
          </a:xfrm>
        </p:grpSpPr>
        <p:sp>
          <p:nvSpPr>
            <p:cNvPr id="36883" name="Line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1231037-9E73-495F-AFBA-B80503150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2931"/>
              <a:ext cx="80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Text Box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A416C1D-5BEC-4C83-9113-64D89AADE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" y="2649"/>
              <a:ext cx="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巩固</a:t>
              </a: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D09D564-8882-4AAF-B842-95E8C64C3883}"/>
              </a:ext>
            </a:extLst>
          </p:cNvPr>
          <p:cNvGrpSpPr/>
          <p:nvPr/>
        </p:nvGrpSpPr>
        <p:grpSpPr>
          <a:xfrm>
            <a:off x="6926263" y="2903538"/>
            <a:ext cx="520700" cy="1014412"/>
            <a:chOff x="4321" y="1975"/>
            <a:chExt cx="328" cy="639"/>
          </a:xfrm>
        </p:grpSpPr>
        <p:sp>
          <p:nvSpPr>
            <p:cNvPr id="36881" name="Line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43C0A7F-97CD-4CCE-A7EC-D7EFA361F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9" y="1975"/>
              <a:ext cx="0" cy="639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Text Box 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0860F6-317E-42DE-B0D8-AF5E25BA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1975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探索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2CCFE1E-E90B-4B22-9FB0-A1614F639D31}"/>
              </a:ext>
            </a:extLst>
          </p:cNvPr>
          <p:cNvGrpSpPr/>
          <p:nvPr/>
        </p:nvGrpSpPr>
        <p:grpSpPr>
          <a:xfrm>
            <a:off x="1654175" y="2913063"/>
            <a:ext cx="522288" cy="1130300"/>
            <a:chOff x="1000" y="1981"/>
            <a:chExt cx="329" cy="712"/>
          </a:xfrm>
        </p:grpSpPr>
        <p:sp>
          <p:nvSpPr>
            <p:cNvPr id="36879" name="Line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9FC5B42-E745-42B0-BD1A-969F0CFB4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0" y="1981"/>
              <a:ext cx="0" cy="71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Text Box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87401A2-D639-44EC-B193-A71845143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2209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latin typeface="Arial Black" panose="020B0A04020102020204" pitchFamily="34" charset="0"/>
                </a:rPr>
                <a:t>验证</a:t>
              </a:r>
            </a:p>
          </p:txBody>
        </p:sp>
      </p:grpSp>
      <p:pic>
        <p:nvPicPr>
          <p:cNvPr id="36878" name="Picture 12" descr="本课小结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14EF98-1C2C-46D5-8C52-C632CEC7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238" y="692150"/>
            <a:ext cx="372268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17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7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7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7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3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7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5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7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26" grpId="0" animBg="1"/>
      <p:bldP spid="2177027" grpId="1" animBg="1"/>
      <p:bldP spid="2177028" grpId="2" animBg="1"/>
      <p:bldP spid="2177029" grpId="3" animBg="1"/>
      <p:bldP spid="2177030" grpId="4" animBg="1"/>
      <p:bldP spid="2177031" grpId="5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AE26215-00AB-4DDA-A564-E97EE32F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286000"/>
            <a:ext cx="8572500" cy="283051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25400">
            <a:solidFill>
              <a:srgbClr val="00FFFF"/>
            </a:solidFill>
            <a:round/>
          </a:ln>
          <a:effectLst>
            <a:outerShdw dist="35921" dir="2700000" algn="ctr" rotWithShape="0">
              <a:srgbClr val="005E9E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  <a:defRPr/>
            </a:pPr>
            <a:r>
              <a:rPr kumimoji="0" lang="zh-CN" altLang="en-US" sz="32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在寻求真理的长河中，唯有学习，不断地学习，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kumimoji="0" lang="zh-CN" altLang="en-US" sz="32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勤奋地学习，有创造性地学习，才能越重山跨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kumimoji="0" lang="zh-CN" altLang="en-US" sz="32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800040101010101" pitchFamily="2" charset="-122"/>
              </a:rPr>
              <a:t>峻岭。</a:t>
            </a:r>
          </a:p>
        </p:txBody>
      </p:sp>
      <p:pic>
        <p:nvPicPr>
          <p:cNvPr id="37891" name="矩形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C72823D-4D1E-4825-B8F3-F0458C0955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428625"/>
            <a:ext cx="301148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B8E4590-263C-400D-BED5-DD056DD14C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099800" y="11176000"/>
            <a:ext cx="3302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600052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87C904-15F3-4F44-A26C-7A29F828A2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229600" cy="1139825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700" b="1">
                <a:solidFill>
                  <a:srgbClr val="0000CC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电 路 图 设 计</a:t>
            </a:r>
          </a:p>
        </p:txBody>
      </p:sp>
      <p:pic>
        <p:nvPicPr>
          <p:cNvPr id="2207747" name="Picture 3" descr="image0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5E7078-68A1-4496-BC72-BB19F26EE7F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313"/>
            <a:ext cx="3714750" cy="2852737"/>
          </a:xfrm>
          <a:noFill/>
        </p:spPr>
      </p:pic>
      <p:sp>
        <p:nvSpPr>
          <p:cNvPr id="6" name="Text Box 6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6B4C39-F0BD-4F07-B5E6-A9702DF3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978275"/>
            <a:ext cx="8264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思考：</a:t>
            </a:r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CN" sz="3600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0" lang="zh-CN" altLang="en-US" sz="3600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实验需要哪些器材？</a:t>
            </a:r>
          </a:p>
          <a:p>
            <a:pPr eaLnBrk="1" hangingPunct="1">
              <a:buFont typeface="Arial" pitchFamily="34" charset="0"/>
              <a:buNone/>
            </a:pPr>
            <a:r>
              <a:rPr kumimoji="0" lang="en-US" altLang="zh-CN" sz="3600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0" lang="zh-CN" altLang="en-US" sz="3600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实验中的滑动变阻器的作用是什么？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6A24FC1-5B0B-41AB-B781-C7E118B4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341438"/>
            <a:ext cx="81010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zh-CN" altLang="en-US" sz="2800" b="1">
                <a:latin typeface="Times New Roman" pitchFamily="18" charset="0"/>
                <a:ea typeface="楷体"/>
              </a:rPr>
              <a:t>　　　　　　用电压表、电流表间接测电阻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EC4FB7-8225-4D8C-80F8-D2ED894EA9CD}"/>
              </a:ext>
            </a:extLst>
          </p:cNvPr>
          <p:cNvGrpSpPr>
            <a:grpSpLocks noChangeAspect="1"/>
          </p:cNvGrpSpPr>
          <p:nvPr/>
        </p:nvGrpSpPr>
        <p:grpSpPr>
          <a:xfrm>
            <a:off x="515938" y="3933825"/>
            <a:ext cx="8377237" cy="2159000"/>
            <a:chOff x="0" y="0"/>
            <a:chExt cx="5277" cy="1360"/>
          </a:xfrm>
        </p:grpSpPr>
        <p:pic>
          <p:nvPicPr>
            <p:cNvPr id="17422" name="Picture 14" descr="H:\2\人教教参资源\九\图\蓄电池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67141C-11F9-4AB0-A6D5-C0447EA74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90"/>
              <a:ext cx="1229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3" descr="H:\2\人教教参资源\九\图\铡刀开关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3B59B71-63B5-4C56-88A6-9E7A0499F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3" y="0"/>
              <a:ext cx="862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6" descr="H:\2\人教教参资源\九\图\电流表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26EAE1C-94A7-4C57-BAEE-DF4F127F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" y="249"/>
              <a:ext cx="805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7" descr="H:\2\人教教参资源\九\图\电压表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C641E64-D351-4466-80EE-25A28B715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9" y="226"/>
              <a:ext cx="981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图片 7" descr="导线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68F24EE-1DE5-4218-A772-6AE0078D0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 rot="5400000">
              <a:off x="4394" y="478"/>
              <a:ext cx="703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2" descr="H:\2\人教教参资源\九\图\电阻3.jpg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62395C1-45FD-47AB-982F-C8147F449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4" y="884"/>
              <a:ext cx="86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1" descr="无标题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D5666D9-C41C-4F7B-ACEB-4FA93CF24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7" y="113"/>
              <a:ext cx="133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42571" name="Rectangle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D73E4A-83DA-4437-AEB2-9A7FA4C04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708275"/>
            <a:ext cx="85693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kumimoji="0" lang="zh-CN" altLang="en-US" sz="2800" b="1">
                <a:latin typeface="Times New Roman" panose="030F0702030302020204" pitchFamily="66" charset="0"/>
                <a:ea typeface="楷体"/>
              </a:rPr>
              <a:t>　　　　　　电源、电压表、电流表、滑动变阻器、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kumimoji="0" lang="zh-CN" altLang="en-US" sz="2800" b="1">
                <a:latin typeface="Times New Roman" panose="030F0702030302020204" pitchFamily="66" charset="0"/>
                <a:ea typeface="楷体"/>
              </a:rPr>
              <a:t>　　　　　　开关、导线、待测电阻。</a:t>
            </a: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BDADF1-C8D2-40AD-A8A5-0310F2D3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zh-CN" altLang="en-US" sz="2800" b="1">
                <a:latin typeface="Times New Roman" panose="02010600030101010101" pitchFamily="2" charset="-122"/>
                <a:ea typeface="楷体"/>
              </a:rPr>
              <a:t>实验目的</a:t>
            </a:r>
            <a:endParaRPr kumimoji="0" lang="zh-CN" altLang="en-US" sz="2800" b="1">
              <a:latin typeface="Times New Roman" pitchFamily="18" charset="0"/>
            </a:endParaRP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29A55F6-5FAB-4480-B933-E2943EB5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060575"/>
            <a:ext cx="2024063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zh-CN" altLang="en-US" sz="2800" b="1">
                <a:latin typeface="Times New Roman" panose="02010600030101010101" pitchFamily="2" charset="-122"/>
                <a:ea typeface="楷体"/>
              </a:rPr>
              <a:t>实验原理</a:t>
            </a:r>
            <a:endParaRPr kumimoji="0" lang="zh-CN" altLang="en-US" sz="2800" b="1">
              <a:latin typeface="Times New Roman" pitchFamily="18" charset="0"/>
            </a:endParaRPr>
          </a:p>
        </p:txBody>
      </p:sp>
      <p:sp>
        <p:nvSpPr>
          <p:cNvPr id="17415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CF4E904-33C6-4576-87BF-1A7DECF0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852738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zh-CN" altLang="en-US" sz="2800" b="1">
                <a:latin typeface="Times New Roman" panose="02010600030101010101" pitchFamily="2" charset="-122"/>
                <a:ea typeface="楷体"/>
              </a:rPr>
              <a:t>实验器材</a:t>
            </a:r>
            <a:endParaRPr kumimoji="0" lang="zh-CN" altLang="en-US" sz="2800" b="1">
              <a:latin typeface="Times New Roman" pitchFamily="18" charset="0"/>
            </a:endParaRP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AF20127-773E-429A-A123-ED8AF2B6C141}"/>
              </a:ext>
            </a:extLst>
          </p:cNvPr>
          <p:cNvGrpSpPr/>
          <p:nvPr/>
        </p:nvGrpSpPr>
        <p:grpSpPr>
          <a:xfrm>
            <a:off x="5437188" y="1844675"/>
            <a:ext cx="1079500" cy="946150"/>
            <a:chOff x="0" y="0"/>
            <a:chExt cx="680" cy="596"/>
          </a:xfrm>
        </p:grpSpPr>
        <p:sp>
          <p:nvSpPr>
            <p:cNvPr id="17419" name="Rectangle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913F4D-912A-49DC-B43D-3D58F7CC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R</a:t>
              </a:r>
              <a:r>
                <a:rPr kumimoji="0" lang="en-US" altLang="zh-CN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7420" name="Rectangle 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3D36A3B-E74B-4F6E-AF68-81CDB8286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U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kumimoji="0" lang="en-US" altLang="zh-CN" sz="2800" b="1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7421" name="Lin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3B18DA-7944-4F7E-A29B-E4D60C42E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7" name="WordArt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838A5E-63F1-402C-AEAC-5E3E29F188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28575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10600030101010101" pitchFamily="2" charset="-122"/>
                <a:ea typeface="楷体" panose="02010800040101010101" pitchFamily="2" charset="-122"/>
              </a:rPr>
              <a:t>实验一   用伏安法测电阻</a:t>
            </a:r>
          </a:p>
        </p:txBody>
      </p:sp>
      <p:sp>
        <p:nvSpPr>
          <p:cNvPr id="2242581" name="Text Box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5D5EBB5-81F6-414D-8035-B0F50D14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060575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20002"/>
                </a:solidFill>
                <a:latin typeface="Times New Roman" pitchFamily="18" charset="0"/>
                <a:ea typeface="楷体"/>
              </a:rPr>
              <a:t>由欧姆定律可得：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71" grpId="0"/>
      <p:bldP spid="22425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E63FC98-5020-4DF9-AB0C-33F4FE82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858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 sz="4400">
              <a:solidFill>
                <a:schemeClr val="tx2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4BAECE-8519-4524-A252-1A764EFD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57188"/>
            <a:ext cx="8229600" cy="569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 sz="1800">
              <a:latin typeface="Arial" pitchFamily="34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8AB03F-3F56-493D-9E3A-40A29385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4437063"/>
            <a:ext cx="2305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B9ECFE-E77B-40F8-A19B-1CC17E96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1700213"/>
            <a:ext cx="1646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1D8FAE7-B72B-4E79-B023-511210B1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2997200"/>
            <a:ext cx="15430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6B1D854-D635-4BB8-9077-00311B8E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375" y="1268413"/>
            <a:ext cx="16462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电阻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12A2A0-0DCA-48E4-9255-BBC24FAE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8" y="3141663"/>
            <a:ext cx="23860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00E479-6132-447D-A767-D0EF2DE674E0}"/>
              </a:ext>
            </a:extLst>
          </p:cNvPr>
          <p:cNvSpPr>
            <a:spLocks noGrp="1" noRot="1" noChangeArrowheads="1"/>
          </p:cNvSpPr>
          <p:nvPr/>
        </p:nvSpPr>
        <p:spPr bwMode="auto">
          <a:xfrm>
            <a:off x="1357313" y="285750"/>
            <a:ext cx="5472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根据电路图连接实物图</a:t>
            </a:r>
            <a:endParaRPr lang="zh-CN" altLang="en-US" sz="44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42" name="图片 45079" descr="z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159151-02A4-43BB-87E8-96E4CB70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838" y="4581525"/>
            <a:ext cx="10572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Freeform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29C02A-64FE-44CB-BB61-8668632E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581525"/>
            <a:ext cx="639763" cy="1270000"/>
          </a:xfrm>
          <a:custGeom>
            <a:avLst/>
            <a:gdLst>
              <a:gd name="T0" fmla="*/ 2147483647 w 431"/>
              <a:gd name="T1" fmla="*/ 2147483647 h 510"/>
              <a:gd name="T2" fmla="*/ 2147483647 w 431"/>
              <a:gd name="T3" fmla="*/ 2147483647 h 510"/>
              <a:gd name="T4" fmla="*/ 2147483647 w 431"/>
              <a:gd name="T5" fmla="*/ 2147483647 h 510"/>
              <a:gd name="T6" fmla="*/ 2147483647 w 431"/>
              <a:gd name="T7" fmla="*/ 2147483647 h 510"/>
              <a:gd name="T8" fmla="*/ 2147483647 w 431"/>
              <a:gd name="T9" fmla="*/ 2147483647 h 510"/>
              <a:gd name="T10" fmla="*/ 2147483647 w 431"/>
              <a:gd name="T11" fmla="*/ 2147483647 h 510"/>
              <a:gd name="T12" fmla="*/ 2147483647 w 431"/>
              <a:gd name="T13" fmla="*/ 2147483647 h 510"/>
              <a:gd name="T14" fmla="*/ 2147483647 w 431"/>
              <a:gd name="T15" fmla="*/ 2147483647 h 510"/>
              <a:gd name="T16" fmla="*/ 2147483647 w 431"/>
              <a:gd name="T17" fmla="*/ 2147483647 h 510"/>
              <a:gd name="T18" fmla="*/ 2147483647 w 431"/>
              <a:gd name="T19" fmla="*/ 2147483647 h 510"/>
              <a:gd name="T20" fmla="*/ 2147483647 w 431"/>
              <a:gd name="T21" fmla="*/ 2147483647 h 510"/>
              <a:gd name="T22" fmla="*/ 2147483647 w 431"/>
              <a:gd name="T23" fmla="*/ 2147483647 h 510"/>
              <a:gd name="T24" fmla="*/ 2147483647 w 431"/>
              <a:gd name="T25" fmla="*/ 2147483647 h 510"/>
              <a:gd name="T26" fmla="*/ 2147483647 w 431"/>
              <a:gd name="T27" fmla="*/ 2147483647 h 510"/>
              <a:gd name="T28" fmla="*/ 2147483647 w 431"/>
              <a:gd name="T29" fmla="*/ 2147483647 h 510"/>
              <a:gd name="T30" fmla="*/ 2147483647 w 431"/>
              <a:gd name="T31" fmla="*/ 2147483647 h 510"/>
              <a:gd name="T32" fmla="*/ 2147483647 w 431"/>
              <a:gd name="T33" fmla="*/ 2147483647 h 510"/>
              <a:gd name="T34" fmla="*/ 2147483647 w 431"/>
              <a:gd name="T35" fmla="*/ 2147483647 h 510"/>
              <a:gd name="T36" fmla="*/ 2147483647 w 431"/>
              <a:gd name="T37" fmla="*/ 2147483647 h 510"/>
              <a:gd name="T38" fmla="*/ 2147483647 w 431"/>
              <a:gd name="T39" fmla="*/ 2147483647 h 510"/>
              <a:gd name="T40" fmla="*/ 2147483647 w 431"/>
              <a:gd name="T41" fmla="*/ 2147483647 h 510"/>
              <a:gd name="T42" fmla="*/ 2147483647 w 431"/>
              <a:gd name="T43" fmla="*/ 2147483647 h 510"/>
              <a:gd name="T44" fmla="*/ 2147483647 w 431"/>
              <a:gd name="T45" fmla="*/ 2147483647 h 510"/>
              <a:gd name="T46" fmla="*/ 2147483647 w 431"/>
              <a:gd name="T47" fmla="*/ 2147483647 h 510"/>
              <a:gd name="T48" fmla="*/ 2147483647 w 431"/>
              <a:gd name="T49" fmla="*/ 2147483647 h 510"/>
              <a:gd name="T50" fmla="*/ 2147483647 w 431"/>
              <a:gd name="T51" fmla="*/ 2147483647 h 510"/>
              <a:gd name="T52" fmla="*/ 2147483647 w 431"/>
              <a:gd name="T53" fmla="*/ 2147483647 h 510"/>
              <a:gd name="T54" fmla="*/ 2147483647 w 431"/>
              <a:gd name="T55" fmla="*/ 2147483647 h 510"/>
              <a:gd name="T56" fmla="*/ 2147483647 w 431"/>
              <a:gd name="T57" fmla="*/ 2147483647 h 510"/>
              <a:gd name="T58" fmla="*/ 2147483647 w 431"/>
              <a:gd name="T59" fmla="*/ 2147483647 h 510"/>
              <a:gd name="T60" fmla="*/ 2147483647 w 431"/>
              <a:gd name="T61" fmla="*/ 2147483647 h 510"/>
              <a:gd name="T62" fmla="*/ 2147483647 w 431"/>
              <a:gd name="T63" fmla="*/ 2147483647 h 510"/>
              <a:gd name="T64" fmla="*/ 2147483647 w 431"/>
              <a:gd name="T65" fmla="*/ 2147483647 h 510"/>
              <a:gd name="T66" fmla="*/ 2147483647 w 431"/>
              <a:gd name="T67" fmla="*/ 2147483647 h 510"/>
              <a:gd name="T68" fmla="*/ 2147483647 w 431"/>
              <a:gd name="T69" fmla="*/ 2147483647 h 510"/>
              <a:gd name="T70" fmla="*/ 2147483647 w 431"/>
              <a:gd name="T71" fmla="*/ 2147483647 h 510"/>
              <a:gd name="T72" fmla="*/ 2147483647 w 431"/>
              <a:gd name="T73" fmla="*/ 2147483647 h 510"/>
              <a:gd name="T74" fmla="*/ 2147483647 w 431"/>
              <a:gd name="T75" fmla="*/ 2147483647 h 510"/>
              <a:gd name="T76" fmla="*/ 2147483647 w 431"/>
              <a:gd name="T77" fmla="*/ 2147483647 h 510"/>
              <a:gd name="T78" fmla="*/ 2147483647 w 431"/>
              <a:gd name="T79" fmla="*/ 2147483647 h 510"/>
              <a:gd name="T80" fmla="*/ 2147483647 w 431"/>
              <a:gd name="T81" fmla="*/ 2147483647 h 510"/>
              <a:gd name="T82" fmla="*/ 2147483647 w 431"/>
              <a:gd name="T83" fmla="*/ 2147483647 h 510"/>
              <a:gd name="T84" fmla="*/ 2147483647 w 431"/>
              <a:gd name="T85" fmla="*/ 2147483647 h 510"/>
              <a:gd name="T86" fmla="*/ 2147483647 w 431"/>
              <a:gd name="T87" fmla="*/ 2147483647 h 510"/>
              <a:gd name="T88" fmla="*/ 2147483647 w 431"/>
              <a:gd name="T89" fmla="*/ 2147483647 h 510"/>
              <a:gd name="T90" fmla="*/ 2147483647 w 431"/>
              <a:gd name="T91" fmla="*/ 2147483647 h 510"/>
              <a:gd name="T92" fmla="*/ 2147483647 w 431"/>
              <a:gd name="T93" fmla="*/ 2147483647 h 510"/>
              <a:gd name="T94" fmla="*/ 2147483647 w 431"/>
              <a:gd name="T95" fmla="*/ 2147483647 h 510"/>
              <a:gd name="T96" fmla="*/ 2147483647 w 431"/>
              <a:gd name="T97" fmla="*/ 2147483647 h 510"/>
              <a:gd name="T98" fmla="*/ 2147483647 w 431"/>
              <a:gd name="T99" fmla="*/ 2147483647 h 510"/>
              <a:gd name="T100" fmla="*/ 2147483647 w 431"/>
              <a:gd name="T101" fmla="*/ 2147483647 h 510"/>
              <a:gd name="T102" fmla="*/ 2147483647 w 431"/>
              <a:gd name="T103" fmla="*/ 2147483647 h 510"/>
              <a:gd name="T104" fmla="*/ 2147483647 w 431"/>
              <a:gd name="T105" fmla="*/ 2147483647 h 510"/>
              <a:gd name="T106" fmla="*/ 2147483647 w 431"/>
              <a:gd name="T107" fmla="*/ 2147483647 h 510"/>
              <a:gd name="T108" fmla="*/ 2147483647 w 431"/>
              <a:gd name="T109" fmla="*/ 2147483647 h 510"/>
              <a:gd name="T110" fmla="*/ 2147483647 w 431"/>
              <a:gd name="T111" fmla="*/ 2147483647 h 510"/>
              <a:gd name="T112" fmla="*/ 2147483647 w 431"/>
              <a:gd name="T113" fmla="*/ 2147483647 h 510"/>
              <a:gd name="T114" fmla="*/ 2147483647 w 431"/>
              <a:gd name="T115" fmla="*/ 2147483647 h 510"/>
              <a:gd name="T116" fmla="*/ 2147483647 w 431"/>
              <a:gd name="T117" fmla="*/ 2147483647 h 510"/>
              <a:gd name="T118" fmla="*/ 2147483647 w 431"/>
              <a:gd name="T119" fmla="*/ 0 h 510"/>
              <a:gd name="T120" fmla="*/ 2147483647 w 431"/>
              <a:gd name="T121" fmla="*/ 2147483647 h 510"/>
              <a:gd name="T122" fmla="*/ 2147483647 w 431"/>
              <a:gd name="T123" fmla="*/ 2147483647 h 510"/>
              <a:gd name="T124" fmla="*/ 2147483647 w 431"/>
              <a:gd name="T125" fmla="*/ 2147483647 h 5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1"/>
              <a:gd name="T190" fmla="*/ 0 h 510"/>
              <a:gd name="T191" fmla="*/ 431 w 431"/>
              <a:gd name="T192" fmla="*/ 510 h 5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1" h="510">
                <a:moveTo>
                  <a:pt x="0" y="29"/>
                </a:moveTo>
                <a:lnTo>
                  <a:pt x="14" y="39"/>
                </a:lnTo>
                <a:lnTo>
                  <a:pt x="39" y="26"/>
                </a:lnTo>
                <a:lnTo>
                  <a:pt x="51" y="21"/>
                </a:lnTo>
                <a:lnTo>
                  <a:pt x="62" y="17"/>
                </a:lnTo>
                <a:lnTo>
                  <a:pt x="53" y="11"/>
                </a:lnTo>
                <a:lnTo>
                  <a:pt x="58" y="18"/>
                </a:lnTo>
                <a:lnTo>
                  <a:pt x="70" y="13"/>
                </a:lnTo>
                <a:lnTo>
                  <a:pt x="82" y="12"/>
                </a:lnTo>
                <a:lnTo>
                  <a:pt x="76" y="6"/>
                </a:lnTo>
                <a:lnTo>
                  <a:pt x="76" y="12"/>
                </a:lnTo>
                <a:lnTo>
                  <a:pt x="87" y="12"/>
                </a:lnTo>
                <a:lnTo>
                  <a:pt x="87" y="6"/>
                </a:lnTo>
                <a:lnTo>
                  <a:pt x="83" y="12"/>
                </a:lnTo>
                <a:lnTo>
                  <a:pt x="95" y="14"/>
                </a:lnTo>
                <a:lnTo>
                  <a:pt x="107" y="17"/>
                </a:lnTo>
                <a:lnTo>
                  <a:pt x="118" y="19"/>
                </a:lnTo>
                <a:lnTo>
                  <a:pt x="132" y="22"/>
                </a:lnTo>
                <a:lnTo>
                  <a:pt x="136" y="16"/>
                </a:lnTo>
                <a:lnTo>
                  <a:pt x="128" y="21"/>
                </a:lnTo>
                <a:lnTo>
                  <a:pt x="140" y="26"/>
                </a:lnTo>
                <a:lnTo>
                  <a:pt x="145" y="29"/>
                </a:lnTo>
                <a:lnTo>
                  <a:pt x="151" y="34"/>
                </a:lnTo>
                <a:lnTo>
                  <a:pt x="157" y="40"/>
                </a:lnTo>
                <a:lnTo>
                  <a:pt x="163" y="46"/>
                </a:lnTo>
                <a:lnTo>
                  <a:pt x="172" y="42"/>
                </a:lnTo>
                <a:lnTo>
                  <a:pt x="161" y="42"/>
                </a:lnTo>
                <a:lnTo>
                  <a:pt x="167" y="50"/>
                </a:lnTo>
                <a:lnTo>
                  <a:pt x="170" y="60"/>
                </a:lnTo>
                <a:lnTo>
                  <a:pt x="176" y="71"/>
                </a:lnTo>
                <a:lnTo>
                  <a:pt x="182" y="86"/>
                </a:lnTo>
                <a:lnTo>
                  <a:pt x="184" y="100"/>
                </a:lnTo>
                <a:lnTo>
                  <a:pt x="188" y="121"/>
                </a:lnTo>
                <a:lnTo>
                  <a:pt x="190" y="143"/>
                </a:lnTo>
                <a:lnTo>
                  <a:pt x="192" y="167"/>
                </a:lnTo>
                <a:lnTo>
                  <a:pt x="194" y="194"/>
                </a:lnTo>
                <a:lnTo>
                  <a:pt x="196" y="223"/>
                </a:lnTo>
                <a:lnTo>
                  <a:pt x="198" y="281"/>
                </a:lnTo>
                <a:lnTo>
                  <a:pt x="199" y="310"/>
                </a:lnTo>
                <a:lnTo>
                  <a:pt x="201" y="338"/>
                </a:lnTo>
                <a:lnTo>
                  <a:pt x="203" y="365"/>
                </a:lnTo>
                <a:lnTo>
                  <a:pt x="207" y="391"/>
                </a:lnTo>
                <a:lnTo>
                  <a:pt x="209" y="415"/>
                </a:lnTo>
                <a:lnTo>
                  <a:pt x="215" y="435"/>
                </a:lnTo>
                <a:lnTo>
                  <a:pt x="221" y="453"/>
                </a:lnTo>
                <a:lnTo>
                  <a:pt x="228" y="469"/>
                </a:lnTo>
                <a:lnTo>
                  <a:pt x="234" y="477"/>
                </a:lnTo>
                <a:lnTo>
                  <a:pt x="236" y="483"/>
                </a:lnTo>
                <a:lnTo>
                  <a:pt x="246" y="491"/>
                </a:lnTo>
                <a:lnTo>
                  <a:pt x="256" y="498"/>
                </a:lnTo>
                <a:lnTo>
                  <a:pt x="265" y="503"/>
                </a:lnTo>
                <a:lnTo>
                  <a:pt x="269" y="504"/>
                </a:lnTo>
                <a:lnTo>
                  <a:pt x="279" y="507"/>
                </a:lnTo>
                <a:lnTo>
                  <a:pt x="290" y="509"/>
                </a:lnTo>
                <a:lnTo>
                  <a:pt x="294" y="509"/>
                </a:lnTo>
                <a:lnTo>
                  <a:pt x="306" y="510"/>
                </a:lnTo>
                <a:lnTo>
                  <a:pt x="317" y="509"/>
                </a:lnTo>
                <a:lnTo>
                  <a:pt x="323" y="508"/>
                </a:lnTo>
                <a:lnTo>
                  <a:pt x="335" y="506"/>
                </a:lnTo>
                <a:lnTo>
                  <a:pt x="348" y="504"/>
                </a:lnTo>
                <a:lnTo>
                  <a:pt x="373" y="495"/>
                </a:lnTo>
                <a:lnTo>
                  <a:pt x="377" y="494"/>
                </a:lnTo>
                <a:lnTo>
                  <a:pt x="404" y="484"/>
                </a:lnTo>
                <a:lnTo>
                  <a:pt x="431" y="472"/>
                </a:lnTo>
                <a:lnTo>
                  <a:pt x="418" y="461"/>
                </a:lnTo>
                <a:lnTo>
                  <a:pt x="387" y="474"/>
                </a:lnTo>
                <a:lnTo>
                  <a:pt x="360" y="485"/>
                </a:lnTo>
                <a:lnTo>
                  <a:pt x="370" y="489"/>
                </a:lnTo>
                <a:lnTo>
                  <a:pt x="364" y="484"/>
                </a:lnTo>
                <a:lnTo>
                  <a:pt x="339" y="492"/>
                </a:lnTo>
                <a:lnTo>
                  <a:pt x="325" y="494"/>
                </a:lnTo>
                <a:lnTo>
                  <a:pt x="314" y="496"/>
                </a:lnTo>
                <a:lnTo>
                  <a:pt x="317" y="503"/>
                </a:lnTo>
                <a:lnTo>
                  <a:pt x="317" y="496"/>
                </a:lnTo>
                <a:lnTo>
                  <a:pt x="306" y="498"/>
                </a:lnTo>
                <a:lnTo>
                  <a:pt x="294" y="496"/>
                </a:lnTo>
                <a:lnTo>
                  <a:pt x="294" y="503"/>
                </a:lnTo>
                <a:lnTo>
                  <a:pt x="300" y="498"/>
                </a:lnTo>
                <a:lnTo>
                  <a:pt x="288" y="495"/>
                </a:lnTo>
                <a:lnTo>
                  <a:pt x="279" y="492"/>
                </a:lnTo>
                <a:lnTo>
                  <a:pt x="273" y="499"/>
                </a:lnTo>
                <a:lnTo>
                  <a:pt x="283" y="493"/>
                </a:lnTo>
                <a:lnTo>
                  <a:pt x="273" y="488"/>
                </a:lnTo>
                <a:lnTo>
                  <a:pt x="263" y="482"/>
                </a:lnTo>
                <a:lnTo>
                  <a:pt x="254" y="473"/>
                </a:lnTo>
                <a:lnTo>
                  <a:pt x="246" y="477"/>
                </a:lnTo>
                <a:lnTo>
                  <a:pt x="257" y="477"/>
                </a:lnTo>
                <a:lnTo>
                  <a:pt x="250" y="465"/>
                </a:lnTo>
                <a:lnTo>
                  <a:pt x="244" y="453"/>
                </a:lnTo>
                <a:lnTo>
                  <a:pt x="238" y="435"/>
                </a:lnTo>
                <a:lnTo>
                  <a:pt x="232" y="415"/>
                </a:lnTo>
                <a:lnTo>
                  <a:pt x="230" y="391"/>
                </a:lnTo>
                <a:lnTo>
                  <a:pt x="227" y="365"/>
                </a:lnTo>
                <a:lnTo>
                  <a:pt x="225" y="338"/>
                </a:lnTo>
                <a:lnTo>
                  <a:pt x="223" y="310"/>
                </a:lnTo>
                <a:lnTo>
                  <a:pt x="221" y="281"/>
                </a:lnTo>
                <a:lnTo>
                  <a:pt x="219" y="223"/>
                </a:lnTo>
                <a:lnTo>
                  <a:pt x="217" y="194"/>
                </a:lnTo>
                <a:lnTo>
                  <a:pt x="215" y="167"/>
                </a:lnTo>
                <a:lnTo>
                  <a:pt x="213" y="143"/>
                </a:lnTo>
                <a:lnTo>
                  <a:pt x="211" y="121"/>
                </a:lnTo>
                <a:lnTo>
                  <a:pt x="207" y="100"/>
                </a:lnTo>
                <a:lnTo>
                  <a:pt x="203" y="83"/>
                </a:lnTo>
                <a:lnTo>
                  <a:pt x="199" y="71"/>
                </a:lnTo>
                <a:lnTo>
                  <a:pt x="194" y="60"/>
                </a:lnTo>
                <a:lnTo>
                  <a:pt x="190" y="50"/>
                </a:lnTo>
                <a:lnTo>
                  <a:pt x="184" y="42"/>
                </a:lnTo>
                <a:lnTo>
                  <a:pt x="180" y="37"/>
                </a:lnTo>
                <a:lnTo>
                  <a:pt x="174" y="30"/>
                </a:lnTo>
                <a:lnTo>
                  <a:pt x="169" y="24"/>
                </a:lnTo>
                <a:lnTo>
                  <a:pt x="163" y="20"/>
                </a:lnTo>
                <a:lnTo>
                  <a:pt x="157" y="17"/>
                </a:lnTo>
                <a:lnTo>
                  <a:pt x="145" y="11"/>
                </a:lnTo>
                <a:lnTo>
                  <a:pt x="141" y="10"/>
                </a:lnTo>
                <a:lnTo>
                  <a:pt x="128" y="7"/>
                </a:lnTo>
                <a:lnTo>
                  <a:pt x="116" y="5"/>
                </a:lnTo>
                <a:lnTo>
                  <a:pt x="105" y="3"/>
                </a:lnTo>
                <a:lnTo>
                  <a:pt x="93" y="1"/>
                </a:lnTo>
                <a:lnTo>
                  <a:pt x="87" y="0"/>
                </a:lnTo>
                <a:lnTo>
                  <a:pt x="76" y="0"/>
                </a:lnTo>
                <a:lnTo>
                  <a:pt x="72" y="1"/>
                </a:lnTo>
                <a:lnTo>
                  <a:pt x="60" y="2"/>
                </a:lnTo>
                <a:lnTo>
                  <a:pt x="49" y="6"/>
                </a:lnTo>
                <a:lnTo>
                  <a:pt x="45" y="7"/>
                </a:lnTo>
                <a:lnTo>
                  <a:pt x="33" y="11"/>
                </a:lnTo>
                <a:lnTo>
                  <a:pt x="22" y="17"/>
                </a:lnTo>
                <a:lnTo>
                  <a:pt x="0" y="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87" name="任意多边形 450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A9BC81B-C5B3-4A9D-B555-D9D7390CF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89438"/>
            <a:ext cx="1512888" cy="552450"/>
          </a:xfrm>
          <a:custGeom>
            <a:avLst/>
            <a:gdLst>
              <a:gd name="T0" fmla="*/ 0 w 953"/>
              <a:gd name="T1" fmla="*/ 2147483647 h 348"/>
              <a:gd name="T2" fmla="*/ 2147483647 w 953"/>
              <a:gd name="T3" fmla="*/ 2147483647 h 348"/>
              <a:gd name="T4" fmla="*/ 2147483647 w 953"/>
              <a:gd name="T5" fmla="*/ 2147483647 h 348"/>
              <a:gd name="T6" fmla="*/ 0 60000 65536"/>
              <a:gd name="T7" fmla="*/ 0 60000 65536"/>
              <a:gd name="T8" fmla="*/ 0 60000 65536"/>
              <a:gd name="T9" fmla="*/ 0 w 953"/>
              <a:gd name="T10" fmla="*/ 0 h 348"/>
              <a:gd name="T11" fmla="*/ 953 w 953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3" h="348">
                <a:moveTo>
                  <a:pt x="0" y="166"/>
                </a:moveTo>
                <a:cubicBezTo>
                  <a:pt x="79" y="83"/>
                  <a:pt x="159" y="0"/>
                  <a:pt x="318" y="30"/>
                </a:cubicBezTo>
                <a:cubicBezTo>
                  <a:pt x="477" y="60"/>
                  <a:pt x="847" y="295"/>
                  <a:pt x="953" y="348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88" name="任意多边形 450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A9237E-AEC3-481F-B5E4-BCB92EEA4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852738"/>
            <a:ext cx="746125" cy="1728787"/>
          </a:xfrm>
          <a:custGeom>
            <a:avLst/>
            <a:gdLst>
              <a:gd name="T0" fmla="*/ 2147483647 w 470"/>
              <a:gd name="T1" fmla="*/ 2147483647 h 1089"/>
              <a:gd name="T2" fmla="*/ 2147483647 w 470"/>
              <a:gd name="T3" fmla="*/ 2147483647 h 1089"/>
              <a:gd name="T4" fmla="*/ 0 w 470"/>
              <a:gd name="T5" fmla="*/ 0 h 1089"/>
              <a:gd name="T6" fmla="*/ 0 60000 65536"/>
              <a:gd name="T7" fmla="*/ 0 60000 65536"/>
              <a:gd name="T8" fmla="*/ 0 60000 65536"/>
              <a:gd name="T9" fmla="*/ 0 w 470"/>
              <a:gd name="T10" fmla="*/ 0 h 1089"/>
              <a:gd name="T11" fmla="*/ 470 w 470"/>
              <a:gd name="T12" fmla="*/ 1089 h 10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" h="1089">
                <a:moveTo>
                  <a:pt x="363" y="1089"/>
                </a:moveTo>
                <a:cubicBezTo>
                  <a:pt x="416" y="817"/>
                  <a:pt x="470" y="545"/>
                  <a:pt x="409" y="363"/>
                </a:cubicBezTo>
                <a:cubicBezTo>
                  <a:pt x="348" y="181"/>
                  <a:pt x="68" y="61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0" name="任意多边形 450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84B8FF-AC87-44BC-A891-B520D2271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65400"/>
            <a:ext cx="1584325" cy="719138"/>
          </a:xfrm>
          <a:custGeom>
            <a:avLst/>
            <a:gdLst>
              <a:gd name="T0" fmla="*/ 0 w 998"/>
              <a:gd name="T1" fmla="*/ 2147483647 h 453"/>
              <a:gd name="T2" fmla="*/ 2147483647 w 998"/>
              <a:gd name="T3" fmla="*/ 2147483647 h 453"/>
              <a:gd name="T4" fmla="*/ 2147483647 w 998"/>
              <a:gd name="T5" fmla="*/ 2147483647 h 453"/>
              <a:gd name="T6" fmla="*/ 0 60000 65536"/>
              <a:gd name="T7" fmla="*/ 0 60000 65536"/>
              <a:gd name="T8" fmla="*/ 0 60000 65536"/>
              <a:gd name="T9" fmla="*/ 0 w 998"/>
              <a:gd name="T10" fmla="*/ 0 h 453"/>
              <a:gd name="T11" fmla="*/ 998 w 998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452">
                <a:moveTo>
                  <a:pt x="0" y="453"/>
                </a:moveTo>
                <a:cubicBezTo>
                  <a:pt x="53" y="271"/>
                  <a:pt x="106" y="90"/>
                  <a:pt x="272" y="45"/>
                </a:cubicBezTo>
                <a:cubicBezTo>
                  <a:pt x="438" y="0"/>
                  <a:pt x="877" y="158"/>
                  <a:pt x="998" y="181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1" name="任意多边形 4509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229B6CC-1E56-4520-8B56-E06B1331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044825"/>
            <a:ext cx="1728787" cy="815975"/>
          </a:xfrm>
          <a:custGeom>
            <a:avLst/>
            <a:gdLst>
              <a:gd name="T0" fmla="*/ 2147483647 w 998"/>
              <a:gd name="T1" fmla="*/ 2147483647 h 514"/>
              <a:gd name="T2" fmla="*/ 2147483647 w 998"/>
              <a:gd name="T3" fmla="*/ 2147483647 h 514"/>
              <a:gd name="T4" fmla="*/ 0 w 998"/>
              <a:gd name="T5" fmla="*/ 2147483647 h 514"/>
              <a:gd name="T6" fmla="*/ 0 60000 65536"/>
              <a:gd name="T7" fmla="*/ 0 60000 65536"/>
              <a:gd name="T8" fmla="*/ 0 60000 65536"/>
              <a:gd name="T9" fmla="*/ 0 w 998"/>
              <a:gd name="T10" fmla="*/ 0 h 514"/>
              <a:gd name="T11" fmla="*/ 998 w 998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514">
                <a:moveTo>
                  <a:pt x="998" y="151"/>
                </a:moveTo>
                <a:cubicBezTo>
                  <a:pt x="672" y="75"/>
                  <a:pt x="347" y="0"/>
                  <a:pt x="181" y="61"/>
                </a:cubicBezTo>
                <a:cubicBezTo>
                  <a:pt x="15" y="122"/>
                  <a:pt x="7" y="318"/>
                  <a:pt x="0" y="514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5" name="任意多边形 4509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897D1B-0CB3-48CF-9159-A6222394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33825"/>
            <a:ext cx="3240088" cy="2316163"/>
          </a:xfrm>
          <a:custGeom>
            <a:avLst/>
            <a:gdLst>
              <a:gd name="T0" fmla="*/ 2147483647 w 2041"/>
              <a:gd name="T1" fmla="*/ 2147483647 h 1459"/>
              <a:gd name="T2" fmla="*/ 2147483647 w 2041"/>
              <a:gd name="T3" fmla="*/ 2147483647 h 1459"/>
              <a:gd name="T4" fmla="*/ 0 w 2041"/>
              <a:gd name="T5" fmla="*/ 0 h 1459"/>
              <a:gd name="T6" fmla="*/ 0 60000 65536"/>
              <a:gd name="T7" fmla="*/ 0 60000 65536"/>
              <a:gd name="T8" fmla="*/ 0 60000 65536"/>
              <a:gd name="T9" fmla="*/ 0 w 2041"/>
              <a:gd name="T10" fmla="*/ 0 h 1459"/>
              <a:gd name="T11" fmla="*/ 2041 w 2041"/>
              <a:gd name="T12" fmla="*/ 1459 h 14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459">
                <a:moveTo>
                  <a:pt x="2041" y="1134"/>
                </a:moveTo>
                <a:cubicBezTo>
                  <a:pt x="1939" y="1296"/>
                  <a:pt x="1837" y="1459"/>
                  <a:pt x="1497" y="1270"/>
                </a:cubicBezTo>
                <a:cubicBezTo>
                  <a:pt x="1157" y="1081"/>
                  <a:pt x="250" y="212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6" name="任意多边形 4509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B45857-32E2-4212-9B51-1AEB112A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20938"/>
            <a:ext cx="863600" cy="792162"/>
          </a:xfrm>
          <a:custGeom>
            <a:avLst/>
            <a:gdLst>
              <a:gd name="T0" fmla="*/ 0 w 544"/>
              <a:gd name="T1" fmla="*/ 0 h 499"/>
              <a:gd name="T2" fmla="*/ 2147483647 w 544"/>
              <a:gd name="T3" fmla="*/ 2147483647 h 499"/>
              <a:gd name="T4" fmla="*/ 2147483647 w 544"/>
              <a:gd name="T5" fmla="*/ 2147483647 h 499"/>
              <a:gd name="T6" fmla="*/ 0 60000 65536"/>
              <a:gd name="T7" fmla="*/ 0 60000 65536"/>
              <a:gd name="T8" fmla="*/ 0 60000 65536"/>
              <a:gd name="T9" fmla="*/ 0 w 544"/>
              <a:gd name="T10" fmla="*/ 0 h 499"/>
              <a:gd name="T11" fmla="*/ 544 w 544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499">
                <a:moveTo>
                  <a:pt x="0" y="0"/>
                </a:moveTo>
                <a:cubicBezTo>
                  <a:pt x="136" y="94"/>
                  <a:pt x="272" y="189"/>
                  <a:pt x="363" y="272"/>
                </a:cubicBezTo>
                <a:cubicBezTo>
                  <a:pt x="454" y="355"/>
                  <a:pt x="514" y="461"/>
                  <a:pt x="544" y="499"/>
                </a:cubicBezTo>
              </a:path>
            </a:pathLst>
          </a:custGeom>
          <a:noFill/>
          <a:ln w="444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7" name="任意多边形 4509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737BBD3-B8B6-4650-AFE6-0C2DDFAF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349500"/>
            <a:ext cx="468313" cy="935038"/>
          </a:xfrm>
          <a:custGeom>
            <a:avLst/>
            <a:gdLst>
              <a:gd name="T0" fmla="*/ 2147483647 w 295"/>
              <a:gd name="T1" fmla="*/ 0 h 589"/>
              <a:gd name="T2" fmla="*/ 2147483647 w 295"/>
              <a:gd name="T3" fmla="*/ 2147483647 h 589"/>
              <a:gd name="T4" fmla="*/ 2147483647 w 295"/>
              <a:gd name="T5" fmla="*/ 2147483647 h 589"/>
              <a:gd name="T6" fmla="*/ 0 60000 65536"/>
              <a:gd name="T7" fmla="*/ 0 60000 65536"/>
              <a:gd name="T8" fmla="*/ 0 60000 65536"/>
              <a:gd name="T9" fmla="*/ 0 w 295"/>
              <a:gd name="T10" fmla="*/ 0 h 589"/>
              <a:gd name="T11" fmla="*/ 295 w 295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589">
                <a:moveTo>
                  <a:pt x="295" y="0"/>
                </a:moveTo>
                <a:cubicBezTo>
                  <a:pt x="170" y="87"/>
                  <a:pt x="46" y="174"/>
                  <a:pt x="23" y="272"/>
                </a:cubicBezTo>
                <a:cubicBezTo>
                  <a:pt x="0" y="370"/>
                  <a:pt x="136" y="536"/>
                  <a:pt x="159" y="589"/>
                </a:cubicBezTo>
              </a:path>
            </a:pathLst>
          </a:custGeom>
          <a:noFill/>
          <a:ln w="444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" name="组合 4509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894ACAF-0EDE-42B5-A1F4-8C7842B6EA4C}"/>
              </a:ext>
            </a:extLst>
          </p:cNvPr>
          <p:cNvGrpSpPr/>
          <p:nvPr/>
        </p:nvGrpSpPr>
        <p:grpSpPr>
          <a:xfrm>
            <a:off x="0" y="836613"/>
            <a:ext cx="1800225" cy="1368425"/>
            <a:chOff x="0" y="0"/>
            <a:chExt cx="1152" cy="1152"/>
          </a:xfrm>
        </p:grpSpPr>
        <p:pic>
          <p:nvPicPr>
            <p:cNvPr id="18457" name="图片 45100" descr="MCj04338830000[1]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954410-6B48-4B62-958B-F8A3E4FB8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矩形 4510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70102BA-123D-45B1-9B70-7A8C7719A29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624"/>
              <a:ext cx="720" cy="45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>
                      <a:alpha val="25098"/>
                    </a:srgbClr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宋体" pitchFamily="2" charset="-122"/>
                </a:rPr>
                <a:t> 注意</a:t>
              </a:r>
            </a:p>
          </p:txBody>
        </p:sp>
      </p:grpSp>
      <p:sp>
        <p:nvSpPr>
          <p:cNvPr id="45114" name="圆角矩形标注 451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13B0365-7619-4315-B135-6DC8D81A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8275"/>
            <a:ext cx="914400" cy="609600"/>
          </a:xfrm>
          <a:prstGeom prst="wedgeRoundRectCallout">
            <a:avLst>
              <a:gd name="adj1" fmla="val 3472"/>
              <a:gd name="adj2" fmla="val 129167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453" name="文本框 451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8D2416-361A-4CC1-B40A-4CDE74D9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940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117" name="文本框 451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3C108A7-4939-482D-A099-2A380623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/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45121" name="文本框 451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BFFE08-46DF-46F9-9D63-C5542556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0043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/>
                <a:ea typeface="楷体" panose="02010609060101010101" pitchFamily="49" charset="-122"/>
              </a:rPr>
              <a:t>最大阻值</a:t>
            </a:r>
          </a:p>
        </p:txBody>
      </p:sp>
      <p:sp>
        <p:nvSpPr>
          <p:cNvPr id="28" name="圆角矩形标注 2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AE10A8-A247-40E3-8AD6-BA1E2F7E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3357563"/>
            <a:ext cx="1428750" cy="609600"/>
          </a:xfrm>
          <a:prstGeom prst="wedgeRoundRectCallout">
            <a:avLst>
              <a:gd name="adj1" fmla="val 3472"/>
              <a:gd name="adj2" fmla="val 129167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4" grpId="0" animBg="1"/>
      <p:bldP spid="45117" grpId="1"/>
      <p:bldP spid="45121" grpId="2"/>
      <p:bldP spid="2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11F6E7-2DA6-456B-89CB-9983E10C05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8925" y="1122363"/>
            <a:ext cx="8855075" cy="5092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1.电流表、电压表校零。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连接电路时开关应_____________________；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连接电流表和电压表时应注意些什么？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滑动变阻器正确的接线方法是:_____________;　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开关闭合前滑动变阻器的滑片应移到:________________。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F8E47F-4EE7-454C-B410-00CC953A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660525"/>
            <a:ext cx="262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 b="1">
                <a:solidFill>
                  <a:schemeClr val="tx2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处于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B0503020204020204" pitchFamily="34" charset="-122"/>
              </a:rPr>
              <a:t>断开</a:t>
            </a:r>
            <a:r>
              <a:rPr lang="zh-CN" altLang="en-US" sz="3200" b="1">
                <a:solidFill>
                  <a:schemeClr val="tx2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状态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F9C6CA-D18C-4EAC-8648-4BFEB728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928938"/>
            <a:ext cx="85328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fontAlgn="t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>
                <a:solidFill>
                  <a:srgbClr val="00FFFF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   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/>
              </a:rPr>
              <a:t>选择合适量程,电流表应该与用电器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串联</a:t>
            </a:r>
            <a:r>
              <a:rPr lang="zh-CN" altLang="en-US" sz="2800" b="1">
                <a:solidFill>
                  <a:schemeClr val="tx2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，电压表应该与用电器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并联</a:t>
            </a:r>
            <a:r>
              <a:rPr lang="zh-CN" altLang="en-US" sz="2800" b="1">
                <a:solidFill>
                  <a:schemeClr val="tx2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，正负接线柱不要接反。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388FB2-5320-48BC-BE15-93B9C116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3857625"/>
            <a:ext cx="27813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600" b="1">
                <a:solidFill>
                  <a:schemeClr val="tx2"/>
                </a:solidFill>
                <a:latin typeface="Times New Roman" pitchFamily="18" charset="0"/>
                <a:ea typeface="楷体" panose="02010800040101010101" pitchFamily="2" charset="-122"/>
              </a:rPr>
              <a:t>“ 一上一下 ”</a:t>
            </a:r>
            <a:endParaRPr lang="zh-CN" altLang="en-US" sz="3600" b="1">
              <a:solidFill>
                <a:schemeClr val="tx2"/>
              </a:solidFill>
              <a:latin typeface="Arial Black" panose="020B0A040201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58FBDEC-09B7-4D6E-920C-F898FE3A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4946650"/>
            <a:ext cx="30400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 b="1">
                <a:solidFill>
                  <a:schemeClr val="tx2"/>
                </a:solidFill>
                <a:latin typeface="Times New Roman" panose="020B0A04020102020204" pitchFamily="34" charset="0"/>
                <a:ea typeface="楷体" panose="02010800040101010101" pitchFamily="2" charset="-122"/>
              </a:rPr>
              <a:t>阻值最大的位置</a:t>
            </a:r>
          </a:p>
        </p:txBody>
      </p:sp>
      <p:sp>
        <p:nvSpPr>
          <p:cNvPr id="1946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373426-D3AF-44A1-9230-AA8D4146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2024062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zh-CN" altLang="en-US" sz="2800" b="1">
                <a:solidFill>
                  <a:schemeClr val="tx2"/>
                </a:solidFill>
                <a:latin typeface="Times New Roman"/>
                <a:ea typeface="楷体"/>
              </a:rPr>
              <a:t>注意事项</a:t>
            </a:r>
            <a:endParaRPr kumimoji="0" lang="en-US" altLang="zh-CN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2E5663-7A6B-4CCE-9471-B5A2FB4E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  <a:ea typeface="楷体"/>
              </a:rPr>
              <a:t>电表量程的选择方法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5F3BFE-6F10-4CCD-8F37-0098CD0E1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30338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Times New Roman" pitchFamily="18" charset="0"/>
                <a:ea typeface="楷体"/>
              </a:rPr>
              <a:t>电流表量程的选择：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29F4C5-8270-47FB-A9F4-32F25C6F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1428750"/>
            <a:ext cx="298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算最大电流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5D28F75-3B14-4869-83FC-B56A48991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6449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Times New Roman" pitchFamily="18" charset="0"/>
                <a:ea typeface="楷体"/>
              </a:rPr>
              <a:t>电表压量程的选择：</a:t>
            </a:r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0E983D-8DAD-4F12-B3E4-2785B39C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86188"/>
            <a:ext cx="3448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kumimoji="0" lang="zh-CN" altLang="en-US" sz="32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电源电压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E336B3F-D601-42E7-81A9-F69C8A0A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500313"/>
            <a:ext cx="5545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en-US" altLang="zh-CN" sz="32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I=U/R</a:t>
            </a:r>
            <a:r>
              <a:rPr kumimoji="0" lang="en-US" altLang="zh-CN" sz="3200" b="1" baseline="-25000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x</a:t>
            </a:r>
            <a:r>
              <a:rPr kumimoji="0" lang="zh-CN" altLang="en-US" sz="32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（变阻器的阻值为零时）</a:t>
            </a:r>
            <a:endParaRPr kumimoji="0" lang="zh-CN" altLang="en-US" sz="32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1"/>
      <p:bldP spid="8216" grpId="2"/>
      <p:bldP spid="8218" grpId="3"/>
      <p:bldP spid="21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AC1C0B7-61DA-4CC2-9501-0CD99FCFEFD0}"/>
              </a:ext>
            </a:extLst>
          </p:cNvPr>
          <p:cNvGrpSpPr/>
          <p:nvPr/>
        </p:nvGrpSpPr>
        <p:grpSpPr>
          <a:xfrm>
            <a:off x="571500" y="714375"/>
            <a:ext cx="1604963" cy="688975"/>
            <a:chOff x="3558" y="2515"/>
            <a:chExt cx="1011" cy="434"/>
          </a:xfrm>
        </p:grpSpPr>
        <p:pic>
          <p:nvPicPr>
            <p:cNvPr id="21510" name="剪去对角的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79B0F48-3D30-42DC-8A85-E399B458AC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t="5437" r="10033" b="23064"/>
            <a:stretch>
              <a:fillRect/>
            </a:stretch>
          </p:blipFill>
          <p:spPr bwMode="auto">
            <a:xfrm>
              <a:off x="3558" y="2515"/>
              <a:ext cx="101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6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FBA247-0275-415F-B74A-4E33AB050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612" y="2555"/>
              <a:ext cx="852" cy="2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28398" dir="3806097" algn="ctr" rotWithShape="0">
                <a:schemeClr val="tx1"/>
              </a:outerShdw>
            </a:effectLst>
          </p:spPr>
        </p:pic>
      </p:grpSp>
      <p:sp>
        <p:nvSpPr>
          <p:cNvPr id="56395" name="Rectangle 7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FB2869-40BE-4853-A6C0-043A8839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857375"/>
            <a:ext cx="4081462" cy="4873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1.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根据电路图连接电路</a:t>
            </a:r>
          </a:p>
        </p:txBody>
      </p:sp>
      <p:sp>
        <p:nvSpPr>
          <p:cNvPr id="56396" name="Rectangle 7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2B415B-206D-4EA5-A410-CEBF8766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571750"/>
            <a:ext cx="7750175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2.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检查无误后闭合开关，调节变阻器滑片，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  <a:t/>
            </a:r>
            <a:b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</a:b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  使电压表示数为</a:t>
            </a:r>
            <a:r>
              <a:rPr lang="en-US" altLang="zh-CN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1V</a:t>
            </a:r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、</a:t>
            </a:r>
            <a:r>
              <a:rPr lang="en-US" altLang="zh-CN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1.5V</a:t>
            </a:r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、</a:t>
            </a:r>
            <a:r>
              <a:rPr lang="en-US" altLang="zh-CN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"/>
              </a:rPr>
              <a:t>2.5V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，并记下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  <a:t/>
            </a:r>
            <a:b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方正启体简体" pitchFamily="65" charset="-122"/>
              </a:rPr>
            </a:b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  对应的电流值。</a:t>
            </a:r>
          </a:p>
        </p:txBody>
      </p:sp>
      <p:sp>
        <p:nvSpPr>
          <p:cNvPr id="56397" name="Rectangle 7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A8BEC7-5DCA-4A73-AD33-D3B2FBBB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4214813"/>
            <a:ext cx="7410450" cy="4873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3.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65" charset="-122"/>
                <a:ea typeface="楷体"/>
              </a:rPr>
              <a:t>求出不同电压时的电阻并分析得出结论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95" grpId="0"/>
      <p:bldP spid="56396" grpId="1"/>
      <p:bldP spid="56397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ISPRING_RESOURCE_PATHS_HASH_2" val="1d972dd51f2ca13904c4b4ebfb59dd554c7aca"/>
</p:tagLst>
</file>

<file path=ppt/theme/theme1.xml><?xml version="1.0" encoding="utf-8"?>
<a:theme xmlns:a="http://schemas.openxmlformats.org/drawingml/2006/main" name="物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物理" id="{A52D074F-739F-4227-AC30-B13782715710}" vid="{9AD6B1F0-38CE-4FA8-96AF-E1F87DEF8EA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全屏显示(4:3)</PresentationFormat>
  <Paragraphs>263</Paragraphs>
  <Slides>34</Slides>
  <Notes>32</Notes>
  <HiddenSlides>2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物理</vt:lpstr>
      <vt:lpstr>Worksheet</vt:lpstr>
      <vt:lpstr>工作表</vt:lpstr>
      <vt:lpstr>公式</vt:lpstr>
      <vt:lpstr>Microsoft 公式 3.0</vt:lpstr>
      <vt:lpstr>Equation</vt:lpstr>
      <vt:lpstr>第三节 “伏安法”测电阻</vt:lpstr>
      <vt:lpstr>PowerPoint 演示文稿</vt:lpstr>
      <vt:lpstr>PowerPoint 演示文稿</vt:lpstr>
      <vt:lpstr>    电 路 图 设 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交流与讨论</vt:lpstr>
      <vt:lpstr>3. 小王同学在用“伏安法”测一个小灯泡电阻的实验中，由于粗心，将电路接成如图的形式，当她闭合开关时会出现什么问题？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第三节 “伏安法”测电阻</dc:title>
  <cp:lastModifiedBy>lenovo</cp:lastModifiedBy>
  <cp:revision>1</cp:revision>
  <cp:lastPrinted>2020-10-03T22:47:58Z</cp:lastPrinted>
  <dcterms:created xsi:type="dcterms:W3CDTF">2020-10-03T22:47:58Z</dcterms:created>
  <dcterms:modified xsi:type="dcterms:W3CDTF">2020-10-23T06:42:45Z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