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5" r:id="rId1"/>
  </p:sldMasterIdLst>
  <p:notesMasterIdLst>
    <p:notesMasterId r:id="rId2"/>
  </p:notesMasterIdLst>
  <p:sldIdLst>
    <p:sldId id="333" r:id="rId3"/>
    <p:sldId id="270" r:id="rId4"/>
    <p:sldId id="332" r:id="rId5"/>
    <p:sldId id="295" r:id="rId6"/>
    <p:sldId id="273" r:id="rId7"/>
    <p:sldId id="274" r:id="rId8"/>
    <p:sldId id="296" r:id="rId9"/>
    <p:sldId id="275" r:id="rId10"/>
    <p:sldId id="262" r:id="rId11"/>
    <p:sldId id="261" r:id="rId12"/>
    <p:sldId id="312" r:id="rId13"/>
    <p:sldId id="297" r:id="rId14"/>
    <p:sldId id="287" r:id="rId15"/>
    <p:sldId id="288" r:id="rId16"/>
    <p:sldId id="289" r:id="rId17"/>
    <p:sldId id="290" r:id="rId18"/>
    <p:sldId id="291" r:id="rId19"/>
    <p:sldId id="328" r:id="rId20"/>
    <p:sldId id="330" r:id="rId21"/>
    <p:sldId id="334" r:id="rId22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28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3AF8"/>
    <a:srgbClr val="3366FF"/>
    <a:srgbClr val="A23E06"/>
    <a:srgbClr val="333399"/>
    <a:srgbClr val="D81102"/>
    <a:srgbClr val="0E0D0C"/>
    <a:srgbClr val="000066"/>
    <a:srgbClr val="F41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 autoAdjust="0"/>
    <p:restoredTop sz="99861" autoAdjust="0"/>
  </p:normalViewPr>
  <p:slideViewPr>
    <p:cSldViewPr>
      <p:cViewPr varScale="1">
        <p:scale>
          <a:sx n="96" d="100"/>
          <a:sy n="96" d="100"/>
        </p:scale>
        <p:origin x="-642" y="-96"/>
      </p:cViewPr>
      <p:guideLst>
        <p:guide orient="horz" pos="2190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34967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5386884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318346720"/>
      </p:ext>
    </p:extLst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064685-79A3-4F75-8243-147EC9B2A2D6}" type="slidenum">
              <a:rPr lang="zh-CN" altLang="en-US" smtClean="0"/>
              <a:t>‹#›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  <p:extLst>
      <p:ext uri="{BB962C8B-B14F-4D97-AF65-F5344CB8AC3E}">
        <p14:creationId xmlns:p14="http://schemas.microsoft.com/office/powerpoint/2010/main" val="50549322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92879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</p:sldLayoutIdLst>
  <p:transition>
    <p:checker dir="vert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9.png" /><Relationship Id="rId4" Type="http://schemas.openxmlformats.org/officeDocument/2006/relationships/image" Target="../media/image2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3.png" /><Relationship Id="rId4" Type="http://schemas.openxmlformats.org/officeDocument/2006/relationships/image" Target="../media/image24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jpeg" /><Relationship Id="rId8" Type="http://schemas.openxmlformats.org/officeDocument/2006/relationships/image" Target="../media/image16.png" /><Relationship Id="rId9" Type="http://schemas.openxmlformats.org/officeDocument/2006/relationships/image" Target="../media/image1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17031-B07D-4CA1-944B-A7675DA3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第三节 “伏安法”测电阻</a:t>
            </a:r>
          </a:p>
        </p:txBody>
      </p:sp>
    </p:spTree>
    <p:extLst>
      <p:ext uri="{BB962C8B-B14F-4D97-AF65-F5344CB8AC3E}">
        <p14:creationId xmlns:p14="http://schemas.microsoft.com/office/powerpoint/2010/main" val="359894298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文本框 15361">
            <a:extLst>
              <a:ext uri="{FF2B5EF4-FFF2-40B4-BE49-F238E27FC236}">
                <a16:creationId xmlns:a16="http://schemas.microsoft.com/office/drawing/2014/main" id="{0E5CD5F5-05CE-4F90-9A88-75160FB88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i="1">
                <a:solidFill>
                  <a:srgbClr val="F41302"/>
                </a:solidFill>
                <a:latin typeface="Times New Roman"/>
                <a:ea typeface="楷体"/>
              </a:rPr>
              <a:t>反思与评估：</a:t>
            </a:r>
          </a:p>
        </p:txBody>
      </p:sp>
      <p:sp>
        <p:nvSpPr>
          <p:cNvPr id="13314" name="文本框 15362">
            <a:extLst>
              <a:ext uri="{FF2B5EF4-FFF2-40B4-BE49-F238E27FC236}">
                <a16:creationId xmlns:a16="http://schemas.microsoft.com/office/drawing/2014/main" id="{04CC62F4-CDAD-450F-B31E-6A468A040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b="0"/>
          </a:p>
        </p:txBody>
      </p:sp>
      <p:sp>
        <p:nvSpPr>
          <p:cNvPr id="13315" name="文本框 15363">
            <a:extLst>
              <a:ext uri="{FF2B5EF4-FFF2-40B4-BE49-F238E27FC236}">
                <a16:creationId xmlns:a16="http://schemas.microsoft.com/office/drawing/2014/main" id="{BDDB7D31-A4C1-4597-A7A4-C3D600A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95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b="0"/>
          </a:p>
        </p:txBody>
      </p:sp>
      <p:sp>
        <p:nvSpPr>
          <p:cNvPr id="13316" name="文本框 15366">
            <a:extLst>
              <a:ext uri="{FF2B5EF4-FFF2-40B4-BE49-F238E27FC236}">
                <a16:creationId xmlns:a16="http://schemas.microsoft.com/office/drawing/2014/main" id="{83730804-024E-4AE8-84DB-70C85C63A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84313"/>
            <a:ext cx="7272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66FF"/>
                </a:solidFill>
                <a:latin typeface="Times New Roman"/>
                <a:ea typeface="楷体"/>
              </a:rPr>
              <a:t>1、这个实验做三次的目的是什么？这与研究电流、电压、电阻之间关系的三次实验的目的有什么不同？</a:t>
            </a:r>
          </a:p>
        </p:txBody>
      </p:sp>
      <p:sp>
        <p:nvSpPr>
          <p:cNvPr id="13317" name="文本框 15368">
            <a:extLst>
              <a:ext uri="{FF2B5EF4-FFF2-40B4-BE49-F238E27FC236}">
                <a16:creationId xmlns:a16="http://schemas.microsoft.com/office/drawing/2014/main" id="{E5795CD3-4601-48D6-A8CC-3D0073CA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24175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/>
                <a:ea typeface="楷体"/>
              </a:rPr>
              <a:t>2、闭合开关，滑动变阻器变大时，两表的示数怎样变化？滑动变阻器两端电压呢？</a:t>
            </a:r>
          </a:p>
        </p:txBody>
      </p:sp>
      <p:sp>
        <p:nvSpPr>
          <p:cNvPr id="13318" name="文本框 15371">
            <a:extLst>
              <a:ext uri="{FF2B5EF4-FFF2-40B4-BE49-F238E27FC236}">
                <a16:creationId xmlns:a16="http://schemas.microsoft.com/office/drawing/2014/main" id="{289CB106-312D-4F02-ABCD-7ABD923E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33825"/>
            <a:ext cx="784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66FF"/>
                </a:solidFill>
                <a:latin typeface="Times New Roman"/>
                <a:ea typeface="楷体"/>
              </a:rPr>
              <a:t>3、某同学在实验时发现，闭合开关后电流表的指针几乎不动，而电压表的指针却有明显的偏转，则电路中发生故障的原因可能是什么？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Text Box 4">
            <a:extLst>
              <a:ext uri="{FF2B5EF4-FFF2-40B4-BE49-F238E27FC236}">
                <a16:creationId xmlns:a16="http://schemas.microsoft.com/office/drawing/2014/main" id="{6552ABBA-DA7C-4DA7-8F0C-6A825A340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60575"/>
            <a:ext cx="7921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Times New Roman" panose="02010800040101010101" pitchFamily="2" charset="-122"/>
                <a:ea typeface="楷体"/>
              </a:rPr>
              <a:t>    </a:t>
            </a:r>
            <a:r>
              <a:rPr lang="en-US" altLang="zh-CN" sz="3200">
                <a:latin typeface="Times New Roman" panose="02010609060101010101" pitchFamily="49" charset="-122"/>
                <a:ea typeface="楷体"/>
              </a:rPr>
              <a:t>a. </a:t>
            </a:r>
            <a:r>
              <a:rPr lang="zh-CN" altLang="en-US" sz="3200">
                <a:latin typeface="Times New Roman" panose="02010609060101010101" pitchFamily="49" charset="-122"/>
                <a:ea typeface="楷体"/>
              </a:rPr>
              <a:t>同一电阻，当加在它两端的电压不同，测出的电阻为何有差异？ </a:t>
            </a:r>
          </a:p>
        </p:txBody>
      </p:sp>
      <p:sp>
        <p:nvSpPr>
          <p:cNvPr id="14338" name="Text Box 7">
            <a:extLst>
              <a:ext uri="{FF2B5EF4-FFF2-40B4-BE49-F238E27FC236}">
                <a16:creationId xmlns:a16="http://schemas.microsoft.com/office/drawing/2014/main" id="{0BEF4F8E-95FE-461C-A9F2-15A5DB1D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02025"/>
            <a:ext cx="8353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10609060101010101" pitchFamily="49" charset="-122"/>
                <a:ea typeface="楷体"/>
              </a:rPr>
              <a:t>    b. </a:t>
            </a:r>
            <a:r>
              <a:rPr lang="zh-CN" altLang="en-US" sz="3200">
                <a:latin typeface="Times New Roman" panose="02010609060101010101" pitchFamily="49" charset="-122"/>
                <a:ea typeface="楷体"/>
              </a:rPr>
              <a:t>若把上面的电阻换成</a:t>
            </a:r>
            <a:r>
              <a:rPr lang="zh-CN" altLang="en-US" sz="3200">
                <a:solidFill>
                  <a:srgbClr val="FF0000"/>
                </a:solidFill>
                <a:latin typeface="Times New Roman" panose="02010609060101010101" pitchFamily="49" charset="-122"/>
                <a:ea typeface="楷体"/>
              </a:rPr>
              <a:t>灯泡</a:t>
            </a:r>
            <a:r>
              <a:rPr lang="zh-CN" altLang="en-US" sz="3200">
                <a:latin typeface="Times New Roman" panose="02010609060101010101" pitchFamily="49" charset="-122"/>
                <a:ea typeface="楷体"/>
              </a:rPr>
              <a:t>，当加在它两端的电压不同，测出的电阻一样吗？为何有差异？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4339" name="Group 7">
            <a:extLst>
              <a:ext uri="{FF2B5EF4-FFF2-40B4-BE49-F238E27FC236}">
                <a16:creationId xmlns:a16="http://schemas.microsoft.com/office/drawing/2014/main" id="{DCAE5FAC-A4E2-4735-86D0-98C145BCDD62}"/>
              </a:ext>
            </a:extLst>
          </p:cNvPr>
          <p:cNvGrpSpPr/>
          <p:nvPr/>
        </p:nvGrpSpPr>
        <p:grpSpPr>
          <a:xfrm>
            <a:off x="1476375" y="836613"/>
            <a:ext cx="2789238" cy="920750"/>
            <a:chExt cx="2231" cy="580"/>
          </a:xfrm>
        </p:grpSpPr>
        <p:pic>
          <p:nvPicPr>
            <p:cNvPr id="14340" name="圆角矩形 1">
              <a:extLst>
                <a:ext uri="{FF2B5EF4-FFF2-40B4-BE49-F238E27FC236}">
                  <a16:creationId xmlns:a16="http://schemas.microsoft.com/office/drawing/2014/main" id="{A947BF66-E6EE-4826-97EB-5053BDE29D3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9">
              <a:extLst>
                <a:ext uri="{FF2B5EF4-FFF2-40B4-BE49-F238E27FC236}">
                  <a16:creationId xmlns:a16="http://schemas.microsoft.com/office/drawing/2014/main" id="{91C97BF2-0824-49C9-AB80-E351E20E4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>
                  <a:solidFill>
                    <a:srgbClr val="FFFFFF"/>
                  </a:solidFill>
                  <a:latin typeface="宋体" panose="02010600030101010101" pitchFamily="2" charset="-122"/>
                </a:rPr>
                <a:t>讨论与交流</a:t>
              </a:r>
            </a:p>
          </p:txBody>
        </p:sp>
      </p:grpSp>
    </p:spTree>
  </p:cSld>
  <p:clrMapOvr>
    <a:masterClrMapping/>
  </p:clrMapOvr>
  <p:transition>
    <p:checker dir="vert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标题 35841">
            <a:extLst>
              <a:ext uri="{FF2B5EF4-FFF2-40B4-BE49-F238E27FC236}">
                <a16:creationId xmlns:a16="http://schemas.microsoft.com/office/drawing/2014/main" id="{B2F3E434-21B9-473A-8676-54F57080DE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r>
              <a:rPr lang="zh-CN" altLang="en-US" b="1">
                <a:solidFill>
                  <a:srgbClr val="3366FF"/>
                </a:solidFill>
                <a:latin typeface="Times New Roman"/>
                <a:ea typeface="楷体"/>
              </a:rPr>
              <a:t>牛刀小试</a:t>
            </a:r>
          </a:p>
        </p:txBody>
      </p:sp>
      <p:sp>
        <p:nvSpPr>
          <p:cNvPr id="15362" name="文本占位符 35842">
            <a:extLst>
              <a:ext uri="{FF2B5EF4-FFF2-40B4-BE49-F238E27FC236}">
                <a16:creationId xmlns:a16="http://schemas.microsoft.com/office/drawing/2014/main" id="{EED192C9-17D4-4E60-BA95-9ABBBE25400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F41302"/>
                </a:solidFill>
                <a:latin typeface="Times New Roman"/>
                <a:ea typeface="楷体"/>
              </a:rPr>
              <a:t>如图所示，小明在做“伏安法测电阻”的实验时，电源电压为</a:t>
            </a:r>
            <a:r>
              <a:rPr lang="en-US" altLang="zh-CN" b="1">
                <a:solidFill>
                  <a:srgbClr val="F41302"/>
                </a:solidFill>
                <a:latin typeface="Times New Roman"/>
                <a:ea typeface="楷体"/>
              </a:rPr>
              <a:t>6V</a:t>
            </a:r>
            <a:r>
              <a:rPr lang="zh-CN" altLang="en-US" b="1">
                <a:solidFill>
                  <a:srgbClr val="F41302"/>
                </a:solidFill>
                <a:latin typeface="Times New Roman"/>
                <a:ea typeface="楷体"/>
              </a:rPr>
              <a:t>，</a:t>
            </a:r>
            <a:endParaRPr lang="en-US" altLang="zh-CN" b="1">
              <a:solidFill>
                <a:srgbClr val="F41302"/>
              </a:solidFill>
            </a:endParaRPr>
          </a:p>
          <a:p>
            <a:endParaRPr lang="zh-CN" altLang="en-US"/>
          </a:p>
        </p:txBody>
      </p:sp>
      <p:pic>
        <p:nvPicPr>
          <p:cNvPr id="15363" name="图片 65546" descr="z4">
            <a:extLst>
              <a:ext uri="{FF2B5EF4-FFF2-40B4-BE49-F238E27FC236}">
                <a16:creationId xmlns:a16="http://schemas.microsoft.com/office/drawing/2014/main" id="{785EB4D9-1566-4DB2-8B67-D99DD48A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3284538"/>
            <a:ext cx="352742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65547" descr="z5">
            <a:extLst>
              <a:ext uri="{FF2B5EF4-FFF2-40B4-BE49-F238E27FC236}">
                <a16:creationId xmlns:a16="http://schemas.microsoft.com/office/drawing/2014/main" id="{42DB4CBF-547C-4712-8860-628ED740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4188" y="3068638"/>
            <a:ext cx="43926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文本框 66563">
            <a:extLst>
              <a:ext uri="{FF2B5EF4-FFF2-40B4-BE49-F238E27FC236}">
                <a16:creationId xmlns:a16="http://schemas.microsoft.com/office/drawing/2014/main" id="{8157C05E-C63E-4F55-99F6-3DE4B694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80645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）对照电路图，用笔画线代替导线将实物图中未连接部分连接起来．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）如果实验中出现：电流表有示数，电压表示数为</a:t>
            </a: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的现象，其故障可能是（   ）</a:t>
            </a: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．电流表的正、负接线柱接反</a:t>
            </a: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．电压表的量程选小了</a:t>
            </a: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．电阻</a:t>
            </a: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Rx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发生了短路</a:t>
            </a: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．把滑动变阻器下端两接线柱连入电路</a:t>
            </a:r>
          </a:p>
        </p:txBody>
      </p:sp>
      <p:sp>
        <p:nvSpPr>
          <p:cNvPr id="66565" name="文本框 66564">
            <a:extLst>
              <a:ext uri="{FF2B5EF4-FFF2-40B4-BE49-F238E27FC236}">
                <a16:creationId xmlns:a16="http://schemas.microsoft.com/office/drawing/2014/main" id="{EAF04DA4-DCD8-4A03-998B-DBAEF6A1B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781300"/>
            <a:ext cx="649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C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文本框 67585">
            <a:extLst>
              <a:ext uri="{FF2B5EF4-FFF2-40B4-BE49-F238E27FC236}">
                <a16:creationId xmlns:a16="http://schemas.microsoft.com/office/drawing/2014/main" id="{4C76DE25-6ACF-43CA-BE35-489C1A809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84313"/>
            <a:ext cx="76676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）电路连接正确后，闭合开关，将滑片</a:t>
            </a: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向左移动时，电压表示数</a:t>
            </a:r>
            <a:r>
              <a:rPr lang="zh-CN" altLang="en-US" sz="3200" u="sng">
                <a:latin typeface="Times New Roman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（选填“变大”、“变小”或“不变”）．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>
                <a:latin typeface="Times New Roman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）此实验要多次测量电阻值，最后求电阻值的平均值，其目的是</a:t>
            </a:r>
            <a:r>
              <a:rPr lang="zh-CN" altLang="en-US" sz="3200" u="sng">
                <a:latin typeface="Times New Roman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．</a:t>
            </a:r>
          </a:p>
          <a:p>
            <a:pPr>
              <a:spcBef>
                <a:spcPct val="50000"/>
              </a:spcBef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7587" name="文本框 67586">
            <a:extLst>
              <a:ext uri="{FF2B5EF4-FFF2-40B4-BE49-F238E27FC236}">
                <a16:creationId xmlns:a16="http://schemas.microsoft.com/office/drawing/2014/main" id="{E90AE8A5-9643-4169-8E00-844A55D95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8913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变大</a:t>
            </a:r>
          </a:p>
        </p:txBody>
      </p:sp>
      <p:sp>
        <p:nvSpPr>
          <p:cNvPr id="67589" name="文本框 67588">
            <a:extLst>
              <a:ext uri="{FF2B5EF4-FFF2-40B4-BE49-F238E27FC236}">
                <a16:creationId xmlns:a16="http://schemas.microsoft.com/office/drawing/2014/main" id="{CFDCC330-791F-4374-9534-D78DDD86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3624263"/>
            <a:ext cx="194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减小误差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标题 68609">
            <a:extLst>
              <a:ext uri="{FF2B5EF4-FFF2-40B4-BE49-F238E27FC236}">
                <a16:creationId xmlns:a16="http://schemas.microsoft.com/office/drawing/2014/main" id="{3A26650D-ADC7-4BCC-BF06-681E656DE9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52513"/>
            <a:ext cx="8348663" cy="3384550"/>
          </a:xfrm>
        </p:spPr>
        <p:txBody>
          <a:bodyPr anchor="b"/>
          <a:lstStyle/>
          <a:p>
            <a:r>
              <a:rPr lang="en-US" altLang="zh-CN" sz="3200" b="1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拓展延伸</a:t>
            </a:r>
            <a:r>
              <a:rPr lang="en-US" altLang="zh-CN" sz="3200" b="1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】</a:t>
            </a:r>
            <a:br>
              <a:rPr lang="en-US" altLang="zh-CN" sz="3200" b="1">
                <a:solidFill>
                  <a:srgbClr val="F4130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>
                <a:solidFill>
                  <a:schemeClr val="tx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．某同学欲测量一只正常发光时电压为</a:t>
            </a:r>
            <a:r>
              <a:rPr lang="en-US" altLang="zh-CN" sz="3200" b="1">
                <a:solidFill>
                  <a:schemeClr val="tx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2.5V</a:t>
            </a:r>
            <a:r>
              <a:rPr lang="zh-CN" altLang="en-US" sz="3200" b="1">
                <a:solidFill>
                  <a:schemeClr val="tx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的小灯泡的电阻：</a:t>
            </a:r>
            <a:b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b="1">
                <a:solidFill>
                  <a:schemeClr val="tx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）请在图中三个“○”内正确填入“灯泡”、“电流表”和“电压表”的电路符号，完成该电路图．</a:t>
            </a:r>
            <a:br>
              <a:rPr lang="zh-CN" altLang="en-US" sz="4000"/>
            </a:br>
          </a:p>
        </p:txBody>
      </p:sp>
      <p:pic>
        <p:nvPicPr>
          <p:cNvPr id="18434" name="图片 68611" descr="P56图14。3-7">
            <a:extLst>
              <a:ext uri="{FF2B5EF4-FFF2-40B4-BE49-F238E27FC236}">
                <a16:creationId xmlns:a16="http://schemas.microsoft.com/office/drawing/2014/main" id="{5C789591-2AEE-4229-90DB-AA63951A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613" y="3933825"/>
            <a:ext cx="467995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文本框 68612">
            <a:extLst>
              <a:ext uri="{FF2B5EF4-FFF2-40B4-BE49-F238E27FC236}">
                <a16:creationId xmlns:a16="http://schemas.microsoft.com/office/drawing/2014/main" id="{33CDC130-F312-4518-84F5-97CC81CB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8608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0">
                <a:solidFill>
                  <a:srgbClr val="F41302"/>
                </a:solidFill>
                <a:latin typeface="Times New Roman"/>
                <a:ea typeface="楷体"/>
              </a:rPr>
              <a:t>V</a:t>
            </a:r>
          </a:p>
        </p:txBody>
      </p:sp>
      <p:sp>
        <p:nvSpPr>
          <p:cNvPr id="68614" name="文本框 68613">
            <a:extLst>
              <a:ext uri="{FF2B5EF4-FFF2-40B4-BE49-F238E27FC236}">
                <a16:creationId xmlns:a16="http://schemas.microsoft.com/office/drawing/2014/main" id="{54F1186A-634D-4046-A550-F3487F1F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437063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41302"/>
                </a:solidFill>
                <a:latin typeface="Times New Roman"/>
                <a:ea typeface="楷体"/>
              </a:rPr>
              <a:t>×</a:t>
            </a:r>
          </a:p>
        </p:txBody>
      </p:sp>
      <p:sp>
        <p:nvSpPr>
          <p:cNvPr id="68615" name="文本框 68614">
            <a:extLst>
              <a:ext uri="{FF2B5EF4-FFF2-40B4-BE49-F238E27FC236}">
                <a16:creationId xmlns:a16="http://schemas.microsoft.com/office/drawing/2014/main" id="{67FE1815-11FA-4E9E-899A-B58BBE065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734050"/>
            <a:ext cx="36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A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4" grpId="1"/>
      <p:bldP spid="6861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文本框 69635">
            <a:extLst>
              <a:ext uri="{FF2B5EF4-FFF2-40B4-BE49-F238E27FC236}">
                <a16:creationId xmlns:a16="http://schemas.microsoft.com/office/drawing/2014/main" id="{67472B33-C49E-4247-A70E-2EBEFF5A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25538"/>
            <a:ext cx="6911975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）按电路图连接完电路，闭合开关快速试触的瞬间，电流表和电压表出现了如图乙所示的情况，经检查，所有仪器、元件完好．请分析出现以上现象的可能原因（两表各写一条）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①电流表：</a:t>
            </a:r>
            <a:r>
              <a:rPr lang="zh-CN" altLang="en-US" sz="2800" u="sng">
                <a:latin typeface="Times New Roman" panose="02010609060101010101" pitchFamily="49" charset="-122"/>
                <a:ea typeface="楷体" panose="02010609060101010101" pitchFamily="49" charset="-122"/>
              </a:rPr>
              <a:t>                   </a:t>
            </a: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②电压表：</a:t>
            </a:r>
            <a:r>
              <a:rPr lang="zh-CN" altLang="en-US" sz="2800" u="sng">
                <a:latin typeface="Times New Roman" panose="02010609060101010101" pitchFamily="49" charset="-122"/>
                <a:ea typeface="楷体" panose="02010609060101010101" pitchFamily="49" charset="-122"/>
              </a:rPr>
              <a:t>                    </a:t>
            </a: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458" name="图片 69636" descr="P71图14">
            <a:extLst>
              <a:ext uri="{FF2B5EF4-FFF2-40B4-BE49-F238E27FC236}">
                <a16:creationId xmlns:a16="http://schemas.microsoft.com/office/drawing/2014/main" id="{664F71B3-53AA-4734-8B3C-E2450757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450" y="4797425"/>
            <a:ext cx="51847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文本框 69637">
            <a:extLst>
              <a:ext uri="{FF2B5EF4-FFF2-40B4-BE49-F238E27FC236}">
                <a16:creationId xmlns:a16="http://schemas.microsoft.com/office/drawing/2014/main" id="{6C57C572-5692-4686-A913-D4EAFB5BD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500438"/>
            <a:ext cx="320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正负接线柱接反了</a:t>
            </a:r>
          </a:p>
        </p:txBody>
      </p:sp>
      <p:sp>
        <p:nvSpPr>
          <p:cNvPr id="69639" name="文本框 69638">
            <a:extLst>
              <a:ext uri="{FF2B5EF4-FFF2-40B4-BE49-F238E27FC236}">
                <a16:creationId xmlns:a16="http://schemas.microsoft.com/office/drawing/2014/main" id="{482F74BB-A60C-4DF5-A101-88927156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076700"/>
            <a:ext cx="259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量程选择太小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文本框 70659">
            <a:extLst>
              <a:ext uri="{FF2B5EF4-FFF2-40B4-BE49-F238E27FC236}">
                <a16:creationId xmlns:a16="http://schemas.microsoft.com/office/drawing/2014/main" id="{6354017F-EF04-48DA-A6C3-22B9D32C9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57338"/>
            <a:ext cx="75596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>
                <a:latin typeface="Times New Roman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）问题解决后，再次接通电路，为使小灯泡能正常发光，应调节滑动变阻器使电压表示数为</a:t>
            </a:r>
            <a:r>
              <a:rPr lang="zh-CN" altLang="en-US" sz="3600" u="sng">
                <a:latin typeface="Times New Roman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．小灯泡正常发光时，电流表的示数的是</a:t>
            </a:r>
            <a:r>
              <a:rPr lang="en-US" altLang="zh-CN" sz="3600">
                <a:latin typeface="Times New Roman" panose="02010609060101010101" pitchFamily="49" charset="-122"/>
                <a:ea typeface="楷体" panose="02010609060101010101" pitchFamily="49" charset="-122"/>
              </a:rPr>
              <a:t>0.34A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，该灯泡正常工作时的电阻是</a:t>
            </a:r>
            <a:r>
              <a:rPr lang="zh-CN" altLang="en-US" sz="3600" u="sng">
                <a:latin typeface="Times New Roman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600" b="0">
                <a:latin typeface="Times New Roman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70661" name="文本框 70660">
            <a:extLst>
              <a:ext uri="{FF2B5EF4-FFF2-40B4-BE49-F238E27FC236}">
                <a16:creationId xmlns:a16="http://schemas.microsoft.com/office/drawing/2014/main" id="{EDB22818-3170-43F6-93FA-8800E183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781300"/>
            <a:ext cx="122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2.5V</a:t>
            </a:r>
            <a:endParaRPr lang="zh-CN" altLang="en-US" sz="3200">
              <a:solidFill>
                <a:srgbClr val="F41302"/>
              </a:solidFill>
              <a:ea typeface="楷体_GB2312" pitchFamily="49" charset="-122"/>
            </a:endParaRPr>
          </a:p>
        </p:txBody>
      </p:sp>
      <p:sp>
        <p:nvSpPr>
          <p:cNvPr id="70662" name="文本框 70661">
            <a:extLst>
              <a:ext uri="{FF2B5EF4-FFF2-40B4-BE49-F238E27FC236}">
                <a16:creationId xmlns:a16="http://schemas.microsoft.com/office/drawing/2014/main" id="{DEC66D4B-546D-4FF3-8BDF-38294FC1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437063"/>
            <a:ext cx="1441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7.4 Ω</a:t>
            </a:r>
            <a:endParaRPr lang="zh-CN" altLang="en-US" sz="3200">
              <a:solidFill>
                <a:srgbClr val="F41302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内容占位符 2">
            <a:extLst>
              <a:ext uri="{FF2B5EF4-FFF2-40B4-BE49-F238E27FC236}">
                <a16:creationId xmlns:a16="http://schemas.microsoft.com/office/drawing/2014/main" id="{124DD72D-75AF-47C6-93AA-C1A882892D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27025"/>
            <a:ext cx="8229600" cy="6073775"/>
          </a:xfrm>
        </p:spPr>
        <p:txBody>
          <a:bodyPr/>
          <a:lstStyle/>
          <a:p>
            <a:r>
              <a:rPr lang="en-US" altLang="zh-CN" b="1" noProof="1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【</a:t>
            </a:r>
            <a:r>
              <a:rPr lang="zh-CN" altLang="en-US" b="1" noProof="1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中考链接</a:t>
            </a:r>
            <a:r>
              <a:rPr lang="en-US" altLang="zh-CN" b="1" noProof="1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</a:p>
          <a:p>
            <a:pPr marL="0" indent="0">
              <a:buFontTx/>
              <a:buNone/>
            </a:pPr>
            <a:r>
              <a:rPr lang="zh-CN" altLang="en-US" sz="2800" b="1" noProof="1">
                <a:latin typeface="Times New Roman"/>
                <a:ea typeface="楷体"/>
              </a:rPr>
              <a:t>(安顺中考)小张在“伏安法”测小灯泡电阻的实验中，连接了如图甲所示的实物图．</a:t>
            </a:r>
          </a:p>
          <a:p>
            <a:endParaRPr lang="zh-CN" altLang="en-US" b="1" noProof="1"/>
          </a:p>
          <a:p>
            <a:endParaRPr lang="zh-CN" altLang="en-US" b="1" noProof="1"/>
          </a:p>
          <a:p>
            <a:endParaRPr lang="zh-CN" altLang="en-US" b="1" noProof="1"/>
          </a:p>
          <a:p>
            <a:endParaRPr lang="zh-CN" altLang="en-US" b="1" noProof="1"/>
          </a:p>
          <a:p>
            <a:r>
              <a:rPr lang="zh-CN" altLang="en-US" sz="2400" b="1" noProof="1">
                <a:latin typeface="Times New Roman"/>
                <a:ea typeface="楷体"/>
              </a:rPr>
              <a:t>(1)闭合开关前，应向________(填“A”或“B”)端调整滑动变阻器的滑片，使电路中的电流在开始测量时最小．</a:t>
            </a:r>
          </a:p>
          <a:p>
            <a:r>
              <a:rPr lang="zh-CN" altLang="en-US" sz="2400" b="1" noProof="1">
                <a:latin typeface="Times New Roman"/>
                <a:ea typeface="楷体"/>
              </a:rPr>
              <a:t>(2)测量过程中，某一次的电流值如图乙所示，该电流值是________A．这时，灯丝突然烧断，则电压表的示数________(填“变大”“变小”或“不变”)．换相同规格的灯泡，重测的数据如表所示，并绘出I－U图像如图丙的A所示．</a:t>
            </a:r>
          </a:p>
          <a:p>
            <a:endParaRPr lang="zh-CN" altLang="en-US" sz="2400" b="1" noProof="1"/>
          </a:p>
        </p:txBody>
      </p:sp>
      <p:pic>
        <p:nvPicPr>
          <p:cNvPr id="21506" name="图片 38" descr="学科网(www.zxxk.com)--教育资源门户，提供试卷、教案、课件、论文、素材及各类教学资源下载，还有大量而丰富的教学相关资讯！">
            <a:extLst>
              <a:ext uri="{FF2B5EF4-FFF2-40B4-BE49-F238E27FC236}">
                <a16:creationId xmlns:a16="http://schemas.microsoft.com/office/drawing/2014/main" id="{409B2C6A-CBD9-48FD-B028-C41BAA9A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775" y="1865313"/>
            <a:ext cx="2660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-2147482572" descr="学科网(www.zxxk.com)--教育资源门户，提供试卷、教案、课件、论文、素材及各类教学资源下载，还有大量而丰富的教学相关资讯！">
            <a:extLst>
              <a:ext uri="{FF2B5EF4-FFF2-40B4-BE49-F238E27FC236}">
                <a16:creationId xmlns:a16="http://schemas.microsoft.com/office/drawing/2014/main" id="{EAFBE08A-AD23-43B1-BBA2-D5877AF9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751013"/>
            <a:ext cx="439896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01A699F-DEA1-42EB-B87D-C36181C8846E}"/>
              </a:ext>
            </a:extLst>
          </p:cNvPr>
          <p:cNvGraphicFramePr>
            <a:graphicFrameLocks noGrp="1"/>
          </p:cNvGraphicFramePr>
          <p:nvPr/>
        </p:nvGraphicFramePr>
        <p:xfrm>
          <a:off x="1670050" y="773113"/>
          <a:ext cx="6421438" cy="1643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7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电压/V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电流/A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电阻/Ω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平均电阻/Ω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altLang="en-US" sz="1800" b="1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66" name="文本框 5">
            <a:extLst>
              <a:ext uri="{FF2B5EF4-FFF2-40B4-BE49-F238E27FC236}">
                <a16:creationId xmlns:a16="http://schemas.microsoft.com/office/drawing/2014/main" id="{BA8DA0CF-F9CC-464D-91A0-8C6C71B3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644775"/>
            <a:ext cx="7350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/>
                <a:ea typeface="楷体"/>
              </a:rPr>
              <a:t>(3)</a:t>
            </a:r>
            <a:r>
              <a:rPr lang="zh-CN" altLang="zh-CN">
                <a:latin typeface="Times New Roman"/>
                <a:ea typeface="楷体"/>
              </a:rPr>
              <a:t>依据表格中的数据，小张求出小灯泡电阻的平均值，你同意这种做法吗？说出你的理由：</a:t>
            </a:r>
            <a:r>
              <a:rPr lang="en-US" altLang="zh-CN">
                <a:latin typeface="Times New Roman"/>
                <a:ea typeface="楷体"/>
              </a:rPr>
              <a:t>____________________________________________(</a:t>
            </a:r>
            <a:r>
              <a:rPr lang="zh-CN" altLang="zh-CN">
                <a:latin typeface="Times New Roman"/>
                <a:ea typeface="楷体"/>
              </a:rPr>
              <a:t>作出判断并说出理由</a:t>
            </a:r>
            <a:r>
              <a:rPr lang="en-US" altLang="zh-CN">
                <a:latin typeface="Times New Roman"/>
                <a:ea typeface="楷体"/>
              </a:rPr>
              <a:t>)</a:t>
            </a:r>
            <a:r>
              <a:rPr lang="zh-CN" altLang="zh-CN">
                <a:latin typeface="Times New Roman"/>
                <a:ea typeface="楷体"/>
              </a:rPr>
              <a:t>．</a:t>
            </a:r>
            <a:endParaRPr lang="en-US" altLang="zh-CN"/>
          </a:p>
          <a:p>
            <a:r>
              <a:rPr lang="en-US" altLang="zh-CN">
                <a:latin typeface="Times New Roman"/>
                <a:ea typeface="楷体"/>
              </a:rPr>
              <a:t>(4)</a:t>
            </a:r>
            <a:r>
              <a:rPr lang="zh-CN" altLang="zh-CN">
                <a:latin typeface="Times New Roman"/>
                <a:ea typeface="楷体"/>
              </a:rPr>
              <a:t>另外一组同学用相同的器材和电路图也做这个实验时，由于接线错误，根据测量的数据绘出的</a:t>
            </a:r>
            <a:r>
              <a:rPr lang="en-US" altLang="zh-CN">
                <a:latin typeface="Times New Roman"/>
                <a:ea typeface="楷体"/>
              </a:rPr>
              <a:t>I</a:t>
            </a:r>
            <a:r>
              <a:rPr lang="zh-CN" altLang="zh-CN">
                <a:latin typeface="Times New Roman"/>
                <a:ea typeface="楷体"/>
              </a:rPr>
              <a:t>－</a:t>
            </a:r>
            <a:r>
              <a:rPr lang="en-US" altLang="zh-CN">
                <a:latin typeface="Times New Roman"/>
                <a:ea typeface="楷体"/>
              </a:rPr>
              <a:t>U</a:t>
            </a:r>
            <a:r>
              <a:rPr lang="zh-CN" altLang="zh-CN">
                <a:latin typeface="Times New Roman"/>
                <a:ea typeface="楷体"/>
              </a:rPr>
              <a:t>图像如图丙的</a:t>
            </a:r>
            <a:r>
              <a:rPr lang="en-US" altLang="zh-CN">
                <a:latin typeface="Times New Roman"/>
                <a:ea typeface="楷体"/>
              </a:rPr>
              <a:t>B</a:t>
            </a:r>
            <a:r>
              <a:rPr lang="zh-CN" altLang="zh-CN">
                <a:latin typeface="Times New Roman"/>
                <a:ea typeface="楷体"/>
              </a:rPr>
              <a:t>所示．你认为错误的原因可能是</a:t>
            </a:r>
            <a:r>
              <a:rPr lang="en-US" altLang="zh-CN" u="sng">
                <a:latin typeface="Times New Roman"/>
                <a:ea typeface="楷体"/>
              </a:rPr>
              <a:t>                                           </a:t>
            </a:r>
            <a:r>
              <a:rPr lang="zh-CN" altLang="zh-CN">
                <a:latin typeface="Times New Roman"/>
                <a:ea typeface="楷体"/>
              </a:rPr>
              <a:t>．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矩形 39937">
            <a:extLst>
              <a:ext uri="{FF2B5EF4-FFF2-40B4-BE49-F238E27FC236}">
                <a16:creationId xmlns:a16="http://schemas.microsoft.com/office/drawing/2014/main" id="{7E5C47C6-8457-4F39-B502-BBBEA264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b="0"/>
          </a:p>
        </p:txBody>
      </p:sp>
      <p:sp>
        <p:nvSpPr>
          <p:cNvPr id="5122" name="文本框 39938">
            <a:extLst>
              <a:ext uri="{FF2B5EF4-FFF2-40B4-BE49-F238E27FC236}">
                <a16:creationId xmlns:a16="http://schemas.microsoft.com/office/drawing/2014/main" id="{D5670462-F7FD-46DE-9821-5E7DB4957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0">
                <a:latin typeface="Times New Roman" panose="02010800040101010101" pitchFamily="2" charset="-122"/>
                <a:ea typeface="楷体" panose="02010800040101010101" pitchFamily="2" charset="-122"/>
              </a:rPr>
              <a:t>  </a:t>
            </a:r>
            <a:r>
              <a:rPr lang="zh-CN" altLang="en-US" sz="3200">
                <a:latin typeface="Times New Roman" panose="02010800040101010101" pitchFamily="2" charset="-122"/>
                <a:ea typeface="楷体" panose="02010800040101010101" pitchFamily="2" charset="-122"/>
              </a:rPr>
              <a:t>在前面的学习中，我们学了哪些电学物理量？</a:t>
            </a:r>
          </a:p>
        </p:txBody>
      </p:sp>
      <p:sp>
        <p:nvSpPr>
          <p:cNvPr id="39940" name="文本框 39939">
            <a:extLst>
              <a:ext uri="{FF2B5EF4-FFF2-40B4-BE49-F238E27FC236}">
                <a16:creationId xmlns:a16="http://schemas.microsoft.com/office/drawing/2014/main" id="{5B96C0F5-9E60-4CC8-9DDB-A547D0C5C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1336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400">
                <a:solidFill>
                  <a:srgbClr val="CC0066"/>
                </a:solidFill>
                <a:latin typeface="Times New Roman" panose="020b0604020202020204" pitchFamily="34" charset="0"/>
                <a:ea typeface="楷体" panose="02010800040101010101" pitchFamily="2" charset="-122"/>
              </a:rPr>
              <a:t>电流</a:t>
            </a:r>
          </a:p>
        </p:txBody>
      </p:sp>
      <p:sp>
        <p:nvSpPr>
          <p:cNvPr id="39941" name="文本框 39940">
            <a:extLst>
              <a:ext uri="{FF2B5EF4-FFF2-40B4-BE49-F238E27FC236}">
                <a16:creationId xmlns:a16="http://schemas.microsoft.com/office/drawing/2014/main" id="{164155BF-DA98-47CA-86E2-4820EDAB6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852738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400">
                <a:solidFill>
                  <a:srgbClr val="CC0066"/>
                </a:solidFill>
                <a:latin typeface="Times New Roman" panose="020b0604020202020204" pitchFamily="34" charset="0"/>
                <a:ea typeface="楷体" panose="02010800040101010101" pitchFamily="2" charset="-122"/>
              </a:rPr>
              <a:t>电压</a:t>
            </a:r>
          </a:p>
        </p:txBody>
      </p:sp>
      <p:sp>
        <p:nvSpPr>
          <p:cNvPr id="39942" name="文本框 39941">
            <a:extLst>
              <a:ext uri="{FF2B5EF4-FFF2-40B4-BE49-F238E27FC236}">
                <a16:creationId xmlns:a16="http://schemas.microsoft.com/office/drawing/2014/main" id="{48DA05E6-AEE9-4E55-83EB-EE13F2DB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644900"/>
            <a:ext cx="1223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400">
                <a:solidFill>
                  <a:srgbClr val="CC0066"/>
                </a:solidFill>
                <a:latin typeface="Times New Roman" panose="020b0604020202020204" pitchFamily="34" charset="0"/>
                <a:ea typeface="楷体" panose="02010800040101010101" pitchFamily="2" charset="-122"/>
              </a:rPr>
              <a:t>电阻</a:t>
            </a:r>
          </a:p>
        </p:txBody>
      </p:sp>
      <p:sp>
        <p:nvSpPr>
          <p:cNvPr id="39943" name="文本框 39942">
            <a:extLst>
              <a:ext uri="{FF2B5EF4-FFF2-40B4-BE49-F238E27FC236}">
                <a16:creationId xmlns:a16="http://schemas.microsoft.com/office/drawing/2014/main" id="{6CF0583E-BE52-4C41-936C-19E972B8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37063"/>
            <a:ext cx="8110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0">
                <a:latin typeface="Times New Roman" panose="02010800040101010101" pitchFamily="2" charset="-122"/>
                <a:ea typeface="楷体" panose="02010800040101010101" pitchFamily="2" charset="-122"/>
              </a:rPr>
              <a:t>        </a:t>
            </a:r>
            <a:r>
              <a:rPr lang="zh-CN" altLang="en-US" sz="3200">
                <a:latin typeface="Times New Roman" panose="02010800040101010101" pitchFamily="2" charset="-122"/>
                <a:ea typeface="楷体" panose="02010800040101010101" pitchFamily="2" charset="-122"/>
              </a:rPr>
              <a:t>它们的大小用什么来测量呢？</a:t>
            </a:r>
          </a:p>
        </p:txBody>
      </p:sp>
      <p:sp>
        <p:nvSpPr>
          <p:cNvPr id="39945" name="右箭头 39944">
            <a:extLst>
              <a:ext uri="{FF2B5EF4-FFF2-40B4-BE49-F238E27FC236}">
                <a16:creationId xmlns:a16="http://schemas.microsoft.com/office/drawing/2014/main" id="{D3E39612-0844-44A2-9816-E7F3FB5A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3495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FFCC"/>
          </a:solidFill>
          <a:ln w="9525">
            <a:solidFill>
              <a:srgbClr val="FF00FF"/>
            </a:solidFill>
            <a:miter lim="800000"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b="0"/>
          </a:p>
        </p:txBody>
      </p:sp>
      <p:sp>
        <p:nvSpPr>
          <p:cNvPr id="39946" name="右箭头 39945">
            <a:extLst>
              <a:ext uri="{FF2B5EF4-FFF2-40B4-BE49-F238E27FC236}">
                <a16:creationId xmlns:a16="http://schemas.microsoft.com/office/drawing/2014/main" id="{31616076-E593-46A6-8142-3CD225C8B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068638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FFCC"/>
          </a:solidFill>
          <a:ln w="9525">
            <a:solidFill>
              <a:srgbClr val="FF00FF"/>
            </a:solidFill>
            <a:miter lim="800000"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b="0"/>
          </a:p>
        </p:txBody>
      </p:sp>
      <p:sp>
        <p:nvSpPr>
          <p:cNvPr id="39947" name="文本框 39946">
            <a:extLst>
              <a:ext uri="{FF2B5EF4-FFF2-40B4-BE49-F238E27FC236}">
                <a16:creationId xmlns:a16="http://schemas.microsoft.com/office/drawing/2014/main" id="{3A5C746C-3204-4339-BA4B-0D298D561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205038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400">
                <a:solidFill>
                  <a:srgbClr val="CC0066"/>
                </a:solidFill>
                <a:latin typeface="Times New Roman" panose="020b0604020202020204" pitchFamily="34" charset="0"/>
                <a:ea typeface="楷体" panose="02010800040101010101" pitchFamily="2" charset="-122"/>
              </a:rPr>
              <a:t>电流表</a:t>
            </a:r>
          </a:p>
        </p:txBody>
      </p:sp>
      <p:sp>
        <p:nvSpPr>
          <p:cNvPr id="39948" name="文本框 39947">
            <a:extLst>
              <a:ext uri="{FF2B5EF4-FFF2-40B4-BE49-F238E27FC236}">
                <a16:creationId xmlns:a16="http://schemas.microsoft.com/office/drawing/2014/main" id="{4AC7FE6A-B857-445B-8436-7CEC50D49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9972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400">
                <a:solidFill>
                  <a:srgbClr val="CC0066"/>
                </a:solidFill>
                <a:latin typeface="Times New Roman" panose="020b0604020202020204" pitchFamily="34" charset="0"/>
                <a:ea typeface="楷体" panose="02010800040101010101" pitchFamily="2" charset="-122"/>
              </a:rPr>
              <a:t>电压表</a:t>
            </a:r>
          </a:p>
        </p:txBody>
      </p:sp>
      <p:sp>
        <p:nvSpPr>
          <p:cNvPr id="39949" name="右箭头 39948">
            <a:extLst>
              <a:ext uri="{FF2B5EF4-FFF2-40B4-BE49-F238E27FC236}">
                <a16:creationId xmlns:a16="http://schemas.microsoft.com/office/drawing/2014/main" id="{349D672B-BF06-424D-A32B-6578B6C97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789363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FFCC"/>
          </a:solidFill>
          <a:ln w="9525">
            <a:solidFill>
              <a:srgbClr val="FF00FF"/>
            </a:solidFill>
            <a:miter lim="800000"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b="0"/>
          </a:p>
        </p:txBody>
      </p:sp>
      <p:pic>
        <p:nvPicPr>
          <p:cNvPr id="5132" name="图片 39951" descr="png-0529">
            <a:extLst>
              <a:ext uri="{FF2B5EF4-FFF2-40B4-BE49-F238E27FC236}">
                <a16:creationId xmlns:a16="http://schemas.microsoft.com/office/drawing/2014/main" id="{A01D3D3F-0620-4ED0-B876-EA5CE205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950" y="54451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文本框 39952">
            <a:extLst>
              <a:ext uri="{FF2B5EF4-FFF2-40B4-BE49-F238E27FC236}">
                <a16:creationId xmlns:a16="http://schemas.microsoft.com/office/drawing/2014/main" id="{CC60FDC2-AADE-4E4A-A2DB-61D14359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644900"/>
            <a:ext cx="1655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D81102"/>
                </a:solidFill>
                <a:latin typeface="Times New Roman"/>
                <a:ea typeface="楷体"/>
              </a:rPr>
              <a:t>？</a:t>
            </a:r>
          </a:p>
        </p:txBody>
      </p:sp>
      <p:sp>
        <p:nvSpPr>
          <p:cNvPr id="5134" name="文本框 39953">
            <a:extLst>
              <a:ext uri="{FF2B5EF4-FFF2-40B4-BE49-F238E27FC236}">
                <a16:creationId xmlns:a16="http://schemas.microsoft.com/office/drawing/2014/main" id="{7DDD39BF-482F-4FFE-A8E2-12BCA21FA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【</a:t>
            </a:r>
            <a:r>
              <a:rPr lang="zh-CN" altLang="en-US" sz="3200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创设情境</a:t>
            </a:r>
            <a:r>
              <a:rPr lang="en-US" altLang="zh-CN" sz="32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】</a:t>
            </a:r>
            <a:endParaRPr lang="zh-CN" altLang="en-US" sz="3200">
              <a:solidFill>
                <a:srgbClr val="F41302"/>
              </a:solidFill>
              <a:ea typeface="楷体_GB2312" pitchFamily="49" charset="-122"/>
            </a:endParaRPr>
          </a:p>
        </p:txBody>
      </p:sp>
      <p:sp>
        <p:nvSpPr>
          <p:cNvPr id="5136" name="文本框 11269">
            <a:extLst>
              <a:ext uri="{FF2B5EF4-FFF2-40B4-BE49-F238E27FC236}">
                <a16:creationId xmlns:a16="http://schemas.microsoft.com/office/drawing/2014/main" id="{45449B1B-AA3A-4E23-9689-1B82C1552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41888"/>
            <a:ext cx="85693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【</a:t>
            </a:r>
            <a:r>
              <a:rPr lang="zh-CN" altLang="en-US" sz="28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提出问题</a:t>
            </a:r>
            <a:r>
              <a:rPr lang="en-US" altLang="zh-CN" sz="28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】</a:t>
            </a:r>
            <a:r>
              <a:rPr lang="zh-CN" altLang="en-US">
                <a:solidFill>
                  <a:srgbClr val="3333CC"/>
                </a:solidFill>
                <a:latin typeface="Times New Roman"/>
                <a:ea typeface="楷体"/>
              </a:rPr>
              <a:t>我手里有一个电阻器，我想知道它的电阻大小，该怎么办呢？</a:t>
            </a:r>
          </a:p>
          <a:p>
            <a:pPr>
              <a:spcBef>
                <a:spcPct val="50000"/>
              </a:spcBef>
            </a:pPr>
            <a:endParaRPr lang="zh-CN" altLang="en-US" sz="2800">
              <a:solidFill>
                <a:srgbClr val="F41302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1"/>
      <p:bldP spid="39942" grpId="2"/>
      <p:bldP spid="39943" grpId="3"/>
      <p:bldP spid="39947" grpId="4"/>
      <p:bldP spid="39948" grpId="5"/>
      <p:bldP spid="39953" grpId="6"/>
      <p:bldP spid="5136" grpId="7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BB83919-A004-4B39-9CA6-C68358FE8E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052300" y="11290300"/>
            <a:ext cx="3302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09626027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5" name="标题 26625">
            <a:extLst>
              <a:ext uri="{FF2B5EF4-FFF2-40B4-BE49-F238E27FC236}">
                <a16:creationId xmlns:a16="http://schemas.microsoft.com/office/drawing/2014/main" id="{10182CEE-05D5-4260-A088-46163860C4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46788" y="115888"/>
            <a:ext cx="3097212" cy="519112"/>
          </a:xfrm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5050"/>
                </a:solidFill>
                <a:latin typeface="Times New Roman"/>
                <a:ea typeface="楷体"/>
              </a:rPr>
              <a:t>实验原理及方案</a:t>
            </a:r>
          </a:p>
        </p:txBody>
      </p:sp>
      <p:sp>
        <p:nvSpPr>
          <p:cNvPr id="6146" name="文本框 26626">
            <a:extLst>
              <a:ext uri="{FF2B5EF4-FFF2-40B4-BE49-F238E27FC236}">
                <a16:creationId xmlns:a16="http://schemas.microsoft.com/office/drawing/2014/main" id="{05BC40A2-3E67-45A8-8BF2-75ED884D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765175"/>
            <a:ext cx="28003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根据欧姆定律</a:t>
            </a:r>
            <a:r>
              <a:rPr lang="en-US" altLang="zh-CN">
                <a:solidFill>
                  <a:srgbClr val="9933FF"/>
                </a:solidFill>
                <a:latin typeface="Times New Roman" panose="02010800040101010101" pitchFamily="2" charset="-122"/>
                <a:ea typeface="楷体"/>
              </a:rPr>
              <a:t>I=U/R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得到</a:t>
            </a:r>
            <a:r>
              <a:rPr lang="en-US" altLang="zh-CN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R</a:t>
            </a:r>
            <a:r>
              <a:rPr lang="en-US" altLang="zh-CN">
                <a:solidFill>
                  <a:srgbClr val="9933FF"/>
                </a:solidFill>
                <a:latin typeface="Times New Roman" panose="02010800040101010101" pitchFamily="2" charset="-122"/>
                <a:ea typeface="楷体"/>
              </a:rPr>
              <a:t>=U/I</a:t>
            </a:r>
          </a:p>
        </p:txBody>
      </p:sp>
      <p:sp>
        <p:nvSpPr>
          <p:cNvPr id="6147" name="右箭头 26627">
            <a:extLst>
              <a:ext uri="{FF2B5EF4-FFF2-40B4-BE49-F238E27FC236}">
                <a16:creationId xmlns:a16="http://schemas.microsoft.com/office/drawing/2014/main" id="{DB57538E-0E86-4501-A026-F3B058AFE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052513"/>
            <a:ext cx="720725" cy="360362"/>
          </a:xfrm>
          <a:prstGeom prst="rightArrow">
            <a:avLst>
              <a:gd name="adj1" fmla="val 50000"/>
              <a:gd name="adj2" fmla="val 4991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b="0"/>
          </a:p>
        </p:txBody>
      </p:sp>
      <p:sp>
        <p:nvSpPr>
          <p:cNvPr id="6148" name="文本框 26628">
            <a:extLst>
              <a:ext uri="{FF2B5EF4-FFF2-40B4-BE49-F238E27FC236}">
                <a16:creationId xmlns:a16="http://schemas.microsoft.com/office/drawing/2014/main" id="{B4A58174-8504-416B-A462-153DE3656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05038"/>
            <a:ext cx="2533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需知道</a:t>
            </a:r>
            <a:r>
              <a:rPr lang="en-US" altLang="zh-CN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R</a:t>
            </a:r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两端的电压</a:t>
            </a:r>
            <a:r>
              <a:rPr lang="en-US" altLang="zh-CN">
                <a:solidFill>
                  <a:srgbClr val="9933FF"/>
                </a:solidFill>
                <a:latin typeface="Times New Roman" panose="02010800040101010101" pitchFamily="2" charset="-122"/>
                <a:ea typeface="楷体"/>
              </a:rPr>
              <a:t>U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和通过</a:t>
            </a:r>
            <a:r>
              <a:rPr lang="en-US" altLang="zh-CN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R</a:t>
            </a:r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的电流</a:t>
            </a:r>
            <a:r>
              <a:rPr lang="en-US" altLang="zh-CN">
                <a:solidFill>
                  <a:srgbClr val="9933FF"/>
                </a:solidFill>
                <a:latin typeface="Times New Roman" panose="02010800040101010101" pitchFamily="2" charset="-122"/>
                <a:ea typeface="楷体"/>
              </a:rPr>
              <a:t>I</a:t>
            </a:r>
          </a:p>
        </p:txBody>
      </p:sp>
      <p:sp>
        <p:nvSpPr>
          <p:cNvPr id="6149" name="右箭头 26629">
            <a:extLst>
              <a:ext uri="{FF2B5EF4-FFF2-40B4-BE49-F238E27FC236}">
                <a16:creationId xmlns:a16="http://schemas.microsoft.com/office/drawing/2014/main" id="{030329F0-BF9C-4696-9050-6CBA4A7AF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781300"/>
            <a:ext cx="720725" cy="431800"/>
          </a:xfrm>
          <a:prstGeom prst="rightArrow">
            <a:avLst>
              <a:gd name="adj1" fmla="val 50000"/>
              <a:gd name="adj2" fmla="val 41658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b="0"/>
          </a:p>
        </p:txBody>
      </p:sp>
      <p:sp>
        <p:nvSpPr>
          <p:cNvPr id="26631" name="圆角矩形标注 26630">
            <a:extLst>
              <a:ext uri="{FF2B5EF4-FFF2-40B4-BE49-F238E27FC236}">
                <a16:creationId xmlns:a16="http://schemas.microsoft.com/office/drawing/2014/main" id="{4283E7B2-FB54-4FB5-9DA9-696BD0BF3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773238"/>
            <a:ext cx="2376487" cy="703262"/>
          </a:xfrm>
          <a:prstGeom prst="wedgeRoundRectCallout">
            <a:avLst>
              <a:gd name="adj1" fmla="val -94824"/>
              <a:gd name="adj2" fmla="val 12990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用</a:t>
            </a:r>
            <a:r>
              <a:rPr lang="zh-CN" altLang="en-US">
                <a:solidFill>
                  <a:srgbClr val="9933FF"/>
                </a:solidFill>
                <a:latin typeface="Times New Roman" panose="02010800040101010101" pitchFamily="2" charset="-122"/>
                <a:ea typeface="楷体"/>
              </a:rPr>
              <a:t>电压表</a:t>
            </a:r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测出</a:t>
            </a:r>
          </a:p>
        </p:txBody>
      </p:sp>
      <p:sp>
        <p:nvSpPr>
          <p:cNvPr id="26632" name="椭圆形标注 26631">
            <a:extLst>
              <a:ext uri="{FF2B5EF4-FFF2-40B4-BE49-F238E27FC236}">
                <a16:creationId xmlns:a16="http://schemas.microsoft.com/office/drawing/2014/main" id="{58FA4CD7-F774-4E40-AE77-22227509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284538"/>
            <a:ext cx="2916237" cy="677862"/>
          </a:xfrm>
          <a:prstGeom prst="wedgeEllipseCallout">
            <a:avLst>
              <a:gd name="adj1" fmla="val -80755"/>
              <a:gd name="adj2" fmla="val -15574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用</a:t>
            </a:r>
            <a:r>
              <a:rPr lang="zh-CN" altLang="en-US">
                <a:solidFill>
                  <a:srgbClr val="9933FF"/>
                </a:solidFill>
                <a:latin typeface="Times New Roman" panose="02010800040101010101" pitchFamily="2" charset="-122"/>
                <a:ea typeface="楷体"/>
              </a:rPr>
              <a:t>电流表</a:t>
            </a:r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测出</a:t>
            </a:r>
          </a:p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6152" name="文本框 26632">
            <a:extLst>
              <a:ext uri="{FF2B5EF4-FFF2-40B4-BE49-F238E27FC236}">
                <a16:creationId xmlns:a16="http://schemas.microsoft.com/office/drawing/2014/main" id="{DBAA10F8-C527-4FC7-A2E9-FB352AE0A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836613"/>
            <a:ext cx="1944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要测量电阻</a:t>
            </a:r>
            <a:r>
              <a:rPr lang="en-US" altLang="zh-CN">
                <a:solidFill>
                  <a:srgbClr val="9933FF"/>
                </a:solidFill>
                <a:latin typeface="Times New Roman" panose="02010800040101010101" pitchFamily="2" charset="-122"/>
                <a:ea typeface="楷体"/>
              </a:rPr>
              <a:t>R=?</a:t>
            </a:r>
          </a:p>
        </p:txBody>
      </p:sp>
      <p:sp>
        <p:nvSpPr>
          <p:cNvPr id="6153" name="文本框 1">
            <a:extLst>
              <a:ext uri="{FF2B5EF4-FFF2-40B4-BE49-F238E27FC236}">
                <a16:creationId xmlns:a16="http://schemas.microsoft.com/office/drawing/2014/main" id="{EE026F09-C157-415A-A586-3265A0E4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4235450"/>
            <a:ext cx="761206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 fontAlgn="t">
              <a:buFont typeface="Wingdings" panose="05000000000000000000" pitchFamily="2" charset="2"/>
              <a:buNone/>
            </a:pP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这种测电阻的方法叫</a:t>
            </a:r>
            <a:r>
              <a:rPr lang="en-US" altLang="zh-CN" sz="2800">
                <a:latin typeface="Times New Roman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伏安法</a:t>
            </a:r>
            <a:r>
              <a:rPr lang="en-US" altLang="zh-CN" sz="2800">
                <a:latin typeface="Times New Roman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测电阻</a:t>
            </a:r>
          </a:p>
          <a:p>
            <a:pPr fontAlgn="t">
              <a:buFont typeface="Wingdings" panose="05000000000000000000" pitchFamily="2" charset="2"/>
              <a:buNone/>
            </a:pP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1.实验目的</a:t>
            </a:r>
            <a:r>
              <a:rPr lang="en-US" altLang="zh-CN" sz="2800">
                <a:latin typeface="Times New Roman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用伏安法间接测电阻</a:t>
            </a:r>
            <a:r>
              <a:rPr lang="zh-CN" altLang="en-US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fontAlgn="t">
              <a:buFont typeface="Wingdings" panose="05000000000000000000" pitchFamily="2" charset="2"/>
              <a:buNone/>
            </a:pP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t"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>
                <a:latin typeface="Times New Roman" panose="02010609060101010101" pitchFamily="49" charset="-122"/>
                <a:ea typeface="楷体" panose="02010609060101010101" pitchFamily="49" charset="-122"/>
              </a:rPr>
              <a:t>.实验原理</a:t>
            </a:r>
            <a:r>
              <a:rPr lang="en-US" altLang="zh-CN" sz="2800">
                <a:latin typeface="Times New Roman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>
              <a:solidFill>
                <a:srgbClr val="F4130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t">
              <a:buFont typeface="Wingdings" panose="05000000000000000000" pitchFamily="2" charset="2"/>
              <a:buNone/>
            </a:pPr>
            <a:endParaRPr lang="en-US" altLang="zh-CN">
              <a:solidFill>
                <a:srgbClr val="F4130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175" name="Group 29">
            <a:extLst>
              <a:ext uri="{FF2B5EF4-FFF2-40B4-BE49-F238E27FC236}">
                <a16:creationId xmlns:a16="http://schemas.microsoft.com/office/drawing/2014/main" id="{2DAFA836-6513-4E13-A27C-15C3E69AC8D3}"/>
              </a:ext>
            </a:extLst>
          </p:cNvPr>
          <p:cNvGrpSpPr/>
          <p:nvPr/>
        </p:nvGrpSpPr>
        <p:grpSpPr>
          <a:xfrm>
            <a:off x="3419475" y="5311775"/>
            <a:ext cx="1079500" cy="946150"/>
            <a:chOff x="0" y="48"/>
            <a:chExt cx="680" cy="596"/>
          </a:xfrm>
        </p:grpSpPr>
        <p:sp>
          <p:nvSpPr>
            <p:cNvPr id="6155" name="Rectangle 30">
              <a:extLst>
                <a:ext uri="{FF2B5EF4-FFF2-40B4-BE49-F238E27FC236}">
                  <a16:creationId xmlns:a16="http://schemas.microsoft.com/office/drawing/2014/main" id="{AB8C58D7-42CE-4E26-967B-2EDC7D36F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9pPr>
            </a:lstStyle>
            <a:p>
              <a:pPr fontAlgn="t">
                <a:buFont typeface="Wingdings" panose="05000000000000000000" pitchFamily="2" charset="2"/>
                <a:buNone/>
              </a:pPr>
              <a:r>
                <a:rPr lang="en-US" altLang="zh-CN" sz="2800" i="1">
                  <a:solidFill>
                    <a:srgbClr val="FF0000"/>
                  </a:solidFill>
                  <a:ea typeface="楷体_GB2312" pitchFamily="49" charset="-122"/>
                </a:rPr>
                <a:t>R</a:t>
              </a:r>
              <a:r>
                <a:rPr lang="en-US" altLang="zh-CN" sz="2800">
                  <a:solidFill>
                    <a:srgbClr val="FF0000"/>
                  </a:solidFill>
                  <a:ea typeface="楷体_GB2312" pitchFamily="49" charset="-122"/>
                </a:rPr>
                <a:t>=</a:t>
              </a:r>
            </a:p>
          </p:txBody>
        </p:sp>
        <p:sp>
          <p:nvSpPr>
            <p:cNvPr id="6156" name="Rectangle 31">
              <a:extLst>
                <a:ext uri="{FF2B5EF4-FFF2-40B4-BE49-F238E27FC236}">
                  <a16:creationId xmlns:a16="http://schemas.microsoft.com/office/drawing/2014/main" id="{A1C74246-0F3E-49D1-A5E1-F553234EB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48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9pPr>
            </a:lstStyle>
            <a:p>
              <a:pPr fontAlgn="t">
                <a:buFont typeface="Wingdings" panose="05000000000000000000" pitchFamily="2" charset="2"/>
                <a:buNone/>
              </a:pPr>
              <a:r>
                <a:rPr lang="en-US" altLang="zh-CN" sz="2800" i="1">
                  <a:solidFill>
                    <a:srgbClr val="FF0000"/>
                  </a:solidFill>
                  <a:ea typeface="楷体_GB2312" pitchFamily="49" charset="-122"/>
                </a:rPr>
                <a:t>U</a:t>
              </a:r>
            </a:p>
            <a:p>
              <a:pPr fontAlgn="t">
                <a:buFont typeface="Wingdings" panose="05000000000000000000" pitchFamily="2" charset="2"/>
                <a:buNone/>
              </a:pPr>
              <a:r>
                <a:rPr lang="en-US" altLang="zh-CN" sz="2800" i="1">
                  <a:solidFill>
                    <a:srgbClr val="FF0000"/>
                  </a:solidFill>
                  <a:ea typeface="楷体_GB2312" pitchFamily="49" charset="-122"/>
                </a:rPr>
                <a:t>I</a:t>
              </a:r>
            </a:p>
          </p:txBody>
        </p:sp>
        <p:sp>
          <p:nvSpPr>
            <p:cNvPr id="6157" name="Line 32">
              <a:extLst>
                <a:ext uri="{FF2B5EF4-FFF2-40B4-BE49-F238E27FC236}">
                  <a16:creationId xmlns:a16="http://schemas.microsoft.com/office/drawing/2014/main" id="{CB3F311B-74B1-4B50-9BC9-5E5B22020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3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charRg st="4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3">
                                            <p:txEl>
                                              <p:charRg st="4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53">
                                            <p:txEl>
                                              <p:charRg st="4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1"/>
      <p:bldP spid="6149" grpId="2"/>
      <p:bldP spid="26631" grpId="3"/>
      <p:bldP spid="2663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标题 27650">
            <a:extLst>
              <a:ext uri="{FF2B5EF4-FFF2-40B4-BE49-F238E27FC236}">
                <a16:creationId xmlns:a16="http://schemas.microsoft.com/office/drawing/2014/main" id="{3A5B126E-D822-4502-BB1A-1487130E7E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30488"/>
            <a:ext cx="4897438" cy="522287"/>
          </a:xfrm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F41302"/>
                </a:solidFill>
                <a:latin typeface="Times New Roman"/>
                <a:ea typeface="楷体"/>
              </a:rPr>
              <a:t>1</a:t>
            </a:r>
            <a:r>
              <a:rPr lang="zh-CN" altLang="en-US" sz="2800" b="1">
                <a:solidFill>
                  <a:srgbClr val="F41302"/>
                </a:solidFill>
                <a:latin typeface="Times New Roman"/>
                <a:ea typeface="楷体"/>
              </a:rPr>
              <a:t>、实验器材和电路图</a:t>
            </a:r>
          </a:p>
        </p:txBody>
      </p:sp>
      <p:sp>
        <p:nvSpPr>
          <p:cNvPr id="27652" name="文本框 27651">
            <a:extLst>
              <a:ext uri="{FF2B5EF4-FFF2-40B4-BE49-F238E27FC236}">
                <a16:creationId xmlns:a16="http://schemas.microsoft.com/office/drawing/2014/main" id="{92C90C5D-8552-4C04-94DD-AC4917AE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rgbClr val="0000FF"/>
                </a:solidFill>
                <a:latin typeface="Times New Roman" panose="020b0604020202020204" pitchFamily="34" charset="0"/>
                <a:ea typeface="楷体"/>
              </a:rPr>
              <a:t>测定值电阻</a:t>
            </a:r>
          </a:p>
        </p:txBody>
      </p:sp>
      <p:pic>
        <p:nvPicPr>
          <p:cNvPr id="27653" name="图片 27652">
            <a:extLst>
              <a:ext uri="{FF2B5EF4-FFF2-40B4-BE49-F238E27FC236}">
                <a16:creationId xmlns:a16="http://schemas.microsoft.com/office/drawing/2014/main" id="{31EBC353-101C-492A-849E-395737A6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638" y="5373688"/>
            <a:ext cx="11525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27653">
            <a:extLst>
              <a:ext uri="{FF2B5EF4-FFF2-40B4-BE49-F238E27FC236}">
                <a16:creationId xmlns:a16="http://schemas.microsoft.com/office/drawing/2014/main" id="{FA1870D6-E8FE-46C7-9339-36D42BE9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675" y="3716338"/>
            <a:ext cx="719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27654">
            <a:extLst>
              <a:ext uri="{FF2B5EF4-FFF2-40B4-BE49-F238E27FC236}">
                <a16:creationId xmlns:a16="http://schemas.microsoft.com/office/drawing/2014/main" id="{2CA1E9B0-855D-4C26-9182-55E2A774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350" y="5157788"/>
            <a:ext cx="8636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27655">
            <a:extLst>
              <a:ext uri="{FF2B5EF4-FFF2-40B4-BE49-F238E27FC236}">
                <a16:creationId xmlns:a16="http://schemas.microsoft.com/office/drawing/2014/main" id="{CA4A08B3-2B03-4017-9784-0F52B144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0200" y="3644900"/>
            <a:ext cx="720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7" name="组合 27656">
            <a:extLst>
              <a:ext uri="{FF2B5EF4-FFF2-40B4-BE49-F238E27FC236}">
                <a16:creationId xmlns:a16="http://schemas.microsoft.com/office/drawing/2014/main" id="{172DA81F-34F2-46FB-91DE-08AC4FF4FCC2}"/>
              </a:ext>
            </a:extLst>
          </p:cNvPr>
          <p:cNvGrpSpPr/>
          <p:nvPr/>
        </p:nvGrpSpPr>
        <p:grpSpPr>
          <a:xfrm flipH="1">
            <a:off x="1331913" y="3789363"/>
            <a:ext cx="862012" cy="792162"/>
            <a:chOff x="2196" y="897"/>
            <a:chExt cx="834" cy="745"/>
          </a:xfrm>
        </p:grpSpPr>
        <p:pic>
          <p:nvPicPr>
            <p:cNvPr id="7176" name="图片 27657">
              <a:extLst>
                <a:ext uri="{FF2B5EF4-FFF2-40B4-BE49-F238E27FC236}">
                  <a16:creationId xmlns:a16="http://schemas.microsoft.com/office/drawing/2014/main" id="{0A763DA9-EC75-48DD-B42E-9768956E5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6" y="927"/>
              <a:ext cx="83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任意多边形 27658">
              <a:extLst>
                <a:ext uri="{FF2B5EF4-FFF2-40B4-BE49-F238E27FC236}">
                  <a16:creationId xmlns:a16="http://schemas.microsoft.com/office/drawing/2014/main" id="{F4D85D67-4BD9-4A70-A3C2-7EDB669B7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914"/>
              <a:ext cx="322" cy="728"/>
            </a:xfrm>
            <a:custGeom>
              <a:gdLst>
                <a:gd name="T0" fmla="*/ 14 w 431"/>
                <a:gd name="T1" fmla="*/ 40 h 511"/>
                <a:gd name="T2" fmla="*/ 50 w 431"/>
                <a:gd name="T3" fmla="*/ 22 h 511"/>
                <a:gd name="T4" fmla="*/ 52 w 431"/>
                <a:gd name="T5" fmla="*/ 12 h 511"/>
                <a:gd name="T6" fmla="*/ 70 w 431"/>
                <a:gd name="T7" fmla="*/ 14 h 511"/>
                <a:gd name="T8" fmla="*/ 75 w 431"/>
                <a:gd name="T9" fmla="*/ 7 h 511"/>
                <a:gd name="T10" fmla="*/ 87 w 431"/>
                <a:gd name="T11" fmla="*/ 13 h 511"/>
                <a:gd name="T12" fmla="*/ 83 w 431"/>
                <a:gd name="T13" fmla="*/ 13 h 511"/>
                <a:gd name="T14" fmla="*/ 106 w 431"/>
                <a:gd name="T15" fmla="*/ 17 h 511"/>
                <a:gd name="T16" fmla="*/ 131 w 431"/>
                <a:gd name="T17" fmla="*/ 23 h 511"/>
                <a:gd name="T18" fmla="*/ 128 w 431"/>
                <a:gd name="T19" fmla="*/ 22 h 511"/>
                <a:gd name="T20" fmla="*/ 145 w 431"/>
                <a:gd name="T21" fmla="*/ 30 h 511"/>
                <a:gd name="T22" fmla="*/ 157 w 431"/>
                <a:gd name="T23" fmla="*/ 41 h 511"/>
                <a:gd name="T24" fmla="*/ 172 w 431"/>
                <a:gd name="T25" fmla="*/ 43 h 511"/>
                <a:gd name="T26" fmla="*/ 166 w 431"/>
                <a:gd name="T27" fmla="*/ 50 h 511"/>
                <a:gd name="T28" fmla="*/ 176 w 431"/>
                <a:gd name="T29" fmla="*/ 71 h 511"/>
                <a:gd name="T30" fmla="*/ 184 w 431"/>
                <a:gd name="T31" fmla="*/ 101 h 511"/>
                <a:gd name="T32" fmla="*/ 189 w 431"/>
                <a:gd name="T33" fmla="*/ 144 h 511"/>
                <a:gd name="T34" fmla="*/ 193 w 431"/>
                <a:gd name="T35" fmla="*/ 195 h 511"/>
                <a:gd name="T36" fmla="*/ 197 w 431"/>
                <a:gd name="T37" fmla="*/ 282 h 511"/>
                <a:gd name="T38" fmla="*/ 201 w 431"/>
                <a:gd name="T39" fmla="*/ 339 h 511"/>
                <a:gd name="T40" fmla="*/ 207 w 431"/>
                <a:gd name="T41" fmla="*/ 392 h 511"/>
                <a:gd name="T42" fmla="*/ 215 w 431"/>
                <a:gd name="T43" fmla="*/ 436 h 511"/>
                <a:gd name="T44" fmla="*/ 228 w 431"/>
                <a:gd name="T45" fmla="*/ 470 h 511"/>
                <a:gd name="T46" fmla="*/ 236 w 431"/>
                <a:gd name="T47" fmla="*/ 483 h 511"/>
                <a:gd name="T48" fmla="*/ 255 w 431"/>
                <a:gd name="T49" fmla="*/ 498 h 511"/>
                <a:gd name="T50" fmla="*/ 269 w 431"/>
                <a:gd name="T51" fmla="*/ 505 h 511"/>
                <a:gd name="T52" fmla="*/ 290 w 431"/>
                <a:gd name="T53" fmla="*/ 510 h 511"/>
                <a:gd name="T54" fmla="*/ 305 w 431"/>
                <a:gd name="T55" fmla="*/ 511 h 511"/>
                <a:gd name="T56" fmla="*/ 323 w 431"/>
                <a:gd name="T57" fmla="*/ 509 h 511"/>
                <a:gd name="T58" fmla="*/ 348 w 431"/>
                <a:gd name="T59" fmla="*/ 505 h 511"/>
                <a:gd name="T60" fmla="*/ 377 w 431"/>
                <a:gd name="T61" fmla="*/ 495 h 511"/>
                <a:gd name="T62" fmla="*/ 431 w 431"/>
                <a:gd name="T63" fmla="*/ 473 h 511"/>
                <a:gd name="T64" fmla="*/ 387 w 431"/>
                <a:gd name="T65" fmla="*/ 475 h 511"/>
                <a:gd name="T66" fmla="*/ 369 w 431"/>
                <a:gd name="T67" fmla="*/ 490 h 511"/>
                <a:gd name="T68" fmla="*/ 338 w 431"/>
                <a:gd name="T69" fmla="*/ 493 h 511"/>
                <a:gd name="T70" fmla="*/ 313 w 431"/>
                <a:gd name="T71" fmla="*/ 497 h 511"/>
                <a:gd name="T72" fmla="*/ 317 w 431"/>
                <a:gd name="T73" fmla="*/ 497 h 511"/>
                <a:gd name="T74" fmla="*/ 294 w 431"/>
                <a:gd name="T75" fmla="*/ 497 h 511"/>
                <a:gd name="T76" fmla="*/ 300 w 431"/>
                <a:gd name="T77" fmla="*/ 498 h 511"/>
                <a:gd name="T78" fmla="*/ 278 w 431"/>
                <a:gd name="T79" fmla="*/ 493 h 511"/>
                <a:gd name="T80" fmla="*/ 282 w 431"/>
                <a:gd name="T81" fmla="*/ 494 h 511"/>
                <a:gd name="T82" fmla="*/ 263 w 431"/>
                <a:gd name="T83" fmla="*/ 482 h 511"/>
                <a:gd name="T84" fmla="*/ 246 w 431"/>
                <a:gd name="T85" fmla="*/ 478 h 511"/>
                <a:gd name="T86" fmla="*/ 249 w 431"/>
                <a:gd name="T87" fmla="*/ 465 h 511"/>
                <a:gd name="T88" fmla="*/ 238 w 431"/>
                <a:gd name="T89" fmla="*/ 436 h 511"/>
                <a:gd name="T90" fmla="*/ 230 w 431"/>
                <a:gd name="T91" fmla="*/ 392 h 511"/>
                <a:gd name="T92" fmla="*/ 224 w 431"/>
                <a:gd name="T93" fmla="*/ 339 h 511"/>
                <a:gd name="T94" fmla="*/ 220 w 431"/>
                <a:gd name="T95" fmla="*/ 282 h 511"/>
                <a:gd name="T96" fmla="*/ 217 w 431"/>
                <a:gd name="T97" fmla="*/ 195 h 511"/>
                <a:gd name="T98" fmla="*/ 213 w 431"/>
                <a:gd name="T99" fmla="*/ 144 h 511"/>
                <a:gd name="T100" fmla="*/ 207 w 431"/>
                <a:gd name="T101" fmla="*/ 101 h 511"/>
                <a:gd name="T102" fmla="*/ 199 w 431"/>
                <a:gd name="T103" fmla="*/ 71 h 511"/>
                <a:gd name="T104" fmla="*/ 189 w 431"/>
                <a:gd name="T105" fmla="*/ 50 h 511"/>
                <a:gd name="T106" fmla="*/ 180 w 431"/>
                <a:gd name="T107" fmla="*/ 38 h 511"/>
                <a:gd name="T108" fmla="*/ 168 w 431"/>
                <a:gd name="T109" fmla="*/ 25 h 511"/>
                <a:gd name="T110" fmla="*/ 157 w 431"/>
                <a:gd name="T111" fmla="*/ 17 h 511"/>
                <a:gd name="T112" fmla="*/ 141 w 431"/>
                <a:gd name="T113" fmla="*/ 11 h 511"/>
                <a:gd name="T114" fmla="*/ 116 w 431"/>
                <a:gd name="T115" fmla="*/ 6 h 511"/>
                <a:gd name="T116" fmla="*/ 93 w 431"/>
                <a:gd name="T117" fmla="*/ 1 h 511"/>
                <a:gd name="T118" fmla="*/ 75 w 431"/>
                <a:gd name="T119" fmla="*/ 0 h 511"/>
                <a:gd name="T120" fmla="*/ 60 w 431"/>
                <a:gd name="T121" fmla="*/ 2 h 511"/>
                <a:gd name="T122" fmla="*/ 44 w 431"/>
                <a:gd name="T123" fmla="*/ 8 h 511"/>
                <a:gd name="T124" fmla="*/ 21 w 431"/>
                <a:gd name="T125" fmla="*/ 17 h 5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1" h="511">
                  <a:moveTo>
                    <a:pt x="0" y="30"/>
                  </a:moveTo>
                  <a:lnTo>
                    <a:pt x="14" y="40"/>
                  </a:lnTo>
                  <a:lnTo>
                    <a:pt x="39" y="27"/>
                  </a:lnTo>
                  <a:lnTo>
                    <a:pt x="50" y="22"/>
                  </a:lnTo>
                  <a:lnTo>
                    <a:pt x="62" y="17"/>
                  </a:lnTo>
                  <a:lnTo>
                    <a:pt x="52" y="12"/>
                  </a:lnTo>
                  <a:lnTo>
                    <a:pt x="58" y="18"/>
                  </a:lnTo>
                  <a:lnTo>
                    <a:pt x="70" y="14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75" y="13"/>
                  </a:lnTo>
                  <a:lnTo>
                    <a:pt x="87" y="13"/>
                  </a:lnTo>
                  <a:lnTo>
                    <a:pt x="87" y="7"/>
                  </a:lnTo>
                  <a:lnTo>
                    <a:pt x="83" y="13"/>
                  </a:lnTo>
                  <a:lnTo>
                    <a:pt x="95" y="15"/>
                  </a:lnTo>
                  <a:lnTo>
                    <a:pt x="106" y="17"/>
                  </a:lnTo>
                  <a:lnTo>
                    <a:pt x="118" y="19"/>
                  </a:lnTo>
                  <a:lnTo>
                    <a:pt x="131" y="23"/>
                  </a:lnTo>
                  <a:lnTo>
                    <a:pt x="135" y="16"/>
                  </a:lnTo>
                  <a:lnTo>
                    <a:pt x="128" y="22"/>
                  </a:lnTo>
                  <a:lnTo>
                    <a:pt x="139" y="27"/>
                  </a:lnTo>
                  <a:lnTo>
                    <a:pt x="145" y="30"/>
                  </a:lnTo>
                  <a:lnTo>
                    <a:pt x="151" y="34"/>
                  </a:lnTo>
                  <a:lnTo>
                    <a:pt x="157" y="41"/>
                  </a:lnTo>
                  <a:lnTo>
                    <a:pt x="162" y="47"/>
                  </a:lnTo>
                  <a:lnTo>
                    <a:pt x="172" y="43"/>
                  </a:lnTo>
                  <a:lnTo>
                    <a:pt x="160" y="43"/>
                  </a:lnTo>
                  <a:lnTo>
                    <a:pt x="166" y="50"/>
                  </a:lnTo>
                  <a:lnTo>
                    <a:pt x="170" y="61"/>
                  </a:lnTo>
                  <a:lnTo>
                    <a:pt x="176" y="71"/>
                  </a:lnTo>
                  <a:lnTo>
                    <a:pt x="182" y="86"/>
                  </a:lnTo>
                  <a:lnTo>
                    <a:pt x="184" y="101"/>
                  </a:lnTo>
                  <a:lnTo>
                    <a:pt x="188" y="121"/>
                  </a:lnTo>
                  <a:lnTo>
                    <a:pt x="189" y="144"/>
                  </a:lnTo>
                  <a:lnTo>
                    <a:pt x="191" y="168"/>
                  </a:lnTo>
                  <a:lnTo>
                    <a:pt x="193" y="195"/>
                  </a:lnTo>
                  <a:lnTo>
                    <a:pt x="195" y="223"/>
                  </a:lnTo>
                  <a:lnTo>
                    <a:pt x="197" y="282"/>
                  </a:lnTo>
                  <a:lnTo>
                    <a:pt x="199" y="310"/>
                  </a:lnTo>
                  <a:lnTo>
                    <a:pt x="201" y="339"/>
                  </a:lnTo>
                  <a:lnTo>
                    <a:pt x="203" y="366"/>
                  </a:lnTo>
                  <a:lnTo>
                    <a:pt x="207" y="392"/>
                  </a:lnTo>
                  <a:lnTo>
                    <a:pt x="209" y="415"/>
                  </a:lnTo>
                  <a:lnTo>
                    <a:pt x="215" y="436"/>
                  </a:lnTo>
                  <a:lnTo>
                    <a:pt x="220" y="454"/>
                  </a:lnTo>
                  <a:lnTo>
                    <a:pt x="228" y="470"/>
                  </a:lnTo>
                  <a:lnTo>
                    <a:pt x="234" y="478"/>
                  </a:lnTo>
                  <a:lnTo>
                    <a:pt x="236" y="483"/>
                  </a:lnTo>
                  <a:lnTo>
                    <a:pt x="246" y="492"/>
                  </a:lnTo>
                  <a:lnTo>
                    <a:pt x="255" y="498"/>
                  </a:lnTo>
                  <a:lnTo>
                    <a:pt x="265" y="504"/>
                  </a:lnTo>
                  <a:lnTo>
                    <a:pt x="269" y="505"/>
                  </a:lnTo>
                  <a:lnTo>
                    <a:pt x="278" y="508"/>
                  </a:lnTo>
                  <a:lnTo>
                    <a:pt x="290" y="510"/>
                  </a:lnTo>
                  <a:lnTo>
                    <a:pt x="294" y="510"/>
                  </a:lnTo>
                  <a:lnTo>
                    <a:pt x="305" y="511"/>
                  </a:lnTo>
                  <a:lnTo>
                    <a:pt x="317" y="510"/>
                  </a:lnTo>
                  <a:lnTo>
                    <a:pt x="323" y="509"/>
                  </a:lnTo>
                  <a:lnTo>
                    <a:pt x="334" y="507"/>
                  </a:lnTo>
                  <a:lnTo>
                    <a:pt x="348" y="505"/>
                  </a:lnTo>
                  <a:lnTo>
                    <a:pt x="373" y="496"/>
                  </a:lnTo>
                  <a:lnTo>
                    <a:pt x="377" y="495"/>
                  </a:lnTo>
                  <a:lnTo>
                    <a:pt x="404" y="484"/>
                  </a:lnTo>
                  <a:lnTo>
                    <a:pt x="431" y="473"/>
                  </a:lnTo>
                  <a:lnTo>
                    <a:pt x="418" y="462"/>
                  </a:lnTo>
                  <a:lnTo>
                    <a:pt x="387" y="475"/>
                  </a:lnTo>
                  <a:lnTo>
                    <a:pt x="360" y="486"/>
                  </a:lnTo>
                  <a:lnTo>
                    <a:pt x="369" y="490"/>
                  </a:lnTo>
                  <a:lnTo>
                    <a:pt x="363" y="484"/>
                  </a:lnTo>
                  <a:lnTo>
                    <a:pt x="338" y="493"/>
                  </a:lnTo>
                  <a:lnTo>
                    <a:pt x="325" y="495"/>
                  </a:lnTo>
                  <a:lnTo>
                    <a:pt x="313" y="497"/>
                  </a:lnTo>
                  <a:lnTo>
                    <a:pt x="317" y="504"/>
                  </a:lnTo>
                  <a:lnTo>
                    <a:pt x="317" y="497"/>
                  </a:lnTo>
                  <a:lnTo>
                    <a:pt x="305" y="498"/>
                  </a:lnTo>
                  <a:lnTo>
                    <a:pt x="294" y="497"/>
                  </a:lnTo>
                  <a:lnTo>
                    <a:pt x="294" y="504"/>
                  </a:lnTo>
                  <a:lnTo>
                    <a:pt x="300" y="498"/>
                  </a:lnTo>
                  <a:lnTo>
                    <a:pt x="288" y="496"/>
                  </a:lnTo>
                  <a:lnTo>
                    <a:pt x="278" y="493"/>
                  </a:lnTo>
                  <a:lnTo>
                    <a:pt x="273" y="499"/>
                  </a:lnTo>
                  <a:lnTo>
                    <a:pt x="282" y="494"/>
                  </a:lnTo>
                  <a:lnTo>
                    <a:pt x="273" y="489"/>
                  </a:lnTo>
                  <a:lnTo>
                    <a:pt x="263" y="482"/>
                  </a:lnTo>
                  <a:lnTo>
                    <a:pt x="253" y="474"/>
                  </a:lnTo>
                  <a:lnTo>
                    <a:pt x="246" y="478"/>
                  </a:lnTo>
                  <a:lnTo>
                    <a:pt x="257" y="478"/>
                  </a:lnTo>
                  <a:lnTo>
                    <a:pt x="249" y="465"/>
                  </a:lnTo>
                  <a:lnTo>
                    <a:pt x="244" y="454"/>
                  </a:lnTo>
                  <a:lnTo>
                    <a:pt x="238" y="436"/>
                  </a:lnTo>
                  <a:lnTo>
                    <a:pt x="232" y="415"/>
                  </a:lnTo>
                  <a:lnTo>
                    <a:pt x="230" y="392"/>
                  </a:lnTo>
                  <a:lnTo>
                    <a:pt x="226" y="366"/>
                  </a:lnTo>
                  <a:lnTo>
                    <a:pt x="224" y="339"/>
                  </a:lnTo>
                  <a:lnTo>
                    <a:pt x="222" y="310"/>
                  </a:lnTo>
                  <a:lnTo>
                    <a:pt x="220" y="282"/>
                  </a:lnTo>
                  <a:lnTo>
                    <a:pt x="218" y="223"/>
                  </a:lnTo>
                  <a:lnTo>
                    <a:pt x="217" y="195"/>
                  </a:lnTo>
                  <a:lnTo>
                    <a:pt x="215" y="168"/>
                  </a:lnTo>
                  <a:lnTo>
                    <a:pt x="213" y="144"/>
                  </a:lnTo>
                  <a:lnTo>
                    <a:pt x="211" y="121"/>
                  </a:lnTo>
                  <a:lnTo>
                    <a:pt x="207" y="101"/>
                  </a:lnTo>
                  <a:lnTo>
                    <a:pt x="203" y="84"/>
                  </a:lnTo>
                  <a:lnTo>
                    <a:pt x="199" y="71"/>
                  </a:lnTo>
                  <a:lnTo>
                    <a:pt x="193" y="61"/>
                  </a:lnTo>
                  <a:lnTo>
                    <a:pt x="189" y="50"/>
                  </a:lnTo>
                  <a:lnTo>
                    <a:pt x="184" y="43"/>
                  </a:lnTo>
                  <a:lnTo>
                    <a:pt x="180" y="38"/>
                  </a:lnTo>
                  <a:lnTo>
                    <a:pt x="174" y="31"/>
                  </a:lnTo>
                  <a:lnTo>
                    <a:pt x="168" y="25"/>
                  </a:lnTo>
                  <a:lnTo>
                    <a:pt x="162" y="21"/>
                  </a:lnTo>
                  <a:lnTo>
                    <a:pt x="157" y="17"/>
                  </a:lnTo>
                  <a:lnTo>
                    <a:pt x="145" y="12"/>
                  </a:lnTo>
                  <a:lnTo>
                    <a:pt x="141" y="11"/>
                  </a:lnTo>
                  <a:lnTo>
                    <a:pt x="128" y="8"/>
                  </a:lnTo>
                  <a:lnTo>
                    <a:pt x="116" y="6"/>
                  </a:lnTo>
                  <a:lnTo>
                    <a:pt x="104" y="4"/>
                  </a:lnTo>
                  <a:lnTo>
                    <a:pt x="93" y="1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60" y="2"/>
                  </a:lnTo>
                  <a:lnTo>
                    <a:pt x="48" y="7"/>
                  </a:lnTo>
                  <a:lnTo>
                    <a:pt x="44" y="8"/>
                  </a:lnTo>
                  <a:lnTo>
                    <a:pt x="33" y="12"/>
                  </a:lnTo>
                  <a:lnTo>
                    <a:pt x="21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78" name="任意多边形 27659">
              <a:extLst>
                <a:ext uri="{FF2B5EF4-FFF2-40B4-BE49-F238E27FC236}">
                  <a16:creationId xmlns:a16="http://schemas.microsoft.com/office/drawing/2014/main" id="{A66A0EB4-E3F7-4321-BBEB-1A389924D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897"/>
              <a:ext cx="323" cy="726"/>
            </a:xfrm>
            <a:custGeom>
              <a:gdLst>
                <a:gd name="T0" fmla="*/ 14 w 431"/>
                <a:gd name="T1" fmla="*/ 39 h 510"/>
                <a:gd name="T2" fmla="*/ 51 w 431"/>
                <a:gd name="T3" fmla="*/ 21 h 510"/>
                <a:gd name="T4" fmla="*/ 53 w 431"/>
                <a:gd name="T5" fmla="*/ 11 h 510"/>
                <a:gd name="T6" fmla="*/ 70 w 431"/>
                <a:gd name="T7" fmla="*/ 13 h 510"/>
                <a:gd name="T8" fmla="*/ 76 w 431"/>
                <a:gd name="T9" fmla="*/ 6 h 510"/>
                <a:gd name="T10" fmla="*/ 87 w 431"/>
                <a:gd name="T11" fmla="*/ 12 h 510"/>
                <a:gd name="T12" fmla="*/ 83 w 431"/>
                <a:gd name="T13" fmla="*/ 12 h 510"/>
                <a:gd name="T14" fmla="*/ 107 w 431"/>
                <a:gd name="T15" fmla="*/ 17 h 510"/>
                <a:gd name="T16" fmla="*/ 132 w 431"/>
                <a:gd name="T17" fmla="*/ 22 h 510"/>
                <a:gd name="T18" fmla="*/ 128 w 431"/>
                <a:gd name="T19" fmla="*/ 21 h 510"/>
                <a:gd name="T20" fmla="*/ 145 w 431"/>
                <a:gd name="T21" fmla="*/ 29 h 510"/>
                <a:gd name="T22" fmla="*/ 157 w 431"/>
                <a:gd name="T23" fmla="*/ 40 h 510"/>
                <a:gd name="T24" fmla="*/ 172 w 431"/>
                <a:gd name="T25" fmla="*/ 42 h 510"/>
                <a:gd name="T26" fmla="*/ 167 w 431"/>
                <a:gd name="T27" fmla="*/ 50 h 510"/>
                <a:gd name="T28" fmla="*/ 176 w 431"/>
                <a:gd name="T29" fmla="*/ 71 h 510"/>
                <a:gd name="T30" fmla="*/ 184 w 431"/>
                <a:gd name="T31" fmla="*/ 100 h 510"/>
                <a:gd name="T32" fmla="*/ 190 w 431"/>
                <a:gd name="T33" fmla="*/ 143 h 510"/>
                <a:gd name="T34" fmla="*/ 194 w 431"/>
                <a:gd name="T35" fmla="*/ 194 h 510"/>
                <a:gd name="T36" fmla="*/ 198 w 431"/>
                <a:gd name="T37" fmla="*/ 281 h 510"/>
                <a:gd name="T38" fmla="*/ 201 w 431"/>
                <a:gd name="T39" fmla="*/ 338 h 510"/>
                <a:gd name="T40" fmla="*/ 207 w 431"/>
                <a:gd name="T41" fmla="*/ 391 h 510"/>
                <a:gd name="T42" fmla="*/ 215 w 431"/>
                <a:gd name="T43" fmla="*/ 435 h 510"/>
                <a:gd name="T44" fmla="*/ 228 w 431"/>
                <a:gd name="T45" fmla="*/ 469 h 510"/>
                <a:gd name="T46" fmla="*/ 236 w 431"/>
                <a:gd name="T47" fmla="*/ 483 h 510"/>
                <a:gd name="T48" fmla="*/ 256 w 431"/>
                <a:gd name="T49" fmla="*/ 498 h 510"/>
                <a:gd name="T50" fmla="*/ 269 w 431"/>
                <a:gd name="T51" fmla="*/ 504 h 510"/>
                <a:gd name="T52" fmla="*/ 290 w 431"/>
                <a:gd name="T53" fmla="*/ 509 h 510"/>
                <a:gd name="T54" fmla="*/ 306 w 431"/>
                <a:gd name="T55" fmla="*/ 510 h 510"/>
                <a:gd name="T56" fmla="*/ 323 w 431"/>
                <a:gd name="T57" fmla="*/ 508 h 510"/>
                <a:gd name="T58" fmla="*/ 348 w 431"/>
                <a:gd name="T59" fmla="*/ 504 h 510"/>
                <a:gd name="T60" fmla="*/ 377 w 431"/>
                <a:gd name="T61" fmla="*/ 494 h 510"/>
                <a:gd name="T62" fmla="*/ 431 w 431"/>
                <a:gd name="T63" fmla="*/ 472 h 510"/>
                <a:gd name="T64" fmla="*/ 387 w 431"/>
                <a:gd name="T65" fmla="*/ 474 h 510"/>
                <a:gd name="T66" fmla="*/ 370 w 431"/>
                <a:gd name="T67" fmla="*/ 489 h 510"/>
                <a:gd name="T68" fmla="*/ 339 w 431"/>
                <a:gd name="T69" fmla="*/ 492 h 510"/>
                <a:gd name="T70" fmla="*/ 314 w 431"/>
                <a:gd name="T71" fmla="*/ 496 h 510"/>
                <a:gd name="T72" fmla="*/ 317 w 431"/>
                <a:gd name="T73" fmla="*/ 496 h 510"/>
                <a:gd name="T74" fmla="*/ 294 w 431"/>
                <a:gd name="T75" fmla="*/ 496 h 510"/>
                <a:gd name="T76" fmla="*/ 300 w 431"/>
                <a:gd name="T77" fmla="*/ 498 h 510"/>
                <a:gd name="T78" fmla="*/ 279 w 431"/>
                <a:gd name="T79" fmla="*/ 492 h 510"/>
                <a:gd name="T80" fmla="*/ 283 w 431"/>
                <a:gd name="T81" fmla="*/ 493 h 510"/>
                <a:gd name="T82" fmla="*/ 263 w 431"/>
                <a:gd name="T83" fmla="*/ 482 h 510"/>
                <a:gd name="T84" fmla="*/ 246 w 431"/>
                <a:gd name="T85" fmla="*/ 477 h 510"/>
                <a:gd name="T86" fmla="*/ 250 w 431"/>
                <a:gd name="T87" fmla="*/ 465 h 510"/>
                <a:gd name="T88" fmla="*/ 238 w 431"/>
                <a:gd name="T89" fmla="*/ 435 h 510"/>
                <a:gd name="T90" fmla="*/ 230 w 431"/>
                <a:gd name="T91" fmla="*/ 391 h 510"/>
                <a:gd name="T92" fmla="*/ 225 w 431"/>
                <a:gd name="T93" fmla="*/ 338 h 510"/>
                <a:gd name="T94" fmla="*/ 221 w 431"/>
                <a:gd name="T95" fmla="*/ 281 h 510"/>
                <a:gd name="T96" fmla="*/ 217 w 431"/>
                <a:gd name="T97" fmla="*/ 194 h 510"/>
                <a:gd name="T98" fmla="*/ 213 w 431"/>
                <a:gd name="T99" fmla="*/ 143 h 510"/>
                <a:gd name="T100" fmla="*/ 207 w 431"/>
                <a:gd name="T101" fmla="*/ 100 h 510"/>
                <a:gd name="T102" fmla="*/ 199 w 431"/>
                <a:gd name="T103" fmla="*/ 71 h 510"/>
                <a:gd name="T104" fmla="*/ 190 w 431"/>
                <a:gd name="T105" fmla="*/ 50 h 510"/>
                <a:gd name="T106" fmla="*/ 180 w 431"/>
                <a:gd name="T107" fmla="*/ 37 h 510"/>
                <a:gd name="T108" fmla="*/ 169 w 431"/>
                <a:gd name="T109" fmla="*/ 24 h 510"/>
                <a:gd name="T110" fmla="*/ 157 w 431"/>
                <a:gd name="T111" fmla="*/ 17 h 510"/>
                <a:gd name="T112" fmla="*/ 141 w 431"/>
                <a:gd name="T113" fmla="*/ 10 h 510"/>
                <a:gd name="T114" fmla="*/ 116 w 431"/>
                <a:gd name="T115" fmla="*/ 5 h 510"/>
                <a:gd name="T116" fmla="*/ 93 w 431"/>
                <a:gd name="T117" fmla="*/ 1 h 510"/>
                <a:gd name="T118" fmla="*/ 76 w 431"/>
                <a:gd name="T119" fmla="*/ 0 h 510"/>
                <a:gd name="T120" fmla="*/ 60 w 431"/>
                <a:gd name="T121" fmla="*/ 2 h 510"/>
                <a:gd name="T122" fmla="*/ 45 w 431"/>
                <a:gd name="T123" fmla="*/ 7 h 510"/>
                <a:gd name="T124" fmla="*/ 22 w 431"/>
                <a:gd name="T125" fmla="*/ 17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1" h="510">
                  <a:moveTo>
                    <a:pt x="0" y="29"/>
                  </a:moveTo>
                  <a:lnTo>
                    <a:pt x="14" y="39"/>
                  </a:lnTo>
                  <a:lnTo>
                    <a:pt x="39" y="26"/>
                  </a:lnTo>
                  <a:lnTo>
                    <a:pt x="51" y="21"/>
                  </a:lnTo>
                  <a:lnTo>
                    <a:pt x="62" y="17"/>
                  </a:lnTo>
                  <a:lnTo>
                    <a:pt x="53" y="11"/>
                  </a:lnTo>
                  <a:lnTo>
                    <a:pt x="58" y="18"/>
                  </a:lnTo>
                  <a:lnTo>
                    <a:pt x="70" y="13"/>
                  </a:lnTo>
                  <a:lnTo>
                    <a:pt x="82" y="12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7" y="12"/>
                  </a:lnTo>
                  <a:lnTo>
                    <a:pt x="87" y="6"/>
                  </a:lnTo>
                  <a:lnTo>
                    <a:pt x="83" y="12"/>
                  </a:lnTo>
                  <a:lnTo>
                    <a:pt x="95" y="14"/>
                  </a:lnTo>
                  <a:lnTo>
                    <a:pt x="107" y="17"/>
                  </a:lnTo>
                  <a:lnTo>
                    <a:pt x="118" y="19"/>
                  </a:lnTo>
                  <a:lnTo>
                    <a:pt x="132" y="22"/>
                  </a:lnTo>
                  <a:lnTo>
                    <a:pt x="136" y="16"/>
                  </a:lnTo>
                  <a:lnTo>
                    <a:pt x="128" y="21"/>
                  </a:lnTo>
                  <a:lnTo>
                    <a:pt x="140" y="26"/>
                  </a:lnTo>
                  <a:lnTo>
                    <a:pt x="145" y="29"/>
                  </a:lnTo>
                  <a:lnTo>
                    <a:pt x="151" y="34"/>
                  </a:lnTo>
                  <a:lnTo>
                    <a:pt x="157" y="40"/>
                  </a:lnTo>
                  <a:lnTo>
                    <a:pt x="163" y="46"/>
                  </a:lnTo>
                  <a:lnTo>
                    <a:pt x="172" y="42"/>
                  </a:lnTo>
                  <a:lnTo>
                    <a:pt x="161" y="42"/>
                  </a:lnTo>
                  <a:lnTo>
                    <a:pt x="167" y="50"/>
                  </a:lnTo>
                  <a:lnTo>
                    <a:pt x="170" y="60"/>
                  </a:lnTo>
                  <a:lnTo>
                    <a:pt x="176" y="71"/>
                  </a:lnTo>
                  <a:lnTo>
                    <a:pt x="182" y="86"/>
                  </a:lnTo>
                  <a:lnTo>
                    <a:pt x="184" y="100"/>
                  </a:lnTo>
                  <a:lnTo>
                    <a:pt x="188" y="121"/>
                  </a:lnTo>
                  <a:lnTo>
                    <a:pt x="190" y="143"/>
                  </a:lnTo>
                  <a:lnTo>
                    <a:pt x="192" y="167"/>
                  </a:lnTo>
                  <a:lnTo>
                    <a:pt x="194" y="194"/>
                  </a:lnTo>
                  <a:lnTo>
                    <a:pt x="196" y="223"/>
                  </a:lnTo>
                  <a:lnTo>
                    <a:pt x="198" y="281"/>
                  </a:lnTo>
                  <a:lnTo>
                    <a:pt x="199" y="310"/>
                  </a:lnTo>
                  <a:lnTo>
                    <a:pt x="201" y="338"/>
                  </a:lnTo>
                  <a:lnTo>
                    <a:pt x="203" y="365"/>
                  </a:lnTo>
                  <a:lnTo>
                    <a:pt x="207" y="391"/>
                  </a:lnTo>
                  <a:lnTo>
                    <a:pt x="209" y="415"/>
                  </a:lnTo>
                  <a:lnTo>
                    <a:pt x="215" y="435"/>
                  </a:lnTo>
                  <a:lnTo>
                    <a:pt x="221" y="453"/>
                  </a:lnTo>
                  <a:lnTo>
                    <a:pt x="228" y="469"/>
                  </a:lnTo>
                  <a:lnTo>
                    <a:pt x="234" y="477"/>
                  </a:lnTo>
                  <a:lnTo>
                    <a:pt x="236" y="483"/>
                  </a:lnTo>
                  <a:lnTo>
                    <a:pt x="246" y="491"/>
                  </a:lnTo>
                  <a:lnTo>
                    <a:pt x="256" y="498"/>
                  </a:lnTo>
                  <a:lnTo>
                    <a:pt x="265" y="503"/>
                  </a:lnTo>
                  <a:lnTo>
                    <a:pt x="269" y="504"/>
                  </a:lnTo>
                  <a:lnTo>
                    <a:pt x="279" y="507"/>
                  </a:lnTo>
                  <a:lnTo>
                    <a:pt x="290" y="509"/>
                  </a:lnTo>
                  <a:lnTo>
                    <a:pt x="294" y="509"/>
                  </a:lnTo>
                  <a:lnTo>
                    <a:pt x="306" y="510"/>
                  </a:lnTo>
                  <a:lnTo>
                    <a:pt x="317" y="509"/>
                  </a:lnTo>
                  <a:lnTo>
                    <a:pt x="323" y="508"/>
                  </a:lnTo>
                  <a:lnTo>
                    <a:pt x="335" y="506"/>
                  </a:lnTo>
                  <a:lnTo>
                    <a:pt x="348" y="504"/>
                  </a:lnTo>
                  <a:lnTo>
                    <a:pt x="373" y="495"/>
                  </a:lnTo>
                  <a:lnTo>
                    <a:pt x="377" y="494"/>
                  </a:lnTo>
                  <a:lnTo>
                    <a:pt x="404" y="484"/>
                  </a:lnTo>
                  <a:lnTo>
                    <a:pt x="431" y="472"/>
                  </a:lnTo>
                  <a:lnTo>
                    <a:pt x="418" y="461"/>
                  </a:lnTo>
                  <a:lnTo>
                    <a:pt x="387" y="474"/>
                  </a:lnTo>
                  <a:lnTo>
                    <a:pt x="360" y="485"/>
                  </a:lnTo>
                  <a:lnTo>
                    <a:pt x="370" y="489"/>
                  </a:lnTo>
                  <a:lnTo>
                    <a:pt x="364" y="484"/>
                  </a:lnTo>
                  <a:lnTo>
                    <a:pt x="339" y="492"/>
                  </a:lnTo>
                  <a:lnTo>
                    <a:pt x="325" y="494"/>
                  </a:lnTo>
                  <a:lnTo>
                    <a:pt x="314" y="496"/>
                  </a:lnTo>
                  <a:lnTo>
                    <a:pt x="317" y="503"/>
                  </a:lnTo>
                  <a:lnTo>
                    <a:pt x="317" y="496"/>
                  </a:lnTo>
                  <a:lnTo>
                    <a:pt x="306" y="498"/>
                  </a:lnTo>
                  <a:lnTo>
                    <a:pt x="294" y="496"/>
                  </a:lnTo>
                  <a:lnTo>
                    <a:pt x="294" y="503"/>
                  </a:lnTo>
                  <a:lnTo>
                    <a:pt x="300" y="498"/>
                  </a:lnTo>
                  <a:lnTo>
                    <a:pt x="288" y="495"/>
                  </a:lnTo>
                  <a:lnTo>
                    <a:pt x="279" y="492"/>
                  </a:lnTo>
                  <a:lnTo>
                    <a:pt x="273" y="499"/>
                  </a:lnTo>
                  <a:lnTo>
                    <a:pt x="283" y="493"/>
                  </a:lnTo>
                  <a:lnTo>
                    <a:pt x="273" y="488"/>
                  </a:lnTo>
                  <a:lnTo>
                    <a:pt x="263" y="482"/>
                  </a:lnTo>
                  <a:lnTo>
                    <a:pt x="254" y="473"/>
                  </a:lnTo>
                  <a:lnTo>
                    <a:pt x="246" y="477"/>
                  </a:lnTo>
                  <a:lnTo>
                    <a:pt x="257" y="477"/>
                  </a:lnTo>
                  <a:lnTo>
                    <a:pt x="250" y="465"/>
                  </a:lnTo>
                  <a:lnTo>
                    <a:pt x="244" y="453"/>
                  </a:lnTo>
                  <a:lnTo>
                    <a:pt x="238" y="435"/>
                  </a:lnTo>
                  <a:lnTo>
                    <a:pt x="232" y="415"/>
                  </a:lnTo>
                  <a:lnTo>
                    <a:pt x="230" y="391"/>
                  </a:lnTo>
                  <a:lnTo>
                    <a:pt x="227" y="365"/>
                  </a:lnTo>
                  <a:lnTo>
                    <a:pt x="225" y="338"/>
                  </a:lnTo>
                  <a:lnTo>
                    <a:pt x="223" y="310"/>
                  </a:lnTo>
                  <a:lnTo>
                    <a:pt x="221" y="281"/>
                  </a:lnTo>
                  <a:lnTo>
                    <a:pt x="219" y="223"/>
                  </a:lnTo>
                  <a:lnTo>
                    <a:pt x="217" y="194"/>
                  </a:lnTo>
                  <a:lnTo>
                    <a:pt x="215" y="167"/>
                  </a:lnTo>
                  <a:lnTo>
                    <a:pt x="213" y="143"/>
                  </a:lnTo>
                  <a:lnTo>
                    <a:pt x="211" y="121"/>
                  </a:lnTo>
                  <a:lnTo>
                    <a:pt x="207" y="100"/>
                  </a:lnTo>
                  <a:lnTo>
                    <a:pt x="203" y="83"/>
                  </a:lnTo>
                  <a:lnTo>
                    <a:pt x="199" y="71"/>
                  </a:lnTo>
                  <a:lnTo>
                    <a:pt x="194" y="60"/>
                  </a:lnTo>
                  <a:lnTo>
                    <a:pt x="190" y="50"/>
                  </a:lnTo>
                  <a:lnTo>
                    <a:pt x="184" y="42"/>
                  </a:lnTo>
                  <a:lnTo>
                    <a:pt x="180" y="37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3" y="20"/>
                  </a:lnTo>
                  <a:lnTo>
                    <a:pt x="157" y="17"/>
                  </a:lnTo>
                  <a:lnTo>
                    <a:pt x="145" y="11"/>
                  </a:lnTo>
                  <a:lnTo>
                    <a:pt x="141" y="10"/>
                  </a:lnTo>
                  <a:lnTo>
                    <a:pt x="128" y="7"/>
                  </a:lnTo>
                  <a:lnTo>
                    <a:pt x="116" y="5"/>
                  </a:lnTo>
                  <a:lnTo>
                    <a:pt x="105" y="3"/>
                  </a:lnTo>
                  <a:lnTo>
                    <a:pt x="93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72" y="1"/>
                  </a:lnTo>
                  <a:lnTo>
                    <a:pt x="60" y="2"/>
                  </a:lnTo>
                  <a:lnTo>
                    <a:pt x="49" y="6"/>
                  </a:lnTo>
                  <a:lnTo>
                    <a:pt x="45" y="7"/>
                  </a:lnTo>
                  <a:lnTo>
                    <a:pt x="33" y="11"/>
                  </a:lnTo>
                  <a:lnTo>
                    <a:pt x="22" y="1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27661" name="图片 27660">
            <a:extLst>
              <a:ext uri="{FF2B5EF4-FFF2-40B4-BE49-F238E27FC236}">
                <a16:creationId xmlns:a16="http://schemas.microsoft.com/office/drawing/2014/main" id="{2AE24511-A8F0-4FA2-9A12-02A46E0D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/>
          <a:stretch>
            <a:fillRect/>
          </a:stretch>
        </p:blipFill>
        <p:spPr bwMode="auto">
          <a:xfrm>
            <a:off x="2700338" y="5157788"/>
            <a:ext cx="1114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图片 27661" descr="pic_219758">
            <a:extLst>
              <a:ext uri="{FF2B5EF4-FFF2-40B4-BE49-F238E27FC236}">
                <a16:creationId xmlns:a16="http://schemas.microsoft.com/office/drawing/2014/main" id="{55390B95-E98B-462B-ACFB-B4182351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7"/>
          <a:stretch>
            <a:fillRect/>
          </a:stretch>
        </p:blipFill>
        <p:spPr bwMode="auto">
          <a:xfrm>
            <a:off x="6084888" y="3454400"/>
            <a:ext cx="24844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文本框 43011">
            <a:extLst>
              <a:ext uri="{FF2B5EF4-FFF2-40B4-BE49-F238E27FC236}">
                <a16:creationId xmlns:a16="http://schemas.microsoft.com/office/drawing/2014/main" id="{E3715305-7914-4FE5-BE1C-88594FB9D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9550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41302"/>
                </a:solidFill>
                <a:latin typeface="Times New Roman"/>
                <a:ea typeface="楷体"/>
              </a:rPr>
              <a:t>制定计划与设计实验</a:t>
            </a:r>
          </a:p>
        </p:txBody>
      </p:sp>
      <p:sp>
        <p:nvSpPr>
          <p:cNvPr id="7182" name="文本框 27663">
            <a:extLst>
              <a:ext uri="{FF2B5EF4-FFF2-40B4-BE49-F238E27FC236}">
                <a16:creationId xmlns:a16="http://schemas.microsoft.com/office/drawing/2014/main" id="{5DBE3DCA-E6FD-4762-9A4A-68957D88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1042988"/>
            <a:ext cx="66960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41302"/>
                </a:solidFill>
                <a:latin typeface="Times New Roman"/>
                <a:ea typeface="楷体"/>
              </a:rPr>
              <a:t>一次实验测得电阻值偏大或偏小，我们该怎么样才能减小误差？</a:t>
            </a:r>
            <a:r>
              <a:rPr lang="en-US" altLang="zh-CN">
                <a:solidFill>
                  <a:srgbClr val="F41302"/>
                </a:solidFill>
                <a:latin typeface="Times New Roman"/>
                <a:ea typeface="楷体"/>
              </a:rPr>
              <a:t>(</a:t>
            </a:r>
            <a:r>
              <a:rPr lang="zh-CN" altLang="en-US">
                <a:solidFill>
                  <a:srgbClr val="F41302"/>
                </a:solidFill>
                <a:latin typeface="Times New Roman"/>
                <a:ea typeface="楷体"/>
              </a:rPr>
              <a:t>多次测量，求平均值</a:t>
            </a:r>
            <a:r>
              <a:rPr lang="en-US" altLang="zh-CN">
                <a:solidFill>
                  <a:srgbClr val="F41302"/>
                </a:solidFill>
                <a:latin typeface="Times New Roman"/>
                <a:ea typeface="楷体"/>
              </a:rPr>
              <a:t>)</a:t>
            </a:r>
            <a:r>
              <a:rPr lang="zh-CN" altLang="en-US">
                <a:solidFill>
                  <a:srgbClr val="F41302"/>
                </a:solidFill>
                <a:latin typeface="Times New Roman"/>
                <a:ea typeface="楷体"/>
              </a:rPr>
              <a:t>怎么样才能进行多次试验</a:t>
            </a:r>
            <a:r>
              <a:rPr lang="en-US" altLang="zh-CN">
                <a:solidFill>
                  <a:srgbClr val="F41302"/>
                </a:solidFill>
                <a:latin typeface="Times New Roman"/>
                <a:ea typeface="楷体"/>
              </a:rPr>
              <a:t>【</a:t>
            </a:r>
            <a:r>
              <a:rPr lang="zh-CN" altLang="en-US">
                <a:solidFill>
                  <a:srgbClr val="F41302"/>
                </a:solidFill>
                <a:latin typeface="Times New Roman"/>
                <a:ea typeface="楷体"/>
              </a:rPr>
              <a:t>串联一个滑动变阻器，调节滑片，进行多次试验</a:t>
            </a:r>
            <a:r>
              <a:rPr lang="en-US" altLang="zh-CN">
                <a:solidFill>
                  <a:srgbClr val="F41302"/>
                </a:solidFill>
                <a:latin typeface="Times New Roman"/>
                <a:ea typeface="楷体"/>
              </a:rPr>
              <a:t>】   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276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D8CA8AA2-1079-4E21-B499-9403A15FA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858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sz="4400" b="0">
              <a:solidFill>
                <a:schemeClr val="tx2"/>
              </a:solidFill>
            </a:endParaRP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E0A3104F-5C5F-4B62-8BBE-2283C591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229600" cy="569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sz="1800" b="0">
              <a:latin typeface="Arial" pitchFamily="34" charset="0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8CBC9599-1477-4CE6-B14A-A60CD0F0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863" y="4437063"/>
            <a:ext cx="2305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>
            <a:extLst>
              <a:ext uri="{FF2B5EF4-FFF2-40B4-BE49-F238E27FC236}">
                <a16:creationId xmlns:a16="http://schemas.microsoft.com/office/drawing/2014/main" id="{F2B4BF9C-56D1-488B-8919-E02056DF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025" y="1700213"/>
            <a:ext cx="16462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4E228228-91B1-4E27-A2A1-AD5BF150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2997200"/>
            <a:ext cx="15430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>
            <a:extLst>
              <a:ext uri="{FF2B5EF4-FFF2-40B4-BE49-F238E27FC236}">
                <a16:creationId xmlns:a16="http://schemas.microsoft.com/office/drawing/2014/main" id="{270670EE-3368-4A03-B76C-23101860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375" y="1268413"/>
            <a:ext cx="164623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电阻2">
            <a:extLst>
              <a:ext uri="{FF2B5EF4-FFF2-40B4-BE49-F238E27FC236}">
                <a16:creationId xmlns:a16="http://schemas.microsoft.com/office/drawing/2014/main" id="{23847D8F-5AA2-44FB-AD9F-34ED2139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038" y="3141663"/>
            <a:ext cx="23860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9">
            <a:extLst>
              <a:ext uri="{FF2B5EF4-FFF2-40B4-BE49-F238E27FC236}">
                <a16:creationId xmlns:a16="http://schemas.microsoft.com/office/drawing/2014/main" id="{0A2F8FB5-65D0-4E52-B1CF-5174BC014D6F}"/>
              </a:ext>
            </a:extLst>
          </p:cNvPr>
          <p:cNvSpPr>
            <a:spLocks noGrp="1" noRot="1" noChangeArrowheads="1"/>
          </p:cNvSpPr>
          <p:nvPr/>
        </p:nvSpPr>
        <p:spPr bwMode="auto">
          <a:xfrm>
            <a:off x="1835150" y="404813"/>
            <a:ext cx="54721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D811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>
                <a:solidFill>
                  <a:srgbClr val="D811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、根据电路图连接实物图</a:t>
            </a:r>
            <a:endParaRPr lang="zh-CN" altLang="en-US" sz="4400">
              <a:solidFill>
                <a:srgbClr val="D8110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201" name="图片 45079" descr="z3">
            <a:extLst>
              <a:ext uri="{FF2B5EF4-FFF2-40B4-BE49-F238E27FC236}">
                <a16:creationId xmlns:a16="http://schemas.microsoft.com/office/drawing/2014/main" id="{FA8A0C59-A550-4601-B7BB-50112DC5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838" y="4581525"/>
            <a:ext cx="10572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Freeform 13">
            <a:extLst>
              <a:ext uri="{FF2B5EF4-FFF2-40B4-BE49-F238E27FC236}">
                <a16:creationId xmlns:a16="http://schemas.microsoft.com/office/drawing/2014/main" id="{84EFD769-41D6-4016-989F-279D8174D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581525"/>
            <a:ext cx="639763" cy="1270000"/>
          </a:xfrm>
          <a:custGeom>
            <a:gdLst>
              <a:gd name="T0" fmla="*/ 14 w 431"/>
              <a:gd name="T1" fmla="*/ 39 h 510"/>
              <a:gd name="T2" fmla="*/ 51 w 431"/>
              <a:gd name="T3" fmla="*/ 21 h 510"/>
              <a:gd name="T4" fmla="*/ 53 w 431"/>
              <a:gd name="T5" fmla="*/ 11 h 510"/>
              <a:gd name="T6" fmla="*/ 70 w 431"/>
              <a:gd name="T7" fmla="*/ 13 h 510"/>
              <a:gd name="T8" fmla="*/ 76 w 431"/>
              <a:gd name="T9" fmla="*/ 6 h 510"/>
              <a:gd name="T10" fmla="*/ 87 w 431"/>
              <a:gd name="T11" fmla="*/ 12 h 510"/>
              <a:gd name="T12" fmla="*/ 83 w 431"/>
              <a:gd name="T13" fmla="*/ 12 h 510"/>
              <a:gd name="T14" fmla="*/ 107 w 431"/>
              <a:gd name="T15" fmla="*/ 17 h 510"/>
              <a:gd name="T16" fmla="*/ 132 w 431"/>
              <a:gd name="T17" fmla="*/ 22 h 510"/>
              <a:gd name="T18" fmla="*/ 128 w 431"/>
              <a:gd name="T19" fmla="*/ 21 h 510"/>
              <a:gd name="T20" fmla="*/ 145 w 431"/>
              <a:gd name="T21" fmla="*/ 29 h 510"/>
              <a:gd name="T22" fmla="*/ 157 w 431"/>
              <a:gd name="T23" fmla="*/ 40 h 510"/>
              <a:gd name="T24" fmla="*/ 172 w 431"/>
              <a:gd name="T25" fmla="*/ 42 h 510"/>
              <a:gd name="T26" fmla="*/ 167 w 431"/>
              <a:gd name="T27" fmla="*/ 50 h 510"/>
              <a:gd name="T28" fmla="*/ 176 w 431"/>
              <a:gd name="T29" fmla="*/ 71 h 510"/>
              <a:gd name="T30" fmla="*/ 184 w 431"/>
              <a:gd name="T31" fmla="*/ 100 h 510"/>
              <a:gd name="T32" fmla="*/ 190 w 431"/>
              <a:gd name="T33" fmla="*/ 143 h 510"/>
              <a:gd name="T34" fmla="*/ 194 w 431"/>
              <a:gd name="T35" fmla="*/ 194 h 510"/>
              <a:gd name="T36" fmla="*/ 198 w 431"/>
              <a:gd name="T37" fmla="*/ 281 h 510"/>
              <a:gd name="T38" fmla="*/ 201 w 431"/>
              <a:gd name="T39" fmla="*/ 338 h 510"/>
              <a:gd name="T40" fmla="*/ 207 w 431"/>
              <a:gd name="T41" fmla="*/ 391 h 510"/>
              <a:gd name="T42" fmla="*/ 215 w 431"/>
              <a:gd name="T43" fmla="*/ 435 h 510"/>
              <a:gd name="T44" fmla="*/ 228 w 431"/>
              <a:gd name="T45" fmla="*/ 469 h 510"/>
              <a:gd name="T46" fmla="*/ 236 w 431"/>
              <a:gd name="T47" fmla="*/ 483 h 510"/>
              <a:gd name="T48" fmla="*/ 256 w 431"/>
              <a:gd name="T49" fmla="*/ 498 h 510"/>
              <a:gd name="T50" fmla="*/ 269 w 431"/>
              <a:gd name="T51" fmla="*/ 504 h 510"/>
              <a:gd name="T52" fmla="*/ 290 w 431"/>
              <a:gd name="T53" fmla="*/ 509 h 510"/>
              <a:gd name="T54" fmla="*/ 306 w 431"/>
              <a:gd name="T55" fmla="*/ 510 h 510"/>
              <a:gd name="T56" fmla="*/ 323 w 431"/>
              <a:gd name="T57" fmla="*/ 508 h 510"/>
              <a:gd name="T58" fmla="*/ 348 w 431"/>
              <a:gd name="T59" fmla="*/ 504 h 510"/>
              <a:gd name="T60" fmla="*/ 377 w 431"/>
              <a:gd name="T61" fmla="*/ 494 h 510"/>
              <a:gd name="T62" fmla="*/ 431 w 431"/>
              <a:gd name="T63" fmla="*/ 472 h 510"/>
              <a:gd name="T64" fmla="*/ 387 w 431"/>
              <a:gd name="T65" fmla="*/ 474 h 510"/>
              <a:gd name="T66" fmla="*/ 370 w 431"/>
              <a:gd name="T67" fmla="*/ 489 h 510"/>
              <a:gd name="T68" fmla="*/ 339 w 431"/>
              <a:gd name="T69" fmla="*/ 492 h 510"/>
              <a:gd name="T70" fmla="*/ 314 w 431"/>
              <a:gd name="T71" fmla="*/ 496 h 510"/>
              <a:gd name="T72" fmla="*/ 317 w 431"/>
              <a:gd name="T73" fmla="*/ 496 h 510"/>
              <a:gd name="T74" fmla="*/ 294 w 431"/>
              <a:gd name="T75" fmla="*/ 496 h 510"/>
              <a:gd name="T76" fmla="*/ 300 w 431"/>
              <a:gd name="T77" fmla="*/ 498 h 510"/>
              <a:gd name="T78" fmla="*/ 279 w 431"/>
              <a:gd name="T79" fmla="*/ 492 h 510"/>
              <a:gd name="T80" fmla="*/ 283 w 431"/>
              <a:gd name="T81" fmla="*/ 493 h 510"/>
              <a:gd name="T82" fmla="*/ 263 w 431"/>
              <a:gd name="T83" fmla="*/ 482 h 510"/>
              <a:gd name="T84" fmla="*/ 246 w 431"/>
              <a:gd name="T85" fmla="*/ 477 h 510"/>
              <a:gd name="T86" fmla="*/ 250 w 431"/>
              <a:gd name="T87" fmla="*/ 465 h 510"/>
              <a:gd name="T88" fmla="*/ 238 w 431"/>
              <a:gd name="T89" fmla="*/ 435 h 510"/>
              <a:gd name="T90" fmla="*/ 230 w 431"/>
              <a:gd name="T91" fmla="*/ 391 h 510"/>
              <a:gd name="T92" fmla="*/ 225 w 431"/>
              <a:gd name="T93" fmla="*/ 338 h 510"/>
              <a:gd name="T94" fmla="*/ 221 w 431"/>
              <a:gd name="T95" fmla="*/ 281 h 510"/>
              <a:gd name="T96" fmla="*/ 217 w 431"/>
              <a:gd name="T97" fmla="*/ 194 h 510"/>
              <a:gd name="T98" fmla="*/ 213 w 431"/>
              <a:gd name="T99" fmla="*/ 143 h 510"/>
              <a:gd name="T100" fmla="*/ 207 w 431"/>
              <a:gd name="T101" fmla="*/ 100 h 510"/>
              <a:gd name="T102" fmla="*/ 199 w 431"/>
              <a:gd name="T103" fmla="*/ 71 h 510"/>
              <a:gd name="T104" fmla="*/ 190 w 431"/>
              <a:gd name="T105" fmla="*/ 50 h 510"/>
              <a:gd name="T106" fmla="*/ 180 w 431"/>
              <a:gd name="T107" fmla="*/ 37 h 510"/>
              <a:gd name="T108" fmla="*/ 169 w 431"/>
              <a:gd name="T109" fmla="*/ 24 h 510"/>
              <a:gd name="T110" fmla="*/ 157 w 431"/>
              <a:gd name="T111" fmla="*/ 17 h 510"/>
              <a:gd name="T112" fmla="*/ 141 w 431"/>
              <a:gd name="T113" fmla="*/ 10 h 510"/>
              <a:gd name="T114" fmla="*/ 116 w 431"/>
              <a:gd name="T115" fmla="*/ 5 h 510"/>
              <a:gd name="T116" fmla="*/ 93 w 431"/>
              <a:gd name="T117" fmla="*/ 1 h 510"/>
              <a:gd name="T118" fmla="*/ 76 w 431"/>
              <a:gd name="T119" fmla="*/ 0 h 510"/>
              <a:gd name="T120" fmla="*/ 60 w 431"/>
              <a:gd name="T121" fmla="*/ 2 h 510"/>
              <a:gd name="T122" fmla="*/ 45 w 431"/>
              <a:gd name="T123" fmla="*/ 7 h 510"/>
              <a:gd name="T124" fmla="*/ 22 w 431"/>
              <a:gd name="T125" fmla="*/ 17 h 5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1" h="510">
                <a:moveTo>
                  <a:pt x="0" y="29"/>
                </a:moveTo>
                <a:lnTo>
                  <a:pt x="14" y="39"/>
                </a:lnTo>
                <a:lnTo>
                  <a:pt x="39" y="26"/>
                </a:lnTo>
                <a:lnTo>
                  <a:pt x="51" y="21"/>
                </a:lnTo>
                <a:lnTo>
                  <a:pt x="62" y="17"/>
                </a:lnTo>
                <a:lnTo>
                  <a:pt x="53" y="11"/>
                </a:lnTo>
                <a:lnTo>
                  <a:pt x="58" y="18"/>
                </a:lnTo>
                <a:lnTo>
                  <a:pt x="70" y="13"/>
                </a:lnTo>
                <a:lnTo>
                  <a:pt x="82" y="12"/>
                </a:lnTo>
                <a:lnTo>
                  <a:pt x="76" y="6"/>
                </a:lnTo>
                <a:lnTo>
                  <a:pt x="76" y="12"/>
                </a:lnTo>
                <a:lnTo>
                  <a:pt x="87" y="12"/>
                </a:lnTo>
                <a:lnTo>
                  <a:pt x="87" y="6"/>
                </a:lnTo>
                <a:lnTo>
                  <a:pt x="83" y="12"/>
                </a:lnTo>
                <a:lnTo>
                  <a:pt x="95" y="14"/>
                </a:lnTo>
                <a:lnTo>
                  <a:pt x="107" y="17"/>
                </a:lnTo>
                <a:lnTo>
                  <a:pt x="118" y="19"/>
                </a:lnTo>
                <a:lnTo>
                  <a:pt x="132" y="22"/>
                </a:lnTo>
                <a:lnTo>
                  <a:pt x="136" y="16"/>
                </a:lnTo>
                <a:lnTo>
                  <a:pt x="128" y="21"/>
                </a:lnTo>
                <a:lnTo>
                  <a:pt x="140" y="26"/>
                </a:lnTo>
                <a:lnTo>
                  <a:pt x="145" y="29"/>
                </a:lnTo>
                <a:lnTo>
                  <a:pt x="151" y="34"/>
                </a:lnTo>
                <a:lnTo>
                  <a:pt x="157" y="40"/>
                </a:lnTo>
                <a:lnTo>
                  <a:pt x="163" y="46"/>
                </a:lnTo>
                <a:lnTo>
                  <a:pt x="172" y="42"/>
                </a:lnTo>
                <a:lnTo>
                  <a:pt x="161" y="42"/>
                </a:lnTo>
                <a:lnTo>
                  <a:pt x="167" y="50"/>
                </a:lnTo>
                <a:lnTo>
                  <a:pt x="170" y="60"/>
                </a:lnTo>
                <a:lnTo>
                  <a:pt x="176" y="71"/>
                </a:lnTo>
                <a:lnTo>
                  <a:pt x="182" y="86"/>
                </a:lnTo>
                <a:lnTo>
                  <a:pt x="184" y="100"/>
                </a:lnTo>
                <a:lnTo>
                  <a:pt x="188" y="121"/>
                </a:lnTo>
                <a:lnTo>
                  <a:pt x="190" y="143"/>
                </a:lnTo>
                <a:lnTo>
                  <a:pt x="192" y="167"/>
                </a:lnTo>
                <a:lnTo>
                  <a:pt x="194" y="194"/>
                </a:lnTo>
                <a:lnTo>
                  <a:pt x="196" y="223"/>
                </a:lnTo>
                <a:lnTo>
                  <a:pt x="198" y="281"/>
                </a:lnTo>
                <a:lnTo>
                  <a:pt x="199" y="310"/>
                </a:lnTo>
                <a:lnTo>
                  <a:pt x="201" y="338"/>
                </a:lnTo>
                <a:lnTo>
                  <a:pt x="203" y="365"/>
                </a:lnTo>
                <a:lnTo>
                  <a:pt x="207" y="391"/>
                </a:lnTo>
                <a:lnTo>
                  <a:pt x="209" y="415"/>
                </a:lnTo>
                <a:lnTo>
                  <a:pt x="215" y="435"/>
                </a:lnTo>
                <a:lnTo>
                  <a:pt x="221" y="453"/>
                </a:lnTo>
                <a:lnTo>
                  <a:pt x="228" y="469"/>
                </a:lnTo>
                <a:lnTo>
                  <a:pt x="234" y="477"/>
                </a:lnTo>
                <a:lnTo>
                  <a:pt x="236" y="483"/>
                </a:lnTo>
                <a:lnTo>
                  <a:pt x="246" y="491"/>
                </a:lnTo>
                <a:lnTo>
                  <a:pt x="256" y="498"/>
                </a:lnTo>
                <a:lnTo>
                  <a:pt x="265" y="503"/>
                </a:lnTo>
                <a:lnTo>
                  <a:pt x="269" y="504"/>
                </a:lnTo>
                <a:lnTo>
                  <a:pt x="279" y="507"/>
                </a:lnTo>
                <a:lnTo>
                  <a:pt x="290" y="509"/>
                </a:lnTo>
                <a:lnTo>
                  <a:pt x="294" y="509"/>
                </a:lnTo>
                <a:lnTo>
                  <a:pt x="306" y="510"/>
                </a:lnTo>
                <a:lnTo>
                  <a:pt x="317" y="509"/>
                </a:lnTo>
                <a:lnTo>
                  <a:pt x="323" y="508"/>
                </a:lnTo>
                <a:lnTo>
                  <a:pt x="335" y="506"/>
                </a:lnTo>
                <a:lnTo>
                  <a:pt x="348" y="504"/>
                </a:lnTo>
                <a:lnTo>
                  <a:pt x="373" y="495"/>
                </a:lnTo>
                <a:lnTo>
                  <a:pt x="377" y="494"/>
                </a:lnTo>
                <a:lnTo>
                  <a:pt x="404" y="484"/>
                </a:lnTo>
                <a:lnTo>
                  <a:pt x="431" y="472"/>
                </a:lnTo>
                <a:lnTo>
                  <a:pt x="418" y="461"/>
                </a:lnTo>
                <a:lnTo>
                  <a:pt x="387" y="474"/>
                </a:lnTo>
                <a:lnTo>
                  <a:pt x="360" y="485"/>
                </a:lnTo>
                <a:lnTo>
                  <a:pt x="370" y="489"/>
                </a:lnTo>
                <a:lnTo>
                  <a:pt x="364" y="484"/>
                </a:lnTo>
                <a:lnTo>
                  <a:pt x="339" y="492"/>
                </a:lnTo>
                <a:lnTo>
                  <a:pt x="325" y="494"/>
                </a:lnTo>
                <a:lnTo>
                  <a:pt x="314" y="496"/>
                </a:lnTo>
                <a:lnTo>
                  <a:pt x="317" y="503"/>
                </a:lnTo>
                <a:lnTo>
                  <a:pt x="317" y="496"/>
                </a:lnTo>
                <a:lnTo>
                  <a:pt x="306" y="498"/>
                </a:lnTo>
                <a:lnTo>
                  <a:pt x="294" y="496"/>
                </a:lnTo>
                <a:lnTo>
                  <a:pt x="294" y="503"/>
                </a:lnTo>
                <a:lnTo>
                  <a:pt x="300" y="498"/>
                </a:lnTo>
                <a:lnTo>
                  <a:pt x="288" y="495"/>
                </a:lnTo>
                <a:lnTo>
                  <a:pt x="279" y="492"/>
                </a:lnTo>
                <a:lnTo>
                  <a:pt x="273" y="499"/>
                </a:lnTo>
                <a:lnTo>
                  <a:pt x="283" y="493"/>
                </a:lnTo>
                <a:lnTo>
                  <a:pt x="273" y="488"/>
                </a:lnTo>
                <a:lnTo>
                  <a:pt x="263" y="482"/>
                </a:lnTo>
                <a:lnTo>
                  <a:pt x="254" y="473"/>
                </a:lnTo>
                <a:lnTo>
                  <a:pt x="246" y="477"/>
                </a:lnTo>
                <a:lnTo>
                  <a:pt x="257" y="477"/>
                </a:lnTo>
                <a:lnTo>
                  <a:pt x="250" y="465"/>
                </a:lnTo>
                <a:lnTo>
                  <a:pt x="244" y="453"/>
                </a:lnTo>
                <a:lnTo>
                  <a:pt x="238" y="435"/>
                </a:lnTo>
                <a:lnTo>
                  <a:pt x="232" y="415"/>
                </a:lnTo>
                <a:lnTo>
                  <a:pt x="230" y="391"/>
                </a:lnTo>
                <a:lnTo>
                  <a:pt x="227" y="365"/>
                </a:lnTo>
                <a:lnTo>
                  <a:pt x="225" y="338"/>
                </a:lnTo>
                <a:lnTo>
                  <a:pt x="223" y="310"/>
                </a:lnTo>
                <a:lnTo>
                  <a:pt x="221" y="281"/>
                </a:lnTo>
                <a:lnTo>
                  <a:pt x="219" y="223"/>
                </a:lnTo>
                <a:lnTo>
                  <a:pt x="217" y="194"/>
                </a:lnTo>
                <a:lnTo>
                  <a:pt x="215" y="167"/>
                </a:lnTo>
                <a:lnTo>
                  <a:pt x="213" y="143"/>
                </a:lnTo>
                <a:lnTo>
                  <a:pt x="211" y="121"/>
                </a:lnTo>
                <a:lnTo>
                  <a:pt x="207" y="100"/>
                </a:lnTo>
                <a:lnTo>
                  <a:pt x="203" y="83"/>
                </a:lnTo>
                <a:lnTo>
                  <a:pt x="199" y="71"/>
                </a:lnTo>
                <a:lnTo>
                  <a:pt x="194" y="60"/>
                </a:lnTo>
                <a:lnTo>
                  <a:pt x="190" y="50"/>
                </a:lnTo>
                <a:lnTo>
                  <a:pt x="184" y="42"/>
                </a:lnTo>
                <a:lnTo>
                  <a:pt x="180" y="37"/>
                </a:lnTo>
                <a:lnTo>
                  <a:pt x="174" y="30"/>
                </a:lnTo>
                <a:lnTo>
                  <a:pt x="169" y="24"/>
                </a:lnTo>
                <a:lnTo>
                  <a:pt x="163" y="20"/>
                </a:lnTo>
                <a:lnTo>
                  <a:pt x="157" y="17"/>
                </a:lnTo>
                <a:lnTo>
                  <a:pt x="145" y="11"/>
                </a:lnTo>
                <a:lnTo>
                  <a:pt x="141" y="10"/>
                </a:lnTo>
                <a:lnTo>
                  <a:pt x="128" y="7"/>
                </a:lnTo>
                <a:lnTo>
                  <a:pt x="116" y="5"/>
                </a:lnTo>
                <a:lnTo>
                  <a:pt x="105" y="3"/>
                </a:lnTo>
                <a:lnTo>
                  <a:pt x="93" y="1"/>
                </a:lnTo>
                <a:lnTo>
                  <a:pt x="87" y="0"/>
                </a:lnTo>
                <a:lnTo>
                  <a:pt x="76" y="0"/>
                </a:lnTo>
                <a:lnTo>
                  <a:pt x="72" y="1"/>
                </a:lnTo>
                <a:lnTo>
                  <a:pt x="60" y="2"/>
                </a:lnTo>
                <a:lnTo>
                  <a:pt x="49" y="6"/>
                </a:lnTo>
                <a:lnTo>
                  <a:pt x="45" y="7"/>
                </a:lnTo>
                <a:lnTo>
                  <a:pt x="33" y="11"/>
                </a:lnTo>
                <a:lnTo>
                  <a:pt x="22" y="17"/>
                </a:lnTo>
                <a:lnTo>
                  <a:pt x="0" y="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87" name="任意多边形 45086">
            <a:extLst>
              <a:ext uri="{FF2B5EF4-FFF2-40B4-BE49-F238E27FC236}">
                <a16:creationId xmlns:a16="http://schemas.microsoft.com/office/drawing/2014/main" id="{0C3821DC-6104-464D-8633-BACB66043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89438"/>
            <a:ext cx="1512888" cy="552450"/>
          </a:xfrm>
          <a:custGeom>
            <a:gdLst>
              <a:gd name="T0" fmla="*/ 0 w 953"/>
              <a:gd name="T1" fmla="*/ 166 h 348"/>
              <a:gd name="T2" fmla="*/ 318 w 953"/>
              <a:gd name="T3" fmla="*/ 30 h 348"/>
              <a:gd name="T4" fmla="*/ 953 w 953"/>
              <a:gd name="T5" fmla="*/ 348 h 3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3" h="348">
                <a:moveTo>
                  <a:pt x="0" y="166"/>
                </a:moveTo>
                <a:cubicBezTo>
                  <a:pt x="79" y="83"/>
                  <a:pt x="159" y="0"/>
                  <a:pt x="318" y="30"/>
                </a:cubicBezTo>
                <a:cubicBezTo>
                  <a:pt x="477" y="60"/>
                  <a:pt x="847" y="295"/>
                  <a:pt x="953" y="348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88" name="任意多边形 45087">
            <a:extLst>
              <a:ext uri="{FF2B5EF4-FFF2-40B4-BE49-F238E27FC236}">
                <a16:creationId xmlns:a16="http://schemas.microsoft.com/office/drawing/2014/main" id="{FA2F90ED-CE6F-43C4-92A1-B179F11F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852738"/>
            <a:ext cx="746125" cy="1728787"/>
          </a:xfrm>
          <a:custGeom>
            <a:gdLst>
              <a:gd name="T0" fmla="*/ 363 w 470"/>
              <a:gd name="T1" fmla="*/ 1089 h 1089"/>
              <a:gd name="T2" fmla="*/ 409 w 470"/>
              <a:gd name="T3" fmla="*/ 363 h 1089"/>
              <a:gd name="T4" fmla="*/ 0 w 470"/>
              <a:gd name="T5" fmla="*/ 0 h 10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0" h="1089">
                <a:moveTo>
                  <a:pt x="363" y="1089"/>
                </a:moveTo>
                <a:cubicBezTo>
                  <a:pt x="416" y="817"/>
                  <a:pt x="470" y="545"/>
                  <a:pt x="409" y="363"/>
                </a:cubicBezTo>
                <a:cubicBezTo>
                  <a:pt x="348" y="181"/>
                  <a:pt x="68" y="61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0" name="任意多边形 45089">
            <a:extLst>
              <a:ext uri="{FF2B5EF4-FFF2-40B4-BE49-F238E27FC236}">
                <a16:creationId xmlns:a16="http://schemas.microsoft.com/office/drawing/2014/main" id="{D149029A-CEBD-498A-94ED-73457298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65400"/>
            <a:ext cx="1584325" cy="719138"/>
          </a:xfrm>
          <a:custGeom>
            <a:gdLst>
              <a:gd name="T0" fmla="*/ 0 w 998"/>
              <a:gd name="T1" fmla="*/ 453 h 453"/>
              <a:gd name="T2" fmla="*/ 272 w 998"/>
              <a:gd name="T3" fmla="*/ 45 h 453"/>
              <a:gd name="T4" fmla="*/ 998 w 998"/>
              <a:gd name="T5" fmla="*/ 181 h 4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8" h="452">
                <a:moveTo>
                  <a:pt x="0" y="453"/>
                </a:moveTo>
                <a:cubicBezTo>
                  <a:pt x="53" y="271"/>
                  <a:pt x="106" y="90"/>
                  <a:pt x="272" y="45"/>
                </a:cubicBezTo>
                <a:cubicBezTo>
                  <a:pt x="438" y="0"/>
                  <a:pt x="877" y="158"/>
                  <a:pt x="998" y="181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1" name="任意多边形 45090">
            <a:extLst>
              <a:ext uri="{FF2B5EF4-FFF2-40B4-BE49-F238E27FC236}">
                <a16:creationId xmlns:a16="http://schemas.microsoft.com/office/drawing/2014/main" id="{71388A26-289F-4325-9F7A-CE44B2430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044825"/>
            <a:ext cx="1728787" cy="815975"/>
          </a:xfrm>
          <a:custGeom>
            <a:gdLst>
              <a:gd name="T0" fmla="*/ 998 w 998"/>
              <a:gd name="T1" fmla="*/ 151 h 514"/>
              <a:gd name="T2" fmla="*/ 181 w 998"/>
              <a:gd name="T3" fmla="*/ 61 h 514"/>
              <a:gd name="T4" fmla="*/ 0 w 998"/>
              <a:gd name="T5" fmla="*/ 514 h 5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8" h="514">
                <a:moveTo>
                  <a:pt x="998" y="151"/>
                </a:moveTo>
                <a:cubicBezTo>
                  <a:pt x="672" y="75"/>
                  <a:pt x="347" y="0"/>
                  <a:pt x="181" y="61"/>
                </a:cubicBezTo>
                <a:cubicBezTo>
                  <a:pt x="15" y="122"/>
                  <a:pt x="7" y="318"/>
                  <a:pt x="0" y="514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5" name="任意多边形 45094">
            <a:extLst>
              <a:ext uri="{FF2B5EF4-FFF2-40B4-BE49-F238E27FC236}">
                <a16:creationId xmlns:a16="http://schemas.microsoft.com/office/drawing/2014/main" id="{84C82748-148C-48A3-A5D6-6C392D045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33825"/>
            <a:ext cx="3240088" cy="2316163"/>
          </a:xfrm>
          <a:custGeom>
            <a:gdLst>
              <a:gd name="T0" fmla="*/ 2041 w 2041"/>
              <a:gd name="T1" fmla="*/ 1134 h 1459"/>
              <a:gd name="T2" fmla="*/ 1497 w 2041"/>
              <a:gd name="T3" fmla="*/ 1270 h 1459"/>
              <a:gd name="T4" fmla="*/ 0 w 2041"/>
              <a:gd name="T5" fmla="*/ 0 h 14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1" h="1459">
                <a:moveTo>
                  <a:pt x="2041" y="1134"/>
                </a:moveTo>
                <a:cubicBezTo>
                  <a:pt x="1939" y="1296"/>
                  <a:pt x="1837" y="1459"/>
                  <a:pt x="1497" y="1270"/>
                </a:cubicBezTo>
                <a:cubicBezTo>
                  <a:pt x="1157" y="1081"/>
                  <a:pt x="250" y="212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6" name="任意多边形 45095">
            <a:extLst>
              <a:ext uri="{FF2B5EF4-FFF2-40B4-BE49-F238E27FC236}">
                <a16:creationId xmlns:a16="http://schemas.microsoft.com/office/drawing/2014/main" id="{247283DA-3FBA-4A65-B67B-75CF1C85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20938"/>
            <a:ext cx="863600" cy="792162"/>
          </a:xfrm>
          <a:custGeom>
            <a:gdLst>
              <a:gd name="T0" fmla="*/ 0 w 544"/>
              <a:gd name="T1" fmla="*/ 0 h 499"/>
              <a:gd name="T2" fmla="*/ 363 w 544"/>
              <a:gd name="T3" fmla="*/ 272 h 499"/>
              <a:gd name="T4" fmla="*/ 544 w 544"/>
              <a:gd name="T5" fmla="*/ 499 h 4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499">
                <a:moveTo>
                  <a:pt x="0" y="0"/>
                </a:moveTo>
                <a:cubicBezTo>
                  <a:pt x="136" y="94"/>
                  <a:pt x="272" y="189"/>
                  <a:pt x="363" y="272"/>
                </a:cubicBezTo>
                <a:cubicBezTo>
                  <a:pt x="454" y="355"/>
                  <a:pt x="514" y="461"/>
                  <a:pt x="544" y="499"/>
                </a:cubicBezTo>
              </a:path>
            </a:pathLst>
          </a:custGeom>
          <a:noFill/>
          <a:ln w="444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97" name="任意多边形 45096">
            <a:extLst>
              <a:ext uri="{FF2B5EF4-FFF2-40B4-BE49-F238E27FC236}">
                <a16:creationId xmlns:a16="http://schemas.microsoft.com/office/drawing/2014/main" id="{9F1417D1-0F60-46E0-B302-895E5C22C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2349500"/>
            <a:ext cx="468313" cy="935038"/>
          </a:xfrm>
          <a:custGeom>
            <a:gdLst>
              <a:gd name="T0" fmla="*/ 295 w 295"/>
              <a:gd name="T1" fmla="*/ 0 h 589"/>
              <a:gd name="T2" fmla="*/ 23 w 295"/>
              <a:gd name="T3" fmla="*/ 272 h 589"/>
              <a:gd name="T4" fmla="*/ 159 w 295"/>
              <a:gd name="T5" fmla="*/ 589 h 5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589">
                <a:moveTo>
                  <a:pt x="295" y="0"/>
                </a:moveTo>
                <a:cubicBezTo>
                  <a:pt x="170" y="87"/>
                  <a:pt x="46" y="174"/>
                  <a:pt x="23" y="272"/>
                </a:cubicBezTo>
                <a:cubicBezTo>
                  <a:pt x="0" y="370"/>
                  <a:pt x="136" y="536"/>
                  <a:pt x="159" y="589"/>
                </a:cubicBezTo>
              </a:path>
            </a:pathLst>
          </a:custGeom>
          <a:noFill/>
          <a:ln w="444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45100" name="组合 45099">
            <a:extLst>
              <a:ext uri="{FF2B5EF4-FFF2-40B4-BE49-F238E27FC236}">
                <a16:creationId xmlns:a16="http://schemas.microsoft.com/office/drawing/2014/main" id="{9C4B9775-F4CB-4507-ABC9-5190AFDDE25C}"/>
              </a:ext>
            </a:extLst>
          </p:cNvPr>
          <p:cNvGrpSpPr/>
          <p:nvPr/>
        </p:nvGrpSpPr>
        <p:grpSpPr>
          <a:xfrm>
            <a:off x="0" y="836613"/>
            <a:ext cx="1800225" cy="1368425"/>
            <a:chExt cx="1152" cy="1152"/>
          </a:xfrm>
        </p:grpSpPr>
        <p:pic>
          <p:nvPicPr>
            <p:cNvPr id="8211" name="图片 45100" descr="MCj04338830000[1]">
              <a:extLst>
                <a:ext uri="{FF2B5EF4-FFF2-40B4-BE49-F238E27FC236}">
                  <a16:creationId xmlns:a16="http://schemas.microsoft.com/office/drawing/2014/main" id="{341626E6-C3A7-405C-B273-BA61FFF17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矩形 45101">
              <a:extLst>
                <a:ext uri="{FF2B5EF4-FFF2-40B4-BE49-F238E27FC236}">
                  <a16:creationId xmlns:a16="http://schemas.microsoft.com/office/drawing/2014/main" id="{B62003AE-FA6E-4B3A-BAE7-FD3858F0CC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" y="624"/>
              <a:ext cx="720" cy="45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>
                      <a:alpha val="25000"/>
                    </a:srgbClr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宋体" panose="02010600030101010101" pitchFamily="2" charset="-122"/>
                </a:rPr>
                <a:t> 注意</a:t>
              </a:r>
            </a:p>
          </p:txBody>
        </p:sp>
      </p:grpSp>
      <p:sp>
        <p:nvSpPr>
          <p:cNvPr id="45114" name="圆角矩形标注 45113">
            <a:extLst>
              <a:ext uri="{FF2B5EF4-FFF2-40B4-BE49-F238E27FC236}">
                <a16:creationId xmlns:a16="http://schemas.microsoft.com/office/drawing/2014/main" id="{23E3C922-8A6D-4898-B5FC-737E9C28D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08275"/>
            <a:ext cx="914400" cy="609600"/>
          </a:xfrm>
          <a:prstGeom prst="wedgeRoundRectCallout">
            <a:avLst>
              <a:gd name="adj1" fmla="val 3472"/>
              <a:gd name="adj2" fmla="val 129167"/>
              <a:gd name="adj3" fmla="val 16667"/>
            </a:avLst>
          </a:prstGeom>
          <a:noFill/>
          <a:ln w="38100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b="0"/>
          </a:p>
        </p:txBody>
      </p:sp>
      <p:sp>
        <p:nvSpPr>
          <p:cNvPr id="8214" name="文本框 45115">
            <a:extLst>
              <a:ext uri="{FF2B5EF4-FFF2-40B4-BE49-F238E27FC236}">
                <a16:creationId xmlns:a16="http://schemas.microsoft.com/office/drawing/2014/main" id="{EC4DB4FC-A5A3-4194-831A-3C1301E9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9403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b="0"/>
          </a:p>
        </p:txBody>
      </p:sp>
      <p:sp>
        <p:nvSpPr>
          <p:cNvPr id="45117" name="文本框 45116">
            <a:extLst>
              <a:ext uri="{FF2B5EF4-FFF2-40B4-BE49-F238E27FC236}">
                <a16:creationId xmlns:a16="http://schemas.microsoft.com/office/drawing/2014/main" id="{8F68B323-565C-40C4-AA88-CCD77D02C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81300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latin typeface="Times New Roman"/>
                <a:ea typeface="楷体" panose="02010609060101010101" pitchFamily="49" charset="-122"/>
              </a:rPr>
              <a:t>断开</a:t>
            </a:r>
          </a:p>
        </p:txBody>
      </p:sp>
      <p:sp>
        <p:nvSpPr>
          <p:cNvPr id="45120" name="圆角矩形标注 45119">
            <a:extLst>
              <a:ext uri="{FF2B5EF4-FFF2-40B4-BE49-F238E27FC236}">
                <a16:creationId xmlns:a16="http://schemas.microsoft.com/office/drawing/2014/main" id="{B2AF24B3-F0B8-4DF0-9921-B263DD200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716338"/>
            <a:ext cx="1511300" cy="576262"/>
          </a:xfrm>
          <a:prstGeom prst="wedgeRoundRectCallout">
            <a:avLst>
              <a:gd name="adj1" fmla="val -50523"/>
              <a:gd name="adj2" fmla="val 97935"/>
              <a:gd name="adj3" fmla="val 16667"/>
            </a:avLst>
          </a:prstGeom>
          <a:noFill/>
          <a:ln w="38100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b="0">
              <a:ea typeface="楷体_GB2312" pitchFamily="49" charset="-122"/>
            </a:endParaRPr>
          </a:p>
        </p:txBody>
      </p:sp>
      <p:sp>
        <p:nvSpPr>
          <p:cNvPr id="45121" name="文本框 45120">
            <a:extLst>
              <a:ext uri="{FF2B5EF4-FFF2-40B4-BE49-F238E27FC236}">
                <a16:creationId xmlns:a16="http://schemas.microsoft.com/office/drawing/2014/main" id="{AA474C34-63CE-46EB-98CB-8DA54136C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789363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latin typeface="Times New Roman"/>
                <a:ea typeface="楷体" panose="02010609060101010101" pitchFamily="49" charset="-122"/>
              </a:rPr>
              <a:t>最大阻值</a:t>
            </a:r>
          </a:p>
        </p:txBody>
      </p:sp>
      <p:sp>
        <p:nvSpPr>
          <p:cNvPr id="8218" name="矩形 45121">
            <a:extLst>
              <a:ext uri="{FF2B5EF4-FFF2-40B4-BE49-F238E27FC236}">
                <a16:creationId xmlns:a16="http://schemas.microsoft.com/office/drawing/2014/main" id="{1A2F757B-BEDF-4C4D-9964-C618EC47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943600"/>
            <a:ext cx="17526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b0604020202020204" pitchFamily="34" charset="0"/>
                <a:ea typeface="楷体"/>
              </a:rPr>
              <a:t>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4" grpId="0"/>
      <p:bldP spid="45117" grpId="1"/>
      <p:bldP spid="45121" grpId="2"/>
      <p:bldP spid="821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Rectangle 19">
            <a:extLst>
              <a:ext uri="{FF2B5EF4-FFF2-40B4-BE49-F238E27FC236}">
                <a16:creationId xmlns:a16="http://schemas.microsoft.com/office/drawing/2014/main" id="{928F0F6A-70B5-4925-915B-C67A3FA50660}"/>
              </a:ext>
            </a:extLst>
          </p:cNvPr>
          <p:cNvSpPr>
            <a:spLocks noGrp="1" noRot="1" noChangeArrowheads="1"/>
          </p:cNvSpPr>
          <p:nvPr/>
        </p:nvSpPr>
        <p:spPr bwMode="auto">
          <a:xfrm>
            <a:off x="539750" y="1268413"/>
            <a:ext cx="66246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、你设计的数据记录表格是</a:t>
            </a:r>
            <a:r>
              <a:rPr lang="zh-CN" altLang="en-US" sz="3600" b="0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4400" b="0">
              <a:solidFill>
                <a:srgbClr val="F4130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47177" name="内容占位符 47176">
            <a:extLst>
              <a:ext uri="{FF2B5EF4-FFF2-40B4-BE49-F238E27FC236}">
                <a16:creationId xmlns:a16="http://schemas.microsoft.com/office/drawing/2014/main" id="{F01949B9-C091-4847-8D8B-4B28E4B182EE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2189163"/>
          <a:ext cx="6408738" cy="2359025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实验序号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电压</a:t>
                      </a:r>
                      <a:r>
                        <a:rPr lang="en-US" altLang="zh-CN" sz="2400" b="1">
                          <a:latin typeface="Times New Roman"/>
                          <a:ea typeface="楷体"/>
                        </a:rPr>
                        <a:t>U/V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电流</a:t>
                      </a:r>
                      <a:r>
                        <a:rPr lang="en-US" altLang="zh-CN" sz="2400" b="1">
                          <a:latin typeface="Times New Roman"/>
                          <a:ea typeface="楷体"/>
                        </a:rPr>
                        <a:t>I/A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电阻</a:t>
                      </a:r>
                      <a:r>
                        <a:rPr lang="en-US" altLang="zh-CN" sz="2400" b="1">
                          <a:latin typeface="Times New Roman"/>
                          <a:ea typeface="楷体"/>
                        </a:rPr>
                        <a:t>R/Ω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楷体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37"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楷体"/>
                        </a:rPr>
                        <a:t>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/>
                          <a:ea typeface="楷体"/>
                        </a:rPr>
                        <a:t>3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 dir="vert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1" name="文本框 28673">
            <a:extLst>
              <a:ext uri="{FF2B5EF4-FFF2-40B4-BE49-F238E27FC236}">
                <a16:creationId xmlns:a16="http://schemas.microsoft.com/office/drawing/2014/main" id="{BEB0B707-1461-4C1E-BA33-7E301F8F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431800"/>
            <a:ext cx="7920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41302"/>
                </a:solidFill>
                <a:latin typeface="Times New Roman"/>
                <a:ea typeface="楷体"/>
              </a:rPr>
              <a:t>友情提示：</a:t>
            </a:r>
          </a:p>
        </p:txBody>
      </p:sp>
      <p:sp>
        <p:nvSpPr>
          <p:cNvPr id="28675" name="矩形 28674">
            <a:extLst>
              <a:ext uri="{FF2B5EF4-FFF2-40B4-BE49-F238E27FC236}">
                <a16:creationId xmlns:a16="http://schemas.microsoft.com/office/drawing/2014/main" id="{74E46B22-3D00-48AF-B35B-C5461080F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1039813"/>
            <a:ext cx="7437438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连接实物电路时，应该注意的问题：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1</a:t>
            </a:r>
            <a:r>
              <a:rPr lang="zh-CN" altLang="zh-CN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、</a:t>
            </a: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连接电路的过程中，开关应处于</a:t>
            </a:r>
            <a:r>
              <a:rPr lang="zh-CN" altLang="en-US" sz="2800" u="sng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状态</a:t>
            </a:r>
            <a:r>
              <a:rPr lang="zh-CN" altLang="en-US" sz="2800" u="sng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         </a:t>
            </a:r>
            <a:endParaRPr lang="zh-CN" altLang="en-US" sz="2800" u="sng">
              <a:solidFill>
                <a:srgbClr val="F4130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、闭合开关前，滑片应调到</a:t>
            </a:r>
            <a:r>
              <a:rPr lang="zh-CN" altLang="en-US" sz="2800" u="sng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            </a:t>
            </a: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处。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3</a:t>
            </a: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、必须使电流分别从电压表和电流表的</a:t>
            </a:r>
            <a:r>
              <a:rPr lang="zh-CN" altLang="en-US" sz="2800" u="sng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            </a:t>
            </a: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接线柱流入，</a:t>
            </a:r>
            <a:r>
              <a:rPr lang="zh-CN" altLang="en-US" sz="2800" u="sng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    </a:t>
            </a: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接线柱流出。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4</a:t>
            </a: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、电压表和电流表都要选择合适的</a:t>
            </a:r>
            <a:r>
              <a:rPr lang="zh-CN" altLang="en-US" sz="2800" u="sng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        </a:t>
            </a: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 为了使测得的数据更准确，电表量程尽可能选</a:t>
            </a:r>
            <a:r>
              <a:rPr lang="zh-CN" altLang="en-US" sz="2800" u="sng">
                <a:solidFill>
                  <a:srgbClr val="0000FF"/>
                </a:solidFill>
                <a:latin typeface="Times New Roman" panose="02010800040101010101" pitchFamily="2" charset="-122"/>
                <a:ea typeface="楷体"/>
              </a:rPr>
              <a:t>   。</a:t>
            </a:r>
          </a:p>
        </p:txBody>
      </p:sp>
      <p:sp>
        <p:nvSpPr>
          <p:cNvPr id="28676" name="文本框 28675">
            <a:extLst>
              <a:ext uri="{FF2B5EF4-FFF2-40B4-BE49-F238E27FC236}">
                <a16:creationId xmlns:a16="http://schemas.microsoft.com/office/drawing/2014/main" id="{3E3ADFE6-479B-45E2-AE37-B3C57C74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1778000"/>
            <a:ext cx="1223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断开</a:t>
            </a:r>
          </a:p>
        </p:txBody>
      </p:sp>
      <p:sp>
        <p:nvSpPr>
          <p:cNvPr id="28677" name="文本框 28676">
            <a:extLst>
              <a:ext uri="{FF2B5EF4-FFF2-40B4-BE49-F238E27FC236}">
                <a16:creationId xmlns:a16="http://schemas.microsoft.com/office/drawing/2014/main" id="{8FF3E909-B49C-446E-9128-A66E0ED7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2238375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阻值最大</a:t>
            </a:r>
          </a:p>
        </p:txBody>
      </p:sp>
      <p:sp>
        <p:nvSpPr>
          <p:cNvPr id="28678" name="文本框 28677">
            <a:extLst>
              <a:ext uri="{FF2B5EF4-FFF2-40B4-BE49-F238E27FC236}">
                <a16:creationId xmlns:a16="http://schemas.microsoft.com/office/drawing/2014/main" id="{00D14437-39C5-4FE8-BD93-9E15D3E47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2895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正</a:t>
            </a:r>
          </a:p>
        </p:txBody>
      </p:sp>
      <p:sp>
        <p:nvSpPr>
          <p:cNvPr id="28679" name="文本框 28678">
            <a:extLst>
              <a:ext uri="{FF2B5EF4-FFF2-40B4-BE49-F238E27FC236}">
                <a16:creationId xmlns:a16="http://schemas.microsoft.com/office/drawing/2014/main" id="{02B3A8B5-A74C-44CF-AB7A-E30949580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33528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负</a:t>
            </a:r>
          </a:p>
        </p:txBody>
      </p:sp>
      <p:sp>
        <p:nvSpPr>
          <p:cNvPr id="28680" name="文本框 28679">
            <a:extLst>
              <a:ext uri="{FF2B5EF4-FFF2-40B4-BE49-F238E27FC236}">
                <a16:creationId xmlns:a16="http://schemas.microsoft.com/office/drawing/2014/main" id="{706BE2C5-F4F7-45BD-ACC3-B34247722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4010025"/>
            <a:ext cx="1344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量程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B5AC144-C578-42BA-BD2D-FACFE098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5014913"/>
            <a:ext cx="1344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小量程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1"/>
      <p:bldP spid="28677" grpId="2"/>
      <p:bldP spid="28678" grpId="3"/>
      <p:bldP spid="28679" grpId="4"/>
      <p:bldP spid="28680" grpId="5"/>
      <p:bldP spid="2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矩形 51204">
            <a:extLst>
              <a:ext uri="{FF2B5EF4-FFF2-40B4-BE49-F238E27FC236}">
                <a16:creationId xmlns:a16="http://schemas.microsoft.com/office/drawing/2014/main" id="{646EBBC4-18FE-45FB-8D6D-CB1F4D460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08050"/>
            <a:ext cx="7850187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Times New Roman" panose="02010609060101010101" pitchFamily="49" charset="-122"/>
                <a:ea typeface="楷体" panose="02010609060101010101" pitchFamily="49" charset="-122"/>
              </a:rPr>
              <a:t>1、根据电路图，连接电路，连接电路时开关应</a:t>
            </a:r>
            <a:r>
              <a:rPr lang="zh-CN" altLang="en-US" sz="32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断开</a:t>
            </a:r>
            <a:r>
              <a:rPr lang="zh-CN" altLang="en-US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en-US" altLang="zh-CN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、闭合开关，调节滑动变阻器，使电压为 某一适当值，从电压表和电流表上分别读出</a:t>
            </a:r>
            <a:r>
              <a:rPr lang="en-US" altLang="zh-CN" sz="3200" i="1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zh-CN" altLang="en-US" sz="3200" i="1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i="1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的值，把实验数据记录在表格中。（</a:t>
            </a:r>
            <a:r>
              <a:rPr lang="zh-CN" altLang="en-US" sz="3200">
                <a:latin typeface="Times New Roman"/>
                <a:ea typeface="楷体" panose="02010609060101010101" pitchFamily="49" charset="-122"/>
              </a:rPr>
              <a:t>闭合开关前，滑动变阻器的滑片应移到</a:t>
            </a:r>
            <a:r>
              <a:rPr lang="zh-CN" altLang="en-US" sz="32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最大阻值</a:t>
            </a:r>
            <a:r>
              <a:rPr lang="zh-CN" altLang="en-US" sz="3200">
                <a:latin typeface="Times New Roman"/>
                <a:ea typeface="楷体" panose="02010609060101010101" pitchFamily="49" charset="-122"/>
              </a:rPr>
              <a:t>处</a:t>
            </a:r>
            <a:r>
              <a:rPr lang="zh-CN" altLang="en-US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r>
              <a:rPr lang="en-US" altLang="zh-CN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、调节滑动变阻器的滑片</a:t>
            </a:r>
            <a:r>
              <a:rPr lang="en-US" altLang="zh-CN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，改变待测电</a:t>
            </a:r>
          </a:p>
          <a:p>
            <a:r>
              <a:rPr lang="zh-CN" altLang="en-US" sz="3200">
                <a:solidFill>
                  <a:srgbClr val="1200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阻的两端的电压值和电流，再重做两次，把实验数据填在表格中。算出电阻的平均值。</a:t>
            </a:r>
          </a:p>
          <a:p>
            <a:endParaRPr lang="zh-CN" altLang="en-US" sz="3200">
              <a:solidFill>
                <a:srgbClr val="120002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>
              <a:solidFill>
                <a:srgbClr val="120002"/>
              </a:solidFill>
            </a:endParaRPr>
          </a:p>
        </p:txBody>
      </p:sp>
      <p:sp>
        <p:nvSpPr>
          <p:cNvPr id="11266" name="文本框 51206">
            <a:extLst>
              <a:ext uri="{FF2B5EF4-FFF2-40B4-BE49-F238E27FC236}">
                <a16:creationId xmlns:a16="http://schemas.microsoft.com/office/drawing/2014/main" id="{928807BA-1ABE-4AF9-B8B2-F52DD031D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719138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i="1">
                <a:solidFill>
                  <a:srgbClr val="3366FF"/>
                </a:solidFill>
                <a:latin typeface="Times New Roman"/>
                <a:ea typeface="楷体"/>
              </a:rPr>
              <a:t>实</a:t>
            </a:r>
          </a:p>
          <a:p>
            <a:pPr>
              <a:spcBef>
                <a:spcPct val="50000"/>
              </a:spcBef>
            </a:pPr>
            <a:r>
              <a:rPr lang="zh-CN" altLang="en-US" sz="3600" i="1">
                <a:solidFill>
                  <a:srgbClr val="3366FF"/>
                </a:solidFill>
                <a:latin typeface="Times New Roman"/>
                <a:ea typeface="楷体"/>
              </a:rPr>
              <a:t>验</a:t>
            </a:r>
          </a:p>
          <a:p>
            <a:pPr>
              <a:spcBef>
                <a:spcPct val="50000"/>
              </a:spcBef>
            </a:pPr>
            <a:r>
              <a:rPr lang="zh-CN" altLang="en-US" sz="3600" i="1">
                <a:solidFill>
                  <a:srgbClr val="3366FF"/>
                </a:solidFill>
                <a:latin typeface="Times New Roman"/>
                <a:ea typeface="楷体"/>
              </a:rPr>
              <a:t>步</a:t>
            </a:r>
          </a:p>
          <a:p>
            <a:pPr>
              <a:spcBef>
                <a:spcPct val="50000"/>
              </a:spcBef>
            </a:pPr>
            <a:r>
              <a:rPr lang="zh-CN" altLang="en-US" sz="3600" i="1">
                <a:solidFill>
                  <a:srgbClr val="3366FF"/>
                </a:solidFill>
                <a:latin typeface="Times New Roman"/>
                <a:ea typeface="楷体"/>
              </a:rPr>
              <a:t>骤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441" name="表格 16440">
            <a:extLst>
              <a:ext uri="{FF2B5EF4-FFF2-40B4-BE49-F238E27FC236}">
                <a16:creationId xmlns:a16="http://schemas.microsoft.com/office/drawing/2014/main" id="{7C6F131A-DB80-4C96-AD8B-AADFD244A9AD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1628775"/>
          <a:ext cx="6096000" cy="214970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65"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实验次序</a:t>
                      </a:r>
                    </a:p>
                  </a:txBody>
                  <a:tcPr marT="45706" marB="45706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电压</a:t>
                      </a:r>
                      <a:r>
                        <a:rPr lang="en-US" altLang="zh-CN" sz="2400" b="1">
                          <a:latin typeface="Times New Roman"/>
                          <a:ea typeface="楷体"/>
                        </a:rPr>
                        <a:t>U/V</a:t>
                      </a:r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电流</a:t>
                      </a:r>
                      <a:r>
                        <a:rPr lang="en-US" altLang="zh-CN" sz="2400" b="1">
                          <a:latin typeface="Times New Roman"/>
                          <a:ea typeface="楷体"/>
                        </a:rPr>
                        <a:t>I/A</a:t>
                      </a:r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电阻</a:t>
                      </a:r>
                      <a:r>
                        <a:rPr lang="en-US" altLang="zh-CN" sz="2400" b="1">
                          <a:latin typeface="Times New Roman"/>
                          <a:ea typeface="楷体"/>
                        </a:rPr>
                        <a:t>R/Ω</a:t>
                      </a:r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07"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（1）</a:t>
                      </a:r>
                    </a:p>
                  </a:txBody>
                  <a:tcPr marT="45706" marB="45706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/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20"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（2）</a:t>
                      </a:r>
                    </a:p>
                  </a:txBody>
                  <a:tcPr marT="45706" marB="45706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/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983"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/>
                          <a:ea typeface="楷体"/>
                        </a:rPr>
                        <a:t>（3）</a:t>
                      </a:r>
                    </a:p>
                  </a:txBody>
                  <a:tcPr marT="45706" marB="45706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lvl="0" indent="-4572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defRPr>
                      </a:lvl1pPr>
                      <a:lvl2pPr marL="1027430" lvl="1" indent="-455930">
                        <a:buClr>
                          <a:schemeClr val="accent2"/>
                        </a:buClr>
                        <a:defRPr sz="2400" kern="1200"/>
                      </a:lvl2pPr>
                      <a:lvl3pPr marL="1370330" lvl="2" indent="-228600">
                        <a:buClr>
                          <a:srgbClr val="666699"/>
                        </a:buClr>
                        <a:defRPr sz="2000" kern="1200"/>
                      </a:lvl3pPr>
                      <a:lvl4pPr marL="1713230" lvl="3" indent="-228600"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/>
                    </a:p>
                  </a:txBody>
                  <a:tcPr marT="45706" marB="45706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6" name="文本框 16426">
            <a:extLst>
              <a:ext uri="{FF2B5EF4-FFF2-40B4-BE49-F238E27FC236}">
                <a16:creationId xmlns:a16="http://schemas.microsoft.com/office/drawing/2014/main" id="{B341C0CA-1DCC-4CFF-8D00-CDEB7264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8642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）上表是某同学的实验记录,则被测电阻的阻为</a:t>
            </a:r>
            <a:r>
              <a:rPr lang="zh-CN" altLang="en-US" u="sng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）分析比较上面的实验数据，你还能得到的结论   是</a:t>
            </a:r>
            <a:r>
              <a:rPr lang="zh-CN" altLang="en-US" u="sng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                                          </a:t>
            </a:r>
            <a:r>
              <a:rPr lang="zh-CN" altLang="en-US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>
                <a:solidFill>
                  <a:srgbClr val="3366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）滑动变阻器在电路中的作用是①</a:t>
            </a:r>
            <a:r>
              <a:rPr lang="zh-CN" altLang="en-US" u="sng">
                <a:solidFill>
                  <a:srgbClr val="3366FF"/>
                </a:solidFill>
                <a:latin typeface="Times New Roman"/>
                <a:ea typeface="楷体"/>
              </a:rPr>
              <a:t>                                     </a:t>
            </a:r>
            <a:r>
              <a:rPr lang="zh-CN" altLang="en-US">
                <a:solidFill>
                  <a:srgbClr val="3366FF"/>
                </a:solidFill>
                <a:latin typeface="Times New Roman"/>
                <a:ea typeface="楷体"/>
              </a:rPr>
              <a:t>；                            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3366FF"/>
                </a:solidFill>
                <a:latin typeface="Times New Roman"/>
                <a:ea typeface="楷体"/>
              </a:rPr>
              <a:t>② </a:t>
            </a:r>
            <a:r>
              <a:rPr lang="zh-CN" altLang="en-US" u="sng">
                <a:solidFill>
                  <a:srgbClr val="3366FF"/>
                </a:solidFill>
                <a:latin typeface="Times New Roman"/>
                <a:ea typeface="楷体"/>
              </a:rPr>
              <a:t>                                                                       </a:t>
            </a:r>
            <a:r>
              <a:rPr lang="zh-CN" altLang="en-US">
                <a:solidFill>
                  <a:srgbClr val="3366FF"/>
                </a:solidFill>
                <a:latin typeface="Times New Roman"/>
                <a:ea typeface="楷体"/>
              </a:rPr>
              <a:t>。</a:t>
            </a:r>
            <a:r>
              <a:rPr lang="zh-CN" altLang="en-US" sz="2800">
                <a:latin typeface="Times New Roman"/>
                <a:ea typeface="楷体"/>
              </a:rPr>
              <a:t>                           </a:t>
            </a:r>
          </a:p>
          <a:p>
            <a:pPr>
              <a:spcBef>
                <a:spcPct val="50000"/>
              </a:spcBef>
            </a:pPr>
            <a:endParaRPr lang="zh-CN" altLang="en-US" sz="2800"/>
          </a:p>
        </p:txBody>
      </p:sp>
      <p:sp>
        <p:nvSpPr>
          <p:cNvPr id="12317" name="文本框 16427">
            <a:extLst>
              <a:ext uri="{FF2B5EF4-FFF2-40B4-BE49-F238E27FC236}">
                <a16:creationId xmlns:a16="http://schemas.microsoft.com/office/drawing/2014/main" id="{6D40822B-80C9-43D3-A15F-74B46D240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62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b="0"/>
          </a:p>
        </p:txBody>
      </p:sp>
      <p:sp>
        <p:nvSpPr>
          <p:cNvPr id="12318" name="文本框 16437">
            <a:extLst>
              <a:ext uri="{FF2B5EF4-FFF2-40B4-BE49-F238E27FC236}">
                <a16:creationId xmlns:a16="http://schemas.microsoft.com/office/drawing/2014/main" id="{28E6CC9B-E709-47FE-9DA6-AA8E40FCC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进行实验与收集证据</a:t>
            </a:r>
          </a:p>
        </p:txBody>
      </p:sp>
      <p:sp>
        <p:nvSpPr>
          <p:cNvPr id="16439" name="文本框 16438">
            <a:extLst>
              <a:ext uri="{FF2B5EF4-FFF2-40B4-BE49-F238E27FC236}">
                <a16:creationId xmlns:a16="http://schemas.microsoft.com/office/drawing/2014/main" id="{9EC377BB-A7EE-4847-8FB0-DC9596FE4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24400"/>
            <a:ext cx="6624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保持电阻不变时，电流和电压成正比</a:t>
            </a:r>
          </a:p>
        </p:txBody>
      </p:sp>
      <p:sp>
        <p:nvSpPr>
          <p:cNvPr id="16440" name="文本框 16439">
            <a:extLst>
              <a:ext uri="{FF2B5EF4-FFF2-40B4-BE49-F238E27FC236}">
                <a16:creationId xmlns:a16="http://schemas.microsoft.com/office/drawing/2014/main" id="{45F1827F-5FE0-4E77-985C-53510667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229225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41302"/>
                </a:solidFill>
                <a:latin typeface="Times New Roman"/>
                <a:ea typeface="楷体" panose="02010609060101010101" pitchFamily="49" charset="-122"/>
              </a:rPr>
              <a:t>保护电路</a:t>
            </a:r>
          </a:p>
        </p:txBody>
      </p:sp>
      <p:sp>
        <p:nvSpPr>
          <p:cNvPr id="16442" name="文本框 16441">
            <a:extLst>
              <a:ext uri="{FF2B5EF4-FFF2-40B4-BE49-F238E27FC236}">
                <a16:creationId xmlns:a16="http://schemas.microsoft.com/office/drawing/2014/main" id="{C3C0CA4D-95FE-48EC-9DB0-8B1EA819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5488"/>
            <a:ext cx="4392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4130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改变电路中的电流和电压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9" grpId="0"/>
      <p:bldP spid="16440" grpId="1"/>
      <p:bldP spid="16442" grpId="2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物理" id="{A52D074F-739F-4227-AC30-B13782715710}" vid="{9AD6B1F0-38CE-4FA8-96AF-E1F87DEF8EA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104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物理</vt:lpstr>
      <vt:lpstr>第三节 “伏安法”测电阻</vt:lpstr>
      <vt:lpstr>Slide 2</vt:lpstr>
      <vt:lpstr>实验原理及方案</vt:lpstr>
      <vt:lpstr>1、实验器材和电路图</vt:lpstr>
      <vt:lpstr>Slide 5</vt:lpstr>
      <vt:lpstr>Slide 6</vt:lpstr>
      <vt:lpstr>Slide 7</vt:lpstr>
      <vt:lpstr>Slide 8</vt:lpstr>
      <vt:lpstr>Slide 9</vt:lpstr>
      <vt:lpstr>Slide 10</vt:lpstr>
      <vt:lpstr>Slide 11</vt:lpstr>
      <vt:lpstr>牛刀小试</vt:lpstr>
      <vt:lpstr>Slide 13</vt:lpstr>
      <vt:lpstr>Slide 14</vt:lpstr>
      <vt:lpstr>【拓展延伸】1．某同学欲测量一只正常发光时电压为2.5V的小灯泡的电阻：（1）请在图中三个“○”内正确填入“灯泡”、“电流表”和“电压表”的电路符号，完成该电路图．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2020-10-03T22:47:19Z</cp:lastPrinted>
  <dcterms:created xsi:type="dcterms:W3CDTF">2020-10-03T22:47:19Z</dcterms:created>
  <dcterms:modified xsi:type="dcterms:W3CDTF">2020-10-03T14:47:19Z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