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83" r:id="rId3"/>
    <p:sldId id="282" r:id="rId4"/>
    <p:sldId id="267" r:id="rId5"/>
    <p:sldId id="257" r:id="rId6"/>
    <p:sldId id="258" r:id="rId7"/>
    <p:sldId id="269" r:id="rId8"/>
    <p:sldId id="259" r:id="rId9"/>
    <p:sldId id="260" r:id="rId10"/>
    <p:sldId id="262" r:id="rId11"/>
    <p:sldId id="261" r:id="rId12"/>
    <p:sldId id="278" r:id="rId13"/>
    <p:sldId id="279" r:id="rId14"/>
    <p:sldId id="280" r:id="rId15"/>
    <p:sldId id="28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102"/>
    <a:srgbClr val="0E0D0C"/>
    <a:srgbClr val="000066"/>
    <a:srgbClr val="333399"/>
    <a:srgbClr val="CCFFCC"/>
    <a:srgbClr val="FFFF99"/>
    <a:srgbClr val="99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E4C26B-84C1-4FDE-A6AE-944207096919}" type="slidenum">
              <a:rPr lang="zh-CN" altLang="en-US" smtClean="0"/>
              <a:t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2.pn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package" Target="../embeddings/oleObject4.bin" TargetMode="Internal" /><Relationship Id="rId4" Type="http://schemas.openxmlformats.org/officeDocument/2006/relationships/image" Target="../media/image6.png" /><Relationship Id="rId5" Type="http://schemas.openxmlformats.org/officeDocument/2006/relationships/vmlDrawing" Target="../drawings/vmlDrawing4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slide" Target="slide6.xml" TargetMode="Internal" /><Relationship Id="rId4" Type="http://schemas.openxmlformats.org/officeDocument/2006/relationships/slide" Target="slide9.xml" TargetMode="Internal" /><Relationship Id="rId5" Type="http://schemas.openxmlformats.org/officeDocument/2006/relationships/slide" Target="slide8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package" Target="../embeddings/oleObject1.bin" TargetMode="Internal" /><Relationship Id="rId4" Type="http://schemas.openxmlformats.org/officeDocument/2006/relationships/image" Target="../media/image4.png" /><Relationship Id="rId5" Type="http://schemas.openxmlformats.org/officeDocument/2006/relationships/vmlDrawing" Target="../drawings/vmlDrawing1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audio" Target="../media/media1.wav" /><Relationship Id="rId4" Type="http://schemas.openxmlformats.org/officeDocument/2006/relationships/package" Target="../embeddings/oleObject2.bin" TargetMode="Internal" /><Relationship Id="rId5" Type="http://schemas.openxmlformats.org/officeDocument/2006/relationships/image" Target="../media/image5.png" /><Relationship Id="rId6" Type="http://schemas.openxmlformats.org/officeDocument/2006/relationships/vmlDrawing" Target="../drawings/vmlDrawing2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package" Target="../embeddings/oleObject3.bin" TargetMode="Internal" /><Relationship Id="rId4" Type="http://schemas.openxmlformats.org/officeDocument/2006/relationships/image" Target="../media/image6.png" /><Relationship Id="rId5" Type="http://schemas.openxmlformats.org/officeDocument/2006/relationships/vmlDrawing" Target="../drawings/vmlDrawing3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第三节 “伏安法”测电阻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1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讨论：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u="none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u="none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410200" y="755650"/>
          <a:ext cx="358140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progId="Paint.Picture">
                  <p:embed/>
                </p:oleObj>
              </mc:Choice>
              <mc:Fallback>
                <p:oleObj r:id="rId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10200" y="755650"/>
                        <a:ext cx="358140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088" y="1052513"/>
            <a:ext cx="42672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1、这个实验做三次的目的是什么？这与研究电流、电压、电阻之间关系的三次实验的目的有什么不同？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31242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2、闭合开关，滑动变阻器是滑片向左滑动时，两表的示数怎样变化？滑动变阻器两端电压呢？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66800" y="55308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4、第三次实验所测得的电阻值偏大，原因可能是什么？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3、某同学实验在发现发现闭合开关后，电流表的指针几乎不动，而电压表的指钟却有明显的偏转，则电路中发生故障的原因可能是什么？</a:t>
            </a:r>
          </a:p>
        </p:txBody>
      </p:sp>
      <p:sp>
        <p:nvSpPr>
          <p:cNvPr id="12298" name="WordArt 10"/>
          <p:cNvSpPr>
            <a:spLocks noChangeArrowheads="1" noChangeShapeType="1"/>
          </p:cNvSpPr>
          <p:nvPr/>
        </p:nvSpPr>
        <p:spPr bwMode="auto">
          <a:xfrm>
            <a:off x="2943225" y="71438"/>
            <a:ext cx="3533775" cy="5381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用伏安法测电阻</a:t>
            </a:r>
            <a:endParaRPr lang="zh-CN" altLang="en-US" sz="4000" b="1" kern="1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2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1"/>
      <p:bldP spid="12296" grpId="2"/>
      <p:bldP spid="1229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603250" y="1773238"/>
            <a:ext cx="8540750" cy="4194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、用伏安法测电阻时，某同学接成如图示的电路，当开关闭合后，会造成的后果是（　　）．</a:t>
            </a:r>
          </a:p>
          <a:p>
            <a:pPr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	Ａ．电流表烧毁    Ｂ．电压表烧毁</a:t>
            </a:r>
          </a:p>
          <a:p>
            <a:pPr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	Ｃ．电源会烧毁   Ｄ．电流表的读数几乎为零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3933825"/>
            <a:ext cx="37449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Rot="1" noChangeArrowheads="1"/>
          </p:cNvSpPr>
          <p:nvPr/>
        </p:nvSpPr>
        <p:spPr bwMode="auto">
          <a:xfrm>
            <a:off x="301625" y="609600"/>
            <a:ext cx="2901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1pPr>
            <a:lvl2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2pPr>
            <a:lvl3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3pPr>
            <a:lvl4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4pPr>
            <a:lvl5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9pPr>
          </a:lstStyle>
          <a:p>
            <a:pPr algn="l"/>
            <a:r>
              <a:rPr lang="zh-CN" altLang="en-US" sz="4000" b="1" u="none">
                <a:latin typeface="Times New Roman" panose="02020603050405020304"/>
                <a:ea typeface="楷体" panose="02010609060101010101" pitchFamily="49" charset="-122"/>
              </a:rPr>
              <a:t>巩固练习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00788" y="2205038"/>
            <a:ext cx="790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、如图所示，当滑动变阻器的滑片向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N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端滑动时，电流表和电压表示数的变化情况是（      ）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A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．两表示数都变小  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．两表示数都变大 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C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．电流示数变大，电压表示数变小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D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．电流示数变小，电压表示数变大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75" y="4076700"/>
            <a:ext cx="41052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Rot="1" noChangeArrowheads="1"/>
          </p:cNvSpPr>
          <p:nvPr/>
        </p:nvSpPr>
        <p:spPr bwMode="auto">
          <a:xfrm>
            <a:off x="301625" y="609600"/>
            <a:ext cx="2901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1pPr>
            <a:lvl2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2pPr>
            <a:lvl3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3pPr>
            <a:lvl4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4pPr>
            <a:lvl5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9pPr>
          </a:lstStyle>
          <a:p>
            <a:pPr algn="l"/>
            <a:endParaRPr lang="zh-CN" altLang="en-US" sz="4000" b="1" u="none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87900" y="1989138"/>
            <a:ext cx="7905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914400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、 如图所示，电源电压保持不变。当开关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S</a:t>
            </a:r>
            <a:r>
              <a:rPr lang="en-US" altLang="zh-CN" b="1" baseline="-25000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、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S</a:t>
            </a:r>
            <a:r>
              <a:rPr lang="en-US" altLang="zh-CN" b="1" baseline="-25000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都闭合时，电流表的示数为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0.6A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。当开关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S</a:t>
            </a:r>
            <a:r>
              <a:rPr lang="en-US" altLang="zh-CN" b="1" baseline="-25000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合、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S</a:t>
            </a:r>
            <a:r>
              <a:rPr lang="en-US" altLang="zh-CN" b="1" baseline="-25000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断开时，电流表的示数为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0.1A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；已知电阻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="1" baseline="-25000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=10Ω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，则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="1" baseline="-25000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= </a:t>
            </a:r>
            <a:r>
              <a:rPr lang="en-US" altLang="zh-CN" b="1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Ω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6387" name="Rectangle 3"/>
          <p:cNvSpPr>
            <a:spLocks noRot="1" noChangeArrowheads="1"/>
          </p:cNvSpPr>
          <p:nvPr/>
        </p:nvSpPr>
        <p:spPr bwMode="auto">
          <a:xfrm>
            <a:off x="323850" y="620713"/>
            <a:ext cx="2901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1pPr>
            <a:lvl2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2pPr>
            <a:lvl3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3pPr>
            <a:lvl4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4pPr>
            <a:lvl5pPr algn="ctr"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defRPr>
            </a:lvl9pPr>
          </a:lstStyle>
          <a:p>
            <a:pPr algn="l"/>
            <a:endParaRPr lang="zh-CN" altLang="en-US" sz="4000" b="1" u="none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3429000"/>
            <a:ext cx="27368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445250" y="2349500"/>
            <a:ext cx="8620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50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5200" y="117602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67038" y="3573463"/>
            <a:ext cx="426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 u="none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58888" y="620713"/>
            <a:ext cx="5903912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欧姆定律：</a:t>
            </a:r>
          </a:p>
          <a:p>
            <a:pPr>
              <a:spcBef>
                <a:spcPct val="50000"/>
              </a:spcBef>
            </a:pPr>
            <a:r>
              <a:rPr lang="zh-CN" altLang="en-US" sz="3600" u="none">
                <a:latin typeface="Times New Roman" panose="02020603050405020304"/>
                <a:ea typeface="楷体" panose="02010609060101010101" pitchFamily="49" charset="-122"/>
              </a:rPr>
              <a:t>导体的电流与导体两端的电压成正比，跟导体的电阻成反比。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124075" y="3860800"/>
            <a:ext cx="4572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公式：</a:t>
            </a:r>
            <a:r>
              <a:rPr lang="en-US" altLang="zh-CN" sz="44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I=U/R	</a:t>
            </a:r>
          </a:p>
          <a:p>
            <a:r>
              <a:rPr lang="zh-CN" altLang="en-US" sz="44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推导公式：</a:t>
            </a:r>
            <a:r>
              <a:rPr lang="en-US" altLang="zh-CN" sz="4400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R=U/I</a:t>
            </a:r>
          </a:p>
          <a:p>
            <a:r>
              <a:rPr lang="en-US" altLang="zh-CN" sz="44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                    U=I R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75" y="3573463"/>
            <a:ext cx="4176713" cy="1581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651500" y="1268413"/>
            <a:ext cx="3097213" cy="2520950"/>
          </a:xfrm>
          <a:prstGeom prst="wedgeRoundRectCallout">
            <a:avLst>
              <a:gd name="adj1" fmla="val -53486"/>
              <a:gd name="adj2" fmla="val 67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2400" u="none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64250" y="1412875"/>
            <a:ext cx="24685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u="none">
                <a:latin typeface="Times New Roman" panose="02020603050405020304"/>
                <a:ea typeface="楷体" panose="02010609060101010101" pitchFamily="49" charset="-122"/>
              </a:rPr>
              <a:t>大家好！我叫电阻，我现在碰到了困难，需要知道我自己的阻值你们能否帮帮我？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7848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u="none">
                <a:solidFill>
                  <a:srgbClr val="3333CC"/>
                </a:solidFill>
                <a:latin typeface="Times New Roman" panose="02020603050405020304"/>
                <a:ea typeface="楷体" panose="02010609060101010101" pitchFamily="49" charset="-122"/>
              </a:rPr>
              <a:t>    实验室这只阻值不明的电阻向我们求救了，我们该如何测出它的电阻呢？我们需要测量哪些物理量呢？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58888" y="3860800"/>
            <a:ext cx="207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19250" y="29972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(</a:t>
            </a:r>
            <a:r>
              <a:rPr lang="zh-CN" altLang="en-US" sz="32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电流 </a:t>
            </a:r>
            <a:r>
              <a:rPr lang="en-US" altLang="zh-CN" sz="32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I </a:t>
            </a:r>
            <a:r>
              <a:rPr lang="zh-CN" altLang="en-US" sz="32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和电压</a:t>
            </a:r>
            <a:r>
              <a:rPr lang="en-US" altLang="zh-CN" sz="3200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U)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WordArt 2"/>
          <p:cNvSpPr>
            <a:spLocks noChangeArrowheads="1" noChangeShapeType="1"/>
          </p:cNvSpPr>
          <p:nvPr/>
        </p:nvSpPr>
        <p:spPr bwMode="auto">
          <a:xfrm>
            <a:off x="2209800" y="304800"/>
            <a:ext cx="5400675" cy="7715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用伏安法测电阻</a:t>
            </a:r>
            <a:endParaRPr lang="zh-CN" altLang="en-US" sz="6000" b="1" kern="1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2" charset="-122"/>
              <a:ea typeface="楷体" panose="02010609060101010101" pitchFamily="49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33600" y="1219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学习用伏安法测量电阻器的电阻值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2286000"/>
            <a:ext cx="8686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电池阻、开关、电阻器、电流表、</a:t>
            </a:r>
          </a:p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            电压表、滑动变阻器、导线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0" y="2209800"/>
            <a:ext cx="172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none">
                <a:solidFill>
                  <a:srgbClr val="FB0522"/>
                </a:solidFill>
                <a:latin typeface="Times New Roman" panose="02020603050405020304"/>
                <a:ea typeface="楷体" panose="02010609060101010101" pitchFamily="49" charset="-122"/>
              </a:rPr>
              <a:t>器材：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1143000"/>
            <a:ext cx="172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none">
                <a:solidFill>
                  <a:srgbClr val="FB0522"/>
                </a:solidFill>
                <a:latin typeface="Times New Roman" panose="02020603050405020304"/>
                <a:ea typeface="楷体" panose="02010609060101010101" pitchFamily="49" charset="-122"/>
              </a:rPr>
              <a:t>目的：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81050" y="1676400"/>
            <a:ext cx="155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none">
                <a:solidFill>
                  <a:srgbClr val="FB0522"/>
                </a:solidFill>
                <a:latin typeface="Times New Roman" panose="02020603050405020304"/>
                <a:ea typeface="楷体" panose="02010609060101010101" pitchFamily="49" charset="-122"/>
              </a:rPr>
              <a:t>原理：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133600" y="1719263"/>
            <a:ext cx="556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欧姆定律（</a:t>
            </a:r>
            <a:r>
              <a:rPr lang="en-US" altLang="zh-CN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R=U/I</a:t>
            </a: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7177" name="AutoShape 9">
            <a:hlinkClick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4213" y="3357563"/>
            <a:ext cx="1865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none">
                <a:solidFill>
                  <a:srgbClr val="FB0522"/>
                </a:solidFill>
                <a:latin typeface="Times New Roman" panose="02020603050405020304"/>
                <a:ea typeface="楷体" panose="02010609060101010101" pitchFamily="49" charset="-122"/>
              </a:rPr>
              <a:t>步骤：</a:t>
            </a:r>
          </a:p>
        </p:txBody>
      </p:sp>
      <p:sp>
        <p:nvSpPr>
          <p:cNvPr id="7179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905000" y="33528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1、根据测量原理，设计电路图，连接电路。</a:t>
            </a:r>
          </a:p>
        </p:txBody>
      </p:sp>
      <p:sp>
        <p:nvSpPr>
          <p:cNvPr id="7180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701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2、闭合开关，调节滑动变阻器，使电流为              某一适当值，从电压表和电流表上分别读出</a:t>
            </a:r>
            <a:r>
              <a:rPr lang="en-US" altLang="zh-CN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U</a:t>
            </a: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、</a:t>
            </a:r>
            <a:r>
              <a:rPr lang="en-US" altLang="zh-CN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I</a:t>
            </a: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的值，做三次实验，得出三组数据。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05000" y="52578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3、将实验数据填在表格中，算出电阻的平均值。</a:t>
            </a:r>
          </a:p>
        </p:txBody>
      </p:sp>
      <p:sp>
        <p:nvSpPr>
          <p:cNvPr id="7182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1"/>
      <p:bldP spid="7173" grpId="2"/>
      <p:bldP spid="7174" grpId="3"/>
      <p:bldP spid="7175" grpId="4"/>
      <p:bldP spid="7176" grpId="5"/>
      <p:bldP spid="7178" grpId="6"/>
      <p:bldP spid="7179" grpId="7"/>
      <p:bldP spid="7180" grpId="8"/>
      <p:bldP spid="7181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电路图设计：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628900" y="2491105"/>
          <a:ext cx="3994150" cy="286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progId="Paint.Picture">
                  <p:embed/>
                </p:oleObj>
              </mc:Choice>
              <mc:Fallback>
                <p:oleObj r:id="rId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8900" y="2491105"/>
                        <a:ext cx="3994150" cy="286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339975" y="1341438"/>
          <a:ext cx="5472113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progId="Paint.Picture">
                  <p:embed/>
                </p:oleObj>
              </mc:Choice>
              <mc:Fallback>
                <p:oleObj r:id="rId4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39975" y="1341438"/>
                        <a:ext cx="5472113" cy="370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427538" y="4724400"/>
            <a:ext cx="10080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5508625" y="3284538"/>
            <a:ext cx="1150938" cy="730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3851275" y="3357563"/>
            <a:ext cx="108108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5580063" y="2708275"/>
            <a:ext cx="0" cy="67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787900" y="27082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1268413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u="none">
                <a:solidFill>
                  <a:srgbClr val="0E0D0C"/>
                </a:solidFill>
                <a:latin typeface="Times New Roman" panose="02020603050405020304"/>
                <a:ea typeface="楷体" panose="02010609060101010101" pitchFamily="49" charset="-122"/>
              </a:rPr>
              <a:t>连接实物图</a:t>
            </a:r>
          </a:p>
        </p:txBody>
      </p:sp>
      <p:sp>
        <p:nvSpPr>
          <p:cNvPr id="9225" name="AutoShape 9">
            <a:hlinkClick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457200" cy="3810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WordArt 10"/>
          <p:cNvSpPr>
            <a:spLocks noChangeArrowheads="1" noChangeShapeType="1"/>
          </p:cNvSpPr>
          <p:nvPr/>
        </p:nvSpPr>
        <p:spPr bwMode="auto">
          <a:xfrm>
            <a:off x="2209800" y="304800"/>
            <a:ext cx="5400675" cy="7715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用伏安法测电阻</a:t>
            </a:r>
            <a:endParaRPr lang="zh-CN" altLang="en-US" sz="6000" b="1" kern="1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2" charset="-122"/>
              <a:ea typeface="楷体" panose="02010609060101010101" pitchFamily="49" charset="-122"/>
            </a:endParaRPr>
          </a:p>
        </p:txBody>
      </p:sp>
      <p:cxnSp>
        <p:nvCxnSpPr>
          <p:cNvPr id="9227" name="AutoShape 11"/>
          <p:cNvCxnSpPr>
            <a:cxnSpLocks noChangeShapeType="1"/>
          </p:cNvCxnSpPr>
          <p:nvPr/>
        </p:nvCxnSpPr>
        <p:spPr bwMode="auto">
          <a:xfrm flipV="1">
            <a:off x="5867400" y="3194050"/>
            <a:ext cx="1798638" cy="1512888"/>
          </a:xfrm>
          <a:prstGeom prst="curvedConnector3">
            <a:avLst>
              <a:gd name="adj1" fmla="val 112620"/>
            </a:avLst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8" name="未知"/>
          <p:cNvSpPr/>
          <p:nvPr/>
        </p:nvSpPr>
        <p:spPr bwMode="auto">
          <a:xfrm>
            <a:off x="2482850" y="3573463"/>
            <a:ext cx="1152525" cy="1152525"/>
          </a:xfrm>
          <a:custGeom>
            <a:gdLst>
              <a:gd name="T0" fmla="*/ 196 w 559"/>
              <a:gd name="T1" fmla="*/ 0 h 590"/>
              <a:gd name="T2" fmla="*/ 60 w 559"/>
              <a:gd name="T3" fmla="*/ 363 h 590"/>
              <a:gd name="T4" fmla="*/ 559 w 559"/>
              <a:gd name="T5" fmla="*/ 590 h 5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" h="590">
                <a:moveTo>
                  <a:pt x="196" y="0"/>
                </a:moveTo>
                <a:cubicBezTo>
                  <a:pt x="98" y="132"/>
                  <a:pt x="0" y="265"/>
                  <a:pt x="60" y="363"/>
                </a:cubicBezTo>
                <a:cubicBezTo>
                  <a:pt x="120" y="461"/>
                  <a:pt x="476" y="552"/>
                  <a:pt x="559" y="59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084763" y="914400"/>
          <a:ext cx="390683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progId="Paint.Picture">
                  <p:embed/>
                </p:oleObj>
              </mc:Choice>
              <mc:Fallback>
                <p:oleObj r:id="rId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84763" y="914400"/>
                        <a:ext cx="3906837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1" u="none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注意事项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381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1、连接电路时开关应____闭合开关前，滑动变阻器的滑片应移到_________位置。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95400" y="2222500"/>
            <a:ext cx="113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断开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95400" y="3095625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电阻最大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71600" y="3657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120002"/>
                </a:solidFill>
                <a:latin typeface="Times New Roman" panose="02020603050405020304"/>
                <a:ea typeface="楷体" panose="02010609060101010101" pitchFamily="49" charset="-122"/>
              </a:rPr>
              <a:t>2、滑动变阻器的作用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600200" y="4724400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（2）改变电路中的电流和电压,便于多次测量求平均值减小误差。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00200" y="41910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（1）保护电路；</a:t>
            </a:r>
          </a:p>
        </p:txBody>
      </p:sp>
      <p:sp>
        <p:nvSpPr>
          <p:cNvPr id="10250" name="WordArt 10"/>
          <p:cNvSpPr>
            <a:spLocks noChangeArrowheads="1" noChangeShapeType="1"/>
          </p:cNvSpPr>
          <p:nvPr/>
        </p:nvSpPr>
        <p:spPr bwMode="auto">
          <a:xfrm>
            <a:off x="2209800" y="76200"/>
            <a:ext cx="5400675" cy="7715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用伏安法测电阻</a:t>
            </a:r>
            <a:endParaRPr lang="zh-CN" altLang="en-US" sz="6000" b="1" kern="1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2" charset="-122"/>
              <a:ea typeface="楷体" panose="02010609060101010101" pitchFamily="49" charset="-122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331913" y="5876925"/>
            <a:ext cx="669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 sz="2800" b="1" u="none">
                <a:latin typeface="Times New Roman" panose="02020603050405020304"/>
                <a:ea typeface="楷体" panose="02010609060101010101" pitchFamily="49" charset="-122"/>
              </a:rPr>
              <a:t>、电压表、电流表的正负极要连接正确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2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1"/>
      <p:bldP spid="10246" grpId="2"/>
      <p:bldP spid="10247" grpId="3"/>
      <p:bldP spid="10248" grpId="4"/>
      <p:bldP spid="10249" grpId="5"/>
      <p:bldP spid="10251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16013" y="90805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1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实验数据记录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1476375" y="1628775"/>
          <a:ext cx="6096000" cy="20574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实验次序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电压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U/V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电流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I/A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电阻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R/Ω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）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）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</a:rPr>
                        <a:t>）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1pPr>
                      <a:lvl2pPr marL="5715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2pPr>
                      <a:lvl3pPr marL="1141730" indent="-22733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3pPr>
                      <a:lvl4pPr marL="1484630" indent="-11303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258888" y="38608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上表是某同学的实验记录,则被测电阻的阻值应为_________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324600" y="236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u="none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156325" y="27082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400" b="1" u="none">
              <a:solidFill>
                <a:srgbClr val="D81102"/>
              </a:solidFill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295400" y="486886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000066"/>
                </a:solidFill>
                <a:latin typeface="Times New Roman" panose="02020603050405020304"/>
                <a:ea typeface="楷体" panose="02010609060101010101" pitchFamily="49" charset="-122"/>
              </a:rPr>
              <a:t>分析比较上面的实验数据，你还能得到什么结论？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1403350" y="573405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D81102"/>
                </a:solidFill>
                <a:latin typeface="Times New Roman" panose="02020603050405020304"/>
                <a:ea typeface="楷体" panose="02010609060101010101" pitchFamily="49" charset="-122"/>
              </a:rPr>
              <a:t>保持电阻不变时，电流和电压成正比。</a:t>
            </a:r>
          </a:p>
        </p:txBody>
      </p:sp>
      <p:sp>
        <p:nvSpPr>
          <p:cNvPr id="11299" name="WordArt 35"/>
          <p:cNvSpPr>
            <a:spLocks noChangeArrowheads="1" noChangeShapeType="1"/>
          </p:cNvSpPr>
          <p:nvPr/>
        </p:nvSpPr>
        <p:spPr bwMode="auto">
          <a:xfrm>
            <a:off x="2209800" y="0"/>
            <a:ext cx="5400675" cy="7715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用伏安法测电阻</a:t>
            </a:r>
            <a:endParaRPr lang="zh-CN" altLang="en-US" sz="6000" b="1" kern="1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2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/>
      <p:bldP spid="11296" grpId="1"/>
      <p:bldP spid="11297" grpId="2"/>
      <p:bldP spid="11298" grpId="3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57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物理</vt:lpstr>
      <vt:lpstr>第三节 “伏安法”测电阻</vt:lpstr>
      <vt:lpstr>Slide 2</vt:lpstr>
      <vt:lpstr>Slide 3</vt:lpstr>
      <vt:lpstr>Slide 4</vt:lpstr>
      <vt:lpstr>Slide 5</vt:lpstr>
      <vt:lpstr>电路图设计：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2020-10-03T22:47:59Z</cp:lastPrinted>
  <dcterms:created xsi:type="dcterms:W3CDTF">2020-10-03T22:47:59Z</dcterms:created>
  <dcterms:modified xsi:type="dcterms:W3CDTF">2020-10-03T14:48:00Z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