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34" r:id="rId2"/>
  </p:sldMasterIdLst>
  <p:notesMasterIdLst>
    <p:notesMasterId r:id="rId3"/>
  </p:notesMasterIdLst>
  <p:sldIdLst>
    <p:sldId id="688" r:id="rId4"/>
    <p:sldId id="408" r:id="rId5"/>
    <p:sldId id="573" r:id="rId6"/>
    <p:sldId id="479" r:id="rId7"/>
    <p:sldId id="480" r:id="rId8"/>
    <p:sldId id="641" r:id="rId9"/>
    <p:sldId id="687" r:id="rId10"/>
    <p:sldId id="410" r:id="rId11"/>
    <p:sldId id="639" r:id="rId12"/>
    <p:sldId id="640" r:id="rId13"/>
    <p:sldId id="428" r:id="rId14"/>
    <p:sldId id="434" r:id="rId15"/>
    <p:sldId id="445" r:id="rId16"/>
    <p:sldId id="446" r:id="rId17"/>
    <p:sldId id="447" r:id="rId18"/>
    <p:sldId id="448" r:id="rId19"/>
    <p:sldId id="468" r:id="rId20"/>
    <p:sldId id="469" r:id="rId21"/>
    <p:sldId id="524" r:id="rId22"/>
    <p:sldId id="525" r:id="rId23"/>
    <p:sldId id="493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689" r:id="rId49"/>
  </p:sldIdLst>
  <p:sldSz cx="9144000" cy="6858000" type="screen4x3"/>
  <p:notesSz cx="6858000" cy="9144000"/>
  <p:custDataLst>
    <p:tags r:id="rId5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>
          <p15:clr>
            <a:srgbClr val="A4A3A4"/>
          </p15:clr>
        </p15:guide>
        <p15:guide id="2" pos="281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" lastIdx="0" clrIdx="0"/>
  <p:cmAuthor id="2" name="syr" initials="" lastIdx="0" clrIdx="1"/>
  <p:cmAuthor id="3" name="xkb1.com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0C0C0C"/>
    <a:srgbClr val="FF9900"/>
    <a:srgbClr val="66FFFF"/>
    <a:srgbClr val="00FF00"/>
    <a:srgbClr val="9966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1" autoAdjust="0"/>
    <p:restoredTop sz="92350" autoAdjust="0"/>
  </p:normalViewPr>
  <p:slideViewPr>
    <p:cSldViewPr>
      <p:cViewPr varScale="1">
        <p:scale>
          <a:sx n="67" d="100"/>
          <a:sy n="67" d="100"/>
        </p:scale>
        <p:origin x="1296" y="66"/>
      </p:cViewPr>
      <p:guideLst>
        <p:guide orient="horz" pos="2026"/>
        <p:guide pos="28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tags" Target="tags/tag1.xml" /><Relationship Id="rId51" Type="http://schemas.openxmlformats.org/officeDocument/2006/relationships/presProps" Target="presProps.xml" /><Relationship Id="rId52" Type="http://schemas.openxmlformats.org/officeDocument/2006/relationships/viewProps" Target="viewProps.xml" /><Relationship Id="rId53" Type="http://schemas.openxmlformats.org/officeDocument/2006/relationships/theme" Target="theme/theme1.xml" /><Relationship Id="rId54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wmf" /><Relationship Id="rId2" Type="http://schemas.openxmlformats.org/officeDocument/2006/relationships/image" Target="../media/image35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wmf" /><Relationship Id="rId2" Type="http://schemas.openxmlformats.org/officeDocument/2006/relationships/image" Target="../media/image39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wmf" /><Relationship Id="rId2" Type="http://schemas.openxmlformats.org/officeDocument/2006/relationships/image" Target="../media/image43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wmf" /><Relationship Id="rId2" Type="http://schemas.openxmlformats.org/officeDocument/2006/relationships/image" Target="../media/image49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wmf" /><Relationship Id="rId2" Type="http://schemas.openxmlformats.org/officeDocument/2006/relationships/image" Target="../media/image49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wmf" /><Relationship Id="rId2" Type="http://schemas.openxmlformats.org/officeDocument/2006/relationships/image" Target="../media/image56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8AA41C0-6955-4337-9CCA-A9B82DBF8E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kumimoji="1"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0B4314B-FB3B-4409-A4C0-5214F21DA9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kumimoji="1"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3038164-3C94-4FD1-9EFA-9304604D8F3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E348CC7-FB79-4BC6-A195-0F3DC1BF74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0008CF85-1D11-452C-8D75-EBFBC6C4C0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kumimoji="1"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4148AC51-6930-45AC-8957-D7FC94F23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8CBCFD1-3B64-41C2-9946-C245045175A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4254934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153406984"/>
      </p:ext>
    </p:extLst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32C29-48A4-42A2-8BE1-CF9BDF3F9C94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331419140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33261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7" r:id="rId2"/>
    <p:sldLayoutId id="2147483738" r:id="rId3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3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3.png" /><Relationship Id="rId4" Type="http://schemas.openxmlformats.org/officeDocument/2006/relationships/oleObject" Target="../embeddings/oleObject1.bin" TargetMode="Internal" /><Relationship Id="rId5" Type="http://schemas.openxmlformats.org/officeDocument/2006/relationships/image" Target="../media/image34.wmf" /><Relationship Id="rId6" Type="http://schemas.openxmlformats.org/officeDocument/2006/relationships/oleObject" Target="../embeddings/oleObject2.bin" TargetMode="Internal" /><Relationship Id="rId7" Type="http://schemas.openxmlformats.org/officeDocument/2006/relationships/image" Target="../media/image35.wmf" /><Relationship Id="rId8" Type="http://schemas.openxmlformats.org/officeDocument/2006/relationships/vmlDrawing" Target="../drawings/vmlDrawing1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Relationship Id="rId5" Type="http://schemas.openxmlformats.org/officeDocument/2006/relationships/oleObject" Target="../embeddings/oleObject3.bin" TargetMode="Internal" /><Relationship Id="rId6" Type="http://schemas.openxmlformats.org/officeDocument/2006/relationships/image" Target="../media/image38.wmf" /><Relationship Id="rId7" Type="http://schemas.openxmlformats.org/officeDocument/2006/relationships/oleObject" Target="../embeddings/oleObject4.bin" TargetMode="Internal" /><Relationship Id="rId8" Type="http://schemas.openxmlformats.org/officeDocument/2006/relationships/image" Target="../media/image39.wmf" /><Relationship Id="rId9" Type="http://schemas.openxmlformats.org/officeDocument/2006/relationships/vmlDrawing" Target="../drawings/vmlDrawing2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Relationship Id="rId4" Type="http://schemas.openxmlformats.org/officeDocument/2006/relationships/image" Target="../media/image5.pn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Relationship Id="rId9" Type="http://schemas.openxmlformats.org/officeDocument/2006/relationships/image" Target="../media/image10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0.png" /><Relationship Id="rId4" Type="http://schemas.openxmlformats.org/officeDocument/2006/relationships/image" Target="../media/image41.png" /><Relationship Id="rId5" Type="http://schemas.openxmlformats.org/officeDocument/2006/relationships/oleObject" Target="../embeddings/oleObject5.bin" TargetMode="Internal" /><Relationship Id="rId6" Type="http://schemas.openxmlformats.org/officeDocument/2006/relationships/image" Target="../media/image42.wmf" /><Relationship Id="rId7" Type="http://schemas.openxmlformats.org/officeDocument/2006/relationships/oleObject" Target="../embeddings/oleObject6.bin" TargetMode="Internal" /><Relationship Id="rId8" Type="http://schemas.openxmlformats.org/officeDocument/2006/relationships/image" Target="../media/image43.wmf" /><Relationship Id="rId9" Type="http://schemas.openxmlformats.org/officeDocument/2006/relationships/vmlDrawing" Target="../drawings/vmlDrawing3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4.png" /><Relationship Id="rId4" Type="http://schemas.openxmlformats.org/officeDocument/2006/relationships/oleObject" Target="../embeddings/oleObject7.bin" TargetMode="Internal" /><Relationship Id="rId5" Type="http://schemas.openxmlformats.org/officeDocument/2006/relationships/image" Target="../media/image45.wmf" /><Relationship Id="rId6" Type="http://schemas.openxmlformats.org/officeDocument/2006/relationships/vmlDrawing" Target="../drawings/vmlDrawing4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Relationship Id="rId5" Type="http://schemas.openxmlformats.org/officeDocument/2006/relationships/oleObject" Target="../embeddings/oleObject8.bin" TargetMode="Internal" /><Relationship Id="rId6" Type="http://schemas.openxmlformats.org/officeDocument/2006/relationships/image" Target="../media/image48.wmf" /><Relationship Id="rId7" Type="http://schemas.openxmlformats.org/officeDocument/2006/relationships/oleObject" Target="../embeddings/oleObject9.bin" TargetMode="Internal" /><Relationship Id="rId8" Type="http://schemas.openxmlformats.org/officeDocument/2006/relationships/image" Target="../media/image49.wmf" /><Relationship Id="rId9" Type="http://schemas.openxmlformats.org/officeDocument/2006/relationships/vmlDrawing" Target="../drawings/vmlDrawing5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oleObject" Target="../embeddings/oleObject10.bin" TargetMode="Internal" /><Relationship Id="rId6" Type="http://schemas.openxmlformats.org/officeDocument/2006/relationships/image" Target="../media/image48.wmf" /><Relationship Id="rId7" Type="http://schemas.openxmlformats.org/officeDocument/2006/relationships/oleObject" Target="../embeddings/oleObject11.bin" TargetMode="Internal" /><Relationship Id="rId8" Type="http://schemas.openxmlformats.org/officeDocument/2006/relationships/image" Target="../media/image49.wmf" /><Relationship Id="rId9" Type="http://schemas.openxmlformats.org/officeDocument/2006/relationships/vmlDrawing" Target="../drawings/vmlDrawing6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52.png" /><Relationship Id="rId4" Type="http://schemas.openxmlformats.org/officeDocument/2006/relationships/oleObject" Target="../embeddings/oleObject12.bin" TargetMode="Internal" /><Relationship Id="rId5" Type="http://schemas.openxmlformats.org/officeDocument/2006/relationships/image" Target="../media/image45.wmf" /><Relationship Id="rId6" Type="http://schemas.openxmlformats.org/officeDocument/2006/relationships/vmlDrawing" Target="../drawings/vmlDrawing7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7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53.png" /><Relationship Id="rId4" Type="http://schemas.openxmlformats.org/officeDocument/2006/relationships/image" Target="../media/image54.png" /><Relationship Id="rId5" Type="http://schemas.openxmlformats.org/officeDocument/2006/relationships/oleObject" Target="../embeddings/oleObject13.bin" TargetMode="Internal" /><Relationship Id="rId6" Type="http://schemas.openxmlformats.org/officeDocument/2006/relationships/image" Target="../media/image55.wmf" /><Relationship Id="rId7" Type="http://schemas.openxmlformats.org/officeDocument/2006/relationships/oleObject" Target="../embeddings/oleObject14.bin" TargetMode="Internal" /><Relationship Id="rId8" Type="http://schemas.openxmlformats.org/officeDocument/2006/relationships/image" Target="../media/image56.wmf" /><Relationship Id="rId9" Type="http://schemas.openxmlformats.org/officeDocument/2006/relationships/vmlDrawing" Target="../drawings/vmlDrawing8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Relationship Id="rId4" Type="http://schemas.openxmlformats.org/officeDocument/2006/relationships/image" Target="../media/image11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9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0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1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2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3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57.png" /><Relationship Id="rId4" Type="http://schemas.openxmlformats.org/officeDocument/2006/relationships/image" Target="../media/image58.png" /><Relationship Id="rId5" Type="http://schemas.openxmlformats.org/officeDocument/2006/relationships/image" Target="../media/image59.png" /><Relationship Id="rId6" Type="http://schemas.openxmlformats.org/officeDocument/2006/relationships/image" Target="../media/image60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wmf" /><Relationship Id="rId4" Type="http://schemas.openxmlformats.org/officeDocument/2006/relationships/slide" Target="slide9.xml" TargetMode="Internal" /><Relationship Id="rId5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png" /><Relationship Id="rId7" Type="http://schemas.openxmlformats.org/officeDocument/2006/relationships/image" Target="../media/image17.png" /><Relationship Id="rId8" Type="http://schemas.openxmlformats.org/officeDocument/2006/relationships/image" Target="../media/image18.jpeg" /><Relationship Id="rId9" Type="http://schemas.openxmlformats.org/officeDocument/2006/relationships/image" Target="../media/image1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1.jpeg" /><Relationship Id="rId4" Type="http://schemas.openxmlformats.org/officeDocument/2006/relationships/image" Target="../media/image17.png" /><Relationship Id="rId5" Type="http://schemas.openxmlformats.org/officeDocument/2006/relationships/image" Target="../media/image15.jpeg" /><Relationship Id="rId6" Type="http://schemas.openxmlformats.org/officeDocument/2006/relationships/image" Target="../media/image14.jpeg" /><Relationship Id="rId7" Type="http://schemas.openxmlformats.org/officeDocument/2006/relationships/image" Target="../media/image13.jpeg" /><Relationship Id="rId8" Type="http://schemas.openxmlformats.org/officeDocument/2006/relationships/image" Target="../media/image18.jpeg" /><Relationship Id="rId9" Type="http://schemas.openxmlformats.org/officeDocument/2006/relationships/image" Target="../media/image1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slide" Target="slide10.xml" TargetMode="Internal" /><Relationship Id="rId4" Type="http://schemas.openxmlformats.org/officeDocument/2006/relationships/slide" Target="slide5.xml" TargetMode="Internal" /><Relationship Id="rId5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060F6-BB73-4834-91B6-BE473863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第三节 “伏安法”测电阻</a:t>
            </a:r>
          </a:p>
        </p:txBody>
      </p:sp>
    </p:spTree>
    <p:extLst>
      <p:ext uri="{BB962C8B-B14F-4D97-AF65-F5344CB8AC3E}">
        <p14:creationId xmlns:p14="http://schemas.microsoft.com/office/powerpoint/2010/main" val="101346492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77026" name="Text Box 2">
            <a:extLst>
              <a:ext uri="{FF2B5EF4-FFF2-40B4-BE49-F238E27FC236}">
                <a16:creationId xmlns:a16="http://schemas.microsoft.com/office/drawing/2014/main" id="{E7ADC1CE-020A-4EF8-876F-950D23640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336800"/>
            <a:ext cx="1517650" cy="488950"/>
          </a:xfrm>
          <a:prstGeom prst="rect">
            <a:avLst/>
          </a:prstGeom>
          <a:noFill/>
          <a:ln w="31750" cap="rnd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b0604020202020204" pitchFamily="34" charset="0"/>
                <a:ea typeface="楷体"/>
              </a:rPr>
              <a:t>欧姆定律</a:t>
            </a:r>
          </a:p>
        </p:txBody>
      </p:sp>
      <p:sp>
        <p:nvSpPr>
          <p:cNvPr id="2177027" name="Text Box 3">
            <a:extLst>
              <a:ext uri="{FF2B5EF4-FFF2-40B4-BE49-F238E27FC236}">
                <a16:creationId xmlns:a16="http://schemas.microsoft.com/office/drawing/2014/main" id="{A763E1FB-8AF4-4F57-ACB7-513F9EF9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2336800"/>
            <a:ext cx="1517650" cy="488950"/>
          </a:xfrm>
          <a:prstGeom prst="rect">
            <a:avLst/>
          </a:prstGeom>
          <a:noFill/>
          <a:ln w="31750" cap="rnd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b0604020202020204" pitchFamily="34" charset="0"/>
                <a:ea typeface="楷体"/>
              </a:rPr>
              <a:t>实验设计</a:t>
            </a:r>
          </a:p>
        </p:txBody>
      </p:sp>
      <p:sp>
        <p:nvSpPr>
          <p:cNvPr id="2177028" name="Text Box 4">
            <a:extLst>
              <a:ext uri="{FF2B5EF4-FFF2-40B4-BE49-F238E27FC236}">
                <a16:creationId xmlns:a16="http://schemas.microsoft.com/office/drawing/2014/main" id="{8679B66A-4B16-4138-A887-A54B5583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2336800"/>
            <a:ext cx="1517650" cy="488950"/>
          </a:xfrm>
          <a:prstGeom prst="rect">
            <a:avLst/>
          </a:prstGeom>
          <a:noFill/>
          <a:ln w="31750" cap="rnd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b0604020202020204" pitchFamily="34" charset="0"/>
                <a:ea typeface="楷体"/>
              </a:rPr>
              <a:t>实验操作</a:t>
            </a:r>
          </a:p>
        </p:txBody>
      </p:sp>
      <p:sp>
        <p:nvSpPr>
          <p:cNvPr id="2177029" name="Text Box 5">
            <a:extLst>
              <a:ext uri="{FF2B5EF4-FFF2-40B4-BE49-F238E27FC236}">
                <a16:creationId xmlns:a16="http://schemas.microsoft.com/office/drawing/2014/main" id="{4F6F7AE6-C311-4481-B1DF-F89EEA53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4137025"/>
            <a:ext cx="1517650" cy="460375"/>
          </a:xfrm>
          <a:prstGeom prst="rect">
            <a:avLst/>
          </a:prstGeom>
          <a:noFill/>
          <a:ln w="31750" cap="rnd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>
                <a:latin typeface="Times New Roman" panose="020b0604020202020204" pitchFamily="34" charset="0"/>
                <a:ea typeface="楷体"/>
              </a:rPr>
              <a:t>得出结论</a:t>
            </a:r>
          </a:p>
        </p:txBody>
      </p:sp>
      <p:sp>
        <p:nvSpPr>
          <p:cNvPr id="2177030" name="Text Box 6">
            <a:extLst>
              <a:ext uri="{FF2B5EF4-FFF2-40B4-BE49-F238E27FC236}">
                <a16:creationId xmlns:a16="http://schemas.microsoft.com/office/drawing/2014/main" id="{692F813B-CAF2-4685-B942-FE94EACF6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4137025"/>
            <a:ext cx="1517650" cy="460375"/>
          </a:xfrm>
          <a:prstGeom prst="rect">
            <a:avLst/>
          </a:prstGeom>
          <a:noFill/>
          <a:ln w="31750" cap="rnd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b0604020202020204" pitchFamily="34" charset="0"/>
                <a:ea typeface="楷体"/>
              </a:rPr>
              <a:t>分析计算</a:t>
            </a:r>
          </a:p>
        </p:txBody>
      </p:sp>
      <p:sp>
        <p:nvSpPr>
          <p:cNvPr id="2177031" name="Text Box 7">
            <a:extLst>
              <a:ext uri="{FF2B5EF4-FFF2-40B4-BE49-F238E27FC236}">
                <a16:creationId xmlns:a16="http://schemas.microsoft.com/office/drawing/2014/main" id="{B269D91E-53C1-42CD-8616-F849A15801EE}"/>
              </a:ext>
            </a:extLst>
          </p:cNvPr>
          <p:cNvSpPr txBox="1">
            <a:spLocks noChangeArrowheads="1"/>
          </p:cNvSpPr>
          <p:nvPr/>
        </p:nvSpPr>
        <p:spPr bwMode="auto">
          <a:xfrm rot="2160000">
            <a:off x="2408238" y="3070225"/>
            <a:ext cx="901700" cy="460375"/>
          </a:xfrm>
          <a:prstGeom prst="rect">
            <a:avLst/>
          </a:prstGeom>
          <a:noFill/>
          <a:ln w="31750" cap="rnd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b0604020202020204" pitchFamily="34" charset="0"/>
                <a:ea typeface="楷体"/>
              </a:rPr>
              <a:t>验证</a:t>
            </a:r>
          </a:p>
        </p:txBody>
      </p:sp>
      <p:sp>
        <p:nvSpPr>
          <p:cNvPr id="15368" name="Line 9">
            <a:extLst>
              <a:ext uri="{FF2B5EF4-FFF2-40B4-BE49-F238E27FC236}">
                <a16:creationId xmlns:a16="http://schemas.microsoft.com/office/drawing/2014/main" id="{E8ACC3DB-CDD4-4B12-8E14-C5C44DC78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620963"/>
            <a:ext cx="11684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77035" name="Group 11">
            <a:extLst>
              <a:ext uri="{FF2B5EF4-FFF2-40B4-BE49-F238E27FC236}">
                <a16:creationId xmlns:a16="http://schemas.microsoft.com/office/drawing/2014/main" id="{6AFE8719-87BF-4886-B8E7-D97FE5405394}"/>
              </a:ext>
            </a:extLst>
          </p:cNvPr>
          <p:cNvGrpSpPr/>
          <p:nvPr/>
        </p:nvGrpSpPr>
        <p:grpSpPr>
          <a:xfrm>
            <a:off x="5310188" y="2200275"/>
            <a:ext cx="1201737" cy="420688"/>
            <a:chOff x="3303" y="1532"/>
            <a:chExt cx="757" cy="265"/>
          </a:xfrm>
        </p:grpSpPr>
        <p:sp>
          <p:nvSpPr>
            <p:cNvPr id="15369" name="Line 12">
              <a:extLst>
                <a:ext uri="{FF2B5EF4-FFF2-40B4-BE49-F238E27FC236}">
                  <a16:creationId xmlns:a16="http://schemas.microsoft.com/office/drawing/2014/main" id="{D4D7214A-6D5E-43F5-9502-8305BFB9F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1797"/>
              <a:ext cx="757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Text Box 13">
              <a:extLst>
                <a:ext uri="{FF2B5EF4-FFF2-40B4-BE49-F238E27FC236}">
                  <a16:creationId xmlns:a16="http://schemas.microsoft.com/office/drawing/2014/main" id="{9B5C3B4D-B8D4-49C1-B6CB-0E87367DC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1532"/>
              <a:ext cx="5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b="1">
                <a:latin typeface="Arial Black" panose="020b0a04020102020204" pitchFamily="34" charset="0"/>
              </a:endParaRPr>
            </a:p>
          </p:txBody>
        </p:sp>
      </p:grpSp>
      <p:grpSp>
        <p:nvGrpSpPr>
          <p:cNvPr id="2177038" name="Group 14">
            <a:extLst>
              <a:ext uri="{FF2B5EF4-FFF2-40B4-BE49-F238E27FC236}">
                <a16:creationId xmlns:a16="http://schemas.microsoft.com/office/drawing/2014/main" id="{5527559F-41D4-4122-8893-D2DF4E523B7F}"/>
              </a:ext>
            </a:extLst>
          </p:cNvPr>
          <p:cNvGrpSpPr/>
          <p:nvPr/>
        </p:nvGrpSpPr>
        <p:grpSpPr>
          <a:xfrm>
            <a:off x="5376863" y="3989388"/>
            <a:ext cx="1166812" cy="431800"/>
            <a:chOff x="3324" y="2659"/>
            <a:chExt cx="735" cy="272"/>
          </a:xfrm>
        </p:grpSpPr>
        <p:sp>
          <p:nvSpPr>
            <p:cNvPr id="15372" name="Line 15">
              <a:extLst>
                <a:ext uri="{FF2B5EF4-FFF2-40B4-BE49-F238E27FC236}">
                  <a16:creationId xmlns:a16="http://schemas.microsoft.com/office/drawing/2014/main" id="{5B4EE6AE-0F56-44AD-B075-C7B7AA15B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4" y="2931"/>
              <a:ext cx="735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Text Box 16">
              <a:extLst>
                <a:ext uri="{FF2B5EF4-FFF2-40B4-BE49-F238E27FC236}">
                  <a16:creationId xmlns:a16="http://schemas.microsoft.com/office/drawing/2014/main" id="{1A392BEA-34A7-4FD6-B7C1-5EED74DC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2659"/>
              <a:ext cx="52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b="1">
                <a:latin typeface="Arial Black" panose="020b0a04020102020204" pitchFamily="34" charset="0"/>
              </a:endParaRPr>
            </a:p>
          </p:txBody>
        </p:sp>
      </p:grpSp>
      <p:grpSp>
        <p:nvGrpSpPr>
          <p:cNvPr id="2177041" name="Group 17">
            <a:extLst>
              <a:ext uri="{FF2B5EF4-FFF2-40B4-BE49-F238E27FC236}">
                <a16:creationId xmlns:a16="http://schemas.microsoft.com/office/drawing/2014/main" id="{730D4DA4-8636-4A21-B183-7A5C60AE970B}"/>
              </a:ext>
            </a:extLst>
          </p:cNvPr>
          <p:cNvGrpSpPr/>
          <p:nvPr/>
        </p:nvGrpSpPr>
        <p:grpSpPr>
          <a:xfrm rot="2040000">
            <a:off x="1257300" y="3355975"/>
            <a:ext cx="2722563" cy="338138"/>
            <a:chOff x="1533" y="2649"/>
            <a:chExt cx="807" cy="282"/>
          </a:xfrm>
        </p:grpSpPr>
        <p:sp>
          <p:nvSpPr>
            <p:cNvPr id="15375" name="Line 18">
              <a:extLst>
                <a:ext uri="{FF2B5EF4-FFF2-40B4-BE49-F238E27FC236}">
                  <a16:creationId xmlns:a16="http://schemas.microsoft.com/office/drawing/2014/main" id="{5511AC80-92D4-4436-817D-4552E3654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3" y="2931"/>
              <a:ext cx="807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Text Box 19">
              <a:extLst>
                <a:ext uri="{FF2B5EF4-FFF2-40B4-BE49-F238E27FC236}">
                  <a16:creationId xmlns:a16="http://schemas.microsoft.com/office/drawing/2014/main" id="{7ACDADA8-9906-45A7-8EF8-89F1DAAA7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" y="2649"/>
              <a:ext cx="57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b="1">
                <a:latin typeface="Arial Black" panose="020b0a04020102020204" pitchFamily="34" charset="0"/>
              </a:endParaRPr>
            </a:p>
          </p:txBody>
        </p:sp>
      </p:grpSp>
      <p:grpSp>
        <p:nvGrpSpPr>
          <p:cNvPr id="2177044" name="Group 20">
            <a:extLst>
              <a:ext uri="{FF2B5EF4-FFF2-40B4-BE49-F238E27FC236}">
                <a16:creationId xmlns:a16="http://schemas.microsoft.com/office/drawing/2014/main" id="{3EFD4F88-3EF5-420E-BEF3-99F0B8833172}"/>
              </a:ext>
            </a:extLst>
          </p:cNvPr>
          <p:cNvGrpSpPr/>
          <p:nvPr/>
        </p:nvGrpSpPr>
        <p:grpSpPr>
          <a:xfrm>
            <a:off x="6926263" y="2903538"/>
            <a:ext cx="520700" cy="1014412"/>
            <a:chOff x="4321" y="1975"/>
            <a:chExt cx="328" cy="639"/>
          </a:xfrm>
        </p:grpSpPr>
        <p:sp>
          <p:nvSpPr>
            <p:cNvPr id="15378" name="Line 21">
              <a:extLst>
                <a:ext uri="{FF2B5EF4-FFF2-40B4-BE49-F238E27FC236}">
                  <a16:creationId xmlns:a16="http://schemas.microsoft.com/office/drawing/2014/main" id="{FCD2A092-5A98-41E0-90CF-EE12316F7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9" y="1975"/>
              <a:ext cx="0" cy="639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Text Box 22">
              <a:extLst>
                <a:ext uri="{FF2B5EF4-FFF2-40B4-BE49-F238E27FC236}">
                  <a16:creationId xmlns:a16="http://schemas.microsoft.com/office/drawing/2014/main" id="{ED6346A4-FEC1-4BAA-807F-1262940EA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1975"/>
              <a:ext cx="30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b="1">
                <a:latin typeface="Arial Black" panose="020b0a04020102020204" pitchFamily="34" charset="0"/>
              </a:endParaRPr>
            </a:p>
          </p:txBody>
        </p:sp>
      </p:grpSp>
      <p:pic>
        <p:nvPicPr>
          <p:cNvPr id="15380" name="Picture 12" descr="本课小结">
            <a:extLst>
              <a:ext uri="{FF2B5EF4-FFF2-40B4-BE49-F238E27FC236}">
                <a16:creationId xmlns:a16="http://schemas.microsoft.com/office/drawing/2014/main" id="{03DF9643-E4F1-4664-AC48-D94D3655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8238" y="692150"/>
            <a:ext cx="372268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B42CC1CD-6F9A-4004-9A91-2524EC948536}"/>
              </a:ext>
            </a:extLst>
          </p:cNvPr>
          <p:cNvSpPr txBox="1">
            <a:spLocks noChangeArrowheads="1"/>
          </p:cNvSpPr>
          <p:nvPr/>
        </p:nvSpPr>
        <p:spPr bwMode="auto">
          <a:xfrm rot="2160000">
            <a:off x="1349375" y="3816350"/>
            <a:ext cx="1901825" cy="584200"/>
          </a:xfrm>
          <a:prstGeom prst="rect">
            <a:avLst/>
          </a:prstGeom>
          <a:noFill/>
          <a:ln w="31750" cap="rnd">
            <a:solidFill>
              <a:srgbClr val="00FF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对比试验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7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7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7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7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4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7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7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3" nodeType="after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7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7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7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7026" grpId="0"/>
      <p:bldP spid="2177027" grpId="1"/>
      <p:bldP spid="2177028" grpId="2"/>
      <p:bldP spid="2177029" grpId="3"/>
      <p:bldP spid="2177030" grpId="4"/>
      <p:bldP spid="2177031" grpId="5"/>
      <p:bldP spid="2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Text Box 2">
            <a:extLst>
              <a:ext uri="{FF2B5EF4-FFF2-40B4-BE49-F238E27FC236}">
                <a16:creationId xmlns:a16="http://schemas.microsoft.com/office/drawing/2014/main" id="{BC504F47-4EF3-4344-9E47-13C179D5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208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1</a:t>
            </a:r>
            <a:r>
              <a:rPr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、下面是测某未知电阻的电路图，请按要求完成。读出两表的示数：</a:t>
            </a:r>
          </a:p>
        </p:txBody>
      </p:sp>
      <p:sp>
        <p:nvSpPr>
          <p:cNvPr id="16386" name="Text Box 3">
            <a:extLst>
              <a:ext uri="{FF2B5EF4-FFF2-40B4-BE49-F238E27FC236}">
                <a16:creationId xmlns:a16="http://schemas.microsoft.com/office/drawing/2014/main" id="{38495785-3EDE-49DF-8CDE-AFCA18EF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2330450"/>
            <a:ext cx="788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电流表的示数是：</a:t>
            </a:r>
            <a:r>
              <a:rPr lang="zh-CN" altLang="en-US" b="1" u="sng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      </a:t>
            </a:r>
            <a:r>
              <a:rPr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电压表的示数是：</a:t>
            </a:r>
            <a:r>
              <a:rPr lang="zh-CN" altLang="en-US" b="1" u="sng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     </a:t>
            </a:r>
            <a:r>
              <a:rPr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；算出</a:t>
            </a:r>
            <a:r>
              <a:rPr lang="en-US" altLang="zh-CN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R</a:t>
            </a:r>
            <a:r>
              <a:rPr lang="en-US" altLang="zh-CN" b="1" baseline="-25000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X</a:t>
            </a:r>
            <a:r>
              <a:rPr lang="en-US" altLang="zh-CN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 </a:t>
            </a:r>
            <a:r>
              <a:rPr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的阻值为：</a:t>
            </a:r>
            <a:r>
              <a:rPr lang="zh-CN" altLang="en-US" b="1" u="sng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       </a:t>
            </a:r>
            <a:r>
              <a:rPr lang="zh-CN" altLang="en-US" b="1">
                <a:solidFill>
                  <a:srgbClr val="0000FF"/>
                </a:solidFill>
                <a:latin typeface="Times New Roman" panose="02010600030101010101" pitchFamily="2" charset="-122"/>
                <a:ea typeface="楷体"/>
              </a:rPr>
              <a:t>。</a:t>
            </a:r>
          </a:p>
        </p:txBody>
      </p:sp>
      <p:pic>
        <p:nvPicPr>
          <p:cNvPr id="16387" name="Picture 4" descr="image001">
            <a:extLst>
              <a:ext uri="{FF2B5EF4-FFF2-40B4-BE49-F238E27FC236}">
                <a16:creationId xmlns:a16="http://schemas.microsoft.com/office/drawing/2014/main" id="{BD19DDFD-EF1E-4680-AF44-ECE67B04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1488" y="3668713"/>
            <a:ext cx="30972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物理_电流表205副本">
            <a:extLst>
              <a:ext uri="{FF2B5EF4-FFF2-40B4-BE49-F238E27FC236}">
                <a16:creationId xmlns:a16="http://schemas.microsoft.com/office/drawing/2014/main" id="{12D455EC-7604-424F-B58E-8608B01D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3019425"/>
            <a:ext cx="28209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物理_电压表205副本">
            <a:extLst>
              <a:ext uri="{FF2B5EF4-FFF2-40B4-BE49-F238E27FC236}">
                <a16:creationId xmlns:a16="http://schemas.microsoft.com/office/drawing/2014/main" id="{21E25A8D-7678-4964-B4D6-9D7A85CD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75" y="4643438"/>
            <a:ext cx="25098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6007" name="Text Box 7">
            <a:extLst>
              <a:ext uri="{FF2B5EF4-FFF2-40B4-BE49-F238E27FC236}">
                <a16:creationId xmlns:a16="http://schemas.microsoft.com/office/drawing/2014/main" id="{2CF41558-BA82-4340-9BD1-714C8961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2487613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0.2A</a:t>
            </a:r>
          </a:p>
        </p:txBody>
      </p:sp>
      <p:sp>
        <p:nvSpPr>
          <p:cNvPr id="2176008" name="Text Box 8">
            <a:extLst>
              <a:ext uri="{FF2B5EF4-FFF2-40B4-BE49-F238E27FC236}">
                <a16:creationId xmlns:a16="http://schemas.microsoft.com/office/drawing/2014/main" id="{3C95B3BF-01A6-4126-BB36-3A376C37D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24876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2.6V</a:t>
            </a:r>
          </a:p>
        </p:txBody>
      </p:sp>
      <p:sp>
        <p:nvSpPr>
          <p:cNvPr id="2176009" name="Text Box 9">
            <a:extLst>
              <a:ext uri="{FF2B5EF4-FFF2-40B4-BE49-F238E27FC236}">
                <a16:creationId xmlns:a16="http://schemas.microsoft.com/office/drawing/2014/main" id="{D38D8263-AA5C-437A-8944-828E847B3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00355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13Ω</a:t>
            </a:r>
          </a:p>
        </p:txBody>
      </p:sp>
      <p:pic>
        <p:nvPicPr>
          <p:cNvPr id="16393" name="Picture 49" descr="课堂练习">
            <a:extLst>
              <a:ext uri="{FF2B5EF4-FFF2-40B4-BE49-F238E27FC236}">
                <a16:creationId xmlns:a16="http://schemas.microsoft.com/office/drawing/2014/main" id="{800D8864-C838-4102-8BDE-6B921D09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9100" y="766763"/>
            <a:ext cx="31289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007" grpId="0"/>
      <p:bldP spid="2176008" grpId="1"/>
      <p:bldP spid="217600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82146" name="Rectangle 2">
            <a:extLst>
              <a:ext uri="{FF2B5EF4-FFF2-40B4-BE49-F238E27FC236}">
                <a16:creationId xmlns:a16="http://schemas.microsoft.com/office/drawing/2014/main" id="{A3F387A9-FD4A-40FD-A92A-DBFE646D19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9375"/>
            <a:ext cx="8277225" cy="2079625"/>
          </a:xfrm>
        </p:spPr>
        <p:txBody>
          <a:bodyPr anchor="b"/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如图所示的电路中，电源两端电压保持不变。开关</a:t>
            </a: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闭合，灯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正常发光，将滑动变阻器的滑片</a:t>
            </a: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向右滑动，则下列说法中正确的是 （    ）</a:t>
            </a:r>
            <a:b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．电压表的示数变大，灯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变亮 </a:t>
            </a:r>
            <a:b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．电压表的示数变小，灯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变暗 </a:t>
            </a:r>
            <a:b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．电流表的示数变大，灯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变暗 </a:t>
            </a:r>
            <a:b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．电流表的示数变小，灯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变亮</a:t>
            </a:r>
            <a:r>
              <a:rPr lang="zh-CN" altLang="en-US" sz="2900">
                <a:solidFill>
                  <a:srgbClr val="0000FF"/>
                </a:solidFill>
                <a:latin typeface="Times New Roman"/>
                <a:ea typeface="楷体"/>
              </a:rPr>
              <a:t> </a:t>
            </a:r>
          </a:p>
        </p:txBody>
      </p:sp>
      <p:pic>
        <p:nvPicPr>
          <p:cNvPr id="17410" name="Picture 3" descr="本资料来源于http://www.xuekewang.com">
            <a:extLst>
              <a:ext uri="{FF2B5EF4-FFF2-40B4-BE49-F238E27FC236}">
                <a16:creationId xmlns:a16="http://schemas.microsoft.com/office/drawing/2014/main" id="{8A30CE59-A22A-4A31-94FD-218AB9448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8"/>
          <a:stretch>
            <a:fillRect/>
          </a:stretch>
        </p:blipFill>
        <p:spPr bwMode="auto">
          <a:xfrm>
            <a:off x="2555875" y="3646488"/>
            <a:ext cx="40322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2148" name="Text Box 4">
            <a:extLst>
              <a:ext uri="{FF2B5EF4-FFF2-40B4-BE49-F238E27FC236}">
                <a16:creationId xmlns:a16="http://schemas.microsoft.com/office/drawing/2014/main" id="{D8E9AFE1-A52D-4E11-8BA0-9E161A2E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1181100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B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8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8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2146" grpId="0"/>
      <p:bldP spid="2182148" grpId="1"/>
      <p:bldP spid="218214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Text Box 2">
            <a:extLst>
              <a:ext uri="{FF2B5EF4-FFF2-40B4-BE49-F238E27FC236}">
                <a16:creationId xmlns:a16="http://schemas.microsoft.com/office/drawing/2014/main" id="{889BAB2B-C6E8-490C-B925-2ED2955B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33375"/>
            <a:ext cx="88709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１</a:t>
            </a:r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用伏安法测电阻的电路中</a:t>
            </a:r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有关滑动变阻</a:t>
            </a:r>
          </a:p>
          <a:p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器的作用说法不对的是</a:t>
            </a:r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(       )</a:t>
            </a:r>
          </a:p>
          <a:p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．改变待测电阻两端的电压</a:t>
            </a:r>
          </a:p>
          <a:p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．改变通过待测电阻的电流</a:t>
            </a:r>
          </a:p>
          <a:p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．保护电路中的电路元件</a:t>
            </a:r>
          </a:p>
          <a:p>
            <a:r>
              <a:rPr lang="en-US" altLang="zh-CN" sz="3600">
                <a:latin typeface="Times New Roman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600">
                <a:latin typeface="Times New Roman" panose="02010609060101010101" pitchFamily="49" charset="-122"/>
                <a:ea typeface="楷体" panose="02010609060101010101" pitchFamily="49" charset="-122"/>
              </a:rPr>
              <a:t>．改变待测电阻的大小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B5F12DE9-A3AF-42FF-BAC1-BCB51DBA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90563"/>
            <a:ext cx="735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i="1">
                <a:solidFill>
                  <a:srgbClr val="FF0000"/>
                </a:solidFill>
                <a:latin typeface="Times New Roman" panose="020b0604020202020204" pitchFamily="34" charset="0"/>
                <a:ea typeface="楷体"/>
              </a:rPr>
              <a:t>D</a:t>
            </a:r>
          </a:p>
        </p:txBody>
      </p:sp>
      <p:pic>
        <p:nvPicPr>
          <p:cNvPr id="18435" name="Picture 5">
            <a:extLst>
              <a:ext uri="{FF2B5EF4-FFF2-40B4-BE49-F238E27FC236}">
                <a16:creationId xmlns:a16="http://schemas.microsoft.com/office/drawing/2014/main" id="{E97E0DFF-6262-4C5D-833F-9359BC0B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125" y="1547813"/>
            <a:ext cx="2276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F96DF821-69CC-48BF-A6AA-4AF44964BC12}"/>
              </a:ext>
            </a:extLst>
          </p:cNvPr>
          <p:cNvGrpSpPr/>
          <p:nvPr/>
        </p:nvGrpSpPr>
        <p:grpSpPr>
          <a:xfrm>
            <a:off x="250825" y="4562475"/>
            <a:ext cx="3384550" cy="1439863"/>
            <a:chOff x="158" y="3249"/>
            <a:chExt cx="2132" cy="907"/>
          </a:xfrm>
        </p:grpSpPr>
        <p:sp>
          <p:nvSpPr>
            <p:cNvPr id="18437" name="Text Box 7">
              <a:extLst>
                <a:ext uri="{FF2B5EF4-FFF2-40B4-BE49-F238E27FC236}">
                  <a16:creationId xmlns:a16="http://schemas.microsoft.com/office/drawing/2014/main" id="{50581C7D-F6A1-4861-B3EB-22DAF5D74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339"/>
              <a:ext cx="191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FC3E1E"/>
                  </a:solidFill>
                  <a:latin typeface="黑体" pitchFamily="49" charset="-122"/>
                  <a:ea typeface="黑体" pitchFamily="49" charset="-122"/>
                </a:rPr>
                <a:t>小结</a:t>
              </a:r>
              <a:r>
                <a:rPr lang="en-US" altLang="zh-CN" sz="2800" b="1">
                  <a:solidFill>
                    <a:srgbClr val="FC3E1E"/>
                  </a:solidFill>
                  <a:latin typeface="黑体" pitchFamily="49" charset="-122"/>
                  <a:ea typeface="黑体" pitchFamily="49" charset="-122"/>
                </a:rPr>
                <a:t>: </a:t>
              </a:r>
              <a:r>
                <a:rPr lang="zh-CN" altLang="en-US" sz="2800" b="1">
                  <a:solidFill>
                    <a:srgbClr val="FC3E1E"/>
                  </a:solidFill>
                  <a:latin typeface="黑体" pitchFamily="49" charset="-122"/>
                  <a:ea typeface="黑体" pitchFamily="49" charset="-122"/>
                </a:rPr>
                <a:t>注意滑动变</a:t>
              </a:r>
            </a:p>
            <a:p>
              <a:r>
                <a:rPr lang="zh-CN" altLang="en-US" sz="2800" b="1">
                  <a:solidFill>
                    <a:srgbClr val="FC3E1E"/>
                  </a:solidFill>
                  <a:latin typeface="黑体" pitchFamily="49" charset="-122"/>
                  <a:ea typeface="黑体" pitchFamily="49" charset="-122"/>
                </a:rPr>
                <a:t>阻器的作用</a:t>
              </a:r>
            </a:p>
          </p:txBody>
        </p:sp>
        <p:sp>
          <p:nvSpPr>
            <p:cNvPr id="18438" name="AutoShape 8">
              <a:extLst>
                <a:ext uri="{FF2B5EF4-FFF2-40B4-BE49-F238E27FC236}">
                  <a16:creationId xmlns:a16="http://schemas.microsoft.com/office/drawing/2014/main" id="{08296D6E-4030-497E-932E-9CF6E950C450}"/>
                </a:ext>
              </a:extLst>
            </p:cNvPr>
            <p:cNvSpPr/>
            <p:nvPr/>
          </p:nvSpPr>
          <p:spPr bwMode="auto">
            <a:xfrm>
              <a:off x="2109" y="3249"/>
              <a:ext cx="181" cy="907"/>
            </a:xfrm>
            <a:prstGeom prst="leftBrace">
              <a:avLst>
                <a:gd name="adj1" fmla="val 4162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800">
                <a:latin typeface="Verdana" panose="020b0604030504040204" pitchFamily="34" charset="0"/>
              </a:endParaRPr>
            </a:p>
          </p:txBody>
        </p:sp>
      </p:grpSp>
      <p:sp>
        <p:nvSpPr>
          <p:cNvPr id="27657" name="Rectangle 9">
            <a:extLst>
              <a:ext uri="{FF2B5EF4-FFF2-40B4-BE49-F238E27FC236}">
                <a16:creationId xmlns:a16="http://schemas.microsoft.com/office/drawing/2014/main" id="{487B6732-6B53-4F13-9172-CA6D33063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397375"/>
            <a:ext cx="5006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10600030101010101" pitchFamily="2" charset="-122"/>
                <a:ea typeface="楷体"/>
              </a:rPr>
              <a:t>改变</a:t>
            </a:r>
            <a:r>
              <a:rPr lang="en-US" altLang="zh-CN" sz="2800" b="1">
                <a:solidFill>
                  <a:srgbClr val="FF0000"/>
                </a:solidFill>
                <a:latin typeface="Times New Roman" panose="02010600030101010101" pitchFamily="2" charset="-122"/>
                <a:ea typeface="楷体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10600030101010101" pitchFamily="2" charset="-122"/>
                <a:ea typeface="楷体"/>
              </a:rPr>
              <a:t>待测电阻两端的电压和通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Times New Roman" panose="02010600030101010101" pitchFamily="2" charset="-122"/>
                <a:ea typeface="楷体"/>
              </a:rPr>
              <a:t>过待测电阻的电流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3C9E477C-4226-4B9F-A6BF-58819FB78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5527675"/>
            <a:ext cx="201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保护电路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7" grpId="1"/>
      <p:bldP spid="2765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Text Box 2">
            <a:extLst>
              <a:ext uri="{FF2B5EF4-FFF2-40B4-BE49-F238E27FC236}">
                <a16:creationId xmlns:a16="http://schemas.microsoft.com/office/drawing/2014/main" id="{C81C68A2-2DC4-421E-AE7E-089921A5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33375"/>
            <a:ext cx="8929687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２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.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　在用伏安法测电阻的实验中，刚一试触      就发现电流表的指针迅速偏转到最大的刻度，  发生这种现象的原因可能是</a:t>
            </a:r>
            <a:r>
              <a:rPr lang="zh-CN" altLang="en-US" sz="3200">
                <a:latin typeface="Times New Roman" panose="020b0604020202020204" pitchFamily="34" charset="0"/>
                <a:ea typeface="楷体"/>
              </a:rPr>
              <a:t>（　　）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b0604020202020204" pitchFamily="34" charset="0"/>
                <a:ea typeface="楷体"/>
              </a:rPr>
              <a:t>      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Ａ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.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电流表的正负接线柱接反了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      Ｂ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.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待测电阻的电阻丝断了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      Ｃ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.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线路某处发生了短路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      Ｄ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.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线路某处发生了开路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CB72929C-A368-4233-BA4B-CCB3F801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047750"/>
            <a:ext cx="12144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rgbClr val="FF0000"/>
                </a:solidFill>
                <a:latin typeface="Times New Roman" panose="020b0604020202020204" pitchFamily="34" charset="0"/>
                <a:ea typeface="楷体"/>
              </a:rPr>
              <a:t>Ｃ</a:t>
            </a:r>
          </a:p>
        </p:txBody>
      </p:sp>
      <p:pic>
        <p:nvPicPr>
          <p:cNvPr id="19459" name="Picture 6">
            <a:extLst>
              <a:ext uri="{FF2B5EF4-FFF2-40B4-BE49-F238E27FC236}">
                <a16:creationId xmlns:a16="http://schemas.microsoft.com/office/drawing/2014/main" id="{BA13DFF0-AA69-43C2-A585-B326D454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2976563"/>
            <a:ext cx="2492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9698" name="Rectangle 2">
            <a:extLst>
              <a:ext uri="{FF2B5EF4-FFF2-40B4-BE49-F238E27FC236}">
                <a16:creationId xmlns:a16="http://schemas.microsoft.com/office/drawing/2014/main" id="{A3E035E2-A789-4A6D-8773-BFA18ECAF35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30213"/>
            <a:ext cx="8713788" cy="1333500"/>
          </a:xfrm>
        </p:spPr>
        <p:txBody>
          <a:bodyPr anchor="b"/>
          <a:lstStyle/>
          <a:p>
            <a:pPr>
              <a:defRPr/>
            </a:pPr>
            <a:r>
              <a:rPr lang="en-US" altLang="zh-CN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小王同学在用“伏安法”测一个小灯泡电阻的实验中，由于粗心，将电路接成如图的形式，当她闭合开关时会出现什么问题？</a:t>
            </a: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178D715F-258D-4D8C-83D7-DCA15E34F144}"/>
              </a:ext>
            </a:extLst>
          </p:cNvPr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3" y="1962150"/>
            <a:ext cx="3328987" cy="2182813"/>
          </a:xfrm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878DE80F-E957-44FA-8A8C-D85641678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4008438"/>
            <a:ext cx="28908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b0604020202020204" pitchFamily="34" charset="0"/>
                <a:ea typeface="楷体" panose="02010609060101010101" pitchFamily="49" charset="-122"/>
              </a:rPr>
              <a:t>小灯泡会亮吗</a:t>
            </a:r>
            <a:r>
              <a:rPr lang="en-US" altLang="zh-CN" sz="2800" b="1">
                <a:latin typeface="Times New Roman" panose="020b0604020202020204" pitchFamily="34" charset="0"/>
                <a:ea typeface="楷体" panose="02010609060101010101" pitchFamily="49" charset="-122"/>
              </a:rPr>
              <a:t>?</a:t>
            </a:r>
          </a:p>
          <a:p>
            <a:r>
              <a:rPr lang="zh-CN" altLang="en-US" sz="2800" b="1">
                <a:latin typeface="Times New Roman" panose="020b0604020202020204" pitchFamily="34" charset="0"/>
                <a:ea typeface="楷体" panose="02010609060101010101" pitchFamily="49" charset="-122"/>
              </a:rPr>
              <a:t>电压表有示数吗</a:t>
            </a:r>
            <a:r>
              <a:rPr lang="en-US" altLang="zh-CN" sz="2800" b="1">
                <a:latin typeface="Times New Roman" panose="020b0604020202020204" pitchFamily="34" charset="0"/>
                <a:ea typeface="楷体" panose="02010609060101010101" pitchFamily="49" charset="-122"/>
              </a:rPr>
              <a:t>?</a:t>
            </a:r>
          </a:p>
          <a:p>
            <a:r>
              <a:rPr lang="zh-CN" altLang="en-US" sz="2800" b="1">
                <a:latin typeface="Times New Roman" panose="020b0604020202020204" pitchFamily="34" charset="0"/>
                <a:ea typeface="楷体" panose="02010609060101010101" pitchFamily="49" charset="-122"/>
              </a:rPr>
              <a:t>电流表有示数吗</a:t>
            </a:r>
            <a:r>
              <a:rPr lang="en-US" altLang="zh-CN" sz="2800" b="1">
                <a:latin typeface="Times New Roman" panose="020b0604020202020204" pitchFamily="34" charset="0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02A50D4F-6A33-44F3-803C-1677DC4F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801938"/>
            <a:ext cx="1370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Times New Roman" panose="020b0604020202020204" pitchFamily="34" charset="0"/>
                <a:ea typeface="楷体" panose="02010609060101010101" pitchFamily="49" charset="-122"/>
              </a:rPr>
              <a:t>提示</a:t>
            </a:r>
            <a:r>
              <a:rPr lang="en-US" altLang="zh-CN" sz="4000" b="1">
                <a:latin typeface="Times New Roman" panose="020b0604020202020204" pitchFamily="34" charset="0"/>
                <a:ea typeface="楷体" panose="02010609060101010101" pitchFamily="49" charset="-122"/>
              </a:rPr>
              <a:t>: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9625D0A5-2B45-48CE-8B8C-6438A59B4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38766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不亮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0A69A05D-AC2D-478B-9874-0FCDD424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4343400"/>
            <a:ext cx="2771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等于电源电压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0EDD210A-DB37-4367-9A04-53F7A2DD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862513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没有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1"/>
      <p:bldP spid="29703" grpId="2"/>
      <p:bldP spid="29704" grpId="3"/>
      <p:bldP spid="29705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30722" name="Rectangle 2">
            <a:extLst>
              <a:ext uri="{FF2B5EF4-FFF2-40B4-BE49-F238E27FC236}">
                <a16:creationId xmlns:a16="http://schemas.microsoft.com/office/drawing/2014/main" id="{0E1E7C6C-B7C1-44F7-A9F0-BA52A8AA4BB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8316913" cy="1439862"/>
          </a:xfrm>
        </p:spPr>
        <p:txBody>
          <a:bodyPr anchor="b"/>
          <a:lstStyle/>
          <a:p>
            <a:pPr>
              <a:defRPr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小梅同学在用“伏安法”测一个小灯泡电阻的实验中，由于粗心，将电路接成如图所示的形式，当她闭合开关时会出现什么问题？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130AEE40-7B7D-4328-92C3-A53001AFC054}"/>
              </a:ext>
            </a:extLst>
          </p:cNvPr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5" y="2233613"/>
            <a:ext cx="1736725" cy="1379537"/>
          </a:xfrm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BC586C38-2318-4B84-988C-8CEDEC1D9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2925763"/>
            <a:ext cx="2890837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b0604020202020204" pitchFamily="34" charset="0"/>
                <a:ea typeface="楷体" panose="02010609060101010101" pitchFamily="49" charset="-122"/>
              </a:rPr>
              <a:t>小灯泡会亮吗</a:t>
            </a:r>
            <a:r>
              <a:rPr lang="en-US" altLang="zh-CN" sz="2800" b="1">
                <a:latin typeface="Times New Roman" panose="020b0604020202020204" pitchFamily="34" charset="0"/>
                <a:ea typeface="楷体" panose="02010609060101010101" pitchFamily="49" charset="-122"/>
              </a:rPr>
              <a:t>?</a:t>
            </a:r>
          </a:p>
          <a:p>
            <a:endParaRPr lang="en-US" altLang="zh-CN" sz="2800" b="1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2800" b="1">
                <a:latin typeface="Times New Roman" panose="020b0604020202020204" pitchFamily="34" charset="0"/>
                <a:ea typeface="楷体" panose="02010609060101010101" pitchFamily="49" charset="-122"/>
              </a:rPr>
              <a:t>电压表有示数吗</a:t>
            </a:r>
            <a:r>
              <a:rPr lang="en-US" altLang="zh-CN" sz="2800" b="1">
                <a:latin typeface="Times New Roman" panose="020b0604020202020204" pitchFamily="34" charset="0"/>
                <a:ea typeface="楷体" panose="02010609060101010101" pitchFamily="49" charset="-122"/>
              </a:rPr>
              <a:t>?</a:t>
            </a:r>
          </a:p>
          <a:p>
            <a:endParaRPr lang="en-US" altLang="zh-CN" sz="2800" b="1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2800" b="1">
                <a:latin typeface="Times New Roman" panose="020b0604020202020204" pitchFamily="34" charset="0"/>
                <a:ea typeface="楷体" panose="02010609060101010101" pitchFamily="49" charset="-122"/>
              </a:rPr>
              <a:t>电流表有示数吗</a:t>
            </a:r>
            <a:r>
              <a:rPr lang="en-US" altLang="zh-CN" sz="2800" b="1">
                <a:latin typeface="Times New Roman" panose="020b0604020202020204" pitchFamily="34" charset="0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5BA3608C-E512-40DD-BF3D-463A217E7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2060575"/>
            <a:ext cx="1370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Times New Roman" panose="020b0604020202020204" pitchFamily="34" charset="0"/>
                <a:ea typeface="楷体" panose="02010609060101010101" pitchFamily="49" charset="-122"/>
              </a:rPr>
              <a:t>提示</a:t>
            </a:r>
            <a:r>
              <a:rPr lang="en-US" altLang="zh-CN" sz="4000" b="1">
                <a:latin typeface="Times New Roman" panose="020b0604020202020204" pitchFamily="34" charset="0"/>
                <a:ea typeface="楷体" panose="02010609060101010101" pitchFamily="49" charset="-122"/>
              </a:rPr>
              <a:t>: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78FE0021-23C3-41BA-B3F7-07CED9D1E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798763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不亮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D0C7F3F7-9545-4C93-810B-F18B7B869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没有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EEA7E6B2-5EC9-4334-B718-8FC495E0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4638675"/>
            <a:ext cx="4549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示数超过量程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电流表被烧坏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792F9ED6-CD6D-4893-A67A-917710CD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5141913"/>
            <a:ext cx="7431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Times New Roman" panose="020b0604020202020204" pitchFamily="34" charset="0"/>
                <a:ea typeface="楷体" panose="02010609060101010101" pitchFamily="49" charset="-122"/>
              </a:rPr>
              <a:t>小结</a:t>
            </a:r>
            <a:r>
              <a:rPr lang="en-US" altLang="zh-CN" sz="3200" b="1">
                <a:latin typeface="Times New Roman" panose="020b0604020202020204" pitchFamily="34" charset="0"/>
                <a:ea typeface="楷体" panose="02010609060101010101" pitchFamily="49" charset="-122"/>
              </a:rPr>
              <a:t>:</a:t>
            </a: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电流表</a:t>
            </a:r>
            <a:r>
              <a:rPr lang="zh-CN" altLang="en-US" sz="3200" b="1">
                <a:latin typeface="Times New Roman" panose="020b0604020202020204" pitchFamily="34" charset="0"/>
                <a:ea typeface="楷体" panose="02010609060101010101" pitchFamily="49" charset="-122"/>
              </a:rPr>
              <a:t>对</a:t>
            </a:r>
            <a:r>
              <a:rPr lang="zh-CN" altLang="en-US" sz="3200" b="1" u="sng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灯泡和电压表</a:t>
            </a:r>
            <a:r>
              <a:rPr lang="zh-CN" altLang="en-US" sz="3200" b="1">
                <a:latin typeface="Times New Roman" panose="020b0604020202020204" pitchFamily="34" charset="0"/>
                <a:ea typeface="楷体" panose="02010609060101010101" pitchFamily="49" charset="-122"/>
              </a:rPr>
              <a:t>造成了</a:t>
            </a: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短路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1"/>
      <p:bldP spid="30727" grpId="2"/>
      <p:bldP spid="30728" grpId="3"/>
      <p:bldP spid="30729" grpId="4"/>
      <p:bldP spid="30730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Picture 2" descr="1">
            <a:extLst>
              <a:ext uri="{FF2B5EF4-FFF2-40B4-BE49-F238E27FC236}">
                <a16:creationId xmlns:a16="http://schemas.microsoft.com/office/drawing/2014/main" id="{1254EE27-C30B-4BC9-90BD-697CB0657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75" y="1125538"/>
            <a:ext cx="596265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>
            <a:extLst>
              <a:ext uri="{FF2B5EF4-FFF2-40B4-BE49-F238E27FC236}">
                <a16:creationId xmlns:a16="http://schemas.microsoft.com/office/drawing/2014/main" id="{E905CC7E-2F7C-46A3-A480-C5237EC9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5888"/>
            <a:ext cx="7686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b0604020202020204" pitchFamily="34" charset="0"/>
                <a:ea typeface="楷体"/>
              </a:rPr>
              <a:t>5.</a:t>
            </a:r>
            <a:r>
              <a:rPr lang="zh-CN" altLang="en-US" sz="2800" b="1">
                <a:latin typeface="Times New Roman" panose="020b0604020202020204" pitchFamily="34" charset="0"/>
                <a:ea typeface="楷体"/>
              </a:rPr>
              <a:t>小明同学在用伏安法测某一</a:t>
            </a:r>
            <a:r>
              <a:rPr lang="zh-CN" altLang="en-US" sz="2800" b="1">
                <a:solidFill>
                  <a:srgbClr val="FC3E1E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定值电阻</a:t>
            </a:r>
            <a:r>
              <a:rPr lang="zh-CN" altLang="en-US" sz="2800" b="1">
                <a:latin typeface="Times New Roman" panose="020b0604020202020204" pitchFamily="34" charset="0"/>
                <a:ea typeface="楷体"/>
              </a:rPr>
              <a:t>，请根据表中的数据，完成下列问题：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FEDCDD9C-0710-4B6C-B127-E3A3A3F4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433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9509" name="Group 5">
            <a:extLst>
              <a:ext uri="{FF2B5EF4-FFF2-40B4-BE49-F238E27FC236}">
                <a16:creationId xmlns:a16="http://schemas.microsoft.com/office/drawing/2014/main" id="{7E63D876-5C46-451B-8CA3-A6352A823C5A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3463925"/>
          <a:ext cx="8064500" cy="2066925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实验次数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电压表示数（</a:t>
                      </a: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V</a:t>
                      </a: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）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电流表示数（</a:t>
                      </a: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A</a:t>
                      </a: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）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1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2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2.0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0.20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3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2.5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0.26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4" name="Text Box 27">
            <a:extLst>
              <a:ext uri="{FF2B5EF4-FFF2-40B4-BE49-F238E27FC236}">
                <a16:creationId xmlns:a16="http://schemas.microsoft.com/office/drawing/2014/main" id="{45F5863D-989B-4DEC-BD99-DB32CAB5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651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9532" name="Text Box 28">
            <a:extLst>
              <a:ext uri="{FF2B5EF4-FFF2-40B4-BE49-F238E27FC236}">
                <a16:creationId xmlns:a16="http://schemas.microsoft.com/office/drawing/2014/main" id="{62090C7C-25C1-4C47-8503-F8A6103C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989388"/>
            <a:ext cx="679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b0604020202020204" pitchFamily="34" charset="0"/>
                <a:ea typeface="楷体"/>
              </a:rPr>
              <a:t>1.5</a:t>
            </a:r>
          </a:p>
        </p:txBody>
      </p:sp>
      <p:sp>
        <p:nvSpPr>
          <p:cNvPr id="149533" name="Text Box 29">
            <a:extLst>
              <a:ext uri="{FF2B5EF4-FFF2-40B4-BE49-F238E27FC236}">
                <a16:creationId xmlns:a16="http://schemas.microsoft.com/office/drawing/2014/main" id="{92023BDA-B583-44EF-896B-D63FA66E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3989388"/>
            <a:ext cx="877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b0604020202020204" pitchFamily="34" charset="0"/>
                <a:ea typeface="楷体"/>
              </a:rPr>
              <a:t>0.14</a:t>
            </a:r>
          </a:p>
        </p:txBody>
      </p:sp>
      <p:sp>
        <p:nvSpPr>
          <p:cNvPr id="22557" name="Text Box 30">
            <a:extLst>
              <a:ext uri="{FF2B5EF4-FFF2-40B4-BE49-F238E27FC236}">
                <a16:creationId xmlns:a16="http://schemas.microsoft.com/office/drawing/2014/main" id="{F1CC1605-4580-43D6-B5A7-306DE617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16563"/>
            <a:ext cx="8008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b0604020202020204" pitchFamily="34" charset="0"/>
                <a:ea typeface="楷体" panose="02010609060101010101" pitchFamily="49" charset="-122"/>
              </a:rPr>
              <a:t>②</a:t>
            </a:r>
            <a:r>
              <a:rPr lang="zh-CN" altLang="en-US" sz="2800" b="1">
                <a:latin typeface="Times New Roman" panose="020b0604020202020204" pitchFamily="34" charset="0"/>
                <a:ea typeface="楷体"/>
              </a:rPr>
              <a:t>待测电阻的三次测量值分别是</a:t>
            </a:r>
            <a:r>
              <a:rPr lang="en-US" altLang="zh-CN" sz="4000" b="1">
                <a:latin typeface="Times New Roman" panose="020b0604020202020204" pitchFamily="34" charset="0"/>
                <a:ea typeface="楷体" panose="02010609060101010101" pitchFamily="49" charset="-122"/>
              </a:rPr>
              <a:t>__________</a:t>
            </a:r>
          </a:p>
        </p:txBody>
      </p:sp>
      <p:sp>
        <p:nvSpPr>
          <p:cNvPr id="22558" name="Text Box 31">
            <a:extLst>
              <a:ext uri="{FF2B5EF4-FFF2-40B4-BE49-F238E27FC236}">
                <a16:creationId xmlns:a16="http://schemas.microsoft.com/office/drawing/2014/main" id="{659D3036-B32E-4347-8081-3339DE57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1993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59" name="Text Box 32">
            <a:extLst>
              <a:ext uri="{FF2B5EF4-FFF2-40B4-BE49-F238E27FC236}">
                <a16:creationId xmlns:a16="http://schemas.microsoft.com/office/drawing/2014/main" id="{A69EEE65-F015-4FD3-8410-5B385C00B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32100"/>
            <a:ext cx="2684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10600030101010101" pitchFamily="2" charset="-122"/>
                <a:ea typeface="楷体"/>
              </a:rPr>
              <a:t>①</a:t>
            </a:r>
            <a:r>
              <a:rPr lang="zh-CN" altLang="en-US" sz="2800" b="1">
                <a:latin typeface="Times New Roman" panose="020b0604020202020204" pitchFamily="34" charset="0"/>
                <a:ea typeface="楷体"/>
              </a:rPr>
              <a:t>请你帮他读数</a:t>
            </a:r>
          </a:p>
        </p:txBody>
      </p:sp>
      <p:sp>
        <p:nvSpPr>
          <p:cNvPr id="149537" name="Text Box 33">
            <a:extLst>
              <a:ext uri="{FF2B5EF4-FFF2-40B4-BE49-F238E27FC236}">
                <a16:creationId xmlns:a16="http://schemas.microsoft.com/office/drawing/2014/main" id="{81A20367-887F-4CF5-BA18-4952D568A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5589588"/>
            <a:ext cx="355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C3E1E"/>
                </a:solidFill>
                <a:latin typeface="Times New Roman" panose="020b0604020202020204" pitchFamily="34" charset="0"/>
                <a:ea typeface="楷体"/>
              </a:rPr>
              <a:t>10.7</a:t>
            </a:r>
            <a:r>
              <a:rPr lang="zh-CN" altLang="en-US" sz="2800" b="1">
                <a:solidFill>
                  <a:srgbClr val="FC3E1E"/>
                </a:solidFill>
                <a:latin typeface="Times New Roman" panose="020b0604020202020204" pitchFamily="34" charset="0"/>
                <a:ea typeface="楷体"/>
              </a:rPr>
              <a:t>欧、</a:t>
            </a:r>
            <a:r>
              <a:rPr lang="en-US" altLang="zh-CN" sz="2800" b="1">
                <a:solidFill>
                  <a:srgbClr val="FC3E1E"/>
                </a:solidFill>
                <a:latin typeface="Times New Roman" panose="020b0604020202020204" pitchFamily="34" charset="0"/>
                <a:ea typeface="楷体"/>
              </a:rPr>
              <a:t>10</a:t>
            </a:r>
            <a:r>
              <a:rPr lang="zh-CN" altLang="en-US" sz="2800" b="1">
                <a:solidFill>
                  <a:srgbClr val="FC3E1E"/>
                </a:solidFill>
                <a:latin typeface="Times New Roman" panose="020b0604020202020204" pitchFamily="34" charset="0"/>
                <a:ea typeface="楷体"/>
              </a:rPr>
              <a:t>欧、</a:t>
            </a:r>
            <a:r>
              <a:rPr lang="en-US" altLang="zh-CN" sz="2800" b="1">
                <a:solidFill>
                  <a:srgbClr val="FC3E1E"/>
                </a:solidFill>
                <a:latin typeface="Times New Roman" panose="020b0604020202020204" pitchFamily="34" charset="0"/>
                <a:ea typeface="楷体"/>
              </a:rPr>
              <a:t>9.6</a:t>
            </a:r>
            <a:r>
              <a:rPr lang="zh-CN" altLang="en-US" sz="2800" b="1">
                <a:solidFill>
                  <a:srgbClr val="FC3E1E"/>
                </a:solidFill>
                <a:latin typeface="Times New Roman" panose="020b0604020202020204" pitchFamily="34" charset="0"/>
                <a:ea typeface="楷体"/>
              </a:rPr>
              <a:t>欧</a:t>
            </a:r>
          </a:p>
        </p:txBody>
      </p:sp>
      <p:sp>
        <p:nvSpPr>
          <p:cNvPr id="22561" name="Text Box 34">
            <a:extLst>
              <a:ext uri="{FF2B5EF4-FFF2-40B4-BE49-F238E27FC236}">
                <a16:creationId xmlns:a16="http://schemas.microsoft.com/office/drawing/2014/main" id="{DFFB9D39-B0B9-4718-9FD8-F7345E50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6040438"/>
            <a:ext cx="8010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b0604020202020204" pitchFamily="34" charset="0"/>
                <a:ea typeface="楷体"/>
              </a:rPr>
              <a:t>待测电阻平均值是</a:t>
            </a:r>
            <a:r>
              <a:rPr lang="en-US" altLang="zh-CN" sz="4000" b="1">
                <a:latin typeface="Times New Roman" panose="020b0604020202020204" pitchFamily="34" charset="0"/>
                <a:ea typeface="楷体" panose="02010609060101010101" pitchFamily="49" charset="-122"/>
              </a:rPr>
              <a:t>________</a:t>
            </a:r>
            <a:r>
              <a:rPr lang="en-US" altLang="zh-CN" sz="3200" b="1">
                <a:latin typeface="Times New Roman" panose="020b0604020202020204" pitchFamily="34" charset="0"/>
                <a:ea typeface="楷体" panose="02010609060101010101" pitchFamily="49" charset="-122"/>
              </a:rPr>
              <a:t>(</a:t>
            </a:r>
            <a:r>
              <a:rPr lang="zh-CN" altLang="en-US" sz="3200" b="1">
                <a:latin typeface="Times New Roman" panose="020b0604020202020204" pitchFamily="34" charset="0"/>
                <a:ea typeface="楷体" panose="02010609060101010101" pitchFamily="49" charset="-122"/>
              </a:rPr>
              <a:t>保留一位小数</a:t>
            </a:r>
            <a:r>
              <a:rPr lang="en-US" altLang="zh-CN" sz="3200" b="1">
                <a:latin typeface="Times New Roman" panose="020b0604020202020204" pitchFamily="34" charset="0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149539" name="Text Box 35">
            <a:extLst>
              <a:ext uri="{FF2B5EF4-FFF2-40B4-BE49-F238E27FC236}">
                <a16:creationId xmlns:a16="http://schemas.microsoft.com/office/drawing/2014/main" id="{7950E6C9-3032-4037-898C-9914652F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6149975"/>
            <a:ext cx="1235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C3E1E"/>
                </a:solidFill>
                <a:latin typeface="Times New Roman" panose="020b0604020202020204" pitchFamily="34" charset="0"/>
                <a:ea typeface="楷体"/>
              </a:rPr>
              <a:t>10.1</a:t>
            </a:r>
            <a:r>
              <a:rPr lang="zh-CN" altLang="en-US" sz="2800" b="1">
                <a:solidFill>
                  <a:srgbClr val="FC3E1E"/>
                </a:solidFill>
                <a:latin typeface="Times New Roman" panose="020b0604020202020204" pitchFamily="34" charset="0"/>
                <a:ea typeface="楷体"/>
              </a:rPr>
              <a:t>欧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32" grpId="0"/>
      <p:bldP spid="149533" grpId="1"/>
      <p:bldP spid="149537" grpId="2"/>
      <p:bldP spid="149539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2E9B0751-0E17-46CF-9648-B392D64D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4154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Text Box 3">
            <a:extLst>
              <a:ext uri="{FF2B5EF4-FFF2-40B4-BE49-F238E27FC236}">
                <a16:creationId xmlns:a16="http://schemas.microsoft.com/office/drawing/2014/main" id="{20A98407-D00F-4F66-BFDC-C6BC671F2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2089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b0604020202020204" pitchFamily="34" charset="0"/>
                <a:ea typeface="楷体" panose="02010609060101010101" pitchFamily="49" charset="-122"/>
              </a:rPr>
              <a:t>③</a:t>
            </a:r>
            <a:r>
              <a:rPr lang="zh-CN" altLang="en-US" sz="3600" b="1">
                <a:latin typeface="Times New Roman" panose="020b0604020202020204" pitchFamily="34" charset="0"/>
                <a:ea typeface="楷体"/>
              </a:rPr>
              <a:t>该同学从第</a:t>
            </a:r>
            <a:r>
              <a:rPr lang="en-US" altLang="zh-CN" sz="3600" b="1">
                <a:latin typeface="Times New Roman" panose="020b0604020202020204" pitchFamily="34" charset="0"/>
                <a:ea typeface="楷体"/>
              </a:rPr>
              <a:t>1</a:t>
            </a:r>
            <a:r>
              <a:rPr lang="zh-CN" altLang="en-US" sz="3600" b="1">
                <a:latin typeface="Times New Roman" panose="020b0604020202020204" pitchFamily="34" charset="0"/>
                <a:ea typeface="楷体"/>
              </a:rPr>
              <a:t>次测量到第</a:t>
            </a:r>
            <a:r>
              <a:rPr lang="en-US" altLang="zh-CN" sz="3600" b="1">
                <a:latin typeface="Times New Roman" panose="020b0604020202020204" pitchFamily="34" charset="0"/>
                <a:ea typeface="楷体"/>
              </a:rPr>
              <a:t>3</a:t>
            </a:r>
            <a:r>
              <a:rPr lang="zh-CN" altLang="en-US" sz="3600" b="1">
                <a:latin typeface="Times New Roman" panose="020b0604020202020204" pitchFamily="34" charset="0"/>
                <a:ea typeface="楷体"/>
              </a:rPr>
              <a:t>次测量时，滑动变阻器的滑片</a:t>
            </a:r>
            <a:r>
              <a:rPr lang="en-US" altLang="zh-CN" sz="3600" b="1">
                <a:latin typeface="Times New Roman" panose="020b0604020202020204" pitchFamily="34" charset="0"/>
                <a:ea typeface="楷体"/>
              </a:rPr>
              <a:t>P</a:t>
            </a:r>
            <a:r>
              <a:rPr lang="zh-CN" altLang="en-US" sz="3600" b="1">
                <a:latin typeface="Times New Roman" panose="020b0604020202020204" pitchFamily="34" charset="0"/>
                <a:ea typeface="楷体"/>
              </a:rPr>
              <a:t>向</a:t>
            </a:r>
            <a:r>
              <a:rPr lang="en-US" altLang="zh-CN" sz="3600" b="1">
                <a:latin typeface="Times New Roman" panose="020b0604020202020204" pitchFamily="34" charset="0"/>
                <a:ea typeface="楷体"/>
              </a:rPr>
              <a:t>____</a:t>
            </a:r>
            <a:r>
              <a:rPr lang="zh-CN" altLang="en-US" sz="3600" b="1">
                <a:latin typeface="Times New Roman" panose="020b0604020202020204" pitchFamily="34" charset="0"/>
                <a:ea typeface="楷体"/>
              </a:rPr>
              <a:t>移动．</a:t>
            </a:r>
            <a:endParaRPr lang="zh-CN" altLang="en-US" sz="3600">
              <a:latin typeface="Arial" panose="020b0604020202020204" pitchFamily="34" charset="0"/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D13DD920-357A-4350-85C0-74E700B2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5738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0533" name="Text Box 5">
            <a:extLst>
              <a:ext uri="{FF2B5EF4-FFF2-40B4-BE49-F238E27FC236}">
                <a16:creationId xmlns:a16="http://schemas.microsoft.com/office/drawing/2014/main" id="{89FE8EF3-0518-4FFC-8C6D-F4736EE9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836613"/>
            <a:ext cx="81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左</a:t>
            </a:r>
          </a:p>
        </p:txBody>
      </p:sp>
      <p:graphicFrame>
        <p:nvGraphicFramePr>
          <p:cNvPr id="150534" name="Group 6">
            <a:extLst>
              <a:ext uri="{FF2B5EF4-FFF2-40B4-BE49-F238E27FC236}">
                <a16:creationId xmlns:a16="http://schemas.microsoft.com/office/drawing/2014/main" id="{349B6C51-DADC-4059-A62F-F2B87206A2EF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671638"/>
          <a:ext cx="8064500" cy="2117726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实验次数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电压表示数（</a:t>
                      </a: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V</a:t>
                      </a: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电流表示数（</a:t>
                      </a: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A</a:t>
                      </a: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10600040101010101" pitchFamily="2" charset="-122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79" name="Picture 28">
            <a:extLst>
              <a:ext uri="{FF2B5EF4-FFF2-40B4-BE49-F238E27FC236}">
                <a16:creationId xmlns:a16="http://schemas.microsoft.com/office/drawing/2014/main" id="{AA033B8E-7DBE-4D24-A60A-16ECFF2B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313" y="4062413"/>
            <a:ext cx="38163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Text Box 4">
            <a:extLst>
              <a:ext uri="{FF2B5EF4-FFF2-40B4-BE49-F238E27FC236}">
                <a16:creationId xmlns:a16="http://schemas.microsoft.com/office/drawing/2014/main" id="{ED27E1FF-95DD-47F3-AFA9-708840956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2804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．小刚同学测量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2.5V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小灯泡的电阻时，连接的电路如图：</a:t>
            </a:r>
          </a:p>
          <a:p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检查电路，发现有导线连接错误，请你在连接错误的导线上打“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×”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。闭合开关，会出现</a:t>
            </a:r>
            <a:r>
              <a:rPr lang="zh-CN" altLang="en-US" sz="3200" b="1" u="sng">
                <a:latin typeface="Times New Roman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现象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在图中补画出正确的连线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闭合开关前，他应将滑动变阻器的滑片调到</a:t>
            </a:r>
            <a:r>
              <a:rPr lang="zh-CN" altLang="en-US" sz="3200" b="1" u="sng">
                <a:latin typeface="Times New Roman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端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填“</a:t>
            </a:r>
            <a:r>
              <a:rPr lang="en-US" altLang="zh-CN" sz="3200" b="1" i="1">
                <a:latin typeface="Times New Roman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3200" b="1">
                <a:latin typeface="Times New Roman" panose="02010600030101010101" pitchFamily="2" charset="-122"/>
                <a:ea typeface="楷体" panose="02010609060101010101" pitchFamily="49" charset="-122"/>
              </a:rPr>
              <a:t>”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或“</a:t>
            </a:r>
            <a:r>
              <a:rPr lang="en-US" altLang="zh-CN" sz="3200" b="1" i="1">
                <a:latin typeface="Times New Roman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3200" b="1">
                <a:latin typeface="Times New Roman" panose="02010600030101010101" pitchFamily="2" charset="-122"/>
                <a:ea typeface="楷体" panose="02010609060101010101" pitchFamily="49" charset="-122"/>
              </a:rPr>
              <a:t>”)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；</a:t>
            </a:r>
          </a:p>
        </p:txBody>
      </p:sp>
      <p:pic>
        <p:nvPicPr>
          <p:cNvPr id="24578" name="Picture 5">
            <a:extLst>
              <a:ext uri="{FF2B5EF4-FFF2-40B4-BE49-F238E27FC236}">
                <a16:creationId xmlns:a16="http://schemas.microsoft.com/office/drawing/2014/main" id="{38F13214-80EC-4FEB-95F8-D3D53E31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075" y="3860800"/>
            <a:ext cx="49672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Rectangle 6">
            <a:extLst>
              <a:ext uri="{FF2B5EF4-FFF2-40B4-BE49-F238E27FC236}">
                <a16:creationId xmlns:a16="http://schemas.microsoft.com/office/drawing/2014/main" id="{DA1324B1-69B8-4922-A5CE-58B0B5E7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44512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143369" name="Freeform 9">
            <a:extLst>
              <a:ext uri="{FF2B5EF4-FFF2-40B4-BE49-F238E27FC236}">
                <a16:creationId xmlns:a16="http://schemas.microsoft.com/office/drawing/2014/main" id="{F20BD069-562A-4CBB-AAB9-102BDB0F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89363"/>
            <a:ext cx="3829050" cy="3108325"/>
          </a:xfrm>
          <a:custGeom>
            <a:gdLst>
              <a:gd name="T0" fmla="*/ 2223 w 2412"/>
              <a:gd name="T1" fmla="*/ 1376 h 1958"/>
              <a:gd name="T2" fmla="*/ 2087 w 2412"/>
              <a:gd name="T3" fmla="*/ 1830 h 1958"/>
              <a:gd name="T4" fmla="*/ 272 w 2412"/>
              <a:gd name="T5" fmla="*/ 1693 h 1958"/>
              <a:gd name="T6" fmla="*/ 454 w 2412"/>
              <a:gd name="T7" fmla="*/ 242 h 1958"/>
              <a:gd name="T8" fmla="*/ 1542 w 2412"/>
              <a:gd name="T9" fmla="*/ 242 h 19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2" h="1958">
                <a:moveTo>
                  <a:pt x="2223" y="1376"/>
                </a:moveTo>
                <a:cubicBezTo>
                  <a:pt x="2317" y="1576"/>
                  <a:pt x="2412" y="1777"/>
                  <a:pt x="2087" y="1830"/>
                </a:cubicBezTo>
                <a:cubicBezTo>
                  <a:pt x="1762" y="1883"/>
                  <a:pt x="544" y="1958"/>
                  <a:pt x="272" y="1693"/>
                </a:cubicBezTo>
                <a:cubicBezTo>
                  <a:pt x="0" y="1428"/>
                  <a:pt x="242" y="484"/>
                  <a:pt x="454" y="242"/>
                </a:cubicBezTo>
                <a:cubicBezTo>
                  <a:pt x="666" y="0"/>
                  <a:pt x="1104" y="121"/>
                  <a:pt x="1542" y="24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43372" name="Text Box 12">
            <a:extLst>
              <a:ext uri="{FF2B5EF4-FFF2-40B4-BE49-F238E27FC236}">
                <a16:creationId xmlns:a16="http://schemas.microsoft.com/office/drawing/2014/main" id="{CA7C101E-B908-4EB0-B013-8F33D37C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141663"/>
            <a:ext cx="649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B</a:t>
            </a:r>
          </a:p>
        </p:txBody>
      </p:sp>
      <p:sp>
        <p:nvSpPr>
          <p:cNvPr id="143373" name="Text Box 13">
            <a:extLst>
              <a:ext uri="{FF2B5EF4-FFF2-40B4-BE49-F238E27FC236}">
                <a16:creationId xmlns:a16="http://schemas.microsoft.com/office/drawing/2014/main" id="{3591BBB7-2952-48B9-B397-605FD3983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216150"/>
            <a:ext cx="287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/>
              </a:rPr>
              <a:t>电流表无示数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/>
      <p:bldP spid="143372" grpId="1"/>
      <p:bldP spid="14337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Text Box 53">
            <a:extLst>
              <a:ext uri="{FF2B5EF4-FFF2-40B4-BE49-F238E27FC236}">
                <a16:creationId xmlns:a16="http://schemas.microsoft.com/office/drawing/2014/main" id="{5F3C8453-B5F3-4012-8BA7-4820DAE59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066800"/>
            <a:ext cx="4238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欧姆定律的内容是：</a:t>
            </a:r>
          </a:p>
        </p:txBody>
      </p:sp>
      <p:grpSp>
        <p:nvGrpSpPr>
          <p:cNvPr id="7172" name="Group 54">
            <a:extLst>
              <a:ext uri="{FF2B5EF4-FFF2-40B4-BE49-F238E27FC236}">
                <a16:creationId xmlns:a16="http://schemas.microsoft.com/office/drawing/2014/main" id="{9DE69FFB-D04B-4DD2-9D60-DCE8FFD3705B}"/>
              </a:ext>
            </a:extLst>
          </p:cNvPr>
          <p:cNvGrpSpPr/>
          <p:nvPr/>
        </p:nvGrpSpPr>
        <p:grpSpPr>
          <a:xfrm>
            <a:off x="5480050" y="3524250"/>
            <a:ext cx="1279525" cy="1111250"/>
            <a:chOff x="2582" y="2717"/>
            <a:chExt cx="611" cy="685"/>
          </a:xfrm>
        </p:grpSpPr>
        <p:sp>
          <p:nvSpPr>
            <p:cNvPr id="7171" name="Text Box 55">
              <a:extLst>
                <a:ext uri="{FF2B5EF4-FFF2-40B4-BE49-F238E27FC236}">
                  <a16:creationId xmlns:a16="http://schemas.microsoft.com/office/drawing/2014/main" id="{0C084799-4918-402F-86B6-64209E9D7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891"/>
              <a:ext cx="31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I=</a:t>
              </a:r>
            </a:p>
          </p:txBody>
        </p:sp>
        <p:sp>
          <p:nvSpPr>
            <p:cNvPr id="2" name="Text Box 56">
              <a:extLst>
                <a:ext uri="{FF2B5EF4-FFF2-40B4-BE49-F238E27FC236}">
                  <a16:creationId xmlns:a16="http://schemas.microsoft.com/office/drawing/2014/main" id="{6F27D472-50DF-4C90-AF69-3BEB9320E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" y="2717"/>
              <a:ext cx="21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U</a:t>
              </a:r>
            </a:p>
          </p:txBody>
        </p:sp>
        <p:sp>
          <p:nvSpPr>
            <p:cNvPr id="7173" name="Line 57">
              <a:extLst>
                <a:ext uri="{FF2B5EF4-FFF2-40B4-BE49-F238E27FC236}">
                  <a16:creationId xmlns:a16="http://schemas.microsoft.com/office/drawing/2014/main" id="{740E86F3-473F-4959-A704-CA2592349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043"/>
              <a:ext cx="1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" name="Text Box 58">
              <a:extLst>
                <a:ext uri="{FF2B5EF4-FFF2-40B4-BE49-F238E27FC236}">
                  <a16:creationId xmlns:a16="http://schemas.microsoft.com/office/drawing/2014/main" id="{28051011-5533-4BCD-8B1C-8AEFF8C75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0" y="3043"/>
              <a:ext cx="21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R</a:t>
              </a:r>
            </a:p>
          </p:txBody>
        </p:sp>
      </p:grpSp>
      <p:pic>
        <p:nvPicPr>
          <p:cNvPr id="7175" name="Picture 59" descr="182">
            <a:extLst>
              <a:ext uri="{FF2B5EF4-FFF2-40B4-BE49-F238E27FC236}">
                <a16:creationId xmlns:a16="http://schemas.microsoft.com/office/drawing/2014/main" id="{9D999740-2531-43B8-A221-69852620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88" y="6183313"/>
            <a:ext cx="7848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组合 48129">
            <a:extLst>
              <a:ext uri="{FF2B5EF4-FFF2-40B4-BE49-F238E27FC236}">
                <a16:creationId xmlns:a16="http://schemas.microsoft.com/office/drawing/2014/main" id="{F9A7483E-9752-43C4-979F-BC0B8554DFBB}"/>
              </a:ext>
            </a:extLst>
          </p:cNvPr>
          <p:cNvGrpSpPr/>
          <p:nvPr/>
        </p:nvGrpSpPr>
        <p:grpSpPr>
          <a:xfrm>
            <a:off x="179388" y="7938"/>
            <a:ext cx="2119312" cy="1008062"/>
            <a:chOff x="384" y="2064"/>
            <a:chExt cx="1344" cy="449"/>
          </a:xfrm>
        </p:grpSpPr>
        <p:pic>
          <p:nvPicPr>
            <p:cNvPr id="7177" name="TextBox 1">
              <a:extLst>
                <a:ext uri="{FF2B5EF4-FFF2-40B4-BE49-F238E27FC236}">
                  <a16:creationId xmlns:a16="http://schemas.microsoft.com/office/drawing/2014/main" id="{24907ED1-7939-43A4-93B8-F0A9EE6A6A0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" y="2064"/>
              <a:ext cx="1344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文本框 48131">
              <a:extLst>
                <a:ext uri="{FF2B5EF4-FFF2-40B4-BE49-F238E27FC236}">
                  <a16:creationId xmlns:a16="http://schemas.microsoft.com/office/drawing/2014/main" id="{C2D7D701-145E-4B7B-93BD-6F0EF83E3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" y="2137"/>
              <a:ext cx="109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4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复习：</a:t>
              </a:r>
            </a:p>
          </p:txBody>
        </p:sp>
      </p:grpSp>
      <p:sp>
        <p:nvSpPr>
          <p:cNvPr id="7179" name="Text Box 53">
            <a:extLst>
              <a:ext uri="{FF2B5EF4-FFF2-40B4-BE49-F238E27FC236}">
                <a16:creationId xmlns:a16="http://schemas.microsoft.com/office/drawing/2014/main" id="{7FEFA6C6-BDEB-4109-8266-44A1BD1EF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3551238"/>
            <a:ext cx="5464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欧姆定律的数学表达式：</a:t>
            </a:r>
          </a:p>
        </p:txBody>
      </p:sp>
      <p:sp>
        <p:nvSpPr>
          <p:cNvPr id="3" name="Text Box 53">
            <a:extLst>
              <a:ext uri="{FF2B5EF4-FFF2-40B4-BE49-F238E27FC236}">
                <a16:creationId xmlns:a16="http://schemas.microsoft.com/office/drawing/2014/main" id="{40FAD92B-237B-42AA-84BE-FD3C9525A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897063"/>
            <a:ext cx="8075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70C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一段导体中的电流，跟这段导体两端的电压成正比，跟这段导体的电阻成反比。</a:t>
            </a:r>
          </a:p>
        </p:txBody>
      </p:sp>
      <p:sp>
        <p:nvSpPr>
          <p:cNvPr id="7181" name="Text Box 53">
            <a:extLst>
              <a:ext uri="{FF2B5EF4-FFF2-40B4-BE49-F238E27FC236}">
                <a16:creationId xmlns:a16="http://schemas.microsoft.com/office/drawing/2014/main" id="{704BAE7F-62FD-45F9-9A77-B107DFC1D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4757738"/>
            <a:ext cx="5464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欧姆定律的变形公式式：</a:t>
            </a:r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C297868D-7CB9-4CC6-AA27-7689E57CB324}"/>
              </a:ext>
            </a:extLst>
          </p:cNvPr>
          <p:cNvGrpSpPr/>
          <p:nvPr/>
        </p:nvGrpSpPr>
        <p:grpSpPr>
          <a:xfrm>
            <a:off x="5408613" y="5062538"/>
            <a:ext cx="1725612" cy="585787"/>
            <a:chOff x="2347" y="3042"/>
            <a:chExt cx="624" cy="361"/>
          </a:xfrm>
        </p:grpSpPr>
        <p:sp>
          <p:nvSpPr>
            <p:cNvPr id="7183" name="Text Box 55">
              <a:extLst>
                <a:ext uri="{FF2B5EF4-FFF2-40B4-BE49-F238E27FC236}">
                  <a16:creationId xmlns:a16="http://schemas.microsoft.com/office/drawing/2014/main" id="{5F3561BD-1A47-4B1B-9C8B-6ABC6F23D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3042"/>
              <a:ext cx="17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I</a:t>
              </a:r>
            </a:p>
          </p:txBody>
        </p:sp>
        <p:sp>
          <p:nvSpPr>
            <p:cNvPr id="7184" name="Text Box 56">
              <a:extLst>
                <a:ext uri="{FF2B5EF4-FFF2-40B4-BE49-F238E27FC236}">
                  <a16:creationId xmlns:a16="http://schemas.microsoft.com/office/drawing/2014/main" id="{99F3E647-A7A8-4B93-80B1-8F590515C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" y="3044"/>
              <a:ext cx="28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U=</a:t>
              </a:r>
            </a:p>
          </p:txBody>
        </p:sp>
        <p:sp>
          <p:nvSpPr>
            <p:cNvPr id="7185" name="Text Box 58">
              <a:extLst>
                <a:ext uri="{FF2B5EF4-FFF2-40B4-BE49-F238E27FC236}">
                  <a16:creationId xmlns:a16="http://schemas.microsoft.com/office/drawing/2014/main" id="{7A270C49-A402-4FCB-AC02-2DC081420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" y="3042"/>
              <a:ext cx="21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R</a:t>
              </a: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5EE0A4D3-A8CF-4B41-AAEC-05F40AFBC4C6}"/>
              </a:ext>
            </a:extLst>
          </p:cNvPr>
          <p:cNvGrpSpPr/>
          <p:nvPr/>
        </p:nvGrpSpPr>
        <p:grpSpPr>
          <a:xfrm>
            <a:off x="7134225" y="4757738"/>
            <a:ext cx="1477963" cy="1146175"/>
            <a:chOff x="2531" y="2827"/>
            <a:chExt cx="509" cy="706"/>
          </a:xfrm>
        </p:grpSpPr>
        <p:sp>
          <p:nvSpPr>
            <p:cNvPr id="7187" name="Text Box 55">
              <a:extLst>
                <a:ext uri="{FF2B5EF4-FFF2-40B4-BE49-F238E27FC236}">
                  <a16:creationId xmlns:a16="http://schemas.microsoft.com/office/drawing/2014/main" id="{2E8FC346-6874-4DF3-B4D6-3BAA06CC4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3173"/>
              <a:ext cx="19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I</a:t>
              </a:r>
            </a:p>
          </p:txBody>
        </p:sp>
        <p:sp>
          <p:nvSpPr>
            <p:cNvPr id="7188" name="Text Box 56">
              <a:extLst>
                <a:ext uri="{FF2B5EF4-FFF2-40B4-BE49-F238E27FC236}">
                  <a16:creationId xmlns:a16="http://schemas.microsoft.com/office/drawing/2014/main" id="{B52A4C9A-1095-42F0-9724-C7499AA95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" y="2827"/>
              <a:ext cx="22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U</a:t>
              </a:r>
            </a:p>
          </p:txBody>
        </p:sp>
        <p:sp>
          <p:nvSpPr>
            <p:cNvPr id="7189" name="Line 57">
              <a:extLst>
                <a:ext uri="{FF2B5EF4-FFF2-40B4-BE49-F238E27FC236}">
                  <a16:creationId xmlns:a16="http://schemas.microsoft.com/office/drawing/2014/main" id="{7CE4188D-8935-435B-87DA-63551D1F8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3186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Text Box 58">
              <a:extLst>
                <a:ext uri="{FF2B5EF4-FFF2-40B4-BE49-F238E27FC236}">
                  <a16:creationId xmlns:a16="http://schemas.microsoft.com/office/drawing/2014/main" id="{08085C02-F531-4E16-8803-AE5601D3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" y="3040"/>
              <a:ext cx="3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R=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Text Box 4">
            <a:extLst>
              <a:ext uri="{FF2B5EF4-FFF2-40B4-BE49-F238E27FC236}">
                <a16:creationId xmlns:a16="http://schemas.microsoft.com/office/drawing/2014/main" id="{6ED3123B-5289-420D-83AC-CA3AB1EC3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84248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10600030101010101" pitchFamily="2" charset="-122"/>
                <a:ea typeface="楷体"/>
              </a:rPr>
              <a:t> (2)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小刚改正错误后，按正确的操作测得的数据如下表：   </a:t>
            </a:r>
          </a:p>
          <a:p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    </a:t>
            </a:r>
          </a:p>
          <a:p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    则第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次测得的小灯泡的电阻为</a:t>
            </a:r>
            <a:r>
              <a:rPr lang="zh-CN" altLang="en-US" sz="3200" b="1" u="sng">
                <a:latin typeface="Times New Roman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； 从表中计算出三次小灯泡的电阻不相等，你认为可能的原因是</a:t>
            </a:r>
            <a:r>
              <a:rPr lang="zh-CN" altLang="en-US" sz="3200" b="1" u="sng">
                <a:latin typeface="Times New Roman" panose="02010609060101010101" pitchFamily="49" charset="-122"/>
                <a:ea typeface="楷体" panose="02010609060101010101" pitchFamily="49" charset="-122"/>
              </a:rPr>
              <a:t>                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.</a:t>
            </a:r>
          </a:p>
        </p:txBody>
      </p:sp>
      <p:graphicFrame>
        <p:nvGraphicFramePr>
          <p:cNvPr id="144465" name="Group 81">
            <a:extLst>
              <a:ext uri="{FF2B5EF4-FFF2-40B4-BE49-F238E27FC236}">
                <a16:creationId xmlns:a16="http://schemas.microsoft.com/office/drawing/2014/main" id="{9BA342DB-4CDD-4810-A562-DA972DD9652A}"/>
              </a:ext>
            </a:extLst>
          </p:cNvPr>
          <p:cNvGraphicFramePr>
            <a:graphicFrameLocks noGrp="1"/>
          </p:cNvGraphicFramePr>
          <p:nvPr/>
        </p:nvGraphicFramePr>
        <p:xfrm>
          <a:off x="1619250" y="1773238"/>
          <a:ext cx="5976938" cy="1463676"/>
        </p:xfrm>
        <a:graphic>
          <a:graphicData uri="http://schemas.openxmlformats.org/drawingml/2006/table">
            <a:tbl>
              <a:tblPr/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实验次数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电压</a:t>
                      </a:r>
                      <a:r>
                        <a:rPr kumimoji="0" lang="en-US" altLang="zh-CN" sz="2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/V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电流</a:t>
                      </a:r>
                      <a:r>
                        <a:rPr kumimoji="0" lang="en-US" altLang="zh-CN" sz="2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/A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4" name="Text Box 82">
            <a:extLst>
              <a:ext uri="{FF2B5EF4-FFF2-40B4-BE49-F238E27FC236}">
                <a16:creationId xmlns:a16="http://schemas.microsoft.com/office/drawing/2014/main" id="{4ECFCDC6-9A7F-4D01-A01E-4C0C3A6C1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963988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10Ω</a:t>
            </a:r>
            <a:r>
              <a:rPr lang="en-US" altLang="zh-CN" sz="4000">
                <a:solidFill>
                  <a:srgbClr val="FFE41B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25625" name="Text Box 83">
            <a:extLst>
              <a:ext uri="{FF2B5EF4-FFF2-40B4-BE49-F238E27FC236}">
                <a16:creationId xmlns:a16="http://schemas.microsoft.com/office/drawing/2014/main" id="{D8A4EC1D-1E83-47CC-8B6A-FA4F6118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941888"/>
            <a:ext cx="5940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灯丝的电阻随温度的升高而增大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AutoShape 2">
            <a:extLst>
              <a:ext uri="{FF2B5EF4-FFF2-40B4-BE49-F238E27FC236}">
                <a16:creationId xmlns:a16="http://schemas.microsoft.com/office/drawing/2014/main" id="{B73475B7-6D25-4C3C-95F6-647FBB1B1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884363"/>
            <a:ext cx="7991475" cy="260667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25400">
            <a:solidFill>
              <a:srgbClr val="00FFFF"/>
            </a:solidFill>
            <a:round/>
          </a:ln>
          <a:effectLst>
            <a:outerShdw dist="35921" dir="2700000" algn="ctr" rotWithShape="0">
              <a:srgbClr val="005E9E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3300"/>
                </a:solidFill>
                <a:latin typeface="Times New Roman" panose="030f0702030302020204" pitchFamily="66" charset="0"/>
                <a:ea typeface="楷体"/>
              </a:rPr>
              <a:t>在寻求真理的长河中，唯有学习，不断地学习，</a:t>
            </a:r>
          </a:p>
          <a:p>
            <a:r>
              <a:rPr lang="zh-CN" altLang="en-US" sz="2800">
                <a:solidFill>
                  <a:srgbClr val="FF3300"/>
                </a:solidFill>
                <a:latin typeface="Times New Roman" panose="030f0702030302020204" pitchFamily="66" charset="0"/>
                <a:ea typeface="楷体"/>
              </a:rPr>
              <a:t>勤奋地学习，有创造性地学习，才能越重山跨</a:t>
            </a:r>
          </a:p>
          <a:p>
            <a:r>
              <a:rPr lang="zh-CN" altLang="en-US" sz="2800">
                <a:solidFill>
                  <a:srgbClr val="FF3300"/>
                </a:solidFill>
                <a:latin typeface="Times New Roman" panose="030f0702030302020204" pitchFamily="66" charset="0"/>
                <a:ea typeface="楷体"/>
              </a:rPr>
              <a:t>峻岭。</a:t>
            </a:r>
            <a:endParaRPr lang="zh-CN" altLang="en-US" sz="2800">
              <a:solidFill>
                <a:srgbClr val="FF3300"/>
              </a:solidFill>
              <a:latin typeface="宋体" pitchFamily="2" charset="-122"/>
            </a:endParaRPr>
          </a:p>
        </p:txBody>
      </p:sp>
      <p:pic>
        <p:nvPicPr>
          <p:cNvPr id="26626" name="矩形 5">
            <a:extLst>
              <a:ext uri="{FF2B5EF4-FFF2-40B4-BE49-F238E27FC236}">
                <a16:creationId xmlns:a16="http://schemas.microsoft.com/office/drawing/2014/main" id="{AA1155B5-D80F-46FE-8975-D19A604DB7F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300" y="639763"/>
            <a:ext cx="301148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Text Box 34">
            <a:extLst>
              <a:ext uri="{FF2B5EF4-FFF2-40B4-BE49-F238E27FC236}">
                <a16:creationId xmlns:a16="http://schemas.microsoft.com/office/drawing/2014/main" id="{83294589-A37C-4A24-872D-E62FCE6F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343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43043" name="Text Box 35">
            <a:extLst>
              <a:ext uri="{FF2B5EF4-FFF2-40B4-BE49-F238E27FC236}">
                <a16:creationId xmlns:a16="http://schemas.microsoft.com/office/drawing/2014/main" id="{E8AC80C6-AF10-4B98-9DF9-6F52FD64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9875"/>
            <a:ext cx="72009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）用电流表测出通过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Rx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的电流为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I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；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651" name="Group 51">
            <a:extLst>
              <a:ext uri="{FF2B5EF4-FFF2-40B4-BE49-F238E27FC236}">
                <a16:creationId xmlns:a16="http://schemas.microsoft.com/office/drawing/2014/main" id="{E9C133AA-F5BC-478B-AD4E-2322BF4FDE18}"/>
              </a:ext>
            </a:extLst>
          </p:cNvPr>
          <p:cNvGrpSpPr/>
          <p:nvPr/>
        </p:nvGrpSpPr>
        <p:grpSpPr>
          <a:xfrm>
            <a:off x="4859338" y="1484313"/>
            <a:ext cx="2057400" cy="1731962"/>
            <a:chOff x="2976" y="890"/>
            <a:chExt cx="1296" cy="1091"/>
          </a:xfrm>
        </p:grpSpPr>
        <p:sp>
          <p:nvSpPr>
            <p:cNvPr id="27652" name="Line 15">
              <a:extLst>
                <a:ext uri="{FF2B5EF4-FFF2-40B4-BE49-F238E27FC236}">
                  <a16:creationId xmlns:a16="http://schemas.microsoft.com/office/drawing/2014/main" id="{29EAF9F7-7D50-4F9C-A874-606797CED4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890"/>
              <a:ext cx="0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3" name="Line 16">
              <a:extLst>
                <a:ext uri="{FF2B5EF4-FFF2-40B4-BE49-F238E27FC236}">
                  <a16:creationId xmlns:a16="http://schemas.microsoft.com/office/drawing/2014/main" id="{F740AFA8-AC0F-4CF7-B4C3-7A18886DF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938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4" name="Line 17">
              <a:extLst>
                <a:ext uri="{FF2B5EF4-FFF2-40B4-BE49-F238E27FC236}">
                  <a16:creationId xmlns:a16="http://schemas.microsoft.com/office/drawing/2014/main" id="{1A9D251A-37C2-4271-9A5D-34E7BE3AE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986"/>
              <a:ext cx="4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5" name="Line 18">
              <a:extLst>
                <a:ext uri="{FF2B5EF4-FFF2-40B4-BE49-F238E27FC236}">
                  <a16:creationId xmlns:a16="http://schemas.microsoft.com/office/drawing/2014/main" id="{B9837111-77EC-47C1-A6D6-70E826685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986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6" name="Line 19">
              <a:extLst>
                <a:ext uri="{FF2B5EF4-FFF2-40B4-BE49-F238E27FC236}">
                  <a16:creationId xmlns:a16="http://schemas.microsoft.com/office/drawing/2014/main" id="{987DC089-0E8A-4757-83BF-2B6BAE7AB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890"/>
              <a:ext cx="144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Line 20">
              <a:extLst>
                <a:ext uri="{FF2B5EF4-FFF2-40B4-BE49-F238E27FC236}">
                  <a16:creationId xmlns:a16="http://schemas.microsoft.com/office/drawing/2014/main" id="{B1448B27-B34D-4173-96B7-8BD3FBAD2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986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Line 21">
              <a:extLst>
                <a:ext uri="{FF2B5EF4-FFF2-40B4-BE49-F238E27FC236}">
                  <a16:creationId xmlns:a16="http://schemas.microsoft.com/office/drawing/2014/main" id="{9D9DB3A7-4948-40C0-8DF4-71E794642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Rectangle 22">
              <a:extLst>
                <a:ext uri="{FF2B5EF4-FFF2-40B4-BE49-F238E27FC236}">
                  <a16:creationId xmlns:a16="http://schemas.microsoft.com/office/drawing/2014/main" id="{3CD2B572-4273-4744-A105-B35DEE48D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418"/>
              <a:ext cx="288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27660" name="Line 23">
              <a:extLst>
                <a:ext uri="{FF2B5EF4-FFF2-40B4-BE49-F238E27FC236}">
                  <a16:creationId xmlns:a16="http://schemas.microsoft.com/office/drawing/2014/main" id="{0EE51D9A-6DD5-4283-AB41-3F097D94D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1466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Line 24">
              <a:extLst>
                <a:ext uri="{FF2B5EF4-FFF2-40B4-BE49-F238E27FC236}">
                  <a16:creationId xmlns:a16="http://schemas.microsoft.com/office/drawing/2014/main" id="{5163A23D-6900-4F1D-9E04-004E8F7CB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65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Oval 25">
              <a:extLst>
                <a:ext uri="{FF2B5EF4-FFF2-40B4-BE49-F238E27FC236}">
                  <a16:creationId xmlns:a16="http://schemas.microsoft.com/office/drawing/2014/main" id="{17D158FC-41A1-4FF0-842C-F621A65CE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2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27663" name="Text Box 26">
              <a:extLst>
                <a:ext uri="{FF2B5EF4-FFF2-40B4-BE49-F238E27FC236}">
                  <a16:creationId xmlns:a16="http://schemas.microsoft.com/office/drawing/2014/main" id="{AB734718-636C-444B-8351-74076CE27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32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121104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664" name="Line 27">
              <a:extLst>
                <a:ext uri="{FF2B5EF4-FFF2-40B4-BE49-F238E27FC236}">
                  <a16:creationId xmlns:a16="http://schemas.microsoft.com/office/drawing/2014/main" id="{4D5862B6-5273-495C-89DC-080653349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986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Line 28">
              <a:extLst>
                <a:ext uri="{FF2B5EF4-FFF2-40B4-BE49-F238E27FC236}">
                  <a16:creationId xmlns:a16="http://schemas.microsoft.com/office/drawing/2014/main" id="{E32391BE-DE26-4F7E-A16F-8EFEA1A25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986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Line 29">
              <a:extLst>
                <a:ext uri="{FF2B5EF4-FFF2-40B4-BE49-F238E27FC236}">
                  <a16:creationId xmlns:a16="http://schemas.microsoft.com/office/drawing/2014/main" id="{E248A08B-B8C4-4096-86B3-43E32DE77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Text Box 30">
              <a:extLst>
                <a:ext uri="{FF2B5EF4-FFF2-40B4-BE49-F238E27FC236}">
                  <a16:creationId xmlns:a16="http://schemas.microsoft.com/office/drawing/2014/main" id="{92C7062A-DC53-467F-9AC7-3DCA4A136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6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7668" name="Line 31">
              <a:extLst>
                <a:ext uri="{FF2B5EF4-FFF2-40B4-BE49-F238E27FC236}">
                  <a16:creationId xmlns:a16="http://schemas.microsoft.com/office/drawing/2014/main" id="{CD3B993B-13DF-4CCC-A7B0-01723D348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322"/>
              <a:ext cx="192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Text Box 33">
              <a:extLst>
                <a:ext uri="{FF2B5EF4-FFF2-40B4-BE49-F238E27FC236}">
                  <a16:creationId xmlns:a16="http://schemas.microsoft.com/office/drawing/2014/main" id="{C073B753-0CB1-47B3-84EE-2C8A807C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1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121104"/>
                  </a:solidFill>
                  <a:latin typeface="Times New Roman" panose="02020603050405020304" pitchFamily="18" charset="0"/>
                </a:rPr>
                <a:t>R’</a:t>
              </a:r>
            </a:p>
          </p:txBody>
        </p:sp>
        <p:sp>
          <p:nvSpPr>
            <p:cNvPr id="27670" name="Text Box 37">
              <a:extLst>
                <a:ext uri="{FF2B5EF4-FFF2-40B4-BE49-F238E27FC236}">
                  <a16:creationId xmlns:a16="http://schemas.microsoft.com/office/drawing/2014/main" id="{1F44EFA9-3D6A-4699-8973-DC8654C13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03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121104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27671" name="Group 52">
            <a:extLst>
              <a:ext uri="{FF2B5EF4-FFF2-40B4-BE49-F238E27FC236}">
                <a16:creationId xmlns:a16="http://schemas.microsoft.com/office/drawing/2014/main" id="{C7005A89-0D64-4EE8-8108-DF33ED2D2368}"/>
              </a:ext>
            </a:extLst>
          </p:cNvPr>
          <p:cNvGrpSpPr/>
          <p:nvPr/>
        </p:nvGrpSpPr>
        <p:grpSpPr>
          <a:xfrm>
            <a:off x="1187450" y="1484313"/>
            <a:ext cx="2057400" cy="1731962"/>
            <a:chOff x="1008" y="890"/>
            <a:chExt cx="1296" cy="1091"/>
          </a:xfrm>
        </p:grpSpPr>
        <p:sp>
          <p:nvSpPr>
            <p:cNvPr id="27672" name="Line 4">
              <a:extLst>
                <a:ext uri="{FF2B5EF4-FFF2-40B4-BE49-F238E27FC236}">
                  <a16:creationId xmlns:a16="http://schemas.microsoft.com/office/drawing/2014/main" id="{B45D9E01-773B-4C53-932C-90A05FFF6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938"/>
              <a:ext cx="1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Line 5">
              <a:extLst>
                <a:ext uri="{FF2B5EF4-FFF2-40B4-BE49-F238E27FC236}">
                  <a16:creationId xmlns:a16="http://schemas.microsoft.com/office/drawing/2014/main" id="{F472FF5B-8D02-48DB-BD57-B77DB3C1C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86"/>
              <a:ext cx="43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Line 6">
              <a:extLst>
                <a:ext uri="{FF2B5EF4-FFF2-40B4-BE49-F238E27FC236}">
                  <a16:creationId xmlns:a16="http://schemas.microsoft.com/office/drawing/2014/main" id="{C86C1585-717C-4AEF-9638-3DABB1E8C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986"/>
              <a:ext cx="28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Line 7">
              <a:extLst>
                <a:ext uri="{FF2B5EF4-FFF2-40B4-BE49-F238E27FC236}">
                  <a16:creationId xmlns:a16="http://schemas.microsoft.com/office/drawing/2014/main" id="{2919CA14-4667-457D-B32A-247F005EC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890"/>
              <a:ext cx="144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Line 8">
              <a:extLst>
                <a:ext uri="{FF2B5EF4-FFF2-40B4-BE49-F238E27FC236}">
                  <a16:creationId xmlns:a16="http://schemas.microsoft.com/office/drawing/2014/main" id="{ECADF091-F018-475D-8F8D-BFFD01519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86"/>
              <a:ext cx="1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Rectangle 9">
              <a:extLst>
                <a:ext uri="{FF2B5EF4-FFF2-40B4-BE49-F238E27FC236}">
                  <a16:creationId xmlns:a16="http://schemas.microsoft.com/office/drawing/2014/main" id="{F2EA9853-A567-4C24-840A-3B83F465C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18"/>
              <a:ext cx="288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27678" name="Line 10">
              <a:extLst>
                <a:ext uri="{FF2B5EF4-FFF2-40B4-BE49-F238E27FC236}">
                  <a16:creationId xmlns:a16="http://schemas.microsoft.com/office/drawing/2014/main" id="{5FA73198-F5C5-4687-B884-E960017A2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66"/>
              <a:ext cx="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Oval 11">
              <a:extLst>
                <a:ext uri="{FF2B5EF4-FFF2-40B4-BE49-F238E27FC236}">
                  <a16:creationId xmlns:a16="http://schemas.microsoft.com/office/drawing/2014/main" id="{4F9865AF-7F05-44FF-8A21-799D743A0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32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27680" name="Text Box 12">
              <a:extLst>
                <a:ext uri="{FF2B5EF4-FFF2-40B4-BE49-F238E27FC236}">
                  <a16:creationId xmlns:a16="http://schemas.microsoft.com/office/drawing/2014/main" id="{0E89B8F6-999E-4C60-B78F-A3327460D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2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121104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681" name="Line 13">
              <a:extLst>
                <a:ext uri="{FF2B5EF4-FFF2-40B4-BE49-F238E27FC236}">
                  <a16:creationId xmlns:a16="http://schemas.microsoft.com/office/drawing/2014/main" id="{07FF89CA-E195-4EC7-B199-A85833043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986"/>
              <a:ext cx="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Text Box 14">
              <a:extLst>
                <a:ext uri="{FF2B5EF4-FFF2-40B4-BE49-F238E27FC236}">
                  <a16:creationId xmlns:a16="http://schemas.microsoft.com/office/drawing/2014/main" id="{D2233C9C-E6D5-40A9-B3CE-DA0814F23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616"/>
              <a:ext cx="1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7683" name="Text Box 32">
              <a:extLst>
                <a:ext uri="{FF2B5EF4-FFF2-40B4-BE49-F238E27FC236}">
                  <a16:creationId xmlns:a16="http://schemas.microsoft.com/office/drawing/2014/main" id="{505C9B53-9A0A-417C-811A-8C047A9E0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56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121104"/>
                  </a:solidFill>
                  <a:latin typeface="Times New Roman" panose="02020603050405020304" pitchFamily="18" charset="0"/>
                </a:rPr>
                <a:t>Rx </a:t>
              </a:r>
              <a:r>
                <a:rPr lang="en-US" altLang="zh-CN"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7684" name="Text Box 36">
              <a:extLst>
                <a:ext uri="{FF2B5EF4-FFF2-40B4-BE49-F238E27FC236}">
                  <a16:creationId xmlns:a16="http://schemas.microsoft.com/office/drawing/2014/main" id="{48A6A37C-24A4-4092-8565-293DBF2CD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03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121104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7685" name="Line 38">
              <a:extLst>
                <a:ext uri="{FF2B5EF4-FFF2-40B4-BE49-F238E27FC236}">
                  <a16:creationId xmlns:a16="http://schemas.microsoft.com/office/drawing/2014/main" id="{D947B56B-B2B7-4B4D-BE0C-6C8A81F50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Line 39">
              <a:extLst>
                <a:ext uri="{FF2B5EF4-FFF2-40B4-BE49-F238E27FC236}">
                  <a16:creationId xmlns:a16="http://schemas.microsoft.com/office/drawing/2014/main" id="{C62816B7-591C-4B82-8C50-4EC2F641C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Line 40">
              <a:extLst>
                <a:ext uri="{FF2B5EF4-FFF2-40B4-BE49-F238E27FC236}">
                  <a16:creationId xmlns:a16="http://schemas.microsoft.com/office/drawing/2014/main" id="{6AA8F928-2122-44B4-8220-65A74321C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986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Line 41">
              <a:extLst>
                <a:ext uri="{FF2B5EF4-FFF2-40B4-BE49-F238E27FC236}">
                  <a16:creationId xmlns:a16="http://schemas.microsoft.com/office/drawing/2014/main" id="{3215149E-DC7E-46F8-AA3A-A64F71FF9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6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Line 42">
              <a:extLst>
                <a:ext uri="{FF2B5EF4-FFF2-40B4-BE49-F238E27FC236}">
                  <a16:creationId xmlns:a16="http://schemas.microsoft.com/office/drawing/2014/main" id="{574F23BE-435D-4956-A54B-BB96DA0F0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890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051" name="Rectangle 43">
            <a:extLst>
              <a:ext uri="{FF2B5EF4-FFF2-40B4-BE49-F238E27FC236}">
                <a16:creationId xmlns:a16="http://schemas.microsoft.com/office/drawing/2014/main" id="{44AC999E-0E9B-45B5-B23C-D30504FE5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44900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实验步骤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:</a:t>
            </a:r>
          </a:p>
        </p:txBody>
      </p:sp>
      <p:sp>
        <p:nvSpPr>
          <p:cNvPr id="27691" name="Text Box 48">
            <a:extLst>
              <a:ext uri="{FF2B5EF4-FFF2-40B4-BE49-F238E27FC236}">
                <a16:creationId xmlns:a16="http://schemas.microsoft.com/office/drawing/2014/main" id="{30E3DD31-9815-4695-AF49-F7F138A5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04813"/>
            <a:ext cx="4824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一、替代法测电阻</a:t>
            </a:r>
          </a:p>
        </p:txBody>
      </p:sp>
      <p:sp>
        <p:nvSpPr>
          <p:cNvPr id="43057" name="Text Box 49">
            <a:extLst>
              <a:ext uri="{FF2B5EF4-FFF2-40B4-BE49-F238E27FC236}">
                <a16:creationId xmlns:a16="http://schemas.microsoft.com/office/drawing/2014/main" id="{6D2311D0-B940-403F-9237-9038FDC7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13275"/>
            <a:ext cx="849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）接上电阻箱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R’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调节阻值使电流表的示数乃为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I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；</a:t>
            </a:r>
          </a:p>
        </p:txBody>
      </p:sp>
      <p:sp>
        <p:nvSpPr>
          <p:cNvPr id="43058" name="Text Box 50">
            <a:extLst>
              <a:ext uri="{FF2B5EF4-FFF2-40B4-BE49-F238E27FC236}">
                <a16:creationId xmlns:a16="http://schemas.microsoft.com/office/drawing/2014/main" id="{E02C8428-5E88-4279-80E5-396216E3C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57788"/>
            <a:ext cx="4419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）则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Rx=R’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。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94" name="AutoShape 47">
            <a:extLst>
              <a:ext uri="{FF2B5EF4-FFF2-40B4-BE49-F238E27FC236}">
                <a16:creationId xmlns:a16="http://schemas.microsoft.com/office/drawing/2014/main" id="{30BFB7DC-8FF0-44DF-B1CD-7771106A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865188" cy="288925"/>
          </a:xfrm>
          <a:prstGeom prst="leftRightArrow">
            <a:avLst>
              <a:gd name="adj1" fmla="val 50000"/>
              <a:gd name="adj2" fmla="val 598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3" grpId="0"/>
      <p:bldP spid="43051" grpId="1"/>
      <p:bldP spid="43057" grpId="2"/>
      <p:bldP spid="43058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3" name="Group 2">
            <a:extLst>
              <a:ext uri="{FF2B5EF4-FFF2-40B4-BE49-F238E27FC236}">
                <a16:creationId xmlns:a16="http://schemas.microsoft.com/office/drawing/2014/main" id="{C54A7154-B05E-4B45-88FF-FC135196A4A7}"/>
              </a:ext>
            </a:extLst>
          </p:cNvPr>
          <p:cNvGrpSpPr/>
          <p:nvPr/>
        </p:nvGrpSpPr>
        <p:grpSpPr>
          <a:xfrm>
            <a:off x="1547813" y="333375"/>
            <a:ext cx="5329237" cy="3241675"/>
            <a:chOff x="1247" y="487"/>
            <a:chExt cx="3357" cy="2424"/>
          </a:xfrm>
        </p:grpSpPr>
        <p:grpSp>
          <p:nvGrpSpPr>
            <p:cNvPr id="28674" name="Group 3">
              <a:extLst>
                <a:ext uri="{FF2B5EF4-FFF2-40B4-BE49-F238E27FC236}">
                  <a16:creationId xmlns:a16="http://schemas.microsoft.com/office/drawing/2014/main" id="{EA5EE5F4-2BC6-4BD8-AB66-F2206A81383F}"/>
                </a:ext>
              </a:extLst>
            </p:cNvPr>
            <p:cNvGrpSpPr/>
            <p:nvPr/>
          </p:nvGrpSpPr>
          <p:grpSpPr>
            <a:xfrm>
              <a:off x="2018" y="2176"/>
              <a:ext cx="91" cy="453"/>
              <a:chOff x="2335" y="525"/>
              <a:chExt cx="91" cy="453"/>
            </a:xfrm>
          </p:grpSpPr>
          <p:sp>
            <p:nvSpPr>
              <p:cNvPr id="28675" name="Line 4">
                <a:extLst>
                  <a:ext uri="{FF2B5EF4-FFF2-40B4-BE49-F238E27FC236}">
                    <a16:creationId xmlns:a16="http://schemas.microsoft.com/office/drawing/2014/main" id="{4284A1E2-E64B-44B9-9529-896006A65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5" y="525"/>
                <a:ext cx="0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76" name="Line 5">
                <a:extLst>
                  <a:ext uri="{FF2B5EF4-FFF2-40B4-BE49-F238E27FC236}">
                    <a16:creationId xmlns:a16="http://schemas.microsoft.com/office/drawing/2014/main" id="{6EAE0887-0653-473E-A91A-AF642A2B0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6" y="663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677" name="Rectangle 6">
              <a:extLst>
                <a:ext uri="{FF2B5EF4-FFF2-40B4-BE49-F238E27FC236}">
                  <a16:creationId xmlns:a16="http://schemas.microsoft.com/office/drawing/2014/main" id="{F1469B6C-6BFD-4E72-AB9F-620600A04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804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28678" name="Rectangle 7">
              <a:extLst>
                <a:ext uri="{FF2B5EF4-FFF2-40B4-BE49-F238E27FC236}">
                  <a16:creationId xmlns:a16="http://schemas.microsoft.com/office/drawing/2014/main" id="{B3359DAF-561D-4B6D-92FD-E4924EF5E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1468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28679" name="Text Box 8">
              <a:extLst>
                <a:ext uri="{FF2B5EF4-FFF2-40B4-BE49-F238E27FC236}">
                  <a16:creationId xmlns:a16="http://schemas.microsoft.com/office/drawing/2014/main" id="{A46C1EAA-D774-4787-9C12-4D9766686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487"/>
              <a:ext cx="8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8680" name="Text Box 9">
              <a:extLst>
                <a:ext uri="{FF2B5EF4-FFF2-40B4-BE49-F238E27FC236}">
                  <a16:creationId xmlns:a16="http://schemas.microsoft.com/office/drawing/2014/main" id="{DECEFB95-3FD5-4768-A309-02759C6B4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606"/>
              <a:ext cx="4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8681" name="Line 10">
              <a:extLst>
                <a:ext uri="{FF2B5EF4-FFF2-40B4-BE49-F238E27FC236}">
                  <a16:creationId xmlns:a16="http://schemas.microsoft.com/office/drawing/2014/main" id="{85B691E2-42A3-4AD7-AF7D-FAEA131AA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448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682" name="Group 11">
              <a:extLst>
                <a:ext uri="{FF2B5EF4-FFF2-40B4-BE49-F238E27FC236}">
                  <a16:creationId xmlns:a16="http://schemas.microsoft.com/office/drawing/2014/main" id="{5211A722-71CF-4882-999B-87503C0AE81F}"/>
                </a:ext>
              </a:extLst>
            </p:cNvPr>
            <p:cNvGrpSpPr/>
            <p:nvPr/>
          </p:nvGrpSpPr>
          <p:grpSpPr>
            <a:xfrm>
              <a:off x="2517" y="2176"/>
              <a:ext cx="362" cy="309"/>
              <a:chOff x="1800" y="4200"/>
              <a:chExt cx="960" cy="600"/>
            </a:xfrm>
          </p:grpSpPr>
          <p:sp>
            <p:nvSpPr>
              <p:cNvPr id="28683" name="Oval 12">
                <a:extLst>
                  <a:ext uri="{FF2B5EF4-FFF2-40B4-BE49-F238E27FC236}">
                    <a16:creationId xmlns:a16="http://schemas.microsoft.com/office/drawing/2014/main" id="{43C82AAF-266F-49B4-B5EA-493D26502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684" name="Oval 13">
                <a:extLst>
                  <a:ext uri="{FF2B5EF4-FFF2-40B4-BE49-F238E27FC236}">
                    <a16:creationId xmlns:a16="http://schemas.microsoft.com/office/drawing/2014/main" id="{89F87AD4-A4BF-48E2-AE4F-DDD69E526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685" name="Line 14">
                <a:extLst>
                  <a:ext uri="{FF2B5EF4-FFF2-40B4-BE49-F238E27FC236}">
                    <a16:creationId xmlns:a16="http://schemas.microsoft.com/office/drawing/2014/main" id="{8212BDD5-04FA-4502-AF96-A838AE65E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686" name="Line 15">
              <a:extLst>
                <a:ext uri="{FF2B5EF4-FFF2-40B4-BE49-F238E27FC236}">
                  <a16:creationId xmlns:a16="http://schemas.microsoft.com/office/drawing/2014/main" id="{E479D77F-054B-43FB-B37C-B7337B88F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493"/>
              <a:ext cx="16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7" name="Line 16">
              <a:extLst>
                <a:ext uri="{FF2B5EF4-FFF2-40B4-BE49-F238E27FC236}">
                  <a16:creationId xmlns:a16="http://schemas.microsoft.com/office/drawing/2014/main" id="{28AF319B-0FD4-44AB-9007-A938BFBE0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2448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8" name="Line 17">
              <a:extLst>
                <a:ext uri="{FF2B5EF4-FFF2-40B4-BE49-F238E27FC236}">
                  <a16:creationId xmlns:a16="http://schemas.microsoft.com/office/drawing/2014/main" id="{E724E285-53F3-4F5E-BC69-BA96166BE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3" y="2221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9" name="Line 18">
              <a:extLst>
                <a:ext uri="{FF2B5EF4-FFF2-40B4-BE49-F238E27FC236}">
                  <a16:creationId xmlns:a16="http://schemas.microsoft.com/office/drawing/2014/main" id="{B1373AB8-EFCA-47DE-8A59-D163C5E2C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896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0" name="Line 19">
              <a:extLst>
                <a:ext uri="{FF2B5EF4-FFF2-40B4-BE49-F238E27FC236}">
                  <a16:creationId xmlns:a16="http://schemas.microsoft.com/office/drawing/2014/main" id="{29EDDE69-1248-4069-A508-C5F6B0B46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895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Line 20">
              <a:extLst>
                <a:ext uri="{FF2B5EF4-FFF2-40B4-BE49-F238E27FC236}">
                  <a16:creationId xmlns:a16="http://schemas.microsoft.com/office/drawing/2014/main" id="{D0682306-CAEA-4213-A28B-B4A365D60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95"/>
              <a:ext cx="5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Line 21">
              <a:extLst>
                <a:ext uri="{FF2B5EF4-FFF2-40B4-BE49-F238E27FC236}">
                  <a16:creationId xmlns:a16="http://schemas.microsoft.com/office/drawing/2014/main" id="{2F9A0549-E818-48D3-8AA0-EBBF5A459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56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693" name="Group 22">
              <a:extLst>
                <a:ext uri="{FF2B5EF4-FFF2-40B4-BE49-F238E27FC236}">
                  <a16:creationId xmlns:a16="http://schemas.microsoft.com/office/drawing/2014/main" id="{0514E14F-C992-472B-9D59-46BAB2454C4E}"/>
                </a:ext>
              </a:extLst>
            </p:cNvPr>
            <p:cNvGrpSpPr/>
            <p:nvPr/>
          </p:nvGrpSpPr>
          <p:grpSpPr>
            <a:xfrm>
              <a:off x="3391" y="586"/>
              <a:ext cx="569" cy="309"/>
              <a:chOff x="1800" y="4200"/>
              <a:chExt cx="960" cy="600"/>
            </a:xfrm>
          </p:grpSpPr>
          <p:sp>
            <p:nvSpPr>
              <p:cNvPr id="28694" name="Oval 23">
                <a:extLst>
                  <a:ext uri="{FF2B5EF4-FFF2-40B4-BE49-F238E27FC236}">
                    <a16:creationId xmlns:a16="http://schemas.microsoft.com/office/drawing/2014/main" id="{68B309FE-E310-4479-BC23-DA6FB416A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695" name="Oval 24">
                <a:extLst>
                  <a:ext uri="{FF2B5EF4-FFF2-40B4-BE49-F238E27FC236}">
                    <a16:creationId xmlns:a16="http://schemas.microsoft.com/office/drawing/2014/main" id="{E37378E0-203D-48D8-AB0E-FC764B15D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696" name="Line 25">
                <a:extLst>
                  <a:ext uri="{FF2B5EF4-FFF2-40B4-BE49-F238E27FC236}">
                    <a16:creationId xmlns:a16="http://schemas.microsoft.com/office/drawing/2014/main" id="{A127E32B-B6F6-472C-8AF3-2481773A3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697" name="Line 26">
              <a:extLst>
                <a:ext uri="{FF2B5EF4-FFF2-40B4-BE49-F238E27FC236}">
                  <a16:creationId xmlns:a16="http://schemas.microsoft.com/office/drawing/2014/main" id="{BD56D940-68C9-4E8D-9462-21330B241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" y="850"/>
              <a:ext cx="5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8" name="Text Box 27">
              <a:extLst>
                <a:ext uri="{FF2B5EF4-FFF2-40B4-BE49-F238E27FC236}">
                  <a16:creationId xmlns:a16="http://schemas.microsoft.com/office/drawing/2014/main" id="{2006D67D-A415-4CA1-BE32-0BB774E57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085"/>
              <a:ext cx="64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699" name="Text Box 28">
              <a:extLst>
                <a:ext uri="{FF2B5EF4-FFF2-40B4-BE49-F238E27FC236}">
                  <a16:creationId xmlns:a16="http://schemas.microsoft.com/office/drawing/2014/main" id="{4D26609F-513F-4686-9380-AD8144731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805"/>
              <a:ext cx="114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700" name="Line 29">
              <a:extLst>
                <a:ext uri="{FF2B5EF4-FFF2-40B4-BE49-F238E27FC236}">
                  <a16:creationId xmlns:a16="http://schemas.microsoft.com/office/drawing/2014/main" id="{F6865923-86FB-47FF-8D8E-A6213F1F3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31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701" name="Group 30">
              <a:extLst>
                <a:ext uri="{FF2B5EF4-FFF2-40B4-BE49-F238E27FC236}">
                  <a16:creationId xmlns:a16="http://schemas.microsoft.com/office/drawing/2014/main" id="{B170C1D9-8942-4C15-8B63-E300C0B5925E}"/>
                </a:ext>
              </a:extLst>
            </p:cNvPr>
            <p:cNvGrpSpPr/>
            <p:nvPr/>
          </p:nvGrpSpPr>
          <p:grpSpPr>
            <a:xfrm>
              <a:off x="3334" y="1259"/>
              <a:ext cx="362" cy="309"/>
              <a:chOff x="1800" y="4200"/>
              <a:chExt cx="960" cy="600"/>
            </a:xfrm>
          </p:grpSpPr>
          <p:sp>
            <p:nvSpPr>
              <p:cNvPr id="28702" name="Oval 31">
                <a:extLst>
                  <a:ext uri="{FF2B5EF4-FFF2-40B4-BE49-F238E27FC236}">
                    <a16:creationId xmlns:a16="http://schemas.microsoft.com/office/drawing/2014/main" id="{17E120BD-4652-4881-B559-10EE93A23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03" name="Oval 32">
                <a:extLst>
                  <a:ext uri="{FF2B5EF4-FFF2-40B4-BE49-F238E27FC236}">
                    <a16:creationId xmlns:a16="http://schemas.microsoft.com/office/drawing/2014/main" id="{344D6F91-4D5A-4B6D-9324-49D075A63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04" name="Line 33">
                <a:extLst>
                  <a:ext uri="{FF2B5EF4-FFF2-40B4-BE49-F238E27FC236}">
                    <a16:creationId xmlns:a16="http://schemas.microsoft.com/office/drawing/2014/main" id="{EF37F85B-653E-4F13-BBBB-0102CE82D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705" name="Line 34">
              <a:extLst>
                <a:ext uri="{FF2B5EF4-FFF2-40B4-BE49-F238E27FC236}">
                  <a16:creationId xmlns:a16="http://schemas.microsoft.com/office/drawing/2014/main" id="{3778D2E3-F96A-4330-8435-6E220D595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531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Text Box 35">
              <a:extLst>
                <a:ext uri="{FF2B5EF4-FFF2-40B4-BE49-F238E27FC236}">
                  <a16:creationId xmlns:a16="http://schemas.microsoft.com/office/drawing/2014/main" id="{3452059B-ECC7-447C-B77E-D67269F9B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1530"/>
              <a:ext cx="114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S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8707" name="Line 36">
              <a:extLst>
                <a:ext uri="{FF2B5EF4-FFF2-40B4-BE49-F238E27FC236}">
                  <a16:creationId xmlns:a16="http://schemas.microsoft.com/office/drawing/2014/main" id="{D376DC27-FB5D-42EA-BF3A-0F46C7F95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851"/>
              <a:ext cx="0" cy="16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Text Box 37">
              <a:extLst>
                <a:ext uri="{FF2B5EF4-FFF2-40B4-BE49-F238E27FC236}">
                  <a16:creationId xmlns:a16="http://schemas.microsoft.com/office/drawing/2014/main" id="{3A008F9D-73FD-4B71-A0D5-C283CE30C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1" y="2522"/>
              <a:ext cx="817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R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ab</a:t>
              </a:r>
            </a:p>
          </p:txBody>
        </p:sp>
        <p:sp>
          <p:nvSpPr>
            <p:cNvPr id="28709" name="Rectangle 38">
              <a:extLst>
                <a:ext uri="{FF2B5EF4-FFF2-40B4-BE49-F238E27FC236}">
                  <a16:creationId xmlns:a16="http://schemas.microsoft.com/office/drawing/2014/main" id="{3EBCC674-F557-4B79-963C-4E57151F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432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28710" name="Line 39">
              <a:extLst>
                <a:ext uri="{FF2B5EF4-FFF2-40B4-BE49-F238E27FC236}">
                  <a16:creationId xmlns:a16="http://schemas.microsoft.com/office/drawing/2014/main" id="{0F289B77-CEB1-4557-853D-3900DACDA9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7" y="1933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Text Box 40">
              <a:extLst>
                <a:ext uri="{FF2B5EF4-FFF2-40B4-BE49-F238E27FC236}">
                  <a16:creationId xmlns:a16="http://schemas.microsoft.com/office/drawing/2014/main" id="{8314C782-1169-4FD4-BDCC-FF43BCDCA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933"/>
              <a:ext cx="27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28712" name="Text Box 41">
              <a:extLst>
                <a:ext uri="{FF2B5EF4-FFF2-40B4-BE49-F238E27FC236}">
                  <a16:creationId xmlns:a16="http://schemas.microsoft.com/office/drawing/2014/main" id="{53E4E5B5-B0CA-476B-BDDD-AFB2978F1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2432"/>
              <a:ext cx="22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713" name="Text Box 42">
              <a:extLst>
                <a:ext uri="{FF2B5EF4-FFF2-40B4-BE49-F238E27FC236}">
                  <a16:creationId xmlns:a16="http://schemas.microsoft.com/office/drawing/2014/main" id="{144E0583-F0C2-425A-96D1-1A7C4E469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477"/>
              <a:ext cx="31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8714" name="Line 43">
              <a:extLst>
                <a:ext uri="{FF2B5EF4-FFF2-40B4-BE49-F238E27FC236}">
                  <a16:creationId xmlns:a16="http://schemas.microsoft.com/office/drawing/2014/main" id="{C80B648F-9D57-4D14-B9AB-C973D48C23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949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715" name="Group 44">
              <a:extLst>
                <a:ext uri="{FF2B5EF4-FFF2-40B4-BE49-F238E27FC236}">
                  <a16:creationId xmlns:a16="http://schemas.microsoft.com/office/drawing/2014/main" id="{97011A23-13EA-46B9-BD49-120276372168}"/>
                </a:ext>
              </a:extLst>
            </p:cNvPr>
            <p:cNvGrpSpPr/>
            <p:nvPr/>
          </p:nvGrpSpPr>
          <p:grpSpPr>
            <a:xfrm>
              <a:off x="1247" y="1797"/>
              <a:ext cx="543" cy="408"/>
              <a:chOff x="4514" y="2659"/>
              <a:chExt cx="543" cy="408"/>
            </a:xfrm>
          </p:grpSpPr>
          <p:sp>
            <p:nvSpPr>
              <p:cNvPr id="28716" name="Oval 45">
                <a:extLst>
                  <a:ext uri="{FF2B5EF4-FFF2-40B4-BE49-F238E27FC236}">
                    <a16:creationId xmlns:a16="http://schemas.microsoft.com/office/drawing/2014/main" id="{9D3C2C39-2B8E-4EDF-B04C-96C61CAE1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2659"/>
                <a:ext cx="453" cy="4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17" name="Text Box 46">
                <a:extLst>
                  <a:ext uri="{FF2B5EF4-FFF2-40B4-BE49-F238E27FC236}">
                    <a16:creationId xmlns:a16="http://schemas.microsoft.com/office/drawing/2014/main" id="{0DBFCE0A-2D82-45C7-8FAB-E983B69A25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3" y="2704"/>
                <a:ext cx="454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28718" name="Line 47">
              <a:extLst>
                <a:ext uri="{FF2B5EF4-FFF2-40B4-BE49-F238E27FC236}">
                  <a16:creationId xmlns:a16="http://schemas.microsoft.com/office/drawing/2014/main" id="{AA3086E4-B074-47C1-A58D-D5794FD8C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527"/>
              <a:ext cx="363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19" name="Text Box 48">
            <a:extLst>
              <a:ext uri="{FF2B5EF4-FFF2-40B4-BE49-F238E27FC236}">
                <a16:creationId xmlns:a16="http://schemas.microsoft.com/office/drawing/2014/main" id="{1A26235A-71D5-4E19-8DB9-0D4EF2C8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876925"/>
            <a:ext cx="2735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800" b="1">
              <a:latin typeface="Arial" panose="020b0604020202020204" pitchFamily="34" charset="0"/>
            </a:endParaRPr>
          </a:p>
        </p:txBody>
      </p:sp>
      <p:grpSp>
        <p:nvGrpSpPr>
          <p:cNvPr id="8" name="Group 49">
            <a:extLst>
              <a:ext uri="{FF2B5EF4-FFF2-40B4-BE49-F238E27FC236}">
                <a16:creationId xmlns:a16="http://schemas.microsoft.com/office/drawing/2014/main" id="{5C38D067-D2B8-4F7C-89C8-F89677AFA5BF}"/>
              </a:ext>
            </a:extLst>
          </p:cNvPr>
          <p:cNvGrpSpPr/>
          <p:nvPr/>
        </p:nvGrpSpPr>
        <p:grpSpPr>
          <a:xfrm>
            <a:off x="2700338" y="5876925"/>
            <a:ext cx="3313112" cy="669925"/>
            <a:chOff x="2063" y="3612"/>
            <a:chExt cx="2087" cy="422"/>
          </a:xfrm>
        </p:grpSpPr>
        <p:sp>
          <p:nvSpPr>
            <p:cNvPr id="28721" name="Text Box 50">
              <a:extLst>
                <a:ext uri="{FF2B5EF4-FFF2-40B4-BE49-F238E27FC236}">
                  <a16:creationId xmlns:a16="http://schemas.microsoft.com/office/drawing/2014/main" id="{F9F6373F-DEB3-4FFA-9438-D3B8D57E5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" y="3612"/>
              <a:ext cx="2087" cy="42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</a:ln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3600" b="1" baseline="-25000">
                  <a:solidFill>
                    <a:srgbClr val="FF3300"/>
                  </a:solidFill>
                  <a:latin typeface="Times New Roman" panose="02020603050405020304" pitchFamily="18" charset="0"/>
                </a:rPr>
                <a:t>X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  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R</a:t>
              </a:r>
              <a:endPara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8722" name="Group 51">
              <a:extLst>
                <a:ext uri="{FF2B5EF4-FFF2-40B4-BE49-F238E27FC236}">
                  <a16:creationId xmlns:a16="http://schemas.microsoft.com/office/drawing/2014/main" id="{82E7CDE6-CB74-45F6-A82E-9E44465A1E9F}"/>
                </a:ext>
              </a:extLst>
            </p:cNvPr>
            <p:cNvGrpSpPr/>
            <p:nvPr/>
          </p:nvGrpSpPr>
          <p:grpSpPr>
            <a:xfrm>
              <a:off x="2789" y="3748"/>
              <a:ext cx="545" cy="136"/>
              <a:chOff x="2925" y="3430"/>
              <a:chExt cx="545" cy="136"/>
            </a:xfrm>
          </p:grpSpPr>
          <p:sp>
            <p:nvSpPr>
              <p:cNvPr id="28723" name="Line 52">
                <a:extLst>
                  <a:ext uri="{FF2B5EF4-FFF2-40B4-BE49-F238E27FC236}">
                    <a16:creationId xmlns:a16="http://schemas.microsoft.com/office/drawing/2014/main" id="{E4A62084-6F89-45B2-BD76-1D30D7741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430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4" name="Line 53">
                <a:extLst>
                  <a:ext uri="{FF2B5EF4-FFF2-40B4-BE49-F238E27FC236}">
                    <a16:creationId xmlns:a16="http://schemas.microsoft.com/office/drawing/2014/main" id="{A7AAE8AB-D613-45EC-9724-E5E82E54E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566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47043D00-2772-454B-AFB0-E2065B6CAFD7}"/>
              </a:ext>
            </a:extLst>
          </p:cNvPr>
          <p:cNvGrpSpPr/>
          <p:nvPr/>
        </p:nvGrpSpPr>
        <p:grpSpPr>
          <a:xfrm>
            <a:off x="611188" y="4724400"/>
            <a:ext cx="7702550" cy="946150"/>
            <a:chOff x="613" y="2976"/>
            <a:chExt cx="4852" cy="596"/>
          </a:xfrm>
        </p:grpSpPr>
        <p:sp>
          <p:nvSpPr>
            <p:cNvPr id="28726" name="Text Box 55">
              <a:extLst>
                <a:ext uri="{FF2B5EF4-FFF2-40B4-BE49-F238E27FC236}">
                  <a16:creationId xmlns:a16="http://schemas.microsoft.com/office/drawing/2014/main" id="{968626D1-49F1-4934-968C-98048E09A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2976"/>
              <a:ext cx="485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2</a:t>
              </a:r>
              <a:r>
                <a:rPr lang="zh-CN" altLang="en-US" sz="2800" b="1">
                  <a:latin typeface="Arial" panose="020b0604020202020204" pitchFamily="34" charset="0"/>
                </a:rPr>
                <a:t>、闭合          ，保持滑片不动，调节 </a:t>
              </a: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0  </a:t>
              </a:r>
              <a:r>
                <a:rPr lang="en-US" altLang="zh-CN" b="1">
                  <a:latin typeface="Arial" panose="020b0604020202020204" pitchFamily="34" charset="0"/>
                </a:rPr>
                <a:t> </a:t>
              </a:r>
              <a:r>
                <a:rPr lang="zh-CN" altLang="en-US" b="1">
                  <a:latin typeface="Arial" panose="020b0604020202020204" pitchFamily="34" charset="0"/>
                </a:rPr>
                <a:t>，</a:t>
              </a:r>
              <a:r>
                <a:rPr lang="zh-CN" altLang="en-US" sz="2800" b="1">
                  <a:latin typeface="Arial" panose="020b0604020202020204" pitchFamily="34" charset="0"/>
                </a:rPr>
                <a:t>使电流表示数仍为</a:t>
              </a:r>
              <a:r>
                <a:rPr lang="en-US" altLang="zh-CN" sz="2800" b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8727" name="Text Box 56">
              <a:extLst>
                <a:ext uri="{FF2B5EF4-FFF2-40B4-BE49-F238E27FC236}">
                  <a16:creationId xmlns:a16="http://schemas.microsoft.com/office/drawing/2014/main" id="{EA3F7080-A415-49D7-B423-7D194F813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022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728" name="Text Box 57">
              <a:extLst>
                <a:ext uri="{FF2B5EF4-FFF2-40B4-BE49-F238E27FC236}">
                  <a16:creationId xmlns:a16="http://schemas.microsoft.com/office/drawing/2014/main" id="{EE046B4E-6A4A-46E2-A6FA-7287A7699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3022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58">
            <a:extLst>
              <a:ext uri="{FF2B5EF4-FFF2-40B4-BE49-F238E27FC236}">
                <a16:creationId xmlns:a16="http://schemas.microsoft.com/office/drawing/2014/main" id="{23B5601E-DA1B-45A6-9B93-FC7984DF4DA6}"/>
              </a:ext>
            </a:extLst>
          </p:cNvPr>
          <p:cNvGrpSpPr/>
          <p:nvPr/>
        </p:nvGrpSpPr>
        <p:grpSpPr>
          <a:xfrm>
            <a:off x="539750" y="3500438"/>
            <a:ext cx="6911975" cy="1017587"/>
            <a:chOff x="612" y="2251"/>
            <a:chExt cx="4354" cy="641"/>
          </a:xfrm>
        </p:grpSpPr>
        <p:sp>
          <p:nvSpPr>
            <p:cNvPr id="28730" name="Text Box 59">
              <a:extLst>
                <a:ext uri="{FF2B5EF4-FFF2-40B4-BE49-F238E27FC236}">
                  <a16:creationId xmlns:a16="http://schemas.microsoft.com/office/drawing/2014/main" id="{256BAE74-3554-425E-AD5E-ECFA5B858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296"/>
              <a:ext cx="435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</a:t>
              </a:r>
              <a:r>
                <a:rPr lang="zh-CN" altLang="en-US" sz="2800" b="1">
                  <a:latin typeface="Arial" panose="020b0604020202020204" pitchFamily="34" charset="0"/>
                </a:rPr>
                <a:t>、闭合          ，调节滑片     使电流表指针指在适当位置  使此时电流表示数 </a:t>
              </a:r>
              <a:r>
                <a:rPr lang="en-US" altLang="zh-CN" sz="2800" b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8731" name="Text Box 60">
              <a:extLst>
                <a:ext uri="{FF2B5EF4-FFF2-40B4-BE49-F238E27FC236}">
                  <a16:creationId xmlns:a16="http://schemas.microsoft.com/office/drawing/2014/main" id="{6C8610CC-1AC2-4410-B040-59B69A652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326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732" name="Text Box 61">
              <a:extLst>
                <a:ext uri="{FF2B5EF4-FFF2-40B4-BE49-F238E27FC236}">
                  <a16:creationId xmlns:a16="http://schemas.microsoft.com/office/drawing/2014/main" id="{4CC64F4C-7521-48FB-A336-764B4B4A9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326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8733" name="Text Box 62">
              <a:extLst>
                <a:ext uri="{FF2B5EF4-FFF2-40B4-BE49-F238E27FC236}">
                  <a16:creationId xmlns:a16="http://schemas.microsoft.com/office/drawing/2014/main" id="{4151C034-A1DF-4670-9935-BDD44A9F4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251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p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Text Box 2">
            <a:extLst>
              <a:ext uri="{FF2B5EF4-FFF2-40B4-BE49-F238E27FC236}">
                <a16:creationId xmlns:a16="http://schemas.microsoft.com/office/drawing/2014/main" id="{14707FBE-FB79-4C9E-AE18-AECA8387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765175"/>
            <a:ext cx="720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用以下电路测量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R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X</a:t>
            </a:r>
          </a:p>
        </p:txBody>
      </p:sp>
      <p:grpSp>
        <p:nvGrpSpPr>
          <p:cNvPr id="29698" name="Group 46">
            <a:extLst>
              <a:ext uri="{FF2B5EF4-FFF2-40B4-BE49-F238E27FC236}">
                <a16:creationId xmlns:a16="http://schemas.microsoft.com/office/drawing/2014/main" id="{47A7E9D5-3AEA-488C-A3DB-074CD3C8D762}"/>
              </a:ext>
            </a:extLst>
          </p:cNvPr>
          <p:cNvGrpSpPr/>
          <p:nvPr/>
        </p:nvGrpSpPr>
        <p:grpSpPr>
          <a:xfrm>
            <a:off x="2051050" y="1412875"/>
            <a:ext cx="3600450" cy="2736850"/>
            <a:chOff x="1292" y="890"/>
            <a:chExt cx="2268" cy="1724"/>
          </a:xfrm>
        </p:grpSpPr>
        <p:sp>
          <p:nvSpPr>
            <p:cNvPr id="29699" name="Text Box 25">
              <a:extLst>
                <a:ext uri="{FF2B5EF4-FFF2-40B4-BE49-F238E27FC236}">
                  <a16:creationId xmlns:a16="http://schemas.microsoft.com/office/drawing/2014/main" id="{5D944ECC-1849-4915-934F-DBF7971B9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890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29700" name="Group 45">
              <a:extLst>
                <a:ext uri="{FF2B5EF4-FFF2-40B4-BE49-F238E27FC236}">
                  <a16:creationId xmlns:a16="http://schemas.microsoft.com/office/drawing/2014/main" id="{26785545-EB2D-49E8-B625-F7333B9E49BC}"/>
                </a:ext>
              </a:extLst>
            </p:cNvPr>
            <p:cNvGrpSpPr/>
            <p:nvPr/>
          </p:nvGrpSpPr>
          <p:grpSpPr>
            <a:xfrm>
              <a:off x="1292" y="890"/>
              <a:ext cx="2268" cy="1724"/>
              <a:chOff x="1292" y="890"/>
              <a:chExt cx="2268" cy="1724"/>
            </a:xfrm>
          </p:grpSpPr>
          <p:sp>
            <p:nvSpPr>
              <p:cNvPr id="29701" name="Text Box 27">
                <a:extLst>
                  <a:ext uri="{FF2B5EF4-FFF2-40B4-BE49-F238E27FC236}">
                    <a16:creationId xmlns:a16="http://schemas.microsoft.com/office/drawing/2014/main" id="{B4B33055-DD34-4839-A2AF-146D75BFC6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890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R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X</a:t>
                </a:r>
              </a:p>
            </p:txBody>
          </p:sp>
          <p:grpSp>
            <p:nvGrpSpPr>
              <p:cNvPr id="29702" name="Group 44">
                <a:extLst>
                  <a:ext uri="{FF2B5EF4-FFF2-40B4-BE49-F238E27FC236}">
                    <a16:creationId xmlns:a16="http://schemas.microsoft.com/office/drawing/2014/main" id="{9723E6AD-B635-4950-9D2B-7F826B26B850}"/>
                  </a:ext>
                </a:extLst>
              </p:cNvPr>
              <p:cNvGrpSpPr/>
              <p:nvPr/>
            </p:nvGrpSpPr>
            <p:grpSpPr>
              <a:xfrm>
                <a:off x="1292" y="1252"/>
                <a:ext cx="2268" cy="1362"/>
                <a:chOff x="1292" y="1252"/>
                <a:chExt cx="3357" cy="1906"/>
              </a:xfrm>
            </p:grpSpPr>
            <p:sp>
              <p:nvSpPr>
                <p:cNvPr id="29703" name="Line 3">
                  <a:extLst>
                    <a:ext uri="{FF2B5EF4-FFF2-40B4-BE49-F238E27FC236}">
                      <a16:creationId xmlns:a16="http://schemas.microsoft.com/office/drawing/2014/main" id="{00674D4D-685B-40A9-BC64-F372EF5D42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1" y="2659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4" name="Line 4">
                  <a:extLst>
                    <a:ext uri="{FF2B5EF4-FFF2-40B4-BE49-F238E27FC236}">
                      <a16:creationId xmlns:a16="http://schemas.microsoft.com/office/drawing/2014/main" id="{8166237F-9829-492F-BB16-5E6BA2261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52" y="2841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5" name="Line 5">
                  <a:extLst>
                    <a:ext uri="{FF2B5EF4-FFF2-40B4-BE49-F238E27FC236}">
                      <a16:creationId xmlns:a16="http://schemas.microsoft.com/office/drawing/2014/main" id="{69A5C874-9B35-43F1-A053-288FA368A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2" y="2931"/>
                  <a:ext cx="145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6" name="Rectangle 6">
                  <a:extLst>
                    <a:ext uri="{FF2B5EF4-FFF2-40B4-BE49-F238E27FC236}">
                      <a16:creationId xmlns:a16="http://schemas.microsoft.com/office/drawing/2014/main" id="{80C5C70D-ED3C-4669-A561-13FA9D207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3" y="2069"/>
                  <a:ext cx="136" cy="4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07" name="Rectangle 7">
                  <a:extLst>
                    <a:ext uri="{FF2B5EF4-FFF2-40B4-BE49-F238E27FC236}">
                      <a16:creationId xmlns:a16="http://schemas.microsoft.com/office/drawing/2014/main" id="{E734EE59-E2B2-40DF-870B-1AFBBFDC9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252"/>
                  <a:ext cx="590" cy="13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08" name="Rectangle 8">
                  <a:extLst>
                    <a:ext uri="{FF2B5EF4-FFF2-40B4-BE49-F238E27FC236}">
                      <a16:creationId xmlns:a16="http://schemas.microsoft.com/office/drawing/2014/main" id="{C5119AE8-6A88-4C3C-AC0D-7621A4DC4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706"/>
                  <a:ext cx="590" cy="13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09" name="Line 9">
                  <a:extLst>
                    <a:ext uri="{FF2B5EF4-FFF2-40B4-BE49-F238E27FC236}">
                      <a16:creationId xmlns:a16="http://schemas.microsoft.com/office/drawing/2014/main" id="{8927D84A-AD4E-4851-9964-378DDE1EBC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0" y="1298"/>
                  <a:ext cx="11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0" name="Line 10">
                  <a:extLst>
                    <a:ext uri="{FF2B5EF4-FFF2-40B4-BE49-F238E27FC236}">
                      <a16:creationId xmlns:a16="http://schemas.microsoft.com/office/drawing/2014/main" id="{11EE731A-6C75-4161-95AD-289DF53925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04" y="1298"/>
                  <a:ext cx="0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1" name="Line 11">
                  <a:extLst>
                    <a:ext uri="{FF2B5EF4-FFF2-40B4-BE49-F238E27FC236}">
                      <a16:creationId xmlns:a16="http://schemas.microsoft.com/office/drawing/2014/main" id="{65D59F2D-1215-45A8-8B6D-FE72DCA4D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04" y="2568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2" name="Line 12">
                  <a:extLst>
                    <a:ext uri="{FF2B5EF4-FFF2-40B4-BE49-F238E27FC236}">
                      <a16:creationId xmlns:a16="http://schemas.microsoft.com/office/drawing/2014/main" id="{5D1D54AA-1CF7-4E5E-B36A-47B9DC53B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1298"/>
                  <a:ext cx="45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3" name="Line 13">
                  <a:extLst>
                    <a:ext uri="{FF2B5EF4-FFF2-40B4-BE49-F238E27FC236}">
                      <a16:creationId xmlns:a16="http://schemas.microsoft.com/office/drawing/2014/main" id="{CFD9808D-A51B-4A68-82E3-26007F9AA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1797"/>
                  <a:ext cx="45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4" name="Oval 14">
                  <a:extLst>
                    <a:ext uri="{FF2B5EF4-FFF2-40B4-BE49-F238E27FC236}">
                      <a16:creationId xmlns:a16="http://schemas.microsoft.com/office/drawing/2014/main" id="{86A163B1-B3DB-4866-BB2C-E4FA26ED5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1" y="1298"/>
                  <a:ext cx="46" cy="45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5" name="Oval 15">
                  <a:extLst>
                    <a:ext uri="{FF2B5EF4-FFF2-40B4-BE49-F238E27FC236}">
                      <a16:creationId xmlns:a16="http://schemas.microsoft.com/office/drawing/2014/main" id="{8BE151D6-82E5-4049-9F0E-26412ED64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7" y="1570"/>
                  <a:ext cx="46" cy="45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6" name="Oval 16">
                  <a:extLst>
                    <a:ext uri="{FF2B5EF4-FFF2-40B4-BE49-F238E27FC236}">
                      <a16:creationId xmlns:a16="http://schemas.microsoft.com/office/drawing/2014/main" id="{E698878F-E5B7-4FE4-B5FE-6E5CA916B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1" y="1752"/>
                  <a:ext cx="46" cy="45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7" name="Line 17">
                  <a:extLst>
                    <a:ext uri="{FF2B5EF4-FFF2-40B4-BE49-F238E27FC236}">
                      <a16:creationId xmlns:a16="http://schemas.microsoft.com/office/drawing/2014/main" id="{C4C39F1F-C64E-4D2A-8B8A-47793CF35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1615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8" name="Line 18">
                  <a:extLst>
                    <a:ext uri="{FF2B5EF4-FFF2-40B4-BE49-F238E27FC236}">
                      <a16:creationId xmlns:a16="http://schemas.microsoft.com/office/drawing/2014/main" id="{6B01E727-D448-4BBF-B3B4-798CC11C24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74" y="1615"/>
                  <a:ext cx="0" cy="13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9" name="Line 19">
                  <a:extLst>
                    <a:ext uri="{FF2B5EF4-FFF2-40B4-BE49-F238E27FC236}">
                      <a16:creationId xmlns:a16="http://schemas.microsoft.com/office/drawing/2014/main" id="{34A73368-7E84-4D39-8624-4C6E69FD4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2931"/>
                  <a:ext cx="15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720" name="Group 20">
                  <a:extLst>
                    <a:ext uri="{FF2B5EF4-FFF2-40B4-BE49-F238E27FC236}">
                      <a16:creationId xmlns:a16="http://schemas.microsoft.com/office/drawing/2014/main" id="{0DF1365B-BFAF-4521-AA85-735AE945FAC0}"/>
                    </a:ext>
                  </a:extLst>
                </p:cNvPr>
                <p:cNvGrpSpPr/>
                <p:nvPr/>
              </p:nvGrpSpPr>
              <p:grpSpPr>
                <a:xfrm>
                  <a:off x="1293" y="2160"/>
                  <a:ext cx="498" cy="403"/>
                  <a:chOff x="1293" y="2160"/>
                  <a:chExt cx="498" cy="403"/>
                </a:xfrm>
              </p:grpSpPr>
              <p:sp>
                <p:nvSpPr>
                  <p:cNvPr id="29721" name="Oval 21">
                    <a:extLst>
                      <a:ext uri="{FF2B5EF4-FFF2-40B4-BE49-F238E27FC236}">
                        <a16:creationId xmlns:a16="http://schemas.microsoft.com/office/drawing/2014/main" id="{F917E690-E98D-4FF1-9242-5CB2D2DD80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3" y="2160"/>
                    <a:ext cx="363" cy="3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zh-CN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22" name="Text Box 22">
                    <a:extLst>
                      <a:ext uri="{FF2B5EF4-FFF2-40B4-BE49-F238E27FC236}">
                        <a16:creationId xmlns:a16="http://schemas.microsoft.com/office/drawing/2014/main" id="{0A79B409-083E-4180-8138-0F81CA3D3E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9" y="2160"/>
                    <a:ext cx="452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just"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29723" name="Line 23">
                  <a:extLst>
                    <a:ext uri="{FF2B5EF4-FFF2-40B4-BE49-F238E27FC236}">
                      <a16:creationId xmlns:a16="http://schemas.microsoft.com/office/drawing/2014/main" id="{E8CF2308-EC92-42DC-8961-ECD1A2C5C2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0" y="1797"/>
                  <a:ext cx="11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24" name="Line 24">
                  <a:extLst>
                    <a:ext uri="{FF2B5EF4-FFF2-40B4-BE49-F238E27FC236}">
                      <a16:creationId xmlns:a16="http://schemas.microsoft.com/office/drawing/2014/main" id="{59595FB3-8AA3-43B0-88FB-FF51EA660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1" y="1525"/>
                  <a:ext cx="363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25" name="Text Box 26">
                  <a:extLst>
                    <a:ext uri="{FF2B5EF4-FFF2-40B4-BE49-F238E27FC236}">
                      <a16:creationId xmlns:a16="http://schemas.microsoft.com/office/drawing/2014/main" id="{C37EAE8B-37E8-419C-87A1-7DDCED4F76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44" y="1703"/>
                  <a:ext cx="273" cy="5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50000"/>
                    </a:spcBef>
                  </a:pPr>
                  <a:r>
                    <a:rPr lang="en-US" altLang="zh-CN" sz="32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9726" name="Text Box 28">
                  <a:extLst>
                    <a:ext uri="{FF2B5EF4-FFF2-40B4-BE49-F238E27FC236}">
                      <a16:creationId xmlns:a16="http://schemas.microsoft.com/office/drawing/2014/main" id="{9472748E-CA97-4DCF-BDC4-B91C4EFD8E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1" y="1978"/>
                  <a:ext cx="681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R</a:t>
                  </a:r>
                </a:p>
              </p:txBody>
            </p:sp>
            <p:sp>
              <p:nvSpPr>
                <p:cNvPr id="29727" name="Text Box 29">
                  <a:extLst>
                    <a:ext uri="{FF2B5EF4-FFF2-40B4-BE49-F238E27FC236}">
                      <a16:creationId xmlns:a16="http://schemas.microsoft.com/office/drawing/2014/main" id="{62E610C8-0766-4FBA-9922-4C4D9FF41A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4" y="1253"/>
                  <a:ext cx="227" cy="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50000"/>
                    </a:spcBef>
                  </a:pPr>
                  <a:r>
                    <a:rPr lang="en-US" altLang="zh-CN" sz="2000" b="1">
                      <a:latin typeface="Times New Roman" panose="02020603050405020304" pitchFamily="18" charset="0"/>
                    </a:rPr>
                    <a:t>S</a:t>
                  </a:r>
                </a:p>
              </p:txBody>
            </p:sp>
            <p:grpSp>
              <p:nvGrpSpPr>
                <p:cNvPr id="29728" name="Group 30">
                  <a:extLst>
                    <a:ext uri="{FF2B5EF4-FFF2-40B4-BE49-F238E27FC236}">
                      <a16:creationId xmlns:a16="http://schemas.microsoft.com/office/drawing/2014/main" id="{998D86AE-7A45-4655-8F19-FD39FFEA6195}"/>
                    </a:ext>
                  </a:extLst>
                </p:cNvPr>
                <p:cNvGrpSpPr/>
                <p:nvPr/>
              </p:nvGrpSpPr>
              <p:grpSpPr>
                <a:xfrm rot="-241782">
                  <a:off x="1292" y="1389"/>
                  <a:ext cx="1180" cy="453"/>
                  <a:chOff x="1292" y="1389"/>
                  <a:chExt cx="1180" cy="453"/>
                </a:xfrm>
              </p:grpSpPr>
              <p:sp>
                <p:nvSpPr>
                  <p:cNvPr id="29729" name="Line 31">
                    <a:extLst>
                      <a:ext uri="{FF2B5EF4-FFF2-40B4-BE49-F238E27FC236}">
                        <a16:creationId xmlns:a16="http://schemas.microsoft.com/office/drawing/2014/main" id="{845EEB86-5F09-4F11-8710-5C32BC71F6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1389"/>
                    <a:ext cx="590" cy="2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30" name="Line 32">
                    <a:extLst>
                      <a:ext uri="{FF2B5EF4-FFF2-40B4-BE49-F238E27FC236}">
                        <a16:creationId xmlns:a16="http://schemas.microsoft.com/office/drawing/2014/main" id="{75CEF6A9-A578-4FEF-90DA-4046FF61A8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616"/>
                    <a:ext cx="590" cy="226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2017" name="Text Box 33">
            <a:extLst>
              <a:ext uri="{FF2B5EF4-FFF2-40B4-BE49-F238E27FC236}">
                <a16:creationId xmlns:a16="http://schemas.microsoft.com/office/drawing/2014/main" id="{746B33F6-69A9-4E99-B15E-85478E77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229225"/>
            <a:ext cx="576263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I</a:t>
            </a:r>
            <a:r>
              <a:rPr lang="en-US" altLang="zh-CN" sz="3600" baseline="-25000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1</a:t>
            </a:r>
          </a:p>
        </p:txBody>
      </p:sp>
      <p:sp>
        <p:nvSpPr>
          <p:cNvPr id="42018" name="Text Box 34">
            <a:extLst>
              <a:ext uri="{FF2B5EF4-FFF2-40B4-BE49-F238E27FC236}">
                <a16:creationId xmlns:a16="http://schemas.microsoft.com/office/drawing/2014/main" id="{9BF75111-F2BA-4CF1-8DC0-3B663C53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229225"/>
            <a:ext cx="576262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I</a:t>
            </a:r>
            <a:r>
              <a:rPr lang="en-US" altLang="zh-CN" sz="3600" baseline="-25000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2</a:t>
            </a: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0AB7EBAA-DBD1-4DBA-A721-FB529D39A709}"/>
              </a:ext>
            </a:extLst>
          </p:cNvPr>
          <p:cNvGrpSpPr/>
          <p:nvPr/>
        </p:nvGrpSpPr>
        <p:grpSpPr>
          <a:xfrm>
            <a:off x="4427538" y="5445125"/>
            <a:ext cx="865187" cy="215900"/>
            <a:chOff x="2925" y="3430"/>
            <a:chExt cx="545" cy="136"/>
          </a:xfrm>
        </p:grpSpPr>
        <p:sp>
          <p:nvSpPr>
            <p:cNvPr id="29734" name="Line 36">
              <a:extLst>
                <a:ext uri="{FF2B5EF4-FFF2-40B4-BE49-F238E27FC236}">
                  <a16:creationId xmlns:a16="http://schemas.microsoft.com/office/drawing/2014/main" id="{0F11ED14-0AD0-45E0-914D-8190F05B7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3430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5" name="Line 37">
              <a:extLst>
                <a:ext uri="{FF2B5EF4-FFF2-40B4-BE49-F238E27FC236}">
                  <a16:creationId xmlns:a16="http://schemas.microsoft.com/office/drawing/2014/main" id="{EA49C668-6DA6-4B12-904B-A9CF1B522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3566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5877EC01-EBA1-4116-AC9F-3B7AE84EADB6}"/>
              </a:ext>
            </a:extLst>
          </p:cNvPr>
          <p:cNvGrpSpPr/>
          <p:nvPr/>
        </p:nvGrpSpPr>
        <p:grpSpPr>
          <a:xfrm>
            <a:off x="3276600" y="5157788"/>
            <a:ext cx="3313113" cy="669925"/>
            <a:chOff x="2063" y="3612"/>
            <a:chExt cx="2087" cy="422"/>
          </a:xfrm>
        </p:grpSpPr>
        <p:sp>
          <p:nvSpPr>
            <p:cNvPr id="29737" name="Text Box 39">
              <a:extLst>
                <a:ext uri="{FF2B5EF4-FFF2-40B4-BE49-F238E27FC236}">
                  <a16:creationId xmlns:a16="http://schemas.microsoft.com/office/drawing/2014/main" id="{45457F69-7B03-4A73-A681-62C167E0A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" y="3612"/>
              <a:ext cx="2087" cy="42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</a:ln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3600" b="1" baseline="-25000">
                  <a:solidFill>
                    <a:srgbClr val="FF3300"/>
                  </a:solidFill>
                  <a:latin typeface="Times New Roman" panose="02020603050405020304" pitchFamily="18" charset="0"/>
                </a:rPr>
                <a:t>X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   </a:t>
              </a:r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R</a:t>
              </a:r>
              <a:endPara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9738" name="Group 40">
              <a:extLst>
                <a:ext uri="{FF2B5EF4-FFF2-40B4-BE49-F238E27FC236}">
                  <a16:creationId xmlns:a16="http://schemas.microsoft.com/office/drawing/2014/main" id="{D52A03EE-E88D-488D-B42C-2349CAA52134}"/>
                </a:ext>
              </a:extLst>
            </p:cNvPr>
            <p:cNvGrpSpPr/>
            <p:nvPr/>
          </p:nvGrpSpPr>
          <p:grpSpPr>
            <a:xfrm>
              <a:off x="2789" y="3748"/>
              <a:ext cx="545" cy="136"/>
              <a:chOff x="2925" y="3430"/>
              <a:chExt cx="545" cy="136"/>
            </a:xfrm>
          </p:grpSpPr>
          <p:sp>
            <p:nvSpPr>
              <p:cNvPr id="29739" name="Line 41">
                <a:extLst>
                  <a:ext uri="{FF2B5EF4-FFF2-40B4-BE49-F238E27FC236}">
                    <a16:creationId xmlns:a16="http://schemas.microsoft.com/office/drawing/2014/main" id="{24D6CE8F-7165-4B52-ABCB-428ABB15D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430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0" name="Line 42">
                <a:extLst>
                  <a:ext uri="{FF2B5EF4-FFF2-40B4-BE49-F238E27FC236}">
                    <a16:creationId xmlns:a16="http://schemas.microsoft.com/office/drawing/2014/main" id="{4C2C4B95-416B-49B2-9F29-DEB44749F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566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2027" name="Text Box 43">
            <a:extLst>
              <a:ext uri="{FF2B5EF4-FFF2-40B4-BE49-F238E27FC236}">
                <a16:creationId xmlns:a16="http://schemas.microsoft.com/office/drawing/2014/main" id="{3C9548BC-D318-4F6B-9B7D-B6DAC0F31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084763"/>
            <a:ext cx="3313113" cy="6699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  </a:t>
            </a: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楷体"/>
              </a:rPr>
              <a:t>等效法测电阻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1"/>
      <p:bldP spid="42027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1" name="Group 49">
            <a:extLst>
              <a:ext uri="{FF2B5EF4-FFF2-40B4-BE49-F238E27FC236}">
                <a16:creationId xmlns:a16="http://schemas.microsoft.com/office/drawing/2014/main" id="{C17F8EBE-7164-4A43-A246-246A5F8FA000}"/>
              </a:ext>
            </a:extLst>
          </p:cNvPr>
          <p:cNvGrpSpPr/>
          <p:nvPr/>
        </p:nvGrpSpPr>
        <p:grpSpPr>
          <a:xfrm>
            <a:off x="2268538" y="692150"/>
            <a:ext cx="4175125" cy="4002088"/>
            <a:chOff x="1473" y="487"/>
            <a:chExt cx="3131" cy="3422"/>
          </a:xfrm>
        </p:grpSpPr>
        <p:grpSp>
          <p:nvGrpSpPr>
            <p:cNvPr id="30722" name="Group 2">
              <a:extLst>
                <a:ext uri="{FF2B5EF4-FFF2-40B4-BE49-F238E27FC236}">
                  <a16:creationId xmlns:a16="http://schemas.microsoft.com/office/drawing/2014/main" id="{AA58FCD9-A1C4-403D-8DD7-D64892505757}"/>
                </a:ext>
              </a:extLst>
            </p:cNvPr>
            <p:cNvGrpSpPr/>
            <p:nvPr/>
          </p:nvGrpSpPr>
          <p:grpSpPr>
            <a:xfrm>
              <a:off x="2018" y="3119"/>
              <a:ext cx="91" cy="453"/>
              <a:chOff x="2335" y="525"/>
              <a:chExt cx="91" cy="453"/>
            </a:xfrm>
          </p:grpSpPr>
          <p:sp>
            <p:nvSpPr>
              <p:cNvPr id="30723" name="Line 3">
                <a:extLst>
                  <a:ext uri="{FF2B5EF4-FFF2-40B4-BE49-F238E27FC236}">
                    <a16:creationId xmlns:a16="http://schemas.microsoft.com/office/drawing/2014/main" id="{B2AE1880-B556-434E-9851-BD4A19802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5" y="525"/>
                <a:ext cx="0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4" name="Line 4">
                <a:extLst>
                  <a:ext uri="{FF2B5EF4-FFF2-40B4-BE49-F238E27FC236}">
                    <a16:creationId xmlns:a16="http://schemas.microsoft.com/office/drawing/2014/main" id="{349B2C6F-013D-4C81-80E8-EEDDA6D44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6" y="663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25" name="Rectangle 5">
              <a:extLst>
                <a:ext uri="{FF2B5EF4-FFF2-40B4-BE49-F238E27FC236}">
                  <a16:creationId xmlns:a16="http://schemas.microsoft.com/office/drawing/2014/main" id="{ED81F20B-94E0-4AB6-96F9-FC3966E1B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804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0726" name="Rectangle 6">
              <a:extLst>
                <a:ext uri="{FF2B5EF4-FFF2-40B4-BE49-F238E27FC236}">
                  <a16:creationId xmlns:a16="http://schemas.microsoft.com/office/drawing/2014/main" id="{EEE21FAF-2448-4660-9B62-40F41FF07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1468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0727" name="Text Box 7">
              <a:extLst>
                <a:ext uri="{FF2B5EF4-FFF2-40B4-BE49-F238E27FC236}">
                  <a16:creationId xmlns:a16="http://schemas.microsoft.com/office/drawing/2014/main" id="{0730341F-960E-4CD8-A211-262356EC9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487"/>
              <a:ext cx="815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0728" name="Text Box 8">
              <a:extLst>
                <a:ext uri="{FF2B5EF4-FFF2-40B4-BE49-F238E27FC236}">
                  <a16:creationId xmlns:a16="http://schemas.microsoft.com/office/drawing/2014/main" id="{23E4F08A-4983-4452-AB44-01534D84C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9" y="1605"/>
              <a:ext cx="496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X</a:t>
              </a:r>
            </a:p>
          </p:txBody>
        </p:sp>
        <p:grpSp>
          <p:nvGrpSpPr>
            <p:cNvPr id="30729" name="Group 9">
              <a:extLst>
                <a:ext uri="{FF2B5EF4-FFF2-40B4-BE49-F238E27FC236}">
                  <a16:creationId xmlns:a16="http://schemas.microsoft.com/office/drawing/2014/main" id="{356EAD06-FA30-49A9-BE21-DA4E3A3EA9C3}"/>
                </a:ext>
              </a:extLst>
            </p:cNvPr>
            <p:cNvGrpSpPr/>
            <p:nvPr/>
          </p:nvGrpSpPr>
          <p:grpSpPr>
            <a:xfrm>
              <a:off x="2336" y="2121"/>
              <a:ext cx="543" cy="435"/>
              <a:chOff x="4514" y="2659"/>
              <a:chExt cx="543" cy="435"/>
            </a:xfrm>
          </p:grpSpPr>
          <p:sp>
            <p:nvSpPr>
              <p:cNvPr id="30730" name="Oval 10">
                <a:extLst>
                  <a:ext uri="{FF2B5EF4-FFF2-40B4-BE49-F238E27FC236}">
                    <a16:creationId xmlns:a16="http://schemas.microsoft.com/office/drawing/2014/main" id="{80B120CE-F8AD-4C9F-8CD4-1BCDCA9D8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2659"/>
                <a:ext cx="453" cy="4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31" name="Text Box 11">
                <a:extLst>
                  <a:ext uri="{FF2B5EF4-FFF2-40B4-BE49-F238E27FC236}">
                    <a16:creationId xmlns:a16="http://schemas.microsoft.com/office/drawing/2014/main" id="{022277DD-F8D6-4DF2-9346-F9222FC0C4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4" y="2704"/>
                <a:ext cx="453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30732" name="Line 12">
              <a:extLst>
                <a:ext uri="{FF2B5EF4-FFF2-40B4-BE49-F238E27FC236}">
                  <a16:creationId xmlns:a16="http://schemas.microsoft.com/office/drawing/2014/main" id="{CFF60AAF-B9EE-47ED-86F9-E32BD5DAE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3391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733" name="Group 13">
              <a:extLst>
                <a:ext uri="{FF2B5EF4-FFF2-40B4-BE49-F238E27FC236}">
                  <a16:creationId xmlns:a16="http://schemas.microsoft.com/office/drawing/2014/main" id="{6FFE1E9F-32A0-4479-8A04-0F45CCB3B3A0}"/>
                </a:ext>
              </a:extLst>
            </p:cNvPr>
            <p:cNvGrpSpPr/>
            <p:nvPr/>
          </p:nvGrpSpPr>
          <p:grpSpPr>
            <a:xfrm>
              <a:off x="2517" y="3119"/>
              <a:ext cx="362" cy="309"/>
              <a:chOff x="1800" y="4200"/>
              <a:chExt cx="960" cy="600"/>
            </a:xfrm>
          </p:grpSpPr>
          <p:sp>
            <p:nvSpPr>
              <p:cNvPr id="30734" name="Oval 14">
                <a:extLst>
                  <a:ext uri="{FF2B5EF4-FFF2-40B4-BE49-F238E27FC236}">
                    <a16:creationId xmlns:a16="http://schemas.microsoft.com/office/drawing/2014/main" id="{BD4B5792-217A-41E0-ABFB-FB1CE9688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35" name="Oval 15">
                <a:extLst>
                  <a:ext uri="{FF2B5EF4-FFF2-40B4-BE49-F238E27FC236}">
                    <a16:creationId xmlns:a16="http://schemas.microsoft.com/office/drawing/2014/main" id="{E639F25B-7235-4FCA-8994-37BB5FB11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36" name="Line 16">
                <a:extLst>
                  <a:ext uri="{FF2B5EF4-FFF2-40B4-BE49-F238E27FC236}">
                    <a16:creationId xmlns:a16="http://schemas.microsoft.com/office/drawing/2014/main" id="{5C0E4892-2D82-4744-A3FA-A14ACD006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37" name="Line 17">
              <a:extLst>
                <a:ext uri="{FF2B5EF4-FFF2-40B4-BE49-F238E27FC236}">
                  <a16:creationId xmlns:a16="http://schemas.microsoft.com/office/drawing/2014/main" id="{612EC96A-6D1A-47CD-A370-F19D1184D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3436"/>
              <a:ext cx="16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8" name="Line 18">
              <a:extLst>
                <a:ext uri="{FF2B5EF4-FFF2-40B4-BE49-F238E27FC236}">
                  <a16:creationId xmlns:a16="http://schemas.microsoft.com/office/drawing/2014/main" id="{09DEE930-9228-4694-B41E-78DC69F2C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3391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Line 19">
              <a:extLst>
                <a:ext uri="{FF2B5EF4-FFF2-40B4-BE49-F238E27FC236}">
                  <a16:creationId xmlns:a16="http://schemas.microsoft.com/office/drawing/2014/main" id="{07F2E3DC-C38F-4F56-BCB2-BB37207C3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3" y="3164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0" name="Line 20">
              <a:extLst>
                <a:ext uri="{FF2B5EF4-FFF2-40B4-BE49-F238E27FC236}">
                  <a16:creationId xmlns:a16="http://schemas.microsoft.com/office/drawing/2014/main" id="{46BDE110-A8FA-4CCF-9E19-EE29E453E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896"/>
              <a:ext cx="0" cy="2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Line 21">
              <a:extLst>
                <a:ext uri="{FF2B5EF4-FFF2-40B4-BE49-F238E27FC236}">
                  <a16:creationId xmlns:a16="http://schemas.microsoft.com/office/drawing/2014/main" id="{E358FD4A-2C6B-4E92-A915-87D20516A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895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2" name="Line 22">
              <a:extLst>
                <a:ext uri="{FF2B5EF4-FFF2-40B4-BE49-F238E27FC236}">
                  <a16:creationId xmlns:a16="http://schemas.microsoft.com/office/drawing/2014/main" id="{0F7FC585-E590-462A-81B1-6CF7AFD03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95"/>
              <a:ext cx="5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3" name="Line 23">
              <a:extLst>
                <a:ext uri="{FF2B5EF4-FFF2-40B4-BE49-F238E27FC236}">
                  <a16:creationId xmlns:a16="http://schemas.microsoft.com/office/drawing/2014/main" id="{354D9D1F-6E20-4E9B-8AE0-2C16E8718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56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744" name="Group 24">
              <a:extLst>
                <a:ext uri="{FF2B5EF4-FFF2-40B4-BE49-F238E27FC236}">
                  <a16:creationId xmlns:a16="http://schemas.microsoft.com/office/drawing/2014/main" id="{158B4579-512A-4FC9-BE85-74A3C18D9CAC}"/>
                </a:ext>
              </a:extLst>
            </p:cNvPr>
            <p:cNvGrpSpPr/>
            <p:nvPr/>
          </p:nvGrpSpPr>
          <p:grpSpPr>
            <a:xfrm>
              <a:off x="3391" y="586"/>
              <a:ext cx="569" cy="309"/>
              <a:chOff x="1800" y="4200"/>
              <a:chExt cx="960" cy="600"/>
            </a:xfrm>
          </p:grpSpPr>
          <p:sp>
            <p:nvSpPr>
              <p:cNvPr id="30745" name="Oval 25">
                <a:extLst>
                  <a:ext uri="{FF2B5EF4-FFF2-40B4-BE49-F238E27FC236}">
                    <a16:creationId xmlns:a16="http://schemas.microsoft.com/office/drawing/2014/main" id="{E87C5563-10DC-4EF1-B034-FDD3B921A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46" name="Oval 26">
                <a:extLst>
                  <a:ext uri="{FF2B5EF4-FFF2-40B4-BE49-F238E27FC236}">
                    <a16:creationId xmlns:a16="http://schemas.microsoft.com/office/drawing/2014/main" id="{E30A4212-5DFD-4801-88D3-55F1E5ABF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47" name="Line 27">
                <a:extLst>
                  <a:ext uri="{FF2B5EF4-FFF2-40B4-BE49-F238E27FC236}">
                    <a16:creationId xmlns:a16="http://schemas.microsoft.com/office/drawing/2014/main" id="{93FA58E1-0BF8-4CEF-9643-F3B4146D5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48" name="Line 28">
              <a:extLst>
                <a:ext uri="{FF2B5EF4-FFF2-40B4-BE49-F238E27FC236}">
                  <a16:creationId xmlns:a16="http://schemas.microsoft.com/office/drawing/2014/main" id="{44444F8E-700C-4FC3-8CE8-6F91AC1F1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" y="850"/>
              <a:ext cx="5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9" name="Text Box 29">
              <a:extLst>
                <a:ext uri="{FF2B5EF4-FFF2-40B4-BE49-F238E27FC236}">
                  <a16:creationId xmlns:a16="http://schemas.microsoft.com/office/drawing/2014/main" id="{CC797369-C9EC-4078-B7A2-7EA93C6E1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4" y="3025"/>
              <a:ext cx="64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0750" name="Text Box 30">
              <a:extLst>
                <a:ext uri="{FF2B5EF4-FFF2-40B4-BE49-F238E27FC236}">
                  <a16:creationId xmlns:a16="http://schemas.microsoft.com/office/drawing/2014/main" id="{DA905119-4D01-417A-B8A2-24A0B893B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1" y="805"/>
              <a:ext cx="1143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751" name="Line 31">
              <a:extLst>
                <a:ext uri="{FF2B5EF4-FFF2-40B4-BE49-F238E27FC236}">
                  <a16:creationId xmlns:a16="http://schemas.microsoft.com/office/drawing/2014/main" id="{593F2283-B6A6-4488-8BD4-E22FDF84D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31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752" name="Group 32">
              <a:extLst>
                <a:ext uri="{FF2B5EF4-FFF2-40B4-BE49-F238E27FC236}">
                  <a16:creationId xmlns:a16="http://schemas.microsoft.com/office/drawing/2014/main" id="{DBA83A3F-0853-416A-892A-9EB8B57AF29C}"/>
                </a:ext>
              </a:extLst>
            </p:cNvPr>
            <p:cNvGrpSpPr/>
            <p:nvPr/>
          </p:nvGrpSpPr>
          <p:grpSpPr>
            <a:xfrm>
              <a:off x="3334" y="1259"/>
              <a:ext cx="362" cy="309"/>
              <a:chOff x="1800" y="4200"/>
              <a:chExt cx="960" cy="600"/>
            </a:xfrm>
          </p:grpSpPr>
          <p:sp>
            <p:nvSpPr>
              <p:cNvPr id="30753" name="Oval 33">
                <a:extLst>
                  <a:ext uri="{FF2B5EF4-FFF2-40B4-BE49-F238E27FC236}">
                    <a16:creationId xmlns:a16="http://schemas.microsoft.com/office/drawing/2014/main" id="{61FC88FD-62F4-41F0-85C9-735249FEA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54" name="Oval 34">
                <a:extLst>
                  <a:ext uri="{FF2B5EF4-FFF2-40B4-BE49-F238E27FC236}">
                    <a16:creationId xmlns:a16="http://schemas.microsoft.com/office/drawing/2014/main" id="{4B4FF2DF-01FB-4AB2-9584-613B90021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55" name="Line 35">
                <a:extLst>
                  <a:ext uri="{FF2B5EF4-FFF2-40B4-BE49-F238E27FC236}">
                    <a16:creationId xmlns:a16="http://schemas.microsoft.com/office/drawing/2014/main" id="{E2871F9B-DA57-4A19-9D8F-5D0ED5E2D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56" name="Line 36">
              <a:extLst>
                <a:ext uri="{FF2B5EF4-FFF2-40B4-BE49-F238E27FC236}">
                  <a16:creationId xmlns:a16="http://schemas.microsoft.com/office/drawing/2014/main" id="{E6421959-DFF0-4155-97C1-1863F11F5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531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7" name="Text Box 37">
              <a:extLst>
                <a:ext uri="{FF2B5EF4-FFF2-40B4-BE49-F238E27FC236}">
                  <a16:creationId xmlns:a16="http://schemas.microsoft.com/office/drawing/2014/main" id="{4F7DC1AB-5F6D-4217-B4B3-EBE244C12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1529"/>
              <a:ext cx="114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S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0758" name="Line 38">
              <a:extLst>
                <a:ext uri="{FF2B5EF4-FFF2-40B4-BE49-F238E27FC236}">
                  <a16:creationId xmlns:a16="http://schemas.microsoft.com/office/drawing/2014/main" id="{4BC87F88-C41B-4BC9-AA3C-FE455755A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851"/>
              <a:ext cx="0" cy="25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9" name="Text Box 39">
              <a:extLst>
                <a:ext uri="{FF2B5EF4-FFF2-40B4-BE49-F238E27FC236}">
                  <a16:creationId xmlns:a16="http://schemas.microsoft.com/office/drawing/2014/main" id="{A53B65B3-A91A-4538-A726-5DA643623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3465"/>
              <a:ext cx="814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R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ab</a:t>
              </a:r>
            </a:p>
          </p:txBody>
        </p:sp>
        <p:sp>
          <p:nvSpPr>
            <p:cNvPr id="30760" name="Rectangle 40">
              <a:extLst>
                <a:ext uri="{FF2B5EF4-FFF2-40B4-BE49-F238E27FC236}">
                  <a16:creationId xmlns:a16="http://schemas.microsoft.com/office/drawing/2014/main" id="{E4410341-4924-4A9A-AB7A-8067D7E9B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3375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0761" name="Line 41">
              <a:extLst>
                <a:ext uri="{FF2B5EF4-FFF2-40B4-BE49-F238E27FC236}">
                  <a16:creationId xmlns:a16="http://schemas.microsoft.com/office/drawing/2014/main" id="{A417FE5B-1F8A-43CA-8B05-2554B973E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7" y="2876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2" name="Text Box 42">
              <a:extLst>
                <a:ext uri="{FF2B5EF4-FFF2-40B4-BE49-F238E27FC236}">
                  <a16:creationId xmlns:a16="http://schemas.microsoft.com/office/drawing/2014/main" id="{E0695F41-6A73-4076-9920-6339E1D7C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2877"/>
              <a:ext cx="31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30763" name="Text Box 43">
              <a:extLst>
                <a:ext uri="{FF2B5EF4-FFF2-40B4-BE49-F238E27FC236}">
                  <a16:creationId xmlns:a16="http://schemas.microsoft.com/office/drawing/2014/main" id="{934E2ABC-F9DA-45D0-A821-0571BF91A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373"/>
              <a:ext cx="31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0764" name="Text Box 44">
              <a:extLst>
                <a:ext uri="{FF2B5EF4-FFF2-40B4-BE49-F238E27FC236}">
                  <a16:creationId xmlns:a16="http://schemas.microsoft.com/office/drawing/2014/main" id="{998FA89E-A6D5-472E-BF4A-CD6BF3B32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3420"/>
              <a:ext cx="32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0765" name="Line 45">
              <a:extLst>
                <a:ext uri="{FF2B5EF4-FFF2-40B4-BE49-F238E27FC236}">
                  <a16:creationId xmlns:a16="http://schemas.microsoft.com/office/drawing/2014/main" id="{A68213D0-9E07-4A32-92DC-50FEFE0DA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89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6" name="Line 46">
              <a:extLst>
                <a:ext uri="{FF2B5EF4-FFF2-40B4-BE49-F238E27FC236}">
                  <a16:creationId xmlns:a16="http://schemas.microsoft.com/office/drawing/2014/main" id="{F6509FC0-EA74-42E0-906F-B271C960C8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2348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7" name="Line 47">
              <a:extLst>
                <a:ext uri="{FF2B5EF4-FFF2-40B4-BE49-F238E27FC236}">
                  <a16:creationId xmlns:a16="http://schemas.microsoft.com/office/drawing/2014/main" id="{AB1A7F76-E699-41C5-96A2-BD9D77E6D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2348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8" name="Line 48">
              <a:extLst>
                <a:ext uri="{FF2B5EF4-FFF2-40B4-BE49-F238E27FC236}">
                  <a16:creationId xmlns:a16="http://schemas.microsoft.com/office/drawing/2014/main" id="{EAF0BE2D-49CC-4E38-8425-CDE8986BC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572"/>
              <a:ext cx="454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hecker dir="vert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FCC8D058-54E5-4B80-8347-968CBB31A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981075"/>
            <a:ext cx="770572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" panose="02010600040101010101" pitchFamily="2" charset="-122"/>
              </a:rPr>
              <a:t>二、转换法测电阻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楷体"/>
              </a:rPr>
              <a:t>        利用</a:t>
            </a:r>
            <a:r>
              <a:rPr lang="zh-CN" altLang="en-US" sz="36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600040101010101" pitchFamily="2" charset="-122"/>
              </a:rPr>
              <a:t>开关的断开和闭合</a:t>
            </a:r>
            <a:r>
              <a:rPr lang="zh-CN" altLang="en-US" sz="3600" b="1">
                <a:latin typeface="Times New Roman" panose="02010600030101010101" pitchFamily="2" charset="-122"/>
                <a:ea typeface="楷体" panose="02010600040101010101" pitchFamily="2" charset="-122"/>
              </a:rPr>
              <a:t>，或者</a:t>
            </a:r>
            <a:r>
              <a:rPr lang="zh-CN" altLang="en-US" sz="36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600040101010101" pitchFamily="2" charset="-122"/>
              </a:rPr>
              <a:t>滑动变阻器滑片位置</a:t>
            </a:r>
            <a:r>
              <a:rPr lang="zh-CN" altLang="en-US" sz="3600" b="1">
                <a:latin typeface="Times New Roman" panose="02010600030101010101" pitchFamily="2" charset="-122"/>
                <a:ea typeface="楷体" panose="02010600040101010101" pitchFamily="2" charset="-122"/>
              </a:rPr>
              <a:t>的变化，使电路处于两种不同的状态，从而</a:t>
            </a:r>
            <a:r>
              <a:rPr lang="zh-CN" altLang="en-US" sz="36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600040101010101" pitchFamily="2" charset="-122"/>
              </a:rPr>
              <a:t>使电流表或电压表有两个不同</a:t>
            </a:r>
            <a:r>
              <a:rPr lang="zh-CN" altLang="en-US" sz="3600" b="1">
                <a:latin typeface="Times New Roman" panose="02010600030101010101" pitchFamily="2" charset="-122"/>
                <a:ea typeface="楷体" panose="02010600040101010101" pitchFamily="2" charset="-122"/>
              </a:rPr>
              <a:t>的读数，再利用</a:t>
            </a:r>
            <a:r>
              <a:rPr lang="zh-CN" altLang="en-US" sz="36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600040101010101" pitchFamily="2" charset="-122"/>
              </a:rPr>
              <a:t>欧姆定律和电路特点</a:t>
            </a:r>
            <a:r>
              <a:rPr lang="zh-CN" altLang="en-US" sz="3600" b="1">
                <a:latin typeface="Times New Roman" panose="02010600030101010101" pitchFamily="2" charset="-122"/>
                <a:ea typeface="楷体" panose="02010600040101010101" pitchFamily="2" charset="-122"/>
              </a:rPr>
              <a:t>间接求出未知电阻的方法</a:t>
            </a:r>
          </a:p>
        </p:txBody>
      </p:sp>
    </p:spTree>
  </p:cSld>
  <p:clrMapOvr>
    <a:masterClrMapping/>
  </p:clrMapOvr>
  <p:transition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69" name="Rectangle 5">
            <a:extLst>
              <a:ext uri="{FF2B5EF4-FFF2-40B4-BE49-F238E27FC236}">
                <a16:creationId xmlns:a16="http://schemas.microsoft.com/office/drawing/2014/main" id="{CCFFEFE8-E503-41C4-ADE8-4B3FC9D7E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96963"/>
            <a:ext cx="914558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现有一个电池组，一个电压表，一个开关，一个已知电阻</a:t>
            </a:r>
            <a:r>
              <a:rPr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3600" b="1" baseline="-25000">
                <a:latin typeface="Times New Roman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，导线若干，用上述器材测定待测电阻</a:t>
            </a:r>
            <a:r>
              <a:rPr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的阻值，要求：</a:t>
            </a:r>
          </a:p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①画出实验电路图；</a:t>
            </a:r>
          </a:p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②简要写出实验步骤并用字母表示测量的物理量；</a:t>
            </a:r>
          </a:p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③根据所测物理量写出待测阻值</a:t>
            </a:r>
            <a:r>
              <a:rPr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的表达式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F42BF2EC-05ED-458D-897B-6C93B0C6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33375"/>
            <a:ext cx="4824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1</a:t>
            </a: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、缺少电流表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71D9AFC7-576B-4E9D-9C23-32C09A69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373688"/>
            <a:ext cx="583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利用串联电路电流相等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99681752-1BB7-400D-9204-792EA1DC5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1" t="36667" r="19000" b="27333"/>
          <a:stretch>
            <a:fillRect/>
          </a:stretch>
        </p:blipFill>
        <p:spPr bwMode="auto">
          <a:xfrm>
            <a:off x="1835150" y="981075"/>
            <a:ext cx="37338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6">
            <a:extLst>
              <a:ext uri="{FF2B5EF4-FFF2-40B4-BE49-F238E27FC236}">
                <a16:creationId xmlns:a16="http://schemas.microsoft.com/office/drawing/2014/main" id="{98EB3DEA-533E-4903-A8AC-0F50A90C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0"/>
            <a:ext cx="489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允许拆装电压表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EA1FB783-1AC1-4A84-A1EE-0DE0FE02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6700"/>
            <a:ext cx="7345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、用电压表测出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两端的电压记为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Ux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9F4F20AD-EA18-4FE5-B8E4-4F4571695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7345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、再用电压表测出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。两端的电压</a:t>
            </a:r>
            <a:r>
              <a:rPr lang="zh-CN" altLang="en-US" sz="1800" b="1">
                <a:latin typeface="Times New Roman" panose="020b0604020202020204" pitchFamily="34" charset="0"/>
                <a:ea typeface="楷体"/>
              </a:rPr>
              <a:t>记为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aphicFrame>
        <p:nvGraphicFramePr>
          <p:cNvPr id="33797" name="Object 11">
            <a:extLst>
              <a:ext uri="{FF2B5EF4-FFF2-40B4-BE49-F238E27FC236}">
                <a16:creationId xmlns:a16="http://schemas.microsoft.com/office/drawing/2014/main" id="{23001DDF-6D98-46A2-AA5A-8B63B15F4B06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756025"/>
          <a:ext cx="11430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progId="Equation.3">
                  <p:embed/>
                </p:oleObj>
              </mc:Choice>
              <mc:Fallback>
                <p:oleObj r:id="rId4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3756025"/>
                        <a:ext cx="114300" cy="2174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>
            <a:extLst>
              <a:ext uri="{FF2B5EF4-FFF2-40B4-BE49-F238E27FC236}">
                <a16:creationId xmlns:a16="http://schemas.microsoft.com/office/drawing/2014/main" id="{0355CA57-F8B1-424D-AC70-62F377D8608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576888"/>
          <a:ext cx="21590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6" progId="Equation.DSMT4">
                  <p:embed/>
                </p:oleObj>
              </mc:Choice>
              <mc:Fallback>
                <p:oleObj r:id="rId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5576888"/>
                        <a:ext cx="2159000" cy="12811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0" name="Text Box 50">
            <a:extLst>
              <a:ext uri="{FF2B5EF4-FFF2-40B4-BE49-F238E27FC236}">
                <a16:creationId xmlns:a16="http://schemas.microsoft.com/office/drawing/2014/main" id="{2B73E6D4-0A5D-4F40-940F-9D93353A4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775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909B9B01-3A87-4A10-8445-785CD4F16115}"/>
              </a:ext>
            </a:extLst>
          </p:cNvPr>
          <p:cNvGrpSpPr/>
          <p:nvPr/>
        </p:nvGrpSpPr>
        <p:grpSpPr>
          <a:xfrm>
            <a:off x="5651500" y="908050"/>
            <a:ext cx="1379538" cy="1177925"/>
            <a:chOff x="1572" y="2736"/>
            <a:chExt cx="869" cy="742"/>
          </a:xfrm>
        </p:grpSpPr>
        <p:sp>
          <p:nvSpPr>
            <p:cNvPr id="33801" name="Rectangle 46">
              <a:extLst>
                <a:ext uri="{FF2B5EF4-FFF2-40B4-BE49-F238E27FC236}">
                  <a16:creationId xmlns:a16="http://schemas.microsoft.com/office/drawing/2014/main" id="{77CF27B5-25B4-402A-A165-568387172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" y="2910"/>
              <a:ext cx="6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R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x</a:t>
              </a:r>
              <a:r>
                <a:rPr lang="en-US" altLang="zh-CN" sz="3600" b="1">
                  <a:solidFill>
                    <a:srgbClr val="0000CC"/>
                  </a:solidFill>
                  <a:latin typeface="宋体" pitchFamily="2" charset="-122"/>
                </a:rPr>
                <a:t>=</a:t>
              </a:r>
              <a:endParaRPr lang="en-US" altLang="zh-CN" sz="3600" b="1" baseline="-25000">
                <a:solidFill>
                  <a:srgbClr val="0000CC"/>
                </a:solidFill>
                <a:latin typeface="宋体" pitchFamily="2" charset="-122"/>
              </a:endParaRPr>
            </a:p>
          </p:txBody>
        </p:sp>
        <p:grpSp>
          <p:nvGrpSpPr>
            <p:cNvPr id="33802" name="Group 47">
              <a:extLst>
                <a:ext uri="{FF2B5EF4-FFF2-40B4-BE49-F238E27FC236}">
                  <a16:creationId xmlns:a16="http://schemas.microsoft.com/office/drawing/2014/main" id="{15751947-BE46-4C10-A46E-7347B092885A}"/>
                </a:ext>
              </a:extLst>
            </p:cNvPr>
            <p:cNvGrpSpPr/>
            <p:nvPr/>
          </p:nvGrpSpPr>
          <p:grpSpPr>
            <a:xfrm>
              <a:off x="1920" y="2736"/>
              <a:ext cx="521" cy="742"/>
              <a:chOff x="3036" y="796"/>
              <a:chExt cx="521" cy="742"/>
            </a:xfrm>
          </p:grpSpPr>
          <p:sp>
            <p:nvSpPr>
              <p:cNvPr id="33803" name="Rectangle 48">
                <a:extLst>
                  <a:ext uri="{FF2B5EF4-FFF2-40B4-BE49-F238E27FC236}">
                    <a16:creationId xmlns:a16="http://schemas.microsoft.com/office/drawing/2014/main" id="{A2FD90B6-C6D6-4440-A192-93DDFABD7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6" y="1134"/>
                <a:ext cx="50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600" b="1" i="1">
                    <a:solidFill>
                      <a:srgbClr val="0000CC"/>
                    </a:solidFill>
                    <a:latin typeface="宋体" pitchFamily="2" charset="-122"/>
                  </a:rPr>
                  <a:t> I</a:t>
                </a:r>
                <a:r>
                  <a:rPr lang="en-US" altLang="zh-CN" sz="3600" b="1" baseline="-25000">
                    <a:solidFill>
                      <a:srgbClr val="0000CC"/>
                    </a:solidFill>
                    <a:latin typeface="宋体" pitchFamily="2" charset="-122"/>
                  </a:rPr>
                  <a:t>x</a:t>
                </a:r>
              </a:p>
            </p:txBody>
          </p:sp>
          <p:sp>
            <p:nvSpPr>
              <p:cNvPr id="33804" name="Rectangle 49">
                <a:extLst>
                  <a:ext uri="{FF2B5EF4-FFF2-40B4-BE49-F238E27FC236}">
                    <a16:creationId xmlns:a16="http://schemas.microsoft.com/office/drawing/2014/main" id="{285F8C35-6BAC-4960-AD9F-3DB59C4B9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" y="796"/>
                <a:ext cx="50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600" b="1" i="1">
                    <a:solidFill>
                      <a:srgbClr val="0000CC"/>
                    </a:solidFill>
                    <a:latin typeface="宋体" pitchFamily="2" charset="-122"/>
                  </a:rPr>
                  <a:t> U</a:t>
                </a:r>
                <a:r>
                  <a:rPr lang="en-US" altLang="zh-CN" sz="3600" b="1" baseline="-25000">
                    <a:solidFill>
                      <a:srgbClr val="0000CC"/>
                    </a:solidFill>
                    <a:latin typeface="宋体" pitchFamily="2" charset="-122"/>
                  </a:rPr>
                  <a:t>x</a:t>
                </a:r>
              </a:p>
            </p:txBody>
          </p:sp>
          <p:sp>
            <p:nvSpPr>
              <p:cNvPr id="33805" name="Line 50">
                <a:extLst>
                  <a:ext uri="{FF2B5EF4-FFF2-40B4-BE49-F238E27FC236}">
                    <a16:creationId xmlns:a16="http://schemas.microsoft.com/office/drawing/2014/main" id="{8774A358-1E6E-4108-8FB8-0B4DA64BA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1200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1A0FBF2E-D539-4565-9E2B-625A060C371F}"/>
              </a:ext>
            </a:extLst>
          </p:cNvPr>
          <p:cNvGrpSpPr/>
          <p:nvPr/>
        </p:nvGrpSpPr>
        <p:grpSpPr>
          <a:xfrm>
            <a:off x="7451725" y="2565400"/>
            <a:ext cx="1370013" cy="1177925"/>
            <a:chOff x="3882" y="2688"/>
            <a:chExt cx="863" cy="742"/>
          </a:xfrm>
        </p:grpSpPr>
        <p:sp>
          <p:nvSpPr>
            <p:cNvPr id="33807" name="Rectangle 52">
              <a:extLst>
                <a:ext uri="{FF2B5EF4-FFF2-40B4-BE49-F238E27FC236}">
                  <a16:creationId xmlns:a16="http://schemas.microsoft.com/office/drawing/2014/main" id="{B05BD082-EDFF-44F7-BDCF-75EEA65CD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908"/>
              <a:ext cx="6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chemeClr val="accent2"/>
                  </a:solidFill>
                  <a:latin typeface="宋体" pitchFamily="2" charset="-122"/>
                </a:rPr>
                <a:t>I</a:t>
              </a:r>
              <a:r>
                <a:rPr lang="en-US" altLang="zh-CN" sz="3600" b="1" baseline="-25000">
                  <a:solidFill>
                    <a:schemeClr val="accent2"/>
                  </a:solidFill>
                  <a:latin typeface="宋体" pitchFamily="2" charset="-122"/>
                </a:rPr>
                <a:t>0</a:t>
              </a:r>
              <a:r>
                <a:rPr lang="en-US" altLang="zh-CN" sz="3600" b="1">
                  <a:solidFill>
                    <a:schemeClr val="accent2"/>
                  </a:solidFill>
                  <a:latin typeface="宋体" pitchFamily="2" charset="-122"/>
                </a:rPr>
                <a:t>=</a:t>
              </a:r>
              <a:endParaRPr lang="en-US" altLang="zh-CN" sz="3600" b="1" baseline="-25000">
                <a:solidFill>
                  <a:schemeClr val="accent2"/>
                </a:solidFill>
                <a:latin typeface="宋体" pitchFamily="2" charset="-122"/>
              </a:endParaRPr>
            </a:p>
          </p:txBody>
        </p:sp>
        <p:grpSp>
          <p:nvGrpSpPr>
            <p:cNvPr id="33808" name="Group 53">
              <a:extLst>
                <a:ext uri="{FF2B5EF4-FFF2-40B4-BE49-F238E27FC236}">
                  <a16:creationId xmlns:a16="http://schemas.microsoft.com/office/drawing/2014/main" id="{D98CB33F-6A00-4412-AA42-F26AB94998E0}"/>
                </a:ext>
              </a:extLst>
            </p:cNvPr>
            <p:cNvGrpSpPr/>
            <p:nvPr/>
          </p:nvGrpSpPr>
          <p:grpSpPr>
            <a:xfrm>
              <a:off x="4224" y="2688"/>
              <a:ext cx="521" cy="742"/>
              <a:chOff x="3036" y="796"/>
              <a:chExt cx="521" cy="742"/>
            </a:xfrm>
          </p:grpSpPr>
          <p:sp>
            <p:nvSpPr>
              <p:cNvPr id="33809" name="Rectangle 54">
                <a:extLst>
                  <a:ext uri="{FF2B5EF4-FFF2-40B4-BE49-F238E27FC236}">
                    <a16:creationId xmlns:a16="http://schemas.microsoft.com/office/drawing/2014/main" id="{C065847E-6A8A-411B-A348-93B974005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6" y="1134"/>
                <a:ext cx="50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600" b="1" i="1">
                    <a:solidFill>
                      <a:schemeClr val="accent2"/>
                    </a:solidFill>
                    <a:latin typeface="宋体" pitchFamily="2" charset="-122"/>
                  </a:rPr>
                  <a:t> R</a:t>
                </a:r>
                <a:r>
                  <a:rPr lang="en-US" altLang="zh-CN" sz="3600" b="1" baseline="-25000">
                    <a:solidFill>
                      <a:schemeClr val="accent2"/>
                    </a:solidFill>
                    <a:latin typeface="宋体" pitchFamily="2" charset="-122"/>
                  </a:rPr>
                  <a:t>0</a:t>
                </a:r>
              </a:p>
            </p:txBody>
          </p:sp>
          <p:sp>
            <p:nvSpPr>
              <p:cNvPr id="33810" name="Rectangle 55">
                <a:extLst>
                  <a:ext uri="{FF2B5EF4-FFF2-40B4-BE49-F238E27FC236}">
                    <a16:creationId xmlns:a16="http://schemas.microsoft.com/office/drawing/2014/main" id="{87D56F1A-1694-4A64-BB57-394948189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" y="796"/>
                <a:ext cx="50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600" b="1" i="1">
                    <a:solidFill>
                      <a:schemeClr val="accent2"/>
                    </a:solidFill>
                    <a:latin typeface="宋体" pitchFamily="2" charset="-122"/>
                  </a:rPr>
                  <a:t> U</a:t>
                </a:r>
                <a:r>
                  <a:rPr lang="en-US" altLang="zh-CN" sz="3600" b="1" baseline="-25000">
                    <a:solidFill>
                      <a:schemeClr val="accent2"/>
                    </a:solidFill>
                    <a:latin typeface="宋体" pitchFamily="2" charset="-122"/>
                  </a:rPr>
                  <a:t>0</a:t>
                </a:r>
              </a:p>
            </p:txBody>
          </p:sp>
          <p:sp>
            <p:nvSpPr>
              <p:cNvPr id="33811" name="Line 56">
                <a:extLst>
                  <a:ext uri="{FF2B5EF4-FFF2-40B4-BE49-F238E27FC236}">
                    <a16:creationId xmlns:a16="http://schemas.microsoft.com/office/drawing/2014/main" id="{FA3E2F2B-5B8C-4E5A-AFE5-4FE7FDEA3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1200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5D52BEB6-7A3B-49D3-AF8A-B53830625C01}"/>
              </a:ext>
            </a:extLst>
          </p:cNvPr>
          <p:cNvGrpSpPr/>
          <p:nvPr/>
        </p:nvGrpSpPr>
        <p:grpSpPr>
          <a:xfrm>
            <a:off x="6443663" y="2133600"/>
            <a:ext cx="1219200" cy="952500"/>
            <a:chOff x="2928" y="1392"/>
            <a:chExt cx="768" cy="600"/>
          </a:xfrm>
        </p:grpSpPr>
        <p:sp>
          <p:nvSpPr>
            <p:cNvPr id="33813" name="AutoShape 58">
              <a:extLst>
                <a:ext uri="{FF2B5EF4-FFF2-40B4-BE49-F238E27FC236}">
                  <a16:creationId xmlns:a16="http://schemas.microsoft.com/office/drawing/2014/main" id="{157F55D9-AEE8-4EF8-BA14-6EF8504413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4214">
              <a:off x="3048" y="1344"/>
              <a:ext cx="528" cy="768"/>
            </a:xfrm>
            <a:prstGeom prst="upDownArrow">
              <a:avLst>
                <a:gd name="adj1" fmla="val 50000"/>
                <a:gd name="adj2" fmla="val 29051"/>
              </a:avLst>
            </a:prstGeom>
            <a:noFill/>
            <a:ln w="19050">
              <a:solidFill>
                <a:srgbClr val="FF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3814" name="Rectangle 59">
              <a:extLst>
                <a:ext uri="{FF2B5EF4-FFF2-40B4-BE49-F238E27FC236}">
                  <a16:creationId xmlns:a16="http://schemas.microsoft.com/office/drawing/2014/main" id="{941F1F1A-A90F-4DFF-9296-AA3E77867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392"/>
              <a:ext cx="40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>
                  <a:solidFill>
                    <a:srgbClr val="FF3300"/>
                  </a:solidFill>
                  <a:latin typeface="宋体" pitchFamily="2" charset="-122"/>
                </a:rPr>
                <a:t>串</a:t>
              </a:r>
            </a:p>
          </p:txBody>
        </p:sp>
        <p:sp>
          <p:nvSpPr>
            <p:cNvPr id="33815" name="Rectangle 60">
              <a:extLst>
                <a:ext uri="{FF2B5EF4-FFF2-40B4-BE49-F238E27FC236}">
                  <a16:creationId xmlns:a16="http://schemas.microsoft.com/office/drawing/2014/main" id="{C43A161F-A3A5-4223-9F6F-119BB4C85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584"/>
              <a:ext cx="40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>
                  <a:solidFill>
                    <a:srgbClr val="FF3300"/>
                  </a:solidFill>
                  <a:latin typeface="宋体" pitchFamily="2" charset="-122"/>
                </a:rPr>
                <a:t>联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63993A83-0554-4E1C-A8C9-748294E5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333" r="19000" b="27333"/>
          <a:stretch>
            <a:fillRect/>
          </a:stretch>
        </p:blipFill>
        <p:spPr bwMode="auto">
          <a:xfrm>
            <a:off x="539750" y="3357563"/>
            <a:ext cx="35988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2F4C726B-1B3F-4749-BED2-D6AE384F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667" r="19000" b="27333"/>
          <a:stretch>
            <a:fillRect/>
          </a:stretch>
        </p:blipFill>
        <p:spPr bwMode="auto">
          <a:xfrm>
            <a:off x="755650" y="333375"/>
            <a:ext cx="33845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46AD63E3-2398-418F-A808-978DED7662C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880100" y="777875"/>
          <a:ext cx="32639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5" progId="Equation.DSMT4">
                  <p:embed/>
                </p:oleObj>
              </mc:Choice>
              <mc:Fallback>
                <p:oleObj r:id="rId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80100" y="777875"/>
                        <a:ext cx="3263900" cy="16795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>
            <a:extLst>
              <a:ext uri="{FF2B5EF4-FFF2-40B4-BE49-F238E27FC236}">
                <a16:creationId xmlns:a16="http://schemas.microsoft.com/office/drawing/2014/main" id="{1C1EA90B-E6F7-4A4A-8049-B0B9E190629C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543550" y="4184650"/>
          <a:ext cx="360045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7" progId="Equation.DSMT4">
                  <p:embed/>
                </p:oleObj>
              </mc:Choice>
              <mc:Fallback>
                <p:oleObj r:id="rId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3550" y="4184650"/>
                        <a:ext cx="3600450" cy="12461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0" name="Text Box 50">
            <a:extLst>
              <a:ext uri="{FF2B5EF4-FFF2-40B4-BE49-F238E27FC236}">
                <a16:creationId xmlns:a16="http://schemas.microsoft.com/office/drawing/2014/main" id="{18CB4D23-D2D6-42AD-AEEC-AB5659396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2" name="Text Box 50">
            <a:extLst>
              <a:ext uri="{FF2B5EF4-FFF2-40B4-BE49-F238E27FC236}">
                <a16:creationId xmlns:a16="http://schemas.microsoft.com/office/drawing/2014/main" id="{3AF45820-11E9-4AD6-8A70-920D79F2F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8638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3" name="Picture 59" descr="182">
            <a:extLst>
              <a:ext uri="{FF2B5EF4-FFF2-40B4-BE49-F238E27FC236}">
                <a16:creationId xmlns:a16="http://schemas.microsoft.com/office/drawing/2014/main" id="{A162F530-4960-467A-813A-EF0F5547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6235700"/>
            <a:ext cx="88868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4" name="组合 2">
            <a:extLst>
              <a:ext uri="{FF2B5EF4-FFF2-40B4-BE49-F238E27FC236}">
                <a16:creationId xmlns:a16="http://schemas.microsoft.com/office/drawing/2014/main" id="{28CB7662-5220-4362-9A80-E39D17261826}"/>
              </a:ext>
            </a:extLst>
          </p:cNvPr>
          <p:cNvGrpSpPr/>
          <p:nvPr/>
        </p:nvGrpSpPr>
        <p:grpSpPr>
          <a:xfrm>
            <a:off x="317500" y="119063"/>
            <a:ext cx="2701925" cy="936625"/>
            <a:chOff x="501" y="188"/>
            <a:chExt cx="4254" cy="1474"/>
          </a:xfrm>
        </p:grpSpPr>
        <p:grpSp>
          <p:nvGrpSpPr>
            <p:cNvPr id="8195" name="Group 10">
              <a:extLst>
                <a:ext uri="{FF2B5EF4-FFF2-40B4-BE49-F238E27FC236}">
                  <a16:creationId xmlns:a16="http://schemas.microsoft.com/office/drawing/2014/main" id="{07C7F4A2-8EF0-4EA7-B3B8-FFA8958A3519}"/>
                </a:ext>
              </a:extLst>
            </p:cNvPr>
            <p:cNvGrpSpPr/>
            <p:nvPr/>
          </p:nvGrpSpPr>
          <p:grpSpPr>
            <a:xfrm>
              <a:off x="501" y="188"/>
              <a:ext cx="4254" cy="1474"/>
              <a:chOff x="0" y="-49"/>
              <a:chExt cx="3237" cy="998"/>
            </a:xfrm>
          </p:grpSpPr>
          <p:grpSp>
            <p:nvGrpSpPr>
              <p:cNvPr id="8196" name="Group 11">
                <a:extLst>
                  <a:ext uri="{FF2B5EF4-FFF2-40B4-BE49-F238E27FC236}">
                    <a16:creationId xmlns:a16="http://schemas.microsoft.com/office/drawing/2014/main" id="{4D087CD5-0BA7-48C0-A57F-5DDC4D81458D}"/>
                  </a:ext>
                </a:extLst>
              </p:cNvPr>
              <p:cNvGrpSpPr/>
              <p:nvPr/>
            </p:nvGrpSpPr>
            <p:grpSpPr>
              <a:xfrm>
                <a:off x="0" y="8"/>
                <a:ext cx="3237" cy="941"/>
                <a:chExt cx="3237" cy="941"/>
              </a:xfrm>
            </p:grpSpPr>
            <p:sp>
              <p:nvSpPr>
                <p:cNvPr id="8197" name="MH_Other_2">
                  <a:extLst>
                    <a:ext uri="{FF2B5EF4-FFF2-40B4-BE49-F238E27FC236}">
                      <a16:creationId xmlns:a16="http://schemas.microsoft.com/office/drawing/2014/main" id="{F2620CD8-9E22-4F33-A190-A13351D71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" y="205"/>
                  <a:ext cx="2890" cy="601"/>
                </a:xfrm>
                <a:custGeom>
                  <a:gdLst>
                    <a:gd name="T0" fmla="*/ 2907 w 3244"/>
                    <a:gd name="T1" fmla="*/ 675 h 675"/>
                    <a:gd name="T2" fmla="*/ 3244 w 3244"/>
                    <a:gd name="T3" fmla="*/ 337 h 675"/>
                    <a:gd name="T4" fmla="*/ 2907 w 3244"/>
                    <a:gd name="T5" fmla="*/ 0 h 675"/>
                    <a:gd name="T6" fmla="*/ 337 w 3244"/>
                    <a:gd name="T7" fmla="*/ 0 h 675"/>
                    <a:gd name="T8" fmla="*/ 0 w 3244"/>
                    <a:gd name="T9" fmla="*/ 337 h 675"/>
                    <a:gd name="T10" fmla="*/ 337 w 3244"/>
                    <a:gd name="T11" fmla="*/ 675 h 675"/>
                    <a:gd name="T12" fmla="*/ 2907 w 3244"/>
                    <a:gd name="T13" fmla="*/ 675 h 6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44" h="675">
                      <a:moveTo>
                        <a:pt x="2907" y="675"/>
                      </a:moveTo>
                      <a:cubicBezTo>
                        <a:pt x="3093" y="675"/>
                        <a:pt x="3244" y="523"/>
                        <a:pt x="3244" y="337"/>
                      </a:cubicBezTo>
                      <a:cubicBezTo>
                        <a:pt x="3244" y="151"/>
                        <a:pt x="3093" y="0"/>
                        <a:pt x="2907" y="0"/>
                      </a:cubicBezTo>
                      <a:cubicBezTo>
                        <a:pt x="337" y="0"/>
                        <a:pt x="337" y="0"/>
                        <a:pt x="337" y="0"/>
                      </a:cubicBezTo>
                      <a:cubicBezTo>
                        <a:pt x="151" y="0"/>
                        <a:pt x="0" y="151"/>
                        <a:pt x="0" y="337"/>
                      </a:cubicBezTo>
                      <a:cubicBezTo>
                        <a:pt x="0" y="523"/>
                        <a:pt x="151" y="675"/>
                        <a:pt x="337" y="675"/>
                      </a:cubicBezTo>
                      <a:lnTo>
                        <a:pt x="2907" y="675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pic>
              <p:nvPicPr>
                <p:cNvPr id="8198" name="MH_Other_8">
                  <a:extLst>
                    <a:ext uri="{FF2B5EF4-FFF2-40B4-BE49-F238E27FC236}">
                      <a16:creationId xmlns:a16="http://schemas.microsoft.com/office/drawing/2014/main" id="{5BDF4871-D348-400A-9237-BA7EC1BD40AD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3237" cy="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199" name="MH_SubTitle_4">
                <a:extLst>
                  <a:ext uri="{FF2B5EF4-FFF2-40B4-BE49-F238E27FC236}">
                    <a16:creationId xmlns:a16="http://schemas.microsoft.com/office/drawing/2014/main" id="{D128B019-933A-4ECE-814A-2F294C342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3" y="-49"/>
                <a:ext cx="2043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lnSpc>
                    <a:spcPct val="110000"/>
                  </a:lnSpc>
                </a:pPr>
                <a:r>
                  <a:rPr lang="zh-CN" altLang="en-US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引入：</a:t>
                </a:r>
              </a:p>
            </p:txBody>
          </p:sp>
        </p:grp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8AFEEF26-7DC1-4DC9-8562-BCEA5C597615}"/>
                </a:ext>
              </a:extLst>
            </p:cNvPr>
            <p:cNvSpPr/>
            <p:nvPr/>
          </p:nvSpPr>
          <p:spPr>
            <a:xfrm>
              <a:off x="973" y="663"/>
              <a:ext cx="432" cy="52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5377" name="Picture 7" descr="H:\2\人教教参资源\九\图\电压表.JPG">
            <a:extLst>
              <a:ext uri="{FF2B5EF4-FFF2-40B4-BE49-F238E27FC236}">
                <a16:creationId xmlns:a16="http://schemas.microsoft.com/office/drawing/2014/main" id="{2A6B6BED-21CD-4FAD-B303-B178AA00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288" y="12700"/>
            <a:ext cx="26416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6" descr="H:\2\人教教参资源\九\图\电流表.JPG">
            <a:extLst>
              <a:ext uri="{FF2B5EF4-FFF2-40B4-BE49-F238E27FC236}">
                <a16:creationId xmlns:a16="http://schemas.microsoft.com/office/drawing/2014/main" id="{19DC712C-8507-4C1B-8EB7-0CA7DA8E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113" y="119063"/>
            <a:ext cx="208756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CF16103-913F-448B-98A8-0EC2F2976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2700338"/>
            <a:ext cx="161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/>
              </a:rPr>
              <a:t>测电压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BF0F1F1-67A6-4DD7-84EC-6BF7F149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700338"/>
            <a:ext cx="161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/>
              </a:rPr>
              <a:t>测电流</a:t>
            </a:r>
          </a:p>
        </p:txBody>
      </p:sp>
      <p:pic>
        <p:nvPicPr>
          <p:cNvPr id="8205" name="图片 21507" descr="u=2567886941,504470540&amp;fm=90&amp;gp=0">
            <a:extLst>
              <a:ext uri="{FF2B5EF4-FFF2-40B4-BE49-F238E27FC236}">
                <a16:creationId xmlns:a16="http://schemas.microsoft.com/office/drawing/2014/main" id="{15EFA734-C686-4EDE-96EA-E2C14A45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735138"/>
            <a:ext cx="306387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图片 21508" descr="u=2293920599,2338475000&amp;fm=23&amp;gp=0">
            <a:extLst>
              <a:ext uri="{FF2B5EF4-FFF2-40B4-BE49-F238E27FC236}">
                <a16:creationId xmlns:a16="http://schemas.microsoft.com/office/drawing/2014/main" id="{292E0E37-08C1-4BF4-A3EC-40BFC84A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375" y="3481388"/>
            <a:ext cx="255905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D56F9FF-70D4-4EFE-8ACB-F213EC80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3479800"/>
            <a:ext cx="2641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2C6123"/>
                </a:solidFill>
                <a:latin typeface="Times New Roman" panose="020b0604020202020204" pitchFamily="34" charset="0"/>
                <a:ea typeface="楷体"/>
              </a:rPr>
              <a:t>若想知道他们的电阻值该怎么办？</a:t>
            </a:r>
          </a:p>
        </p:txBody>
      </p:sp>
      <p:pic>
        <p:nvPicPr>
          <p:cNvPr id="7" name="图片 6" descr="timg">
            <a:extLst>
              <a:ext uri="{FF2B5EF4-FFF2-40B4-BE49-F238E27FC236}">
                <a16:creationId xmlns:a16="http://schemas.microsoft.com/office/drawing/2014/main" id="{FD6DE1A3-7356-4E03-A6D2-33A327B6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4654550"/>
            <a:ext cx="14890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Text Box 2">
            <a:extLst>
              <a:ext uri="{FF2B5EF4-FFF2-40B4-BE49-F238E27FC236}">
                <a16:creationId xmlns:a16="http://schemas.microsoft.com/office/drawing/2014/main" id="{08C51B4C-F6AA-41DB-9B40-849B251A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0"/>
            <a:ext cx="6732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不允许拆装电压表（多</a:t>
            </a:r>
            <a:r>
              <a:rPr lang="en-US" altLang="zh-CN" sz="40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0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开关）  </a:t>
            </a:r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id="{63625D67-08B6-4D91-9669-AEF21D2D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00" r="19000" b="42000"/>
          <a:stretch>
            <a:fillRect/>
          </a:stretch>
        </p:blipFill>
        <p:spPr bwMode="auto">
          <a:xfrm>
            <a:off x="684213" y="836613"/>
            <a:ext cx="388778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6C02C8E1-84D6-466A-8C2B-E1D45E98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t="22000" r="18001" b="42000"/>
          <a:stretch>
            <a:fillRect/>
          </a:stretch>
        </p:blipFill>
        <p:spPr bwMode="auto">
          <a:xfrm>
            <a:off x="755650" y="3716338"/>
            <a:ext cx="38115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3" name="Object 9">
            <a:extLst>
              <a:ext uri="{FF2B5EF4-FFF2-40B4-BE49-F238E27FC236}">
                <a16:creationId xmlns:a16="http://schemas.microsoft.com/office/drawing/2014/main" id="{32F85CC9-F73F-454C-98B2-B6703A53AB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2950" y="4489450"/>
          <a:ext cx="364013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5" progId="Equation.DSMT4">
                  <p:embed/>
                </p:oleObj>
              </mc:Choice>
              <mc:Fallback>
                <p:oleObj r:id="rId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52950" y="4489450"/>
                        <a:ext cx="364013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>
            <a:extLst>
              <a:ext uri="{FF2B5EF4-FFF2-40B4-BE49-F238E27FC236}">
                <a16:creationId xmlns:a16="http://schemas.microsoft.com/office/drawing/2014/main" id="{580004D0-863A-4310-8BE5-2DB3A27919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4088" y="1268413"/>
          <a:ext cx="331311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7" progId="Equation.DSMT4">
                  <p:embed/>
                </p:oleObj>
              </mc:Choice>
              <mc:Fallback>
                <p:oleObj r:id="rId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64088" y="1268413"/>
                        <a:ext cx="3313112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0" name="Text Box 50">
            <a:extLst>
              <a:ext uri="{FF2B5EF4-FFF2-40B4-BE49-F238E27FC236}">
                <a16:creationId xmlns:a16="http://schemas.microsoft.com/office/drawing/2014/main" id="{008DDFA9-0F0C-4F4B-9960-688D0FBC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2" name="Text Box 50">
            <a:extLst>
              <a:ext uri="{FF2B5EF4-FFF2-40B4-BE49-F238E27FC236}">
                <a16:creationId xmlns:a16="http://schemas.microsoft.com/office/drawing/2014/main" id="{A8BC7E7C-0155-4C30-9BB5-88B2283B6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7563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865" name="Group 2">
            <a:extLst>
              <a:ext uri="{FF2B5EF4-FFF2-40B4-BE49-F238E27FC236}">
                <a16:creationId xmlns:a16="http://schemas.microsoft.com/office/drawing/2014/main" id="{C992428D-6B71-41EC-9A39-F2488A0B6698}"/>
              </a:ext>
            </a:extLst>
          </p:cNvPr>
          <p:cNvGrpSpPr/>
          <p:nvPr/>
        </p:nvGrpSpPr>
        <p:grpSpPr>
          <a:xfrm>
            <a:off x="3203575" y="2854325"/>
            <a:ext cx="144463" cy="719138"/>
            <a:chOff x="2335" y="525"/>
            <a:chExt cx="91" cy="453"/>
          </a:xfrm>
        </p:grpSpPr>
        <p:sp>
          <p:nvSpPr>
            <p:cNvPr id="36866" name="Line 3">
              <a:extLst>
                <a:ext uri="{FF2B5EF4-FFF2-40B4-BE49-F238E27FC236}">
                  <a16:creationId xmlns:a16="http://schemas.microsoft.com/office/drawing/2014/main" id="{D365D3F0-CEB0-4B99-B0AA-3FA89A9FA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5" y="525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" name="Line 4">
              <a:extLst>
                <a:ext uri="{FF2B5EF4-FFF2-40B4-BE49-F238E27FC236}">
                  <a16:creationId xmlns:a16="http://schemas.microsoft.com/office/drawing/2014/main" id="{84771899-8494-4765-A0BA-E492A8CDB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66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68" name="Text Box 5">
            <a:extLst>
              <a:ext uri="{FF2B5EF4-FFF2-40B4-BE49-F238E27FC236}">
                <a16:creationId xmlns:a16="http://schemas.microsoft.com/office/drawing/2014/main" id="{D4B9E08D-D8A9-418D-86BA-829D36697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49275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b0604020202020204" pitchFamily="34" charset="0"/>
                <a:ea typeface="楷体"/>
              </a:rPr>
              <a:t>R</a:t>
            </a:r>
            <a:r>
              <a:rPr lang="en-US" altLang="zh-CN" b="1" baseline="-25000">
                <a:latin typeface="Times New Roman" panose="020b0604020202020204" pitchFamily="34" charset="0"/>
                <a:ea typeface="楷体"/>
              </a:rPr>
              <a:t>0</a:t>
            </a: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9E3C873D-1B25-4FE3-9296-A1FA5975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4927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b0604020202020204" pitchFamily="34" charset="0"/>
                <a:ea typeface="楷体"/>
              </a:rPr>
              <a:t>R</a:t>
            </a:r>
            <a:r>
              <a:rPr lang="en-US" altLang="zh-CN" b="1" baseline="-25000">
                <a:latin typeface="Times New Roman" panose="020b0604020202020204" pitchFamily="34" charset="0"/>
                <a:ea typeface="楷体"/>
              </a:rPr>
              <a:t>X</a:t>
            </a:r>
          </a:p>
        </p:txBody>
      </p:sp>
      <p:sp>
        <p:nvSpPr>
          <p:cNvPr id="36870" name="Line 7">
            <a:extLst>
              <a:ext uri="{FF2B5EF4-FFF2-40B4-BE49-F238E27FC236}">
                <a16:creationId xmlns:a16="http://schemas.microsoft.com/office/drawing/2014/main" id="{794AFFF9-D1CF-4CB4-93BF-693652BF5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2861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871" name="Group 8">
            <a:extLst>
              <a:ext uri="{FF2B5EF4-FFF2-40B4-BE49-F238E27FC236}">
                <a16:creationId xmlns:a16="http://schemas.microsoft.com/office/drawing/2014/main" id="{E6DC370F-3749-41B5-9F15-F17567F645F6}"/>
              </a:ext>
            </a:extLst>
          </p:cNvPr>
          <p:cNvGrpSpPr/>
          <p:nvPr/>
        </p:nvGrpSpPr>
        <p:grpSpPr>
          <a:xfrm rot="4985830">
            <a:off x="4592637" y="1239838"/>
            <a:ext cx="430213" cy="490538"/>
            <a:chOff x="1800" y="4200"/>
            <a:chExt cx="960" cy="600"/>
          </a:xfrm>
        </p:grpSpPr>
        <p:sp>
          <p:nvSpPr>
            <p:cNvPr id="36872" name="Oval 9">
              <a:extLst>
                <a:ext uri="{FF2B5EF4-FFF2-40B4-BE49-F238E27FC236}">
                  <a16:creationId xmlns:a16="http://schemas.microsoft.com/office/drawing/2014/main" id="{386AAC51-DE8A-40E8-854C-F06E89B8A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4680"/>
              <a:ext cx="120" cy="12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6873" name="Oval 10">
              <a:extLst>
                <a:ext uri="{FF2B5EF4-FFF2-40B4-BE49-F238E27FC236}">
                  <a16:creationId xmlns:a16="http://schemas.microsoft.com/office/drawing/2014/main" id="{30967688-7BE2-42ED-AE7C-321B78C27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680"/>
              <a:ext cx="120" cy="12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6874" name="Line 11">
              <a:extLst>
                <a:ext uri="{FF2B5EF4-FFF2-40B4-BE49-F238E27FC236}">
                  <a16:creationId xmlns:a16="http://schemas.microsoft.com/office/drawing/2014/main" id="{B836149B-2AFE-4AEA-B127-96070A778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4200"/>
              <a:ext cx="96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75" name="Line 12">
            <a:extLst>
              <a:ext uri="{FF2B5EF4-FFF2-40B4-BE49-F238E27FC236}">
                <a16:creationId xmlns:a16="http://schemas.microsoft.com/office/drawing/2014/main" id="{92ACE686-6DE8-407B-A3D6-5169C81C3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3284538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Line 13">
            <a:extLst>
              <a:ext uri="{FF2B5EF4-FFF2-40B4-BE49-F238E27FC236}">
                <a16:creationId xmlns:a16="http://schemas.microsoft.com/office/drawing/2014/main" id="{9760EDCA-F3C2-4FF4-846B-42668C6BA5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3286125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7" name="Line 14">
            <a:extLst>
              <a:ext uri="{FF2B5EF4-FFF2-40B4-BE49-F238E27FC236}">
                <a16:creationId xmlns:a16="http://schemas.microsoft.com/office/drawing/2014/main" id="{509934A2-D802-4C7C-A3B6-075ABD8163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38388" y="29257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Line 15">
            <a:extLst>
              <a:ext uri="{FF2B5EF4-FFF2-40B4-BE49-F238E27FC236}">
                <a16:creationId xmlns:a16="http://schemas.microsoft.com/office/drawing/2014/main" id="{806D0D66-1CEE-491F-AE11-D37C1866E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1196975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9" name="Line 16">
            <a:extLst>
              <a:ext uri="{FF2B5EF4-FFF2-40B4-BE49-F238E27FC236}">
                <a16:creationId xmlns:a16="http://schemas.microsoft.com/office/drawing/2014/main" id="{01A22758-0DDA-46A3-ACB5-5DACFA795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19697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Line 17">
            <a:extLst>
              <a:ext uri="{FF2B5EF4-FFF2-40B4-BE49-F238E27FC236}">
                <a16:creationId xmlns:a16="http://schemas.microsoft.com/office/drawing/2014/main" id="{330E52EE-43F5-450C-A02E-B867FD7E5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1196975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1" name="Line 18">
            <a:extLst>
              <a:ext uri="{FF2B5EF4-FFF2-40B4-BE49-F238E27FC236}">
                <a16:creationId xmlns:a16="http://schemas.microsoft.com/office/drawing/2014/main" id="{28E2EC01-24C0-4F0A-A23A-D672CE3EC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1916113"/>
            <a:ext cx="863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2" name="Line 19">
            <a:extLst>
              <a:ext uri="{FF2B5EF4-FFF2-40B4-BE49-F238E27FC236}">
                <a16:creationId xmlns:a16="http://schemas.microsoft.com/office/drawing/2014/main" id="{5BA7887A-31A7-44BF-AADC-8EEBA75B6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328453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3" name="Line 20">
            <a:extLst>
              <a:ext uri="{FF2B5EF4-FFF2-40B4-BE49-F238E27FC236}">
                <a16:creationId xmlns:a16="http://schemas.microsoft.com/office/drawing/2014/main" id="{4CF39EA1-FECA-408E-BC61-6B9EED7627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72225" y="1125538"/>
            <a:ext cx="0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4" name="Line 21">
            <a:extLst>
              <a:ext uri="{FF2B5EF4-FFF2-40B4-BE49-F238E27FC236}">
                <a16:creationId xmlns:a16="http://schemas.microsoft.com/office/drawing/2014/main" id="{3ABC0F47-AB1E-4219-B18D-8167E2EC6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12553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5" name="Text Box 22">
            <a:extLst>
              <a:ext uri="{FF2B5EF4-FFF2-40B4-BE49-F238E27FC236}">
                <a16:creationId xmlns:a16="http://schemas.microsoft.com/office/drawing/2014/main" id="{2CD1C218-BB25-497E-B663-9391457B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34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b0604020202020204" pitchFamily="34" charset="0"/>
                <a:ea typeface="楷体"/>
              </a:rPr>
              <a:t>S</a:t>
            </a:r>
            <a:r>
              <a:rPr lang="en-US" altLang="zh-CN" b="1" baseline="-25000">
                <a:latin typeface="Times New Roman" panose="020b0604020202020204" pitchFamily="34" charset="0"/>
                <a:ea typeface="楷体"/>
              </a:rPr>
              <a:t>1</a:t>
            </a:r>
          </a:p>
        </p:txBody>
      </p:sp>
      <p:sp>
        <p:nvSpPr>
          <p:cNvPr id="36886" name="Text Box 23">
            <a:extLst>
              <a:ext uri="{FF2B5EF4-FFF2-40B4-BE49-F238E27FC236}">
                <a16:creationId xmlns:a16="http://schemas.microsoft.com/office/drawing/2014/main" id="{419DDC99-8E32-44BD-B6AF-1F905F8C5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4292600"/>
            <a:ext cx="6675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闭合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S</a:t>
            </a:r>
            <a:r>
              <a:rPr lang="en-US" altLang="zh-CN" sz="3200" b="1" baseline="-25000">
                <a:latin typeface="Times New Roman" panose="020b0604020202020204" pitchFamily="34" charset="0"/>
                <a:ea typeface="楷体"/>
              </a:rPr>
              <a:t>1 </a:t>
            </a:r>
            <a:r>
              <a:rPr lang="zh-CN" altLang="en-US" sz="3200" b="1" baseline="-25000">
                <a:latin typeface="Times New Roman" panose="020b0604020202020204" pitchFamily="34" charset="0"/>
                <a:ea typeface="楷体"/>
              </a:rPr>
              <a:t>，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断开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S</a:t>
            </a:r>
            <a:r>
              <a:rPr lang="en-US" altLang="zh-CN" sz="3200" b="1" baseline="-25000">
                <a:latin typeface="Times New Roman" panose="020b0604020202020204" pitchFamily="34" charset="0"/>
                <a:ea typeface="楷体"/>
              </a:rPr>
              <a:t>2</a:t>
            </a:r>
            <a:r>
              <a:rPr lang="zh-CN" altLang="en-US" sz="3200" b="1" baseline="-25000">
                <a:latin typeface="Times New Roman" panose="020b0604020202020204" pitchFamily="34" charset="0"/>
                <a:ea typeface="楷体"/>
              </a:rPr>
              <a:t>， 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读出电流表示数</a:t>
            </a:r>
            <a:r>
              <a:rPr lang="en-US" altLang="zh-CN" sz="3200" b="1"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3200" b="1" baseline="-25000">
                <a:latin typeface="Times New Roman" panose="02020603050405020304" pitchFamily="18" charset="0"/>
                <a:ea typeface="楷体"/>
              </a:rPr>
              <a:t>2</a:t>
            </a:r>
          </a:p>
        </p:txBody>
      </p:sp>
      <p:sp>
        <p:nvSpPr>
          <p:cNvPr id="36887" name="Text Box 24">
            <a:extLst>
              <a:ext uri="{FF2B5EF4-FFF2-40B4-BE49-F238E27FC236}">
                <a16:creationId xmlns:a16="http://schemas.microsoft.com/office/drawing/2014/main" id="{BE3CABB9-FFC4-40C5-8483-B099A54F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44900"/>
            <a:ext cx="6910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闭合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S</a:t>
            </a:r>
            <a:r>
              <a:rPr lang="en-US" altLang="zh-CN" sz="3200" b="1" baseline="-25000">
                <a:latin typeface="Times New Roman" panose="020b0604020202020204" pitchFamily="34" charset="0"/>
                <a:ea typeface="楷体"/>
              </a:rPr>
              <a:t>1 </a:t>
            </a:r>
            <a:r>
              <a:rPr lang="zh-CN" altLang="en-US" sz="3200" b="1" baseline="-25000">
                <a:latin typeface="Times New Roman" panose="020b0604020202020204" pitchFamily="34" charset="0"/>
                <a:ea typeface="楷体"/>
              </a:rPr>
              <a:t>，</a:t>
            </a:r>
            <a:r>
              <a:rPr lang="en-US" altLang="zh-CN" sz="3200" b="1">
                <a:latin typeface="Times New Roman" panose="020b0604020202020204" pitchFamily="34" charset="0"/>
                <a:ea typeface="楷体"/>
              </a:rPr>
              <a:t>S</a:t>
            </a:r>
            <a:r>
              <a:rPr lang="en-US" altLang="zh-CN" sz="3200" b="1" baseline="-25000">
                <a:latin typeface="Times New Roman" panose="020b0604020202020204" pitchFamily="34" charset="0"/>
                <a:ea typeface="楷体"/>
              </a:rPr>
              <a:t>2</a:t>
            </a:r>
            <a:r>
              <a:rPr lang="zh-CN" altLang="en-US" sz="3200" b="1" baseline="-25000">
                <a:latin typeface="Times New Roman" panose="020b0604020202020204" pitchFamily="34" charset="0"/>
                <a:ea typeface="楷体"/>
              </a:rPr>
              <a:t>，   </a:t>
            </a: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读出电压表示数</a:t>
            </a:r>
            <a:r>
              <a:rPr lang="en-US" altLang="zh-CN" sz="3200" b="1"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3200" b="1" baseline="-25000">
                <a:latin typeface="Times New Roman" panose="02020603050405020304" pitchFamily="18" charset="0"/>
                <a:ea typeface="楷体"/>
              </a:rPr>
              <a:t>1</a:t>
            </a:r>
          </a:p>
        </p:txBody>
      </p:sp>
      <p:sp>
        <p:nvSpPr>
          <p:cNvPr id="36888" name="Rectangle 25">
            <a:extLst>
              <a:ext uri="{FF2B5EF4-FFF2-40B4-BE49-F238E27FC236}">
                <a16:creationId xmlns:a16="http://schemas.microsoft.com/office/drawing/2014/main" id="{22507BA0-7360-4DB2-92F2-246A66AEF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052513"/>
            <a:ext cx="935038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grpSp>
        <p:nvGrpSpPr>
          <p:cNvPr id="36889" name="Group 26">
            <a:extLst>
              <a:ext uri="{FF2B5EF4-FFF2-40B4-BE49-F238E27FC236}">
                <a16:creationId xmlns:a16="http://schemas.microsoft.com/office/drawing/2014/main" id="{0771B507-DD69-4720-8F57-71B5D41A8478}"/>
              </a:ext>
            </a:extLst>
          </p:cNvPr>
          <p:cNvGrpSpPr/>
          <p:nvPr/>
        </p:nvGrpSpPr>
        <p:grpSpPr>
          <a:xfrm>
            <a:off x="5364163" y="1484313"/>
            <a:ext cx="574675" cy="490537"/>
            <a:chOff x="1800" y="4200"/>
            <a:chExt cx="960" cy="600"/>
          </a:xfrm>
        </p:grpSpPr>
        <p:sp>
          <p:nvSpPr>
            <p:cNvPr id="36890" name="Oval 27">
              <a:extLst>
                <a:ext uri="{FF2B5EF4-FFF2-40B4-BE49-F238E27FC236}">
                  <a16:creationId xmlns:a16="http://schemas.microsoft.com/office/drawing/2014/main" id="{B8096EA4-7B04-4397-89D7-E4FFA2DEB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4680"/>
              <a:ext cx="120" cy="12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6891" name="Oval 28">
              <a:extLst>
                <a:ext uri="{FF2B5EF4-FFF2-40B4-BE49-F238E27FC236}">
                  <a16:creationId xmlns:a16="http://schemas.microsoft.com/office/drawing/2014/main" id="{42AB1F7A-993A-4DC3-8C34-9EBD1F644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680"/>
              <a:ext cx="120" cy="12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6892" name="Line 29">
              <a:extLst>
                <a:ext uri="{FF2B5EF4-FFF2-40B4-BE49-F238E27FC236}">
                  <a16:creationId xmlns:a16="http://schemas.microsoft.com/office/drawing/2014/main" id="{8BF37D6C-CF41-4BBD-93EF-AEEE80E09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4200"/>
              <a:ext cx="96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93" name="Text Box 30">
            <a:extLst>
              <a:ext uri="{FF2B5EF4-FFF2-40B4-BE49-F238E27FC236}">
                <a16:creationId xmlns:a16="http://schemas.microsoft.com/office/drawing/2014/main" id="{0962C1B6-19EE-40B2-93FD-96E29F59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98913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b0604020202020204" pitchFamily="34" charset="0"/>
                <a:ea typeface="楷体"/>
              </a:rPr>
              <a:t>S</a:t>
            </a:r>
            <a:r>
              <a:rPr lang="en-US" altLang="zh-CN" b="1" baseline="-25000">
                <a:latin typeface="Times New Roman" panose="020b0604020202020204" pitchFamily="34" charset="0"/>
                <a:ea typeface="楷体"/>
              </a:rPr>
              <a:t>2</a:t>
            </a:r>
          </a:p>
        </p:txBody>
      </p:sp>
      <p:sp>
        <p:nvSpPr>
          <p:cNvPr id="36894" name="Rectangle 31">
            <a:extLst>
              <a:ext uri="{FF2B5EF4-FFF2-40B4-BE49-F238E27FC236}">
                <a16:creationId xmlns:a16="http://schemas.microsoft.com/office/drawing/2014/main" id="{FE949D92-9A7B-4050-9B21-F8FC2A703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052513"/>
            <a:ext cx="935037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6895" name="Line 32">
            <a:extLst>
              <a:ext uri="{FF2B5EF4-FFF2-40B4-BE49-F238E27FC236}">
                <a16:creationId xmlns:a16="http://schemas.microsoft.com/office/drawing/2014/main" id="{ADF50FA3-24C2-438D-8853-3A217BA5B4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1969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896" name="Group 33">
            <a:extLst>
              <a:ext uri="{FF2B5EF4-FFF2-40B4-BE49-F238E27FC236}">
                <a16:creationId xmlns:a16="http://schemas.microsoft.com/office/drawing/2014/main" id="{9A1D940E-2FB2-40D5-9B30-F9DD551D7D63}"/>
              </a:ext>
            </a:extLst>
          </p:cNvPr>
          <p:cNvGrpSpPr/>
          <p:nvPr/>
        </p:nvGrpSpPr>
        <p:grpSpPr>
          <a:xfrm>
            <a:off x="3132138" y="1628775"/>
            <a:ext cx="862012" cy="647700"/>
            <a:chOff x="4514" y="2659"/>
            <a:chExt cx="543" cy="408"/>
          </a:xfrm>
        </p:grpSpPr>
        <p:sp>
          <p:nvSpPr>
            <p:cNvPr id="36897" name="Oval 34">
              <a:extLst>
                <a:ext uri="{FF2B5EF4-FFF2-40B4-BE49-F238E27FC236}">
                  <a16:creationId xmlns:a16="http://schemas.microsoft.com/office/drawing/2014/main" id="{0972CAE2-5136-4492-87BE-BF2D07D42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2659"/>
              <a:ext cx="453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6898" name="Text Box 35">
              <a:extLst>
                <a:ext uri="{FF2B5EF4-FFF2-40B4-BE49-F238E27FC236}">
                  <a16:creationId xmlns:a16="http://schemas.microsoft.com/office/drawing/2014/main" id="{D4563F39-A866-48F0-91FD-9AD606862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3" y="2704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V</a:t>
              </a:r>
            </a:p>
          </p:txBody>
        </p:sp>
      </p:grpSp>
      <p:sp>
        <p:nvSpPr>
          <p:cNvPr id="36899" name="Line 36">
            <a:extLst>
              <a:ext uri="{FF2B5EF4-FFF2-40B4-BE49-F238E27FC236}">
                <a16:creationId xmlns:a16="http://schemas.microsoft.com/office/drawing/2014/main" id="{D5B8CC2D-FF3E-485F-9426-7F5448ADA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16113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00" name="Line 37">
            <a:extLst>
              <a:ext uri="{FF2B5EF4-FFF2-40B4-BE49-F238E27FC236}">
                <a16:creationId xmlns:a16="http://schemas.microsoft.com/office/drawing/2014/main" id="{40C7D845-1E63-4FEF-97EA-EF1C96B6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19161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901" name="Group 38">
            <a:extLst>
              <a:ext uri="{FF2B5EF4-FFF2-40B4-BE49-F238E27FC236}">
                <a16:creationId xmlns:a16="http://schemas.microsoft.com/office/drawing/2014/main" id="{89383038-7201-40B5-9E38-DE04DDC780F9}"/>
              </a:ext>
            </a:extLst>
          </p:cNvPr>
          <p:cNvGrpSpPr/>
          <p:nvPr/>
        </p:nvGrpSpPr>
        <p:grpSpPr>
          <a:xfrm>
            <a:off x="684213" y="5013325"/>
            <a:ext cx="3600450" cy="1371600"/>
            <a:chOff x="1701" y="3065"/>
            <a:chExt cx="2268" cy="864"/>
          </a:xfrm>
        </p:grpSpPr>
        <p:sp>
          <p:nvSpPr>
            <p:cNvPr id="36902" name="Text Box 39">
              <a:extLst>
                <a:ext uri="{FF2B5EF4-FFF2-40B4-BE49-F238E27FC236}">
                  <a16:creationId xmlns:a16="http://schemas.microsoft.com/office/drawing/2014/main" id="{793FC493-A9CD-4B9C-8A82-2F19B1149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3337"/>
              <a:ext cx="10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03" name="Text Box 40">
              <a:extLst>
                <a:ext uri="{FF2B5EF4-FFF2-40B4-BE49-F238E27FC236}">
                  <a16:creationId xmlns:a16="http://schemas.microsoft.com/office/drawing/2014/main" id="{0EC267B9-C27D-4AB6-AA09-F63544620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337"/>
              <a:ext cx="6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36904" name="Line 41">
              <a:extLst>
                <a:ext uri="{FF2B5EF4-FFF2-40B4-BE49-F238E27FC236}">
                  <a16:creationId xmlns:a16="http://schemas.microsoft.com/office/drawing/2014/main" id="{47BE7164-E5DD-4AC1-9DAB-0FC03312D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3519"/>
              <a:ext cx="1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5" name="Text Box 42">
              <a:extLst>
                <a:ext uri="{FF2B5EF4-FFF2-40B4-BE49-F238E27FC236}">
                  <a16:creationId xmlns:a16="http://schemas.microsoft.com/office/drawing/2014/main" id="{003F987B-7C95-43F6-8117-348E6E55C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110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6906" name="Text Box 43">
              <a:extLst>
                <a:ext uri="{FF2B5EF4-FFF2-40B4-BE49-F238E27FC236}">
                  <a16:creationId xmlns:a16="http://schemas.microsoft.com/office/drawing/2014/main" id="{C7F882D5-09F8-4AAC-8097-A56DD1E6E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3065"/>
              <a:ext cx="6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U</a:t>
              </a:r>
              <a:r>
                <a:rPr lang="en-US" altLang="zh-CN" sz="32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907" name="Text Box 44">
              <a:extLst>
                <a:ext uri="{FF2B5EF4-FFF2-40B4-BE49-F238E27FC236}">
                  <a16:creationId xmlns:a16="http://schemas.microsoft.com/office/drawing/2014/main" id="{3E36BC0F-A873-44D4-B4BF-171D45713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564"/>
              <a:ext cx="6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U</a:t>
              </a:r>
              <a:r>
                <a:rPr lang="en-US" altLang="zh-CN" sz="32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908" name="Text Box 45">
              <a:extLst>
                <a:ext uri="{FF2B5EF4-FFF2-40B4-BE49-F238E27FC236}">
                  <a16:creationId xmlns:a16="http://schemas.microsoft.com/office/drawing/2014/main" id="{E55F240A-E9F2-4AFB-AE0E-386834728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" y="3562"/>
              <a:ext cx="6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 U</a:t>
              </a:r>
              <a:r>
                <a:rPr lang="en-US" altLang="zh-CN" sz="32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909" name="Line 46">
              <a:extLst>
                <a:ext uri="{FF2B5EF4-FFF2-40B4-BE49-F238E27FC236}">
                  <a16:creationId xmlns:a16="http://schemas.microsoft.com/office/drawing/2014/main" id="{B27B3751-D4AD-439B-B401-DFD1E4ECA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3745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910" name="Line 48">
            <a:extLst>
              <a:ext uri="{FF2B5EF4-FFF2-40B4-BE49-F238E27FC236}">
                <a16:creationId xmlns:a16="http://schemas.microsoft.com/office/drawing/2014/main" id="{DFE80F59-3694-404C-B11B-725E2B981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1916113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11" name="Line 49">
            <a:extLst>
              <a:ext uri="{FF2B5EF4-FFF2-40B4-BE49-F238E27FC236}">
                <a16:creationId xmlns:a16="http://schemas.microsoft.com/office/drawing/2014/main" id="{CB08911F-73A8-4637-85A7-8615E1F997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17002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10" name="Text Box 50">
            <a:extLst>
              <a:ext uri="{FF2B5EF4-FFF2-40B4-BE49-F238E27FC236}">
                <a16:creationId xmlns:a16="http://schemas.microsoft.com/office/drawing/2014/main" id="{A07D2639-4374-4A36-83A7-4350B718F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50" name="矩形标注 49">
            <a:extLst>
              <a:ext uri="{FF2B5EF4-FFF2-40B4-BE49-F238E27FC236}">
                <a16:creationId xmlns:a16="http://schemas.microsoft.com/office/drawing/2014/main" id="{5ED1ADC7-4A3E-42FE-9720-604FC0035F93}"/>
              </a:ext>
            </a:extLst>
          </p:cNvPr>
          <p:cNvSpPr/>
          <p:nvPr/>
        </p:nvSpPr>
        <p:spPr>
          <a:xfrm>
            <a:off x="7524750" y="981075"/>
            <a:ext cx="1295400" cy="4968875"/>
          </a:xfrm>
          <a:prstGeom prst="wedgeRectCallout">
            <a:avLst>
              <a:gd name="adj1" fmla="val -230953"/>
              <a:gd name="adj2" fmla="val -269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800"/>
          </a:p>
        </p:txBody>
      </p:sp>
      <p:sp>
        <p:nvSpPr>
          <p:cNvPr id="36914" name="TextBox 50">
            <a:extLst>
              <a:ext uri="{FF2B5EF4-FFF2-40B4-BE49-F238E27FC236}">
                <a16:creationId xmlns:a16="http://schemas.microsoft.com/office/drawing/2014/main" id="{EF979B8D-14E1-420A-A731-7AB5EA0FB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1052513"/>
            <a:ext cx="10795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10600030101010101" pitchFamily="2" charset="-122"/>
                <a:ea typeface="楷体" panose="02010600040101010101" pitchFamily="2" charset="-122"/>
              </a:rPr>
              <a:t>开关的作用是改变了电压表测量的对象，不改变电路结构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Line 2">
            <a:extLst>
              <a:ext uri="{FF2B5EF4-FFF2-40B4-BE49-F238E27FC236}">
                <a16:creationId xmlns:a16="http://schemas.microsoft.com/office/drawing/2014/main" id="{4FB847F6-C07E-4533-8F62-1AF4F8A8A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4478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424FDCF1-6EA4-42B6-B788-39E31FBB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057DC763-15F1-4EA7-8836-1079C2F8E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4478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78BF4C53-D061-4EB1-889F-4455B9E883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1447800"/>
            <a:ext cx="0" cy="1447800"/>
          </a:xfrm>
          <a:prstGeom prst="line">
            <a:avLst/>
          </a:prstGeom>
          <a:noFill/>
          <a:ln w="19050">
            <a:solidFill>
              <a:srgbClr val="12110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F17D01BD-8F7E-4E59-812A-47B9ED984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4478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Oval 7">
            <a:extLst>
              <a:ext uri="{FF2B5EF4-FFF2-40B4-BE49-F238E27FC236}">
                <a16:creationId xmlns:a16="http://schemas.microsoft.com/office/drawing/2014/main" id="{BBC231E3-B9E3-43E6-BC5D-7F22088DB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9812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895" name="Line 8">
            <a:extLst>
              <a:ext uri="{FF2B5EF4-FFF2-40B4-BE49-F238E27FC236}">
                <a16:creationId xmlns:a16="http://schemas.microsoft.com/office/drawing/2014/main" id="{BA9EE2BD-1E7C-42A3-92AB-622F749F7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2098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6" name="Rectangle 9">
            <a:extLst>
              <a:ext uri="{FF2B5EF4-FFF2-40B4-BE49-F238E27FC236}">
                <a16:creationId xmlns:a16="http://schemas.microsoft.com/office/drawing/2014/main" id="{8F781CC0-4105-445A-A77F-C81D1BAB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897" name="Line 10">
            <a:extLst>
              <a:ext uri="{FF2B5EF4-FFF2-40B4-BE49-F238E27FC236}">
                <a16:creationId xmlns:a16="http://schemas.microsoft.com/office/drawing/2014/main" id="{9604417E-4C4C-4B08-93B1-5CA4BD244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447800"/>
            <a:ext cx="609600" cy="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8" name="Line 11">
            <a:extLst>
              <a:ext uri="{FF2B5EF4-FFF2-40B4-BE49-F238E27FC236}">
                <a16:creationId xmlns:a16="http://schemas.microsoft.com/office/drawing/2014/main" id="{B44DDA34-345F-4757-BADC-F7195E68B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8956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9" name="Line 12">
            <a:extLst>
              <a:ext uri="{FF2B5EF4-FFF2-40B4-BE49-F238E27FC236}">
                <a16:creationId xmlns:a16="http://schemas.microsoft.com/office/drawing/2014/main" id="{66C7C7C9-E23D-47B7-ADFB-2A4D63DA2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667000"/>
            <a:ext cx="0" cy="45720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0" name="Line 13">
            <a:extLst>
              <a:ext uri="{FF2B5EF4-FFF2-40B4-BE49-F238E27FC236}">
                <a16:creationId xmlns:a16="http://schemas.microsoft.com/office/drawing/2014/main" id="{2C5EAEB1-616C-4FAF-A28B-8B793D8C4D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2819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1" name="Line 14">
            <a:extLst>
              <a:ext uri="{FF2B5EF4-FFF2-40B4-BE49-F238E27FC236}">
                <a16:creationId xmlns:a16="http://schemas.microsoft.com/office/drawing/2014/main" id="{764C6DCA-1D34-4E40-A37C-6E0E0A5B4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895600"/>
            <a:ext cx="2362200" cy="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2" name="Text Box 15">
            <a:extLst>
              <a:ext uri="{FF2B5EF4-FFF2-40B4-BE49-F238E27FC236}">
                <a16:creationId xmlns:a16="http://schemas.microsoft.com/office/drawing/2014/main" id="{47FE560D-A5BC-47CD-800C-873198DA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R</a:t>
            </a:r>
            <a:r>
              <a:rPr lang="en-US" altLang="zh-CN" sz="1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0</a:t>
            </a:r>
          </a:p>
        </p:txBody>
      </p:sp>
      <p:sp>
        <p:nvSpPr>
          <p:cNvPr id="37903" name="Text Box 16">
            <a:extLst>
              <a:ext uri="{FF2B5EF4-FFF2-40B4-BE49-F238E27FC236}">
                <a16:creationId xmlns:a16="http://schemas.microsoft.com/office/drawing/2014/main" id="{E47D38E4-A9DF-4274-B55F-B33AC099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Rx</a:t>
            </a:r>
          </a:p>
        </p:txBody>
      </p:sp>
      <p:sp>
        <p:nvSpPr>
          <p:cNvPr id="37904" name="Text Box 17">
            <a:extLst>
              <a:ext uri="{FF2B5EF4-FFF2-40B4-BE49-F238E27FC236}">
                <a16:creationId xmlns:a16="http://schemas.microsoft.com/office/drawing/2014/main" id="{68D67DC8-2884-4E9F-8DFA-0A391392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V</a:t>
            </a:r>
          </a:p>
        </p:txBody>
      </p:sp>
      <p:sp>
        <p:nvSpPr>
          <p:cNvPr id="37905" name="Line 18">
            <a:extLst>
              <a:ext uri="{FF2B5EF4-FFF2-40B4-BE49-F238E27FC236}">
                <a16:creationId xmlns:a16="http://schemas.microsoft.com/office/drawing/2014/main" id="{4072B609-77E5-48BC-A553-E2A65F533F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1447800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6" name="Line 19">
            <a:extLst>
              <a:ext uri="{FF2B5EF4-FFF2-40B4-BE49-F238E27FC236}">
                <a16:creationId xmlns:a16="http://schemas.microsoft.com/office/drawing/2014/main" id="{FF26610B-3DD1-4790-ABE1-3E431DFC06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1447800"/>
            <a:ext cx="0" cy="1447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Line 20">
            <a:extLst>
              <a:ext uri="{FF2B5EF4-FFF2-40B4-BE49-F238E27FC236}">
                <a16:creationId xmlns:a16="http://schemas.microsoft.com/office/drawing/2014/main" id="{FBBDDE39-D919-4330-84A8-D32A173F6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209800"/>
            <a:ext cx="5334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Line 21">
            <a:extLst>
              <a:ext uri="{FF2B5EF4-FFF2-40B4-BE49-F238E27FC236}">
                <a16:creationId xmlns:a16="http://schemas.microsoft.com/office/drawing/2014/main" id="{A598DC46-C238-45B9-A12D-40ECAAEDA9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981200"/>
            <a:ext cx="3810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9" name="Line 22">
            <a:extLst>
              <a:ext uri="{FF2B5EF4-FFF2-40B4-BE49-F238E27FC236}">
                <a16:creationId xmlns:a16="http://schemas.microsoft.com/office/drawing/2014/main" id="{5EF473C4-70BA-4ABE-98BD-C8E89F09D0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209800"/>
            <a:ext cx="1447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0" name="Rectangle 23">
            <a:extLst>
              <a:ext uri="{FF2B5EF4-FFF2-40B4-BE49-F238E27FC236}">
                <a16:creationId xmlns:a16="http://schemas.microsoft.com/office/drawing/2014/main" id="{7FD66550-9BE9-4205-AFB5-4741E8A8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S</a:t>
            </a:r>
          </a:p>
        </p:txBody>
      </p:sp>
      <p:sp>
        <p:nvSpPr>
          <p:cNvPr id="37911" name="Text Box 25">
            <a:extLst>
              <a:ext uri="{FF2B5EF4-FFF2-40B4-BE49-F238E27FC236}">
                <a16:creationId xmlns:a16="http://schemas.microsoft.com/office/drawing/2014/main" id="{A9D8F6AD-6A23-4C07-9547-61CE67B9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a</a:t>
            </a:r>
          </a:p>
        </p:txBody>
      </p:sp>
      <p:sp>
        <p:nvSpPr>
          <p:cNvPr id="37912" name="Text Box 26">
            <a:extLst>
              <a:ext uri="{FF2B5EF4-FFF2-40B4-BE49-F238E27FC236}">
                <a16:creationId xmlns:a16="http://schemas.microsoft.com/office/drawing/2014/main" id="{FC0EB524-52B4-44B3-908E-93E3F8F1E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b</a:t>
            </a:r>
          </a:p>
        </p:txBody>
      </p:sp>
      <p:sp>
        <p:nvSpPr>
          <p:cNvPr id="37913" name="Rectangle 27">
            <a:extLst>
              <a:ext uri="{FF2B5EF4-FFF2-40B4-BE49-F238E27FC236}">
                <a16:creationId xmlns:a16="http://schemas.microsoft.com/office/drawing/2014/main" id="{0F309F2E-E097-4C18-8015-66121C8CD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75025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实验步骤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:</a:t>
            </a:r>
          </a:p>
        </p:txBody>
      </p:sp>
      <p:sp>
        <p:nvSpPr>
          <p:cNvPr id="53276" name="Text Box 28">
            <a:extLst>
              <a:ext uri="{FF2B5EF4-FFF2-40B4-BE49-F238E27FC236}">
                <a16:creationId xmlns:a16="http://schemas.microsoft.com/office/drawing/2014/main" id="{F19E07A2-25D5-449E-AA47-C91498C29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(1)S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接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a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时电压表的示数为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；</a:t>
            </a:r>
          </a:p>
        </p:txBody>
      </p:sp>
      <p:sp>
        <p:nvSpPr>
          <p:cNvPr id="53277" name="Text Box 29">
            <a:extLst>
              <a:ext uri="{FF2B5EF4-FFF2-40B4-BE49-F238E27FC236}">
                <a16:creationId xmlns:a16="http://schemas.microsoft.com/office/drawing/2014/main" id="{5804F6A2-455C-4981-B479-CC41EC9D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(2)S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接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b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时电压表的示数为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；</a:t>
            </a:r>
          </a:p>
        </p:txBody>
      </p:sp>
      <p:sp>
        <p:nvSpPr>
          <p:cNvPr id="53278" name="Text Box 30">
            <a:extLst>
              <a:ext uri="{FF2B5EF4-FFF2-40B4-BE49-F238E27FC236}">
                <a16:creationId xmlns:a16="http://schemas.microsoft.com/office/drawing/2014/main" id="{DA8B3BAE-9EF6-4366-B4F4-B74A71A2D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4953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）则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Rx=_____________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。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79" name="AutoShape 31">
            <a:extLst>
              <a:ext uri="{FF2B5EF4-FFF2-40B4-BE49-F238E27FC236}">
                <a16:creationId xmlns:a16="http://schemas.microsoft.com/office/drawing/2014/main" id="{E0A3FF9E-D847-47A0-B8EB-A50B8139D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"/>
            <a:ext cx="3505200" cy="4800600"/>
          </a:xfrm>
          <a:prstGeom prst="wedgeRoundRectCallout">
            <a:avLst>
              <a:gd name="adj1" fmla="val -59148"/>
              <a:gd name="adj2" fmla="val 43583"/>
              <a:gd name="adj3" fmla="val 16667"/>
            </a:avLst>
          </a:prstGeom>
          <a:solidFill>
            <a:srgbClr val="FDF1B7"/>
          </a:solidFill>
          <a:ln w="38100">
            <a:solidFill>
              <a:srgbClr val="F9AF65"/>
            </a:solidFill>
            <a:miter lim="800000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37918" name="Rectangle 32">
            <a:extLst>
              <a:ext uri="{FF2B5EF4-FFF2-40B4-BE49-F238E27FC236}">
                <a16:creationId xmlns:a16="http://schemas.microsoft.com/office/drawing/2014/main" id="{24695271-75FB-4A9F-AEF2-A5AEC987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997200"/>
            <a:ext cx="6096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919" name="Line 33">
            <a:extLst>
              <a:ext uri="{FF2B5EF4-FFF2-40B4-BE49-F238E27FC236}">
                <a16:creationId xmlns:a16="http://schemas.microsoft.com/office/drawing/2014/main" id="{BEA1369A-B9B4-4D0D-8C0C-9813B00BD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073400"/>
            <a:ext cx="9144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0" name="Line 34">
            <a:extLst>
              <a:ext uri="{FF2B5EF4-FFF2-40B4-BE49-F238E27FC236}">
                <a16:creationId xmlns:a16="http://schemas.microsoft.com/office/drawing/2014/main" id="{326F295D-166E-40A7-9B88-85423B35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048000"/>
            <a:ext cx="1588" cy="1473200"/>
          </a:xfrm>
          <a:prstGeom prst="line">
            <a:avLst/>
          </a:prstGeom>
          <a:noFill/>
          <a:ln w="19050">
            <a:solidFill>
              <a:srgbClr val="12110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Line 35">
            <a:extLst>
              <a:ext uri="{FF2B5EF4-FFF2-40B4-BE49-F238E27FC236}">
                <a16:creationId xmlns:a16="http://schemas.microsoft.com/office/drawing/2014/main" id="{1C85981E-15CC-44C2-97BA-82AFE52FB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073400"/>
            <a:ext cx="1588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2" name="Oval 36">
            <a:extLst>
              <a:ext uri="{FF2B5EF4-FFF2-40B4-BE49-F238E27FC236}">
                <a16:creationId xmlns:a16="http://schemas.microsoft.com/office/drawing/2014/main" id="{012455B8-8874-4591-8CD2-CE625B5F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068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923" name="Line 37">
            <a:extLst>
              <a:ext uri="{FF2B5EF4-FFF2-40B4-BE49-F238E27FC236}">
                <a16:creationId xmlns:a16="http://schemas.microsoft.com/office/drawing/2014/main" id="{77267C6E-437E-428D-911C-A1BAA9F2E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8354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Rectangle 38">
            <a:extLst>
              <a:ext uri="{FF2B5EF4-FFF2-40B4-BE49-F238E27FC236}">
                <a16:creationId xmlns:a16="http://schemas.microsoft.com/office/drawing/2014/main" id="{FD996648-B4C9-4561-B8D4-25B26A68C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997200"/>
            <a:ext cx="6096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925" name="Line 39">
            <a:extLst>
              <a:ext uri="{FF2B5EF4-FFF2-40B4-BE49-F238E27FC236}">
                <a16:creationId xmlns:a16="http://schemas.microsoft.com/office/drawing/2014/main" id="{C16B1872-D595-4B89-B00F-1FED27FB2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073400"/>
            <a:ext cx="609600" cy="1588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6" name="Line 40">
            <a:extLst>
              <a:ext uri="{FF2B5EF4-FFF2-40B4-BE49-F238E27FC236}">
                <a16:creationId xmlns:a16="http://schemas.microsoft.com/office/drawing/2014/main" id="{6395EE82-7B6F-47EF-BE3C-938D3749A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521200"/>
            <a:ext cx="685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7" name="Line 41">
            <a:extLst>
              <a:ext uri="{FF2B5EF4-FFF2-40B4-BE49-F238E27FC236}">
                <a16:creationId xmlns:a16="http://schemas.microsoft.com/office/drawing/2014/main" id="{71A846C5-6C0A-4EB7-8858-6B86BB34F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445000"/>
            <a:ext cx="1588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8" name="Line 42">
            <a:extLst>
              <a:ext uri="{FF2B5EF4-FFF2-40B4-BE49-F238E27FC236}">
                <a16:creationId xmlns:a16="http://schemas.microsoft.com/office/drawing/2014/main" id="{CA407330-6913-42BC-B786-8AE2E9ED4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521200"/>
            <a:ext cx="2362200" cy="1588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9" name="Text Box 43">
            <a:extLst>
              <a:ext uri="{FF2B5EF4-FFF2-40B4-BE49-F238E27FC236}">
                <a16:creationId xmlns:a16="http://schemas.microsoft.com/office/drawing/2014/main" id="{601638EE-D259-4A09-BD13-35406F846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149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R0</a:t>
            </a:r>
          </a:p>
        </p:txBody>
      </p:sp>
      <p:sp>
        <p:nvSpPr>
          <p:cNvPr id="37930" name="Text Box 44">
            <a:extLst>
              <a:ext uri="{FF2B5EF4-FFF2-40B4-BE49-F238E27FC236}">
                <a16:creationId xmlns:a16="http://schemas.microsoft.com/office/drawing/2014/main" id="{1F2C39D7-6C77-44C3-B347-AD1D544D2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49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Rx</a:t>
            </a:r>
          </a:p>
        </p:txBody>
      </p:sp>
      <p:sp>
        <p:nvSpPr>
          <p:cNvPr id="37931" name="Text Box 45">
            <a:extLst>
              <a:ext uri="{FF2B5EF4-FFF2-40B4-BE49-F238E27FC236}">
                <a16:creationId xmlns:a16="http://schemas.microsoft.com/office/drawing/2014/main" id="{0B47BBC4-9C86-45A8-8713-36820C9E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06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V</a:t>
            </a:r>
          </a:p>
        </p:txBody>
      </p:sp>
      <p:sp>
        <p:nvSpPr>
          <p:cNvPr id="37932" name="Line 46">
            <a:extLst>
              <a:ext uri="{FF2B5EF4-FFF2-40B4-BE49-F238E27FC236}">
                <a16:creationId xmlns:a16="http://schemas.microsoft.com/office/drawing/2014/main" id="{966E27BB-4A24-42F5-9B1D-0D6EC72C8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73400"/>
            <a:ext cx="15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3" name="Line 47">
            <a:extLst>
              <a:ext uri="{FF2B5EF4-FFF2-40B4-BE49-F238E27FC236}">
                <a16:creationId xmlns:a16="http://schemas.microsoft.com/office/drawing/2014/main" id="{BD858299-AB62-4552-AFFC-A2D9407A2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73400"/>
            <a:ext cx="1588" cy="1447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4" name="Line 48">
            <a:extLst>
              <a:ext uri="{FF2B5EF4-FFF2-40B4-BE49-F238E27FC236}">
                <a16:creationId xmlns:a16="http://schemas.microsoft.com/office/drawing/2014/main" id="{8407CE17-5E5C-4A98-B8C8-212030457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835400"/>
            <a:ext cx="5334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5" name="Line 49">
            <a:extLst>
              <a:ext uri="{FF2B5EF4-FFF2-40B4-BE49-F238E27FC236}">
                <a16:creationId xmlns:a16="http://schemas.microsoft.com/office/drawing/2014/main" id="{A7F07116-44D9-4C69-AA57-DBCA3310D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454400"/>
            <a:ext cx="1524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6" name="Rectangle 50">
            <a:extLst>
              <a:ext uri="{FF2B5EF4-FFF2-40B4-BE49-F238E27FC236}">
                <a16:creationId xmlns:a16="http://schemas.microsoft.com/office/drawing/2014/main" id="{4169B12F-E0D0-4738-AFD3-A44C5A57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759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S</a:t>
            </a:r>
          </a:p>
        </p:txBody>
      </p:sp>
      <p:sp>
        <p:nvSpPr>
          <p:cNvPr id="37937" name="Text Box 51">
            <a:extLst>
              <a:ext uri="{FF2B5EF4-FFF2-40B4-BE49-F238E27FC236}">
                <a16:creationId xmlns:a16="http://schemas.microsoft.com/office/drawing/2014/main" id="{8990C259-8EB2-4B86-9E08-4F27BCD41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22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b</a:t>
            </a:r>
          </a:p>
        </p:txBody>
      </p:sp>
      <p:sp>
        <p:nvSpPr>
          <p:cNvPr id="37938" name="Line 52">
            <a:extLst>
              <a:ext uri="{FF2B5EF4-FFF2-40B4-BE49-F238E27FC236}">
                <a16:creationId xmlns:a16="http://schemas.microsoft.com/office/drawing/2014/main" id="{3BC6641E-E7EA-4A34-AF93-248BA6808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292600"/>
            <a:ext cx="1588" cy="45720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9" name="Rectangle 53">
            <a:extLst>
              <a:ext uri="{FF2B5EF4-FFF2-40B4-BE49-F238E27FC236}">
                <a16:creationId xmlns:a16="http://schemas.microsoft.com/office/drawing/2014/main" id="{59C9DB30-9C16-4FA1-A9A2-782592583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U2</a:t>
            </a:r>
          </a:p>
        </p:txBody>
      </p:sp>
      <p:sp>
        <p:nvSpPr>
          <p:cNvPr id="37940" name="Line 54">
            <a:extLst>
              <a:ext uri="{FF2B5EF4-FFF2-40B4-BE49-F238E27FC236}">
                <a16:creationId xmlns:a16="http://schemas.microsoft.com/office/drawing/2014/main" id="{6680715D-49EA-4295-8ED4-F0C3A6BC4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096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1" name="Rectangle 55">
            <a:extLst>
              <a:ext uri="{FF2B5EF4-FFF2-40B4-BE49-F238E27FC236}">
                <a16:creationId xmlns:a16="http://schemas.microsoft.com/office/drawing/2014/main" id="{EEBFE8CE-D335-4194-AF00-1000A4F9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33400"/>
            <a:ext cx="6096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942" name="Line 56">
            <a:extLst>
              <a:ext uri="{FF2B5EF4-FFF2-40B4-BE49-F238E27FC236}">
                <a16:creationId xmlns:a16="http://schemas.microsoft.com/office/drawing/2014/main" id="{74CD639C-2F30-45FC-B36B-A3064D20A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6096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3" name="Line 57">
            <a:extLst>
              <a:ext uri="{FF2B5EF4-FFF2-40B4-BE49-F238E27FC236}">
                <a16:creationId xmlns:a16="http://schemas.microsoft.com/office/drawing/2014/main" id="{721C7F7A-1A9C-458D-A2B0-AF0F00AF3F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609600"/>
            <a:ext cx="0" cy="1447800"/>
          </a:xfrm>
          <a:prstGeom prst="line">
            <a:avLst/>
          </a:prstGeom>
          <a:noFill/>
          <a:ln w="19050">
            <a:solidFill>
              <a:srgbClr val="12110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4" name="Oval 58">
            <a:extLst>
              <a:ext uri="{FF2B5EF4-FFF2-40B4-BE49-F238E27FC236}">
                <a16:creationId xmlns:a16="http://schemas.microsoft.com/office/drawing/2014/main" id="{98181DCC-B2F5-4C6B-A4D3-5CF3BD1F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430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945" name="Line 59">
            <a:extLst>
              <a:ext uri="{FF2B5EF4-FFF2-40B4-BE49-F238E27FC236}">
                <a16:creationId xmlns:a16="http://schemas.microsoft.com/office/drawing/2014/main" id="{13CE9C8E-4AE7-4A0E-A704-5F50CA5DB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3716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6" name="Rectangle 60">
            <a:extLst>
              <a:ext uri="{FF2B5EF4-FFF2-40B4-BE49-F238E27FC236}">
                <a16:creationId xmlns:a16="http://schemas.microsoft.com/office/drawing/2014/main" id="{49B9013B-B387-4D94-912E-A9D5223AA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33400"/>
            <a:ext cx="6096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37947" name="Line 61">
            <a:extLst>
              <a:ext uri="{FF2B5EF4-FFF2-40B4-BE49-F238E27FC236}">
                <a16:creationId xmlns:a16="http://schemas.microsoft.com/office/drawing/2014/main" id="{A183DEF0-B0EE-4C52-AAEC-4F15584D2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609600"/>
            <a:ext cx="609600" cy="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8" name="Line 62">
            <a:extLst>
              <a:ext uri="{FF2B5EF4-FFF2-40B4-BE49-F238E27FC236}">
                <a16:creationId xmlns:a16="http://schemas.microsoft.com/office/drawing/2014/main" id="{B0844A48-7138-4B7E-A96F-368160051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0574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9" name="Line 63">
            <a:extLst>
              <a:ext uri="{FF2B5EF4-FFF2-40B4-BE49-F238E27FC236}">
                <a16:creationId xmlns:a16="http://schemas.microsoft.com/office/drawing/2014/main" id="{F14A62AD-2D5C-4DDD-9EEF-31CA2F7761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828800"/>
            <a:ext cx="0" cy="45720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0" name="Line 64">
            <a:extLst>
              <a:ext uri="{FF2B5EF4-FFF2-40B4-BE49-F238E27FC236}">
                <a16:creationId xmlns:a16="http://schemas.microsoft.com/office/drawing/2014/main" id="{8450B309-6BBC-4118-8D38-B7F2DD9FC4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9812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1" name="Line 65">
            <a:extLst>
              <a:ext uri="{FF2B5EF4-FFF2-40B4-BE49-F238E27FC236}">
                <a16:creationId xmlns:a16="http://schemas.microsoft.com/office/drawing/2014/main" id="{52804A3C-494C-4AC9-8193-73F840442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057400"/>
            <a:ext cx="2362200" cy="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2" name="Text Box 66">
            <a:extLst>
              <a:ext uri="{FF2B5EF4-FFF2-40B4-BE49-F238E27FC236}">
                <a16:creationId xmlns:a16="http://schemas.microsoft.com/office/drawing/2014/main" id="{4AA5106A-CFBF-40BB-93E6-056F939D7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85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R0</a:t>
            </a:r>
          </a:p>
        </p:txBody>
      </p:sp>
      <p:sp>
        <p:nvSpPr>
          <p:cNvPr id="37953" name="Text Box 67">
            <a:extLst>
              <a:ext uri="{FF2B5EF4-FFF2-40B4-BE49-F238E27FC236}">
                <a16:creationId xmlns:a16="http://schemas.microsoft.com/office/drawing/2014/main" id="{99AC2EA1-D28E-4CF9-87CB-A12733AD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85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Rx</a:t>
            </a:r>
          </a:p>
        </p:txBody>
      </p:sp>
      <p:sp>
        <p:nvSpPr>
          <p:cNvPr id="37954" name="Text Box 68">
            <a:extLst>
              <a:ext uri="{FF2B5EF4-FFF2-40B4-BE49-F238E27FC236}">
                <a16:creationId xmlns:a16="http://schemas.microsoft.com/office/drawing/2014/main" id="{B46AB1BF-73DC-42A4-99AD-B63A3A35C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143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V</a:t>
            </a:r>
          </a:p>
        </p:txBody>
      </p:sp>
      <p:sp>
        <p:nvSpPr>
          <p:cNvPr id="37955" name="Line 69">
            <a:extLst>
              <a:ext uri="{FF2B5EF4-FFF2-40B4-BE49-F238E27FC236}">
                <a16:creationId xmlns:a16="http://schemas.microsoft.com/office/drawing/2014/main" id="{E6B952C2-7B13-449C-98B8-7EFF1C72AF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5400" y="609600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6" name="Line 70">
            <a:extLst>
              <a:ext uri="{FF2B5EF4-FFF2-40B4-BE49-F238E27FC236}">
                <a16:creationId xmlns:a16="http://schemas.microsoft.com/office/drawing/2014/main" id="{954F46E6-D636-4F29-B06E-839BC1D4C3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5400" y="609600"/>
            <a:ext cx="0" cy="1447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7" name="Line 71">
            <a:extLst>
              <a:ext uri="{FF2B5EF4-FFF2-40B4-BE49-F238E27FC236}">
                <a16:creationId xmlns:a16="http://schemas.microsoft.com/office/drawing/2014/main" id="{B6ED8C9B-7600-438E-91A3-F69E580A3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371600"/>
            <a:ext cx="5334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8" name="Line 72">
            <a:extLst>
              <a:ext uri="{FF2B5EF4-FFF2-40B4-BE49-F238E27FC236}">
                <a16:creationId xmlns:a16="http://schemas.microsoft.com/office/drawing/2014/main" id="{3C40D2B6-5D57-4142-8158-0AA5E9397D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295400"/>
            <a:ext cx="4572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9" name="Line 73">
            <a:extLst>
              <a:ext uri="{FF2B5EF4-FFF2-40B4-BE49-F238E27FC236}">
                <a16:creationId xmlns:a16="http://schemas.microsoft.com/office/drawing/2014/main" id="{A9925309-34D3-4CE1-BD57-E5345F7586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1371600"/>
            <a:ext cx="1447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60" name="Rectangle 74">
            <a:extLst>
              <a:ext uri="{FF2B5EF4-FFF2-40B4-BE49-F238E27FC236}">
                <a16:creationId xmlns:a16="http://schemas.microsoft.com/office/drawing/2014/main" id="{EFB24AF0-6D18-4E63-B4C3-29544BF10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295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S</a:t>
            </a:r>
          </a:p>
        </p:txBody>
      </p:sp>
      <p:sp>
        <p:nvSpPr>
          <p:cNvPr id="37961" name="Text Box 75">
            <a:extLst>
              <a:ext uri="{FF2B5EF4-FFF2-40B4-BE49-F238E27FC236}">
                <a16:creationId xmlns:a16="http://schemas.microsoft.com/office/drawing/2014/main" id="{44EF4C01-CAD5-4E91-B2A8-2E05EF62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2192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a</a:t>
            </a:r>
          </a:p>
        </p:txBody>
      </p:sp>
      <p:sp>
        <p:nvSpPr>
          <p:cNvPr id="37962" name="Rectangle 76">
            <a:extLst>
              <a:ext uri="{FF2B5EF4-FFF2-40B4-BE49-F238E27FC236}">
                <a16:creationId xmlns:a16="http://schemas.microsoft.com/office/drawing/2014/main" id="{0C42F488-2F34-482F-85B6-3F9B36089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133600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U1</a:t>
            </a:r>
          </a:p>
        </p:txBody>
      </p:sp>
      <p:sp>
        <p:nvSpPr>
          <p:cNvPr id="37963" name="Rectangle 77">
            <a:extLst>
              <a:ext uri="{FF2B5EF4-FFF2-40B4-BE49-F238E27FC236}">
                <a16:creationId xmlns:a16="http://schemas.microsoft.com/office/drawing/2014/main" id="{BA225345-3CF7-4ED9-A1B1-8151ACEF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U1</a:t>
            </a:r>
          </a:p>
        </p:txBody>
      </p:sp>
      <p:sp>
        <p:nvSpPr>
          <p:cNvPr id="37964" name="Text Box 78">
            <a:extLst>
              <a:ext uri="{FF2B5EF4-FFF2-40B4-BE49-F238E27FC236}">
                <a16:creationId xmlns:a16="http://schemas.microsoft.com/office/drawing/2014/main" id="{433C70A1-F450-44A7-915F-D3AE231E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40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U1-U2</a:t>
            </a:r>
          </a:p>
        </p:txBody>
      </p:sp>
      <p:sp>
        <p:nvSpPr>
          <p:cNvPr id="53327" name="Text Box 79">
            <a:extLst>
              <a:ext uri="{FF2B5EF4-FFF2-40B4-BE49-F238E27FC236}">
                <a16:creationId xmlns:a16="http://schemas.microsoft.com/office/drawing/2014/main" id="{F9443380-8BBD-436F-A480-9F35D80F7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292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(U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-U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)*R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/U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2</a:t>
            </a:r>
          </a:p>
        </p:txBody>
      </p:sp>
      <p:sp>
        <p:nvSpPr>
          <p:cNvPr id="37966" name="Line 80">
            <a:extLst>
              <a:ext uri="{FF2B5EF4-FFF2-40B4-BE49-F238E27FC236}">
                <a16:creationId xmlns:a16="http://schemas.microsoft.com/office/drawing/2014/main" id="{98BFF3D3-4960-4ADC-A4A7-85370C918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0480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67" name="Line 81">
            <a:extLst>
              <a:ext uri="{FF2B5EF4-FFF2-40B4-BE49-F238E27FC236}">
                <a16:creationId xmlns:a16="http://schemas.microsoft.com/office/drawing/2014/main" id="{41EDB6DB-EF59-460E-A8C1-BD9687D1C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90800"/>
            <a:ext cx="3505200" cy="0"/>
          </a:xfrm>
          <a:prstGeom prst="line">
            <a:avLst/>
          </a:prstGeom>
          <a:noFill/>
          <a:ln w="19050">
            <a:solidFill>
              <a:srgbClr val="B457D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330" name="Text Box 82">
            <a:extLst>
              <a:ext uri="{FF2B5EF4-FFF2-40B4-BE49-F238E27FC236}">
                <a16:creationId xmlns:a16="http://schemas.microsoft.com/office/drawing/2014/main" id="{1FAE773F-A7EF-4801-8E9F-A791B008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88913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6" grpId="0"/>
      <p:bldP spid="53277" grpId="1"/>
      <p:bldP spid="53278" grpId="2"/>
      <p:bldP spid="53279" grpId="3"/>
      <p:bldP spid="53330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Rectangle 4">
            <a:extLst>
              <a:ext uri="{FF2B5EF4-FFF2-40B4-BE49-F238E27FC236}">
                <a16:creationId xmlns:a16="http://schemas.microsoft.com/office/drawing/2014/main" id="{CC3CA9FD-C1EF-4641-9FF0-ED1D7D234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914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现有一个电池组，一个电流表，一个开关，一个已知电阻</a:t>
            </a:r>
            <a:r>
              <a:rPr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3600" b="1" baseline="-25000">
                <a:latin typeface="Times New Roman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，导线若干，用上述器材测定待测电阻</a:t>
            </a:r>
            <a:r>
              <a:rPr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的阻值，要求：</a:t>
            </a:r>
          </a:p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①画出实验电路图；</a:t>
            </a:r>
          </a:p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②简要写出实验步骤并用字母表示测量的物理量；</a:t>
            </a:r>
          </a:p>
          <a:p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③根据所测物理量写出待测阻值</a:t>
            </a:r>
            <a:r>
              <a:rPr lang="en-US" altLang="zh-CN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lang="zh-CN" altLang="en-US" sz="3600" b="1">
                <a:latin typeface="Times New Roman" panose="02010609060101010101" pitchFamily="49" charset="-122"/>
                <a:ea typeface="楷体" panose="02010609060101010101" pitchFamily="49" charset="-122"/>
              </a:rPr>
              <a:t>的表达式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D5F7F716-9B7E-4C45-9614-AEC549214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33375"/>
            <a:ext cx="432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2</a:t>
            </a: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、缺少电压表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16F1F353-7A8C-4BE7-91FC-7FDA3011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73688"/>
            <a:ext cx="583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利用并联电路电压相等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7FCB7F44-FA97-40E2-951B-C2E73744D64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1" t="31334" r="20000" b="36667"/>
          <a:stretch>
            <a:fillRect/>
          </a:stretch>
        </p:blipFill>
        <p:spPr>
          <a:xfrm>
            <a:off x="0" y="765175"/>
            <a:ext cx="3738563" cy="2803525"/>
          </a:xfrm>
        </p:spPr>
      </p:pic>
      <p:graphicFrame>
        <p:nvGraphicFramePr>
          <p:cNvPr id="12298" name="Object 10">
            <a:extLst>
              <a:ext uri="{FF2B5EF4-FFF2-40B4-BE49-F238E27FC236}">
                <a16:creationId xmlns:a16="http://schemas.microsoft.com/office/drawing/2014/main" id="{2215A180-AA45-4CF0-99AB-746487E0476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157788"/>
          <a:ext cx="1944688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4" progId="Equation.DSMT4">
                  <p:embed/>
                </p:oleObj>
              </mc:Choice>
              <mc:Fallback>
                <p:oleObj r:id="rId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5157788"/>
                        <a:ext cx="1944688" cy="128428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Text Box 7">
            <a:extLst>
              <a:ext uri="{FF2B5EF4-FFF2-40B4-BE49-F238E27FC236}">
                <a16:creationId xmlns:a16="http://schemas.microsoft.com/office/drawing/2014/main" id="{C44FA8A8-DFF7-4CCA-84DE-28A372A6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88913"/>
            <a:ext cx="489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允许拆装电流表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4527E7AC-6037-4A67-B426-585EF7EA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89363"/>
            <a:ext cx="6119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、用电流表测出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Rx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的电流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Ix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C4A544BF-93AC-4D5E-A0A3-4873005B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08500"/>
            <a:ext cx="7200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、再用电流表测出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3200" b="1" baseline="-25000">
                <a:latin typeface="Times New Roman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的电流</a:t>
            </a:r>
            <a:r>
              <a:rPr lang="en-US" altLang="zh-CN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3200" b="1" baseline="-25000">
                <a:latin typeface="Times New Roman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15410" name="Text Box 50">
            <a:extLst>
              <a:ext uri="{FF2B5EF4-FFF2-40B4-BE49-F238E27FC236}">
                <a16:creationId xmlns:a16="http://schemas.microsoft.com/office/drawing/2014/main" id="{A64A7E3A-D089-4D0D-BA84-7DD2E87E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F8A2526-CF8B-48B7-80DF-A2010DE3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2000" r="22000" b="47333"/>
          <a:stretch>
            <a:fillRect/>
          </a:stretch>
        </p:blipFill>
        <p:spPr bwMode="auto">
          <a:xfrm>
            <a:off x="611188" y="333375"/>
            <a:ext cx="38163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A42831FF-9028-4EF6-B06B-B364337E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0667" r="21001" b="46001"/>
          <a:stretch>
            <a:fillRect/>
          </a:stretch>
        </p:blipFill>
        <p:spPr bwMode="auto">
          <a:xfrm>
            <a:off x="539750" y="3500438"/>
            <a:ext cx="410368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2" name="Object 10">
            <a:extLst>
              <a:ext uri="{FF2B5EF4-FFF2-40B4-BE49-F238E27FC236}">
                <a16:creationId xmlns:a16="http://schemas.microsoft.com/office/drawing/2014/main" id="{D8274607-032E-45C4-AA08-3899BCEAB4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1268413"/>
          <a:ext cx="3155950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5" progId="Equation.DSMT4">
                  <p:embed/>
                </p:oleObj>
              </mc:Choice>
              <mc:Fallback>
                <p:oleObj r:id="rId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59338" y="1268413"/>
                        <a:ext cx="3155950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>
            <a:extLst>
              <a:ext uri="{FF2B5EF4-FFF2-40B4-BE49-F238E27FC236}">
                <a16:creationId xmlns:a16="http://schemas.microsoft.com/office/drawing/2014/main" id="{711A00DF-C4CD-4BF8-B158-98DBDD0679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4076700"/>
          <a:ext cx="2663825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7" progId="Equation.DSMT4">
                  <p:embed/>
                </p:oleObj>
              </mc:Choice>
              <mc:Fallback>
                <p:oleObj r:id="rId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76825" y="4076700"/>
                        <a:ext cx="2663825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0" name="Text Box 50">
            <a:extLst>
              <a:ext uri="{FF2B5EF4-FFF2-40B4-BE49-F238E27FC236}">
                <a16:creationId xmlns:a16="http://schemas.microsoft.com/office/drawing/2014/main" id="{8AC227EE-2437-4C19-83CD-64A31504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2" name="Text Box 50">
            <a:extLst>
              <a:ext uri="{FF2B5EF4-FFF2-40B4-BE49-F238E27FC236}">
                <a16:creationId xmlns:a16="http://schemas.microsoft.com/office/drawing/2014/main" id="{C0F70FC3-2CE6-4B5D-8032-84DDF1D2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68638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1B17A4B9-8376-4764-9B2E-0CE33F4D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0667" r="21001" b="47333"/>
          <a:stretch>
            <a:fillRect/>
          </a:stretch>
        </p:blipFill>
        <p:spPr bwMode="auto">
          <a:xfrm>
            <a:off x="827088" y="981075"/>
            <a:ext cx="3384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F7F8FF6F-3CB3-457E-9C47-41F94F71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2000" r="22000" b="47333"/>
          <a:stretch>
            <a:fillRect/>
          </a:stretch>
        </p:blipFill>
        <p:spPr bwMode="auto">
          <a:xfrm>
            <a:off x="755650" y="3933825"/>
            <a:ext cx="33131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1" name="Object 7">
            <a:extLst>
              <a:ext uri="{FF2B5EF4-FFF2-40B4-BE49-F238E27FC236}">
                <a16:creationId xmlns:a16="http://schemas.microsoft.com/office/drawing/2014/main" id="{8BC5E642-3384-4579-9363-DE4946F7FFA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48375" y="4584700"/>
          <a:ext cx="30956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progId="Equation.DSMT4">
                  <p:embed/>
                </p:oleObj>
              </mc:Choice>
              <mc:Fallback>
                <p:oleObj r:id="rId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48375" y="4584700"/>
                        <a:ext cx="3095625" cy="12636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>
            <a:extLst>
              <a:ext uri="{FF2B5EF4-FFF2-40B4-BE49-F238E27FC236}">
                <a16:creationId xmlns:a16="http://schemas.microsoft.com/office/drawing/2014/main" id="{F28EEFD1-4774-4633-8D3E-690837CC841E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64275" y="1484313"/>
          <a:ext cx="28797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7" progId="Equation.DSMT4">
                  <p:embed/>
                </p:oleObj>
              </mc:Choice>
              <mc:Fallback>
                <p:oleObj r:id="rId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64275" y="1484313"/>
                        <a:ext cx="2879725" cy="1727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12">
            <a:extLst>
              <a:ext uri="{FF2B5EF4-FFF2-40B4-BE49-F238E27FC236}">
                <a16:creationId xmlns:a16="http://schemas.microsoft.com/office/drawing/2014/main" id="{4DF32759-CA5C-42C2-8029-5F38CC84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0350"/>
            <a:ext cx="489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不允许拆装电流表</a:t>
            </a:r>
          </a:p>
        </p:txBody>
      </p:sp>
      <p:sp>
        <p:nvSpPr>
          <p:cNvPr id="15410" name="Text Box 50">
            <a:extLst>
              <a:ext uri="{FF2B5EF4-FFF2-40B4-BE49-F238E27FC236}">
                <a16:creationId xmlns:a16="http://schemas.microsoft.com/office/drawing/2014/main" id="{A71B47CB-0B31-436E-9CA8-71A8A8964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2" name="Text Box 50">
            <a:extLst>
              <a:ext uri="{FF2B5EF4-FFF2-40B4-BE49-F238E27FC236}">
                <a16:creationId xmlns:a16="http://schemas.microsoft.com/office/drawing/2014/main" id="{C5F4CBFC-A2EF-4B1B-BBF2-431ED66F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0438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CE2899B6-D4D0-4FA2-A001-C5E2E73E63E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2000" r="22000" b="47333"/>
          <a:stretch>
            <a:fillRect/>
          </a:stretch>
        </p:blipFill>
        <p:spPr>
          <a:xfrm>
            <a:off x="0" y="333375"/>
            <a:ext cx="4038600" cy="3028950"/>
          </a:xfrm>
        </p:spPr>
      </p:pic>
      <p:graphicFrame>
        <p:nvGraphicFramePr>
          <p:cNvPr id="29703" name="Object 7">
            <a:extLst>
              <a:ext uri="{FF2B5EF4-FFF2-40B4-BE49-F238E27FC236}">
                <a16:creationId xmlns:a16="http://schemas.microsoft.com/office/drawing/2014/main" id="{A2A71316-4BDC-4E5B-8FAF-E27C9CA421FA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937000"/>
          <a:ext cx="3025775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4" progId="Equation.DSMT4">
                  <p:embed/>
                </p:oleObj>
              </mc:Choice>
              <mc:Fallback>
                <p:oleObj r:id="rId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3937000"/>
                        <a:ext cx="3025775" cy="1617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0" name="Text Box 50">
            <a:extLst>
              <a:ext uri="{FF2B5EF4-FFF2-40B4-BE49-F238E27FC236}">
                <a16:creationId xmlns:a16="http://schemas.microsoft.com/office/drawing/2014/main" id="{3E31AECB-0AB0-4747-AAD6-25920D547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29707" name="Text Box 48">
            <a:extLst>
              <a:ext uri="{FF2B5EF4-FFF2-40B4-BE49-F238E27FC236}">
                <a16:creationId xmlns:a16="http://schemas.microsoft.com/office/drawing/2014/main" id="{CDF308C6-B551-4D77-8117-7D1597ED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734050"/>
            <a:ext cx="352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双安测电阻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Text Box 2">
            <a:extLst>
              <a:ext uri="{FF2B5EF4-FFF2-40B4-BE49-F238E27FC236}">
                <a16:creationId xmlns:a16="http://schemas.microsoft.com/office/drawing/2014/main" id="{1B4B72E8-0903-463A-87F6-A5B416176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554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44034" name="Line 4">
            <a:extLst>
              <a:ext uri="{FF2B5EF4-FFF2-40B4-BE49-F238E27FC236}">
                <a16:creationId xmlns:a16="http://schemas.microsoft.com/office/drawing/2014/main" id="{C65A122D-1882-480D-9D93-115EC9DDA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6764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2EA3781E-E8E3-4AB4-8FE4-DAC1A6CDC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002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4036" name="Line 6">
            <a:extLst>
              <a:ext uri="{FF2B5EF4-FFF2-40B4-BE49-F238E27FC236}">
                <a16:creationId xmlns:a16="http://schemas.microsoft.com/office/drawing/2014/main" id="{9319E0AA-8767-448B-AAF2-9607D7633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6764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7" name="Line 7">
            <a:extLst>
              <a:ext uri="{FF2B5EF4-FFF2-40B4-BE49-F238E27FC236}">
                <a16:creationId xmlns:a16="http://schemas.microsoft.com/office/drawing/2014/main" id="{0892EE41-2585-4E21-9922-6BD98052A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676400"/>
            <a:ext cx="1588" cy="1600200"/>
          </a:xfrm>
          <a:prstGeom prst="line">
            <a:avLst/>
          </a:prstGeom>
          <a:noFill/>
          <a:ln w="19050">
            <a:solidFill>
              <a:srgbClr val="12110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8" name="Line 8">
            <a:extLst>
              <a:ext uri="{FF2B5EF4-FFF2-40B4-BE49-F238E27FC236}">
                <a16:creationId xmlns:a16="http://schemas.microsoft.com/office/drawing/2014/main" id="{72A365CF-4353-4DD3-8DFF-0CB386266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1588" cy="1143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9" name="Line 9">
            <a:extLst>
              <a:ext uri="{FF2B5EF4-FFF2-40B4-BE49-F238E27FC236}">
                <a16:creationId xmlns:a16="http://schemas.microsoft.com/office/drawing/2014/main" id="{1209A906-BF12-42A7-B6F1-582F2D668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438400"/>
            <a:ext cx="6096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0" name="Oval 10">
            <a:extLst>
              <a:ext uri="{FF2B5EF4-FFF2-40B4-BE49-F238E27FC236}">
                <a16:creationId xmlns:a16="http://schemas.microsoft.com/office/drawing/2014/main" id="{84568358-E200-464F-B95B-55A136E78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4041" name="Rectangle 11">
            <a:extLst>
              <a:ext uri="{FF2B5EF4-FFF2-40B4-BE49-F238E27FC236}">
                <a16:creationId xmlns:a16="http://schemas.microsoft.com/office/drawing/2014/main" id="{421D329C-40E9-48A5-BDD5-BF075A68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3622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4042" name="Line 12">
            <a:extLst>
              <a:ext uri="{FF2B5EF4-FFF2-40B4-BE49-F238E27FC236}">
                <a16:creationId xmlns:a16="http://schemas.microsoft.com/office/drawing/2014/main" id="{5DD2042C-11E7-4532-9D72-04A68C621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438400"/>
            <a:ext cx="457200" cy="1588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3" name="Line 13">
            <a:extLst>
              <a:ext uri="{FF2B5EF4-FFF2-40B4-BE49-F238E27FC236}">
                <a16:creationId xmlns:a16="http://schemas.microsoft.com/office/drawing/2014/main" id="{4B00A9C6-0B71-4F9B-A5BF-351840A22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2766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4" name="Line 14">
            <a:extLst>
              <a:ext uri="{FF2B5EF4-FFF2-40B4-BE49-F238E27FC236}">
                <a16:creationId xmlns:a16="http://schemas.microsoft.com/office/drawing/2014/main" id="{29BB319A-F638-40F8-9660-94780938F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048000"/>
            <a:ext cx="1588" cy="45720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5" name="Line 15">
            <a:extLst>
              <a:ext uri="{FF2B5EF4-FFF2-40B4-BE49-F238E27FC236}">
                <a16:creationId xmlns:a16="http://schemas.microsoft.com/office/drawing/2014/main" id="{7D816579-D4B6-4F28-B99C-489052850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200400"/>
            <a:ext cx="1588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6" name="Line 16">
            <a:extLst>
              <a:ext uri="{FF2B5EF4-FFF2-40B4-BE49-F238E27FC236}">
                <a16:creationId xmlns:a16="http://schemas.microsoft.com/office/drawing/2014/main" id="{8E29EF7E-51E7-42F8-A79E-43F7BB95E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276600"/>
            <a:ext cx="838200" cy="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7" name="Text Box 17">
            <a:extLst>
              <a:ext uri="{FF2B5EF4-FFF2-40B4-BE49-F238E27FC236}">
                <a16:creationId xmlns:a16="http://schemas.microsoft.com/office/drawing/2014/main" id="{87E0292C-2B93-41DC-9651-FA0097F2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R</a:t>
            </a:r>
            <a:r>
              <a:rPr lang="en-US" altLang="zh-CN" sz="1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0</a:t>
            </a:r>
          </a:p>
        </p:txBody>
      </p:sp>
      <p:sp>
        <p:nvSpPr>
          <p:cNvPr id="44048" name="Text Box 18">
            <a:extLst>
              <a:ext uri="{FF2B5EF4-FFF2-40B4-BE49-F238E27FC236}">
                <a16:creationId xmlns:a16="http://schemas.microsoft.com/office/drawing/2014/main" id="{46B9A063-3E31-4036-93BB-0F733FCB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05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Rx</a:t>
            </a:r>
          </a:p>
        </p:txBody>
      </p:sp>
      <p:sp>
        <p:nvSpPr>
          <p:cNvPr id="44049" name="Text Box 19">
            <a:extLst>
              <a:ext uri="{FF2B5EF4-FFF2-40B4-BE49-F238E27FC236}">
                <a16:creationId xmlns:a16="http://schemas.microsoft.com/office/drawing/2014/main" id="{ADF22ECF-2E02-485B-BF82-892315DF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A</a:t>
            </a:r>
          </a:p>
        </p:txBody>
      </p:sp>
      <p:sp>
        <p:nvSpPr>
          <p:cNvPr id="44050" name="Line 20">
            <a:extLst>
              <a:ext uri="{FF2B5EF4-FFF2-40B4-BE49-F238E27FC236}">
                <a16:creationId xmlns:a16="http://schemas.microsoft.com/office/drawing/2014/main" id="{4AB9690B-BB05-40C8-BE49-E94741812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276600"/>
            <a:ext cx="7620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1" name="Text Box 21">
            <a:extLst>
              <a:ext uri="{FF2B5EF4-FFF2-40B4-BE49-F238E27FC236}">
                <a16:creationId xmlns:a16="http://schemas.microsoft.com/office/drawing/2014/main" id="{56539004-38AF-4E5E-8496-3959921A6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09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S</a:t>
            </a:r>
            <a:endParaRPr lang="en-US" altLang="zh-CN" sz="1800" b="1">
              <a:solidFill>
                <a:srgbClr val="1211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2" name="Line 22">
            <a:extLst>
              <a:ext uri="{FF2B5EF4-FFF2-40B4-BE49-F238E27FC236}">
                <a16:creationId xmlns:a16="http://schemas.microsoft.com/office/drawing/2014/main" id="{04C4AF7B-9CDD-4A53-A0CA-C76C0F272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133600"/>
            <a:ext cx="609600" cy="1588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3" name="Line 23">
            <a:extLst>
              <a:ext uri="{FF2B5EF4-FFF2-40B4-BE49-F238E27FC236}">
                <a16:creationId xmlns:a16="http://schemas.microsoft.com/office/drawing/2014/main" id="{28A4AFE6-C889-4997-8341-331581B06E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1905000"/>
            <a:ext cx="4572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4" name="Text Box 24">
            <a:extLst>
              <a:ext uri="{FF2B5EF4-FFF2-40B4-BE49-F238E27FC236}">
                <a16:creationId xmlns:a16="http://schemas.microsoft.com/office/drawing/2014/main" id="{7799F507-1887-4175-AFC3-9717152B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19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a</a:t>
            </a:r>
          </a:p>
        </p:txBody>
      </p:sp>
      <p:sp>
        <p:nvSpPr>
          <p:cNvPr id="44055" name="Text Box 25">
            <a:extLst>
              <a:ext uri="{FF2B5EF4-FFF2-40B4-BE49-F238E27FC236}">
                <a16:creationId xmlns:a16="http://schemas.microsoft.com/office/drawing/2014/main" id="{D0320D80-8982-40CD-BF09-DB71BD5B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362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b</a:t>
            </a:r>
          </a:p>
        </p:txBody>
      </p:sp>
      <p:sp>
        <p:nvSpPr>
          <p:cNvPr id="50202" name="Text Box 26">
            <a:extLst>
              <a:ext uri="{FF2B5EF4-FFF2-40B4-BE49-F238E27FC236}">
                <a16:creationId xmlns:a16="http://schemas.microsoft.com/office/drawing/2014/main" id="{DA33DFBA-C871-46D7-B23A-6A1B6678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57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）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S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接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a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时电流表的示数为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Ia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；</a:t>
            </a:r>
          </a:p>
        </p:txBody>
      </p:sp>
      <p:sp>
        <p:nvSpPr>
          <p:cNvPr id="50203" name="Text Box 27">
            <a:extLst>
              <a:ext uri="{FF2B5EF4-FFF2-40B4-BE49-F238E27FC236}">
                <a16:creationId xmlns:a16="http://schemas.microsoft.com/office/drawing/2014/main" id="{8453F9A6-BE0C-4EF5-AB95-3546CE1E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672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）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S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接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b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时电流表的示数为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Ib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；</a:t>
            </a:r>
          </a:p>
        </p:txBody>
      </p:sp>
      <p:sp>
        <p:nvSpPr>
          <p:cNvPr id="50204" name="Text Box 28">
            <a:extLst>
              <a:ext uri="{FF2B5EF4-FFF2-40B4-BE49-F238E27FC236}">
                <a16:creationId xmlns:a16="http://schemas.microsoft.com/office/drawing/2014/main" id="{40390A73-76DA-4C61-9545-9C6F44CC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576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/>
              </a:rPr>
              <a:t>U=Ia *R</a:t>
            </a: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ea typeface="楷体"/>
              </a:rPr>
              <a:t>0</a:t>
            </a:r>
          </a:p>
        </p:txBody>
      </p:sp>
      <p:sp>
        <p:nvSpPr>
          <p:cNvPr id="50205" name="Text Box 29">
            <a:extLst>
              <a:ext uri="{FF2B5EF4-FFF2-40B4-BE49-F238E27FC236}">
                <a16:creationId xmlns:a16="http://schemas.microsoft.com/office/drawing/2014/main" id="{666162B3-4F20-466A-B1CD-F7914F3A2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2672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/>
              </a:rPr>
              <a:t>U=Ib*Rx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6" name="Text Box 30">
            <a:extLst>
              <a:ext uri="{FF2B5EF4-FFF2-40B4-BE49-F238E27FC236}">
                <a16:creationId xmlns:a16="http://schemas.microsoft.com/office/drawing/2014/main" id="{A6A4DD5E-66F2-4322-8270-A6B023987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76800"/>
            <a:ext cx="3276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(3)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则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Rx=_________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7" name="Text Box 31">
            <a:extLst>
              <a:ext uri="{FF2B5EF4-FFF2-40B4-BE49-F238E27FC236}">
                <a16:creationId xmlns:a16="http://schemas.microsoft.com/office/drawing/2014/main" id="{08C75DE9-BEE5-45FE-824E-A9797D34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00600"/>
            <a:ext cx="1981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Ia*R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/Ib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8" name="Rectangle 32">
            <a:extLst>
              <a:ext uri="{FF2B5EF4-FFF2-40B4-BE49-F238E27FC236}">
                <a16:creationId xmlns:a16="http://schemas.microsoft.com/office/drawing/2014/main" id="{26463D6A-D108-4229-ABE7-8DD6CF25E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70225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实验步骤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:</a:t>
            </a:r>
          </a:p>
        </p:txBody>
      </p:sp>
      <p:sp>
        <p:nvSpPr>
          <p:cNvPr id="44063" name="Rectangle 33">
            <a:extLst>
              <a:ext uri="{FF2B5EF4-FFF2-40B4-BE49-F238E27FC236}">
                <a16:creationId xmlns:a16="http://schemas.microsoft.com/office/drawing/2014/main" id="{34EBB2E5-6176-4798-8102-CF7166ED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358775"/>
            <a:ext cx="1433512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楷体"/>
              </a:rPr>
              <a:t>方案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楷体"/>
              </a:rPr>
              <a:t>3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楷体"/>
              </a:rPr>
              <a:t>：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2" grpId="0"/>
      <p:bldP spid="50203" grpId="1"/>
      <p:bldP spid="50204" grpId="2"/>
      <p:bldP spid="50205" grpId="3"/>
      <p:bldP spid="50206" grpId="4"/>
      <p:bldP spid="50207" grpId="5"/>
      <p:bldP spid="50208" grpId="6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A54FCE6A-CCD1-4CF5-9E12-B24C4372F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3334" r="21001" b="43333"/>
          <a:stretch>
            <a:fillRect/>
          </a:stretch>
        </p:blipFill>
        <p:spPr bwMode="auto">
          <a:xfrm>
            <a:off x="395288" y="3716338"/>
            <a:ext cx="38862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3">
            <a:extLst>
              <a:ext uri="{FF2B5EF4-FFF2-40B4-BE49-F238E27FC236}">
                <a16:creationId xmlns:a16="http://schemas.microsoft.com/office/drawing/2014/main" id="{D2EDDFBE-5421-4D35-8664-8BC436A4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3334" r="21001" b="43333"/>
          <a:stretch>
            <a:fillRect/>
          </a:stretch>
        </p:blipFill>
        <p:spPr bwMode="auto">
          <a:xfrm>
            <a:off x="323850" y="692150"/>
            <a:ext cx="40386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59" name="Object 4">
            <a:extLst>
              <a:ext uri="{FF2B5EF4-FFF2-40B4-BE49-F238E27FC236}">
                <a16:creationId xmlns:a16="http://schemas.microsoft.com/office/drawing/2014/main" id="{B4512499-DD82-41B5-846D-A42B766564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7913" y="1003300"/>
          <a:ext cx="275272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5" progId="Equation.DSMT4">
                  <p:embed/>
                </p:oleObj>
              </mc:Choice>
              <mc:Fallback>
                <p:oleObj r:id="rId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87913" y="1003300"/>
                        <a:ext cx="2752725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5">
            <a:extLst>
              <a:ext uri="{FF2B5EF4-FFF2-40B4-BE49-F238E27FC236}">
                <a16:creationId xmlns:a16="http://schemas.microsoft.com/office/drawing/2014/main" id="{63682FF0-B1B2-445B-A390-CC0E2580B1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925" y="3860800"/>
          <a:ext cx="320357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7" progId="Equation.DSMT4">
                  <p:embed/>
                </p:oleObj>
              </mc:Choice>
              <mc:Fallback>
                <p:oleObj r:id="rId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33925" y="3860800"/>
                        <a:ext cx="3203575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6">
            <a:extLst>
              <a:ext uri="{FF2B5EF4-FFF2-40B4-BE49-F238E27FC236}">
                <a16:creationId xmlns:a16="http://schemas.microsoft.com/office/drawing/2014/main" id="{0383FED1-1D51-463E-946D-B0B39CC8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3887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/>
                <a:ea typeface="楷体" panose="02010600040101010101" pitchFamily="2" charset="-122"/>
              </a:rPr>
              <a:t>能不能串联？</a:t>
            </a:r>
          </a:p>
        </p:txBody>
      </p:sp>
      <p:sp>
        <p:nvSpPr>
          <p:cNvPr id="15410" name="Text Box 50">
            <a:extLst>
              <a:ext uri="{FF2B5EF4-FFF2-40B4-BE49-F238E27FC236}">
                <a16:creationId xmlns:a16="http://schemas.microsoft.com/office/drawing/2014/main" id="{648C6917-656A-416A-8D04-360AE94A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1685925" cy="588962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2" name="Text Box 50">
            <a:extLst>
              <a:ext uri="{FF2B5EF4-FFF2-40B4-BE49-F238E27FC236}">
                <a16:creationId xmlns:a16="http://schemas.microsoft.com/office/drawing/2014/main" id="{7CAFDB28-2848-4E79-99B8-633D1F79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1685925" cy="588963"/>
          </a:xfrm>
          <a:prstGeom prst="rect">
            <a:avLst/>
          </a:prstGeom>
          <a:solidFill>
            <a:srgbClr val="EAF5F6"/>
          </a:solidFill>
          <a:ln w="952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kumimoji="1" lang="zh-CN" altLang="en-US" sz="32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7" name="组合 2">
            <a:extLst>
              <a:ext uri="{FF2B5EF4-FFF2-40B4-BE49-F238E27FC236}">
                <a16:creationId xmlns:a16="http://schemas.microsoft.com/office/drawing/2014/main" id="{DED9F86C-02DF-4A89-8089-3AFB72AB43A8}"/>
              </a:ext>
            </a:extLst>
          </p:cNvPr>
          <p:cNvGrpSpPr/>
          <p:nvPr/>
        </p:nvGrpSpPr>
        <p:grpSpPr>
          <a:xfrm>
            <a:off x="317500" y="119063"/>
            <a:ext cx="2701925" cy="936625"/>
            <a:chOff x="501" y="188"/>
            <a:chExt cx="4254" cy="1474"/>
          </a:xfrm>
        </p:grpSpPr>
        <p:grpSp>
          <p:nvGrpSpPr>
            <p:cNvPr id="9218" name="Group 10">
              <a:extLst>
                <a:ext uri="{FF2B5EF4-FFF2-40B4-BE49-F238E27FC236}">
                  <a16:creationId xmlns:a16="http://schemas.microsoft.com/office/drawing/2014/main" id="{9B049147-B9FB-4ED2-9E96-B9EE16C185B6}"/>
                </a:ext>
              </a:extLst>
            </p:cNvPr>
            <p:cNvGrpSpPr/>
            <p:nvPr/>
          </p:nvGrpSpPr>
          <p:grpSpPr>
            <a:xfrm>
              <a:off x="501" y="188"/>
              <a:ext cx="4254" cy="1474"/>
              <a:chOff x="0" y="-49"/>
              <a:chExt cx="3237" cy="998"/>
            </a:xfrm>
          </p:grpSpPr>
          <p:grpSp>
            <p:nvGrpSpPr>
              <p:cNvPr id="9219" name="Group 11">
                <a:extLst>
                  <a:ext uri="{FF2B5EF4-FFF2-40B4-BE49-F238E27FC236}">
                    <a16:creationId xmlns:a16="http://schemas.microsoft.com/office/drawing/2014/main" id="{AA75D992-2CD7-47D5-BA58-5AF1635028CD}"/>
                  </a:ext>
                </a:extLst>
              </p:cNvPr>
              <p:cNvGrpSpPr/>
              <p:nvPr/>
            </p:nvGrpSpPr>
            <p:grpSpPr>
              <a:xfrm>
                <a:off x="0" y="8"/>
                <a:ext cx="3237" cy="941"/>
                <a:chExt cx="3237" cy="941"/>
              </a:xfrm>
            </p:grpSpPr>
            <p:sp>
              <p:nvSpPr>
                <p:cNvPr id="9220" name="MH_Other_2">
                  <a:extLst>
                    <a:ext uri="{FF2B5EF4-FFF2-40B4-BE49-F238E27FC236}">
                      <a16:creationId xmlns:a16="http://schemas.microsoft.com/office/drawing/2014/main" id="{5C31EDF9-36B2-4C35-B3EE-F65E014BD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" y="205"/>
                  <a:ext cx="2890" cy="601"/>
                </a:xfrm>
                <a:custGeom>
                  <a:gdLst>
                    <a:gd name="T0" fmla="*/ 2907 w 3244"/>
                    <a:gd name="T1" fmla="*/ 675 h 675"/>
                    <a:gd name="T2" fmla="*/ 3244 w 3244"/>
                    <a:gd name="T3" fmla="*/ 337 h 675"/>
                    <a:gd name="T4" fmla="*/ 2907 w 3244"/>
                    <a:gd name="T5" fmla="*/ 0 h 675"/>
                    <a:gd name="T6" fmla="*/ 337 w 3244"/>
                    <a:gd name="T7" fmla="*/ 0 h 675"/>
                    <a:gd name="T8" fmla="*/ 0 w 3244"/>
                    <a:gd name="T9" fmla="*/ 337 h 675"/>
                    <a:gd name="T10" fmla="*/ 337 w 3244"/>
                    <a:gd name="T11" fmla="*/ 675 h 675"/>
                    <a:gd name="T12" fmla="*/ 2907 w 3244"/>
                    <a:gd name="T13" fmla="*/ 675 h 6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44" h="675">
                      <a:moveTo>
                        <a:pt x="2907" y="675"/>
                      </a:moveTo>
                      <a:cubicBezTo>
                        <a:pt x="3093" y="675"/>
                        <a:pt x="3244" y="523"/>
                        <a:pt x="3244" y="337"/>
                      </a:cubicBezTo>
                      <a:cubicBezTo>
                        <a:pt x="3244" y="151"/>
                        <a:pt x="3093" y="0"/>
                        <a:pt x="2907" y="0"/>
                      </a:cubicBezTo>
                      <a:cubicBezTo>
                        <a:pt x="337" y="0"/>
                        <a:pt x="337" y="0"/>
                        <a:pt x="337" y="0"/>
                      </a:cubicBezTo>
                      <a:cubicBezTo>
                        <a:pt x="151" y="0"/>
                        <a:pt x="0" y="151"/>
                        <a:pt x="0" y="337"/>
                      </a:cubicBezTo>
                      <a:cubicBezTo>
                        <a:pt x="0" y="523"/>
                        <a:pt x="151" y="675"/>
                        <a:pt x="337" y="675"/>
                      </a:cubicBezTo>
                      <a:lnTo>
                        <a:pt x="2907" y="675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pic>
              <p:nvPicPr>
                <p:cNvPr id="9221" name="MH_Other_8">
                  <a:extLst>
                    <a:ext uri="{FF2B5EF4-FFF2-40B4-BE49-F238E27FC236}">
                      <a16:creationId xmlns:a16="http://schemas.microsoft.com/office/drawing/2014/main" id="{01DC815F-5261-4D9A-83C8-B79D726AD623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3237" cy="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222" name="MH_SubTitle_4">
                <a:extLst>
                  <a:ext uri="{FF2B5EF4-FFF2-40B4-BE49-F238E27FC236}">
                    <a16:creationId xmlns:a16="http://schemas.microsoft.com/office/drawing/2014/main" id="{402AF6C7-4CE2-4399-9F1D-BB8384E1F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3" y="-49"/>
                <a:ext cx="2043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lnSpc>
                    <a:spcPct val="110000"/>
                  </a:lnSpc>
                </a:pPr>
                <a:r>
                  <a:rPr lang="zh-CN" altLang="en-US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新课：</a:t>
                </a:r>
              </a:p>
            </p:txBody>
          </p:sp>
        </p:grp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823F989A-7F7E-4292-80F0-8097E6249B6B}"/>
                </a:ext>
              </a:extLst>
            </p:cNvPr>
            <p:cNvSpPr/>
            <p:nvPr/>
          </p:nvSpPr>
          <p:spPr>
            <a:xfrm>
              <a:off x="973" y="663"/>
              <a:ext cx="432" cy="52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9224" name="Text Box 53">
            <a:extLst>
              <a:ext uri="{FF2B5EF4-FFF2-40B4-BE49-F238E27FC236}">
                <a16:creationId xmlns:a16="http://schemas.microsoft.com/office/drawing/2014/main" id="{8E660D4C-954C-4370-81FE-AE10BE90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270000"/>
            <a:ext cx="3200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一、测量原理：</a:t>
            </a: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2769DCDC-00D0-4069-9B9A-67BA1B3C8DDE}"/>
              </a:ext>
            </a:extLst>
          </p:cNvPr>
          <p:cNvGrpSpPr/>
          <p:nvPr/>
        </p:nvGrpSpPr>
        <p:grpSpPr>
          <a:xfrm>
            <a:off x="3019425" y="1204913"/>
            <a:ext cx="1620838" cy="1146175"/>
            <a:chOff x="2531" y="2827"/>
            <a:chExt cx="509" cy="706"/>
          </a:xfrm>
        </p:grpSpPr>
        <p:sp>
          <p:nvSpPr>
            <p:cNvPr id="9226" name="Text Box 55">
              <a:extLst>
                <a:ext uri="{FF2B5EF4-FFF2-40B4-BE49-F238E27FC236}">
                  <a16:creationId xmlns:a16="http://schemas.microsoft.com/office/drawing/2014/main" id="{646E1575-AD4B-4267-BE22-AB5D25656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3173"/>
              <a:ext cx="19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I</a:t>
              </a:r>
            </a:p>
          </p:txBody>
        </p:sp>
        <p:sp>
          <p:nvSpPr>
            <p:cNvPr id="9227" name="Text Box 56">
              <a:extLst>
                <a:ext uri="{FF2B5EF4-FFF2-40B4-BE49-F238E27FC236}">
                  <a16:creationId xmlns:a16="http://schemas.microsoft.com/office/drawing/2014/main" id="{14F24AB2-CE8E-4588-9E7C-8E7733373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" y="2827"/>
              <a:ext cx="22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U</a:t>
              </a:r>
            </a:p>
          </p:txBody>
        </p:sp>
        <p:sp>
          <p:nvSpPr>
            <p:cNvPr id="9228" name="Line 57">
              <a:extLst>
                <a:ext uri="{FF2B5EF4-FFF2-40B4-BE49-F238E27FC236}">
                  <a16:creationId xmlns:a16="http://schemas.microsoft.com/office/drawing/2014/main" id="{9FC32FB4-FB73-44D4-8702-77B26F4F1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3186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9" name="Text Box 58">
              <a:extLst>
                <a:ext uri="{FF2B5EF4-FFF2-40B4-BE49-F238E27FC236}">
                  <a16:creationId xmlns:a16="http://schemas.microsoft.com/office/drawing/2014/main" id="{BF40CA7F-4E4B-4130-AE18-9DB28758D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" y="3040"/>
              <a:ext cx="3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33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R=</a:t>
              </a:r>
            </a:p>
          </p:txBody>
        </p:sp>
      </p:grpSp>
      <p:grpSp>
        <p:nvGrpSpPr>
          <p:cNvPr id="7184" name="组合 7183">
            <a:extLst>
              <a:ext uri="{FF2B5EF4-FFF2-40B4-BE49-F238E27FC236}">
                <a16:creationId xmlns:a16="http://schemas.microsoft.com/office/drawing/2014/main" id="{27FD2429-1A56-448F-8979-FF4FCFFF08F7}"/>
              </a:ext>
            </a:extLst>
          </p:cNvPr>
          <p:cNvGrpSpPr/>
          <p:nvPr/>
        </p:nvGrpSpPr>
        <p:grpSpPr>
          <a:xfrm>
            <a:off x="5467350" y="658813"/>
            <a:ext cx="3433763" cy="1905000"/>
            <a:chExt cx="1654" cy="744"/>
          </a:xfrm>
        </p:grpSpPr>
        <p:sp>
          <p:nvSpPr>
            <p:cNvPr id="9231" name="xjhzja25">
              <a:extLst>
                <a:ext uri="{FF2B5EF4-FFF2-40B4-BE49-F238E27FC236}">
                  <a16:creationId xmlns:a16="http://schemas.microsoft.com/office/drawing/2014/main" id="{5FF1F80E-EF07-45D9-9BF8-DA61DE4F3C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8" y="124"/>
              <a:ext cx="968" cy="352"/>
            </a:xfrm>
            <a:custGeom>
              <a:gdLst>
                <a:gd name="T0" fmla="*/ 0 w 2420"/>
                <a:gd name="T1" fmla="*/ 0 h 840"/>
                <a:gd name="T2" fmla="*/ 0 w 2420"/>
                <a:gd name="T3" fmla="*/ 840 h 840"/>
                <a:gd name="T4" fmla="*/ 2420 w 2420"/>
                <a:gd name="T5" fmla="*/ 840 h 840"/>
                <a:gd name="T6" fmla="*/ 2420 w 2420"/>
                <a:gd name="T7" fmla="*/ 0 h 8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840">
                  <a:moveTo>
                    <a:pt x="0" y="0"/>
                  </a:moveTo>
                  <a:lnTo>
                    <a:pt x="0" y="840"/>
                  </a:lnTo>
                  <a:lnTo>
                    <a:pt x="2420" y="840"/>
                  </a:lnTo>
                  <a:lnTo>
                    <a:pt x="242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32" name="xjhzja24">
              <a:extLst>
                <a:ext uri="{FF2B5EF4-FFF2-40B4-BE49-F238E27FC236}">
                  <a16:creationId xmlns:a16="http://schemas.microsoft.com/office/drawing/2014/main" id="{E23A3DEB-6CBD-4614-B233-76CA5CF77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92"/>
              <a:ext cx="165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3" name="xjhzja19">
              <a:extLst>
                <a:ext uri="{FF2B5EF4-FFF2-40B4-BE49-F238E27FC236}">
                  <a16:creationId xmlns:a16="http://schemas.microsoft.com/office/drawing/2014/main" id="{1666395E-F227-487B-83E2-D387CC95C7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25" y="428"/>
              <a:ext cx="343" cy="112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en-US"/>
            </a:p>
          </p:txBody>
        </p:sp>
        <p:grpSp>
          <p:nvGrpSpPr>
            <p:cNvPr id="9234" name="组合 7187">
              <a:extLst>
                <a:ext uri="{FF2B5EF4-FFF2-40B4-BE49-F238E27FC236}">
                  <a16:creationId xmlns:a16="http://schemas.microsoft.com/office/drawing/2014/main" id="{ED1EB2EC-AA02-42E9-8433-4367C7CD839D}"/>
                </a:ext>
              </a:extLst>
            </p:cNvPr>
            <p:cNvGrpSpPr/>
            <p:nvPr/>
          </p:nvGrpSpPr>
          <p:grpSpPr>
            <a:xfrm>
              <a:off x="186" y="352"/>
              <a:ext cx="219" cy="224"/>
              <a:chExt cx="546" cy="562"/>
            </a:xfrm>
          </p:grpSpPr>
          <p:sp>
            <p:nvSpPr>
              <p:cNvPr id="9235" name="椭圆 7188">
                <a:extLst>
                  <a:ext uri="{FF2B5EF4-FFF2-40B4-BE49-F238E27FC236}">
                    <a16:creationId xmlns:a16="http://schemas.microsoft.com/office/drawing/2014/main" id="{B42152AD-F44D-4B21-BDB0-8FD7DA263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  <p:sp>
            <p:nvSpPr>
              <p:cNvPr id="9236" name="文本框 7189">
                <a:extLst>
                  <a:ext uri="{FF2B5EF4-FFF2-40B4-BE49-F238E27FC236}">
                    <a16:creationId xmlns:a16="http://schemas.microsoft.com/office/drawing/2014/main" id="{C66DC01E-2EF3-40B2-A8C4-C9156F816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" y="0"/>
                <a:ext cx="375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32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9237" name="组合 7190">
              <a:extLst>
                <a:ext uri="{FF2B5EF4-FFF2-40B4-BE49-F238E27FC236}">
                  <a16:creationId xmlns:a16="http://schemas.microsoft.com/office/drawing/2014/main" id="{F4805FAF-B4AC-42D4-9598-50E87403B0B2}"/>
                </a:ext>
              </a:extLst>
            </p:cNvPr>
            <p:cNvGrpSpPr/>
            <p:nvPr/>
          </p:nvGrpSpPr>
          <p:grpSpPr>
            <a:xfrm>
              <a:off x="922" y="0"/>
              <a:ext cx="219" cy="225"/>
              <a:chExt cx="546" cy="562"/>
            </a:xfrm>
          </p:grpSpPr>
          <p:sp>
            <p:nvSpPr>
              <p:cNvPr id="9238" name="椭圆 7191">
                <a:extLst>
                  <a:ext uri="{FF2B5EF4-FFF2-40B4-BE49-F238E27FC236}">
                    <a16:creationId xmlns:a16="http://schemas.microsoft.com/office/drawing/2014/main" id="{236268C9-D8D4-4BEE-9B50-FB33F3324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  <p:sp>
            <p:nvSpPr>
              <p:cNvPr id="9239" name="文本框 7192">
                <a:extLst>
                  <a:ext uri="{FF2B5EF4-FFF2-40B4-BE49-F238E27FC236}">
                    <a16:creationId xmlns:a16="http://schemas.microsoft.com/office/drawing/2014/main" id="{E621B132-AA16-41B7-B14A-8679A87F4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" y="0"/>
                <a:ext cx="420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32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9240" name="矩形 7193">
              <a:extLst>
                <a:ext uri="{FF2B5EF4-FFF2-40B4-BE49-F238E27FC236}">
                  <a16:creationId xmlns:a16="http://schemas.microsoft.com/office/drawing/2014/main" id="{23A0A2BF-ACD8-48A5-98F0-3BD3F6C36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540"/>
              <a:ext cx="36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800" b="1" i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9241" name="Text Box 53">
            <a:extLst>
              <a:ext uri="{FF2B5EF4-FFF2-40B4-BE49-F238E27FC236}">
                <a16:creationId xmlns:a16="http://schemas.microsoft.com/office/drawing/2014/main" id="{9C8F665E-8C07-42E1-ACEC-E4AE99661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2593975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10609060101010101" pitchFamily="49" charset="-122"/>
                <a:ea typeface="楷体" panose="02010609060101010101" pitchFamily="49" charset="-122"/>
              </a:rPr>
              <a:t>二、设计电路：</a:t>
            </a:r>
          </a:p>
        </p:txBody>
      </p:sp>
      <p:sp>
        <p:nvSpPr>
          <p:cNvPr id="9242" name="Text Box 53">
            <a:extLst>
              <a:ext uri="{FF2B5EF4-FFF2-40B4-BE49-F238E27FC236}">
                <a16:creationId xmlns:a16="http://schemas.microsoft.com/office/drawing/2014/main" id="{9AEB6D57-BE35-47D9-A248-F3652D2B3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3279775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70C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请同学们根据测量原理设计合理的测量电路？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069AB93-FD81-4C41-8BB6-67F732F3A5A7}"/>
              </a:ext>
            </a:extLst>
          </p:cNvPr>
          <p:cNvGrpSpPr/>
          <p:nvPr/>
        </p:nvGrpSpPr>
        <p:grpSpPr>
          <a:xfrm>
            <a:off x="473075" y="4127500"/>
            <a:ext cx="3689350" cy="2373313"/>
            <a:chOff x="3118" y="3245"/>
            <a:chExt cx="7822" cy="5594"/>
          </a:xfrm>
        </p:grpSpPr>
        <p:sp>
          <p:nvSpPr>
            <p:cNvPr id="9244" name="Line 8">
              <a:extLst>
                <a:ext uri="{FF2B5EF4-FFF2-40B4-BE49-F238E27FC236}">
                  <a16:creationId xmlns:a16="http://schemas.microsoft.com/office/drawing/2014/main" id="{783C6383-DEDB-4E47-93BE-0E8E240E6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73" y="3245"/>
              <a:ext cx="0" cy="11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Line 9">
              <a:extLst>
                <a:ext uri="{FF2B5EF4-FFF2-40B4-BE49-F238E27FC236}">
                  <a16:creationId xmlns:a16="http://schemas.microsoft.com/office/drawing/2014/main" id="{7767AFCB-9123-4119-B10B-7C4A8B6B3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0" y="3433"/>
              <a:ext cx="0" cy="5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Line 10">
              <a:extLst>
                <a:ext uri="{FF2B5EF4-FFF2-40B4-BE49-F238E27FC236}">
                  <a16:creationId xmlns:a16="http://schemas.microsoft.com/office/drawing/2014/main" id="{DEDC47B2-9FD3-46FE-A58B-B995D12F9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5" y="3245"/>
              <a:ext cx="0" cy="11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7" name="Line 11">
              <a:extLst>
                <a:ext uri="{FF2B5EF4-FFF2-40B4-BE49-F238E27FC236}">
                  <a16:creationId xmlns:a16="http://schemas.microsoft.com/office/drawing/2014/main" id="{1E964FE4-AD3B-45A8-A573-ED26E2DCA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3" y="3433"/>
              <a:ext cx="0" cy="5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Line 12">
              <a:extLst>
                <a:ext uri="{FF2B5EF4-FFF2-40B4-BE49-F238E27FC236}">
                  <a16:creationId xmlns:a16="http://schemas.microsoft.com/office/drawing/2014/main" id="{9B32A93F-185D-4FE8-A032-712AE8EE6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8" y="3625"/>
              <a:ext cx="3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9" name="Line 13">
              <a:extLst>
                <a:ext uri="{FF2B5EF4-FFF2-40B4-BE49-F238E27FC236}">
                  <a16:creationId xmlns:a16="http://schemas.microsoft.com/office/drawing/2014/main" id="{E2B56316-FE42-4F3B-BBF3-6AE4EC2B9F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8" y="3625"/>
              <a:ext cx="0" cy="2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0" name="Line 14">
              <a:extLst>
                <a:ext uri="{FF2B5EF4-FFF2-40B4-BE49-F238E27FC236}">
                  <a16:creationId xmlns:a16="http://schemas.microsoft.com/office/drawing/2014/main" id="{D9285FC3-837A-4DB5-8AF6-AB5690298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8" y="5903"/>
              <a:ext cx="0" cy="1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1" name="Line 15">
              <a:extLst>
                <a:ext uri="{FF2B5EF4-FFF2-40B4-BE49-F238E27FC236}">
                  <a16:creationId xmlns:a16="http://schemas.microsoft.com/office/drawing/2014/main" id="{ADDADEB3-0BD4-48A4-8EFA-573DC39EE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7230"/>
              <a:ext cx="1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Line 16">
              <a:extLst>
                <a:ext uri="{FF2B5EF4-FFF2-40B4-BE49-F238E27FC236}">
                  <a16:creationId xmlns:a16="http://schemas.microsoft.com/office/drawing/2014/main" id="{1E589FA7-9906-4378-BB85-DB935AC9F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0" y="7230"/>
              <a:ext cx="1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3" name="Line 17">
              <a:extLst>
                <a:ext uri="{FF2B5EF4-FFF2-40B4-BE49-F238E27FC236}">
                  <a16:creationId xmlns:a16="http://schemas.microsoft.com/office/drawing/2014/main" id="{ED2C5BE3-BECF-4CAA-BBB3-9BD5536BF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3" y="3625"/>
              <a:ext cx="2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Line 18">
              <a:extLst>
                <a:ext uri="{FF2B5EF4-FFF2-40B4-BE49-F238E27FC236}">
                  <a16:creationId xmlns:a16="http://schemas.microsoft.com/office/drawing/2014/main" id="{8D2B17AF-9B3F-46FA-8499-CD0C089A5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3" y="3625"/>
              <a:ext cx="0" cy="1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5" name="Line 19">
              <a:extLst>
                <a:ext uri="{FF2B5EF4-FFF2-40B4-BE49-F238E27FC236}">
                  <a16:creationId xmlns:a16="http://schemas.microsoft.com/office/drawing/2014/main" id="{4AC3EBC7-C0AF-4677-BA08-B531CB348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03" y="7230"/>
              <a:ext cx="16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Oval 20">
              <a:extLst>
                <a:ext uri="{FF2B5EF4-FFF2-40B4-BE49-F238E27FC236}">
                  <a16:creationId xmlns:a16="http://schemas.microsoft.com/office/drawing/2014/main" id="{6D571D39-1276-40C6-B2E2-656BEADF7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8" y="6853"/>
              <a:ext cx="1150" cy="95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57" name="Oval 21">
              <a:extLst>
                <a:ext uri="{FF2B5EF4-FFF2-40B4-BE49-F238E27FC236}">
                  <a16:creationId xmlns:a16="http://schemas.microsoft.com/office/drawing/2014/main" id="{4291ED9B-3B67-49CD-A869-707A54B9E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5333"/>
              <a:ext cx="1158" cy="94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58" name="Rectangle 22">
              <a:extLst>
                <a:ext uri="{FF2B5EF4-FFF2-40B4-BE49-F238E27FC236}">
                  <a16:creationId xmlns:a16="http://schemas.microsoft.com/office/drawing/2014/main" id="{9EA01F76-C445-4B0D-9655-21B2A76A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" y="6665"/>
              <a:ext cx="1842" cy="9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59" name="Text Box 23">
              <a:extLst>
                <a:ext uri="{FF2B5EF4-FFF2-40B4-BE49-F238E27FC236}">
                  <a16:creationId xmlns:a16="http://schemas.microsoft.com/office/drawing/2014/main" id="{014C2FCE-C6C8-4265-ACF7-BDD70678F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" y="5333"/>
              <a:ext cx="570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0000"/>
                  </a:solidFill>
                  <a:latin typeface="Arial Black" panose="020b0a04020102020204" pitchFamily="34" charset="0"/>
                  <a:ea typeface="华文新魏" panose="02010800040101010101" pitchFamily="2" charset="-122"/>
                </a:rPr>
                <a:t>V</a:t>
              </a:r>
            </a:p>
          </p:txBody>
        </p:sp>
        <p:sp>
          <p:nvSpPr>
            <p:cNvPr id="9260" name="Text Box 24">
              <a:extLst>
                <a:ext uri="{FF2B5EF4-FFF2-40B4-BE49-F238E27FC236}">
                  <a16:creationId xmlns:a16="http://schemas.microsoft.com/office/drawing/2014/main" id="{A87E0C2B-448C-407F-BB71-136783BB6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8" y="6873"/>
              <a:ext cx="785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solidFill>
                    <a:srgbClr val="FF0000"/>
                  </a:solidFill>
                  <a:latin typeface="Arial Black" panose="020b0a04020102020204" pitchFamily="34" charset="0"/>
                  <a:ea typeface="华文新魏" panose="02010800040101010101" pitchFamily="2" charset="-122"/>
                </a:rPr>
                <a:t>A</a:t>
              </a:r>
            </a:p>
          </p:txBody>
        </p:sp>
        <p:sp>
          <p:nvSpPr>
            <p:cNvPr id="9261" name="Line 25">
              <a:extLst>
                <a:ext uri="{FF2B5EF4-FFF2-40B4-BE49-F238E27FC236}">
                  <a16:creationId xmlns:a16="http://schemas.microsoft.com/office/drawing/2014/main" id="{9B9F12C8-5728-4A22-9B1C-19DC4A871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63" y="5903"/>
              <a:ext cx="0" cy="1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2" name="Line 26">
              <a:extLst>
                <a:ext uri="{FF2B5EF4-FFF2-40B4-BE49-F238E27FC236}">
                  <a16:creationId xmlns:a16="http://schemas.microsoft.com/office/drawing/2014/main" id="{68504897-FCDF-4B11-8F6A-B404AF0CA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3" y="5903"/>
              <a:ext cx="1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3" name="Line 27">
              <a:extLst>
                <a:ext uri="{FF2B5EF4-FFF2-40B4-BE49-F238E27FC236}">
                  <a16:creationId xmlns:a16="http://schemas.microsoft.com/office/drawing/2014/main" id="{833A2E35-CF89-4D9B-8E2D-61449A00AB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8" y="5903"/>
              <a:ext cx="1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4" name="Oval 28">
              <a:extLst>
                <a:ext uri="{FF2B5EF4-FFF2-40B4-BE49-F238E27FC236}">
                  <a16:creationId xmlns:a16="http://schemas.microsoft.com/office/drawing/2014/main" id="{3EA05D39-53B3-4B43-9691-578B24901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3" y="4953"/>
              <a:ext cx="457" cy="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65" name="Line 29">
              <a:extLst>
                <a:ext uri="{FF2B5EF4-FFF2-40B4-BE49-F238E27FC236}">
                  <a16:creationId xmlns:a16="http://schemas.microsoft.com/office/drawing/2014/main" id="{BFBA1800-E12F-4F45-950E-71CD112F4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13" y="6090"/>
              <a:ext cx="0" cy="1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Line 30">
              <a:extLst>
                <a:ext uri="{FF2B5EF4-FFF2-40B4-BE49-F238E27FC236}">
                  <a16:creationId xmlns:a16="http://schemas.microsoft.com/office/drawing/2014/main" id="{3F7E5AEB-BD51-4E8B-8972-3F66B6D6C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50" y="4953"/>
              <a:ext cx="463" cy="1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7" name="Text Box 31">
              <a:extLst>
                <a:ext uri="{FF2B5EF4-FFF2-40B4-BE49-F238E27FC236}">
                  <a16:creationId xmlns:a16="http://schemas.microsoft.com/office/drawing/2014/main" id="{D1B97B7B-9484-4A6D-9761-DD3D659AE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7609"/>
              <a:ext cx="1641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 i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R</a:t>
              </a:r>
              <a:r>
                <a:rPr lang="en-US" altLang="zh-CN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x</a:t>
              </a:r>
            </a:p>
          </p:txBody>
        </p:sp>
      </p:grpSp>
      <p:pic>
        <p:nvPicPr>
          <p:cNvPr id="2207747" name="Picture 3" descr="image017">
            <a:extLst>
              <a:ext uri="{FF2B5EF4-FFF2-40B4-BE49-F238E27FC236}">
                <a16:creationId xmlns:a16="http://schemas.microsoft.com/office/drawing/2014/main" id="{C839BC77-0135-4E1F-B5F0-D7AD2CB6450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513" y="4206875"/>
            <a:ext cx="38385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/>
      <p:bldP spid="924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A7A7A4DC-5BD4-4179-97E3-CE01A062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7058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 b="1">
                <a:latin typeface="Times New Roman" panose="02010600030101010101" pitchFamily="2" charset="-122"/>
                <a:ea typeface="楷体" panose="02010600040101010101" pitchFamily="2" charset="-122"/>
              </a:rPr>
              <a:t>若只有一个电流表</a:t>
            </a:r>
            <a:r>
              <a:rPr lang="zh-CN" altLang="en-US" sz="4800" b="1">
                <a:solidFill>
                  <a:srgbClr val="FF3300"/>
                </a:solidFill>
                <a:latin typeface="Times New Roman" panose="02010600030101010101" pitchFamily="2" charset="-122"/>
                <a:ea typeface="楷体" panose="02010600040101010101" pitchFamily="2" charset="-122"/>
              </a:rPr>
              <a:t>或</a:t>
            </a:r>
            <a:r>
              <a:rPr lang="zh-CN" altLang="en-US" sz="4800" b="1">
                <a:latin typeface="Times New Roman" panose="02010600030101010101" pitchFamily="2" charset="-122"/>
                <a:ea typeface="楷体" panose="02010600040101010101" pitchFamily="2" charset="-122"/>
              </a:rPr>
              <a:t>电压表、一个已知最大阻值为</a:t>
            </a:r>
            <a:r>
              <a:rPr lang="en-US" altLang="zh-CN" sz="4800" b="1">
                <a:latin typeface="Times New Roman" panose="02010600030101010101" pitchFamily="2" charset="-122"/>
                <a:ea typeface="楷体" panose="02010600040101010101" pitchFamily="2" charset="-122"/>
              </a:rPr>
              <a:t>R</a:t>
            </a:r>
            <a:r>
              <a:rPr lang="en-US" altLang="zh-CN" sz="4800" b="1" baseline="-25000">
                <a:latin typeface="Times New Roman" panose="02010600030101010101" pitchFamily="2" charset="-122"/>
                <a:ea typeface="楷体" panose="02010600040101010101" pitchFamily="2" charset="-122"/>
              </a:rPr>
              <a:t>0</a:t>
            </a:r>
            <a:r>
              <a:rPr lang="zh-CN" altLang="en-US" sz="4800" b="1">
                <a:latin typeface="Times New Roman" panose="02010600030101010101" pitchFamily="2" charset="-122"/>
                <a:ea typeface="楷体" panose="02010600040101010101" pitchFamily="2" charset="-122"/>
              </a:rPr>
              <a:t>的滑动变阻器、一个开关、导线若干</a:t>
            </a:r>
          </a:p>
        </p:txBody>
      </p:sp>
      <p:sp>
        <p:nvSpPr>
          <p:cNvPr id="46082" name="Text Box 3">
            <a:extLst>
              <a:ext uri="{FF2B5EF4-FFF2-40B4-BE49-F238E27FC236}">
                <a16:creationId xmlns:a16="http://schemas.microsoft.com/office/drawing/2014/main" id="{A1725884-A568-4DB4-8147-5F5DBDCE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96863"/>
            <a:ext cx="4260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3300"/>
                </a:solidFill>
                <a:latin typeface="Times New Roman" panose="020b0604020202020204" pitchFamily="34" charset="0"/>
                <a:ea typeface="楷体"/>
              </a:rPr>
              <a:t>三、滑动变阻器法</a:t>
            </a:r>
          </a:p>
        </p:txBody>
      </p:sp>
    </p:spTree>
  </p:cSld>
  <p:clrMapOvr>
    <a:masterClrMapping/>
  </p:clrMapOvr>
  <p:transition>
    <p:cover dir="u"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105" name="Group 2">
            <a:extLst>
              <a:ext uri="{FF2B5EF4-FFF2-40B4-BE49-F238E27FC236}">
                <a16:creationId xmlns:a16="http://schemas.microsoft.com/office/drawing/2014/main" id="{A504B8EE-695C-475E-9FB0-547B988E559F}"/>
              </a:ext>
            </a:extLst>
          </p:cNvPr>
          <p:cNvGrpSpPr/>
          <p:nvPr/>
        </p:nvGrpSpPr>
        <p:grpSpPr>
          <a:xfrm>
            <a:off x="3419475" y="2854325"/>
            <a:ext cx="144463" cy="719138"/>
            <a:chOff x="2335" y="525"/>
            <a:chExt cx="91" cy="453"/>
          </a:xfrm>
        </p:grpSpPr>
        <p:sp>
          <p:nvSpPr>
            <p:cNvPr id="47106" name="Line 3">
              <a:extLst>
                <a:ext uri="{FF2B5EF4-FFF2-40B4-BE49-F238E27FC236}">
                  <a16:creationId xmlns:a16="http://schemas.microsoft.com/office/drawing/2014/main" id="{2B05B47E-5CE1-4424-BD16-844B485F2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5" y="525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7" name="Line 4">
              <a:extLst>
                <a:ext uri="{FF2B5EF4-FFF2-40B4-BE49-F238E27FC236}">
                  <a16:creationId xmlns:a16="http://schemas.microsoft.com/office/drawing/2014/main" id="{8BB28F72-8D08-4DA2-9438-1B16B71E2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66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08" name="Text Box 5">
            <a:extLst>
              <a:ext uri="{FF2B5EF4-FFF2-40B4-BE49-F238E27FC236}">
                <a16:creationId xmlns:a16="http://schemas.microsoft.com/office/drawing/2014/main" id="{332BCA6A-9D22-42F9-8E44-EDA48D72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7732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b0604020202020204" pitchFamily="34" charset="0"/>
                <a:ea typeface="楷体"/>
              </a:rPr>
              <a:t>R</a:t>
            </a:r>
            <a:r>
              <a:rPr lang="en-US" altLang="zh-CN" b="1" baseline="-25000">
                <a:latin typeface="Times New Roman" panose="020b0604020202020204" pitchFamily="34" charset="0"/>
                <a:ea typeface="楷体"/>
              </a:rPr>
              <a:t>ab</a:t>
            </a:r>
          </a:p>
        </p:txBody>
      </p:sp>
      <p:sp>
        <p:nvSpPr>
          <p:cNvPr id="47109" name="Text Box 6">
            <a:extLst>
              <a:ext uri="{FF2B5EF4-FFF2-40B4-BE49-F238E27FC236}">
                <a16:creationId xmlns:a16="http://schemas.microsoft.com/office/drawing/2014/main" id="{6F1EE930-821D-43DB-9049-48854693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255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b0604020202020204" pitchFamily="34" charset="0"/>
                <a:ea typeface="楷体"/>
              </a:rPr>
              <a:t>R</a:t>
            </a:r>
            <a:r>
              <a:rPr lang="en-US" altLang="zh-CN" b="1" baseline="-25000">
                <a:latin typeface="Times New Roman" panose="020b0604020202020204" pitchFamily="34" charset="0"/>
                <a:ea typeface="楷体"/>
              </a:rPr>
              <a:t>X</a:t>
            </a:r>
          </a:p>
        </p:txBody>
      </p:sp>
      <p:grpSp>
        <p:nvGrpSpPr>
          <p:cNvPr id="47110" name="Group 7">
            <a:extLst>
              <a:ext uri="{FF2B5EF4-FFF2-40B4-BE49-F238E27FC236}">
                <a16:creationId xmlns:a16="http://schemas.microsoft.com/office/drawing/2014/main" id="{6882AD74-86F5-41ED-8BB1-685D3C93FD01}"/>
              </a:ext>
            </a:extLst>
          </p:cNvPr>
          <p:cNvGrpSpPr/>
          <p:nvPr/>
        </p:nvGrpSpPr>
        <p:grpSpPr>
          <a:xfrm>
            <a:off x="2195513" y="2278063"/>
            <a:ext cx="862012" cy="647700"/>
            <a:chOff x="4514" y="2659"/>
            <a:chExt cx="543" cy="408"/>
          </a:xfrm>
        </p:grpSpPr>
        <p:sp>
          <p:nvSpPr>
            <p:cNvPr id="47111" name="Oval 8">
              <a:extLst>
                <a:ext uri="{FF2B5EF4-FFF2-40B4-BE49-F238E27FC236}">
                  <a16:creationId xmlns:a16="http://schemas.microsoft.com/office/drawing/2014/main" id="{2C63B078-853E-4CD1-9710-D404F434A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2659"/>
              <a:ext cx="453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47112" name="Text Box 9">
              <a:extLst>
                <a:ext uri="{FF2B5EF4-FFF2-40B4-BE49-F238E27FC236}">
                  <a16:creationId xmlns:a16="http://schemas.microsoft.com/office/drawing/2014/main" id="{BDE2B1ED-00C9-41C2-94EE-EA8FBBC38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3" y="2704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7113" name="Line 10">
            <a:extLst>
              <a:ext uri="{FF2B5EF4-FFF2-40B4-BE49-F238E27FC236}">
                <a16:creationId xmlns:a16="http://schemas.microsoft.com/office/drawing/2014/main" id="{49CA024F-49AD-4CFF-9420-8849B6733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32861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7114" name="Group 11">
            <a:extLst>
              <a:ext uri="{FF2B5EF4-FFF2-40B4-BE49-F238E27FC236}">
                <a16:creationId xmlns:a16="http://schemas.microsoft.com/office/drawing/2014/main" id="{1E970333-076E-4665-9F32-CAF96FC1430C}"/>
              </a:ext>
            </a:extLst>
          </p:cNvPr>
          <p:cNvGrpSpPr/>
          <p:nvPr/>
        </p:nvGrpSpPr>
        <p:grpSpPr>
          <a:xfrm>
            <a:off x="4500563" y="2867025"/>
            <a:ext cx="574675" cy="490538"/>
            <a:chOff x="1800" y="4200"/>
            <a:chExt cx="960" cy="600"/>
          </a:xfrm>
        </p:grpSpPr>
        <p:sp>
          <p:nvSpPr>
            <p:cNvPr id="47115" name="Oval 12">
              <a:extLst>
                <a:ext uri="{FF2B5EF4-FFF2-40B4-BE49-F238E27FC236}">
                  <a16:creationId xmlns:a16="http://schemas.microsoft.com/office/drawing/2014/main" id="{79ABC3F1-E81D-4DEF-AA71-9B577F147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4680"/>
              <a:ext cx="120" cy="12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47116" name="Oval 13">
              <a:extLst>
                <a:ext uri="{FF2B5EF4-FFF2-40B4-BE49-F238E27FC236}">
                  <a16:creationId xmlns:a16="http://schemas.microsoft.com/office/drawing/2014/main" id="{7CF26168-ACDC-46D3-A3E5-0A1BED28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680"/>
              <a:ext cx="120" cy="12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47117" name="Line 14">
              <a:extLst>
                <a:ext uri="{FF2B5EF4-FFF2-40B4-BE49-F238E27FC236}">
                  <a16:creationId xmlns:a16="http://schemas.microsoft.com/office/drawing/2014/main" id="{CA7A4948-0D9F-48E8-942A-9832FE632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4200"/>
              <a:ext cx="96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18" name="Line 15">
            <a:extLst>
              <a:ext uri="{FF2B5EF4-FFF2-40B4-BE49-F238E27FC236}">
                <a16:creationId xmlns:a16="http://schemas.microsoft.com/office/drawing/2014/main" id="{C559629A-9033-40F3-A554-8E4200241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357563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9" name="Line 16">
            <a:extLst>
              <a:ext uri="{FF2B5EF4-FFF2-40B4-BE49-F238E27FC236}">
                <a16:creationId xmlns:a16="http://schemas.microsoft.com/office/drawing/2014/main" id="{C89FC3F6-8586-41C8-8990-0B605CD2DA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3286125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0" name="Line 17">
            <a:extLst>
              <a:ext uri="{FF2B5EF4-FFF2-40B4-BE49-F238E27FC236}">
                <a16:creationId xmlns:a16="http://schemas.microsoft.com/office/drawing/2014/main" id="{2426EE54-7053-414E-AF32-547BC32002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4288" y="29257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1" name="Line 18">
            <a:extLst>
              <a:ext uri="{FF2B5EF4-FFF2-40B4-BE49-F238E27FC236}">
                <a16:creationId xmlns:a16="http://schemas.microsoft.com/office/drawing/2014/main" id="{32B83862-444D-42E5-8047-BF946502B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1773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2" name="Line 19">
            <a:extLst>
              <a:ext uri="{FF2B5EF4-FFF2-40B4-BE49-F238E27FC236}">
                <a16:creationId xmlns:a16="http://schemas.microsoft.com/office/drawing/2014/main" id="{9028D4E4-C9F6-48BD-8168-36AEA6B58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773238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3" name="Line 20">
            <a:extLst>
              <a:ext uri="{FF2B5EF4-FFF2-40B4-BE49-F238E27FC236}">
                <a16:creationId xmlns:a16="http://schemas.microsoft.com/office/drawing/2014/main" id="{7DF9B993-3504-4F40-9EB8-C26D71901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177323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4" name="Line 21">
            <a:extLst>
              <a:ext uri="{FF2B5EF4-FFF2-40B4-BE49-F238E27FC236}">
                <a16:creationId xmlns:a16="http://schemas.microsoft.com/office/drawing/2014/main" id="{3BB775FD-19FF-4707-9F00-3F8E91EC23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836613"/>
            <a:ext cx="0" cy="2520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5" name="Line 22">
            <a:extLst>
              <a:ext uri="{FF2B5EF4-FFF2-40B4-BE49-F238E27FC236}">
                <a16:creationId xmlns:a16="http://schemas.microsoft.com/office/drawing/2014/main" id="{50D48344-8F39-45BA-8F4F-83E7B55A3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01800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6" name="Text Box 23">
            <a:extLst>
              <a:ext uri="{FF2B5EF4-FFF2-40B4-BE49-F238E27FC236}">
                <a16:creationId xmlns:a16="http://schemas.microsoft.com/office/drawing/2014/main" id="{51FB2E1F-6C3A-4B4D-9CE9-72BF529F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7813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b0604020202020204" pitchFamily="34" charset="0"/>
                <a:ea typeface="楷体"/>
              </a:rPr>
              <a:t>S</a:t>
            </a:r>
            <a:endParaRPr lang="en-US" altLang="zh-CN" b="1" baseline="-25000">
              <a:latin typeface="Arial" panose="020b0604020202020204" pitchFamily="34" charset="0"/>
            </a:endParaRPr>
          </a:p>
        </p:txBody>
      </p:sp>
      <p:sp>
        <p:nvSpPr>
          <p:cNvPr id="47127" name="Rectangle 24">
            <a:extLst>
              <a:ext uri="{FF2B5EF4-FFF2-40B4-BE49-F238E27FC236}">
                <a16:creationId xmlns:a16="http://schemas.microsoft.com/office/drawing/2014/main" id="{CE5C0273-5AC5-4DDB-8D81-A1A78C30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628775"/>
            <a:ext cx="935038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7128" name="Rectangle 25">
            <a:extLst>
              <a:ext uri="{FF2B5EF4-FFF2-40B4-BE49-F238E27FC236}">
                <a16:creationId xmlns:a16="http://schemas.microsoft.com/office/drawing/2014/main" id="{5E7F6D66-0D70-490E-83CB-FB48E25CE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628775"/>
            <a:ext cx="935037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7129" name="Line 26">
            <a:extLst>
              <a:ext uri="{FF2B5EF4-FFF2-40B4-BE49-F238E27FC236}">
                <a16:creationId xmlns:a16="http://schemas.microsoft.com/office/drawing/2014/main" id="{A124AAFF-69EF-4613-9DB9-1DADE4D4A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8366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0" name="Line 27">
            <a:extLst>
              <a:ext uri="{FF2B5EF4-FFF2-40B4-BE49-F238E27FC236}">
                <a16:creationId xmlns:a16="http://schemas.microsoft.com/office/drawing/2014/main" id="{EE94ED85-53D2-4519-BF08-E6DCB9197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836613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1" name="Text Box 28">
            <a:extLst>
              <a:ext uri="{FF2B5EF4-FFF2-40B4-BE49-F238E27FC236}">
                <a16:creationId xmlns:a16="http://schemas.microsoft.com/office/drawing/2014/main" id="{9E99CCCF-1A87-4BD1-9CD0-A55E3B6DA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8366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b0604020202020204" pitchFamily="34" charset="0"/>
                <a:ea typeface="楷体"/>
              </a:rPr>
              <a:t>p</a:t>
            </a:r>
          </a:p>
        </p:txBody>
      </p:sp>
      <p:sp>
        <p:nvSpPr>
          <p:cNvPr id="47132" name="Text Box 29">
            <a:extLst>
              <a:ext uri="{FF2B5EF4-FFF2-40B4-BE49-F238E27FC236}">
                <a16:creationId xmlns:a16="http://schemas.microsoft.com/office/drawing/2014/main" id="{114BC1A1-079D-4F50-91BB-8BD995DE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28775"/>
            <a:ext cx="360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b0604020202020204" pitchFamily="34" charset="0"/>
                <a:ea typeface="楷体"/>
              </a:rPr>
              <a:t>a</a:t>
            </a:r>
          </a:p>
        </p:txBody>
      </p:sp>
      <p:sp>
        <p:nvSpPr>
          <p:cNvPr id="47133" name="Text Box 30">
            <a:extLst>
              <a:ext uri="{FF2B5EF4-FFF2-40B4-BE49-F238E27FC236}">
                <a16:creationId xmlns:a16="http://schemas.microsoft.com/office/drawing/2014/main" id="{A5448396-F47B-4EF5-8BAE-946CCF9C9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002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b0604020202020204" pitchFamily="34" charset="0"/>
                <a:ea typeface="楷体"/>
              </a:rPr>
              <a:t>b</a:t>
            </a:r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id="{7BDB1584-1210-46A4-897A-CB3AA317914C}"/>
              </a:ext>
            </a:extLst>
          </p:cNvPr>
          <p:cNvGrpSpPr/>
          <p:nvPr/>
        </p:nvGrpSpPr>
        <p:grpSpPr>
          <a:xfrm>
            <a:off x="539750" y="3573463"/>
            <a:ext cx="9001125" cy="579437"/>
            <a:chOff x="657" y="2296"/>
            <a:chExt cx="4718" cy="365"/>
          </a:xfrm>
        </p:grpSpPr>
        <p:sp>
          <p:nvSpPr>
            <p:cNvPr id="47135" name="Text Box 32">
              <a:extLst>
                <a:ext uri="{FF2B5EF4-FFF2-40B4-BE49-F238E27FC236}">
                  <a16:creationId xmlns:a16="http://schemas.microsoft.com/office/drawing/2014/main" id="{CB120AEE-5774-4C60-8514-80F30DA4A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296"/>
              <a:ext cx="47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Arial" panose="020b0604020202020204" pitchFamily="34" charset="0"/>
                </a:rPr>
                <a:t>闭合</a:t>
              </a:r>
              <a:r>
                <a:rPr lang="en-US" altLang="zh-CN" sz="2800" b="1">
                  <a:latin typeface="Arial" panose="020b0604020202020204" pitchFamily="34" charset="0"/>
                </a:rPr>
                <a:t>S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 ,  </a:t>
              </a:r>
              <a:r>
                <a:rPr lang="zh-CN" altLang="en-US" sz="2800" b="1">
                  <a:latin typeface="Arial" panose="020b0604020202020204" pitchFamily="34" charset="0"/>
                </a:rPr>
                <a:t>读将滑片    移动到      端，读出电流表示数 </a:t>
              </a:r>
              <a:r>
                <a:rPr lang="en-US" altLang="zh-CN" sz="3200" b="1">
                  <a:latin typeface="Times New Roman" panose="02020603050405020304" pitchFamily="18" charset="0"/>
                </a:rPr>
                <a:t>I</a:t>
              </a:r>
              <a:r>
                <a:rPr lang="en-US" altLang="zh-CN" sz="32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136" name="Text Box 33">
              <a:extLst>
                <a:ext uri="{FF2B5EF4-FFF2-40B4-BE49-F238E27FC236}">
                  <a16:creationId xmlns:a16="http://schemas.microsoft.com/office/drawing/2014/main" id="{DC7B251A-FDFE-4F9B-995A-D510E6101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29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47137" name="Text Box 34">
              <a:extLst>
                <a:ext uri="{FF2B5EF4-FFF2-40B4-BE49-F238E27FC236}">
                  <a16:creationId xmlns:a16="http://schemas.microsoft.com/office/drawing/2014/main" id="{7827F334-C0D1-4D4F-A43C-4990DB93A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296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3D99BCFA-5176-440D-8F8E-88D86E135F20}"/>
              </a:ext>
            </a:extLst>
          </p:cNvPr>
          <p:cNvGrpSpPr/>
          <p:nvPr/>
        </p:nvGrpSpPr>
        <p:grpSpPr>
          <a:xfrm>
            <a:off x="468313" y="4264025"/>
            <a:ext cx="8675687" cy="677863"/>
            <a:chOff x="657" y="2649"/>
            <a:chExt cx="4718" cy="313"/>
          </a:xfrm>
        </p:grpSpPr>
        <p:sp>
          <p:nvSpPr>
            <p:cNvPr id="47139" name="Text Box 36">
              <a:extLst>
                <a:ext uri="{FF2B5EF4-FFF2-40B4-BE49-F238E27FC236}">
                  <a16:creationId xmlns:a16="http://schemas.microsoft.com/office/drawing/2014/main" id="{F1B04895-D774-40BC-9D68-C330A4283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695"/>
              <a:ext cx="471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Arial" panose="020b0604020202020204" pitchFamily="34" charset="0"/>
                </a:rPr>
                <a:t>闭合</a:t>
              </a:r>
              <a:r>
                <a:rPr lang="en-US" altLang="zh-CN" sz="2800" b="1">
                  <a:latin typeface="Arial" panose="020b0604020202020204" pitchFamily="34" charset="0"/>
                </a:rPr>
                <a:t>S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 ,  </a:t>
              </a:r>
              <a:r>
                <a:rPr lang="zh-CN" altLang="en-US" sz="2800" b="1">
                  <a:latin typeface="Arial" panose="020b0604020202020204" pitchFamily="34" charset="0"/>
                </a:rPr>
                <a:t>读将滑片    移动到      端，读出电流表示数 </a:t>
              </a:r>
              <a:r>
                <a:rPr lang="en-US" altLang="zh-CN" sz="3200" b="1">
                  <a:latin typeface="Times New Roman" panose="02020603050405020304" pitchFamily="18" charset="0"/>
                </a:rPr>
                <a:t>I</a:t>
              </a:r>
              <a:r>
                <a:rPr lang="en-US" altLang="zh-CN" sz="32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40" name="Text Box 37">
              <a:extLst>
                <a:ext uri="{FF2B5EF4-FFF2-40B4-BE49-F238E27FC236}">
                  <a16:creationId xmlns:a16="http://schemas.microsoft.com/office/drawing/2014/main" id="{1736A6B4-DB4D-4622-BF58-B813F37A9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649"/>
              <a:ext cx="2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47141" name="Text Box 38">
              <a:extLst>
                <a:ext uri="{FF2B5EF4-FFF2-40B4-BE49-F238E27FC236}">
                  <a16:creationId xmlns:a16="http://schemas.microsoft.com/office/drawing/2014/main" id="{3D106E08-2A74-43D3-A84C-555DE10AC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734"/>
              <a:ext cx="3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A756EFFE-307F-46AA-991A-A7D5283D13BB}"/>
              </a:ext>
            </a:extLst>
          </p:cNvPr>
          <p:cNvGrpSpPr/>
          <p:nvPr/>
        </p:nvGrpSpPr>
        <p:grpSpPr>
          <a:xfrm>
            <a:off x="2627313" y="5013325"/>
            <a:ext cx="3241675" cy="1227138"/>
            <a:chOff x="1655" y="3158"/>
            <a:chExt cx="2042" cy="773"/>
          </a:xfrm>
        </p:grpSpPr>
        <p:sp>
          <p:nvSpPr>
            <p:cNvPr id="47143" name="Text Box 40">
              <a:extLst>
                <a:ext uri="{FF2B5EF4-FFF2-40B4-BE49-F238E27FC236}">
                  <a16:creationId xmlns:a16="http://schemas.microsoft.com/office/drawing/2014/main" id="{1DB07CCF-2421-4B9D-B6FF-43C0ED32C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3430"/>
              <a:ext cx="10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47144" name="Text Box 41">
              <a:extLst>
                <a:ext uri="{FF2B5EF4-FFF2-40B4-BE49-F238E27FC236}">
                  <a16:creationId xmlns:a16="http://schemas.microsoft.com/office/drawing/2014/main" id="{DE3DBEBC-86EE-4F11-96F4-D1D6A78A6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430"/>
              <a:ext cx="6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47145" name="Line 42">
              <a:extLst>
                <a:ext uri="{FF2B5EF4-FFF2-40B4-BE49-F238E27FC236}">
                  <a16:creationId xmlns:a16="http://schemas.microsoft.com/office/drawing/2014/main" id="{134663C1-139F-428C-8A79-3A9D277AC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3612"/>
              <a:ext cx="1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6" name="Text Box 43">
              <a:extLst>
                <a:ext uri="{FF2B5EF4-FFF2-40B4-BE49-F238E27FC236}">
                  <a16:creationId xmlns:a16="http://schemas.microsoft.com/office/drawing/2014/main" id="{F574584C-7944-4F5F-A1C7-6D8AF8C09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158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I</a:t>
              </a:r>
              <a:r>
                <a:rPr lang="en-US" altLang="zh-CN" sz="3200" b="1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7147" name="Text Box 44">
              <a:extLst>
                <a:ext uri="{FF2B5EF4-FFF2-40B4-BE49-F238E27FC236}">
                  <a16:creationId xmlns:a16="http://schemas.microsoft.com/office/drawing/2014/main" id="{458ABA21-9701-4435-8A80-B89D48BBC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566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I</a:t>
              </a:r>
              <a:r>
                <a:rPr lang="en-US" altLang="zh-CN" sz="3200" b="1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7148" name="Text Box 45">
              <a:extLst>
                <a:ext uri="{FF2B5EF4-FFF2-40B4-BE49-F238E27FC236}">
                  <a16:creationId xmlns:a16="http://schemas.microsoft.com/office/drawing/2014/main" id="{35A81FDA-E362-4456-BF62-7B9634A32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566"/>
              <a:ext cx="6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   </a:t>
              </a:r>
              <a:r>
                <a:rPr lang="en-US" altLang="zh-CN" sz="3200" b="1">
                  <a:latin typeface="Times New Roman" panose="02020603050405020304" pitchFamily="18" charset="0"/>
                </a:rPr>
                <a:t> I</a:t>
              </a:r>
              <a:r>
                <a:rPr lang="en-US" altLang="zh-CN" sz="3200" b="1" baseline="-25000">
                  <a:latin typeface="Arial" panose="020b0604020202020204" pitchFamily="34" charset="0"/>
                </a:rPr>
                <a:t>2</a:t>
              </a:r>
              <a:endParaRPr lang="en-US" altLang="zh-CN" sz="2800" b="1">
                <a:latin typeface="Arial" panose="020b0604020202020204" pitchFamily="34" charset="0"/>
              </a:endParaRPr>
            </a:p>
          </p:txBody>
        </p:sp>
        <p:sp>
          <p:nvSpPr>
            <p:cNvPr id="47149" name="Line 46">
              <a:extLst>
                <a:ext uri="{FF2B5EF4-FFF2-40B4-BE49-F238E27FC236}">
                  <a16:creationId xmlns:a16="http://schemas.microsoft.com/office/drawing/2014/main" id="{99219CDC-FE20-4296-BA09-8240F720C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3748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0" name="Text Box 47">
              <a:extLst>
                <a:ext uri="{FF2B5EF4-FFF2-40B4-BE49-F238E27FC236}">
                  <a16:creationId xmlns:a16="http://schemas.microsoft.com/office/drawing/2014/main" id="{17FBB12D-D38B-4806-B5B3-CCBB4F434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203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ab</a:t>
              </a:r>
            </a:p>
          </p:txBody>
        </p:sp>
      </p:grpSp>
      <p:sp>
        <p:nvSpPr>
          <p:cNvPr id="53296" name="Text Box 2">
            <a:extLst>
              <a:ext uri="{FF2B5EF4-FFF2-40B4-BE49-F238E27FC236}">
                <a16:creationId xmlns:a16="http://schemas.microsoft.com/office/drawing/2014/main" id="{D91C71BD-AD82-474F-A380-85FCA56A4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电路设计</a:t>
            </a:r>
          </a:p>
        </p:txBody>
      </p:sp>
      <p:sp>
        <p:nvSpPr>
          <p:cNvPr id="53297" name="Rectangle 24">
            <a:extLst>
              <a:ext uri="{FF2B5EF4-FFF2-40B4-BE49-F238E27FC236}">
                <a16:creationId xmlns:a16="http://schemas.microsoft.com/office/drawing/2014/main" id="{D35E0EAB-B566-42FA-85F2-CA9AB7DF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52738"/>
            <a:ext cx="1998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2.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实验步骤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6" grpId="0"/>
      <p:bldP spid="5329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Text Box 2">
            <a:extLst>
              <a:ext uri="{FF2B5EF4-FFF2-40B4-BE49-F238E27FC236}">
                <a16:creationId xmlns:a16="http://schemas.microsoft.com/office/drawing/2014/main" id="{3F642BBE-8444-4FD9-9454-BD055698C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电路设计</a:t>
            </a:r>
          </a:p>
        </p:txBody>
      </p:sp>
      <p:sp>
        <p:nvSpPr>
          <p:cNvPr id="48130" name="Line 3">
            <a:extLst>
              <a:ext uri="{FF2B5EF4-FFF2-40B4-BE49-F238E27FC236}">
                <a16:creationId xmlns:a16="http://schemas.microsoft.com/office/drawing/2014/main" id="{D69D4D86-923D-411B-A095-72F981DB0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95771804-42A8-42B1-8742-548C7C34A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6858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8132" name="Line 5">
            <a:extLst>
              <a:ext uri="{FF2B5EF4-FFF2-40B4-BE49-F238E27FC236}">
                <a16:creationId xmlns:a16="http://schemas.microsoft.com/office/drawing/2014/main" id="{473E03BC-DEBE-4100-9C15-B2F1315F8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574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3" name="Rectangle 6">
            <a:extLst>
              <a:ext uri="{FF2B5EF4-FFF2-40B4-BE49-F238E27FC236}">
                <a16:creationId xmlns:a16="http://schemas.microsoft.com/office/drawing/2014/main" id="{A799E7BB-9548-4F62-8CFB-19D87E4E3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81200"/>
            <a:ext cx="6858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8134" name="Line 7">
            <a:extLst>
              <a:ext uri="{FF2B5EF4-FFF2-40B4-BE49-F238E27FC236}">
                <a16:creationId xmlns:a16="http://schemas.microsoft.com/office/drawing/2014/main" id="{D770A8CF-3D06-4672-9CA4-95F8A5A0C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16764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Line 8">
            <a:extLst>
              <a:ext uri="{FF2B5EF4-FFF2-40B4-BE49-F238E27FC236}">
                <a16:creationId xmlns:a16="http://schemas.microsoft.com/office/drawing/2014/main" id="{8EBD7FC8-F28D-4B14-8C4B-28AD18B20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676400"/>
            <a:ext cx="838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6" name="Line 9">
            <a:extLst>
              <a:ext uri="{FF2B5EF4-FFF2-40B4-BE49-F238E27FC236}">
                <a16:creationId xmlns:a16="http://schemas.microsoft.com/office/drawing/2014/main" id="{774575B4-3C9B-4454-B6E9-9945D8D88C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1676400"/>
            <a:ext cx="0" cy="137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7" name="Line 10">
            <a:extLst>
              <a:ext uri="{FF2B5EF4-FFF2-40B4-BE49-F238E27FC236}">
                <a16:creationId xmlns:a16="http://schemas.microsoft.com/office/drawing/2014/main" id="{71A6CA92-BE43-49F7-A85B-31BF2BC757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057400"/>
            <a:ext cx="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8" name="Line 11">
            <a:extLst>
              <a:ext uri="{FF2B5EF4-FFF2-40B4-BE49-F238E27FC236}">
                <a16:creationId xmlns:a16="http://schemas.microsoft.com/office/drawing/2014/main" id="{46583B04-65B2-40F2-9505-126983BB2C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3048000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9" name="Line 12">
            <a:extLst>
              <a:ext uri="{FF2B5EF4-FFF2-40B4-BE49-F238E27FC236}">
                <a16:creationId xmlns:a16="http://schemas.microsoft.com/office/drawing/2014/main" id="{99BE4CC2-EAEE-4986-80E8-0759CD1D4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0480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0" name="Line 13">
            <a:extLst>
              <a:ext uri="{FF2B5EF4-FFF2-40B4-BE49-F238E27FC236}">
                <a16:creationId xmlns:a16="http://schemas.microsoft.com/office/drawing/2014/main" id="{7F6E0FDE-028C-459C-895F-67A35929E8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7432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1" name="Line 14">
            <a:extLst>
              <a:ext uri="{FF2B5EF4-FFF2-40B4-BE49-F238E27FC236}">
                <a16:creationId xmlns:a16="http://schemas.microsoft.com/office/drawing/2014/main" id="{5F485FB5-9B35-4FF6-8866-5F6B9B194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28956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2" name="Line 15">
            <a:extLst>
              <a:ext uri="{FF2B5EF4-FFF2-40B4-BE49-F238E27FC236}">
                <a16:creationId xmlns:a16="http://schemas.microsoft.com/office/drawing/2014/main" id="{6AF41FD9-D7F6-4BD0-8A7D-28D02D5E5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0480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3" name="Line 16">
            <a:extLst>
              <a:ext uri="{FF2B5EF4-FFF2-40B4-BE49-F238E27FC236}">
                <a16:creationId xmlns:a16="http://schemas.microsoft.com/office/drawing/2014/main" id="{E7F82BA3-31B8-431E-9B3F-CE68CAB42D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743200"/>
            <a:ext cx="38100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4" name="Line 17">
            <a:extLst>
              <a:ext uri="{FF2B5EF4-FFF2-40B4-BE49-F238E27FC236}">
                <a16:creationId xmlns:a16="http://schemas.microsoft.com/office/drawing/2014/main" id="{5E00E67A-02E4-404B-9FFD-DC4C72DA6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5" name="Oval 18">
            <a:extLst>
              <a:ext uri="{FF2B5EF4-FFF2-40B4-BE49-F238E27FC236}">
                <a16:creationId xmlns:a16="http://schemas.microsoft.com/office/drawing/2014/main" id="{B5471584-03CF-4364-BAF2-4479EDBC0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8146" name="Text Box 19">
            <a:extLst>
              <a:ext uri="{FF2B5EF4-FFF2-40B4-BE49-F238E27FC236}">
                <a16:creationId xmlns:a16="http://schemas.microsoft.com/office/drawing/2014/main" id="{2DD78411-5C0C-4045-94BF-64B04179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33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Rx</a:t>
            </a:r>
            <a:endParaRPr lang="en-US" altLang="zh-CN" sz="2800" b="1">
              <a:solidFill>
                <a:srgbClr val="1211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7" name="Text Box 20">
            <a:extLst>
              <a:ext uri="{FF2B5EF4-FFF2-40B4-BE49-F238E27FC236}">
                <a16:creationId xmlns:a16="http://schemas.microsoft.com/office/drawing/2014/main" id="{07070457-4C97-4B23-A844-1684ED3B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 R</a:t>
            </a:r>
            <a:r>
              <a:rPr lang="en-US" altLang="zh-CN" sz="20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0</a:t>
            </a: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 </a:t>
            </a:r>
          </a:p>
        </p:txBody>
      </p:sp>
      <p:sp>
        <p:nvSpPr>
          <p:cNvPr id="48148" name="Text Box 21">
            <a:extLst>
              <a:ext uri="{FF2B5EF4-FFF2-40B4-BE49-F238E27FC236}">
                <a16:creationId xmlns:a16="http://schemas.microsoft.com/office/drawing/2014/main" id="{D742242C-A3AA-43D2-AF96-1DE5499CD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S</a:t>
            </a:r>
          </a:p>
        </p:txBody>
      </p:sp>
      <p:sp>
        <p:nvSpPr>
          <p:cNvPr id="48149" name="Text Box 22">
            <a:extLst>
              <a:ext uri="{FF2B5EF4-FFF2-40B4-BE49-F238E27FC236}">
                <a16:creationId xmlns:a16="http://schemas.microsoft.com/office/drawing/2014/main" id="{F65B95FD-F7F3-4A76-91A2-98425DE71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00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a</a:t>
            </a:r>
          </a:p>
        </p:txBody>
      </p:sp>
      <p:sp>
        <p:nvSpPr>
          <p:cNvPr id="48150" name="Text Box 23">
            <a:extLst>
              <a:ext uri="{FF2B5EF4-FFF2-40B4-BE49-F238E27FC236}">
                <a16:creationId xmlns:a16="http://schemas.microsoft.com/office/drawing/2014/main" id="{3349B063-71BE-4A58-9E78-CCB05A811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00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b</a:t>
            </a:r>
          </a:p>
        </p:txBody>
      </p:sp>
      <p:sp>
        <p:nvSpPr>
          <p:cNvPr id="48151" name="Rectangle 24">
            <a:extLst>
              <a:ext uri="{FF2B5EF4-FFF2-40B4-BE49-F238E27FC236}">
                <a16:creationId xmlns:a16="http://schemas.microsoft.com/office/drawing/2014/main" id="{E9CFCE8B-76C7-407C-9CFD-184CC997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81400"/>
            <a:ext cx="1998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2.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实验步骤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:</a:t>
            </a:r>
          </a:p>
        </p:txBody>
      </p:sp>
      <p:sp>
        <p:nvSpPr>
          <p:cNvPr id="57369" name="Text Box 25">
            <a:extLst>
              <a:ext uri="{FF2B5EF4-FFF2-40B4-BE49-F238E27FC236}">
                <a16:creationId xmlns:a16="http://schemas.microsoft.com/office/drawing/2014/main" id="{FA9A6309-9F68-4BB0-B388-1B61F122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148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(1)P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到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a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时电压表的示数为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; </a:t>
            </a: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B38F9021-08FF-4DCA-9B26-C4F8D4EA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482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(2)P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到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b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时电压表的示数为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;</a:t>
            </a:r>
          </a:p>
        </p:txBody>
      </p:sp>
      <p:sp>
        <p:nvSpPr>
          <p:cNvPr id="57371" name="Text Box 27">
            <a:extLst>
              <a:ext uri="{FF2B5EF4-FFF2-40B4-BE49-F238E27FC236}">
                <a16:creationId xmlns:a16="http://schemas.microsoft.com/office/drawing/2014/main" id="{59B54DFF-FDE5-414B-9528-0EEA1303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054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(3)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则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Rx=_____________.</a:t>
            </a:r>
          </a:p>
        </p:txBody>
      </p:sp>
      <p:sp>
        <p:nvSpPr>
          <p:cNvPr id="48155" name="Text Box 28">
            <a:extLst>
              <a:ext uri="{FF2B5EF4-FFF2-40B4-BE49-F238E27FC236}">
                <a16:creationId xmlns:a16="http://schemas.microsoft.com/office/drawing/2014/main" id="{054E541F-A88B-4C4D-BEAC-DCD165E45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P</a:t>
            </a:r>
          </a:p>
        </p:txBody>
      </p:sp>
      <p:sp>
        <p:nvSpPr>
          <p:cNvPr id="48156" name="Line 29">
            <a:extLst>
              <a:ext uri="{FF2B5EF4-FFF2-40B4-BE49-F238E27FC236}">
                <a16:creationId xmlns:a16="http://schemas.microsoft.com/office/drawing/2014/main" id="{D7478360-5E09-4C03-8C5A-4F26657BB6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16002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7" name="Line 30">
            <a:extLst>
              <a:ext uri="{FF2B5EF4-FFF2-40B4-BE49-F238E27FC236}">
                <a16:creationId xmlns:a16="http://schemas.microsoft.com/office/drawing/2014/main" id="{B42FC6F8-E41B-415D-9A8D-1592295A6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8" name="Line 31">
            <a:extLst>
              <a:ext uri="{FF2B5EF4-FFF2-40B4-BE49-F238E27FC236}">
                <a16:creationId xmlns:a16="http://schemas.microsoft.com/office/drawing/2014/main" id="{BBACE671-726D-4795-9279-4D45C0C2D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6002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9" name="Line 32">
            <a:extLst>
              <a:ext uri="{FF2B5EF4-FFF2-40B4-BE49-F238E27FC236}">
                <a16:creationId xmlns:a16="http://schemas.microsoft.com/office/drawing/2014/main" id="{BCF63386-8E08-4677-A221-08B87C476A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6002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60" name="Text Box 33">
            <a:extLst>
              <a:ext uri="{FF2B5EF4-FFF2-40B4-BE49-F238E27FC236}">
                <a16:creationId xmlns:a16="http://schemas.microsoft.com/office/drawing/2014/main" id="{7AB0373B-7568-4885-A3A5-BE400DF3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V</a:t>
            </a:r>
          </a:p>
        </p:txBody>
      </p:sp>
      <p:sp>
        <p:nvSpPr>
          <p:cNvPr id="48161" name="AutoShape 34">
            <a:extLst>
              <a:ext uri="{FF2B5EF4-FFF2-40B4-BE49-F238E27FC236}">
                <a16:creationId xmlns:a16="http://schemas.microsoft.com/office/drawing/2014/main" id="{2F355061-FD59-41E6-AF8F-3E9AA95A2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4800"/>
            <a:ext cx="3505200" cy="4800600"/>
          </a:xfrm>
          <a:prstGeom prst="wedgeRoundRectCallout">
            <a:avLst>
              <a:gd name="adj1" fmla="val -53625"/>
              <a:gd name="adj2" fmla="val 43583"/>
              <a:gd name="adj3" fmla="val 16667"/>
            </a:avLst>
          </a:prstGeom>
          <a:solidFill>
            <a:srgbClr val="FDF1B7"/>
          </a:solidFill>
          <a:ln w="38100">
            <a:solidFill>
              <a:srgbClr val="F9AF65"/>
            </a:solidFill>
            <a:miter lim="800000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48162" name="Line 35">
            <a:extLst>
              <a:ext uri="{FF2B5EF4-FFF2-40B4-BE49-F238E27FC236}">
                <a16:creationId xmlns:a16="http://schemas.microsoft.com/office/drawing/2014/main" id="{EC8FD193-78E8-4A73-BAFF-3E56A6206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0668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63" name="Rectangle 36">
            <a:extLst>
              <a:ext uri="{FF2B5EF4-FFF2-40B4-BE49-F238E27FC236}">
                <a16:creationId xmlns:a16="http://schemas.microsoft.com/office/drawing/2014/main" id="{1D8DCEC6-7F72-4299-9807-60F8818B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990600"/>
            <a:ext cx="6858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8164" name="Line 37">
            <a:extLst>
              <a:ext uri="{FF2B5EF4-FFF2-40B4-BE49-F238E27FC236}">
                <a16:creationId xmlns:a16="http://schemas.microsoft.com/office/drawing/2014/main" id="{AB2C364A-F39C-4B1F-8F3C-94EAD138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066800"/>
            <a:ext cx="838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65" name="Line 38">
            <a:extLst>
              <a:ext uri="{FF2B5EF4-FFF2-40B4-BE49-F238E27FC236}">
                <a16:creationId xmlns:a16="http://schemas.microsoft.com/office/drawing/2014/main" id="{DCA2CEDD-AECA-4BA1-A28A-4314D59F0F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1066800"/>
            <a:ext cx="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66" name="Line 39">
            <a:extLst>
              <a:ext uri="{FF2B5EF4-FFF2-40B4-BE49-F238E27FC236}">
                <a16:creationId xmlns:a16="http://schemas.microsoft.com/office/drawing/2014/main" id="{F25132C8-A5D0-4AE5-94F8-9564DA1217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1066800"/>
            <a:ext cx="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67" name="Line 40">
            <a:extLst>
              <a:ext uri="{FF2B5EF4-FFF2-40B4-BE49-F238E27FC236}">
                <a16:creationId xmlns:a16="http://schemas.microsoft.com/office/drawing/2014/main" id="{51E96C8D-BA0A-4451-B342-AA59A26B39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057400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68" name="Line 41">
            <a:extLst>
              <a:ext uri="{FF2B5EF4-FFF2-40B4-BE49-F238E27FC236}">
                <a16:creationId xmlns:a16="http://schemas.microsoft.com/office/drawing/2014/main" id="{499216CC-694A-4277-BF13-CAD633E2A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0574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69" name="Line 42">
            <a:extLst>
              <a:ext uri="{FF2B5EF4-FFF2-40B4-BE49-F238E27FC236}">
                <a16:creationId xmlns:a16="http://schemas.microsoft.com/office/drawing/2014/main" id="{756AD7B3-846B-46DE-BBE3-E7D5AE15C0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7526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0" name="Line 43">
            <a:extLst>
              <a:ext uri="{FF2B5EF4-FFF2-40B4-BE49-F238E27FC236}">
                <a16:creationId xmlns:a16="http://schemas.microsoft.com/office/drawing/2014/main" id="{B2F4C5AA-56E6-4F2E-B520-A2E0DC63AE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9050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1" name="Line 44">
            <a:extLst>
              <a:ext uri="{FF2B5EF4-FFF2-40B4-BE49-F238E27FC236}">
                <a16:creationId xmlns:a16="http://schemas.microsoft.com/office/drawing/2014/main" id="{B50A16CC-E4FF-4538-A738-7FD3920C5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057400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2" name="Line 45">
            <a:extLst>
              <a:ext uri="{FF2B5EF4-FFF2-40B4-BE49-F238E27FC236}">
                <a16:creationId xmlns:a16="http://schemas.microsoft.com/office/drawing/2014/main" id="{F3C05494-CD55-4EC9-AA3F-D452151AE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1981200"/>
            <a:ext cx="3810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3" name="Line 46">
            <a:extLst>
              <a:ext uri="{FF2B5EF4-FFF2-40B4-BE49-F238E27FC236}">
                <a16:creationId xmlns:a16="http://schemas.microsoft.com/office/drawing/2014/main" id="{28DB61DC-7013-41CE-8A39-0770B6926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0574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4" name="Oval 47">
            <a:extLst>
              <a:ext uri="{FF2B5EF4-FFF2-40B4-BE49-F238E27FC236}">
                <a16:creationId xmlns:a16="http://schemas.microsoft.com/office/drawing/2014/main" id="{4CFE6FDA-E0B8-4053-A0C5-ACC05CDFD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0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8175" name="Text Box 48">
            <a:extLst>
              <a:ext uri="{FF2B5EF4-FFF2-40B4-BE49-F238E27FC236}">
                <a16:creationId xmlns:a16="http://schemas.microsoft.com/office/drawing/2014/main" id="{FA30F794-FD73-480D-B535-D0A498E5A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143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Rx</a:t>
            </a:r>
            <a:endParaRPr lang="en-US" altLang="zh-CN" sz="2800" b="1">
              <a:solidFill>
                <a:srgbClr val="1211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76" name="Text Box 49">
            <a:extLst>
              <a:ext uri="{FF2B5EF4-FFF2-40B4-BE49-F238E27FC236}">
                <a16:creationId xmlns:a16="http://schemas.microsoft.com/office/drawing/2014/main" id="{DF78E592-EC82-4087-9805-51656EE0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057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S</a:t>
            </a:r>
          </a:p>
        </p:txBody>
      </p:sp>
      <p:sp>
        <p:nvSpPr>
          <p:cNvPr id="48177" name="Line 50">
            <a:extLst>
              <a:ext uri="{FF2B5EF4-FFF2-40B4-BE49-F238E27FC236}">
                <a16:creationId xmlns:a16="http://schemas.microsoft.com/office/drawing/2014/main" id="{53E3D79C-E4F8-4A3C-BAB0-AAA209E05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6096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8" name="Line 51">
            <a:extLst>
              <a:ext uri="{FF2B5EF4-FFF2-40B4-BE49-F238E27FC236}">
                <a16:creationId xmlns:a16="http://schemas.microsoft.com/office/drawing/2014/main" id="{963D02C1-2912-4B11-B652-60CA1E759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6096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9" name="Line 52">
            <a:extLst>
              <a:ext uri="{FF2B5EF4-FFF2-40B4-BE49-F238E27FC236}">
                <a16:creationId xmlns:a16="http://schemas.microsoft.com/office/drawing/2014/main" id="{E2EE0EDF-5E68-4CCD-9D2E-1DA97B567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6096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80" name="Line 53">
            <a:extLst>
              <a:ext uri="{FF2B5EF4-FFF2-40B4-BE49-F238E27FC236}">
                <a16:creationId xmlns:a16="http://schemas.microsoft.com/office/drawing/2014/main" id="{AC965FA8-8D2A-4A90-9E12-8F0537F715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6096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81" name="Text Box 54">
            <a:extLst>
              <a:ext uri="{FF2B5EF4-FFF2-40B4-BE49-F238E27FC236}">
                <a16:creationId xmlns:a16="http://schemas.microsoft.com/office/drawing/2014/main" id="{50E9B447-C4DD-4229-8555-0CB1FE588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1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V</a:t>
            </a:r>
          </a:p>
        </p:txBody>
      </p:sp>
      <p:sp>
        <p:nvSpPr>
          <p:cNvPr id="48182" name="Line 55">
            <a:extLst>
              <a:ext uri="{FF2B5EF4-FFF2-40B4-BE49-F238E27FC236}">
                <a16:creationId xmlns:a16="http://schemas.microsoft.com/office/drawing/2014/main" id="{9EA10F8B-96E0-482B-998D-D057AC34A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4290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83" name="Rectangle 56">
            <a:extLst>
              <a:ext uri="{FF2B5EF4-FFF2-40B4-BE49-F238E27FC236}">
                <a16:creationId xmlns:a16="http://schemas.microsoft.com/office/drawing/2014/main" id="{2A93F541-B9E0-452D-9BB7-BA656C50F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352800"/>
            <a:ext cx="6858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8184" name="Line 57">
            <a:extLst>
              <a:ext uri="{FF2B5EF4-FFF2-40B4-BE49-F238E27FC236}">
                <a16:creationId xmlns:a16="http://schemas.microsoft.com/office/drawing/2014/main" id="{F4E9FDDE-1FAC-453F-B470-FD69817E5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4290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85" name="Rectangle 58">
            <a:extLst>
              <a:ext uri="{FF2B5EF4-FFF2-40B4-BE49-F238E27FC236}">
                <a16:creationId xmlns:a16="http://schemas.microsoft.com/office/drawing/2014/main" id="{EADBC5B8-31EE-4443-8490-D418F0F2F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352800"/>
            <a:ext cx="6858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8186" name="Line 59">
            <a:extLst>
              <a:ext uri="{FF2B5EF4-FFF2-40B4-BE49-F238E27FC236}">
                <a16:creationId xmlns:a16="http://schemas.microsoft.com/office/drawing/2014/main" id="{5987630E-96AF-47D1-BE95-18B812D39A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0480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87" name="Line 60">
            <a:extLst>
              <a:ext uri="{FF2B5EF4-FFF2-40B4-BE49-F238E27FC236}">
                <a16:creationId xmlns:a16="http://schemas.microsoft.com/office/drawing/2014/main" id="{47BE0BA9-F677-4C73-BCC7-71C73D373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0480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88" name="Line 61">
            <a:extLst>
              <a:ext uri="{FF2B5EF4-FFF2-40B4-BE49-F238E27FC236}">
                <a16:creationId xmlns:a16="http://schemas.microsoft.com/office/drawing/2014/main" id="{AE7BD7B6-D8F2-464B-93C3-118AAB5071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3048000"/>
            <a:ext cx="0" cy="137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89" name="Line 62">
            <a:extLst>
              <a:ext uri="{FF2B5EF4-FFF2-40B4-BE49-F238E27FC236}">
                <a16:creationId xmlns:a16="http://schemas.microsoft.com/office/drawing/2014/main" id="{14CFBE44-503B-45A0-86B9-1A26B4B991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429000"/>
            <a:ext cx="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0" name="Line 63">
            <a:extLst>
              <a:ext uri="{FF2B5EF4-FFF2-40B4-BE49-F238E27FC236}">
                <a16:creationId xmlns:a16="http://schemas.microsoft.com/office/drawing/2014/main" id="{8D768CAC-F9BC-487F-9873-F55DDE7CB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419600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1" name="Line 64">
            <a:extLst>
              <a:ext uri="{FF2B5EF4-FFF2-40B4-BE49-F238E27FC236}">
                <a16:creationId xmlns:a16="http://schemas.microsoft.com/office/drawing/2014/main" id="{44135278-6315-4BE4-8D9B-9FF6FF95E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4196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2" name="Line 65">
            <a:extLst>
              <a:ext uri="{FF2B5EF4-FFF2-40B4-BE49-F238E27FC236}">
                <a16:creationId xmlns:a16="http://schemas.microsoft.com/office/drawing/2014/main" id="{36CA07A8-2155-4E5B-AAB8-54D695A52E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1148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3" name="Line 66">
            <a:extLst>
              <a:ext uri="{FF2B5EF4-FFF2-40B4-BE49-F238E27FC236}">
                <a16:creationId xmlns:a16="http://schemas.microsoft.com/office/drawing/2014/main" id="{EA1B5203-90CD-41A7-BA9F-A35A69F8C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267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4" name="Line 67">
            <a:extLst>
              <a:ext uri="{FF2B5EF4-FFF2-40B4-BE49-F238E27FC236}">
                <a16:creationId xmlns:a16="http://schemas.microsoft.com/office/drawing/2014/main" id="{7B325E71-1BC4-4DF6-A42D-3F074CA3D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4196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5" name="Line 68">
            <a:extLst>
              <a:ext uri="{FF2B5EF4-FFF2-40B4-BE49-F238E27FC236}">
                <a16:creationId xmlns:a16="http://schemas.microsoft.com/office/drawing/2014/main" id="{DE4AEB0D-7196-4CE4-8708-321B8D75E8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343400"/>
            <a:ext cx="5334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6" name="Line 69">
            <a:extLst>
              <a:ext uri="{FF2B5EF4-FFF2-40B4-BE49-F238E27FC236}">
                <a16:creationId xmlns:a16="http://schemas.microsoft.com/office/drawing/2014/main" id="{A8107685-1409-4951-B0E6-060006D57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41960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7" name="Oval 70">
            <a:extLst>
              <a:ext uri="{FF2B5EF4-FFF2-40B4-BE49-F238E27FC236}">
                <a16:creationId xmlns:a16="http://schemas.microsoft.com/office/drawing/2014/main" id="{11FE7CEE-560E-4B09-BEDA-DEA5A0F8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7432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48198" name="Text Box 71">
            <a:extLst>
              <a:ext uri="{FF2B5EF4-FFF2-40B4-BE49-F238E27FC236}">
                <a16:creationId xmlns:a16="http://schemas.microsoft.com/office/drawing/2014/main" id="{9FBF6A42-AF9B-4CDF-BC56-07A381CFD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05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Rx</a:t>
            </a:r>
            <a:endParaRPr lang="en-US" altLang="zh-CN" sz="2800" b="1">
              <a:solidFill>
                <a:srgbClr val="1211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99" name="Text Box 72">
            <a:extLst>
              <a:ext uri="{FF2B5EF4-FFF2-40B4-BE49-F238E27FC236}">
                <a16:creationId xmlns:a16="http://schemas.microsoft.com/office/drawing/2014/main" id="{D43C9B7F-005E-4043-8F47-94241FFF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052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 R</a:t>
            </a:r>
            <a:r>
              <a:rPr lang="en-US" altLang="zh-CN" sz="20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0</a:t>
            </a: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 </a:t>
            </a:r>
          </a:p>
        </p:txBody>
      </p:sp>
      <p:sp>
        <p:nvSpPr>
          <p:cNvPr id="48200" name="Text Box 73">
            <a:extLst>
              <a:ext uri="{FF2B5EF4-FFF2-40B4-BE49-F238E27FC236}">
                <a16:creationId xmlns:a16="http://schemas.microsoft.com/office/drawing/2014/main" id="{203FF6DA-9C88-4AD3-87A9-42F778E82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4196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S</a:t>
            </a:r>
          </a:p>
        </p:txBody>
      </p:sp>
      <p:sp>
        <p:nvSpPr>
          <p:cNvPr id="48201" name="Text Box 74">
            <a:extLst>
              <a:ext uri="{FF2B5EF4-FFF2-40B4-BE49-F238E27FC236}">
                <a16:creationId xmlns:a16="http://schemas.microsoft.com/office/drawing/2014/main" id="{269A3446-C6F3-4FD7-8801-26CB4BBC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971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a</a:t>
            </a:r>
          </a:p>
        </p:txBody>
      </p:sp>
      <p:sp>
        <p:nvSpPr>
          <p:cNvPr id="48202" name="Text Box 75">
            <a:extLst>
              <a:ext uri="{FF2B5EF4-FFF2-40B4-BE49-F238E27FC236}">
                <a16:creationId xmlns:a16="http://schemas.microsoft.com/office/drawing/2014/main" id="{1D32F808-7E4B-4624-9DF6-319F71EC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2004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b</a:t>
            </a:r>
          </a:p>
        </p:txBody>
      </p:sp>
      <p:sp>
        <p:nvSpPr>
          <p:cNvPr id="48203" name="Text Box 76">
            <a:extLst>
              <a:ext uri="{FF2B5EF4-FFF2-40B4-BE49-F238E27FC236}">
                <a16:creationId xmlns:a16="http://schemas.microsoft.com/office/drawing/2014/main" id="{CBD33866-21B5-4E3B-971E-1AEFA405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P</a:t>
            </a:r>
          </a:p>
        </p:txBody>
      </p:sp>
      <p:sp>
        <p:nvSpPr>
          <p:cNvPr id="48204" name="Line 77">
            <a:extLst>
              <a:ext uri="{FF2B5EF4-FFF2-40B4-BE49-F238E27FC236}">
                <a16:creationId xmlns:a16="http://schemas.microsoft.com/office/drawing/2014/main" id="{5C54ADC8-8E2D-4EF9-B6A9-A9E9902E2C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9718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205" name="Line 78">
            <a:extLst>
              <a:ext uri="{FF2B5EF4-FFF2-40B4-BE49-F238E27FC236}">
                <a16:creationId xmlns:a16="http://schemas.microsoft.com/office/drawing/2014/main" id="{ACA94F14-B7ED-4C0F-A3C1-584929B41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9718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206" name="Line 79">
            <a:extLst>
              <a:ext uri="{FF2B5EF4-FFF2-40B4-BE49-F238E27FC236}">
                <a16:creationId xmlns:a16="http://schemas.microsoft.com/office/drawing/2014/main" id="{17DFC744-811B-4514-AFB8-D5B15C3D8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9718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207" name="Line 80">
            <a:extLst>
              <a:ext uri="{FF2B5EF4-FFF2-40B4-BE49-F238E27FC236}">
                <a16:creationId xmlns:a16="http://schemas.microsoft.com/office/drawing/2014/main" id="{99D85368-EB8B-4EB6-9C2A-DD8959AF0A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29718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208" name="Text Box 81">
            <a:extLst>
              <a:ext uri="{FF2B5EF4-FFF2-40B4-BE49-F238E27FC236}">
                <a16:creationId xmlns:a16="http://schemas.microsoft.com/office/drawing/2014/main" id="{70500506-F45E-4746-8F6D-80021952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743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V</a:t>
            </a:r>
          </a:p>
        </p:txBody>
      </p:sp>
      <p:sp>
        <p:nvSpPr>
          <p:cNvPr id="48209" name="Rectangle 82">
            <a:extLst>
              <a:ext uri="{FF2B5EF4-FFF2-40B4-BE49-F238E27FC236}">
                <a16:creationId xmlns:a16="http://schemas.microsoft.com/office/drawing/2014/main" id="{2045C0F9-FE99-4268-86A3-BF9A9C419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209800"/>
            <a:ext cx="56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20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1</a:t>
            </a:r>
          </a:p>
        </p:txBody>
      </p:sp>
      <p:sp>
        <p:nvSpPr>
          <p:cNvPr id="48210" name="Rectangle 83">
            <a:extLst>
              <a:ext uri="{FF2B5EF4-FFF2-40B4-BE49-F238E27FC236}">
                <a16:creationId xmlns:a16="http://schemas.microsoft.com/office/drawing/2014/main" id="{95F6582E-900D-4AA2-BFCE-51375F232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05200"/>
            <a:ext cx="56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20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2</a:t>
            </a:r>
          </a:p>
        </p:txBody>
      </p:sp>
      <p:sp>
        <p:nvSpPr>
          <p:cNvPr id="48211" name="Rectangle 84">
            <a:extLst>
              <a:ext uri="{FF2B5EF4-FFF2-40B4-BE49-F238E27FC236}">
                <a16:creationId xmlns:a16="http://schemas.microsoft.com/office/drawing/2014/main" id="{72A6173F-88E3-4DF9-BBF7-BC47B73F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56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2000" b="1">
                <a:solidFill>
                  <a:srgbClr val="121104"/>
                </a:solidFill>
                <a:latin typeface="Times New Roman" panose="02020603050405020304" pitchFamily="18" charset="0"/>
                <a:ea typeface="楷体"/>
              </a:rPr>
              <a:t>1</a:t>
            </a:r>
          </a:p>
        </p:txBody>
      </p:sp>
      <p:sp>
        <p:nvSpPr>
          <p:cNvPr id="57429" name="Text Box 85">
            <a:extLst>
              <a:ext uri="{FF2B5EF4-FFF2-40B4-BE49-F238E27FC236}">
                <a16:creationId xmlns:a16="http://schemas.microsoft.com/office/drawing/2014/main" id="{C9089191-16BD-4ACD-B615-FA988138A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0292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*R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/ (U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-U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)</a:t>
            </a:r>
          </a:p>
        </p:txBody>
      </p:sp>
      <p:sp>
        <p:nvSpPr>
          <p:cNvPr id="48213" name="Line 86">
            <a:extLst>
              <a:ext uri="{FF2B5EF4-FFF2-40B4-BE49-F238E27FC236}">
                <a16:creationId xmlns:a16="http://schemas.microsoft.com/office/drawing/2014/main" id="{C5966345-2D1B-4D39-8D95-0DB709554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667000"/>
            <a:ext cx="3505200" cy="0"/>
          </a:xfrm>
          <a:prstGeom prst="line">
            <a:avLst/>
          </a:prstGeom>
          <a:noFill/>
          <a:ln w="25400">
            <a:solidFill>
              <a:srgbClr val="99336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9" grpId="0"/>
      <p:bldP spid="57370" grpId="1"/>
      <p:bldP spid="57371" grpId="2"/>
      <p:bldP spid="57429" grpId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686968A-58F8-4317-88C1-6D03B2DCC577}"/>
              </a:ext>
            </a:extLst>
          </p:cNvPr>
          <p:cNvGrpSpPr/>
          <p:nvPr/>
        </p:nvGrpSpPr>
        <p:grpSpPr>
          <a:xfrm>
            <a:off x="990600" y="533400"/>
            <a:ext cx="2743200" cy="2438400"/>
            <a:chOff x="288" y="480"/>
            <a:chExt cx="1728" cy="1536"/>
          </a:xfrm>
        </p:grpSpPr>
        <p:grpSp>
          <p:nvGrpSpPr>
            <p:cNvPr id="49154" name="Group 3">
              <a:extLst>
                <a:ext uri="{FF2B5EF4-FFF2-40B4-BE49-F238E27FC236}">
                  <a16:creationId xmlns:a16="http://schemas.microsoft.com/office/drawing/2014/main" id="{B6731E46-33DD-4E9F-8C9E-2A7314D9068A}"/>
                </a:ext>
              </a:extLst>
            </p:cNvPr>
            <p:cNvGrpSpPr/>
            <p:nvPr/>
          </p:nvGrpSpPr>
          <p:grpSpPr>
            <a:xfrm>
              <a:off x="384" y="480"/>
              <a:ext cx="768" cy="642"/>
              <a:chOff x="384" y="384"/>
              <a:chExt cx="768" cy="642"/>
            </a:xfrm>
          </p:grpSpPr>
          <p:sp>
            <p:nvSpPr>
              <p:cNvPr id="49155" name="Line 4">
                <a:extLst>
                  <a:ext uri="{FF2B5EF4-FFF2-40B4-BE49-F238E27FC236}">
                    <a16:creationId xmlns:a16="http://schemas.microsoft.com/office/drawing/2014/main" id="{B60B7B7E-FE57-4C45-B149-C1295F48B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" y="59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156" name="Group 5">
                <a:extLst>
                  <a:ext uri="{FF2B5EF4-FFF2-40B4-BE49-F238E27FC236}">
                    <a16:creationId xmlns:a16="http://schemas.microsoft.com/office/drawing/2014/main" id="{9908A55F-6777-43FE-8974-603AFD7C1B9F}"/>
                  </a:ext>
                </a:extLst>
              </p:cNvPr>
              <p:cNvGrpSpPr/>
              <p:nvPr/>
            </p:nvGrpSpPr>
            <p:grpSpPr>
              <a:xfrm>
                <a:off x="384" y="384"/>
                <a:ext cx="768" cy="365"/>
                <a:chOff x="384" y="1230"/>
                <a:chExt cx="768" cy="365"/>
              </a:xfrm>
            </p:grpSpPr>
            <p:grpSp>
              <p:nvGrpSpPr>
                <p:cNvPr id="49157" name="Group 6">
                  <a:extLst>
                    <a:ext uri="{FF2B5EF4-FFF2-40B4-BE49-F238E27FC236}">
                      <a16:creationId xmlns:a16="http://schemas.microsoft.com/office/drawing/2014/main" id="{6C22213E-791E-48BC-815C-621FA94F9BBB}"/>
                    </a:ext>
                  </a:extLst>
                </p:cNvPr>
                <p:cNvGrpSpPr/>
                <p:nvPr/>
              </p:nvGrpSpPr>
              <p:grpSpPr>
                <a:xfrm>
                  <a:off x="576" y="1230"/>
                  <a:ext cx="336" cy="365"/>
                  <a:chOff x="1296" y="3667"/>
                  <a:chExt cx="336" cy="365"/>
                </a:xfrm>
              </p:grpSpPr>
              <p:sp>
                <p:nvSpPr>
                  <p:cNvPr id="49158" name="Rectangle 7">
                    <a:extLst>
                      <a:ext uri="{FF2B5EF4-FFF2-40B4-BE49-F238E27FC236}">
                        <a16:creationId xmlns:a16="http://schemas.microsoft.com/office/drawing/2014/main" id="{3629EEB0-BDFB-457D-B357-384BF5C7B6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3667"/>
                    <a:ext cx="244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en-US" altLang="zh-CN" sz="3200" b="1">
                        <a:solidFill>
                          <a:srgbClr val="0000CC"/>
                        </a:solidFill>
                        <a:latin typeface="宋体" pitchFamily="2" charset="-122"/>
                      </a:rPr>
                      <a:t>V</a:t>
                    </a:r>
                  </a:p>
                </p:txBody>
              </p:sp>
              <p:sp>
                <p:nvSpPr>
                  <p:cNvPr id="49159" name="Oval 8">
                    <a:extLst>
                      <a:ext uri="{FF2B5EF4-FFF2-40B4-BE49-F238E27FC236}">
                        <a16:creationId xmlns:a16="http://schemas.microsoft.com/office/drawing/2014/main" id="{99FC97F1-E15F-4450-86B6-77D5FBC5D7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3696"/>
                    <a:ext cx="336" cy="336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zh-CN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9160" name="Line 9">
                  <a:extLst>
                    <a:ext uri="{FF2B5EF4-FFF2-40B4-BE49-F238E27FC236}">
                      <a16:creationId xmlns:a16="http://schemas.microsoft.com/office/drawing/2014/main" id="{0A1FFA82-5619-4376-83AB-BBE82403B8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14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1" name="Line 10">
                  <a:extLst>
                    <a:ext uri="{FF2B5EF4-FFF2-40B4-BE49-F238E27FC236}">
                      <a16:creationId xmlns:a16="http://schemas.microsoft.com/office/drawing/2014/main" id="{D83E2A77-54E7-43AB-86BA-B6A57F8BEF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4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9162" name="Line 11">
                <a:extLst>
                  <a:ext uri="{FF2B5EF4-FFF2-40B4-BE49-F238E27FC236}">
                    <a16:creationId xmlns:a16="http://schemas.microsoft.com/office/drawing/2014/main" id="{0C980DB7-FDEC-4BB6-B2E8-1EA28B19F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2" y="5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163" name="Group 12">
              <a:extLst>
                <a:ext uri="{FF2B5EF4-FFF2-40B4-BE49-F238E27FC236}">
                  <a16:creationId xmlns:a16="http://schemas.microsoft.com/office/drawing/2014/main" id="{37267E80-2F74-4B95-A1BB-983618C042DA}"/>
                </a:ext>
              </a:extLst>
            </p:cNvPr>
            <p:cNvGrpSpPr/>
            <p:nvPr/>
          </p:nvGrpSpPr>
          <p:grpSpPr>
            <a:xfrm>
              <a:off x="288" y="715"/>
              <a:ext cx="1728" cy="1301"/>
              <a:chOff x="288" y="619"/>
              <a:chExt cx="1728" cy="1301"/>
            </a:xfrm>
          </p:grpSpPr>
          <p:grpSp>
            <p:nvGrpSpPr>
              <p:cNvPr id="49164" name="Group 13">
                <a:extLst>
                  <a:ext uri="{FF2B5EF4-FFF2-40B4-BE49-F238E27FC236}">
                    <a16:creationId xmlns:a16="http://schemas.microsoft.com/office/drawing/2014/main" id="{212B3A04-1521-43D2-9B45-43FF24453EEC}"/>
                  </a:ext>
                </a:extLst>
              </p:cNvPr>
              <p:cNvGrpSpPr/>
              <p:nvPr/>
            </p:nvGrpSpPr>
            <p:grpSpPr>
              <a:xfrm>
                <a:off x="288" y="619"/>
                <a:ext cx="1728" cy="1301"/>
                <a:chOff x="288" y="619"/>
                <a:chExt cx="1728" cy="1301"/>
              </a:xfrm>
            </p:grpSpPr>
            <p:grpSp>
              <p:nvGrpSpPr>
                <p:cNvPr id="49165" name="Group 14">
                  <a:extLst>
                    <a:ext uri="{FF2B5EF4-FFF2-40B4-BE49-F238E27FC236}">
                      <a16:creationId xmlns:a16="http://schemas.microsoft.com/office/drawing/2014/main" id="{592EB163-515F-470A-970C-B4000844FE5F}"/>
                    </a:ext>
                  </a:extLst>
                </p:cNvPr>
                <p:cNvGrpSpPr/>
                <p:nvPr/>
              </p:nvGrpSpPr>
              <p:grpSpPr>
                <a:xfrm>
                  <a:off x="288" y="1632"/>
                  <a:ext cx="576" cy="288"/>
                  <a:chOff x="480" y="3744"/>
                  <a:chExt cx="576" cy="288"/>
                </a:xfrm>
              </p:grpSpPr>
              <p:sp>
                <p:nvSpPr>
                  <p:cNvPr id="49166" name="Line 15">
                    <a:extLst>
                      <a:ext uri="{FF2B5EF4-FFF2-40B4-BE49-F238E27FC236}">
                        <a16:creationId xmlns:a16="http://schemas.microsoft.com/office/drawing/2014/main" id="{94909AF9-44AA-4F26-B66F-5A679FF9C4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3744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67" name="Line 16">
                    <a:extLst>
                      <a:ext uri="{FF2B5EF4-FFF2-40B4-BE49-F238E27FC236}">
                        <a16:creationId xmlns:a16="http://schemas.microsoft.com/office/drawing/2014/main" id="{4FBE2307-2AD1-4608-984D-EE036B4324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382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68" name="Line 17">
                    <a:extLst>
                      <a:ext uri="{FF2B5EF4-FFF2-40B4-BE49-F238E27FC236}">
                        <a16:creationId xmlns:a16="http://schemas.microsoft.com/office/drawing/2014/main" id="{F01B3266-5506-4911-8C95-09E3867AB6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38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69" name="Line 18">
                    <a:extLst>
                      <a:ext uri="{FF2B5EF4-FFF2-40B4-BE49-F238E27FC236}">
                        <a16:creationId xmlns:a16="http://schemas.microsoft.com/office/drawing/2014/main" id="{FA7ACD8D-E9BE-438A-A0B1-06A3C3A7B5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3888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170" name="Group 19">
                  <a:extLst>
                    <a:ext uri="{FF2B5EF4-FFF2-40B4-BE49-F238E27FC236}">
                      <a16:creationId xmlns:a16="http://schemas.microsoft.com/office/drawing/2014/main" id="{9D6FC735-E74E-48FF-8EB1-75931D7060C7}"/>
                    </a:ext>
                  </a:extLst>
                </p:cNvPr>
                <p:cNvGrpSpPr/>
                <p:nvPr/>
              </p:nvGrpSpPr>
              <p:grpSpPr>
                <a:xfrm>
                  <a:off x="816" y="1392"/>
                  <a:ext cx="912" cy="384"/>
                  <a:chOff x="1824" y="3504"/>
                  <a:chExt cx="912" cy="384"/>
                </a:xfrm>
              </p:grpSpPr>
              <p:grpSp>
                <p:nvGrpSpPr>
                  <p:cNvPr id="49171" name="Group 20">
                    <a:extLst>
                      <a:ext uri="{FF2B5EF4-FFF2-40B4-BE49-F238E27FC236}">
                        <a16:creationId xmlns:a16="http://schemas.microsoft.com/office/drawing/2014/main" id="{B2A73887-9DD9-44D6-B7CD-02D5695BEAF5}"/>
                      </a:ext>
                    </a:extLst>
                  </p:cNvPr>
                  <p:cNvGrpSpPr/>
                  <p:nvPr/>
                </p:nvGrpSpPr>
                <p:grpSpPr>
                  <a:xfrm>
                    <a:off x="1824" y="3744"/>
                    <a:ext cx="912" cy="144"/>
                    <a:chOff x="1968" y="3744"/>
                    <a:chExt cx="912" cy="144"/>
                  </a:xfrm>
                </p:grpSpPr>
                <p:sp>
                  <p:nvSpPr>
                    <p:cNvPr id="49172" name="Line 21">
                      <a:extLst>
                        <a:ext uri="{FF2B5EF4-FFF2-40B4-BE49-F238E27FC236}">
                          <a16:creationId xmlns:a16="http://schemas.microsoft.com/office/drawing/2014/main" id="{1923946C-F1F8-49A1-8149-F1716813B4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3888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73" name="Line 22">
                      <a:extLst>
                        <a:ext uri="{FF2B5EF4-FFF2-40B4-BE49-F238E27FC236}">
                          <a16:creationId xmlns:a16="http://schemas.microsoft.com/office/drawing/2014/main" id="{FC052FFA-471E-4AEA-9868-F63968DE55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38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74" name="Line 23">
                      <a:extLst>
                        <a:ext uri="{FF2B5EF4-FFF2-40B4-BE49-F238E27FC236}">
                          <a16:creationId xmlns:a16="http://schemas.microsoft.com/office/drawing/2014/main" id="{B8140655-C945-4018-98CA-FD410BF3DD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4" y="3744"/>
                      <a:ext cx="288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9175" name="Rectangle 24">
                    <a:extLst>
                      <a:ext uri="{FF2B5EF4-FFF2-40B4-BE49-F238E27FC236}">
                        <a16:creationId xmlns:a16="http://schemas.microsoft.com/office/drawing/2014/main" id="{AF065B81-A0AD-492D-B458-340C3048E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504"/>
                    <a:ext cx="244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en-US" altLang="zh-CN" sz="3200" b="1">
                        <a:solidFill>
                          <a:srgbClr val="0000CC"/>
                        </a:solidFill>
                        <a:latin typeface="宋体" pitchFamily="2" charset="-122"/>
                      </a:rPr>
                      <a:t>S</a:t>
                    </a:r>
                  </a:p>
                </p:txBody>
              </p:sp>
            </p:grpSp>
            <p:grpSp>
              <p:nvGrpSpPr>
                <p:cNvPr id="49176" name="Group 25">
                  <a:extLst>
                    <a:ext uri="{FF2B5EF4-FFF2-40B4-BE49-F238E27FC236}">
                      <a16:creationId xmlns:a16="http://schemas.microsoft.com/office/drawing/2014/main" id="{46938B59-E366-49BA-9684-F5C92C2A1E23}"/>
                    </a:ext>
                  </a:extLst>
                </p:cNvPr>
                <p:cNvGrpSpPr/>
                <p:nvPr/>
              </p:nvGrpSpPr>
              <p:grpSpPr>
                <a:xfrm>
                  <a:off x="288" y="619"/>
                  <a:ext cx="1728" cy="485"/>
                  <a:chOff x="288" y="619"/>
                  <a:chExt cx="1728" cy="485"/>
                </a:xfrm>
              </p:grpSpPr>
              <p:sp>
                <p:nvSpPr>
                  <p:cNvPr id="49177" name="Rectangle 26">
                    <a:extLst>
                      <a:ext uri="{FF2B5EF4-FFF2-40B4-BE49-F238E27FC236}">
                        <a16:creationId xmlns:a16="http://schemas.microsoft.com/office/drawing/2014/main" id="{C993D764-98B0-476E-88E4-54AD0E231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4" y="960"/>
                    <a:ext cx="38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zh-CN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8" name="Line 27">
                    <a:extLst>
                      <a:ext uri="{FF2B5EF4-FFF2-40B4-BE49-F238E27FC236}">
                        <a16:creationId xmlns:a16="http://schemas.microsoft.com/office/drawing/2014/main" id="{A0442C1D-EF76-458B-848C-2FE0258BDF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1026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79" name="Rectangle 28">
                    <a:extLst>
                      <a:ext uri="{FF2B5EF4-FFF2-40B4-BE49-F238E27FC236}">
                        <a16:creationId xmlns:a16="http://schemas.microsoft.com/office/drawing/2014/main" id="{98304AAC-1F3C-4F41-8A79-7820209CD8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619"/>
                    <a:ext cx="116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zh-CN" sz="3200" b="1" baseline="-25000">
                      <a:solidFill>
                        <a:srgbClr val="0000CC"/>
                      </a:solidFill>
                      <a:latin typeface="宋体" pitchFamily="2" charset="-122"/>
                    </a:endParaRPr>
                  </a:p>
                </p:txBody>
              </p:sp>
              <p:sp>
                <p:nvSpPr>
                  <p:cNvPr id="49180" name="Line 29">
                    <a:extLst>
                      <a:ext uri="{FF2B5EF4-FFF2-40B4-BE49-F238E27FC236}">
                        <a16:creationId xmlns:a16="http://schemas.microsoft.com/office/drawing/2014/main" id="{32635F34-9C8F-49E1-BCFB-26D5D1F70C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4" y="76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81" name="Line 30">
                    <a:extLst>
                      <a:ext uri="{FF2B5EF4-FFF2-40B4-BE49-F238E27FC236}">
                        <a16:creationId xmlns:a16="http://schemas.microsoft.com/office/drawing/2014/main" id="{BE3996D5-BB86-4751-A919-A6A6089A74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4" y="768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182" name="Group 31">
                    <a:extLst>
                      <a:ext uri="{FF2B5EF4-FFF2-40B4-BE49-F238E27FC236}">
                        <a16:creationId xmlns:a16="http://schemas.microsoft.com/office/drawing/2014/main" id="{699E50DC-0E11-414A-9571-2F71564715F9}"/>
                      </a:ext>
                    </a:extLst>
                  </p:cNvPr>
                  <p:cNvGrpSpPr/>
                  <p:nvPr/>
                </p:nvGrpSpPr>
                <p:grpSpPr>
                  <a:xfrm>
                    <a:off x="288" y="619"/>
                    <a:ext cx="894" cy="485"/>
                    <a:chOff x="4176" y="3499"/>
                    <a:chExt cx="894" cy="485"/>
                  </a:xfrm>
                </p:grpSpPr>
                <p:grpSp>
                  <p:nvGrpSpPr>
                    <p:cNvPr id="49183" name="Group 32">
                      <a:extLst>
                        <a:ext uri="{FF2B5EF4-FFF2-40B4-BE49-F238E27FC236}">
                          <a16:creationId xmlns:a16="http://schemas.microsoft.com/office/drawing/2014/main" id="{C94FD42E-CBC2-43D3-B583-2F66040C6C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76" y="3840"/>
                      <a:ext cx="894" cy="144"/>
                      <a:chOff x="3138" y="3888"/>
                      <a:chExt cx="894" cy="144"/>
                    </a:xfrm>
                  </p:grpSpPr>
                  <p:sp>
                    <p:nvSpPr>
                      <p:cNvPr id="49184" name="Rectangle 33">
                        <a:extLst>
                          <a:ext uri="{FF2B5EF4-FFF2-40B4-BE49-F238E27FC236}">
                            <a16:creationId xmlns:a16="http://schemas.microsoft.com/office/drawing/2014/main" id="{E1DDAD34-A3F3-45AD-9462-FAA458F625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888"/>
                        <a:ext cx="384" cy="14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185" name="Line 34">
                        <a:extLst>
                          <a:ext uri="{FF2B5EF4-FFF2-40B4-BE49-F238E27FC236}">
                            <a16:creationId xmlns:a16="http://schemas.microsoft.com/office/drawing/2014/main" id="{1615B3D5-265F-4538-BD74-7D9D7B571C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38" y="3954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186" name="Line 35">
                        <a:extLst>
                          <a:ext uri="{FF2B5EF4-FFF2-40B4-BE49-F238E27FC236}">
                            <a16:creationId xmlns:a16="http://schemas.microsoft.com/office/drawing/2014/main" id="{33E8394C-5C95-48B7-BCFA-F6D61E93BB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3954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9187" name="Rectangle 36">
                      <a:extLst>
                        <a:ext uri="{FF2B5EF4-FFF2-40B4-BE49-F238E27FC236}">
                          <a16:creationId xmlns:a16="http://schemas.microsoft.com/office/drawing/2014/main" id="{B71F4D57-C7CD-4E23-A5B7-41DDF24B2F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3499"/>
                      <a:ext cx="116" cy="2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zh-CN" sz="3200" b="1" baseline="-25000">
                        <a:solidFill>
                          <a:srgbClr val="0000CC"/>
                        </a:solidFill>
                        <a:latin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9188" name="Line 37">
                  <a:extLst>
                    <a:ext uri="{FF2B5EF4-FFF2-40B4-BE49-F238E27FC236}">
                      <a16:creationId xmlns:a16="http://schemas.microsoft.com/office/drawing/2014/main" id="{35AEC3F8-D6AD-42B7-8624-D870344172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9" name="Line 38">
                  <a:extLst>
                    <a:ext uri="{FF2B5EF4-FFF2-40B4-BE49-F238E27FC236}">
                      <a16:creationId xmlns:a16="http://schemas.microsoft.com/office/drawing/2014/main" id="{EB2465E8-B02B-4D22-BE01-4803C0145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768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0" name="Line 39">
                  <a:extLst>
                    <a:ext uri="{FF2B5EF4-FFF2-40B4-BE49-F238E27FC236}">
                      <a16:creationId xmlns:a16="http://schemas.microsoft.com/office/drawing/2014/main" id="{8B363916-CA1B-4269-9ED4-C6E65A77F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8" y="102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9191" name="Rectangle 40">
                <a:extLst>
                  <a:ext uri="{FF2B5EF4-FFF2-40B4-BE49-F238E27FC236}">
                    <a16:creationId xmlns:a16="http://schemas.microsoft.com/office/drawing/2014/main" id="{3D07746B-CB32-403E-A312-D535D270C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038"/>
                <a:ext cx="33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>
                    <a:solidFill>
                      <a:srgbClr val="0000CC"/>
                    </a:solidFill>
                    <a:latin typeface="宋体" pitchFamily="2" charset="-122"/>
                  </a:rPr>
                  <a:t>R</a:t>
                </a:r>
                <a:r>
                  <a:rPr lang="en-US" altLang="zh-CN" sz="3200" b="1" baseline="-25000">
                    <a:solidFill>
                      <a:srgbClr val="0000CC"/>
                    </a:solidFill>
                    <a:latin typeface="宋体" pitchFamily="2" charset="-122"/>
                  </a:rPr>
                  <a:t>x</a:t>
                </a:r>
              </a:p>
            </p:txBody>
          </p:sp>
          <p:sp>
            <p:nvSpPr>
              <p:cNvPr id="49192" name="Rectangle 41">
                <a:extLst>
                  <a:ext uri="{FF2B5EF4-FFF2-40B4-BE49-F238E27FC236}">
                    <a16:creationId xmlns:a16="http://schemas.microsoft.com/office/drawing/2014/main" id="{4890B4AC-A3B2-4FA0-AD72-9F409EED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" y="1008"/>
                <a:ext cx="33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>
                    <a:solidFill>
                      <a:srgbClr val="0000CC"/>
                    </a:solidFill>
                    <a:latin typeface="宋体" pitchFamily="2" charset="-122"/>
                  </a:rPr>
                  <a:t>R</a:t>
                </a:r>
                <a:r>
                  <a:rPr lang="en-US" altLang="zh-CN" sz="3200" b="1" baseline="-25000">
                    <a:solidFill>
                      <a:srgbClr val="0000CC"/>
                    </a:solidFill>
                    <a:latin typeface="宋体" pitchFamily="2" charset="-122"/>
                  </a:rPr>
                  <a:t>0</a:t>
                </a:r>
              </a:p>
            </p:txBody>
          </p:sp>
          <p:sp>
            <p:nvSpPr>
              <p:cNvPr id="49193" name="Rectangle 42">
                <a:extLst>
                  <a:ext uri="{FF2B5EF4-FFF2-40B4-BE49-F238E27FC236}">
                    <a16:creationId xmlns:a16="http://schemas.microsoft.com/office/drawing/2014/main" id="{97546507-D20C-48FA-BEDF-25AB239CC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 i="1">
                    <a:solidFill>
                      <a:srgbClr val="0000CC"/>
                    </a:solidFill>
                    <a:latin typeface="宋体" pitchFamily="2" charset="-122"/>
                  </a:rPr>
                  <a:t>P</a:t>
                </a:r>
              </a:p>
            </p:txBody>
          </p:sp>
        </p:grpSp>
      </p:grpSp>
      <p:grpSp>
        <p:nvGrpSpPr>
          <p:cNvPr id="14" name="Group 43">
            <a:extLst>
              <a:ext uri="{FF2B5EF4-FFF2-40B4-BE49-F238E27FC236}">
                <a16:creationId xmlns:a16="http://schemas.microsoft.com/office/drawing/2014/main" id="{541DD873-F8AC-4E5C-A5EE-65B0ADEDDE93}"/>
              </a:ext>
            </a:extLst>
          </p:cNvPr>
          <p:cNvGrpSpPr/>
          <p:nvPr/>
        </p:nvGrpSpPr>
        <p:grpSpPr>
          <a:xfrm>
            <a:off x="5562600" y="352425"/>
            <a:ext cx="2743200" cy="2619375"/>
            <a:chOff x="3216" y="318"/>
            <a:chExt cx="1728" cy="1650"/>
          </a:xfrm>
        </p:grpSpPr>
        <p:grpSp>
          <p:nvGrpSpPr>
            <p:cNvPr id="49195" name="Group 44">
              <a:extLst>
                <a:ext uri="{FF2B5EF4-FFF2-40B4-BE49-F238E27FC236}">
                  <a16:creationId xmlns:a16="http://schemas.microsoft.com/office/drawing/2014/main" id="{7E481881-238C-43A0-A011-261E44993248}"/>
                </a:ext>
              </a:extLst>
            </p:cNvPr>
            <p:cNvGrpSpPr/>
            <p:nvPr/>
          </p:nvGrpSpPr>
          <p:grpSpPr>
            <a:xfrm>
              <a:off x="3984" y="318"/>
              <a:ext cx="768" cy="365"/>
              <a:chOff x="384" y="1230"/>
              <a:chExt cx="768" cy="365"/>
            </a:xfrm>
          </p:grpSpPr>
          <p:grpSp>
            <p:nvGrpSpPr>
              <p:cNvPr id="49196" name="Group 45">
                <a:extLst>
                  <a:ext uri="{FF2B5EF4-FFF2-40B4-BE49-F238E27FC236}">
                    <a16:creationId xmlns:a16="http://schemas.microsoft.com/office/drawing/2014/main" id="{21F13553-DFA0-4185-AE77-89933D14ECD9}"/>
                  </a:ext>
                </a:extLst>
              </p:cNvPr>
              <p:cNvGrpSpPr/>
              <p:nvPr/>
            </p:nvGrpSpPr>
            <p:grpSpPr>
              <a:xfrm>
                <a:off x="576" y="1230"/>
                <a:ext cx="336" cy="365"/>
                <a:chOff x="1296" y="3667"/>
                <a:chExt cx="336" cy="365"/>
              </a:xfrm>
            </p:grpSpPr>
            <p:sp>
              <p:nvSpPr>
                <p:cNvPr id="49197" name="Rectangle 46">
                  <a:extLst>
                    <a:ext uri="{FF2B5EF4-FFF2-40B4-BE49-F238E27FC236}">
                      <a16:creationId xmlns:a16="http://schemas.microsoft.com/office/drawing/2014/main" id="{91978D20-38CE-4964-A1D9-77804CC2D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366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3200" b="1">
                      <a:solidFill>
                        <a:srgbClr val="0000CC"/>
                      </a:solidFill>
                      <a:latin typeface="宋体" pitchFamily="2" charset="-122"/>
                    </a:rPr>
                    <a:t>V</a:t>
                  </a:r>
                </a:p>
              </p:txBody>
            </p:sp>
            <p:sp>
              <p:nvSpPr>
                <p:cNvPr id="49198" name="Oval 47">
                  <a:extLst>
                    <a:ext uri="{FF2B5EF4-FFF2-40B4-BE49-F238E27FC236}">
                      <a16:creationId xmlns:a16="http://schemas.microsoft.com/office/drawing/2014/main" id="{489F89D0-7169-4F9E-AD14-4CC3212DB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3696"/>
                  <a:ext cx="336" cy="336"/>
                </a:xfrm>
                <a:prstGeom prst="ellips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9199" name="Line 48">
                <a:extLst>
                  <a:ext uri="{FF2B5EF4-FFF2-40B4-BE49-F238E27FC236}">
                    <a16:creationId xmlns:a16="http://schemas.microsoft.com/office/drawing/2014/main" id="{E0AA16EE-DEDC-45F7-B340-E56875B68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14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0" name="Line 49">
                <a:extLst>
                  <a:ext uri="{FF2B5EF4-FFF2-40B4-BE49-F238E27FC236}">
                    <a16:creationId xmlns:a16="http://schemas.microsoft.com/office/drawing/2014/main" id="{4EB3A90A-E963-40D3-AF10-9FC3B466B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201" name="Group 50">
              <a:extLst>
                <a:ext uri="{FF2B5EF4-FFF2-40B4-BE49-F238E27FC236}">
                  <a16:creationId xmlns:a16="http://schemas.microsoft.com/office/drawing/2014/main" id="{EF600C84-96F5-4F37-BDFF-3338F9E8BB72}"/>
                </a:ext>
              </a:extLst>
            </p:cNvPr>
            <p:cNvGrpSpPr/>
            <p:nvPr/>
          </p:nvGrpSpPr>
          <p:grpSpPr>
            <a:xfrm>
              <a:off x="3216" y="667"/>
              <a:ext cx="1728" cy="1301"/>
              <a:chOff x="288" y="619"/>
              <a:chExt cx="1728" cy="1301"/>
            </a:xfrm>
          </p:grpSpPr>
          <p:grpSp>
            <p:nvGrpSpPr>
              <p:cNvPr id="49202" name="Group 51">
                <a:extLst>
                  <a:ext uri="{FF2B5EF4-FFF2-40B4-BE49-F238E27FC236}">
                    <a16:creationId xmlns:a16="http://schemas.microsoft.com/office/drawing/2014/main" id="{195C39D8-89DB-4F72-B2F7-0CD92815FD66}"/>
                  </a:ext>
                </a:extLst>
              </p:cNvPr>
              <p:cNvGrpSpPr/>
              <p:nvPr/>
            </p:nvGrpSpPr>
            <p:grpSpPr>
              <a:xfrm>
                <a:off x="288" y="619"/>
                <a:ext cx="1728" cy="1301"/>
                <a:chOff x="288" y="619"/>
                <a:chExt cx="1728" cy="1301"/>
              </a:xfrm>
            </p:grpSpPr>
            <p:grpSp>
              <p:nvGrpSpPr>
                <p:cNvPr id="49203" name="Group 52">
                  <a:extLst>
                    <a:ext uri="{FF2B5EF4-FFF2-40B4-BE49-F238E27FC236}">
                      <a16:creationId xmlns:a16="http://schemas.microsoft.com/office/drawing/2014/main" id="{C3A818A2-F4A2-4B9D-B3A9-C5653E6C27A2}"/>
                    </a:ext>
                  </a:extLst>
                </p:cNvPr>
                <p:cNvGrpSpPr/>
                <p:nvPr/>
              </p:nvGrpSpPr>
              <p:grpSpPr>
                <a:xfrm>
                  <a:off x="288" y="1632"/>
                  <a:ext cx="576" cy="288"/>
                  <a:chOff x="480" y="3744"/>
                  <a:chExt cx="576" cy="288"/>
                </a:xfrm>
              </p:grpSpPr>
              <p:sp>
                <p:nvSpPr>
                  <p:cNvPr id="49204" name="Line 53">
                    <a:extLst>
                      <a:ext uri="{FF2B5EF4-FFF2-40B4-BE49-F238E27FC236}">
                        <a16:creationId xmlns:a16="http://schemas.microsoft.com/office/drawing/2014/main" id="{72D7DF98-F91D-4207-B2E7-7E36C2A2A2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3744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5" name="Line 54">
                    <a:extLst>
                      <a:ext uri="{FF2B5EF4-FFF2-40B4-BE49-F238E27FC236}">
                        <a16:creationId xmlns:a16="http://schemas.microsoft.com/office/drawing/2014/main" id="{46F7771C-B568-42C5-82FB-98507F0ACB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382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6" name="Line 55">
                    <a:extLst>
                      <a:ext uri="{FF2B5EF4-FFF2-40B4-BE49-F238E27FC236}">
                        <a16:creationId xmlns:a16="http://schemas.microsoft.com/office/drawing/2014/main" id="{388EB8FF-3A21-415D-BF3A-208279CC85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38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7" name="Line 56">
                    <a:extLst>
                      <a:ext uri="{FF2B5EF4-FFF2-40B4-BE49-F238E27FC236}">
                        <a16:creationId xmlns:a16="http://schemas.microsoft.com/office/drawing/2014/main" id="{F658AFD1-2A6E-4A9C-9F1F-131409CE5C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3888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208" name="Group 57">
                  <a:extLst>
                    <a:ext uri="{FF2B5EF4-FFF2-40B4-BE49-F238E27FC236}">
                      <a16:creationId xmlns:a16="http://schemas.microsoft.com/office/drawing/2014/main" id="{719354A8-E2EE-4498-A5B6-54F388D4911A}"/>
                    </a:ext>
                  </a:extLst>
                </p:cNvPr>
                <p:cNvGrpSpPr/>
                <p:nvPr/>
              </p:nvGrpSpPr>
              <p:grpSpPr>
                <a:xfrm>
                  <a:off x="816" y="1392"/>
                  <a:ext cx="912" cy="384"/>
                  <a:chOff x="1824" y="3504"/>
                  <a:chExt cx="912" cy="384"/>
                </a:xfrm>
              </p:grpSpPr>
              <p:grpSp>
                <p:nvGrpSpPr>
                  <p:cNvPr id="49209" name="Group 58">
                    <a:extLst>
                      <a:ext uri="{FF2B5EF4-FFF2-40B4-BE49-F238E27FC236}">
                        <a16:creationId xmlns:a16="http://schemas.microsoft.com/office/drawing/2014/main" id="{B7FCC5B0-A411-4F4D-92B8-CC196C96E9B3}"/>
                      </a:ext>
                    </a:extLst>
                  </p:cNvPr>
                  <p:cNvGrpSpPr/>
                  <p:nvPr/>
                </p:nvGrpSpPr>
                <p:grpSpPr>
                  <a:xfrm>
                    <a:off x="1824" y="3744"/>
                    <a:ext cx="912" cy="144"/>
                    <a:chOff x="1968" y="3744"/>
                    <a:chExt cx="912" cy="144"/>
                  </a:xfrm>
                </p:grpSpPr>
                <p:sp>
                  <p:nvSpPr>
                    <p:cNvPr id="49210" name="Line 59">
                      <a:extLst>
                        <a:ext uri="{FF2B5EF4-FFF2-40B4-BE49-F238E27FC236}">
                          <a16:creationId xmlns:a16="http://schemas.microsoft.com/office/drawing/2014/main" id="{F4630413-79FB-4F47-83AC-435B5C0FAD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3888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211" name="Line 60">
                      <a:extLst>
                        <a:ext uri="{FF2B5EF4-FFF2-40B4-BE49-F238E27FC236}">
                          <a16:creationId xmlns:a16="http://schemas.microsoft.com/office/drawing/2014/main" id="{F0B5CD55-7A86-4D8B-9B3C-FF9B96722A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38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212" name="Line 61">
                      <a:extLst>
                        <a:ext uri="{FF2B5EF4-FFF2-40B4-BE49-F238E27FC236}">
                          <a16:creationId xmlns:a16="http://schemas.microsoft.com/office/drawing/2014/main" id="{83551F34-0150-4930-A09D-74C4C029CE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4" y="3744"/>
                      <a:ext cx="288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9213" name="Rectangle 62">
                    <a:extLst>
                      <a:ext uri="{FF2B5EF4-FFF2-40B4-BE49-F238E27FC236}">
                        <a16:creationId xmlns:a16="http://schemas.microsoft.com/office/drawing/2014/main" id="{C4A4F2E3-5836-4908-8D86-3CBE87E56E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504"/>
                    <a:ext cx="244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en-US" altLang="zh-CN" sz="3200" b="1">
                        <a:solidFill>
                          <a:srgbClr val="0000CC"/>
                        </a:solidFill>
                        <a:latin typeface="宋体" pitchFamily="2" charset="-122"/>
                      </a:rPr>
                      <a:t>S</a:t>
                    </a:r>
                  </a:p>
                </p:txBody>
              </p:sp>
            </p:grpSp>
            <p:grpSp>
              <p:nvGrpSpPr>
                <p:cNvPr id="49214" name="Group 63">
                  <a:extLst>
                    <a:ext uri="{FF2B5EF4-FFF2-40B4-BE49-F238E27FC236}">
                      <a16:creationId xmlns:a16="http://schemas.microsoft.com/office/drawing/2014/main" id="{67038E9A-FF7C-477D-9227-0AFA35254F5C}"/>
                    </a:ext>
                  </a:extLst>
                </p:cNvPr>
                <p:cNvGrpSpPr/>
                <p:nvPr/>
              </p:nvGrpSpPr>
              <p:grpSpPr>
                <a:xfrm>
                  <a:off x="288" y="619"/>
                  <a:ext cx="1728" cy="485"/>
                  <a:chOff x="288" y="619"/>
                  <a:chExt cx="1728" cy="485"/>
                </a:xfrm>
              </p:grpSpPr>
              <p:sp>
                <p:nvSpPr>
                  <p:cNvPr id="49215" name="Rectangle 64">
                    <a:extLst>
                      <a:ext uri="{FF2B5EF4-FFF2-40B4-BE49-F238E27FC236}">
                        <a16:creationId xmlns:a16="http://schemas.microsoft.com/office/drawing/2014/main" id="{36D71982-367A-485F-964D-3E8E16FEEE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4" y="960"/>
                    <a:ext cx="38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zh-CN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216" name="Line 65">
                    <a:extLst>
                      <a:ext uri="{FF2B5EF4-FFF2-40B4-BE49-F238E27FC236}">
                        <a16:creationId xmlns:a16="http://schemas.microsoft.com/office/drawing/2014/main" id="{00AE0145-16BA-49A9-8329-EA4179B693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1026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7" name="Rectangle 66">
                    <a:extLst>
                      <a:ext uri="{FF2B5EF4-FFF2-40B4-BE49-F238E27FC236}">
                        <a16:creationId xmlns:a16="http://schemas.microsoft.com/office/drawing/2014/main" id="{E14CA7CB-0CFE-4630-93DD-70EC160DD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619"/>
                    <a:ext cx="116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zh-CN" sz="3200" b="1" baseline="-25000">
                      <a:solidFill>
                        <a:srgbClr val="0000CC"/>
                      </a:solidFill>
                      <a:latin typeface="宋体" pitchFamily="2" charset="-122"/>
                    </a:endParaRPr>
                  </a:p>
                </p:txBody>
              </p:sp>
              <p:sp>
                <p:nvSpPr>
                  <p:cNvPr id="49218" name="Line 67">
                    <a:extLst>
                      <a:ext uri="{FF2B5EF4-FFF2-40B4-BE49-F238E27FC236}">
                        <a16:creationId xmlns:a16="http://schemas.microsoft.com/office/drawing/2014/main" id="{AC1A044A-6C27-4437-8D41-1E4154F281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4" y="76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9" name="Line 68">
                    <a:extLst>
                      <a:ext uri="{FF2B5EF4-FFF2-40B4-BE49-F238E27FC236}">
                        <a16:creationId xmlns:a16="http://schemas.microsoft.com/office/drawing/2014/main" id="{A5CA4E02-5F48-4852-AA5E-68E31588C9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4" y="768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220" name="Group 69">
                    <a:extLst>
                      <a:ext uri="{FF2B5EF4-FFF2-40B4-BE49-F238E27FC236}">
                        <a16:creationId xmlns:a16="http://schemas.microsoft.com/office/drawing/2014/main" id="{4061925C-02A3-4512-9F0E-A408BB6476E4}"/>
                      </a:ext>
                    </a:extLst>
                  </p:cNvPr>
                  <p:cNvGrpSpPr/>
                  <p:nvPr/>
                </p:nvGrpSpPr>
                <p:grpSpPr>
                  <a:xfrm>
                    <a:off x="288" y="619"/>
                    <a:ext cx="894" cy="485"/>
                    <a:chOff x="4176" y="3499"/>
                    <a:chExt cx="894" cy="485"/>
                  </a:xfrm>
                </p:grpSpPr>
                <p:grpSp>
                  <p:nvGrpSpPr>
                    <p:cNvPr id="49221" name="Group 70">
                      <a:extLst>
                        <a:ext uri="{FF2B5EF4-FFF2-40B4-BE49-F238E27FC236}">
                          <a16:creationId xmlns:a16="http://schemas.microsoft.com/office/drawing/2014/main" id="{00474B94-E218-4299-AFB8-A1342E7370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76" y="3840"/>
                      <a:ext cx="894" cy="144"/>
                      <a:chOff x="3138" y="3888"/>
                      <a:chExt cx="894" cy="144"/>
                    </a:xfrm>
                  </p:grpSpPr>
                  <p:sp>
                    <p:nvSpPr>
                      <p:cNvPr id="49222" name="Rectangle 71">
                        <a:extLst>
                          <a:ext uri="{FF2B5EF4-FFF2-40B4-BE49-F238E27FC236}">
                            <a16:creationId xmlns:a16="http://schemas.microsoft.com/office/drawing/2014/main" id="{70F4C4A3-EEB3-434A-AFB2-21E1682D8B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888"/>
                        <a:ext cx="384" cy="14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240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223" name="Line 72">
                        <a:extLst>
                          <a:ext uri="{FF2B5EF4-FFF2-40B4-BE49-F238E27FC236}">
                            <a16:creationId xmlns:a16="http://schemas.microsoft.com/office/drawing/2014/main" id="{C5B92911-A7B9-401B-942B-CD7287DE47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38" y="3954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24" name="Line 73">
                        <a:extLst>
                          <a:ext uri="{FF2B5EF4-FFF2-40B4-BE49-F238E27FC236}">
                            <a16:creationId xmlns:a16="http://schemas.microsoft.com/office/drawing/2014/main" id="{1346013B-B721-4D92-AB52-6361AE407F7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3954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9225" name="Rectangle 74">
                      <a:extLst>
                        <a:ext uri="{FF2B5EF4-FFF2-40B4-BE49-F238E27FC236}">
                          <a16:creationId xmlns:a16="http://schemas.microsoft.com/office/drawing/2014/main" id="{14C572C9-7449-4B2A-9894-7E558E2AAF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3499"/>
                      <a:ext cx="116" cy="2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zh-CN" sz="3200" b="1" baseline="-25000">
                        <a:solidFill>
                          <a:srgbClr val="0000CC"/>
                        </a:solidFill>
                        <a:latin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9226" name="Line 75">
                  <a:extLst>
                    <a:ext uri="{FF2B5EF4-FFF2-40B4-BE49-F238E27FC236}">
                      <a16:creationId xmlns:a16="http://schemas.microsoft.com/office/drawing/2014/main" id="{9DE8ED7B-648C-4377-8E1A-0CA225D09A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7" name="Line 76">
                  <a:extLst>
                    <a:ext uri="{FF2B5EF4-FFF2-40B4-BE49-F238E27FC236}">
                      <a16:creationId xmlns:a16="http://schemas.microsoft.com/office/drawing/2014/main" id="{27784A23-086C-455B-88E8-0FB766CFB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768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8" name="Line 77">
                  <a:extLst>
                    <a:ext uri="{FF2B5EF4-FFF2-40B4-BE49-F238E27FC236}">
                      <a16:creationId xmlns:a16="http://schemas.microsoft.com/office/drawing/2014/main" id="{C7416990-7179-4E26-8C66-85074A7D2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8" y="102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9229" name="Rectangle 78">
                <a:extLst>
                  <a:ext uri="{FF2B5EF4-FFF2-40B4-BE49-F238E27FC236}">
                    <a16:creationId xmlns:a16="http://schemas.microsoft.com/office/drawing/2014/main" id="{B6DC9C3C-74AD-47A6-BCEE-52722339E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038"/>
                <a:ext cx="33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>
                    <a:solidFill>
                      <a:srgbClr val="0000CC"/>
                    </a:solidFill>
                    <a:latin typeface="宋体" pitchFamily="2" charset="-122"/>
                  </a:rPr>
                  <a:t>R</a:t>
                </a:r>
                <a:r>
                  <a:rPr lang="en-US" altLang="zh-CN" sz="3200" b="1" baseline="-25000">
                    <a:solidFill>
                      <a:srgbClr val="0000CC"/>
                    </a:solidFill>
                    <a:latin typeface="宋体" pitchFamily="2" charset="-122"/>
                  </a:rPr>
                  <a:t>x</a:t>
                </a:r>
              </a:p>
            </p:txBody>
          </p:sp>
          <p:sp>
            <p:nvSpPr>
              <p:cNvPr id="49230" name="Rectangle 79">
                <a:extLst>
                  <a:ext uri="{FF2B5EF4-FFF2-40B4-BE49-F238E27FC236}">
                    <a16:creationId xmlns:a16="http://schemas.microsoft.com/office/drawing/2014/main" id="{C01D0662-9D05-4E60-A785-678935B53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" y="1008"/>
                <a:ext cx="33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>
                    <a:solidFill>
                      <a:srgbClr val="0000CC"/>
                    </a:solidFill>
                    <a:latin typeface="宋体" pitchFamily="2" charset="-122"/>
                  </a:rPr>
                  <a:t>R</a:t>
                </a:r>
                <a:r>
                  <a:rPr lang="en-US" altLang="zh-CN" sz="3200" b="1" baseline="-25000">
                    <a:solidFill>
                      <a:srgbClr val="0000CC"/>
                    </a:solidFill>
                    <a:latin typeface="宋体" pitchFamily="2" charset="-122"/>
                  </a:rPr>
                  <a:t>0</a:t>
                </a:r>
              </a:p>
            </p:txBody>
          </p:sp>
          <p:sp>
            <p:nvSpPr>
              <p:cNvPr id="49231" name="Rectangle 80">
                <a:extLst>
                  <a:ext uri="{FF2B5EF4-FFF2-40B4-BE49-F238E27FC236}">
                    <a16:creationId xmlns:a16="http://schemas.microsoft.com/office/drawing/2014/main" id="{57BB6ED2-70DE-4F71-A9D5-A4B60754A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 i="1">
                    <a:solidFill>
                      <a:srgbClr val="0000CC"/>
                    </a:solidFill>
                    <a:latin typeface="宋体" pitchFamily="2" charset="-122"/>
                  </a:rPr>
                  <a:t>P</a:t>
                </a:r>
              </a:p>
            </p:txBody>
          </p:sp>
        </p:grpSp>
        <p:sp>
          <p:nvSpPr>
            <p:cNvPr id="49232" name="Line 81">
              <a:extLst>
                <a:ext uri="{FF2B5EF4-FFF2-40B4-BE49-F238E27FC236}">
                  <a16:creationId xmlns:a16="http://schemas.microsoft.com/office/drawing/2014/main" id="{8C0B0254-D1A2-4854-92E6-879298AD2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52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33" name="Line 82">
              <a:extLst>
                <a:ext uri="{FF2B5EF4-FFF2-40B4-BE49-F238E27FC236}">
                  <a16:creationId xmlns:a16="http://schemas.microsoft.com/office/drawing/2014/main" id="{1691ED81-64E9-4B82-879A-B9CBB1CF9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5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34" name="Line 83">
              <a:extLst>
                <a:ext uri="{FF2B5EF4-FFF2-40B4-BE49-F238E27FC236}">
                  <a16:creationId xmlns:a16="http://schemas.microsoft.com/office/drawing/2014/main" id="{E6B362A8-EDCE-4079-887B-58B3CF5B96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5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6644" name="Rectangle 84">
            <a:extLst>
              <a:ext uri="{FF2B5EF4-FFF2-40B4-BE49-F238E27FC236}">
                <a16:creationId xmlns:a16="http://schemas.microsoft.com/office/drawing/2014/main" id="{56026FF4-3466-4ACA-A8DC-79C8420A6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52400"/>
            <a:ext cx="1524000" cy="76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FFCC00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66645" name="Rectangle 85">
            <a:extLst>
              <a:ext uri="{FF2B5EF4-FFF2-40B4-BE49-F238E27FC236}">
                <a16:creationId xmlns:a16="http://schemas.microsoft.com/office/drawing/2014/main" id="{0D0884D0-D4E3-4FD0-8C3D-5B4037A98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200025"/>
            <a:ext cx="13366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方案</a:t>
            </a:r>
            <a:r>
              <a:rPr kumimoji="1" lang="en-US" altLang="zh-CN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</a:p>
        </p:txBody>
      </p:sp>
      <p:sp>
        <p:nvSpPr>
          <p:cNvPr id="66646" name="Rectangle 86">
            <a:extLst>
              <a:ext uri="{FF2B5EF4-FFF2-40B4-BE49-F238E27FC236}">
                <a16:creationId xmlns:a16="http://schemas.microsoft.com/office/drawing/2014/main" id="{4967FE66-9013-4565-8C15-F254A6E38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95600"/>
            <a:ext cx="1408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folHlink"/>
                </a:solidFill>
                <a:latin typeface="Times New Roman" panose="02020603050405020304" pitchFamily="18" charset="0"/>
                <a:ea typeface="楷体"/>
              </a:rPr>
              <a:t>步骤：</a:t>
            </a:r>
          </a:p>
        </p:txBody>
      </p:sp>
      <p:sp>
        <p:nvSpPr>
          <p:cNvPr id="66647" name="Rectangle 87">
            <a:extLst>
              <a:ext uri="{FF2B5EF4-FFF2-40B4-BE49-F238E27FC236}">
                <a16:creationId xmlns:a16="http://schemas.microsoft.com/office/drawing/2014/main" id="{C09269EC-861D-401B-8090-D204064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290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楷体"/>
              </a:rPr>
              <a:t> 1. 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楷体"/>
              </a:rPr>
              <a:t>将滑动变阻器的滑片滑到最大值，读出电压表   示数为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  <a:ea typeface="楷体"/>
              </a:rPr>
              <a:t>1</a:t>
            </a:r>
          </a:p>
        </p:txBody>
      </p:sp>
      <p:sp>
        <p:nvSpPr>
          <p:cNvPr id="66648" name="Rectangle 88">
            <a:extLst>
              <a:ext uri="{FF2B5EF4-FFF2-40B4-BE49-F238E27FC236}">
                <a16:creationId xmlns:a16="http://schemas.microsoft.com/office/drawing/2014/main" id="{234E34F6-8575-4AC8-8E74-AB626909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4572000"/>
            <a:ext cx="8918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楷体"/>
              </a:rPr>
              <a:t>2. 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楷体"/>
              </a:rPr>
              <a:t>将滑动变阻器的滑片滑到最小值，读出电压表示数为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楷体"/>
              </a:rPr>
              <a:t>U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  <a:ea typeface="楷体"/>
              </a:rPr>
              <a:t>2</a:t>
            </a:r>
          </a:p>
        </p:txBody>
      </p:sp>
      <p:grpSp>
        <p:nvGrpSpPr>
          <p:cNvPr id="25" name="Group 89">
            <a:extLst>
              <a:ext uri="{FF2B5EF4-FFF2-40B4-BE49-F238E27FC236}">
                <a16:creationId xmlns:a16="http://schemas.microsoft.com/office/drawing/2014/main" id="{CEB49C15-DC1B-4188-ABAD-CF5C1996897C}"/>
              </a:ext>
            </a:extLst>
          </p:cNvPr>
          <p:cNvGrpSpPr/>
          <p:nvPr/>
        </p:nvGrpSpPr>
        <p:grpSpPr>
          <a:xfrm>
            <a:off x="2254250" y="5410200"/>
            <a:ext cx="2549525" cy="1206500"/>
            <a:chOff x="3600" y="3196"/>
            <a:chExt cx="1606" cy="760"/>
          </a:xfrm>
        </p:grpSpPr>
        <p:sp>
          <p:nvSpPr>
            <p:cNvPr id="49241" name="Rectangle 90">
              <a:extLst>
                <a:ext uri="{FF2B5EF4-FFF2-40B4-BE49-F238E27FC236}">
                  <a16:creationId xmlns:a16="http://schemas.microsoft.com/office/drawing/2014/main" id="{56D76CA9-439B-41B7-A15F-2F3AF37AE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552"/>
              <a:ext cx="74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U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2</a:t>
              </a:r>
              <a:r>
                <a:rPr lang="en-US" altLang="zh-CN" sz="3600" b="1">
                  <a:solidFill>
                    <a:srgbClr val="0000CC"/>
                  </a:solidFill>
                  <a:latin typeface="宋体" pitchFamily="2" charset="-122"/>
                </a:rPr>
                <a:t>-</a:t>
              </a:r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U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1</a:t>
              </a:r>
            </a:p>
          </p:txBody>
        </p:sp>
        <p:sp>
          <p:nvSpPr>
            <p:cNvPr id="49242" name="Rectangle 91">
              <a:extLst>
                <a:ext uri="{FF2B5EF4-FFF2-40B4-BE49-F238E27FC236}">
                  <a16:creationId xmlns:a16="http://schemas.microsoft.com/office/drawing/2014/main" id="{645ABC52-2748-48E2-A6BA-BEF7155E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408"/>
              <a:ext cx="50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R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x</a:t>
              </a:r>
              <a:r>
                <a:rPr lang="en-US" altLang="zh-CN" sz="3600" b="1">
                  <a:solidFill>
                    <a:srgbClr val="0000CC"/>
                  </a:solidFill>
                  <a:latin typeface="宋体" pitchFamily="2" charset="-122"/>
                </a:rPr>
                <a:t>=</a:t>
              </a:r>
            </a:p>
          </p:txBody>
        </p:sp>
        <p:sp>
          <p:nvSpPr>
            <p:cNvPr id="49243" name="Rectangle 92">
              <a:extLst>
                <a:ext uri="{FF2B5EF4-FFF2-40B4-BE49-F238E27FC236}">
                  <a16:creationId xmlns:a16="http://schemas.microsoft.com/office/drawing/2014/main" id="{03C4ADCE-EA68-41EA-9187-5897CD096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96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U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1</a:t>
              </a:r>
            </a:p>
          </p:txBody>
        </p:sp>
        <p:sp>
          <p:nvSpPr>
            <p:cNvPr id="49244" name="Line 93">
              <a:extLst>
                <a:ext uri="{FF2B5EF4-FFF2-40B4-BE49-F238E27FC236}">
                  <a16:creationId xmlns:a16="http://schemas.microsoft.com/office/drawing/2014/main" id="{8EFFAB89-869C-431E-A7B2-3BF6A077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18"/>
              <a:ext cx="816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5" name="Rectangle 94">
              <a:extLst>
                <a:ext uri="{FF2B5EF4-FFF2-40B4-BE49-F238E27FC236}">
                  <a16:creationId xmlns:a16="http://schemas.microsoft.com/office/drawing/2014/main" id="{6151AF9E-DDB9-4E18-8445-EA4FADAC9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388"/>
              <a:ext cx="35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R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0</a:t>
              </a:r>
            </a:p>
          </p:txBody>
        </p:sp>
      </p:grpSp>
      <p:grpSp>
        <p:nvGrpSpPr>
          <p:cNvPr id="26" name="Group 95">
            <a:extLst>
              <a:ext uri="{FF2B5EF4-FFF2-40B4-BE49-F238E27FC236}">
                <a16:creationId xmlns:a16="http://schemas.microsoft.com/office/drawing/2014/main" id="{A138FBBB-55F4-43B9-8ED1-77FC325F8835}"/>
              </a:ext>
            </a:extLst>
          </p:cNvPr>
          <p:cNvGrpSpPr/>
          <p:nvPr/>
        </p:nvGrpSpPr>
        <p:grpSpPr>
          <a:xfrm>
            <a:off x="5562600" y="5410200"/>
            <a:ext cx="2590800" cy="1282700"/>
            <a:chOff x="1606" y="3148"/>
            <a:chExt cx="1632" cy="808"/>
          </a:xfrm>
        </p:grpSpPr>
        <p:sp>
          <p:nvSpPr>
            <p:cNvPr id="49247" name="Rectangle 96">
              <a:extLst>
                <a:ext uri="{FF2B5EF4-FFF2-40B4-BE49-F238E27FC236}">
                  <a16:creationId xmlns:a16="http://schemas.microsoft.com/office/drawing/2014/main" id="{54F4EEA7-ACD7-4DF9-837C-E073C34EC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3360"/>
              <a:ext cx="50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R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x</a:t>
              </a:r>
              <a:r>
                <a:rPr lang="en-US" altLang="zh-CN" sz="3600" b="1">
                  <a:solidFill>
                    <a:srgbClr val="0000CC"/>
                  </a:solidFill>
                  <a:latin typeface="宋体" pitchFamily="2" charset="-122"/>
                </a:rPr>
                <a:t>=</a:t>
              </a:r>
            </a:p>
          </p:txBody>
        </p:sp>
        <p:sp>
          <p:nvSpPr>
            <p:cNvPr id="49248" name="Rectangle 97">
              <a:extLst>
                <a:ext uri="{FF2B5EF4-FFF2-40B4-BE49-F238E27FC236}">
                  <a16:creationId xmlns:a16="http://schemas.microsoft.com/office/drawing/2014/main" id="{02047328-5B21-4023-BD11-19F625641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52"/>
              <a:ext cx="50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 U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1</a:t>
              </a:r>
            </a:p>
          </p:txBody>
        </p:sp>
        <p:sp>
          <p:nvSpPr>
            <p:cNvPr id="49249" name="Rectangle 98">
              <a:extLst>
                <a:ext uri="{FF2B5EF4-FFF2-40B4-BE49-F238E27FC236}">
                  <a16:creationId xmlns:a16="http://schemas.microsoft.com/office/drawing/2014/main" id="{39104E2C-9943-4341-8E79-09AA3A312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148"/>
              <a:ext cx="8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 U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2</a:t>
              </a:r>
              <a:r>
                <a:rPr lang="en-US" altLang="zh-CN" sz="3600" b="1">
                  <a:solidFill>
                    <a:srgbClr val="0000CC"/>
                  </a:solidFill>
                  <a:latin typeface="宋体" pitchFamily="2" charset="-122"/>
                </a:rPr>
                <a:t>-</a:t>
              </a:r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U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1</a:t>
              </a:r>
            </a:p>
          </p:txBody>
        </p:sp>
        <p:sp>
          <p:nvSpPr>
            <p:cNvPr id="49250" name="Rectangle 99">
              <a:extLst>
                <a:ext uri="{FF2B5EF4-FFF2-40B4-BE49-F238E27FC236}">
                  <a16:creationId xmlns:a16="http://schemas.microsoft.com/office/drawing/2014/main" id="{54DB6BAF-FC1A-44CC-8C16-6F469A6C0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360"/>
              <a:ext cx="35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i="1">
                  <a:solidFill>
                    <a:srgbClr val="0000CC"/>
                  </a:solidFill>
                  <a:latin typeface="宋体" pitchFamily="2" charset="-122"/>
                </a:rPr>
                <a:t>R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宋体" pitchFamily="2" charset="-122"/>
                </a:rPr>
                <a:t>0</a:t>
              </a:r>
            </a:p>
          </p:txBody>
        </p:sp>
        <p:sp>
          <p:nvSpPr>
            <p:cNvPr id="49251" name="Line 100">
              <a:extLst>
                <a:ext uri="{FF2B5EF4-FFF2-40B4-BE49-F238E27FC236}">
                  <a16:creationId xmlns:a16="http://schemas.microsoft.com/office/drawing/2014/main" id="{A6E3DF78-4EFD-4D57-90EA-D14AE6CB2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600"/>
              <a:ext cx="816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6661" name="Rectangle 101">
            <a:extLst>
              <a:ext uri="{FF2B5EF4-FFF2-40B4-BE49-F238E27FC236}">
                <a16:creationId xmlns:a16="http://schemas.microsoft.com/office/drawing/2014/main" id="{77863C45-D61B-446E-9FC1-7D666FE31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21363"/>
            <a:ext cx="2632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folHlink"/>
                </a:solidFill>
                <a:latin typeface="Times New Roman" panose="02020603050405020304" pitchFamily="18" charset="0"/>
                <a:ea typeface="楷体"/>
              </a:rPr>
              <a:t>数学表达式：</a:t>
            </a:r>
          </a:p>
        </p:txBody>
      </p:sp>
      <p:sp>
        <p:nvSpPr>
          <p:cNvPr id="66662" name="Line 102">
            <a:extLst>
              <a:ext uri="{FF2B5EF4-FFF2-40B4-BE49-F238E27FC236}">
                <a16:creationId xmlns:a16="http://schemas.microsoft.com/office/drawing/2014/main" id="{75A8CE07-69DE-4DCA-B9E0-8F38686650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864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44" grpId="0"/>
      <p:bldP spid="66645" grpId="1"/>
      <p:bldP spid="66646" grpId="2"/>
      <p:bldP spid="66647" grpId="3"/>
      <p:bldP spid="66648" grpId="4"/>
      <p:bldP spid="66661" grpId="5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3F18641-2B60-4F8C-9D11-FEB83AC012E4}"/>
              </a:ext>
            </a:extLst>
          </p:cNvPr>
          <p:cNvGrpSpPr/>
          <p:nvPr/>
        </p:nvGrpSpPr>
        <p:grpSpPr>
          <a:xfrm>
            <a:off x="3348038" y="3789363"/>
            <a:ext cx="4537075" cy="2735262"/>
            <a:chOff x="1247" y="210"/>
            <a:chExt cx="2858" cy="1723"/>
          </a:xfrm>
        </p:grpSpPr>
        <p:grpSp>
          <p:nvGrpSpPr>
            <p:cNvPr id="50178" name="Group 3">
              <a:extLst>
                <a:ext uri="{FF2B5EF4-FFF2-40B4-BE49-F238E27FC236}">
                  <a16:creationId xmlns:a16="http://schemas.microsoft.com/office/drawing/2014/main" id="{800C47E0-396F-46BB-8586-1F33D9E43089}"/>
                </a:ext>
              </a:extLst>
            </p:cNvPr>
            <p:cNvGrpSpPr/>
            <p:nvPr/>
          </p:nvGrpSpPr>
          <p:grpSpPr>
            <a:xfrm>
              <a:off x="2018" y="1480"/>
              <a:ext cx="91" cy="453"/>
              <a:chOff x="2335" y="525"/>
              <a:chExt cx="91" cy="453"/>
            </a:xfrm>
          </p:grpSpPr>
          <p:sp>
            <p:nvSpPr>
              <p:cNvPr id="50179" name="Line 4">
                <a:extLst>
                  <a:ext uri="{FF2B5EF4-FFF2-40B4-BE49-F238E27FC236}">
                    <a16:creationId xmlns:a16="http://schemas.microsoft.com/office/drawing/2014/main" id="{3E97E31B-1B65-4AAD-821C-D5BE2E597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5" y="525"/>
                <a:ext cx="0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0" name="Line 5">
                <a:extLst>
                  <a:ext uri="{FF2B5EF4-FFF2-40B4-BE49-F238E27FC236}">
                    <a16:creationId xmlns:a16="http://schemas.microsoft.com/office/drawing/2014/main" id="{C06CF2DA-CCA0-454D-9E5B-D74A3B7E0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6" y="663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181" name="Text Box 6">
              <a:extLst>
                <a:ext uri="{FF2B5EF4-FFF2-40B4-BE49-F238E27FC236}">
                  <a16:creationId xmlns:a16="http://schemas.microsoft.com/office/drawing/2014/main" id="{C76F4023-FA45-4C8F-9C41-5D5C45A37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647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ab</a:t>
              </a:r>
            </a:p>
          </p:txBody>
        </p:sp>
        <p:sp>
          <p:nvSpPr>
            <p:cNvPr id="50182" name="Text Box 7">
              <a:extLst>
                <a:ext uri="{FF2B5EF4-FFF2-40B4-BE49-F238E27FC236}">
                  <a16:creationId xmlns:a16="http://schemas.microsoft.com/office/drawing/2014/main" id="{F2A59130-E6AA-462C-895C-255A00017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10"/>
              <a:ext cx="4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X</a:t>
              </a:r>
            </a:p>
          </p:txBody>
        </p:sp>
        <p:grpSp>
          <p:nvGrpSpPr>
            <p:cNvPr id="50183" name="Group 8">
              <a:extLst>
                <a:ext uri="{FF2B5EF4-FFF2-40B4-BE49-F238E27FC236}">
                  <a16:creationId xmlns:a16="http://schemas.microsoft.com/office/drawing/2014/main" id="{52F6DDAB-FF42-4B29-9A85-7F0BC81D779D}"/>
                </a:ext>
              </a:extLst>
            </p:cNvPr>
            <p:cNvGrpSpPr/>
            <p:nvPr/>
          </p:nvGrpSpPr>
          <p:grpSpPr>
            <a:xfrm>
              <a:off x="1247" y="1117"/>
              <a:ext cx="543" cy="408"/>
              <a:chOff x="4514" y="2659"/>
              <a:chExt cx="543" cy="408"/>
            </a:xfrm>
          </p:grpSpPr>
          <p:sp>
            <p:nvSpPr>
              <p:cNvPr id="50184" name="Oval 9">
                <a:extLst>
                  <a:ext uri="{FF2B5EF4-FFF2-40B4-BE49-F238E27FC236}">
                    <a16:creationId xmlns:a16="http://schemas.microsoft.com/office/drawing/2014/main" id="{11AD4B6B-232A-4A23-B161-9E1DDDDC8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2659"/>
                <a:ext cx="453" cy="4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185" name="Text Box 10">
                <a:extLst>
                  <a:ext uri="{FF2B5EF4-FFF2-40B4-BE49-F238E27FC236}">
                    <a16:creationId xmlns:a16="http://schemas.microsoft.com/office/drawing/2014/main" id="{90D79BEB-3362-42CB-B62D-E81228DD5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3" y="2704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50186" name="Line 11">
              <a:extLst>
                <a:ext uri="{FF2B5EF4-FFF2-40B4-BE49-F238E27FC236}">
                  <a16:creationId xmlns:a16="http://schemas.microsoft.com/office/drawing/2014/main" id="{0AA4BD4F-3E2F-49E4-99F0-4B950072C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752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187" name="Group 12">
              <a:extLst>
                <a:ext uri="{FF2B5EF4-FFF2-40B4-BE49-F238E27FC236}">
                  <a16:creationId xmlns:a16="http://schemas.microsoft.com/office/drawing/2014/main" id="{7839DF02-6A4C-4B29-BF56-C27F2E14826B}"/>
                </a:ext>
              </a:extLst>
            </p:cNvPr>
            <p:cNvGrpSpPr/>
            <p:nvPr/>
          </p:nvGrpSpPr>
          <p:grpSpPr>
            <a:xfrm>
              <a:off x="2699" y="1615"/>
              <a:ext cx="362" cy="182"/>
              <a:chOff x="1800" y="4200"/>
              <a:chExt cx="960" cy="600"/>
            </a:xfrm>
          </p:grpSpPr>
          <p:sp>
            <p:nvSpPr>
              <p:cNvPr id="50188" name="Oval 13">
                <a:extLst>
                  <a:ext uri="{FF2B5EF4-FFF2-40B4-BE49-F238E27FC236}">
                    <a16:creationId xmlns:a16="http://schemas.microsoft.com/office/drawing/2014/main" id="{70F3557F-0FD0-4C00-8387-E8E0D9956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189" name="Oval 14">
                <a:extLst>
                  <a:ext uri="{FF2B5EF4-FFF2-40B4-BE49-F238E27FC236}">
                    <a16:creationId xmlns:a16="http://schemas.microsoft.com/office/drawing/2014/main" id="{3BFB33F0-8B87-4E13-B767-D5D14CE0A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190" name="Line 15">
                <a:extLst>
                  <a:ext uri="{FF2B5EF4-FFF2-40B4-BE49-F238E27FC236}">
                    <a16:creationId xmlns:a16="http://schemas.microsoft.com/office/drawing/2014/main" id="{4D50CC47-4667-4803-BB29-9B8A10722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191" name="Line 16">
              <a:extLst>
                <a:ext uri="{FF2B5EF4-FFF2-40B4-BE49-F238E27FC236}">
                  <a16:creationId xmlns:a16="http://schemas.microsoft.com/office/drawing/2014/main" id="{D70D14BF-9B6B-4419-A8B1-1FD7CF8BB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1797"/>
              <a:ext cx="9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2" name="Line 17">
              <a:extLst>
                <a:ext uri="{FF2B5EF4-FFF2-40B4-BE49-F238E27FC236}">
                  <a16:creationId xmlns:a16="http://schemas.microsoft.com/office/drawing/2014/main" id="{CEA03B36-8C4A-4F6F-BA6B-674C30D9AE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1752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3" name="Line 18">
              <a:extLst>
                <a:ext uri="{FF2B5EF4-FFF2-40B4-BE49-F238E27FC236}">
                  <a16:creationId xmlns:a16="http://schemas.microsoft.com/office/drawing/2014/main" id="{7B77DB23-4B45-4854-96DE-F4FAA7DB1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3" y="152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4" name="Line 19">
              <a:extLst>
                <a:ext uri="{FF2B5EF4-FFF2-40B4-BE49-F238E27FC236}">
                  <a16:creationId xmlns:a16="http://schemas.microsoft.com/office/drawing/2014/main" id="{A8C2FE5A-0017-4481-B354-A604133F92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617"/>
              <a:ext cx="0" cy="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5" name="Line 20">
              <a:extLst>
                <a:ext uri="{FF2B5EF4-FFF2-40B4-BE49-F238E27FC236}">
                  <a16:creationId xmlns:a16="http://schemas.microsoft.com/office/drawing/2014/main" id="{A648DA42-BA6B-4CDF-955E-58985E4A3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61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6" name="Line 21">
              <a:extLst>
                <a:ext uri="{FF2B5EF4-FFF2-40B4-BE49-F238E27FC236}">
                  <a16:creationId xmlns:a16="http://schemas.microsoft.com/office/drawing/2014/main" id="{00DE7D18-67F2-4170-B6BD-9618D25D6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618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7" name="Line 22">
              <a:extLst>
                <a:ext uri="{FF2B5EF4-FFF2-40B4-BE49-F238E27FC236}">
                  <a16:creationId xmlns:a16="http://schemas.microsoft.com/office/drawing/2014/main" id="{EB70BD98-AFD5-403C-A5E3-FECB2953B2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4" y="210"/>
              <a:ext cx="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8" name="Line 23">
              <a:extLst>
                <a:ext uri="{FF2B5EF4-FFF2-40B4-BE49-F238E27FC236}">
                  <a16:creationId xmlns:a16="http://schemas.microsoft.com/office/drawing/2014/main" id="{9438DA08-4E27-4C4F-ABEF-83CDA594F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573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9" name="Rectangle 24">
              <a:extLst>
                <a:ext uri="{FF2B5EF4-FFF2-40B4-BE49-F238E27FC236}">
                  <a16:creationId xmlns:a16="http://schemas.microsoft.com/office/drawing/2014/main" id="{8E88C3F0-592C-4CF9-9BDD-CA9FD8500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527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50200" name="Rectangle 25">
              <a:extLst>
                <a:ext uri="{FF2B5EF4-FFF2-40B4-BE49-F238E27FC236}">
                  <a16:creationId xmlns:a16="http://schemas.microsoft.com/office/drawing/2014/main" id="{40D80807-FA7A-4F05-B3C4-E5C5CC1DB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527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50201" name="Line 26">
              <a:extLst>
                <a:ext uri="{FF2B5EF4-FFF2-40B4-BE49-F238E27FC236}">
                  <a16:creationId xmlns:a16="http://schemas.microsoft.com/office/drawing/2014/main" id="{5FAD81B5-024D-4ACA-94DD-31EFAF978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1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2" name="Line 27">
              <a:extLst>
                <a:ext uri="{FF2B5EF4-FFF2-40B4-BE49-F238E27FC236}">
                  <a16:creationId xmlns:a16="http://schemas.microsoft.com/office/drawing/2014/main" id="{731D2AEA-5135-4FF6-B0B0-6C0E6944C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2" y="210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3" name="Text Box 28">
              <a:extLst>
                <a:ext uri="{FF2B5EF4-FFF2-40B4-BE49-F238E27FC236}">
                  <a16:creationId xmlns:a16="http://schemas.microsoft.com/office/drawing/2014/main" id="{A88FD6E1-B38B-4C45-85B4-19B3BC100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10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50204" name="Text Box 29">
              <a:extLst>
                <a:ext uri="{FF2B5EF4-FFF2-40B4-BE49-F238E27FC236}">
                  <a16:creationId xmlns:a16="http://schemas.microsoft.com/office/drawing/2014/main" id="{5E4B4307-C156-4B28-A7BF-5677CFAF9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527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0205" name="Text Box 30">
              <a:extLst>
                <a:ext uri="{FF2B5EF4-FFF2-40B4-BE49-F238E27FC236}">
                  <a16:creationId xmlns:a16="http://schemas.microsoft.com/office/drawing/2014/main" id="{E25A1510-C2AB-4207-B8CC-D85BAB08B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572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0206" name="Line 31">
              <a:extLst>
                <a:ext uri="{FF2B5EF4-FFF2-40B4-BE49-F238E27FC236}">
                  <a16:creationId xmlns:a16="http://schemas.microsoft.com/office/drawing/2014/main" id="{2F3625F0-5A58-4BA6-88EA-A6A0E1E9A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" y="617"/>
              <a:ext cx="0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7" name="Line 32">
              <a:extLst>
                <a:ext uri="{FF2B5EF4-FFF2-40B4-BE49-F238E27FC236}">
                  <a16:creationId xmlns:a16="http://schemas.microsoft.com/office/drawing/2014/main" id="{3B08ABFB-E195-461C-86D6-02716FA2E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162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208" name="Group 33">
              <a:extLst>
                <a:ext uri="{FF2B5EF4-FFF2-40B4-BE49-F238E27FC236}">
                  <a16:creationId xmlns:a16="http://schemas.microsoft.com/office/drawing/2014/main" id="{B4E0C1CD-A7AA-47D7-A377-889DA2DCFB7B}"/>
                </a:ext>
              </a:extLst>
            </p:cNvPr>
            <p:cNvGrpSpPr/>
            <p:nvPr/>
          </p:nvGrpSpPr>
          <p:grpSpPr>
            <a:xfrm>
              <a:off x="3062" y="1071"/>
              <a:ext cx="362" cy="136"/>
              <a:chOff x="1800" y="4200"/>
              <a:chExt cx="960" cy="600"/>
            </a:xfrm>
          </p:grpSpPr>
          <p:sp>
            <p:nvSpPr>
              <p:cNvPr id="50209" name="Oval 34">
                <a:extLst>
                  <a:ext uri="{FF2B5EF4-FFF2-40B4-BE49-F238E27FC236}">
                    <a16:creationId xmlns:a16="http://schemas.microsoft.com/office/drawing/2014/main" id="{2CAB5D28-6E6A-41F0-A702-A6A4091A7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210" name="Oval 35">
                <a:extLst>
                  <a:ext uri="{FF2B5EF4-FFF2-40B4-BE49-F238E27FC236}">
                    <a16:creationId xmlns:a16="http://schemas.microsoft.com/office/drawing/2014/main" id="{D500A443-54AB-46D5-B1B0-B32960031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211" name="Line 36">
                <a:extLst>
                  <a:ext uri="{FF2B5EF4-FFF2-40B4-BE49-F238E27FC236}">
                    <a16:creationId xmlns:a16="http://schemas.microsoft.com/office/drawing/2014/main" id="{28EC83A9-D057-41B6-AAC5-08CB01AD9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212" name="Text Box 37">
              <a:extLst>
                <a:ext uri="{FF2B5EF4-FFF2-40B4-BE49-F238E27FC236}">
                  <a16:creationId xmlns:a16="http://schemas.microsoft.com/office/drawing/2014/main" id="{2245C3BA-2767-412A-A4CC-0668B8D36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479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0213" name="Text Box 38">
              <a:extLst>
                <a:ext uri="{FF2B5EF4-FFF2-40B4-BE49-F238E27FC236}">
                  <a16:creationId xmlns:a16="http://schemas.microsoft.com/office/drawing/2014/main" id="{54A94BAE-9C0C-426E-85E8-C7B04080D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207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  <a:r>
                <a:rPr lang="en-US" altLang="zh-CN" b="1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0214" name="Line 39">
              <a:extLst>
                <a:ext uri="{FF2B5EF4-FFF2-40B4-BE49-F238E27FC236}">
                  <a16:creationId xmlns:a16="http://schemas.microsoft.com/office/drawing/2014/main" id="{110625AD-4D5C-42E0-B70F-0F5F4586D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207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02D89390-03B5-45D7-BA0A-2E069ED9C59B}"/>
              </a:ext>
            </a:extLst>
          </p:cNvPr>
          <p:cNvGrpSpPr/>
          <p:nvPr/>
        </p:nvGrpSpPr>
        <p:grpSpPr>
          <a:xfrm>
            <a:off x="3563938" y="307975"/>
            <a:ext cx="4176712" cy="3481388"/>
            <a:chOff x="1111" y="1933"/>
            <a:chExt cx="2631" cy="2193"/>
          </a:xfrm>
        </p:grpSpPr>
        <p:grpSp>
          <p:nvGrpSpPr>
            <p:cNvPr id="50216" name="Group 41">
              <a:extLst>
                <a:ext uri="{FF2B5EF4-FFF2-40B4-BE49-F238E27FC236}">
                  <a16:creationId xmlns:a16="http://schemas.microsoft.com/office/drawing/2014/main" id="{FBBAB3DA-7BFB-4351-AC5F-6DD855889803}"/>
                </a:ext>
              </a:extLst>
            </p:cNvPr>
            <p:cNvGrpSpPr/>
            <p:nvPr/>
          </p:nvGrpSpPr>
          <p:grpSpPr>
            <a:xfrm>
              <a:off x="2200" y="3521"/>
              <a:ext cx="91" cy="453"/>
              <a:chOff x="2335" y="525"/>
              <a:chExt cx="91" cy="453"/>
            </a:xfrm>
          </p:grpSpPr>
          <p:sp>
            <p:nvSpPr>
              <p:cNvPr id="50217" name="Line 42">
                <a:extLst>
                  <a:ext uri="{FF2B5EF4-FFF2-40B4-BE49-F238E27FC236}">
                    <a16:creationId xmlns:a16="http://schemas.microsoft.com/office/drawing/2014/main" id="{96E2B17E-94B5-45EA-A406-503B711A3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5" y="525"/>
                <a:ext cx="0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8" name="Line 43">
                <a:extLst>
                  <a:ext uri="{FF2B5EF4-FFF2-40B4-BE49-F238E27FC236}">
                    <a16:creationId xmlns:a16="http://schemas.microsoft.com/office/drawing/2014/main" id="{337F3DBA-72C3-4DDF-B5DE-14FB4BCF0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6" y="663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219" name="Rectangle 44">
              <a:extLst>
                <a:ext uri="{FF2B5EF4-FFF2-40B4-BE49-F238E27FC236}">
                  <a16:creationId xmlns:a16="http://schemas.microsoft.com/office/drawing/2014/main" id="{A48D32C2-A3AD-4D56-9A79-A6B664C1D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250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grpSp>
          <p:nvGrpSpPr>
            <p:cNvPr id="50220" name="Group 45">
              <a:extLst>
                <a:ext uri="{FF2B5EF4-FFF2-40B4-BE49-F238E27FC236}">
                  <a16:creationId xmlns:a16="http://schemas.microsoft.com/office/drawing/2014/main" id="{018F1BEE-E0CF-4928-A712-C690EE1E8165}"/>
                </a:ext>
              </a:extLst>
            </p:cNvPr>
            <p:cNvGrpSpPr/>
            <p:nvPr/>
          </p:nvGrpSpPr>
          <p:grpSpPr>
            <a:xfrm>
              <a:off x="3016" y="3475"/>
              <a:ext cx="362" cy="309"/>
              <a:chOff x="1800" y="4200"/>
              <a:chExt cx="960" cy="600"/>
            </a:xfrm>
          </p:grpSpPr>
          <p:sp>
            <p:nvSpPr>
              <p:cNvPr id="50221" name="Oval 46">
                <a:extLst>
                  <a:ext uri="{FF2B5EF4-FFF2-40B4-BE49-F238E27FC236}">
                    <a16:creationId xmlns:a16="http://schemas.microsoft.com/office/drawing/2014/main" id="{81BD0FEB-5BEA-428D-99EC-8BA89981B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222" name="Oval 47">
                <a:extLst>
                  <a:ext uri="{FF2B5EF4-FFF2-40B4-BE49-F238E27FC236}">
                    <a16:creationId xmlns:a16="http://schemas.microsoft.com/office/drawing/2014/main" id="{51FF945D-CEB1-4B99-A910-C04CB9A4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223" name="Line 48">
                <a:extLst>
                  <a:ext uri="{FF2B5EF4-FFF2-40B4-BE49-F238E27FC236}">
                    <a16:creationId xmlns:a16="http://schemas.microsoft.com/office/drawing/2014/main" id="{1DB00F71-5FE9-490D-8A2C-98EC4E3A2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224" name="Text Box 49">
              <a:extLst>
                <a:ext uri="{FF2B5EF4-FFF2-40B4-BE49-F238E27FC236}">
                  <a16:creationId xmlns:a16="http://schemas.microsoft.com/office/drawing/2014/main" id="{B1BF7290-9101-491A-B50D-160039FB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838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50225" name="Line 50">
              <a:extLst>
                <a:ext uri="{FF2B5EF4-FFF2-40B4-BE49-F238E27FC236}">
                  <a16:creationId xmlns:a16="http://schemas.microsoft.com/office/drawing/2014/main" id="{AD61F93B-DD47-475E-A3E8-8B46D6BAE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1" y="3747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6" name="Line 51">
              <a:extLst>
                <a:ext uri="{FF2B5EF4-FFF2-40B4-BE49-F238E27FC236}">
                  <a16:creationId xmlns:a16="http://schemas.microsoft.com/office/drawing/2014/main" id="{6C04BC9A-A001-4FAA-979D-2A66DF7F8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747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7" name="Line 52">
              <a:extLst>
                <a:ext uri="{FF2B5EF4-FFF2-40B4-BE49-F238E27FC236}">
                  <a16:creationId xmlns:a16="http://schemas.microsoft.com/office/drawing/2014/main" id="{151244B7-022A-4DB6-A80F-B2FF4F54F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2" y="2296"/>
              <a:ext cx="0" cy="14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8" name="Line 53">
              <a:extLst>
                <a:ext uri="{FF2B5EF4-FFF2-40B4-BE49-F238E27FC236}">
                  <a16:creationId xmlns:a16="http://schemas.microsoft.com/office/drawing/2014/main" id="{9A31228B-FCF6-429C-A8FF-E0228BD44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2" y="2296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9" name="Line 54">
              <a:extLst>
                <a:ext uri="{FF2B5EF4-FFF2-40B4-BE49-F238E27FC236}">
                  <a16:creationId xmlns:a16="http://schemas.microsoft.com/office/drawing/2014/main" id="{3358EB3F-BAC5-4E3A-97F5-1972C28B9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3747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0" name="Line 55">
              <a:extLst>
                <a:ext uri="{FF2B5EF4-FFF2-40B4-BE49-F238E27FC236}">
                  <a16:creationId xmlns:a16="http://schemas.microsoft.com/office/drawing/2014/main" id="{21321DA5-B103-44D6-8106-410059A021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2296"/>
              <a:ext cx="0" cy="14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231" name="Group 56">
              <a:extLst>
                <a:ext uri="{FF2B5EF4-FFF2-40B4-BE49-F238E27FC236}">
                  <a16:creationId xmlns:a16="http://schemas.microsoft.com/office/drawing/2014/main" id="{2270CC8B-9489-46D2-9CDF-2B021B72523F}"/>
                </a:ext>
              </a:extLst>
            </p:cNvPr>
            <p:cNvGrpSpPr/>
            <p:nvPr/>
          </p:nvGrpSpPr>
          <p:grpSpPr>
            <a:xfrm>
              <a:off x="1111" y="3158"/>
              <a:ext cx="543" cy="408"/>
              <a:chOff x="4514" y="2659"/>
              <a:chExt cx="543" cy="408"/>
            </a:xfrm>
          </p:grpSpPr>
          <p:sp>
            <p:nvSpPr>
              <p:cNvPr id="50232" name="Oval 57">
                <a:extLst>
                  <a:ext uri="{FF2B5EF4-FFF2-40B4-BE49-F238E27FC236}">
                    <a16:creationId xmlns:a16="http://schemas.microsoft.com/office/drawing/2014/main" id="{BBE545F5-AC7A-4465-AAD7-840032362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2659"/>
                <a:ext cx="453" cy="4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233" name="Text Box 58">
                <a:extLst>
                  <a:ext uri="{FF2B5EF4-FFF2-40B4-BE49-F238E27FC236}">
                    <a16:creationId xmlns:a16="http://schemas.microsoft.com/office/drawing/2014/main" id="{FBBE3525-E703-40B4-96AE-212E6C8F5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3" y="2704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50234" name="Line 59">
              <a:extLst>
                <a:ext uri="{FF2B5EF4-FFF2-40B4-BE49-F238E27FC236}">
                  <a16:creationId xmlns:a16="http://schemas.microsoft.com/office/drawing/2014/main" id="{980A0109-70AF-4FDD-BCEE-741C74EB3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885"/>
              <a:ext cx="40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5" name="Line 60">
              <a:extLst>
                <a:ext uri="{FF2B5EF4-FFF2-40B4-BE49-F238E27FC236}">
                  <a16:creationId xmlns:a16="http://schemas.microsoft.com/office/drawing/2014/main" id="{558434C5-9A68-40A0-8866-D1C3C2535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885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6" name="Line 61">
              <a:extLst>
                <a:ext uri="{FF2B5EF4-FFF2-40B4-BE49-F238E27FC236}">
                  <a16:creationId xmlns:a16="http://schemas.microsoft.com/office/drawing/2014/main" id="{6E321A0E-5126-436C-9C91-A3968C170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2296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7" name="Text Box 62">
              <a:extLst>
                <a:ext uri="{FF2B5EF4-FFF2-40B4-BE49-F238E27FC236}">
                  <a16:creationId xmlns:a16="http://schemas.microsoft.com/office/drawing/2014/main" id="{93A34D87-14D0-43FF-BBB0-7641FB881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933"/>
              <a:ext cx="10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X</a:t>
              </a:r>
            </a:p>
          </p:txBody>
        </p:sp>
        <p:grpSp>
          <p:nvGrpSpPr>
            <p:cNvPr id="50238" name="Group 63">
              <a:extLst>
                <a:ext uri="{FF2B5EF4-FFF2-40B4-BE49-F238E27FC236}">
                  <a16:creationId xmlns:a16="http://schemas.microsoft.com/office/drawing/2014/main" id="{A62B59F4-8442-4B30-9507-B42141B472F2}"/>
                </a:ext>
              </a:extLst>
            </p:cNvPr>
            <p:cNvGrpSpPr/>
            <p:nvPr/>
          </p:nvGrpSpPr>
          <p:grpSpPr>
            <a:xfrm>
              <a:off x="1746" y="2577"/>
              <a:ext cx="362" cy="309"/>
              <a:chOff x="1800" y="4200"/>
              <a:chExt cx="960" cy="600"/>
            </a:xfrm>
          </p:grpSpPr>
          <p:sp>
            <p:nvSpPr>
              <p:cNvPr id="50239" name="Oval 64">
                <a:extLst>
                  <a:ext uri="{FF2B5EF4-FFF2-40B4-BE49-F238E27FC236}">
                    <a16:creationId xmlns:a16="http://schemas.microsoft.com/office/drawing/2014/main" id="{A4FDBAE9-C167-4B9E-93EB-DED4F828B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240" name="Oval 65">
                <a:extLst>
                  <a:ext uri="{FF2B5EF4-FFF2-40B4-BE49-F238E27FC236}">
                    <a16:creationId xmlns:a16="http://schemas.microsoft.com/office/drawing/2014/main" id="{DD568B76-D7D6-482A-83A8-4B815B8D6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68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241" name="Line 66">
                <a:extLst>
                  <a:ext uri="{FF2B5EF4-FFF2-40B4-BE49-F238E27FC236}">
                    <a16:creationId xmlns:a16="http://schemas.microsoft.com/office/drawing/2014/main" id="{1DDB3B0B-EE9F-47DA-AACB-B14B3B1C1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200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242" name="Text Box 67">
              <a:extLst>
                <a:ext uri="{FF2B5EF4-FFF2-40B4-BE49-F238E27FC236}">
                  <a16:creationId xmlns:a16="http://schemas.microsoft.com/office/drawing/2014/main" id="{3385198E-F11B-4D67-B216-24404829B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" y="2461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R</a:t>
              </a:r>
              <a:r>
                <a:rPr lang="en-US" altLang="zh-CN" b="1" baseline="-25000">
                  <a:latin typeface="Arial" panose="020b0604020202020204" pitchFamily="34" charset="0"/>
                </a:rPr>
                <a:t>ab</a:t>
              </a:r>
            </a:p>
          </p:txBody>
        </p:sp>
        <p:sp>
          <p:nvSpPr>
            <p:cNvPr id="50243" name="Rectangle 68">
              <a:extLst>
                <a:ext uri="{FF2B5EF4-FFF2-40B4-BE49-F238E27FC236}">
                  <a16:creationId xmlns:a16="http://schemas.microsoft.com/office/drawing/2014/main" id="{BA30DEDF-E33A-4593-9E95-077D8F46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795"/>
              <a:ext cx="58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50244" name="Line 69">
              <a:extLst>
                <a:ext uri="{FF2B5EF4-FFF2-40B4-BE49-F238E27FC236}">
                  <a16:creationId xmlns:a16="http://schemas.microsoft.com/office/drawing/2014/main" id="{AD427BDC-249A-4450-996D-BC6C290B3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9" y="2523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5" name="Line 70">
              <a:extLst>
                <a:ext uri="{FF2B5EF4-FFF2-40B4-BE49-F238E27FC236}">
                  <a16:creationId xmlns:a16="http://schemas.microsoft.com/office/drawing/2014/main" id="{9E39AB02-5919-4B35-A5F0-D23D010EE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2523"/>
              <a:ext cx="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6" name="Line 71">
              <a:extLst>
                <a:ext uri="{FF2B5EF4-FFF2-40B4-BE49-F238E27FC236}">
                  <a16:creationId xmlns:a16="http://schemas.microsoft.com/office/drawing/2014/main" id="{69A207BD-44CC-4737-9BF3-BA3600727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88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247" name="Text Box 72">
            <a:extLst>
              <a:ext uri="{FF2B5EF4-FFF2-40B4-BE49-F238E27FC236}">
                <a16:creationId xmlns:a16="http://schemas.microsoft.com/office/drawing/2014/main" id="{AE9AB48E-9B02-4114-B515-7AF5AD4B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20161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b0604020202020204" pitchFamily="34" charset="0"/>
                <a:ea typeface="楷体"/>
              </a:rPr>
              <a:t>滑动变阻器当作定值电阻来用，有多种变式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01" name="Picture 2">
            <a:extLst>
              <a:ext uri="{FF2B5EF4-FFF2-40B4-BE49-F238E27FC236}">
                <a16:creationId xmlns:a16="http://schemas.microsoft.com/office/drawing/2014/main" id="{735BC500-BA3E-4EE5-B863-9355A775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667" r="17999" b="27333"/>
          <a:stretch>
            <a:fillRect/>
          </a:stretch>
        </p:blipFill>
        <p:spPr bwMode="auto">
          <a:xfrm>
            <a:off x="6443663" y="3573463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3">
            <a:extLst>
              <a:ext uri="{FF2B5EF4-FFF2-40B4-BE49-F238E27FC236}">
                <a16:creationId xmlns:a16="http://schemas.microsoft.com/office/drawing/2014/main" id="{D59A2F7E-81D8-43C3-9F4A-2F90B135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1" t="20667" r="17000" b="42000"/>
          <a:stretch>
            <a:fillRect/>
          </a:stretch>
        </p:blipFill>
        <p:spPr bwMode="auto">
          <a:xfrm>
            <a:off x="395288" y="3500438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>
            <a:extLst>
              <a:ext uri="{FF2B5EF4-FFF2-40B4-BE49-F238E27FC236}">
                <a16:creationId xmlns:a16="http://schemas.microsoft.com/office/drawing/2014/main" id="{48ECF3C0-03DD-4A1F-9217-80A758D6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334" r="17000" b="42000"/>
          <a:stretch>
            <a:fillRect/>
          </a:stretch>
        </p:blipFill>
        <p:spPr bwMode="auto">
          <a:xfrm>
            <a:off x="3348038" y="3573463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>
            <a:extLst>
              <a:ext uri="{FF2B5EF4-FFF2-40B4-BE49-F238E27FC236}">
                <a16:creationId xmlns:a16="http://schemas.microsoft.com/office/drawing/2014/main" id="{3CDC176C-9049-48CE-B644-C6860C06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333" r="17999" b="27333"/>
          <a:stretch>
            <a:fillRect/>
          </a:stretch>
        </p:blipFill>
        <p:spPr bwMode="auto">
          <a:xfrm>
            <a:off x="2700338" y="908050"/>
            <a:ext cx="33051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>
            <a:extLst>
              <a:ext uri="{FF2B5EF4-FFF2-40B4-BE49-F238E27FC236}">
                <a16:creationId xmlns:a16="http://schemas.microsoft.com/office/drawing/2014/main" id="{70BB8252-3578-4013-AECE-70D08B8A9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33375"/>
            <a:ext cx="4672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3300"/>
                </a:solidFill>
                <a:latin typeface="Times New Roman" panose="020b0604020202020204" pitchFamily="34" charset="0"/>
                <a:ea typeface="楷体" panose="02010609060101010101" pitchFamily="49" charset="-122"/>
              </a:rPr>
              <a:t>利用电压表和滑动变阻器</a:t>
            </a:r>
          </a:p>
        </p:txBody>
      </p: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7681E04-5152-4641-9E14-E1E6EA98D1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557000" y="118745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31934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1" name="Picture 20" descr="图片2">
            <a:hlinkClick r:id="rId4" action="ppaction://hlinksldjump"/>
            <a:extLst>
              <a:ext uri="{FF2B5EF4-FFF2-40B4-BE49-F238E27FC236}">
                <a16:creationId xmlns:a16="http://schemas.microsoft.com/office/drawing/2014/main" id="{0783D3BD-A3CE-400F-B567-3C255D53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125" y="2270125"/>
            <a:ext cx="16208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WordArt 13">
            <a:extLst>
              <a:ext uri="{FF2B5EF4-FFF2-40B4-BE49-F238E27FC236}">
                <a16:creationId xmlns:a16="http://schemas.microsoft.com/office/drawing/2014/main" id="{E54F7F74-4F57-41B1-8433-84F68EDDBA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8163" y="261938"/>
            <a:ext cx="23050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miter lim="800000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b0604020202020204" pitchFamily="34" charset="0"/>
                <a:ea typeface="楷体" panose="020b0503020204020204" pitchFamily="34" charset="-122"/>
              </a:rPr>
              <a:t>思考分析</a:t>
            </a:r>
          </a:p>
        </p:txBody>
      </p:sp>
      <p:sp>
        <p:nvSpPr>
          <p:cNvPr id="10243" name="Text Box 8">
            <a:extLst>
              <a:ext uri="{FF2B5EF4-FFF2-40B4-BE49-F238E27FC236}">
                <a16:creationId xmlns:a16="http://schemas.microsoft.com/office/drawing/2014/main" id="{A5097718-066B-45C0-BCB1-0E82ADBF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312863"/>
            <a:ext cx="65690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"/>
              </a:rPr>
              <a:t>电路中滑动变阻器起到了什么作用？</a:t>
            </a:r>
          </a:p>
        </p:txBody>
      </p:sp>
      <p:pic>
        <p:nvPicPr>
          <p:cNvPr id="10244" name="Picture 3" descr="image017">
            <a:extLst>
              <a:ext uri="{FF2B5EF4-FFF2-40B4-BE49-F238E27FC236}">
                <a16:creationId xmlns:a16="http://schemas.microsoft.com/office/drawing/2014/main" id="{11099E83-A78F-431F-836E-D273AA00D97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50" y="2054225"/>
            <a:ext cx="289242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8EF4B749-4AB9-4071-A486-AC79E9F1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8" y="2566988"/>
            <a:ext cx="275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、保护电路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5839381-ECA1-4D99-BBCE-79F70538F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3692525"/>
            <a:ext cx="4729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、改变被测电阻两端电压，测量多组数据。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6FF3C699-8EC6-46C8-AF34-BB8A21BA6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5138738"/>
            <a:ext cx="8388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"/>
              </a:rPr>
              <a:t>请同学们思考一下，实验的过程中有哪些需要注意的地方呢？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4" grpId="1"/>
      <p:bldP spid="15" grpId="2"/>
      <p:bldP spid="1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1FCB4D3-5108-4365-9C08-48176D8303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8925" y="736600"/>
            <a:ext cx="8855075" cy="5949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1.电流表、电压表校零。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连接电路时开关应_____________________；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连接电</a:t>
            </a:r>
            <a:r>
              <a:rPr lang="zh-CN" altLang="en-US" b="1">
                <a:latin typeface="Times New Roman"/>
                <a:ea typeface="楷体" pitchFamily="1" charset="-122"/>
              </a:rPr>
              <a:t>注意事项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流表和电压表时应注意些什么？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滑动变阻器正确的接线方法是:_____________;　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开关闭合前滑动变阻器的滑片应移到:________________。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在测量过程中，电路闭合时间不宜过长，最好做完一次实验要断开开关一次，避免电阻的温度升高，阻值发生变化。</a:t>
            </a:r>
            <a:endParaRPr lang="en-US" altLang="zh-CN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C4A1E8BA-CC41-45BE-9D1D-D9168EA2D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1131888"/>
            <a:ext cx="262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3200" b="1">
                <a:solidFill>
                  <a:schemeClr val="tx2"/>
                </a:solidFill>
                <a:latin typeface="Times New Roman" panose="020b0604020202020204" pitchFamily="34" charset="0"/>
                <a:ea typeface="楷体" panose="02010600040101010101" pitchFamily="2" charset="-122"/>
              </a:rPr>
              <a:t>处于</a:t>
            </a: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b0503020204020204" pitchFamily="34" charset="-122"/>
              </a:rPr>
              <a:t>断开</a:t>
            </a:r>
            <a:r>
              <a:rPr lang="zh-CN" altLang="en-US" sz="3200" b="1">
                <a:solidFill>
                  <a:schemeClr val="tx2"/>
                </a:solidFill>
                <a:latin typeface="Times New Roman" panose="020b0604020202020204" pitchFamily="34" charset="0"/>
                <a:ea typeface="楷体" panose="02010600040101010101" pitchFamily="2" charset="-122"/>
              </a:rPr>
              <a:t>状态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E6CD2DA-EE97-4B5B-8798-E7F131A5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433638"/>
            <a:ext cx="85328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3200">
                <a:solidFill>
                  <a:srgbClr val="00FFFF"/>
                </a:solidFill>
                <a:latin typeface="Times New Roman" panose="020b0604020202020204" pitchFamily="34" charset="0"/>
                <a:ea typeface="楷体" panose="02010600040101010101" pitchFamily="2" charset="-122"/>
              </a:rPr>
              <a:t>   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/>
              </a:rPr>
              <a:t>选择合适量程,电流表应该与用电器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40101010101" pitchFamily="2" charset="-122"/>
              </a:rPr>
              <a:t>串联</a:t>
            </a:r>
            <a:r>
              <a:rPr lang="zh-CN" altLang="en-US" sz="2800" b="1">
                <a:solidFill>
                  <a:schemeClr val="tx2"/>
                </a:solidFill>
                <a:latin typeface="Times New Roman" panose="020b0604020202020204" pitchFamily="34" charset="0"/>
                <a:ea typeface="楷体" panose="02010600040101010101" pitchFamily="2" charset="-122"/>
              </a:rPr>
              <a:t>，电压表应该与用电器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40101010101" pitchFamily="2" charset="-122"/>
              </a:rPr>
              <a:t>并联</a:t>
            </a:r>
            <a:r>
              <a:rPr lang="zh-CN" altLang="en-US" sz="2800" b="1">
                <a:solidFill>
                  <a:schemeClr val="tx2"/>
                </a:solidFill>
                <a:latin typeface="Times New Roman" panose="020b0604020202020204" pitchFamily="34" charset="0"/>
                <a:ea typeface="楷体" panose="02010600040101010101" pitchFamily="2" charset="-122"/>
              </a:rPr>
              <a:t>，正负接线柱不要接反。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55828A8F-DB54-4E4D-8AC5-A5736EC7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5" y="3446463"/>
            <a:ext cx="27813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36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0040101010101" pitchFamily="2" charset="-122"/>
              </a:rPr>
              <a:t>“ 一上一下 ”</a:t>
            </a:r>
            <a:endParaRPr lang="zh-CN" altLang="en-US" sz="3600" b="1">
              <a:solidFill>
                <a:schemeClr val="tx2"/>
              </a:solidFill>
              <a:latin typeface="Arial Black" panose="020b0a040201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887FDC1B-104D-4E21-9C09-DF270504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4530725"/>
            <a:ext cx="30400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3200" b="1">
                <a:solidFill>
                  <a:schemeClr val="tx2"/>
                </a:solidFill>
                <a:latin typeface="Times New Roman" panose="020b0604020202020204" pitchFamily="34" charset="0"/>
                <a:ea typeface="楷体" panose="02010600040101010101" pitchFamily="2" charset="-122"/>
              </a:rPr>
              <a:t>阻值最大的位置</a:t>
            </a:r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id="{C872D5D7-A8CF-44B6-A4C2-02AEE4A0E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850"/>
            <a:ext cx="2024062" cy="5381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2"/>
                </a:solidFill>
                <a:latin typeface="Times New Roman"/>
                <a:ea typeface="楷体"/>
              </a:rPr>
              <a:t>注意事项</a:t>
            </a:r>
            <a:endParaRPr lang="en-US" altLang="zh-CN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289" name="组合 6">
            <a:extLst>
              <a:ext uri="{FF2B5EF4-FFF2-40B4-BE49-F238E27FC236}">
                <a16:creationId xmlns:a16="http://schemas.microsoft.com/office/drawing/2014/main" id="{C0F0369C-458A-47F1-BB31-95A8DCCEAAB8}"/>
              </a:ext>
            </a:extLst>
          </p:cNvPr>
          <p:cNvGrpSpPr/>
          <p:nvPr/>
        </p:nvGrpSpPr>
        <p:grpSpPr>
          <a:xfrm>
            <a:off x="323850" y="96838"/>
            <a:ext cx="2986088" cy="935037"/>
            <a:chOff x="716" y="2179"/>
            <a:chExt cx="4704" cy="1474"/>
          </a:xfrm>
        </p:grpSpPr>
        <p:grpSp>
          <p:nvGrpSpPr>
            <p:cNvPr id="12290" name="组合 4">
              <a:extLst>
                <a:ext uri="{FF2B5EF4-FFF2-40B4-BE49-F238E27FC236}">
                  <a16:creationId xmlns:a16="http://schemas.microsoft.com/office/drawing/2014/main" id="{0F97AA13-3DA3-42AE-B05E-C18F841AE1EE}"/>
                </a:ext>
              </a:extLst>
            </p:cNvPr>
            <p:cNvGrpSpPr/>
            <p:nvPr/>
          </p:nvGrpSpPr>
          <p:grpSpPr>
            <a:xfrm>
              <a:off x="716" y="2179"/>
              <a:ext cx="4705" cy="1475"/>
              <a:chOff x="2400" y="1928"/>
              <a:chExt cx="4279" cy="1475"/>
            </a:xfrm>
          </p:grpSpPr>
          <p:sp>
            <p:nvSpPr>
              <p:cNvPr id="12291" name="MH_Other_2">
                <a:extLst>
                  <a:ext uri="{FF2B5EF4-FFF2-40B4-BE49-F238E27FC236}">
                    <a16:creationId xmlns:a16="http://schemas.microsoft.com/office/drawing/2014/main" id="{139E01A3-A588-4E48-AE40-886F7769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222"/>
                <a:ext cx="3799" cy="888"/>
              </a:xfrm>
              <a:custGeom>
                <a:gdLst>
                  <a:gd name="T0" fmla="*/ 2907 w 3244"/>
                  <a:gd name="T1" fmla="*/ 675 h 675"/>
                  <a:gd name="T2" fmla="*/ 3244 w 3244"/>
                  <a:gd name="T3" fmla="*/ 337 h 675"/>
                  <a:gd name="T4" fmla="*/ 2907 w 3244"/>
                  <a:gd name="T5" fmla="*/ 0 h 675"/>
                  <a:gd name="T6" fmla="*/ 337 w 3244"/>
                  <a:gd name="T7" fmla="*/ 0 h 675"/>
                  <a:gd name="T8" fmla="*/ 0 w 3244"/>
                  <a:gd name="T9" fmla="*/ 337 h 675"/>
                  <a:gd name="T10" fmla="*/ 337 w 3244"/>
                  <a:gd name="T11" fmla="*/ 675 h 675"/>
                  <a:gd name="T12" fmla="*/ 2907 w 3244"/>
                  <a:gd name="T13" fmla="*/ 675 h 6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4" h="675">
                    <a:moveTo>
                      <a:pt x="2907" y="675"/>
                    </a:moveTo>
                    <a:cubicBezTo>
                      <a:pt x="3093" y="675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5"/>
                      <a:pt x="337" y="675"/>
                    </a:cubicBezTo>
                    <a:lnTo>
                      <a:pt x="2907" y="67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92" name="MH_SubTitle_4">
                <a:extLst>
                  <a:ext uri="{FF2B5EF4-FFF2-40B4-BE49-F238E27FC236}">
                    <a16:creationId xmlns:a16="http://schemas.microsoft.com/office/drawing/2014/main" id="{4CA15A2B-66CD-446E-9512-E864F46C83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0" y="1928"/>
                <a:ext cx="3619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lnSpc>
                    <a:spcPct val="110000"/>
                  </a:lnSpc>
                </a:pPr>
                <a:r>
                  <a:rPr lang="zh-CN" altLang="en-US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仪器准备：</a:t>
                </a:r>
              </a:p>
            </p:txBody>
          </p:sp>
        </p:grpSp>
        <p:sp>
          <p:nvSpPr>
            <p:cNvPr id="6" name="五角星 5">
              <a:extLst>
                <a:ext uri="{FF2B5EF4-FFF2-40B4-BE49-F238E27FC236}">
                  <a16:creationId xmlns:a16="http://schemas.microsoft.com/office/drawing/2014/main" id="{9E9F522A-9BCE-469A-9134-612631C3F246}"/>
                </a:ext>
              </a:extLst>
            </p:cNvPr>
            <p:cNvSpPr/>
            <p:nvPr/>
          </p:nvSpPr>
          <p:spPr>
            <a:xfrm>
              <a:off x="989" y="2702"/>
              <a:ext cx="453" cy="428"/>
            </a:xfrm>
            <a:prstGeom prst="star5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12294" name="Text Box 8">
            <a:extLst>
              <a:ext uri="{FF2B5EF4-FFF2-40B4-BE49-F238E27FC236}">
                <a16:creationId xmlns:a16="http://schemas.microsoft.com/office/drawing/2014/main" id="{25F31248-DE43-4074-8BBD-F4D374187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31875"/>
            <a:ext cx="6151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"/>
              </a:rPr>
              <a:t>检查你拿出的仪器，是否正确。</a:t>
            </a:r>
          </a:p>
        </p:txBody>
      </p:sp>
      <p:pic>
        <p:nvPicPr>
          <p:cNvPr id="12295" name="Picture 7" descr="H:\2\人教教参资源\九\图\电压表.JPG">
            <a:extLst>
              <a:ext uri="{FF2B5EF4-FFF2-40B4-BE49-F238E27FC236}">
                <a16:creationId xmlns:a16="http://schemas.microsoft.com/office/drawing/2014/main" id="{ACADC75C-D7D3-4ED8-A3D4-24D7C61B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88" y="1616075"/>
            <a:ext cx="229711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H:\2\人教教参资源\九\图\电流表.JPG">
            <a:extLst>
              <a:ext uri="{FF2B5EF4-FFF2-40B4-BE49-F238E27FC236}">
                <a16:creationId xmlns:a16="http://schemas.microsoft.com/office/drawing/2014/main" id="{153D42E9-2A17-4E94-B29F-72D1981D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25" y="1616075"/>
            <a:ext cx="1879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H:\2\人教教参资源\九\图\铡刀开关.JPG">
            <a:extLst>
              <a:ext uri="{FF2B5EF4-FFF2-40B4-BE49-F238E27FC236}">
                <a16:creationId xmlns:a16="http://schemas.microsoft.com/office/drawing/2014/main" id="{DBA95C28-DAE0-4FF1-B64B-13E9E606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63" y="4427538"/>
            <a:ext cx="1684337" cy="9572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2" descr="https://timgsa.baidu.com/timg?image&amp;quality=80&amp;size=b9999_10000&amp;sec=1553013948384&amp;di=2e4ff42c3732aab93a9a2359bb2ed7e8&amp;imgtype=0&amp;src=http%3A%2F%2Fimg.alicdn.com%2Ftfscom%2Fi2%2F387183336%2FTB2YMlsyHxmpuFjSZJiXXXauVXa_%2521%2521387183336.jpg">
            <a:extLst>
              <a:ext uri="{FF2B5EF4-FFF2-40B4-BE49-F238E27FC236}">
                <a16:creationId xmlns:a16="http://schemas.microsoft.com/office/drawing/2014/main" id="{E24C6E41-E8A5-4C28-8D18-54C584E6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67607" r="15646" b="8282"/>
          <a:stretch>
            <a:fillRect/>
          </a:stretch>
        </p:blipFill>
        <p:spPr bwMode="auto">
          <a:xfrm>
            <a:off x="2292350" y="4427538"/>
            <a:ext cx="30559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4" descr="无标题">
            <a:extLst>
              <a:ext uri="{FF2B5EF4-FFF2-40B4-BE49-F238E27FC236}">
                <a16:creationId xmlns:a16="http://schemas.microsoft.com/office/drawing/2014/main" id="{FF7D5C59-D88A-49F8-B62F-E45D3CC5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338" y="1706563"/>
            <a:ext cx="3054350" cy="13065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4" descr="H:\2\人教教参资源\九\图\蓄电池.jpg">
            <a:extLst>
              <a:ext uri="{FF2B5EF4-FFF2-40B4-BE49-F238E27FC236}">
                <a16:creationId xmlns:a16="http://schemas.microsoft.com/office/drawing/2014/main" id="{1AB89E11-C1F7-4013-BD96-C8E36BE3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375" y="4271963"/>
            <a:ext cx="154463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文本框 12">
            <a:extLst>
              <a:ext uri="{FF2B5EF4-FFF2-40B4-BE49-F238E27FC236}">
                <a16:creationId xmlns:a16="http://schemas.microsoft.com/office/drawing/2014/main" id="{7FD91618-4276-46D6-9438-421B2ECB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5384800"/>
            <a:ext cx="330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Times New Roman"/>
                <a:ea typeface="楷体"/>
              </a:rPr>
              <a:t>被测电阻</a:t>
            </a:r>
            <a:r>
              <a:rPr lang="en-US" altLang="zh-CN" sz="3600" b="1">
                <a:solidFill>
                  <a:srgbClr val="FF0000"/>
                </a:solidFill>
                <a:latin typeface="Times New Roman"/>
                <a:ea typeface="楷体"/>
              </a:rPr>
              <a:t>R</a:t>
            </a:r>
            <a:r>
              <a:rPr lang="en-US" altLang="zh-CN" sz="3600" b="1" baseline="-25000">
                <a:solidFill>
                  <a:srgbClr val="FF0000"/>
                </a:solidFill>
                <a:latin typeface="Times New Roman"/>
                <a:ea typeface="楷体"/>
              </a:rPr>
              <a:t>x</a:t>
            </a:r>
          </a:p>
        </p:txBody>
      </p:sp>
      <p:sp>
        <p:nvSpPr>
          <p:cNvPr id="12302" name="文本框 14">
            <a:extLst>
              <a:ext uri="{FF2B5EF4-FFF2-40B4-BE49-F238E27FC236}">
                <a16:creationId xmlns:a16="http://schemas.microsoft.com/office/drawing/2014/main" id="{18AE450A-8DDC-4B6F-8475-324CFAD41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3689350"/>
            <a:ext cx="15001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电压表</a:t>
            </a:r>
          </a:p>
        </p:txBody>
      </p:sp>
      <p:sp>
        <p:nvSpPr>
          <p:cNvPr id="12303" name="文本框 15">
            <a:extLst>
              <a:ext uri="{FF2B5EF4-FFF2-40B4-BE49-F238E27FC236}">
                <a16:creationId xmlns:a16="http://schemas.microsoft.com/office/drawing/2014/main" id="{EF4F8C4B-F665-4D2F-B53E-C748BA3F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3689350"/>
            <a:ext cx="1498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电流表</a:t>
            </a:r>
          </a:p>
        </p:txBody>
      </p:sp>
      <p:sp>
        <p:nvSpPr>
          <p:cNvPr id="12304" name="文本框 16">
            <a:extLst>
              <a:ext uri="{FF2B5EF4-FFF2-40B4-BE49-F238E27FC236}">
                <a16:creationId xmlns:a16="http://schemas.microsoft.com/office/drawing/2014/main" id="{A12ED203-3C1D-4AB6-9001-18C5C752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3303588"/>
            <a:ext cx="246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滑动变阻器</a:t>
            </a:r>
          </a:p>
        </p:txBody>
      </p:sp>
      <p:sp>
        <p:nvSpPr>
          <p:cNvPr id="12305" name="文本框 17">
            <a:extLst>
              <a:ext uri="{FF2B5EF4-FFF2-40B4-BE49-F238E27FC236}">
                <a16:creationId xmlns:a16="http://schemas.microsoft.com/office/drawing/2014/main" id="{CC6A0021-2D02-4EA5-AE65-4AD6E5BC6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710238"/>
            <a:ext cx="11366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开关</a:t>
            </a:r>
          </a:p>
        </p:txBody>
      </p:sp>
      <p:sp>
        <p:nvSpPr>
          <p:cNvPr id="12306" name="文本框 18">
            <a:extLst>
              <a:ext uri="{FF2B5EF4-FFF2-40B4-BE49-F238E27FC236}">
                <a16:creationId xmlns:a16="http://schemas.microsoft.com/office/drawing/2014/main" id="{7DD7C57C-2AD7-4F78-B290-2B607BF3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5708650"/>
            <a:ext cx="113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电源</a:t>
            </a:r>
          </a:p>
        </p:txBody>
      </p:sp>
      <p:pic>
        <p:nvPicPr>
          <p:cNvPr id="2" name="图片 1" descr="timg">
            <a:extLst>
              <a:ext uri="{FF2B5EF4-FFF2-40B4-BE49-F238E27FC236}">
                <a16:creationId xmlns:a16="http://schemas.microsoft.com/office/drawing/2014/main" id="{B27CCA3F-EADE-4201-A2E5-84512504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0275" y="3973513"/>
            <a:ext cx="16700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8">
            <a:extLst>
              <a:ext uri="{FF2B5EF4-FFF2-40B4-BE49-F238E27FC236}">
                <a16:creationId xmlns:a16="http://schemas.microsoft.com/office/drawing/2014/main" id="{35348F31-95BB-43BB-87E5-D1D574D91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6054725"/>
            <a:ext cx="11382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  <a:latin typeface="Times New Roman"/>
                <a:ea typeface="楷体"/>
              </a:rPr>
              <a:t>导线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5" nodeType="with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6" nodeType="with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1"/>
      <p:bldP spid="12303" grpId="2"/>
      <p:bldP spid="12304" grpId="3"/>
      <p:bldP spid="12305" grpId="4"/>
      <p:bldP spid="12306" grpId="5"/>
      <p:bldP spid="3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3" name="组合 6">
            <a:extLst>
              <a:ext uri="{FF2B5EF4-FFF2-40B4-BE49-F238E27FC236}">
                <a16:creationId xmlns:a16="http://schemas.microsoft.com/office/drawing/2014/main" id="{0F6F17FF-9483-4BB5-A04C-A542E16CB41B}"/>
              </a:ext>
            </a:extLst>
          </p:cNvPr>
          <p:cNvGrpSpPr/>
          <p:nvPr/>
        </p:nvGrpSpPr>
        <p:grpSpPr>
          <a:xfrm>
            <a:off x="323850" y="96838"/>
            <a:ext cx="2986088" cy="935037"/>
            <a:chOff x="716" y="2179"/>
            <a:chExt cx="4704" cy="1474"/>
          </a:xfrm>
        </p:grpSpPr>
        <p:grpSp>
          <p:nvGrpSpPr>
            <p:cNvPr id="13314" name="组合 4">
              <a:extLst>
                <a:ext uri="{FF2B5EF4-FFF2-40B4-BE49-F238E27FC236}">
                  <a16:creationId xmlns:a16="http://schemas.microsoft.com/office/drawing/2014/main" id="{3E56A775-0001-438A-91F1-0D3456597FC3}"/>
                </a:ext>
              </a:extLst>
            </p:cNvPr>
            <p:cNvGrpSpPr/>
            <p:nvPr/>
          </p:nvGrpSpPr>
          <p:grpSpPr>
            <a:xfrm>
              <a:off x="716" y="2179"/>
              <a:ext cx="4705" cy="1475"/>
              <a:chOff x="2400" y="1928"/>
              <a:chExt cx="4279" cy="1475"/>
            </a:xfrm>
          </p:grpSpPr>
          <p:sp>
            <p:nvSpPr>
              <p:cNvPr id="13315" name="MH_Other_2">
                <a:extLst>
                  <a:ext uri="{FF2B5EF4-FFF2-40B4-BE49-F238E27FC236}">
                    <a16:creationId xmlns:a16="http://schemas.microsoft.com/office/drawing/2014/main" id="{CAAB2955-3735-46CB-B7BE-790334480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222"/>
                <a:ext cx="3799" cy="888"/>
              </a:xfrm>
              <a:custGeom>
                <a:gdLst>
                  <a:gd name="T0" fmla="*/ 2907 w 3244"/>
                  <a:gd name="T1" fmla="*/ 675 h 675"/>
                  <a:gd name="T2" fmla="*/ 3244 w 3244"/>
                  <a:gd name="T3" fmla="*/ 337 h 675"/>
                  <a:gd name="T4" fmla="*/ 2907 w 3244"/>
                  <a:gd name="T5" fmla="*/ 0 h 675"/>
                  <a:gd name="T6" fmla="*/ 337 w 3244"/>
                  <a:gd name="T7" fmla="*/ 0 h 675"/>
                  <a:gd name="T8" fmla="*/ 0 w 3244"/>
                  <a:gd name="T9" fmla="*/ 337 h 675"/>
                  <a:gd name="T10" fmla="*/ 337 w 3244"/>
                  <a:gd name="T11" fmla="*/ 675 h 675"/>
                  <a:gd name="T12" fmla="*/ 2907 w 3244"/>
                  <a:gd name="T13" fmla="*/ 675 h 6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4" h="675">
                    <a:moveTo>
                      <a:pt x="2907" y="675"/>
                    </a:moveTo>
                    <a:cubicBezTo>
                      <a:pt x="3093" y="675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5"/>
                      <a:pt x="337" y="675"/>
                    </a:cubicBezTo>
                    <a:lnTo>
                      <a:pt x="2907" y="67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16" name="MH_SubTitle_4">
                <a:extLst>
                  <a:ext uri="{FF2B5EF4-FFF2-40B4-BE49-F238E27FC236}">
                    <a16:creationId xmlns:a16="http://schemas.microsoft.com/office/drawing/2014/main" id="{8635C210-6F6C-458F-9190-EE8B7DDE4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0" y="1928"/>
                <a:ext cx="3619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lnSpc>
                    <a:spcPct val="110000"/>
                  </a:lnSpc>
                </a:pPr>
                <a:r>
                  <a:rPr lang="zh-CN" altLang="en-US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连接电路：</a:t>
                </a:r>
              </a:p>
            </p:txBody>
          </p:sp>
        </p:grpSp>
        <p:sp>
          <p:nvSpPr>
            <p:cNvPr id="6" name="五角星 5">
              <a:extLst>
                <a:ext uri="{FF2B5EF4-FFF2-40B4-BE49-F238E27FC236}">
                  <a16:creationId xmlns:a16="http://schemas.microsoft.com/office/drawing/2014/main" id="{36D0F191-D963-45CC-B1D4-1404925AA2A6}"/>
                </a:ext>
              </a:extLst>
            </p:cNvPr>
            <p:cNvSpPr/>
            <p:nvPr/>
          </p:nvSpPr>
          <p:spPr>
            <a:xfrm>
              <a:off x="989" y="2702"/>
              <a:ext cx="453" cy="428"/>
            </a:xfrm>
            <a:prstGeom prst="star5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3318" name="Picture 3" descr="image017">
            <a:extLst>
              <a:ext uri="{FF2B5EF4-FFF2-40B4-BE49-F238E27FC236}">
                <a16:creationId xmlns:a16="http://schemas.microsoft.com/office/drawing/2014/main" id="{676260A4-FE36-4FA8-A153-08BE7BFFE68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5938" y="282575"/>
            <a:ext cx="31575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>
            <a:extLst>
              <a:ext uri="{FF2B5EF4-FFF2-40B4-BE49-F238E27FC236}">
                <a16:creationId xmlns:a16="http://schemas.microsoft.com/office/drawing/2014/main" id="{99213AD4-48C5-48EC-8EA5-8412F74CB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0625"/>
            <a:ext cx="49609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楷体"/>
              </a:rPr>
              <a:t>、根据电路图合理顺次连接电路。</a:t>
            </a:r>
          </a:p>
        </p:txBody>
      </p:sp>
      <p:sp>
        <p:nvSpPr>
          <p:cNvPr id="13320" name="Text Box 22">
            <a:extLst>
              <a:ext uri="{FF2B5EF4-FFF2-40B4-BE49-F238E27FC236}">
                <a16:creationId xmlns:a16="http://schemas.microsoft.com/office/drawing/2014/main" id="{279A2993-B516-4EC1-AC7D-050DD6E6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912938"/>
            <a:ext cx="1728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B050"/>
                </a:solidFill>
                <a:latin typeface="Times New Roman" panose="020b0604020202020204" pitchFamily="34" charset="0"/>
                <a:ea typeface="楷体"/>
              </a:rPr>
              <a:t>电路图</a:t>
            </a:r>
          </a:p>
        </p:txBody>
      </p:sp>
      <p:sp>
        <p:nvSpPr>
          <p:cNvPr id="13321" name="Text Box 21">
            <a:extLst>
              <a:ext uri="{FF2B5EF4-FFF2-40B4-BE49-F238E27FC236}">
                <a16:creationId xmlns:a16="http://schemas.microsoft.com/office/drawing/2014/main" id="{B1653688-E528-480C-8679-0BCA1C3D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3019425"/>
            <a:ext cx="165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B050"/>
                </a:solidFill>
                <a:latin typeface="Times New Roman" panose="020b0604020202020204" pitchFamily="34" charset="0"/>
                <a:ea typeface="楷体"/>
              </a:rPr>
              <a:t>实物图</a:t>
            </a:r>
          </a:p>
        </p:txBody>
      </p:sp>
      <p:grpSp>
        <p:nvGrpSpPr>
          <p:cNvPr id="13322" name="组合 1">
            <a:extLst>
              <a:ext uri="{FF2B5EF4-FFF2-40B4-BE49-F238E27FC236}">
                <a16:creationId xmlns:a16="http://schemas.microsoft.com/office/drawing/2014/main" id="{433B09A3-593B-425C-B200-D9A32F2D7E37}"/>
              </a:ext>
            </a:extLst>
          </p:cNvPr>
          <p:cNvGrpSpPr/>
          <p:nvPr/>
        </p:nvGrpSpPr>
        <p:grpSpPr>
          <a:xfrm>
            <a:off x="1446213" y="2393950"/>
            <a:ext cx="6097587" cy="4117975"/>
            <a:chOff x="4902250" y="1679592"/>
            <a:chExt cx="6167208" cy="4690589"/>
          </a:xfrm>
        </p:grpSpPr>
        <p:pic>
          <p:nvPicPr>
            <p:cNvPr id="13323" name="Picture 34" descr="无标题">
              <a:extLst>
                <a:ext uri="{FF2B5EF4-FFF2-40B4-BE49-F238E27FC236}">
                  <a16:creationId xmlns:a16="http://schemas.microsoft.com/office/drawing/2014/main" id="{8EA68807-1B71-482D-8509-407CEF234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26370" y="3722792"/>
              <a:ext cx="1843088" cy="887413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4" name="Picture 3" descr="H:\2\人教教参资源\九\图\铡刀开关.JPG">
              <a:extLst>
                <a:ext uri="{FF2B5EF4-FFF2-40B4-BE49-F238E27FC236}">
                  <a16:creationId xmlns:a16="http://schemas.microsoft.com/office/drawing/2014/main" id="{67A53349-A6F4-4195-BF9C-352F96C30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02250" y="3596207"/>
              <a:ext cx="1143000" cy="73025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5" name="Picture 6" descr="H:\2\人教教参资源\九\图\电流表.JPG">
              <a:extLst>
                <a:ext uri="{FF2B5EF4-FFF2-40B4-BE49-F238E27FC236}">
                  <a16:creationId xmlns:a16="http://schemas.microsoft.com/office/drawing/2014/main" id="{D9C229EE-1A42-4492-A1E5-ED0FE2C1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45784" y="1759537"/>
              <a:ext cx="106362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7" descr="H:\2\人教教参资源\九\图\电压表.JPG">
              <a:extLst>
                <a:ext uri="{FF2B5EF4-FFF2-40B4-BE49-F238E27FC236}">
                  <a16:creationId xmlns:a16="http://schemas.microsoft.com/office/drawing/2014/main" id="{4C26B04D-9AAA-4198-9FC2-53A2BFFC6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7139" y="1679592"/>
              <a:ext cx="1281113" cy="130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4" descr="H:\2\人教教参资源\九\图\蓄电池.jpg">
              <a:extLst>
                <a:ext uri="{FF2B5EF4-FFF2-40B4-BE49-F238E27FC236}">
                  <a16:creationId xmlns:a16="http://schemas.microsoft.com/office/drawing/2014/main" id="{2D0F9CAB-D04E-433C-90D0-EB264A79D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27202" y="4909681"/>
              <a:ext cx="156210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2" descr="https://timgsa.baidu.com/timg?image&amp;quality=80&amp;size=b9999_10000&amp;sec=1553013948384&amp;di=2e4ff42c3732aab93a9a2359bb2ed7e8&amp;imgtype=0&amp;src=http%3A%2F%2Fimg.alicdn.com%2Ftfscom%2Fi2%2F387183336%2FTB2YMlsyHxmpuFjSZJiXXXauVXa_%2521%2521387183336.jpg">
              <a:extLst>
                <a:ext uri="{FF2B5EF4-FFF2-40B4-BE49-F238E27FC236}">
                  <a16:creationId xmlns:a16="http://schemas.microsoft.com/office/drawing/2014/main" id="{3E37C94C-BD7D-4DFF-8E1F-F4D95E0C8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67607" r="15646" b="8282"/>
            <a:stretch>
              <a:fillRect/>
            </a:stretch>
          </p:blipFill>
          <p:spPr bwMode="auto">
            <a:xfrm>
              <a:off x="6727202" y="3542446"/>
              <a:ext cx="1865150" cy="62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F0BB03D-2E77-4D02-B1BF-189E0A12D31E}"/>
                </a:ext>
              </a:extLst>
            </p:cNvPr>
            <p:cNvSpPr/>
            <p:nvPr/>
          </p:nvSpPr>
          <p:spPr>
            <a:xfrm>
              <a:off x="7752235" y="4214752"/>
              <a:ext cx="1841653" cy="1030700"/>
            </a:xfrm>
            <a:custGeom>
              <a:gdLst>
                <a:gd name="connsiteX0" fmla="*/ 0 w 1842052"/>
                <a:gd name="connsiteY0" fmla="*/ 967409 h 1030953"/>
                <a:gd name="connsiteX1" fmla="*/ 1351721 w 1842052"/>
                <a:gd name="connsiteY1" fmla="*/ 927652 h 1030953"/>
                <a:gd name="connsiteX2" fmla="*/ 1842052 w 1842052"/>
                <a:gd name="connsiteY2" fmla="*/ 0 h 10309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052" h="1030953">
                  <a:moveTo>
                    <a:pt x="0" y="967409"/>
                  </a:moveTo>
                  <a:cubicBezTo>
                    <a:pt x="522356" y="1028148"/>
                    <a:pt x="1044712" y="1088887"/>
                    <a:pt x="1351721" y="927652"/>
                  </a:cubicBezTo>
                  <a:cubicBezTo>
                    <a:pt x="1658730" y="766417"/>
                    <a:pt x="1750391" y="383208"/>
                    <a:pt x="184205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C67D52D-B5B2-427D-8AF9-E360A505F810}"/>
                </a:ext>
              </a:extLst>
            </p:cNvPr>
            <p:cNvSpPr/>
            <p:nvPr/>
          </p:nvSpPr>
          <p:spPr>
            <a:xfrm>
              <a:off x="9290425" y="2677744"/>
              <a:ext cx="1669851" cy="1258539"/>
            </a:xfrm>
            <a:custGeom>
              <a:gdLst>
                <a:gd name="connsiteX0" fmla="*/ 0 w 1669774"/>
                <a:gd name="connsiteY0" fmla="*/ 0 h 1258957"/>
                <a:gd name="connsiteX1" fmla="*/ 967409 w 1669774"/>
                <a:gd name="connsiteY1" fmla="*/ 490331 h 1258957"/>
                <a:gd name="connsiteX2" fmla="*/ 1669774 w 1669774"/>
                <a:gd name="connsiteY2" fmla="*/ 1258957 h 1258957"/>
                <a:gd name="connsiteX3" fmla="*/ 1669774 w 1669774"/>
                <a:gd name="connsiteY3" fmla="*/ 1258957 h 12589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774" h="1258957">
                  <a:moveTo>
                    <a:pt x="0" y="0"/>
                  </a:moveTo>
                  <a:cubicBezTo>
                    <a:pt x="344556" y="140252"/>
                    <a:pt x="689113" y="280505"/>
                    <a:pt x="967409" y="490331"/>
                  </a:cubicBezTo>
                  <a:cubicBezTo>
                    <a:pt x="1245705" y="700157"/>
                    <a:pt x="1669774" y="1258957"/>
                    <a:pt x="1669774" y="1258957"/>
                  </a:cubicBezTo>
                  <a:lnTo>
                    <a:pt x="1669774" y="1258957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3FDC7886-BA90-456E-BF9E-885B19A95681}"/>
                </a:ext>
              </a:extLst>
            </p:cNvPr>
            <p:cNvSpPr/>
            <p:nvPr/>
          </p:nvSpPr>
          <p:spPr>
            <a:xfrm>
              <a:off x="8335078" y="2663278"/>
              <a:ext cx="663123" cy="1113879"/>
            </a:xfrm>
            <a:custGeom>
              <a:gdLst>
                <a:gd name="connsiteX0" fmla="*/ 662609 w 662609"/>
                <a:gd name="connsiteY0" fmla="*/ 0 h 1113183"/>
                <a:gd name="connsiteX1" fmla="*/ 159026 w 662609"/>
                <a:gd name="connsiteY1" fmla="*/ 344556 h 1113183"/>
                <a:gd name="connsiteX2" fmla="*/ 0 w 662609"/>
                <a:gd name="connsiteY2" fmla="*/ 1113183 h 1113183"/>
                <a:gd name="connsiteX3" fmla="*/ 0 w 662609"/>
                <a:gd name="connsiteY3" fmla="*/ 1113183 h 11131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609" h="1113183">
                  <a:moveTo>
                    <a:pt x="662609" y="0"/>
                  </a:moveTo>
                  <a:cubicBezTo>
                    <a:pt x="466035" y="79513"/>
                    <a:pt x="269461" y="159026"/>
                    <a:pt x="159026" y="344556"/>
                  </a:cubicBezTo>
                  <a:cubicBezTo>
                    <a:pt x="48591" y="530086"/>
                    <a:pt x="0" y="1113183"/>
                    <a:pt x="0" y="1113183"/>
                  </a:cubicBezTo>
                  <a:lnTo>
                    <a:pt x="0" y="1113183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8A9A0B55-B44B-4CBB-BB42-16BD5DF528BC}"/>
                </a:ext>
              </a:extLst>
            </p:cNvPr>
            <p:cNvSpPr/>
            <p:nvPr/>
          </p:nvSpPr>
          <p:spPr>
            <a:xfrm>
              <a:off x="5764471" y="3784390"/>
              <a:ext cx="1180135" cy="256771"/>
            </a:xfrm>
            <a:custGeom>
              <a:gdLst>
                <a:gd name="connsiteX0" fmla="*/ 1179443 w 1179443"/>
                <a:gd name="connsiteY0" fmla="*/ 111216 h 256990"/>
                <a:gd name="connsiteX1" fmla="*/ 424069 w 1179443"/>
                <a:gd name="connsiteY1" fmla="*/ 5199 h 256990"/>
                <a:gd name="connsiteX2" fmla="*/ 0 w 1179443"/>
                <a:gd name="connsiteY2" fmla="*/ 256990 h 2569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9443" h="256989">
                  <a:moveTo>
                    <a:pt x="1179443" y="111216"/>
                  </a:moveTo>
                  <a:cubicBezTo>
                    <a:pt x="900043" y="46059"/>
                    <a:pt x="620643" y="-19097"/>
                    <a:pt x="424069" y="5199"/>
                  </a:cubicBezTo>
                  <a:cubicBezTo>
                    <a:pt x="227495" y="29495"/>
                    <a:pt x="113747" y="143242"/>
                    <a:pt x="0" y="25699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36DE5EE4-EDEE-433B-B2DA-8590D7F3B1B1}"/>
                </a:ext>
              </a:extLst>
            </p:cNvPr>
            <p:cNvSpPr/>
            <p:nvPr/>
          </p:nvSpPr>
          <p:spPr>
            <a:xfrm>
              <a:off x="5141488" y="4055627"/>
              <a:ext cx="1909090" cy="1432130"/>
            </a:xfrm>
            <a:custGeom>
              <a:gdLst>
                <a:gd name="connsiteX0" fmla="*/ 0 w 1908314"/>
                <a:gd name="connsiteY0" fmla="*/ 0 h 1433269"/>
                <a:gd name="connsiteX1" fmla="*/ 795131 w 1908314"/>
                <a:gd name="connsiteY1" fmla="*/ 1351722 h 1433269"/>
                <a:gd name="connsiteX2" fmla="*/ 1908314 w 1908314"/>
                <a:gd name="connsiteY2" fmla="*/ 1166192 h 14332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8314" h="1433269">
                  <a:moveTo>
                    <a:pt x="0" y="0"/>
                  </a:moveTo>
                  <a:cubicBezTo>
                    <a:pt x="238539" y="578678"/>
                    <a:pt x="477079" y="1157357"/>
                    <a:pt x="795131" y="1351722"/>
                  </a:cubicBezTo>
                  <a:cubicBezTo>
                    <a:pt x="1113183" y="1546087"/>
                    <a:pt x="1510748" y="1356139"/>
                    <a:pt x="1908314" y="116619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E4C2DDE6-840F-4456-8BCE-B93603FB88E1}"/>
                </a:ext>
              </a:extLst>
            </p:cNvPr>
            <p:cNvSpPr/>
            <p:nvPr/>
          </p:nvSpPr>
          <p:spPr>
            <a:xfrm>
              <a:off x="6864325" y="2623496"/>
              <a:ext cx="1470753" cy="1141004"/>
            </a:xfrm>
            <a:custGeom>
              <a:gdLst>
                <a:gd name="connsiteX0" fmla="*/ 1470991 w 1470991"/>
                <a:gd name="connsiteY0" fmla="*/ 1139687 h 1139687"/>
                <a:gd name="connsiteX1" fmla="*/ 874644 w 1470991"/>
                <a:gd name="connsiteY1" fmla="*/ 424070 h 1139687"/>
                <a:gd name="connsiteX2" fmla="*/ 0 w 1470991"/>
                <a:gd name="connsiteY2" fmla="*/ 0 h 11396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0991" h="1139687">
                  <a:moveTo>
                    <a:pt x="1470991" y="1139687"/>
                  </a:moveTo>
                  <a:cubicBezTo>
                    <a:pt x="1295400" y="876852"/>
                    <a:pt x="1119809" y="614018"/>
                    <a:pt x="874644" y="424070"/>
                  </a:cubicBezTo>
                  <a:cubicBezTo>
                    <a:pt x="629479" y="234122"/>
                    <a:pt x="314739" y="117061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3687274D-26EB-4F9B-958E-193FF2249A5C}"/>
                </a:ext>
              </a:extLst>
            </p:cNvPr>
            <p:cNvSpPr/>
            <p:nvPr/>
          </p:nvSpPr>
          <p:spPr>
            <a:xfrm>
              <a:off x="6308778" y="2598181"/>
              <a:ext cx="661518" cy="1231416"/>
            </a:xfrm>
            <a:custGeom>
              <a:gdLst>
                <a:gd name="connsiteX0" fmla="*/ 662337 w 662337"/>
                <a:gd name="connsiteY0" fmla="*/ 1232452 h 1232452"/>
                <a:gd name="connsiteX1" fmla="*/ 12981 w 662337"/>
                <a:gd name="connsiteY1" fmla="*/ 622852 h 1232452"/>
                <a:gd name="connsiteX2" fmla="*/ 291277 w 662337"/>
                <a:gd name="connsiteY2" fmla="*/ 0 h 12324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2337" h="1232452">
                  <a:moveTo>
                    <a:pt x="662337" y="1232452"/>
                  </a:moveTo>
                  <a:cubicBezTo>
                    <a:pt x="368580" y="1030356"/>
                    <a:pt x="74824" y="828261"/>
                    <a:pt x="12981" y="622852"/>
                  </a:cubicBezTo>
                  <a:cubicBezTo>
                    <a:pt x="-48862" y="417443"/>
                    <a:pt x="121207" y="208721"/>
                    <a:pt x="291277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13336" name="文本框 2">
            <a:extLst>
              <a:ext uri="{FF2B5EF4-FFF2-40B4-BE49-F238E27FC236}">
                <a16:creationId xmlns:a16="http://schemas.microsoft.com/office/drawing/2014/main" id="{7A686D65-2D48-4E36-813D-7CD33FF4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4375150"/>
            <a:ext cx="7858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/>
                <a:ea typeface="楷体"/>
              </a:rPr>
              <a:t>R</a:t>
            </a:r>
            <a:r>
              <a:rPr lang="en-US" altLang="zh-CN" sz="3600" b="1" baseline="-25000">
                <a:solidFill>
                  <a:srgbClr val="FF0000"/>
                </a:solidFill>
                <a:latin typeface="Times New Roman"/>
                <a:ea typeface="楷体"/>
              </a:rPr>
              <a:t>x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7" name="组合 6">
            <a:extLst>
              <a:ext uri="{FF2B5EF4-FFF2-40B4-BE49-F238E27FC236}">
                <a16:creationId xmlns:a16="http://schemas.microsoft.com/office/drawing/2014/main" id="{D9BBB3CE-B160-44CC-87B9-0B3103F9C359}"/>
              </a:ext>
            </a:extLst>
          </p:cNvPr>
          <p:cNvGrpSpPr/>
          <p:nvPr/>
        </p:nvGrpSpPr>
        <p:grpSpPr>
          <a:xfrm>
            <a:off x="323850" y="96838"/>
            <a:ext cx="4870450" cy="936625"/>
            <a:chOff x="716" y="2179"/>
            <a:chExt cx="4606" cy="1475"/>
          </a:xfrm>
        </p:grpSpPr>
        <p:grpSp>
          <p:nvGrpSpPr>
            <p:cNvPr id="14338" name="组合 4">
              <a:extLst>
                <a:ext uri="{FF2B5EF4-FFF2-40B4-BE49-F238E27FC236}">
                  <a16:creationId xmlns:a16="http://schemas.microsoft.com/office/drawing/2014/main" id="{4E0176E2-2838-43BF-A464-8F23C0EA806D}"/>
                </a:ext>
              </a:extLst>
            </p:cNvPr>
            <p:cNvGrpSpPr/>
            <p:nvPr/>
          </p:nvGrpSpPr>
          <p:grpSpPr>
            <a:xfrm>
              <a:off x="716" y="2179"/>
              <a:ext cx="4606" cy="1475"/>
              <a:chOff x="2400" y="1928"/>
              <a:chExt cx="4189" cy="1475"/>
            </a:xfrm>
          </p:grpSpPr>
          <p:sp>
            <p:nvSpPr>
              <p:cNvPr id="14339" name="MH_Other_2">
                <a:extLst>
                  <a:ext uri="{FF2B5EF4-FFF2-40B4-BE49-F238E27FC236}">
                    <a16:creationId xmlns:a16="http://schemas.microsoft.com/office/drawing/2014/main" id="{17628E1B-C8F2-4346-AB5F-420A5744E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222"/>
                <a:ext cx="3799" cy="888"/>
              </a:xfrm>
              <a:custGeom>
                <a:gdLst>
                  <a:gd name="T0" fmla="*/ 2907 w 3244"/>
                  <a:gd name="T1" fmla="*/ 675 h 675"/>
                  <a:gd name="T2" fmla="*/ 3244 w 3244"/>
                  <a:gd name="T3" fmla="*/ 337 h 675"/>
                  <a:gd name="T4" fmla="*/ 2907 w 3244"/>
                  <a:gd name="T5" fmla="*/ 0 h 675"/>
                  <a:gd name="T6" fmla="*/ 337 w 3244"/>
                  <a:gd name="T7" fmla="*/ 0 h 675"/>
                  <a:gd name="T8" fmla="*/ 0 w 3244"/>
                  <a:gd name="T9" fmla="*/ 337 h 675"/>
                  <a:gd name="T10" fmla="*/ 337 w 3244"/>
                  <a:gd name="T11" fmla="*/ 675 h 675"/>
                  <a:gd name="T12" fmla="*/ 2907 w 3244"/>
                  <a:gd name="T13" fmla="*/ 675 h 6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4" h="675">
                    <a:moveTo>
                      <a:pt x="2907" y="675"/>
                    </a:moveTo>
                    <a:cubicBezTo>
                      <a:pt x="3093" y="675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5"/>
                      <a:pt x="337" y="675"/>
                    </a:cubicBezTo>
                    <a:lnTo>
                      <a:pt x="2907" y="67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40" name="MH_SubTitle_4">
                <a:extLst>
                  <a:ext uri="{FF2B5EF4-FFF2-40B4-BE49-F238E27FC236}">
                    <a16:creationId xmlns:a16="http://schemas.microsoft.com/office/drawing/2014/main" id="{75C2392E-84F2-4E4E-8A0E-2195F0ABA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0" y="1928"/>
                <a:ext cx="3619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lnSpc>
                    <a:spcPct val="110000"/>
                  </a:lnSpc>
                </a:pPr>
                <a:r>
                  <a:rPr lang="zh-CN" altLang="en-US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进行试验收集证据：</a:t>
                </a:r>
              </a:p>
            </p:txBody>
          </p:sp>
        </p:grpSp>
        <p:sp>
          <p:nvSpPr>
            <p:cNvPr id="6" name="五角星 5">
              <a:extLst>
                <a:ext uri="{FF2B5EF4-FFF2-40B4-BE49-F238E27FC236}">
                  <a16:creationId xmlns:a16="http://schemas.microsoft.com/office/drawing/2014/main" id="{6D64AD6C-B81F-42A5-B7B6-E24267CC8CA9}"/>
                </a:ext>
              </a:extLst>
            </p:cNvPr>
            <p:cNvSpPr/>
            <p:nvPr/>
          </p:nvSpPr>
          <p:spPr>
            <a:xfrm>
              <a:off x="988" y="2704"/>
              <a:ext cx="356" cy="445"/>
            </a:xfrm>
            <a:prstGeom prst="star5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aphicFrame>
        <p:nvGraphicFramePr>
          <p:cNvPr id="2192402" name="Group 18">
            <a:extLst>
              <a:ext uri="{FF2B5EF4-FFF2-40B4-BE49-F238E27FC236}">
                <a16:creationId xmlns:a16="http://schemas.microsoft.com/office/drawing/2014/main" id="{81E954AB-1948-4B35-BBD5-AF6F0D29E621}"/>
              </a:ext>
            </a:extLst>
          </p:cNvPr>
          <p:cNvGraphicFramePr>
            <a:graphicFrameLocks noGrp="1"/>
          </p:cNvGraphicFramePr>
          <p:nvPr/>
        </p:nvGraphicFramePr>
        <p:xfrm>
          <a:off x="180975" y="939800"/>
          <a:ext cx="8853488" cy="2455958"/>
        </p:xfrm>
        <a:graphic>
          <a:graphicData uri="http://schemas.openxmlformats.org/drawingml/2006/table">
            <a:tbl>
              <a:tblPr/>
              <a:tblGrid>
                <a:gridCol w="875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</a:rPr>
                        <a:t>次序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U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/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V</a:t>
                      </a: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I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/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R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/ 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" panose="020b0503020204020204" pitchFamily="34" charset="-122"/>
                          <a:cs typeface="Arial" panose="020b0604020202020204" pitchFamily="34" charset="0"/>
                        </a:rPr>
                        <a:t>Ω</a:t>
                      </a: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R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  <a:cs typeface="微软雅黑" panose="020b0503020204020204" pitchFamily="34" charset="-122"/>
                        </a:rPr>
                        <a:t>的平均值</a:t>
                      </a: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anose="020b0503020204020204" pitchFamily="34" charset="-122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3" marR="9144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6D343F96-3A6C-458A-B032-021D6233E96B}"/>
              </a:ext>
            </a:extLst>
          </p:cNvPr>
          <p:cNvGrpSpPr/>
          <p:nvPr/>
        </p:nvGrpSpPr>
        <p:grpSpPr>
          <a:xfrm>
            <a:off x="481013" y="3317875"/>
            <a:ext cx="2986087" cy="936625"/>
            <a:chOff x="716" y="2179"/>
            <a:chExt cx="4704" cy="1474"/>
          </a:xfrm>
        </p:grpSpPr>
        <p:grpSp>
          <p:nvGrpSpPr>
            <p:cNvPr id="14373" name="组合 7">
              <a:extLst>
                <a:ext uri="{FF2B5EF4-FFF2-40B4-BE49-F238E27FC236}">
                  <a16:creationId xmlns:a16="http://schemas.microsoft.com/office/drawing/2014/main" id="{24322BF7-B31B-4299-A2D8-AB151AD0B004}"/>
                </a:ext>
              </a:extLst>
            </p:cNvPr>
            <p:cNvGrpSpPr/>
            <p:nvPr/>
          </p:nvGrpSpPr>
          <p:grpSpPr>
            <a:xfrm>
              <a:off x="716" y="2179"/>
              <a:ext cx="4705" cy="1475"/>
              <a:chOff x="2400" y="1928"/>
              <a:chExt cx="4279" cy="1475"/>
            </a:xfrm>
          </p:grpSpPr>
          <p:sp>
            <p:nvSpPr>
              <p:cNvPr id="14374" name="MH_Other_2">
                <a:extLst>
                  <a:ext uri="{FF2B5EF4-FFF2-40B4-BE49-F238E27FC236}">
                    <a16:creationId xmlns:a16="http://schemas.microsoft.com/office/drawing/2014/main" id="{F71B26F3-0150-49B9-99A2-B5491EF77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222"/>
                <a:ext cx="3799" cy="888"/>
              </a:xfrm>
              <a:custGeom>
                <a:gdLst>
                  <a:gd name="T0" fmla="*/ 2907 w 3244"/>
                  <a:gd name="T1" fmla="*/ 675 h 675"/>
                  <a:gd name="T2" fmla="*/ 3244 w 3244"/>
                  <a:gd name="T3" fmla="*/ 337 h 675"/>
                  <a:gd name="T4" fmla="*/ 2907 w 3244"/>
                  <a:gd name="T5" fmla="*/ 0 h 675"/>
                  <a:gd name="T6" fmla="*/ 337 w 3244"/>
                  <a:gd name="T7" fmla="*/ 0 h 675"/>
                  <a:gd name="T8" fmla="*/ 0 w 3244"/>
                  <a:gd name="T9" fmla="*/ 337 h 675"/>
                  <a:gd name="T10" fmla="*/ 337 w 3244"/>
                  <a:gd name="T11" fmla="*/ 675 h 675"/>
                  <a:gd name="T12" fmla="*/ 2907 w 3244"/>
                  <a:gd name="T13" fmla="*/ 675 h 6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4" h="675">
                    <a:moveTo>
                      <a:pt x="2907" y="675"/>
                    </a:moveTo>
                    <a:cubicBezTo>
                      <a:pt x="3093" y="675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5"/>
                      <a:pt x="337" y="675"/>
                    </a:cubicBezTo>
                    <a:lnTo>
                      <a:pt x="2907" y="67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75" name="MH_SubTitle_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98FE661-80EF-40CF-BF03-3DF0CD2EB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0" y="1928"/>
                <a:ext cx="3619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lnSpc>
                    <a:spcPct val="110000"/>
                  </a:lnSpc>
                </a:pPr>
                <a:r>
                  <a:rPr lang="zh-CN" altLang="en-US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误差分析：</a:t>
                </a:r>
              </a:p>
            </p:txBody>
          </p:sp>
        </p:grpSp>
        <p:sp>
          <p:nvSpPr>
            <p:cNvPr id="11" name="五角星 10">
              <a:extLst>
                <a:ext uri="{FF2B5EF4-FFF2-40B4-BE49-F238E27FC236}">
                  <a16:creationId xmlns:a16="http://schemas.microsoft.com/office/drawing/2014/main" id="{2376D00E-0405-4282-8E37-00329ABA9515}"/>
                </a:ext>
              </a:extLst>
            </p:cNvPr>
            <p:cNvSpPr/>
            <p:nvPr/>
          </p:nvSpPr>
          <p:spPr>
            <a:xfrm>
              <a:off x="989" y="2704"/>
              <a:ext cx="453" cy="425"/>
            </a:xfrm>
            <a:prstGeom prst="star5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12" name="Text Box 8">
            <a:extLst>
              <a:ext uri="{FF2B5EF4-FFF2-40B4-BE49-F238E27FC236}">
                <a16:creationId xmlns:a16="http://schemas.microsoft.com/office/drawing/2014/main" id="{41A53CF8-A3BE-4230-BEDA-01DE8111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051300"/>
            <a:ext cx="278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、读数误差。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7E64A79-E82D-4271-B62E-1CE83B85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219700"/>
            <a:ext cx="54991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3</a:t>
            </a:r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、试验仪器本身存在的误差。</a:t>
            </a:r>
          </a:p>
        </p:txBody>
      </p:sp>
      <p:sp>
        <p:nvSpPr>
          <p:cNvPr id="14" name="Text Box 8">
            <a:hlinkClick r:id="rId4" action="ppaction://hlinksldjump"/>
            <a:extLst>
              <a:ext uri="{FF2B5EF4-FFF2-40B4-BE49-F238E27FC236}">
                <a16:creationId xmlns:a16="http://schemas.microsoft.com/office/drawing/2014/main" id="{BB41ADA3-D489-4FF8-9045-A00840B1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802313"/>
            <a:ext cx="420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4</a:t>
            </a:r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、电路设计的缺陷。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753D9220-27DB-41CD-B930-E8F52CFD9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635500"/>
            <a:ext cx="719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楷体"/>
              </a:rPr>
              <a:t>、电路连接处接触电阻产生的误差。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33284162-756E-4A0E-9785-B9D2937F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6775" y="5084763"/>
            <a:ext cx="1663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14" grpId="2"/>
      <p:bldP spid="15" grpId="3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物理" id="{A52D074F-739F-4227-AC30-B13782715710}" vid="{9AD6B1F0-38CE-4FA8-96AF-E1F87DEF8EA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379</Paragraphs>
  <Slides>46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物理</vt:lpstr>
      <vt:lpstr>第三节 “伏安法”测电阻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2. 如图所示的电路中，电源两端电压保持不变。开关S闭合，灯L正常发光，将滑动变阻器的滑片P向右滑动，则下列说法中正确的是 （    ）A．电压表的示数变大，灯L变亮 B．电压表的示数变小，灯L变暗 C．电流表的示数变大，灯L变暗 D．电流表的示数变小，灯L变亮 </vt:lpstr>
      <vt:lpstr>Slide 13</vt:lpstr>
      <vt:lpstr>Slide 14</vt:lpstr>
      <vt:lpstr>3. 小王同学在用“伏安法”测一个小灯泡电阻的实验中，由于粗心，将电路接成如图的形式，当她闭合开关时会出现什么问题？</vt:lpstr>
      <vt:lpstr>4.小梅同学在用“伏安法”测一个小灯泡电阻的实验中，由于粗心，将电路接成如图所示的形式，当她闭合开关时会出现什么问题？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2020-10-03T22:47:10Z</cp:lastPrinted>
  <dcterms:created xsi:type="dcterms:W3CDTF">2020-10-03T22:47:10Z</dcterms:created>
  <dcterms:modified xsi:type="dcterms:W3CDTF">2020-10-03T14:47:12Z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