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451" r:id="rId4"/>
    <p:sldId id="513" r:id="rId5"/>
    <p:sldId id="453" r:id="rId6"/>
    <p:sldId id="281" r:id="rId7"/>
    <p:sldId id="454" r:id="rId8"/>
    <p:sldId id="514" r:id="rId9"/>
    <p:sldId id="458" r:id="rId10"/>
    <p:sldId id="519" r:id="rId11"/>
    <p:sldId id="515" r:id="rId12"/>
    <p:sldId id="516" r:id="rId13"/>
    <p:sldId id="517" r:id="rId14"/>
    <p:sldId id="5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C1C136C1-DAC4-473C-8286-70BCE3E7AA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A4CDA62-619D-4B8E-A710-E28759DD59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6E0442-D5DA-44BD-BC17-9C152BA596AB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="" xmlns:a16="http://schemas.microsoft.com/office/drawing/2014/main" id="{60384049-408B-4251-AA2F-E63D37D382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>
            <a:extLst>
              <a:ext uri="{FF2B5EF4-FFF2-40B4-BE49-F238E27FC236}">
                <a16:creationId xmlns="" xmlns:a16="http://schemas.microsoft.com/office/drawing/2014/main" id="{C1DC68A3-C3C2-4531-9C0C-AC664BB96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1D3B949-A962-4FE3-AA6C-7962A57008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4829A7D-BA28-45DB-850F-3344309F4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5EDF69-EF35-4FC0-953C-F621BA47D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8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853D24E-76C0-44D6-B481-1E3936B1993B}"/>
              </a:ext>
            </a:extLst>
          </p:cNvPr>
          <p:cNvGrpSpPr/>
          <p:nvPr/>
        </p:nvGrpSpPr>
        <p:grpSpPr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4554D1D-2161-4866-9754-EECECB833CFE}"/>
                </a:ext>
              </a:extLst>
            </p:cNvPr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8761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9126 h 10000"/>
                <a:gd name="T10" fmla="*/ 8761 w 10000"/>
                <a:gd name="T11" fmla="*/ 9127 h 10000"/>
                <a:gd name="T12" fmla="*/ 8761 w 10000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1E25654-26D3-413D-8631-916368EB596D}"/>
                </a:ext>
              </a:extLst>
            </p:cNvPr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8763 w 10002"/>
                <a:gd name="T1" fmla="*/ 0 h 10000"/>
                <a:gd name="T2" fmla="*/ 10002 w 10002"/>
                <a:gd name="T3" fmla="*/ 0 h 10000"/>
                <a:gd name="T4" fmla="*/ 10002 w 10002"/>
                <a:gd name="T5" fmla="*/ 10000 h 10000"/>
                <a:gd name="T6" fmla="*/ 2 w 10002"/>
                <a:gd name="T7" fmla="*/ 10000 h 10000"/>
                <a:gd name="T8" fmla="*/ 0 w 10002"/>
                <a:gd name="T9" fmla="*/ 9125 h 10000"/>
                <a:gd name="T10" fmla="*/ 8763 w 10002"/>
                <a:gd name="T11" fmla="*/ 9128 h 10000"/>
                <a:gd name="T12" fmla="*/ 8763 w 10002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C68A3F2-EB59-4A0B-B81D-9D8C6F67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F69220-AF3A-432B-A51B-0429BE88AD4A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8888AE1-0DDF-47F4-8496-05353BFA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CC09909-0E20-4A3C-80D6-A11537B0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03A7E8-8256-47D5-B82A-8D348D967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6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6F0CD7C-9278-4970-8EE3-EC9E3E26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BCA7-7DB7-4F28-88E7-182DED83A6E1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AB3272B-F8DB-4B9E-B95E-88DD02FE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76A9671-CD15-4DF6-A126-6A0E235D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1A22-453B-40B8-94AA-80E79CE0B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921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4289C31-C17D-4CF5-87D8-A4051BDE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84DE-396A-47C7-AF59-B9191BBCCA2B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E5E3535-C668-4896-AFFE-56487B36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8CE6D9C-1BC9-4F68-A28C-BFF4FA9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6816-6C71-44D2-A035-91EC6CEF7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9249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FB846EC-5CEC-473C-8DE3-90F5DD77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824D4FF-1A85-4C20-B5CC-FFDA5EA2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0A97A40-8FA2-47D1-AEE0-C87FD222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EAAF-FB85-42F3-9EBD-5D81E6B16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05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6AFA25D-DFA8-4823-AD5B-A3EAC6E3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7E67-18B7-43C9-8E6E-3DB5C09228E8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EAB6E94-C353-450A-BC86-6BA72869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08D0647-F8A7-4B91-AF4E-C13BD26B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0819-2730-466E-8C01-33449E177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0255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89C0372-3E7A-45EA-ADF7-F1F32A556184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8A71B2B-CF74-4075-A970-FC8CBC26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4D7D15-5C71-46A0-BED8-164DE02440AD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08B8E64-BA79-4DDD-9F3C-3BB4B75E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616AEEB-EF6B-4C9E-9259-A16E8E56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0515C6-C825-4CF7-9E0D-E0C701E1D5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527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017120E-49B7-4D3F-97AF-0B7C0CBF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6A07-4205-4F36-85E9-A9AEB3DEA481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D12B73C-8CFB-4C54-B949-FCF54015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AE55E77-B5F4-474C-8154-CC381867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4CBE-6F32-460E-98FC-CC8D382819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4098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6A1C590-612C-4F43-B41C-D7F71F06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1805-0507-40D5-8FB0-32765BC47891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8456AF1-48D2-4C62-A6CA-B71D25B6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DE3AD15-A9EC-4C18-96DA-56A0C70C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252B-3DEC-43F1-9D37-FB627451E0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677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F124DDC-4E4E-4074-91ED-73A42030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436E-9C5D-4E1C-A85F-1155168325DD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4BD5CAC-164A-4AA3-8541-AC0CD79A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AD4CEE9-EFC6-40CF-B23C-0301DFFE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9659-7283-471C-8A03-37AB61644F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94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BFA52D8-6EC1-40D8-95ED-3C00113A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1310-3E6C-4105-82E8-138D315A87B4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2E38D1F-6D2A-4987-8626-33C8D600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AD56ED7-0BAD-4217-8174-74AEC255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C42F-5DF1-471D-AC72-956BD425BA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763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A1EDCB3-B013-4CF1-AC36-5BE019B6C1F1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Rectangle 8" title="Divider Bar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B79328B-8194-4EC2-9249-E709A91B5C82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AFFEC50-6418-4346-B76B-5961B00E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CABBEE-37E4-4C10-A991-DE92697885A0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AE03A0C-7CCD-48FB-859A-944A1CEA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F850E63-6003-4421-AEC7-33E65483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274CB0-8B6C-4525-A72F-D3296C8BCE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008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3749FD-F771-4FC6-9ABE-97A965EF9742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Rectangle 8" title="Divider Bar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22152B4-C080-40F0-B49C-5A95EC156F71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3CC85EA-1152-4CC0-A881-8FE75B54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3465EC-0C20-441D-B9C1-AAC9B31944FF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AC25CDD-49A4-47E9-BED8-CF933F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7574D7E-50A5-46BF-B789-B3DCEEA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FD9A1D-0724-4C40-8933-819505069D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41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4DE3A74-6BC7-4DDF-939C-9FA1A97F1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4A53846-8E54-4F1A-9815-3F98FF4C8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7426D92-A2B9-47BD-8710-F522252CD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ECA838-212E-47E7-A2FB-50C52DE1F443}" type="datetimeFigureOut">
              <a:rPr lang="zh-CN" altLang="en-US"/>
              <a:pPr>
                <a:defRPr/>
              </a:pPr>
              <a:t>2020/10/20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5DE90EC-AB97-461F-A771-BDC449B99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43C8AED-8F27-4A08-8432-E1176520C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C81487B-74C9-4EAB-AF04-442697600F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Rectangle 8" title="Side bar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6B31CB4-8922-46C1-94B9-14EF841EBC4B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3" r:id="rId7"/>
    <p:sldLayoutId id="2147483688" r:id="rId8"/>
    <p:sldLayoutId id="2147483689" r:id="rId9"/>
    <p:sldLayoutId id="2147483684" r:id="rId10"/>
    <p:sldLayoutId id="2147483685" r:id="rId11"/>
    <p:sldLayoutId id="2147483690" r:id="rId12"/>
  </p:sldLayoutIdLst>
  <p:transition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eaLnBrk="1" fontAlgn="base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1" fontAlgn="base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3A9C68-AC22-4755-9C97-141A79DEF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807" y="1589330"/>
            <a:ext cx="8950325" cy="2098675"/>
          </a:xfrm>
        </p:spPr>
        <p:txBody>
          <a:bodyPr rtlCol="0"/>
          <a:lstStyle/>
          <a:p>
            <a:pPr fontAlgn="auto"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8.3 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电话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和传感器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746157" y="5895475"/>
            <a:ext cx="5813255" cy="938462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装有压力传感器的电子秤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F3AB8C6-DD60-4AB8-9AD1-90FE0973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88" y="0"/>
            <a:ext cx="7450705" cy="604519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518900" y="11480800"/>
            <a:ext cx="3556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3633455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4001149" y="5895475"/>
            <a:ext cx="5303271" cy="938462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装有声光控开关的楼道灯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3860014-4AD6-4E3A-B1BA-D0481B65E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89" y="546647"/>
            <a:ext cx="9121190" cy="51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083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4001149" y="5895475"/>
            <a:ext cx="5960998" cy="938462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装有红外线感应器的玻璃门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63C5139-B0B5-4256-8594-491AE2F5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3" y="24063"/>
            <a:ext cx="8678778" cy="58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16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4001149" y="5895475"/>
            <a:ext cx="5960998" cy="938462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装有温度传感器的测温枪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6CF87DF-283B-427B-BEDE-6EF5DCFC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63" b="93281" l="9659" r="89773">
                        <a14:foregroundMark x1="21780" y1="6563" x2="58144" y2="12344"/>
                        <a14:foregroundMark x1="62121" y1="92813" x2="73864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44" y="24063"/>
            <a:ext cx="4902219" cy="59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94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4001149" y="5895475"/>
            <a:ext cx="5960998" cy="938462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装有温度传感器的测温枪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6CF87DF-283B-427B-BEDE-6EF5DCFC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63" b="93281" l="9659" r="89773">
                        <a14:foregroundMark x1="21780" y1="6563" x2="58144" y2="12344"/>
                        <a14:foregroundMark x1="62121" y1="92813" x2="73864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44" y="24063"/>
            <a:ext cx="4902219" cy="59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7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3EA76E9-F26F-4B09-9D62-C4F610C4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37" y="0"/>
            <a:ext cx="11454063" cy="685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图甲所示的实验揭示了什么现象？根据此现象发明了什么装置？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图乙所示的实验揭示了什么现象？根据此现象发明了什么装置？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2" name="Picture 17" descr="1330400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9C86732-5CE0-432F-8E71-9785FF2D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2707" y="1670723"/>
            <a:ext cx="5164182" cy="263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9DD8330-4B33-4304-B1B6-1942DAB4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08" y="1448472"/>
            <a:ext cx="4387458" cy="2854784"/>
          </a:xfrm>
          <a:prstGeom prst="rect">
            <a:avLst/>
          </a:prstGeom>
        </p:spPr>
      </p:pic>
      <p:sp>
        <p:nvSpPr>
          <p:cNvPr id="21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933C18D-91E4-4638-8380-74DD62A0A30F}"/>
              </a:ext>
            </a:extLst>
          </p:cNvPr>
          <p:cNvSpPr txBox="1"/>
          <p:nvPr/>
        </p:nvSpPr>
        <p:spPr bwMode="auto">
          <a:xfrm>
            <a:off x="3537286" y="4275221"/>
            <a:ext cx="6967006" cy="8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甲                                              乙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9E1318B-5C3C-4AE0-A937-D6633F31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16" y="0"/>
            <a:ext cx="7984956" cy="5988718"/>
          </a:xfrm>
          <a:prstGeom prst="rect">
            <a:avLst/>
          </a:prstGeom>
        </p:spPr>
      </p:pic>
      <p:sp>
        <p:nvSpPr>
          <p:cNvPr id="46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A6D1FBA-A572-4B91-B5B5-4ADF8C36D877}"/>
              </a:ext>
            </a:extLst>
          </p:cNvPr>
          <p:cNvSpPr txBox="1"/>
          <p:nvPr/>
        </p:nvSpPr>
        <p:spPr>
          <a:xfrm>
            <a:off x="2111545" y="5943601"/>
            <a:ext cx="8630653" cy="938462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1876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年贝尔发明了电话实现了莱斯的梦想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F03A4AF-54DF-4E74-959A-714E30A956FD}"/>
              </a:ext>
            </a:extLst>
          </p:cNvPr>
          <p:cNvSpPr txBox="1"/>
          <p:nvPr/>
        </p:nvSpPr>
        <p:spPr>
          <a:xfrm>
            <a:off x="1888579" y="4940969"/>
            <a:ext cx="9336504" cy="1917031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电话是怎样把振动的声信息转化为电信息呢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又是怎样把电信息还原成振动的声信息呢？</a:t>
            </a:r>
          </a:p>
        </p:txBody>
      </p:sp>
      <p:pic>
        <p:nvPicPr>
          <p:cNvPr id="2" name="Picture 1" descr="E:\教科研、论文资料\人教版教学参考编制\21图\21图\21-1-2.jpg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0A1D254-B41F-4825-9E8D-BF4B909A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399" y="1"/>
            <a:ext cx="8510864" cy="5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90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7D3F389-65A3-4104-9DF1-44D299D4D0F3}"/>
              </a:ext>
            </a:extLst>
          </p:cNvPr>
          <p:cNvSpPr txBox="1"/>
          <p:nvPr/>
        </p:nvSpPr>
        <p:spPr>
          <a:xfrm>
            <a:off x="737937" y="0"/>
            <a:ext cx="11454063" cy="6858000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一、声信息与电信息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1</a:t>
            </a:r>
            <a:r>
              <a:rPr lang="zh-CN" altLang="en-US" sz="3600">
                <a:latin typeface="Times New Roman" panose="02020603050405020304" pitchFamily="18" charset="0"/>
              </a:rPr>
              <a:t>．观察：把声音信息转换成电流信息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	</a:t>
            </a:r>
            <a:r>
              <a:rPr lang="zh-CN" altLang="en-US" sz="3600">
                <a:latin typeface="Times New Roman" panose="02020603050405020304" pitchFamily="18" charset="0"/>
              </a:rPr>
              <a:t>在如图所示的装置中，纸片上粘着一个线圈，线圈的两端用导线引出，接在能测出微小电流的仪器</a:t>
            </a:r>
            <a:r>
              <a:rPr lang="en-US" altLang="zh-CN" sz="3600">
                <a:latin typeface="Times New Roman" panose="02020603050405020304" pitchFamily="18" charset="0"/>
              </a:rPr>
              <a:t>——</a:t>
            </a:r>
            <a:r>
              <a:rPr lang="zh-CN" altLang="en-US" sz="3600">
                <a:latin typeface="Times New Roman" panose="02020603050405020304" pitchFamily="18" charset="0"/>
              </a:rPr>
              <a:t>示波器上，线圈置于磁铁的磁极附近。当你对着线圈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大声说话时，示波器上的图形有什么变化？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11E5255-C6E7-4A5E-B825-C5FCAB01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36" y="4211053"/>
            <a:ext cx="5099264" cy="26469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2EEC77D-D07E-4887-9A10-79C6B3308EA6}"/>
              </a:ext>
            </a:extLst>
          </p:cNvPr>
          <p:cNvSpPr txBox="1"/>
          <p:nvPr/>
        </p:nvSpPr>
        <p:spPr>
          <a:xfrm>
            <a:off x="737937" y="0"/>
            <a:ext cx="11454063" cy="6858000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2</a:t>
            </a:r>
            <a:r>
              <a:rPr lang="zh-CN" altLang="en-US" sz="3200">
                <a:latin typeface="Times New Roman" panose="02020603050405020304" pitchFamily="18" charset="0"/>
              </a:rPr>
              <a:t>．观察：话筒的结构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(1)</a:t>
            </a:r>
            <a:r>
              <a:rPr lang="zh-CN" altLang="en-US" sz="3200">
                <a:latin typeface="Times New Roman" panose="02020603050405020304" pitchFamily="18" charset="0"/>
              </a:rPr>
              <a:t>话筒由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振动膜</a:t>
            </a:r>
            <a:r>
              <a:rPr lang="zh-CN" altLang="en-US" sz="3200"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永久磁体</a:t>
            </a:r>
            <a:r>
              <a:rPr lang="zh-CN" altLang="en-US" sz="3200"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  <a:r>
              <a:rPr lang="zh-CN" altLang="en-US" sz="3200">
                <a:latin typeface="Times New Roman" panose="02020603050405020304" pitchFamily="18" charset="0"/>
              </a:rPr>
              <a:t>组成；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(2)</a:t>
            </a:r>
            <a:r>
              <a:rPr lang="zh-CN" altLang="en-US" sz="3200">
                <a:latin typeface="Times New Roman" panose="02020603050405020304" pitchFamily="18" charset="0"/>
              </a:rPr>
              <a:t>话筒的作用：将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声信息转化为电信息</a:t>
            </a:r>
            <a:r>
              <a:rPr lang="zh-CN" altLang="en-US" sz="3200">
                <a:latin typeface="Times New Roman" panose="02020603050405020304" pitchFamily="18" charset="0"/>
              </a:rPr>
              <a:t>；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(3)</a:t>
            </a:r>
            <a:r>
              <a:rPr lang="zh-CN" altLang="en-US" sz="3200">
                <a:latin typeface="Times New Roman" panose="02020603050405020304" pitchFamily="18" charset="0"/>
              </a:rPr>
              <a:t>话筒的原理：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电磁感应现象</a:t>
            </a:r>
            <a:r>
              <a:rPr lang="zh-CN" altLang="en-US" sz="3200">
                <a:latin typeface="Times New Roman" panose="02020603050405020304" pitchFamily="18" charset="0"/>
              </a:rPr>
              <a:t>。当对着话筒说话时引起了振动膜的振动，振动膜带动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在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的磁场中做</a:t>
            </a:r>
            <a:r>
              <a:rPr lang="en-US" altLang="zh-CN" sz="3200">
                <a:latin typeface="Times New Roman" panose="02020603050405020304" pitchFamily="18" charset="0"/>
              </a:rPr>
              <a:t>___________</a:t>
            </a:r>
            <a:r>
              <a:rPr lang="zh-CN" altLang="en-US" sz="3200">
                <a:latin typeface="Times New Roman" panose="02020603050405020304" pitchFamily="18" charset="0"/>
              </a:rPr>
              <a:t>运动，在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中会产生与声音变化相应的</a:t>
            </a:r>
            <a:r>
              <a:rPr lang="en-US" altLang="zh-CN" sz="3200">
                <a:latin typeface="Times New Roman" panose="02020603050405020304" pitchFamily="18" charset="0"/>
              </a:rPr>
              <a:t>__________</a:t>
            </a:r>
            <a:r>
              <a:rPr lang="zh-CN" altLang="en-US" sz="3200">
                <a:latin typeface="Times New Roman" panose="02020603050405020304" pitchFamily="18" charset="0"/>
              </a:rPr>
              <a:t>，这样就把声信息转变成了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信息。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04624C1-72F4-4548-A5E4-8DBBD25D9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95" y="0"/>
            <a:ext cx="5708723" cy="2488893"/>
          </a:xfrm>
          <a:prstGeom prst="rect">
            <a:avLst/>
          </a:prstGeom>
        </p:spPr>
      </p:pic>
      <p:sp>
        <p:nvSpPr>
          <p:cNvPr id="52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871902F-5CED-44AA-88D6-656F63A1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899" y="4509336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8159879-CB8E-4A5F-BA11-85515752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741" y="4509336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磁体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026B1C3-4389-4519-BE5C-7A0D80071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657" y="4509336"/>
            <a:ext cx="25663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切割磁感线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147571-68AB-4501-9834-00DF4E9F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415" y="5247273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0121F9C-5BF5-462B-B52A-2D8AA2EE5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556" y="5280862"/>
            <a:ext cx="2160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感应电流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DF65B01-B92F-4C12-9CFF-CE4D1DE1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669" y="5993974"/>
            <a:ext cx="652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1"/>
      <p:bldP spid="54" grpId="2"/>
      <p:bldP spid="56" grpId="3"/>
      <p:bldP spid="57" grpId="4"/>
      <p:bldP spid="58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8D12620-2CED-473B-9222-EBA338F55AA8}"/>
              </a:ext>
            </a:extLst>
          </p:cNvPr>
          <p:cNvSpPr txBox="1"/>
          <p:nvPr/>
        </p:nvSpPr>
        <p:spPr>
          <a:xfrm>
            <a:off x="737937" y="0"/>
            <a:ext cx="11454063" cy="6858000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1</a:t>
            </a:r>
            <a:r>
              <a:rPr lang="zh-CN" altLang="en-US" sz="3600">
                <a:latin typeface="Times New Roman" panose="02020603050405020304" pitchFamily="18" charset="0"/>
              </a:rPr>
              <a:t>．观察：把电信息还原成声信息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	</a:t>
            </a:r>
            <a:r>
              <a:rPr lang="zh-CN" altLang="en-US" sz="3600">
                <a:latin typeface="Times New Roman" panose="02020603050405020304" pitchFamily="18" charset="0"/>
              </a:rPr>
              <a:t>用如图所示装置，在纸片上撒少许碎纸屑。将线圈的两根引线与电池的两极瞬间接触，仔细观察粘着线圈的纸片会有什么反应？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9418AEA-2F34-4D7E-AA87-59B235DC7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60" y="2912427"/>
            <a:ext cx="5808016" cy="36648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2EEC77D-D07E-4887-9A10-79C6B3308EA6}"/>
              </a:ext>
            </a:extLst>
          </p:cNvPr>
          <p:cNvSpPr txBox="1"/>
          <p:nvPr/>
        </p:nvSpPr>
        <p:spPr>
          <a:xfrm>
            <a:off x="737937" y="0"/>
            <a:ext cx="11454063" cy="6858000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2</a:t>
            </a:r>
            <a:r>
              <a:rPr lang="zh-CN" altLang="en-US" sz="3200">
                <a:latin typeface="Times New Roman" panose="02020603050405020304" pitchFamily="18" charset="0"/>
              </a:rPr>
              <a:t>．观察：扬声器的结构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(1)</a:t>
            </a:r>
            <a:r>
              <a:rPr lang="zh-CN" altLang="en-US" sz="3200">
                <a:latin typeface="Times New Roman" panose="02020603050405020304" pitchFamily="18" charset="0"/>
              </a:rPr>
              <a:t>话筒由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纸盆</a:t>
            </a:r>
            <a:r>
              <a:rPr lang="zh-CN" altLang="en-US" sz="3200"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永久磁体</a:t>
            </a:r>
            <a:r>
              <a:rPr lang="zh-CN" altLang="en-US" sz="3200">
                <a:latin typeface="Times New Roman" panose="02020603050405020304" pitchFamily="18" charset="0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  <a:r>
              <a:rPr lang="zh-CN" altLang="en-US" sz="3200">
                <a:latin typeface="Times New Roman" panose="02020603050405020304" pitchFamily="18" charset="0"/>
              </a:rPr>
              <a:t>组成；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(2)</a:t>
            </a:r>
            <a:r>
              <a:rPr lang="zh-CN" altLang="en-US" sz="3200">
                <a:latin typeface="Times New Roman" panose="02020603050405020304" pitchFamily="18" charset="0"/>
              </a:rPr>
              <a:t>话筒的作用：将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电信息转化为声信息</a:t>
            </a:r>
            <a:r>
              <a:rPr lang="zh-CN" altLang="en-US" sz="3200">
                <a:latin typeface="Times New Roman" panose="02020603050405020304" pitchFamily="18" charset="0"/>
              </a:rPr>
              <a:t>；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(3)</a:t>
            </a:r>
            <a:r>
              <a:rPr lang="zh-CN" altLang="en-US" sz="3200">
                <a:latin typeface="Times New Roman" panose="02020603050405020304" pitchFamily="18" charset="0"/>
              </a:rPr>
              <a:t>话筒的原理：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磁场对通电导体有力的作用</a:t>
            </a:r>
            <a:r>
              <a:rPr lang="zh-CN" altLang="en-US" sz="3200">
                <a:latin typeface="Times New Roman" panose="02020603050405020304" pitchFamily="18" charset="0"/>
              </a:rPr>
              <a:t>。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	</a:t>
            </a:r>
            <a:r>
              <a:rPr lang="zh-CN" altLang="en-US" sz="3200">
                <a:latin typeface="Times New Roman" panose="02020603050405020304" pitchFamily="18" charset="0"/>
              </a:rPr>
              <a:t>声信息转变成的交变电流通过导线流经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zh-CN" altLang="en-US" sz="3200">
                <a:latin typeface="Times New Roman" panose="02020603050405020304" pitchFamily="18" charset="0"/>
              </a:rPr>
              <a:t>扬声器的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，扬声器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的磁场对通电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有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的作用，</a:t>
            </a: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振动并带动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振动，这样就把电信息转变成了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</a:rPr>
              <a:t>信息。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52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871902F-5CED-44AA-88D6-656F63A1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811" y="3787442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8159879-CB8E-4A5F-BA11-85515752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67" y="3756863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磁体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2147571-68AB-4501-9834-00DF4E9F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67" y="4477776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线圈</a:t>
            </a:r>
          </a:p>
        </p:txBody>
      </p:sp>
      <p:sp>
        <p:nvSpPr>
          <p:cNvPr id="58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DF65B01-B92F-4C12-9CFF-CE4D1DE1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957" y="5908059"/>
            <a:ext cx="652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B6E9DE2-927B-4464-88BF-7DDE19FDC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98" y="0"/>
            <a:ext cx="2636899" cy="29340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87914AF-F1A2-42FF-B015-1F9DD280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5737"/>
          <a:stretch>
            <a:fillRect/>
          </a:stretch>
        </p:blipFill>
        <p:spPr>
          <a:xfrm>
            <a:off x="8734569" y="3459609"/>
            <a:ext cx="3507980" cy="3398391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AD756B7-4A61-4E65-A4D9-F58C77AB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48" y="4477777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导体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69EEC83-0BCB-43E1-9744-79AFB147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429" y="4477777"/>
            <a:ext cx="723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力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78B4924-BF59-4FA5-8562-0832524AE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47" y="5192918"/>
            <a:ext cx="111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纸盆</a:t>
            </a:r>
          </a:p>
        </p:txBody>
      </p:sp>
    </p:spTree>
    <p:extLst>
      <p:ext uri="{BB962C8B-B14F-4D97-AF65-F5344CB8AC3E}">
        <p14:creationId xmlns:p14="http://schemas.microsoft.com/office/powerpoint/2010/main" val="798667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1"/>
      <p:bldP spid="56" grpId="2"/>
      <p:bldP spid="58" grpId="3"/>
      <p:bldP spid="14" grpId="4"/>
      <p:bldP spid="15" grpId="5"/>
      <p:bldP spid="17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380AA97-E071-4A08-8038-03D2CCFCBEC4}"/>
              </a:ext>
            </a:extLst>
          </p:cNvPr>
          <p:cNvSpPr txBox="1"/>
          <p:nvPr/>
        </p:nvSpPr>
        <p:spPr>
          <a:xfrm>
            <a:off x="737937" y="1"/>
            <a:ext cx="11454063" cy="1061634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latin typeface="Times New Roman" panose="02020603050405020304" pitchFamily="18" charset="0"/>
              </a:rPr>
              <a:t>二、传感器：实现其他信息转换成电信息的器件。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13C073E-AA8D-4A5A-8DD8-4D6CF725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/>
          <a:stretch>
            <a:fillRect/>
          </a:stretch>
        </p:blipFill>
        <p:spPr>
          <a:xfrm>
            <a:off x="3304157" y="950582"/>
            <a:ext cx="6697254" cy="4944893"/>
          </a:xfrm>
          <a:prstGeom prst="rect">
            <a:avLst/>
          </a:prstGeom>
        </p:spPr>
      </p:pic>
      <p:sp>
        <p:nvSpPr>
          <p:cNvPr id="5" name="内容占位符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82A1-25B6-49E6-9A7E-A91B78FBF528}"/>
              </a:ext>
            </a:extLst>
          </p:cNvPr>
          <p:cNvSpPr txBox="1"/>
          <p:nvPr/>
        </p:nvSpPr>
        <p:spPr>
          <a:xfrm>
            <a:off x="3746157" y="5895475"/>
            <a:ext cx="5813255" cy="938462"/>
          </a:xfrm>
          <a:prstGeom prst="rect">
            <a:avLst/>
          </a:prstGeom>
        </p:spPr>
        <p:txBody>
          <a:bodyPr/>
          <a:lstStyle>
            <a:lvl1pPr marL="382588" indent="-382588" algn="l" rtl="0" eaLnBrk="1" fontAlgn="base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1" fontAlgn="base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装有压力传感器的自动扶梯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剪切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318</Words>
  <Application>Microsoft Office PowerPoint</Application>
  <PresentationFormat>自定义</PresentationFormat>
  <Paragraphs>51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剪切</vt:lpstr>
      <vt:lpstr>8.3 电话和传感器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8.3电话和传感器</dc:title>
  <cp:lastModifiedBy>lenovo</cp:lastModifiedBy>
  <cp:revision>2</cp:revision>
  <cp:lastPrinted>2020-09-23T18:14:33Z</cp:lastPrinted>
  <dcterms:created xsi:type="dcterms:W3CDTF">2020-09-23T18:14:33Z</dcterms:created>
  <dcterms:modified xsi:type="dcterms:W3CDTF">2020-10-20T00:27:55Z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