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4" r:id="rId11"/>
    <p:sldId id="264" r:id="rId12"/>
    <p:sldId id="275" r:id="rId13"/>
    <p:sldId id="276" r:id="rId14"/>
    <p:sldId id="277" r:id="rId15"/>
    <p:sldId id="278" r:id="rId16"/>
    <p:sldId id="266" r:id="rId17"/>
    <p:sldId id="267" r:id="rId18"/>
    <p:sldId id="268" r:id="rId19"/>
    <p:sldId id="269" r:id="rId20"/>
    <p:sldId id="279" r:id="rId21"/>
    <p:sldId id="280" r:id="rId22"/>
    <p:sldId id="285" r:id="rId23"/>
    <p:sldId id="270" r:id="rId24"/>
    <p:sldId id="281" r:id="rId25"/>
    <p:sldId id="293" r:id="rId26"/>
    <p:sldId id="289" r:id="rId27"/>
    <p:sldId id="290" r:id="rId28"/>
    <p:sldId id="291" r:id="rId29"/>
    <p:sldId id="292" r:id="rId30"/>
    <p:sldId id="294" r:id="rId31"/>
    <p:sldId id="271" r:id="rId32"/>
    <p:sldId id="282" r:id="rId33"/>
    <p:sldId id="283" r:id="rId34"/>
    <p:sldId id="284" r:id="rId35"/>
    <p:sldId id="299" r:id="rId36"/>
    <p:sldId id="295" r:id="rId37"/>
    <p:sldId id="296" r:id="rId38"/>
    <p:sldId id="286" r:id="rId39"/>
    <p:sldId id="287" r:id="rId40"/>
    <p:sldId id="298" r:id="rId41"/>
    <p:sldId id="297" r:id="rId42"/>
    <p:sldId id="288" r:id="rId43"/>
  </p:sldIdLst>
  <p:sldSz cx="12192000" cy="6858000"/>
  <p:notesSz cx="6858000" cy="9144000"/>
  <p:custDataLst>
    <p:tags r:id="rId4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4660"/>
  </p:normalViewPr>
  <p:slideViewPr>
    <p:cSldViewPr snapToGrid="0">
      <p:cViewPr>
        <p:scale>
          <a:sx n="75" d="100"/>
          <a:sy n="75" d="100"/>
        </p:scale>
        <p:origin x="-1266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9843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09200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4741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2484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504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012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39255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80934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433472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61399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004263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B30BE43-7C84-4D05-A52E-B84BD0D3D7B0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DBE30BB-915E-4C4A-A985-DA3D05BC698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239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4="http://schemas.microsoft.com/office/powerpoint/2010/main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8.wmf"/><Relationship Id="rId3" Type="http://schemas.openxmlformats.org/officeDocument/2006/relationships/image" Target="../media/image19.e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11" Type="http://schemas.openxmlformats.org/officeDocument/2006/relationships/image" Target="../media/image24.e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2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7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4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2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4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41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4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3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46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50BCE80-8539-4125-9AA5-396772E995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5.1 </a:t>
            </a: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欧姆定律</a:t>
            </a:r>
            <a:endParaRPr lang="zh-CN" altLang="en-US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62606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582" y="3793609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EB7119-B2BA-4932-AA88-E4D6090B6B51}"/>
              </a:ext>
            </a:extLst>
          </p:cNvPr>
          <p:cNvGrpSpPr/>
          <p:nvPr/>
        </p:nvGrpSpPr>
        <p:grpSpPr>
          <a:xfrm>
            <a:off x="9823623" y="4356033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矩形 10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54CA4CD-C7D3-4A62-AFDA-D65D2B97ACF6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5" name="矩形 10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279AC8E-D4A1-4593-B5A9-E23E6C43709E}"/>
              </a:ext>
            </a:extLst>
          </p:cNvPr>
          <p:cNvSpPr/>
          <p:nvPr/>
        </p:nvSpPr>
        <p:spPr>
          <a:xfrm>
            <a:off x="4358753" y="5827397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3.0V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0.60A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9F9E7A4-18E5-4FDB-9CD7-E7FFCF534CFB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（一）电阻一定时，探究电流与电压的关系</a:t>
            </a:r>
            <a:endParaRPr lang="en-US" altLang="zh-CN" sz="320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72563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06 -3.7037E-07 L -0.0267 -3.7037E-07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240000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820000">
                                      <p:cBhvr>
                                        <p:cTn id="1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ADA2520-0226-49F4-AF60-EEBE7075A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608438"/>
              </p:ext>
            </p:extLst>
          </p:nvPr>
        </p:nvGraphicFramePr>
        <p:xfrm>
          <a:off x="3246790" y="1045006"/>
          <a:ext cx="64800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624552404"/>
                    </a:ext>
                  </a:extLst>
                </a:gridCol>
                <a:gridCol w="2160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250165742"/>
                    </a:ext>
                  </a:extLst>
                </a:gridCol>
                <a:gridCol w="2160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探究电流与电压的关系（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5Ω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电压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/V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2.0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3.0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582000578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C8A5CBE-2E53-4E96-B6DE-3EFFFFF85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086855"/>
              </p:ext>
            </p:extLst>
          </p:nvPr>
        </p:nvGraphicFramePr>
        <p:xfrm>
          <a:off x="7566790" y="2203246"/>
          <a:ext cx="2160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5729073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0.20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4123432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0.40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28637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0.60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617437717"/>
                  </a:ext>
                </a:extLst>
              </a:tr>
            </a:tbl>
          </a:graphicData>
        </a:graphic>
      </p:graphicFrame>
      <p:sp>
        <p:nvSpPr>
          <p:cNvPr id="11" name="矩形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E022837-F3B9-47A3-AECD-6B67016EC4EE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（一）电阻一定时，探究电流与电压的关系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7ABEF65-FA19-4884-B98E-B1855EFD4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4031479"/>
            <a:ext cx="11488615" cy="257056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结论：</a:t>
            </a:r>
            <a:r>
              <a:rPr lang="zh-CN" altLang="en-US" sz="3200">
                <a:solidFill>
                  <a:srgbClr val="FF0000"/>
                </a:solidFill>
              </a:rPr>
              <a:t>电阻一定时，通过导体的电流与导体两端的电压成正比</a:t>
            </a:r>
            <a:r>
              <a:rPr lang="zh-CN" altLang="en-US" sz="3200"/>
              <a:t>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滑动变阻器的作用：①</a:t>
            </a:r>
            <a:r>
              <a:rPr lang="zh-CN" altLang="en-US" sz="3200">
                <a:solidFill>
                  <a:srgbClr val="FF0000"/>
                </a:solidFill>
              </a:rPr>
              <a:t>保护电路</a:t>
            </a:r>
            <a:r>
              <a:rPr lang="zh-CN" altLang="en-US" sz="3200"/>
              <a:t>；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②</a:t>
            </a:r>
            <a:r>
              <a:rPr lang="zh-CN" altLang="en-US" sz="3200">
                <a:solidFill>
                  <a:srgbClr val="FF0000"/>
                </a:solidFill>
              </a:rPr>
              <a:t>成整数倍改变定值电阻两端的电压</a:t>
            </a:r>
            <a:r>
              <a:rPr lang="zh-CN" altLang="en-US" sz="3200"/>
              <a:t>。</a:t>
            </a:r>
            <a:endParaRPr lang="en-US" altLang="zh-CN" sz="3200"/>
          </a:p>
        </p:txBody>
      </p:sp>
    </p:spTree>
    <p:extLst>
      <p:ext uri="{BB962C8B-B14F-4D97-AF65-F5344CB8AC3E}">
        <p14:creationId xmlns:p14="http://schemas.microsoft.com/office/powerpoint/2010/main" val="36126693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582" y="3793609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EB7119-B2BA-4932-AA88-E4D6090B6B51}"/>
              </a:ext>
            </a:extLst>
          </p:cNvPr>
          <p:cNvGrpSpPr/>
          <p:nvPr/>
        </p:nvGrpSpPr>
        <p:grpSpPr>
          <a:xfrm>
            <a:off x="10114142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矩形 18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6855342-8D37-4873-8837-9248C3DF6ADE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5" name="矩形 10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E12A10A-8B41-473C-ABE9-7AF48F4AA9B7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45B85DF-18DF-4D63-87BE-13176772173F}"/>
              </a:ext>
            </a:extLst>
          </p:cNvPr>
          <p:cNvSpPr/>
          <p:nvPr/>
        </p:nvSpPr>
        <p:spPr>
          <a:xfrm>
            <a:off x="4610796" y="6132802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5Ω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0.40A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08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06 4.07407E-06 L -0.0267 4.07407E-06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0700" y="3802601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EB7119-B2BA-4932-AA88-E4D6090B6B51}"/>
              </a:ext>
            </a:extLst>
          </p:cNvPr>
          <p:cNvGrpSpPr/>
          <p:nvPr/>
        </p:nvGrpSpPr>
        <p:grpSpPr>
          <a:xfrm>
            <a:off x="9799817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矩形 18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6855342-8D37-4873-8837-9248C3DF6ADE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5" name="矩形 10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E12A10A-8B41-473C-ABE9-7AF48F4AA9B7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84CAD2D-B3D1-4F76-AEEA-0D6576DC9D33}"/>
              </a:ext>
            </a:extLst>
          </p:cNvPr>
          <p:cNvSpPr/>
          <p:nvPr/>
        </p:nvSpPr>
        <p:spPr>
          <a:xfrm>
            <a:off x="6021373" y="4170947"/>
            <a:ext cx="140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10Ω</a:t>
            </a:r>
            <a:endParaRPr lang="zh-CN" altLang="en-US" sz="2800"/>
          </a:p>
        </p:txBody>
      </p:sp>
      <p:sp>
        <p:nvSpPr>
          <p:cNvPr id="106" name="矩形 10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A28651E-6BB2-42DC-AE20-59A8B87BD4F2}"/>
              </a:ext>
            </a:extLst>
          </p:cNvPr>
          <p:cNvSpPr/>
          <p:nvPr/>
        </p:nvSpPr>
        <p:spPr>
          <a:xfrm>
            <a:off x="800645" y="5415156"/>
            <a:ext cx="11393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itchFamily="18" charset="0"/>
              </a:rPr>
              <a:t>将</a:t>
            </a:r>
            <a:r>
              <a:rPr lang="en-US" altLang="zh-CN" sz="2800">
                <a:latin typeface="Times New Roman" pitchFamily="18" charset="0"/>
              </a:rPr>
              <a:t>5Ω</a:t>
            </a:r>
            <a:r>
              <a:rPr lang="zh-CN" altLang="en-US" sz="2800">
                <a:latin typeface="Times New Roman" pitchFamily="18" charset="0"/>
              </a:rPr>
              <a:t>定值电阻换为</a:t>
            </a:r>
            <a:r>
              <a:rPr lang="en-US" altLang="zh-CN" sz="2800">
                <a:latin typeface="Times New Roman" pitchFamily="18" charset="0"/>
              </a:rPr>
              <a:t>10Ω</a:t>
            </a:r>
            <a:r>
              <a:rPr lang="zh-CN" altLang="en-US" sz="2800">
                <a:latin typeface="Times New Roman" pitchFamily="18" charset="0"/>
              </a:rPr>
              <a:t>，电压表示数有何变化，下一步应怎样操作？</a:t>
            </a:r>
          </a:p>
        </p:txBody>
      </p:sp>
    </p:spTree>
    <p:extLst>
      <p:ext uri="{BB962C8B-B14F-4D97-AF65-F5344CB8AC3E}">
        <p14:creationId xmlns:p14="http://schemas.microsoft.com/office/powerpoint/2010/main" val="3513336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2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/>
      <p:bldP spid="103" grpId="1"/>
      <p:bldP spid="106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0700" y="3802601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EB7119-B2BA-4932-AA88-E4D6090B6B51}"/>
              </a:ext>
            </a:extLst>
          </p:cNvPr>
          <p:cNvGrpSpPr/>
          <p:nvPr/>
        </p:nvGrpSpPr>
        <p:grpSpPr>
          <a:xfrm>
            <a:off x="9799817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2009B54-025D-457A-8DCF-79F8FF0AA230}"/>
              </a:ext>
            </a:extLst>
          </p:cNvPr>
          <p:cNvSpPr/>
          <p:nvPr/>
        </p:nvSpPr>
        <p:spPr>
          <a:xfrm>
            <a:off x="4610796" y="6132802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10Ω  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0.20A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5" name="矩形 10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E12A10A-8B41-473C-ABE9-7AF48F4AA9B7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84CAD2D-B3D1-4F76-AEEA-0D6576DC9D33}"/>
              </a:ext>
            </a:extLst>
          </p:cNvPr>
          <p:cNvSpPr/>
          <p:nvPr/>
        </p:nvSpPr>
        <p:spPr>
          <a:xfrm>
            <a:off x="5954213" y="4179176"/>
            <a:ext cx="140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10Ω</a:t>
            </a:r>
            <a:endParaRPr lang="zh-CN" altLang="en-US" sz="2800"/>
          </a:p>
        </p:txBody>
      </p:sp>
      <p:sp>
        <p:nvSpPr>
          <p:cNvPr id="106" name="矩形 10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A28651E-6BB2-42DC-AE20-59A8B87BD4F2}"/>
              </a:ext>
            </a:extLst>
          </p:cNvPr>
          <p:cNvSpPr/>
          <p:nvPr/>
        </p:nvSpPr>
        <p:spPr>
          <a:xfrm>
            <a:off x="798896" y="5424779"/>
            <a:ext cx="11393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调节滑动变阻器，使电压表的示数仍为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</a:rPr>
              <a:t>2.0V</a:t>
            </a:r>
            <a:r>
              <a:rPr lang="zh-CN" altLang="en-US" sz="2800">
                <a:latin typeface="Times New Roman" pitchFamily="18" charset="0"/>
              </a:rPr>
              <a:t>，读出电流表的示数。</a:t>
            </a:r>
          </a:p>
        </p:txBody>
      </p:sp>
    </p:spTree>
    <p:extLst>
      <p:ext uri="{BB962C8B-B14F-4D97-AF65-F5344CB8AC3E}">
        <p14:creationId xmlns:p14="http://schemas.microsoft.com/office/powerpoint/2010/main" val="3189730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06 4.07407E-06 L 0.02149 4.07407E-06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00000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2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0700" y="3802601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EB7119-B2BA-4932-AA88-E4D6090B6B51}"/>
              </a:ext>
            </a:extLst>
          </p:cNvPr>
          <p:cNvGrpSpPr/>
          <p:nvPr/>
        </p:nvGrpSpPr>
        <p:grpSpPr>
          <a:xfrm>
            <a:off x="10069692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2009B54-025D-457A-8DCF-79F8FF0AA230}"/>
              </a:ext>
            </a:extLst>
          </p:cNvPr>
          <p:cNvSpPr/>
          <p:nvPr/>
        </p:nvSpPr>
        <p:spPr>
          <a:xfrm>
            <a:off x="4610796" y="6132802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20Ω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0.10A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5" name="矩形 10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E12A10A-8B41-473C-ABE9-7AF48F4AA9B7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84CAD2D-B3D1-4F76-AEEA-0D6576DC9D33}"/>
              </a:ext>
            </a:extLst>
          </p:cNvPr>
          <p:cNvSpPr/>
          <p:nvPr/>
        </p:nvSpPr>
        <p:spPr>
          <a:xfrm>
            <a:off x="5954213" y="4179176"/>
            <a:ext cx="140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20Ω</a:t>
            </a:r>
            <a:endParaRPr lang="zh-CN" altLang="en-US" sz="2800"/>
          </a:p>
        </p:txBody>
      </p:sp>
      <p:sp>
        <p:nvSpPr>
          <p:cNvPr id="106" name="矩形 10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A28651E-6BB2-42DC-AE20-59A8B87BD4F2}"/>
              </a:ext>
            </a:extLst>
          </p:cNvPr>
          <p:cNvSpPr/>
          <p:nvPr/>
        </p:nvSpPr>
        <p:spPr>
          <a:xfrm>
            <a:off x="798896" y="5424779"/>
            <a:ext cx="11393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调节滑动变阻器，使电压表的示数仍为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</a:rPr>
              <a:t>2.0V</a:t>
            </a:r>
            <a:r>
              <a:rPr lang="zh-CN" altLang="en-US" sz="2800">
                <a:latin typeface="Times New Roman" pitchFamily="18" charset="0"/>
              </a:rPr>
              <a:t>，读出电流表的示数。</a:t>
            </a:r>
          </a:p>
        </p:txBody>
      </p:sp>
    </p:spTree>
    <p:extLst>
      <p:ext uri="{BB962C8B-B14F-4D97-AF65-F5344CB8AC3E}">
        <p14:creationId xmlns:p14="http://schemas.microsoft.com/office/powerpoint/2010/main" val="2842871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07 4.07407E-06 L 0.01341 0.00046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00" y="2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20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A4F06CC-DE0C-447A-87A3-1EA91B2F9AE7}"/>
              </a:ext>
            </a:extLst>
          </p:cNvPr>
          <p:cNvSpPr/>
          <p:nvPr/>
        </p:nvSpPr>
        <p:spPr>
          <a:xfrm>
            <a:off x="2630039" y="130826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（二）电压一定时，探究电流与电阻的关系</a:t>
            </a:r>
            <a:endParaRPr lang="en-US" altLang="zh-CN" sz="3200">
              <a:sym typeface="Wingdings" pitchFamily="2" charset="2"/>
            </a:endParaRPr>
          </a:p>
        </p:txBody>
      </p:sp>
      <p:graphicFrame>
        <p:nvGraphicFramePr>
          <p:cNvPr id="5" name="表格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8E21278-DFE8-4B50-93ED-95D4C02652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4802"/>
              </p:ext>
            </p:extLst>
          </p:nvPr>
        </p:nvGraphicFramePr>
        <p:xfrm>
          <a:off x="3246790" y="1179757"/>
          <a:ext cx="64800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624552404"/>
                    </a:ext>
                  </a:extLst>
                </a:gridCol>
                <a:gridCol w="2160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250165742"/>
                    </a:ext>
                  </a:extLst>
                </a:gridCol>
                <a:gridCol w="2160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探究电流与电阻的关系（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2V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电阻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/Ω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582000578"/>
                  </a:ext>
                </a:extLst>
              </a:tr>
            </a:tbl>
          </a:graphicData>
        </a:graphic>
      </p:graphicFrame>
      <p:sp>
        <p:nvSpPr>
          <p:cNvPr id="6" name="矩形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457A564-A1B3-4B16-84E9-864DE97E4A4E}"/>
              </a:ext>
            </a:extLst>
          </p:cNvPr>
          <p:cNvSpPr/>
          <p:nvPr/>
        </p:nvSpPr>
        <p:spPr>
          <a:xfrm>
            <a:off x="749300" y="4237510"/>
            <a:ext cx="11442700" cy="223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结论：</a:t>
            </a:r>
            <a:r>
              <a:rPr lang="zh-CN" altLang="en-US" sz="3200">
                <a:solidFill>
                  <a:srgbClr val="FF0000"/>
                </a:solidFill>
              </a:rPr>
              <a:t>电压一定时，通过导体的电流与导体的电阻成反比</a:t>
            </a:r>
            <a:r>
              <a:rPr lang="zh-CN" altLang="en-US" sz="3200"/>
              <a:t>。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滑动变阻器的作用：①</a:t>
            </a:r>
            <a:r>
              <a:rPr lang="zh-CN" altLang="en-US" sz="3200">
                <a:solidFill>
                  <a:srgbClr val="FF0000"/>
                </a:solidFill>
              </a:rPr>
              <a:t>保护电路</a:t>
            </a:r>
            <a:r>
              <a:rPr lang="zh-CN" altLang="en-US" sz="3200"/>
              <a:t>；②通过调节滑动变阻器，</a:t>
            </a:r>
            <a:r>
              <a:rPr lang="zh-CN" altLang="en-US" sz="3200">
                <a:solidFill>
                  <a:srgbClr val="FF0000"/>
                </a:solidFill>
              </a:rPr>
              <a:t>维持定值电阻两端的电压不变</a:t>
            </a:r>
            <a:r>
              <a:rPr lang="zh-CN" altLang="en-US" sz="3200"/>
              <a:t>。</a:t>
            </a:r>
            <a:endParaRPr lang="en-US" altLang="zh-CN" sz="3200"/>
          </a:p>
        </p:txBody>
      </p:sp>
      <p:graphicFrame>
        <p:nvGraphicFramePr>
          <p:cNvPr id="7" name="表格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75AE374-15FD-4E74-AAD2-05F8D9E90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882126"/>
              </p:ext>
            </p:extLst>
          </p:nvPr>
        </p:nvGraphicFramePr>
        <p:xfrm>
          <a:off x="7566790" y="2337997"/>
          <a:ext cx="2160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5729073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0.40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4123432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0.20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28637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>
                          <a:solidFill>
                            <a:srgbClr val="FF0000"/>
                          </a:solidFill>
                        </a:rPr>
                        <a:t>0.10</a:t>
                      </a:r>
                      <a:endParaRPr lang="zh-CN" altLang="en-US" sz="32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617437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804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770" y="140501"/>
            <a:ext cx="2707575" cy="639146"/>
          </a:xfrm>
        </p:spPr>
        <p:txBody>
          <a:bodyPr>
            <a:normAutofit/>
          </a:bodyPr>
          <a:lstStyle/>
          <a:p>
            <a:r>
              <a:rPr lang="en-US" altLang="zh-CN" sz="3600"/>
              <a:t>5.</a:t>
            </a:r>
            <a:r>
              <a:rPr lang="zh-CN" altLang="en-US" sz="3600"/>
              <a:t>分析论证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770" y="5159141"/>
            <a:ext cx="11001675" cy="158910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FF0000"/>
                </a:solidFill>
              </a:rPr>
              <a:t>电阻一定时，通过导体的电流与导体两端的电压成正比</a:t>
            </a:r>
            <a:r>
              <a:rPr lang="zh-CN" altLang="en-US" sz="2800"/>
              <a:t>。</a:t>
            </a:r>
            <a:endParaRPr lang="en-US" altLang="zh-CN" sz="28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FF0000"/>
                </a:solidFill>
              </a:rPr>
              <a:t>电压一定时，通过导体的电流与导体的电阻成反比</a:t>
            </a:r>
            <a:r>
              <a:rPr lang="zh-CN" altLang="en-US" sz="2800"/>
              <a:t>。</a:t>
            </a:r>
            <a:endParaRPr lang="en-US" altLang="zh-CN" sz="2800"/>
          </a:p>
          <a:p>
            <a:pPr marL="0" indent="0">
              <a:lnSpc>
                <a:spcPct val="150000"/>
              </a:lnSpc>
              <a:buNone/>
            </a:pPr>
            <a:endParaRPr lang="zh-CN" altLang="en-US" sz="2800"/>
          </a:p>
        </p:txBody>
      </p:sp>
      <p:graphicFrame>
        <p:nvGraphicFramePr>
          <p:cNvPr id="4" name="表格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9891CD-F5D2-421F-BFD4-D14FE3F96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44215"/>
              </p:ext>
            </p:extLst>
          </p:nvPr>
        </p:nvGraphicFramePr>
        <p:xfrm>
          <a:off x="2352000" y="2876284"/>
          <a:ext cx="3744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624552404"/>
                    </a:ext>
                  </a:extLst>
                </a:gridCol>
                <a:gridCol w="1248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250165742"/>
                    </a:ext>
                  </a:extLst>
                </a:gridCol>
                <a:gridCol w="1248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探究电流与电阻的关系（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2V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电阻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/Ω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0.40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0.20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0.10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582000578"/>
                  </a:ext>
                </a:extLst>
              </a:tr>
            </a:tbl>
          </a:graphicData>
        </a:graphic>
      </p:graphicFrame>
      <p:graphicFrame>
        <p:nvGraphicFramePr>
          <p:cNvPr id="5" name="表格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B590A83-613C-47B2-8798-124D14CAFD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596351"/>
              </p:ext>
            </p:extLst>
          </p:nvPr>
        </p:nvGraphicFramePr>
        <p:xfrm>
          <a:off x="2352000" y="741144"/>
          <a:ext cx="3744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624552404"/>
                    </a:ext>
                  </a:extLst>
                </a:gridCol>
                <a:gridCol w="1248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250165742"/>
                    </a:ext>
                  </a:extLst>
                </a:gridCol>
                <a:gridCol w="1248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探究电流与电压的关系（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5Ω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电压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/V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0.20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2.0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0.40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3.0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solidFill>
                            <a:schemeClr val="tx1"/>
                          </a:solidFill>
                        </a:rPr>
                        <a:t>0.60</a:t>
                      </a:r>
                      <a:endParaRPr lang="zh-CN" alt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582000578"/>
                  </a:ext>
                </a:extLst>
              </a:tr>
            </a:tbl>
          </a:graphicData>
        </a:graphic>
      </p:graphicFrame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99ACA2B-B6A2-46DC-B651-1B6621108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035" y="444775"/>
            <a:ext cx="2888205" cy="25663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7439B34-D65C-451C-A57C-DE41FD770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35" y="2862990"/>
            <a:ext cx="2952866" cy="256632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477E4DB-5D6E-4A94-9DB5-EE8E00443A45}"/>
              </a:ext>
            </a:extLst>
          </p:cNvPr>
          <p:cNvSpPr/>
          <p:nvPr/>
        </p:nvSpPr>
        <p:spPr>
          <a:xfrm>
            <a:off x="3584142" y="156369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列表法</a:t>
            </a:r>
            <a:endParaRPr lang="zh-CN" altLang="en-US" sz="3200"/>
          </a:p>
        </p:txBody>
      </p:sp>
      <p:sp>
        <p:nvSpPr>
          <p:cNvPr id="9" name="矩形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B1B2CE3-71D4-4601-B6D4-74AC6E26DD09}"/>
              </a:ext>
            </a:extLst>
          </p:cNvPr>
          <p:cNvSpPr/>
          <p:nvPr/>
        </p:nvSpPr>
        <p:spPr>
          <a:xfrm>
            <a:off x="8733656" y="27258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图像法</a:t>
            </a:r>
            <a:endParaRPr lang="zh-CN" altLang="en-US" sz="3200"/>
          </a:p>
        </p:txBody>
      </p:sp>
      <p:sp>
        <p:nvSpPr>
          <p:cNvPr id="10" name="椭圆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E7AA9AE-51E0-4042-8DF6-1E9AB71A4763}"/>
              </a:ext>
            </a:extLst>
          </p:cNvPr>
          <p:cNvSpPr/>
          <p:nvPr/>
        </p:nvSpPr>
        <p:spPr>
          <a:xfrm>
            <a:off x="8952196" y="1939925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1ECD0ED-9132-4538-B055-10A48D596C26}"/>
              </a:ext>
            </a:extLst>
          </p:cNvPr>
          <p:cNvSpPr/>
          <p:nvPr/>
        </p:nvSpPr>
        <p:spPr>
          <a:xfrm>
            <a:off x="9488771" y="1427917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D20D189-4725-4BA8-915E-467F98FB066E}"/>
              </a:ext>
            </a:extLst>
          </p:cNvPr>
          <p:cNvSpPr/>
          <p:nvPr/>
        </p:nvSpPr>
        <p:spPr>
          <a:xfrm>
            <a:off x="10024683" y="910515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5638161-A403-4F63-83E4-3DF8017F7792}"/>
              </a:ext>
            </a:extLst>
          </p:cNvPr>
          <p:cNvCxnSpPr/>
          <p:nvPr/>
        </p:nvCxnSpPr>
        <p:spPr>
          <a:xfrm flipV="1">
            <a:off x="8470106" y="910515"/>
            <a:ext cx="1679322" cy="161122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6132252-D991-455A-AE95-F6C106E826EB}"/>
              </a:ext>
            </a:extLst>
          </p:cNvPr>
          <p:cNvSpPr/>
          <p:nvPr/>
        </p:nvSpPr>
        <p:spPr>
          <a:xfrm>
            <a:off x="8684827" y="3844910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F946DBB-BB99-418B-8F97-A76967B3800B}"/>
              </a:ext>
            </a:extLst>
          </p:cNvPr>
          <p:cNvSpPr/>
          <p:nvPr/>
        </p:nvSpPr>
        <p:spPr>
          <a:xfrm>
            <a:off x="8950607" y="4360917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C83E49A-0DB6-45EE-B912-2132C0F086A0}"/>
              </a:ext>
            </a:extLst>
          </p:cNvPr>
          <p:cNvSpPr/>
          <p:nvPr/>
        </p:nvSpPr>
        <p:spPr>
          <a:xfrm>
            <a:off x="9484802" y="4616193"/>
            <a:ext cx="107181" cy="10718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A46429D-E8FB-402F-9812-1C0F18776697}"/>
              </a:ext>
            </a:extLst>
          </p:cNvPr>
          <p:cNvSpPr/>
          <p:nvPr/>
        </p:nvSpPr>
        <p:spPr>
          <a:xfrm>
            <a:off x="8639174" y="3497263"/>
            <a:ext cx="1581150" cy="1327150"/>
          </a:xfrm>
          <a:custGeom>
            <a:avLst/>
            <a:gdLst>
              <a:gd name="connsiteX0" fmla="*/ 0 w 1581150"/>
              <a:gd name="connsiteY0" fmla="*/ 0 h 1327150"/>
              <a:gd name="connsiteX1" fmla="*/ 378619 w 1581150"/>
              <a:gd name="connsiteY1" fmla="*/ 919956 h 1327150"/>
              <a:gd name="connsiteX2" fmla="*/ 1581150 w 1581150"/>
              <a:gd name="connsiteY2" fmla="*/ 1327150 h 1327150"/>
              <a:gd name="connsiteX3" fmla="*/ 1638326 w 1638326"/>
              <a:gd name="connsiteY3" fmla="*/ 1285875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1150" h="1327150">
                <a:moveTo>
                  <a:pt x="0" y="0"/>
                </a:moveTo>
                <a:cubicBezTo>
                  <a:pt x="36512" y="234157"/>
                  <a:pt x="135732" y="634206"/>
                  <a:pt x="378619" y="919956"/>
                </a:cubicBezTo>
                <a:cubicBezTo>
                  <a:pt x="623093" y="1116806"/>
                  <a:pt x="1359595" y="1310878"/>
                  <a:pt x="1581150" y="132715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235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1"/>
      <p:bldP spid="9" grpId="2"/>
      <p:bldP spid="10" grpId="3" animBg="1"/>
      <p:bldP spid="11" grpId="4" animBg="1"/>
      <p:bldP spid="12" grpId="5" animBg="1"/>
      <p:bldP spid="16" grpId="6" animBg="1"/>
      <p:bldP spid="17" grpId="7" animBg="1"/>
      <p:bldP spid="18" grpId="8" animBg="1"/>
      <p:bldP spid="19" grpId="9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15387"/>
            <a:ext cx="8067675" cy="811089"/>
          </a:xfrm>
        </p:spPr>
        <p:txBody>
          <a:bodyPr>
            <a:normAutofit/>
          </a:bodyPr>
          <a:lstStyle/>
          <a:p>
            <a:r>
              <a:rPr lang="zh-CN" altLang="en-US"/>
              <a:t>二、欧姆定律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369277"/>
            <a:ext cx="7796579" cy="647993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1.</a:t>
            </a:r>
            <a:r>
              <a:rPr lang="zh-CN" altLang="en-US" sz="3200">
                <a:latin typeface="Times New Roman" pitchFamily="18" charset="0"/>
              </a:rPr>
              <a:t>欧姆定律：导体中的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电流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跟</a:t>
            </a:r>
            <a:r>
              <a:rPr lang="zh-CN" altLang="en-US" sz="3200">
                <a:latin typeface="Times New Roman" pitchFamily="18" charset="0"/>
              </a:rPr>
              <a:t>导体两端的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电压成正比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跟</a:t>
            </a:r>
            <a:r>
              <a:rPr lang="zh-CN" altLang="en-US" sz="3200">
                <a:latin typeface="Times New Roman" pitchFamily="18" charset="0"/>
              </a:rPr>
              <a:t>导体的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电阻成反比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2 .</a:t>
            </a:r>
            <a:r>
              <a:rPr lang="zh-CN" altLang="en-US" sz="3200">
                <a:latin typeface="Times New Roman" pitchFamily="18" charset="0"/>
              </a:rPr>
              <a:t>公式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3.</a:t>
            </a:r>
            <a:r>
              <a:rPr lang="zh-CN" altLang="en-US" sz="3200">
                <a:latin typeface="Times New Roman" pitchFamily="18" charset="0"/>
              </a:rPr>
              <a:t>单位：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latin typeface="Times New Roman" pitchFamily="18" charset="0"/>
              </a:rPr>
              <a:t>适用范围：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纯电阻电路</a:t>
            </a:r>
            <a:r>
              <a:rPr lang="zh-CN" altLang="en-US" sz="3200">
                <a:latin typeface="Times New Roman" pitchFamily="18" charset="0"/>
              </a:rPr>
              <a:t>（即用电器工作时，消耗的电能完全转化为内能）；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5.</a:t>
            </a:r>
            <a:r>
              <a:rPr lang="zh-CN" altLang="en-US" sz="3200">
                <a:latin typeface="Times New Roman" pitchFamily="18" charset="0"/>
              </a:rPr>
              <a:t>使用条件：</a:t>
            </a:r>
            <a:r>
              <a:rPr lang="en-US" altLang="zh-CN" sz="3200">
                <a:latin typeface="Times New Roman" pitchFamily="18" charset="0"/>
              </a:rPr>
              <a:t>I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U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zh-CN" altLang="en-US" sz="3200">
                <a:latin typeface="Times New Roman" pitchFamily="18" charset="0"/>
              </a:rPr>
              <a:t>应针对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同一导体或同一段电路</a:t>
            </a:r>
            <a:r>
              <a:rPr lang="zh-CN" altLang="en-US" sz="3200">
                <a:latin typeface="Times New Roman" pitchFamily="18" charset="0"/>
              </a:rPr>
              <a:t>的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同一时刻</a:t>
            </a:r>
            <a:r>
              <a:rPr lang="zh-CN" altLang="en-US" sz="3200">
                <a:latin typeface="Times New Roman" pitchFamily="18" charset="0"/>
              </a:rPr>
              <a:t>进行计算。</a:t>
            </a:r>
            <a:endParaRPr lang="en-US" altLang="zh-CN" sz="3200">
              <a:latin typeface="Times New Roman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7204257-F18B-4C53-BE54-871A824DA5B7}"/>
              </a:ext>
            </a:extLst>
          </p:cNvPr>
          <p:cNvSpPr/>
          <p:nvPr/>
        </p:nvSpPr>
        <p:spPr>
          <a:xfrm>
            <a:off x="8601075" y="4326316"/>
            <a:ext cx="335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/>
              <a:t>乔治</a:t>
            </a:r>
            <a:r>
              <a:rPr lang="en-US" altLang="zh-CN" sz="2400"/>
              <a:t>·</a:t>
            </a:r>
            <a:r>
              <a:rPr lang="zh-CN" altLang="en-US" sz="2400"/>
              <a:t>西蒙</a:t>
            </a:r>
            <a:r>
              <a:rPr lang="en-US" altLang="zh-CN" sz="2400"/>
              <a:t>·</a:t>
            </a:r>
            <a:r>
              <a:rPr lang="zh-CN" altLang="en-US" sz="2400"/>
              <a:t>欧姆（</a:t>
            </a:r>
            <a:r>
              <a:rPr lang="en-US" altLang="zh-CN" sz="2400"/>
              <a:t>Georg Simon Ohm</a:t>
            </a:r>
            <a:r>
              <a:rPr lang="zh-CN" altLang="en-US" sz="2400"/>
              <a:t>，</a:t>
            </a:r>
            <a:r>
              <a:rPr lang="en-US" altLang="zh-CN" sz="2400"/>
              <a:t>1787</a:t>
            </a:r>
            <a:r>
              <a:rPr lang="zh-CN" altLang="en-US" sz="2400"/>
              <a:t>年</a:t>
            </a:r>
            <a:r>
              <a:rPr lang="en-US" altLang="zh-CN" sz="2400"/>
              <a:t>5</a:t>
            </a:r>
            <a:r>
              <a:rPr lang="zh-CN" altLang="en-US" sz="2400"/>
              <a:t>月</a:t>
            </a:r>
            <a:r>
              <a:rPr lang="en-US" altLang="zh-CN" sz="2400"/>
              <a:t>16</a:t>
            </a:r>
            <a:r>
              <a:rPr lang="zh-CN" altLang="en-US" sz="2400"/>
              <a:t>日</a:t>
            </a:r>
            <a:r>
              <a:rPr lang="en-US" altLang="zh-CN" sz="2400"/>
              <a:t>——1854</a:t>
            </a:r>
            <a:r>
              <a:rPr lang="zh-CN" altLang="en-US" sz="2400"/>
              <a:t>年</a:t>
            </a:r>
            <a:r>
              <a:rPr lang="en-US" altLang="zh-CN" sz="2400"/>
              <a:t>7</a:t>
            </a:r>
            <a:r>
              <a:rPr lang="zh-CN" altLang="en-US" sz="2400"/>
              <a:t>月</a:t>
            </a:r>
            <a:r>
              <a:rPr lang="en-US" altLang="zh-CN" sz="2400"/>
              <a:t>6</a:t>
            </a:r>
            <a:r>
              <a:rPr lang="zh-CN" altLang="en-US" sz="2400"/>
              <a:t>日），德国物理学家。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EC5371E-CDF3-4E49-A47F-953B83F5A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678242"/>
            <a:ext cx="2990850" cy="3543300"/>
          </a:xfrm>
          <a:prstGeom prst="rect">
            <a:avLst/>
          </a:prstGeom>
        </p:spPr>
      </p:pic>
      <p:graphicFrame>
        <p:nvGraphicFramePr>
          <p:cNvPr id="4" name="对象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03B341F-A24B-4060-BABC-AC14E70A66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491803"/>
              </p:ext>
            </p:extLst>
          </p:nvPr>
        </p:nvGraphicFramePr>
        <p:xfrm>
          <a:off x="4171827" y="2193007"/>
          <a:ext cx="1152769" cy="1111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71827" y="2193007"/>
                        <a:ext cx="1152769" cy="1111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圆角矩形标注 3790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B5A157E-4456-47CA-9A5C-D39FFACFE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703" y="2097927"/>
            <a:ext cx="1417881" cy="503238"/>
          </a:xfrm>
          <a:prstGeom prst="wedgeRoundRectCallout">
            <a:avLst>
              <a:gd name="adj1" fmla="val -77597"/>
              <a:gd name="adj2" fmla="val 2578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itchFamily="18" charset="0"/>
              </a:rPr>
              <a:t>电压：</a:t>
            </a:r>
            <a:r>
              <a:rPr lang="en-US" altLang="zh-CN" sz="2400" b="1">
                <a:latin typeface="Times New Roman" pitchFamily="18" charset="0"/>
              </a:rPr>
              <a:t>V</a:t>
            </a:r>
            <a:endParaRPr lang="zh-CN" altLang="en-US" sz="2400" b="1">
              <a:latin typeface="Times New Roman" pitchFamily="18" charset="0"/>
            </a:endParaRPr>
          </a:p>
        </p:txBody>
      </p:sp>
      <p:sp>
        <p:nvSpPr>
          <p:cNvPr id="8" name="圆角矩形标注 3790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93EFEA8-1406-4442-80B3-6B7E59038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703" y="3036702"/>
            <a:ext cx="1486451" cy="503238"/>
          </a:xfrm>
          <a:prstGeom prst="wedgeRoundRectCallout">
            <a:avLst>
              <a:gd name="adj1" fmla="val -76754"/>
              <a:gd name="adj2" fmla="val -36533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itchFamily="18" charset="0"/>
              </a:rPr>
              <a:t>电阻：</a:t>
            </a:r>
            <a:r>
              <a:rPr lang="en-US" altLang="zh-CN" sz="2400" b="1">
                <a:latin typeface="Times New Roman" pitchFamily="18" charset="0"/>
              </a:rPr>
              <a:t>Ω</a:t>
            </a:r>
            <a:endParaRPr lang="zh-CN" altLang="en-US" sz="2400" b="1">
              <a:latin typeface="Times New Roman" pitchFamily="18" charset="0"/>
            </a:endParaRPr>
          </a:p>
        </p:txBody>
      </p:sp>
      <p:sp>
        <p:nvSpPr>
          <p:cNvPr id="9" name="圆角矩形标注 3790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B6B802-3BF7-49BF-BB37-79A6FB828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642" y="2062601"/>
            <a:ext cx="1417881" cy="503238"/>
          </a:xfrm>
          <a:prstGeom prst="wedgeRoundRectCallout">
            <a:avLst>
              <a:gd name="adj1" fmla="val 49810"/>
              <a:gd name="adj2" fmla="val 86907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itchFamily="18" charset="0"/>
              </a:rPr>
              <a:t>电流：</a:t>
            </a:r>
            <a:r>
              <a:rPr lang="en-US" altLang="zh-CN" sz="2400" b="1">
                <a:latin typeface="Times New Roman" pitchFamily="18" charset="0"/>
              </a:rPr>
              <a:t>A</a:t>
            </a:r>
            <a:endParaRPr lang="zh-CN" altLang="en-US" sz="2400" b="1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44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1"/>
      <p:bldP spid="7" grpId="2" animBg="1"/>
      <p:bldP spid="8" grpId="3" animBg="1"/>
      <p:bldP spid="9" grpId="4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00" y="241299"/>
            <a:ext cx="11404600" cy="62229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6.</a:t>
            </a:r>
            <a:r>
              <a:rPr lang="zh-CN" altLang="en-US" sz="3200"/>
              <a:t>计算电压：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注意：</a:t>
            </a:r>
            <a:r>
              <a:rPr lang="zh-CN" altLang="en-US" sz="3200">
                <a:solidFill>
                  <a:srgbClr val="FF0000"/>
                </a:solidFill>
              </a:rPr>
              <a:t>不能说“导体电阻一定时，导体两端的电压与电流成正比。”</a:t>
            </a:r>
            <a:r>
              <a:rPr lang="zh-CN" altLang="en-US" sz="3200"/>
              <a:t>电压和电阻决定电流大小，电压是原因，电流是结果。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7.</a:t>
            </a:r>
            <a:r>
              <a:rPr lang="zh-CN" altLang="en-US" sz="3200"/>
              <a:t>计算电阻：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注意：</a:t>
            </a:r>
            <a:r>
              <a:rPr lang="zh-CN" altLang="en-US" sz="3200">
                <a:solidFill>
                  <a:srgbClr val="FF0000"/>
                </a:solidFill>
              </a:rPr>
              <a:t>不能说“电阻与电压成正比，与电流成反比。”</a:t>
            </a:r>
            <a:r>
              <a:rPr lang="zh-CN" altLang="en-US" sz="3200"/>
              <a:t>电阻是导体自身的一种性质，只与材料、长度、横截面积、温度有关，与导体两端的电压及通过的电流无关。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FC2FF5-0018-4F7D-97E9-D55B364A9D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318054"/>
              </p:ext>
            </p:extLst>
          </p:nvPr>
        </p:nvGraphicFramePr>
        <p:xfrm>
          <a:off x="3302000" y="495302"/>
          <a:ext cx="14097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02000" y="495302"/>
                        <a:ext cx="1409700" cy="528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3515AFB-0468-45E7-896C-6EF31A819C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159493"/>
              </p:ext>
            </p:extLst>
          </p:nvPr>
        </p:nvGraphicFramePr>
        <p:xfrm>
          <a:off x="3302000" y="2613659"/>
          <a:ext cx="1244600" cy="1120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02000" y="2613659"/>
                        <a:ext cx="1244600" cy="1120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1896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948" y="1705707"/>
            <a:ext cx="10410092" cy="33996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电压是形成电流的原因，在电压的作用下电荷发生定向移动形成电流。电阻是用来定量描述导体对电流阻碍作用大小的物理量。通过导体的电流大小与电压、电阻有关，它们是怎样影响电流的大小呢？</a:t>
            </a:r>
          </a:p>
        </p:txBody>
      </p:sp>
    </p:spTree>
    <p:extLst>
      <p:ext uri="{BB962C8B-B14F-4D97-AF65-F5344CB8AC3E}">
        <p14:creationId xmlns:p14="http://schemas.microsoft.com/office/powerpoint/2010/main" val="193162140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7626EA4-D8D6-4D49-8205-5A7C1C78A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699" y="596900"/>
            <a:ext cx="11114681" cy="55372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如图所示的串联电路中，由欧姆定律可知</a:t>
            </a:r>
            <a:r>
              <a:rPr lang="en-US" altLang="zh-CN" sz="3200">
                <a:latin typeface="Times New Roman" pitchFamily="18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因为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与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串联，所以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所以：                          即：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8.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串联电路中的分压定律：串联电路中，电压之比等于电阻之比</a:t>
            </a:r>
            <a:r>
              <a:rPr lang="zh-CN" altLang="en-US" sz="3200">
                <a:latin typeface="Times New Roman" pitchFamily="18" charset="0"/>
              </a:rPr>
              <a:t>，即：</a:t>
            </a:r>
            <a:endParaRPr lang="en-US" altLang="zh-CN" sz="3200">
              <a:latin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87F33E-44A7-4943-999B-D69D809E7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851" y="1122403"/>
            <a:ext cx="3311965" cy="2908220"/>
          </a:xfrm>
          <a:prstGeom prst="rect">
            <a:avLst/>
          </a:prstGeom>
        </p:spPr>
      </p:pic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B50DFC4-47CA-421C-A9FB-18E58944AA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47223"/>
              </p:ext>
            </p:extLst>
          </p:nvPr>
        </p:nvGraphicFramePr>
        <p:xfrm>
          <a:off x="2087166" y="1339850"/>
          <a:ext cx="135890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7166" y="1339850"/>
                        <a:ext cx="135890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A7D8D27-DEF2-4516-A881-8ECC1473FE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635467"/>
              </p:ext>
            </p:extLst>
          </p:nvPr>
        </p:nvGraphicFramePr>
        <p:xfrm>
          <a:off x="4142978" y="1339850"/>
          <a:ext cx="14414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42978" y="1339850"/>
                        <a:ext cx="144145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91D1613-42D4-472C-84C4-59355E4D9A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727289"/>
              </p:ext>
            </p:extLst>
          </p:nvPr>
        </p:nvGraphicFramePr>
        <p:xfrm>
          <a:off x="2435820" y="3069947"/>
          <a:ext cx="16065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8" imgW="0" imgH="0" progId="Equation.DSMT4">
                  <p:embed/>
                </p:oleObj>
              </mc:Choice>
              <mc:Fallback>
                <p:oleObj name="Equation" r:id="rId8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435820" y="3069947"/>
                        <a:ext cx="160655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685B8E1-CD73-4ED7-B7C3-4BE9BBD56A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898127"/>
              </p:ext>
            </p:extLst>
          </p:nvPr>
        </p:nvGraphicFramePr>
        <p:xfrm>
          <a:off x="5691385" y="3095347"/>
          <a:ext cx="16065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10" imgW="0" imgH="0" progId="Equation.DSMT4">
                  <p:embed/>
                </p:oleObj>
              </mc:Choice>
              <mc:Fallback>
                <p:oleObj name="Equation" r:id="rId10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691385" y="3095347"/>
                        <a:ext cx="160655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C4DF43D-5F48-4261-AA5C-50ED1FDD9D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502563"/>
              </p:ext>
            </p:extLst>
          </p:nvPr>
        </p:nvGraphicFramePr>
        <p:xfrm>
          <a:off x="2435820" y="4850455"/>
          <a:ext cx="16065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12" imgW="0" imgH="0" progId="Equation.DSMT4">
                  <p:embed/>
                </p:oleObj>
              </mc:Choice>
              <mc:Fallback>
                <p:oleObj name="Equation" r:id="rId12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435820" y="4850455"/>
                        <a:ext cx="1606550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585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7626EA4-D8D6-4D49-8205-5A7C1C78A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699" y="596900"/>
            <a:ext cx="11114681" cy="55372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如图所示的并联电路中，由欧姆定律可知</a:t>
            </a:r>
            <a:r>
              <a:rPr lang="en-US" altLang="zh-CN" sz="3200">
                <a:latin typeface="Times New Roman" pitchFamily="18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因为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与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并联，所以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所以：                          即：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9.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并联电路中的分流定律：并联电路中，电流之比等于电阻之比的倒数</a:t>
            </a:r>
            <a:r>
              <a:rPr lang="zh-CN" altLang="en-US" sz="3200">
                <a:latin typeface="Times New Roman" pitchFamily="18" charset="0"/>
              </a:rPr>
              <a:t>，即：</a:t>
            </a:r>
            <a:endParaRPr lang="en-US" altLang="zh-CN" sz="3200">
              <a:latin typeface="Times New Roman" pitchFamily="18" charset="0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B50DFC4-47CA-421C-A9FB-18E58944AA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546909"/>
              </p:ext>
            </p:extLst>
          </p:nvPr>
        </p:nvGraphicFramePr>
        <p:xfrm>
          <a:off x="1963738" y="1647825"/>
          <a:ext cx="160655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3738" y="1647825"/>
                        <a:ext cx="1606550" cy="61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A7D8D27-DEF2-4516-A881-8ECC1473FE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5154781"/>
              </p:ext>
            </p:extLst>
          </p:nvPr>
        </p:nvGraphicFramePr>
        <p:xfrm>
          <a:off x="3998913" y="1647825"/>
          <a:ext cx="173037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98913" y="1647825"/>
                        <a:ext cx="1730375" cy="61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91D1613-42D4-472C-84C4-59355E4D9A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082140"/>
              </p:ext>
            </p:extLst>
          </p:nvPr>
        </p:nvGraphicFramePr>
        <p:xfrm>
          <a:off x="2271713" y="3378200"/>
          <a:ext cx="1935162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7" imgW="0" imgH="0" progId="Equation.DSMT4">
                  <p:embed/>
                </p:oleObj>
              </mc:Choice>
              <mc:Fallback>
                <p:oleObj name="Equation" r:id="rId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71713" y="3378200"/>
                        <a:ext cx="1935162" cy="61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685B8E1-CD73-4ED7-B7C3-4BE9BBD56A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300818"/>
              </p:ext>
            </p:extLst>
          </p:nvPr>
        </p:nvGraphicFramePr>
        <p:xfrm>
          <a:off x="5590676" y="3069430"/>
          <a:ext cx="1482725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9" imgW="0" imgH="0" progId="Equation.DSMT4">
                  <p:embed/>
                </p:oleObj>
              </mc:Choice>
              <mc:Fallback>
                <p:oleObj name="Equation" r:id="rId9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90676" y="3069430"/>
                        <a:ext cx="1482725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B807D1F-359B-4A6C-ACF8-08FDFD7EDB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2492" y="1164872"/>
            <a:ext cx="4182508" cy="3106145"/>
          </a:xfrm>
          <a:prstGeom prst="rect">
            <a:avLst/>
          </a:prstGeom>
        </p:spPr>
      </p:pic>
      <p:graphicFrame>
        <p:nvGraphicFramePr>
          <p:cNvPr id="11" name="对象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BB9AA7D-F018-43E0-8385-15E5AD641F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929863"/>
              </p:ext>
            </p:extLst>
          </p:nvPr>
        </p:nvGraphicFramePr>
        <p:xfrm>
          <a:off x="3708400" y="4834731"/>
          <a:ext cx="1482725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12" imgW="0" imgH="0" progId="Equation.DSMT4">
                  <p:embed/>
                </p:oleObj>
              </mc:Choice>
              <mc:Fallback>
                <p:oleObj name="Equation" r:id="rId12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08400" y="4834731"/>
                        <a:ext cx="1482725" cy="123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6124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793BD3-A893-449A-83E7-4F7CB2214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98" y="117908"/>
            <a:ext cx="10789920" cy="863867"/>
          </a:xfrm>
        </p:spPr>
        <p:txBody>
          <a:bodyPr/>
          <a:lstStyle/>
          <a:p>
            <a:r>
              <a:rPr lang="zh-CN" altLang="en-US"/>
              <a:t>讨论交流：电流表与电压表的连接方式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BC735F5-3115-4F83-9E23-9F0BC7DCC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3452" y="3056584"/>
            <a:ext cx="3099602" cy="3046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200"/>
              <a:t>电流表的内阻很小，当直接接在电源两端时，造成通过电流表的电流过大，烧坏电流表；</a:t>
            </a:r>
            <a:endParaRPr lang="en-US" altLang="zh-CN" sz="3200"/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D116944-83CC-4731-A777-41975460C4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442" y="973793"/>
            <a:ext cx="6737832" cy="524133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814D97A-D900-4785-BD83-F325A3F6623E}"/>
              </a:ext>
            </a:extLst>
          </p:cNvPr>
          <p:cNvSpPr/>
          <p:nvPr/>
        </p:nvSpPr>
        <p:spPr>
          <a:xfrm>
            <a:off x="748498" y="3056585"/>
            <a:ext cx="30996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/>
              <a:t>电压表的内阻很大，当直接接在电源两端时，通过电压表的电流很小，可以忽略不计。</a:t>
            </a:r>
          </a:p>
        </p:txBody>
      </p:sp>
    </p:spTree>
    <p:extLst>
      <p:ext uri="{BB962C8B-B14F-4D97-AF65-F5344CB8AC3E}">
        <p14:creationId xmlns:p14="http://schemas.microsoft.com/office/powerpoint/2010/main" val="2716478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230758"/>
            <a:ext cx="10998200" cy="209702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/>
              <a:t>讨论：在电阻一定，探究电流与电压的关系时，若使定值电阻两端的电压从</a:t>
            </a:r>
            <a:r>
              <a:rPr lang="en-US" altLang="zh-CN" sz="3200"/>
              <a:t>1V</a:t>
            </a:r>
            <a:r>
              <a:rPr lang="zh-CN" altLang="en-US" sz="3200"/>
              <a:t>增大到</a:t>
            </a:r>
            <a:r>
              <a:rPr lang="en-US" altLang="zh-CN" sz="3200"/>
              <a:t>2V</a:t>
            </a:r>
            <a:r>
              <a:rPr lang="zh-CN" altLang="en-US" sz="3200"/>
              <a:t>，应如何调节滑动变阻器的滑片？为何这样调节能达到目的？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8" y="82282"/>
            <a:ext cx="10998201" cy="1334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</a:rPr>
              <a:t>三、欧姆定律的应用：</a:t>
            </a:r>
            <a:endParaRPr lang="en-US" altLang="zh-CN" sz="320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altLang="zh-CN" sz="3200">
                <a:solidFill>
                  <a:srgbClr val="FF0000"/>
                </a:solidFill>
              </a:rPr>
              <a:t>1.</a:t>
            </a:r>
            <a:r>
              <a:rPr lang="zh-CN" altLang="en-US" sz="3200">
                <a:solidFill>
                  <a:srgbClr val="FF0000"/>
                </a:solidFill>
              </a:rPr>
              <a:t>用欧姆定律或分压定律分析电路的动态变化</a:t>
            </a:r>
          </a:p>
        </p:txBody>
      </p:sp>
      <p:pic>
        <p:nvPicPr>
          <p:cNvPr id="84" name="图片 8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0718B99-6191-4DAC-BB24-0E1217F04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017" y="3014469"/>
            <a:ext cx="3157405" cy="3526127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8974D4A-F134-4970-80B5-ED5DCC512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444" y="2551753"/>
            <a:ext cx="1756068" cy="2189332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0E0021A-6E10-4169-9209-90A35C271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5990" y="6013430"/>
            <a:ext cx="1066440" cy="594288"/>
          </a:xfrm>
          <a:prstGeom prst="rect">
            <a:avLst/>
          </a:prstGeom>
        </p:spPr>
      </p:pic>
      <p:pic>
        <p:nvPicPr>
          <p:cNvPr id="87" name="图片 8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9D0DCA7-2236-4A4D-A4B7-4D83BF5E7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5990" y="5833681"/>
            <a:ext cx="1047858" cy="767002"/>
          </a:xfrm>
          <a:prstGeom prst="rect">
            <a:avLst/>
          </a:prstGeom>
        </p:spPr>
      </p:pic>
      <p:grpSp>
        <p:nvGrpSpPr>
          <p:cNvPr id="88" name="组合 8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608D635-2D8F-4BEC-AD62-3F853ABB2FDD}"/>
              </a:ext>
            </a:extLst>
          </p:cNvPr>
          <p:cNvGrpSpPr/>
          <p:nvPr/>
        </p:nvGrpSpPr>
        <p:grpSpPr>
          <a:xfrm>
            <a:off x="8957205" y="3033260"/>
            <a:ext cx="1400173" cy="1095288"/>
            <a:chOff x="4441031" y="4098068"/>
            <a:chExt cx="1400173" cy="1095288"/>
          </a:xfrm>
        </p:grpSpPr>
        <p:cxnSp>
          <p:nvCxnSpPr>
            <p:cNvPr id="89" name="直接连接符 8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566E7AC-AE75-4D38-A650-21A0A2774C8C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858B6AD-A38A-4888-88D4-21CE4EED9A58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1" name="图片 9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6C78150-5736-4A80-BD50-A1DF0C34C9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04355"/>
            <a:ext cx="1597155" cy="2097028"/>
          </a:xfrm>
          <a:prstGeom prst="rect">
            <a:avLst/>
          </a:prstGeom>
        </p:spPr>
      </p:pic>
      <p:grpSp>
        <p:nvGrpSpPr>
          <p:cNvPr id="92" name="组合 9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A4C4402-AD17-48F2-ABD5-15CA4E0F45A0}"/>
              </a:ext>
            </a:extLst>
          </p:cNvPr>
          <p:cNvGrpSpPr/>
          <p:nvPr/>
        </p:nvGrpSpPr>
        <p:grpSpPr>
          <a:xfrm>
            <a:off x="6178373" y="3008405"/>
            <a:ext cx="1354095" cy="1149488"/>
            <a:chOff x="2968038" y="3007966"/>
            <a:chExt cx="1354095" cy="1149488"/>
          </a:xfrm>
        </p:grpSpPr>
        <p:cxnSp>
          <p:nvCxnSpPr>
            <p:cNvPr id="93" name="直接连接符 9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5959708-C6D5-493A-99D1-8A823F4E6546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854B841-E70C-4D4E-B977-81815040586E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5" name="图片 9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2E939B3-9FDA-4FCF-9708-5DD3568BB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8126" y="5808819"/>
            <a:ext cx="1747694" cy="705093"/>
          </a:xfrm>
          <a:prstGeom prst="rect">
            <a:avLst/>
          </a:prstGeom>
        </p:spPr>
      </p:pic>
      <p:pic>
        <p:nvPicPr>
          <p:cNvPr id="96" name="图片 9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048F7E2-16DF-49C2-AC07-DA5D4B9BD2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2670" y="5126994"/>
            <a:ext cx="952812" cy="485095"/>
          </a:xfrm>
          <a:prstGeom prst="rect">
            <a:avLst/>
          </a:prstGeom>
        </p:spPr>
      </p:pic>
      <p:sp>
        <p:nvSpPr>
          <p:cNvPr id="97" name="任意多边形: 形状 9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CEAF804-7372-43BA-8C3A-6C6622B9126A}"/>
              </a:ext>
            </a:extLst>
          </p:cNvPr>
          <p:cNvSpPr/>
          <p:nvPr/>
        </p:nvSpPr>
        <p:spPr>
          <a:xfrm>
            <a:off x="6901721" y="6221423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8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B309BD0-86FC-45EE-8BD1-D51DAA1B2760}"/>
              </a:ext>
            </a:extLst>
          </p:cNvPr>
          <p:cNvGrpSpPr/>
          <p:nvPr/>
        </p:nvGrpSpPr>
        <p:grpSpPr>
          <a:xfrm>
            <a:off x="9015036" y="5715262"/>
            <a:ext cx="2011247" cy="821174"/>
            <a:chOff x="1176" y="1980"/>
            <a:chExt cx="8923" cy="3330"/>
          </a:xfrm>
        </p:grpSpPr>
        <p:grpSp>
          <p:nvGrpSpPr>
            <p:cNvPr id="99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966AF07-E46C-4617-9417-EF62180FD717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139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7D8F1894-13FC-451B-922A-7AEF5A8F1D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1D1988A-4CEE-442F-BB91-909EA9143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B09B812-F0BA-4263-87E5-4F0E60F7F0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0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5ACC51E-9B4D-4DA0-B506-7063686A2EE2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C251603-4698-461E-AB0C-B6A52D017E27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1D2B4FC-626D-43FB-B991-2207ED12A4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73DAA94-695C-46C0-B8AA-423BE002D6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4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A80DD45-78A7-4E4E-A46C-30918F67274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125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177062D-051F-419E-8A11-D77108A87FBF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133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8EAC249-2CD4-4E0A-86B2-E9AA44A52000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4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21DDD19-4D2F-4298-8321-1336D594B174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5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86D78F9-5662-4C64-8E26-63C76F99617B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6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564A3C3-FA57-4703-83F2-1FE15CB58269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7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36339E3-BD47-4A96-B1FC-B87AF48C27D7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8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BEB28BF-0D53-41AD-9CA3-F8B24868676E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6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F909FF1-9D77-411D-9325-85718DDC95AD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127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A9925AF-F335-4D3D-8EF5-49651AA02C6F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8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A590EBE-4F62-4FED-8758-405843A792E1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9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7178B6C-13DC-44DC-BEF7-B933F0CEE2C4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0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055DF7-1718-4087-B227-A0BDB7E9787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1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93F249D-2279-41AE-88FA-2FBF72D835DF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32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7E78E19-F861-414B-BAB2-B31018B35F6F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05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520E8D-7913-47B4-851D-8D19DD254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6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8DCB73-0164-4F7D-A9AD-5F19E64E6AC3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121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B90760-984B-43D3-A3CC-E4DF08F3F335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123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EC1598D-BB63-4A74-A498-A749650DE1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4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48EF91F-7E39-4DFA-A37E-6C7356B2F7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22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60ADD5F-A516-4ED0-A48E-D9D1B70EC7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7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4C089DB-ED2F-48A4-83F9-ED047F0C7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8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2C1B3DF-EDEF-46A7-97D4-FB3E15DFAF92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117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0D7CB7D-A8A8-4189-817A-FCDDCA5DA56B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119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B34DF35-2EB0-453F-9BD5-317363F536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20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CA0CC65-AF40-4AD9-AC1F-804A78F983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18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A1F409C-D6A3-4FB5-8DEF-47CF1CD58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9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0B14AF-2846-4B83-B63B-25B6477778B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D5BA00-C4CF-4829-94CD-40B43B7CA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3AF718F-6BBB-4A93-A648-A1112E125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12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0FCF772-123C-4412-B37D-2C4403583119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113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FED2DF3-9D13-40E8-9EF3-9F3A1370A64D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115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E2DD05A-C507-4A5E-A1D7-CDEBD1F0A4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16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E86D310-EEA2-41A1-AF69-17B2DF8DDC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14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CDDC7C-33BA-47BB-AAE9-995E4BF12A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142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B0558DD-88D0-4D50-AE09-195F44BE9D83}"/>
              </a:ext>
            </a:extLst>
          </p:cNvPr>
          <p:cNvGrpSpPr/>
          <p:nvPr/>
        </p:nvGrpSpPr>
        <p:grpSpPr>
          <a:xfrm>
            <a:off x="10197230" y="5684655"/>
            <a:ext cx="280463" cy="399217"/>
            <a:chOff x="4604" y="210"/>
            <a:chExt cx="1140" cy="1620"/>
          </a:xfrm>
        </p:grpSpPr>
        <p:sp>
          <p:nvSpPr>
            <p:cNvPr id="143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7A5D08C-93DE-43B8-9324-AC66ECB55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44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9F287C5-43CC-4DBA-81A6-9DCA8432A2CE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145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22982D63-160B-42D2-8C57-C7C97C114AA6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152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537C75A-11AC-4950-8C11-510E2BDBDFFE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53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7E551FB-2DC4-4CD6-B8D6-53F6CBC7B07C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54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96AC3F7-230D-47E6-9D10-952D3AD40BBE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155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A359C03E-470A-40CC-8835-288DBA21B127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56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5537DB69-F9B7-49D4-8C3C-E519ADA35EB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46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A735549-6001-4112-83D0-94E1FBB938CA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147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929F0D7-9841-44BB-AC87-5D9EFF6D407B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149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1C2CE969-0A5D-4AF0-8A63-D9E5A5E0FBE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50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25DE6E0-7F49-401A-BEFA-5FF94CCB47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51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37E1A845-7641-4581-B125-51D4A8892D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48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8F9269E-C472-4A45-BCA7-A61B72F8C0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57" name="任意多边形: 形状 15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AC1BE89-BF46-43D2-8D13-ABA00180029D}"/>
              </a:ext>
            </a:extLst>
          </p:cNvPr>
          <p:cNvSpPr/>
          <p:nvPr/>
        </p:nvSpPr>
        <p:spPr>
          <a:xfrm>
            <a:off x="8431805" y="6105523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8" name="任意多边形: 形状 15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D031FE-850A-462D-95D1-453661CB00A8}"/>
              </a:ext>
            </a:extLst>
          </p:cNvPr>
          <p:cNvSpPr/>
          <p:nvPr/>
        </p:nvSpPr>
        <p:spPr>
          <a:xfrm>
            <a:off x="9695238" y="4181620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9" name="任意多边形: 形状 15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481BC20-FA7B-4266-BA7C-F3A5A3E81452}"/>
              </a:ext>
            </a:extLst>
          </p:cNvPr>
          <p:cNvSpPr/>
          <p:nvPr/>
        </p:nvSpPr>
        <p:spPr>
          <a:xfrm>
            <a:off x="6947122" y="4196712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0" name="任意多边形: 形状 15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9A3280-74DF-45CE-8699-08EA3A6070B2}"/>
              </a:ext>
            </a:extLst>
          </p:cNvPr>
          <p:cNvSpPr/>
          <p:nvPr/>
        </p:nvSpPr>
        <p:spPr>
          <a:xfrm>
            <a:off x="5268796" y="5328896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1" name="任意多边形: 形状 16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361162A-88AC-4CD4-99CF-2722EAF3D799}"/>
              </a:ext>
            </a:extLst>
          </p:cNvPr>
          <p:cNvSpPr/>
          <p:nvPr/>
        </p:nvSpPr>
        <p:spPr>
          <a:xfrm>
            <a:off x="6173734" y="4158392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2" name="任意多边形: 形状 16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D520D81-8371-46E2-9A74-0E45471B1B4E}"/>
              </a:ext>
            </a:extLst>
          </p:cNvPr>
          <p:cNvSpPr/>
          <p:nvPr/>
        </p:nvSpPr>
        <p:spPr>
          <a:xfrm flipH="1">
            <a:off x="6882896" y="4206646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3" name="矩形 16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451134B-111F-478D-802C-538CF52403FA}"/>
              </a:ext>
            </a:extLst>
          </p:cNvPr>
          <p:cNvSpPr/>
          <p:nvPr/>
        </p:nvSpPr>
        <p:spPr>
          <a:xfrm>
            <a:off x="6102677" y="5504332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1685503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06 1.11111E-06 L -0.0267 1.11111E-06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75" dur="3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77" dur="3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7" grpId="1" animBg="1"/>
      <p:bldP spid="157" grpId="2" animBg="1"/>
      <p:bldP spid="158" grpId="3" animBg="1"/>
      <p:bldP spid="159" grpId="4" animBg="1"/>
      <p:bldP spid="160" grpId="5" animBg="1"/>
      <p:bldP spid="161" grpId="6" animBg="1"/>
      <p:bldP spid="162" grpId="7" animBg="1"/>
      <p:bldP spid="163" grpId="8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2844865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2382149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5843826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5664077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365378B-11B4-46ED-B159-CD7FD17335ED}"/>
              </a:ext>
            </a:extLst>
          </p:cNvPr>
          <p:cNvGrpSpPr/>
          <p:nvPr/>
        </p:nvGrpSpPr>
        <p:grpSpPr>
          <a:xfrm>
            <a:off x="8874117" y="2863656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2434751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5256DD-3D06-4A7C-9970-031FDDBD85F9}"/>
              </a:ext>
            </a:extLst>
          </p:cNvPr>
          <p:cNvGrpSpPr/>
          <p:nvPr/>
        </p:nvGrpSpPr>
        <p:grpSpPr>
          <a:xfrm>
            <a:off x="6095285" y="2838801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5639215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0700" y="4966382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C7D851-CE58-4936-9080-DAFD1570ECA8}"/>
              </a:ext>
            </a:extLst>
          </p:cNvPr>
          <p:cNvSpPr/>
          <p:nvPr/>
        </p:nvSpPr>
        <p:spPr>
          <a:xfrm>
            <a:off x="6818633" y="6051819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D0453C-3029-463D-AA37-1D292E717B63}"/>
              </a:ext>
            </a:extLst>
          </p:cNvPr>
          <p:cNvGrpSpPr/>
          <p:nvPr/>
        </p:nvGrpSpPr>
        <p:grpSpPr>
          <a:xfrm>
            <a:off x="8931948" y="5545658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EB7119-B2BA-4932-AA88-E4D6090B6B51}"/>
              </a:ext>
            </a:extLst>
          </p:cNvPr>
          <p:cNvGrpSpPr/>
          <p:nvPr/>
        </p:nvGrpSpPr>
        <p:grpSpPr>
          <a:xfrm>
            <a:off x="9799817" y="5515051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29099-CCEC-4C58-B3CA-CD518AD85F68}"/>
              </a:ext>
            </a:extLst>
          </p:cNvPr>
          <p:cNvSpPr/>
          <p:nvPr/>
        </p:nvSpPr>
        <p:spPr>
          <a:xfrm>
            <a:off x="8348717" y="5935919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DA10A0-E7D9-4EA2-9250-813D25B9B064}"/>
              </a:ext>
            </a:extLst>
          </p:cNvPr>
          <p:cNvSpPr/>
          <p:nvPr/>
        </p:nvSpPr>
        <p:spPr>
          <a:xfrm>
            <a:off x="9612150" y="4012016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770D96-66AE-4443-9461-27ED73337B01}"/>
              </a:ext>
            </a:extLst>
          </p:cNvPr>
          <p:cNvSpPr/>
          <p:nvPr/>
        </p:nvSpPr>
        <p:spPr>
          <a:xfrm>
            <a:off x="6864034" y="4027108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2F35D8-B395-468E-8789-63C56BCF73C4}"/>
              </a:ext>
            </a:extLst>
          </p:cNvPr>
          <p:cNvSpPr/>
          <p:nvPr/>
        </p:nvSpPr>
        <p:spPr>
          <a:xfrm>
            <a:off x="5185708" y="5159292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8ADD51-AED5-42D5-BBC0-E13F84E2792C}"/>
              </a:ext>
            </a:extLst>
          </p:cNvPr>
          <p:cNvSpPr/>
          <p:nvPr/>
        </p:nvSpPr>
        <p:spPr>
          <a:xfrm>
            <a:off x="6090646" y="3988788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EFD10F-3F1F-4E8F-BA94-9ECDC8B70964}"/>
              </a:ext>
            </a:extLst>
          </p:cNvPr>
          <p:cNvSpPr/>
          <p:nvPr/>
        </p:nvSpPr>
        <p:spPr>
          <a:xfrm flipH="1">
            <a:off x="6799808" y="4037042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矩形 18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6855342-8D37-4873-8837-9248C3DF6ADE}"/>
              </a:ext>
            </a:extLst>
          </p:cNvPr>
          <p:cNvSpPr/>
          <p:nvPr/>
        </p:nvSpPr>
        <p:spPr>
          <a:xfrm>
            <a:off x="6019589" y="5334728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3" name="矩形 10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84CAD2D-B3D1-4F76-AEEA-0D6576DC9D33}"/>
              </a:ext>
            </a:extLst>
          </p:cNvPr>
          <p:cNvSpPr/>
          <p:nvPr/>
        </p:nvSpPr>
        <p:spPr>
          <a:xfrm>
            <a:off x="6021373" y="5334728"/>
            <a:ext cx="140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10Ω</a:t>
            </a:r>
            <a:endParaRPr lang="zh-CN" altLang="en-US" sz="2800"/>
          </a:p>
        </p:txBody>
      </p:sp>
      <p:sp>
        <p:nvSpPr>
          <p:cNvPr id="106" name="矩形 10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A28651E-6BB2-42DC-AE20-59A8B87BD4F2}"/>
              </a:ext>
            </a:extLst>
          </p:cNvPr>
          <p:cNvSpPr/>
          <p:nvPr/>
        </p:nvSpPr>
        <p:spPr>
          <a:xfrm>
            <a:off x="741104" y="178170"/>
            <a:ext cx="11393103" cy="1827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Times New Roman" pitchFamily="18" charset="0"/>
              </a:rPr>
              <a:t>探究电流与电阻关系时，将</a:t>
            </a:r>
            <a:r>
              <a:rPr lang="en-US" altLang="zh-CN" sz="3200">
                <a:latin typeface="Times New Roman" pitchFamily="18" charset="0"/>
              </a:rPr>
              <a:t>5Ω</a:t>
            </a:r>
            <a:r>
              <a:rPr lang="zh-CN" altLang="en-US" sz="3200">
                <a:latin typeface="Times New Roman" pitchFamily="18" charset="0"/>
              </a:rPr>
              <a:t>定值电阻换为</a:t>
            </a:r>
            <a:r>
              <a:rPr lang="en-US" altLang="zh-CN" sz="3200">
                <a:latin typeface="Times New Roman" pitchFamily="18" charset="0"/>
              </a:rPr>
              <a:t>10Ω</a:t>
            </a:r>
            <a:r>
              <a:rPr lang="zh-CN" altLang="en-US" sz="3200">
                <a:latin typeface="Times New Roman" pitchFamily="18" charset="0"/>
              </a:rPr>
              <a:t>，电压表示数有何变化，为何会出现这样的变化，为完成实验下一步应怎样操作？如何调节？</a:t>
            </a:r>
          </a:p>
        </p:txBody>
      </p:sp>
    </p:spTree>
    <p:extLst>
      <p:ext uri="{BB962C8B-B14F-4D97-AF65-F5344CB8AC3E}">
        <p14:creationId xmlns:p14="http://schemas.microsoft.com/office/powerpoint/2010/main" val="27537133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8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8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1" animBg="1"/>
      <p:bldP spid="100" grpId="2" animBg="1"/>
      <p:bldP spid="21" grpId="3" animBg="1"/>
      <p:bldP spid="18" grpId="4" animBg="1"/>
      <p:bldP spid="101" grpId="5" animBg="1"/>
      <p:bldP spid="102" grpId="6" animBg="1"/>
      <p:bldP spid="182" grpId="7"/>
      <p:bldP spid="182" grpId="8"/>
      <p:bldP spid="103" grpId="9"/>
      <p:bldP spid="106" grpId="1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089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151B880-7CEC-41F7-B51B-1456CE21F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1573364"/>
            <a:ext cx="10490200" cy="3711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1.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如图所示为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、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两个导体的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-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图线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由图线可知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　　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A.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&gt;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                    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B.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&lt;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en-US" altLang="zh-CN" sz="3200" i="1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C.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=</a:t>
            </a:r>
            <a:r>
              <a:rPr lang="en-US" altLang="zh-CN" sz="3200" i="1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300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	                     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18" charset="0"/>
              </a:rPr>
              <a:t>D.</a:t>
            </a:r>
            <a:r>
              <a:rPr lang="zh-CN" altLang="en-US" sz="3200">
                <a:solidFill>
                  <a:srgbClr val="000000"/>
                </a:solidFill>
                <a:latin typeface="Times New Roman" pitchFamily="18" charset="0"/>
              </a:rPr>
              <a:t>无法确定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8089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DA3BAE6-8734-4F86-B853-24E798438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3199" y="2946400"/>
            <a:ext cx="3904835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25774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C4BECB4-8376-4FB7-9CEE-20AB0BBB8279}"/>
              </a:ext>
            </a:extLst>
          </p:cNvPr>
          <p:cNvSpPr/>
          <p:nvPr/>
        </p:nvSpPr>
        <p:spPr>
          <a:xfrm>
            <a:off x="712269" y="513575"/>
            <a:ext cx="11165306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2</a:t>
            </a:r>
            <a:r>
              <a:rPr lang="zh-CN" altLang="zh-CN" sz="3200">
                <a:latin typeface="Times New Roman" pitchFamily="18" charset="0"/>
                <a:ea typeface="宋体" pitchFamily="2" charset="-122"/>
              </a:rPr>
              <a:t>．如图所示的电路中，电源电压保持不变，闭合开关，在保证电路元件安全的前提下，向左移动滑动变阻器的滑片。在移动滑片的过程中，下列说法正确的是</a:t>
            </a:r>
            <a:endParaRPr lang="zh-CN" altLang="zh-CN" sz="3200"/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．电流表的示数变大，电压表的示数变大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．电流表的示数变小，电压表的示数变大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．电流表的示数变小，电压表的示数变小</a:t>
            </a:r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．电流表的示数变大，电压表的示数变小</a:t>
            </a:r>
          </a:p>
        </p:txBody>
      </p:sp>
      <p:graphicFrame>
        <p:nvGraphicFramePr>
          <p:cNvPr id="8" name="对象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A77F214-9234-4304-AF21-1C2DB8155E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490111"/>
              </p:ext>
            </p:extLst>
          </p:nvPr>
        </p:nvGraphicFramePr>
        <p:xfrm>
          <a:off x="8917756" y="2710898"/>
          <a:ext cx="3181199" cy="2442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917756" y="2710898"/>
                        <a:ext cx="3181199" cy="24427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901714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0FA164C-ED9B-4756-A053-BED29A70A22F}"/>
              </a:ext>
            </a:extLst>
          </p:cNvPr>
          <p:cNvSpPr/>
          <p:nvPr/>
        </p:nvSpPr>
        <p:spPr>
          <a:xfrm>
            <a:off x="721895" y="117235"/>
            <a:ext cx="11377061" cy="6473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．小海设计了一种测定油箱内油量的模拟装置，如图所示，其中电源两端电压保持不变，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是定值电阻，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是滑动变阻器的电阻片，滑动变阻器的滑片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跟滑杆的一端连接，滑杆可以绕固定轴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O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转动，另一端固定着一个浮子．油箱中的油量减少时，浮子随油面下降，带动滑杆使变阻器的滑片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向上移动，从而引起电流表的示数发生变化．下列说法中正确的是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．电流表示数变小时，表明油箱中的油量减少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．电流表示数变小时，电阻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两端电压变大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．当油箱中的油量减少时，电流表示数变大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．当油箱中的油量减少时，变阻器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连入电路的电阻变小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2EBF709-5B30-41AF-A657-196B57FE42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869641"/>
              </p:ext>
            </p:extLst>
          </p:nvPr>
        </p:nvGraphicFramePr>
        <p:xfrm>
          <a:off x="8206457" y="3570973"/>
          <a:ext cx="3892499" cy="1981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206457" y="3570973"/>
                        <a:ext cx="3892499" cy="19818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113631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D14C6F-46CC-4F82-82A4-1DE164DD145B}"/>
              </a:ext>
            </a:extLst>
          </p:cNvPr>
          <p:cNvSpPr/>
          <p:nvPr/>
        </p:nvSpPr>
        <p:spPr>
          <a:xfrm>
            <a:off x="731519" y="292103"/>
            <a:ext cx="11059428" cy="5827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阻触摸屏在笔记本电脑及手机等设备上已普遍使用，当手指在触摸屏表面施以一定的压力时，触摸屏通过分别识别触摸点的水平与竖直位置，从而确定触摸的位置。以竖直方向为例，触摸屏相当于一根电阻丝，触摸时，触摸点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将电阻丝分为上下两部分，设上部分电阻为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，下部分电阻为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，结构可等效为如图所示电路，电源电压不变。当触摸点在竖直方向移动时，若测得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两端电压增大，则可知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阻值以及触摸点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到屏下端的距离将分别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．增大  减小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		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．增大  增大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．减小  增大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		D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．不变  减小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39DE95D-6DDD-46FC-BE0D-868BD934202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31001" y="4219569"/>
            <a:ext cx="2478170" cy="2172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74327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6DA3D01-0909-4627-BFB4-D01FF174D06E}"/>
              </a:ext>
            </a:extLst>
          </p:cNvPr>
          <p:cNvSpPr/>
          <p:nvPr/>
        </p:nvSpPr>
        <p:spPr>
          <a:xfrm>
            <a:off x="731520" y="996358"/>
            <a:ext cx="11232682" cy="4534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．将光敏电阻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、定值电阻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、电流表、电压表、开关和稳压电源连接成如图所示电路，光敏电阻的阻值随着光照强度的增大而减小．闭合开关，逐渐增大光照强度，则电表示数变化情况是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表示数均变小</a:t>
            </a:r>
            <a:endParaRPr lang="en-US" altLang="zh-CN" sz="28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表示数变大，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表示数变小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表示数变小，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表示数变大</a:t>
            </a:r>
            <a:endParaRPr lang="en-US" altLang="zh-CN" sz="28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表示数均变大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19F5AE4-7A7E-4C2D-9DA6-3E45DE78F0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405149"/>
              </p:ext>
            </p:extLst>
          </p:nvPr>
        </p:nvGraphicFramePr>
        <p:xfrm>
          <a:off x="7716186" y="3083259"/>
          <a:ext cx="3477995" cy="2697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716186" y="3083259"/>
                        <a:ext cx="3477995" cy="26977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141703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762" y="281360"/>
            <a:ext cx="11113476" cy="738551"/>
          </a:xfrm>
        </p:spPr>
        <p:txBody>
          <a:bodyPr>
            <a:normAutofit/>
          </a:bodyPr>
          <a:lstStyle/>
          <a:p>
            <a:r>
              <a:rPr lang="zh-CN" altLang="en-US" sz="4000"/>
              <a:t>一、实验：探究电流跟电压、电阻的关系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2" y="1107831"/>
            <a:ext cx="11113476" cy="546880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1.</a:t>
            </a:r>
            <a:r>
              <a:rPr lang="zh-CN" altLang="en-US" sz="3200"/>
              <a:t>提出问题：</a:t>
            </a:r>
            <a:r>
              <a:rPr lang="zh-CN" altLang="en-US" sz="3200">
                <a:solidFill>
                  <a:srgbClr val="FF0000"/>
                </a:solidFill>
              </a:rPr>
              <a:t>电流与电压、电阻有何关系</a:t>
            </a:r>
            <a:r>
              <a:rPr lang="zh-CN" altLang="en-US" sz="3200"/>
              <a:t>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2.</a:t>
            </a:r>
            <a:r>
              <a:rPr lang="zh-CN" altLang="en-US" sz="3200"/>
              <a:t>猜想与假设</a:t>
            </a:r>
            <a:r>
              <a:rPr lang="zh-CN" altLang="en-US" sz="3200">
                <a:sym typeface="Wingdings" pitchFamily="2" charset="2"/>
              </a:rPr>
              <a:t>：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1</a:t>
            </a:r>
            <a:r>
              <a:rPr lang="zh-CN" altLang="en-US" sz="3200">
                <a:sym typeface="Wingdings" pitchFamily="2" charset="2"/>
              </a:rPr>
              <a:t>）电流与电压成正比；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2</a:t>
            </a:r>
            <a:r>
              <a:rPr lang="zh-CN" altLang="en-US" sz="3200">
                <a:sym typeface="Wingdings" pitchFamily="2" charset="2"/>
              </a:rPr>
              <a:t>）电流与电阻成反比。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ym typeface="Wingdings" pitchFamily="2" charset="2"/>
              </a:rPr>
              <a:t>3.</a:t>
            </a:r>
            <a:r>
              <a:rPr lang="zh-CN" altLang="en-US" sz="3200">
                <a:sym typeface="Wingdings" pitchFamily="2" charset="2"/>
              </a:rPr>
              <a:t>设计实验：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1</a:t>
            </a:r>
            <a:r>
              <a:rPr lang="zh-CN" altLang="en-US" sz="3200">
                <a:sym typeface="Wingdings" pitchFamily="2" charset="2"/>
              </a:rPr>
              <a:t>）科学方法：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控制变量法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499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8B88FA2-6802-42CC-B516-613DAECCAA18}"/>
              </a:ext>
            </a:extLst>
          </p:cNvPr>
          <p:cNvSpPr/>
          <p:nvPr/>
        </p:nvSpPr>
        <p:spPr>
          <a:xfrm>
            <a:off x="812800" y="236835"/>
            <a:ext cx="11049000" cy="5908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某同学在利用一个</a:t>
            </a: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6V</a:t>
            </a:r>
            <a:r>
              <a:rPr lang="zh-CN" altLang="en-US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恒压电源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、电流表、电压表、开关、滑动变阻器、阻值为</a:t>
            </a: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5Ω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20Ω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的定值电阻及</a:t>
            </a:r>
            <a:r>
              <a:rPr lang="zh-CN" altLang="en-US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若干导线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“探究电流与电阻的关系”实验中</a:t>
            </a:r>
            <a:r>
              <a:rPr lang="zh-CN" altLang="en-US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，得到如表所示的数据，则他选用的变阻器的规格可能是（    ）</a:t>
            </a:r>
            <a:endParaRPr lang="en-US" altLang="zh-CN" sz="32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   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.0A</a:t>
            </a:r>
          </a:p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．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 0.5A</a:t>
            </a:r>
          </a:p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 1.0A</a:t>
            </a:r>
          </a:p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20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 </a:t>
            </a:r>
            <a:r>
              <a:rPr lang="el-GR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0.5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CD506DE-82D7-4534-BD58-6F4C4F439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49577"/>
              </p:ext>
            </p:extLst>
          </p:nvPr>
        </p:nvGraphicFramePr>
        <p:xfrm>
          <a:off x="6337300" y="3403600"/>
          <a:ext cx="5292000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7993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4036876875"/>
                    </a:ext>
                  </a:extLst>
                </a:gridCol>
                <a:gridCol w="123758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440543023"/>
                    </a:ext>
                  </a:extLst>
                </a:gridCol>
                <a:gridCol w="123758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139044499"/>
                    </a:ext>
                  </a:extLst>
                </a:gridCol>
                <a:gridCol w="1238847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9261581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实验序号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4655685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电阻（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Ω</a:t>
                      </a: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）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527836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电流（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）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0.80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</a:t>
                      </a: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-266700"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</a:t>
                      </a:r>
                      <a:r>
                        <a:rPr lang="en-US" altLang="zh-CN" sz="2800" b="0" kern="100" baseline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endParaRPr lang="zh-CN" sz="2800" b="0" kern="10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2315122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10808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249063E-36D7-4D3D-B3E3-203C7420DE23}"/>
              </a:ext>
            </a:extLst>
          </p:cNvPr>
          <p:cNvSpPr/>
          <p:nvPr/>
        </p:nvSpPr>
        <p:spPr>
          <a:xfrm>
            <a:off x="736598" y="1043279"/>
            <a:ext cx="8372233" cy="244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/>
              <a:t>例</a:t>
            </a:r>
            <a:r>
              <a:rPr lang="en-US" altLang="zh-CN" sz="3000"/>
              <a:t>1</a:t>
            </a:r>
            <a:r>
              <a:rPr lang="zh-CN" altLang="en-US" sz="3000"/>
              <a:t>：手电筒的小灯泡上标有</a:t>
            </a:r>
            <a:r>
              <a:rPr lang="zh-CN" altLang="en-US" sz="3000">
                <a:solidFill>
                  <a:srgbClr val="0000FF"/>
                </a:solidFill>
              </a:rPr>
              <a:t>“</a:t>
            </a:r>
            <a:r>
              <a:rPr lang="en-US" altLang="zh-CN" sz="3000">
                <a:solidFill>
                  <a:srgbClr val="0000FF"/>
                </a:solidFill>
              </a:rPr>
              <a:t>2.5V  0.3A”</a:t>
            </a:r>
            <a:r>
              <a:rPr lang="zh-CN" altLang="en-US" sz="3000">
                <a:solidFill>
                  <a:srgbClr val="0000FF"/>
                </a:solidFill>
              </a:rPr>
              <a:t>，</a:t>
            </a:r>
            <a:endParaRPr lang="en-US" altLang="zh-CN" sz="300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000">
                <a:solidFill>
                  <a:srgbClr val="0000FF"/>
                </a:solidFill>
              </a:rPr>
              <a:t>表示加</a:t>
            </a:r>
            <a:r>
              <a:rPr lang="en-US" altLang="zh-CN" sz="3000">
                <a:solidFill>
                  <a:srgbClr val="0000FF"/>
                </a:solidFill>
              </a:rPr>
              <a:t>2.5V</a:t>
            </a:r>
            <a:r>
              <a:rPr lang="zh-CN" altLang="en-US" sz="3000">
                <a:solidFill>
                  <a:srgbClr val="0000FF"/>
                </a:solidFill>
              </a:rPr>
              <a:t>电压时，通过小灯泡的电流为</a:t>
            </a:r>
            <a:endParaRPr lang="en-US" altLang="zh-CN" sz="300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zh-CN" sz="3000">
                <a:solidFill>
                  <a:srgbClr val="0000FF"/>
                </a:solidFill>
              </a:rPr>
              <a:t>0.3A</a:t>
            </a:r>
            <a:r>
              <a:rPr lang="zh-CN" altLang="en-US" sz="3000">
                <a:solidFill>
                  <a:srgbClr val="0000FF"/>
                </a:solidFill>
              </a:rPr>
              <a:t>，灯泡正常发光</a:t>
            </a:r>
            <a:r>
              <a:rPr lang="zh-CN" altLang="en-US" sz="3000"/>
              <a:t>。灯泡正常发光时的</a:t>
            </a:r>
            <a:endParaRPr lang="en-US" altLang="zh-CN" sz="3000"/>
          </a:p>
          <a:p>
            <a:pPr>
              <a:lnSpc>
                <a:spcPct val="130000"/>
              </a:lnSpc>
            </a:pPr>
            <a:r>
              <a:rPr lang="zh-CN" altLang="en-US" sz="3000"/>
              <a:t>电阻是多少？</a:t>
            </a:r>
          </a:p>
        </p:txBody>
      </p:sp>
      <p:sp>
        <p:nvSpPr>
          <p:cNvPr id="5" name="矩形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2853CF0-3E77-47D5-8357-11E3B7E3579A}"/>
              </a:ext>
            </a:extLst>
          </p:cNvPr>
          <p:cNvSpPr/>
          <p:nvPr/>
        </p:nvSpPr>
        <p:spPr>
          <a:xfrm>
            <a:off x="736598" y="3409560"/>
            <a:ext cx="6560528" cy="3409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电学计算题解题步骤：</a:t>
            </a:r>
            <a:endParaRPr lang="en-US" altLang="zh-CN" sz="2800"/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（</a:t>
            </a:r>
            <a:r>
              <a:rPr lang="en-US" altLang="zh-CN" sz="2800">
                <a:solidFill>
                  <a:srgbClr val="FF0000"/>
                </a:solidFill>
              </a:rPr>
              <a:t>1</a:t>
            </a:r>
            <a:r>
              <a:rPr lang="zh-CN" altLang="en-US" sz="2800">
                <a:solidFill>
                  <a:srgbClr val="FF0000"/>
                </a:solidFill>
              </a:rPr>
              <a:t>）根据题意画出电路图；</a:t>
            </a:r>
            <a:endParaRPr lang="en-US" altLang="zh-CN" sz="280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（</a:t>
            </a:r>
            <a:r>
              <a:rPr lang="en-US" altLang="zh-CN" sz="2800">
                <a:solidFill>
                  <a:srgbClr val="FF0000"/>
                </a:solidFill>
              </a:rPr>
              <a:t>2</a:t>
            </a:r>
            <a:r>
              <a:rPr lang="zh-CN" altLang="en-US" sz="2800">
                <a:solidFill>
                  <a:srgbClr val="FF0000"/>
                </a:solidFill>
              </a:rPr>
              <a:t>）在图上标出已知量的符号、数值和未知量的符号；</a:t>
            </a:r>
            <a:endParaRPr lang="en-US" altLang="zh-CN" sz="280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FF0000"/>
                </a:solidFill>
              </a:rPr>
              <a:t>（</a:t>
            </a:r>
            <a:r>
              <a:rPr lang="en-US" altLang="zh-CN" sz="2800">
                <a:solidFill>
                  <a:srgbClr val="FF0000"/>
                </a:solidFill>
              </a:rPr>
              <a:t>3</a:t>
            </a:r>
            <a:r>
              <a:rPr lang="zh-CN" altLang="en-US" sz="2800">
                <a:solidFill>
                  <a:srgbClr val="FF0000"/>
                </a:solidFill>
              </a:rPr>
              <a:t>）用公式进行计算，格式要完整、规范，并写出必要的说明文字。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88E37D-7026-4649-900F-2A80236D8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889" y="1328390"/>
            <a:ext cx="2576144" cy="21886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5CB0512-7722-40B9-813F-A336FE696A11}"/>
              </a:ext>
            </a:extLst>
          </p:cNvPr>
          <p:cNvSpPr/>
          <p:nvPr/>
        </p:nvSpPr>
        <p:spPr>
          <a:xfrm>
            <a:off x="7578969" y="3779702"/>
            <a:ext cx="4536831" cy="2972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00FF"/>
                </a:solidFill>
              </a:rPr>
              <a:t>解：由             得</a:t>
            </a:r>
            <a:endParaRPr lang="en-US" altLang="zh-CN" sz="32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32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32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00FF"/>
                </a:solidFill>
              </a:rPr>
              <a:t>答：灯泡的电阻是</a:t>
            </a:r>
            <a:r>
              <a:rPr lang="en-US" altLang="zh-CN" sz="3200">
                <a:solidFill>
                  <a:srgbClr val="0000FF"/>
                </a:solidFill>
              </a:rPr>
              <a:t>8.3Ω</a:t>
            </a:r>
            <a:endParaRPr lang="zh-CN" altLang="en-US" sz="3200">
              <a:solidFill>
                <a:srgbClr val="0000FF"/>
              </a:solidFill>
            </a:endParaRPr>
          </a:p>
        </p:txBody>
      </p:sp>
      <p:graphicFrame>
        <p:nvGraphicFramePr>
          <p:cNvPr id="12" name="对象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A0D2917-EBFD-4950-8BEC-1E75D8DF25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400824"/>
              </p:ext>
            </p:extLst>
          </p:nvPr>
        </p:nvGraphicFramePr>
        <p:xfrm>
          <a:off x="8976457" y="3658778"/>
          <a:ext cx="1152769" cy="1111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76457" y="3658778"/>
                        <a:ext cx="1152769" cy="1111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572C27A-4343-497F-ADE2-10BA9A2773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8000921"/>
              </p:ext>
            </p:extLst>
          </p:nvPr>
        </p:nvGraphicFramePr>
        <p:xfrm>
          <a:off x="7992208" y="4770377"/>
          <a:ext cx="3816350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92208" y="4770377"/>
                        <a:ext cx="3816350" cy="1163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198F00F-2E14-452D-A010-A75282D11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8" y="29530"/>
            <a:ext cx="10998201" cy="1334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200">
                <a:solidFill>
                  <a:srgbClr val="FF0000"/>
                </a:solidFill>
              </a:rPr>
              <a:t>三、欧姆定律的应用：</a:t>
            </a:r>
            <a:endParaRPr lang="en-US" altLang="zh-CN" sz="320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altLang="zh-CN" sz="3200">
                <a:solidFill>
                  <a:srgbClr val="FF0000"/>
                </a:solidFill>
              </a:rPr>
              <a:t>2.</a:t>
            </a:r>
            <a:r>
              <a:rPr lang="zh-CN" altLang="en-US" sz="3200">
                <a:solidFill>
                  <a:srgbClr val="FF0000"/>
                </a:solidFill>
              </a:rPr>
              <a:t>用欧姆定律计算电流、电压、电阻</a:t>
            </a:r>
          </a:p>
        </p:txBody>
      </p:sp>
    </p:spTree>
    <p:extLst>
      <p:ext uri="{BB962C8B-B14F-4D97-AF65-F5344CB8AC3E}">
        <p14:creationId xmlns:p14="http://schemas.microsoft.com/office/powerpoint/2010/main" val="37599263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1"/>
      <p:bldP spid="11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90BB344-7AB6-47C7-9D27-DDFD6759A0D9}"/>
              </a:ext>
            </a:extLst>
          </p:cNvPr>
          <p:cNvSpPr/>
          <p:nvPr/>
        </p:nvSpPr>
        <p:spPr>
          <a:xfrm>
            <a:off x="747346" y="21160"/>
            <a:ext cx="11236569" cy="1827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/>
              <a:t>例</a:t>
            </a:r>
            <a:r>
              <a:rPr lang="en-US" altLang="zh-CN" sz="3200"/>
              <a:t>2</a:t>
            </a:r>
            <a:r>
              <a:rPr lang="zh-CN" altLang="en-US" sz="3200"/>
              <a:t>：加在某一电阻器两端的电压为</a:t>
            </a:r>
            <a:r>
              <a:rPr lang="en-US" altLang="zh-CN" sz="3200"/>
              <a:t>5V</a:t>
            </a:r>
            <a:r>
              <a:rPr lang="zh-CN" altLang="en-US" sz="3200"/>
              <a:t>时，通过它的电流是</a:t>
            </a:r>
            <a:r>
              <a:rPr lang="en-US" altLang="zh-CN" sz="3200"/>
              <a:t>0.5A</a:t>
            </a:r>
            <a:r>
              <a:rPr lang="zh-CN" altLang="en-US" sz="3200"/>
              <a:t>，则该电阻器的电阻应是多大？如果两端的电压增加到</a:t>
            </a:r>
            <a:r>
              <a:rPr lang="en-US" altLang="zh-CN" sz="3200"/>
              <a:t>20V</a:t>
            </a:r>
            <a:r>
              <a:rPr lang="zh-CN" altLang="en-US" sz="3200"/>
              <a:t>，此时这个电阻器的电阻值是多大？通过它的电流是多大？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F2D334A-3191-44B5-B0FE-F1EAF3E96A7F}"/>
              </a:ext>
            </a:extLst>
          </p:cNvPr>
          <p:cNvGrpSpPr/>
          <p:nvPr/>
        </p:nvGrpSpPr>
        <p:grpSpPr>
          <a:xfrm>
            <a:off x="1017528" y="3605822"/>
            <a:ext cx="2978150" cy="1176337"/>
            <a:chOff x="0" y="0"/>
            <a:chExt cx="1876" cy="741"/>
          </a:xfrm>
        </p:grpSpPr>
        <p:sp>
          <p:nvSpPr>
            <p:cNvPr id="6" name="矩形 7373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655BD82-C80E-4CA2-BFCC-12E1ECF68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" y="453"/>
              <a:ext cx="8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U</a:t>
              </a:r>
              <a:r>
                <a:rPr lang="en-US" altLang="zh-CN" sz="2400" baseline="-25000">
                  <a:latin typeface="Times New Roman" pitchFamily="18" charset="0"/>
                </a:rPr>
                <a:t>2</a:t>
              </a:r>
              <a:r>
                <a:rPr lang="en-US" altLang="zh-CN" sz="2400">
                  <a:latin typeface="Times New Roman" pitchFamily="18" charset="0"/>
                </a:rPr>
                <a:t>=20 V</a:t>
              </a:r>
              <a:endParaRPr lang="en-US" altLang="zh-CN" sz="2400" baseline="-25000">
                <a:latin typeface="Times New Roman" pitchFamily="18" charset="0"/>
              </a:endParaRPr>
            </a:p>
          </p:txBody>
        </p:sp>
        <p:sp>
          <p:nvSpPr>
            <p:cNvPr id="7" name="文本框 737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C9E93F2-EECE-42A0-96DF-138DD9B4B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" y="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i="1">
                  <a:latin typeface="Times New Roman" pitchFamily="18" charset="0"/>
                </a:rPr>
                <a:t>R</a:t>
              </a:r>
              <a:r>
                <a:rPr lang="en-US" altLang="zh-CN" sz="2400">
                  <a:latin typeface="Times New Roman" pitchFamily="18" charset="0"/>
                </a:rPr>
                <a:t>=</a:t>
              </a:r>
              <a:r>
                <a:rPr lang="zh-CN" altLang="en-US" sz="2400">
                  <a:latin typeface="Times New Roman" pitchFamily="18" charset="0"/>
                </a:rPr>
                <a:t>？</a:t>
              </a:r>
            </a:p>
          </p:txBody>
        </p:sp>
        <p:sp>
          <p:nvSpPr>
            <p:cNvPr id="8" name="矩形 737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CCE989B-7093-464D-8859-BEABFBE2E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" y="68"/>
              <a:ext cx="5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I</a:t>
              </a:r>
              <a:r>
                <a:rPr lang="en-US" altLang="zh-CN" sz="2400" baseline="-25000">
                  <a:latin typeface="Times New Roman" pitchFamily="18" charset="0"/>
                </a:rPr>
                <a:t>2</a:t>
              </a:r>
              <a:r>
                <a:rPr lang="en-US" altLang="zh-CN" sz="2400">
                  <a:latin typeface="Times New Roman" pitchFamily="18" charset="0"/>
                </a:rPr>
                <a:t>=</a:t>
              </a:r>
              <a:r>
                <a:rPr lang="zh-CN" altLang="en-US" sz="2400">
                  <a:latin typeface="Times New Roman" pitchFamily="18" charset="0"/>
                </a:rPr>
                <a:t>？</a:t>
              </a:r>
              <a:endParaRPr lang="zh-CN" altLang="en-US" sz="2400" baseline="-25000">
                <a:latin typeface="Times New Roman" pitchFamily="18" charset="0"/>
              </a:endParaRPr>
            </a:p>
          </p:txBody>
        </p:sp>
        <p:grpSp>
          <p:nvGrpSpPr>
            <p:cNvPr id="9" name="组合 737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FB9DFE7-C648-4DFF-9BEA-196550A1F8EB}"/>
                </a:ext>
              </a:extLst>
            </p:cNvPr>
            <p:cNvGrpSpPr/>
            <p:nvPr/>
          </p:nvGrpSpPr>
          <p:grpSpPr>
            <a:xfrm>
              <a:off x="0" y="295"/>
              <a:ext cx="1846" cy="409"/>
              <a:chOff x="0" y="0"/>
              <a:chExt cx="1846" cy="409"/>
            </a:xfrm>
          </p:grpSpPr>
          <p:grpSp>
            <p:nvGrpSpPr>
              <p:cNvPr id="10" name="组合 7373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52F5F86-839C-4CC2-A12D-C5AE273D3603}"/>
                  </a:ext>
                </a:extLst>
              </p:cNvPr>
              <p:cNvGrpSpPr/>
              <p:nvPr/>
            </p:nvGrpSpPr>
            <p:grpSpPr>
              <a:xfrm>
                <a:off x="1354" y="169"/>
                <a:ext cx="288" cy="240"/>
                <a:chOff x="0" y="0"/>
                <a:chExt cx="288" cy="240"/>
              </a:xfrm>
            </p:grpSpPr>
            <p:sp>
              <p:nvSpPr>
                <p:cNvPr id="19" name="直接连接符 737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9938E9F-587E-433D-A080-4C77BF7B0F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88" y="0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" name="直接连接符 7373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6513A7-5FD2-4A3D-BBEC-53F9A574B9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0" y="144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" name="组合 7373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77DCF9F5-0D21-4D70-BFEB-9754B16A6328}"/>
                  </a:ext>
                </a:extLst>
              </p:cNvPr>
              <p:cNvGrpSpPr/>
              <p:nvPr/>
            </p:nvGrpSpPr>
            <p:grpSpPr>
              <a:xfrm>
                <a:off x="166" y="169"/>
                <a:ext cx="288" cy="240"/>
                <a:chOff x="0" y="0"/>
                <a:chExt cx="288" cy="240"/>
              </a:xfrm>
            </p:grpSpPr>
            <p:sp>
              <p:nvSpPr>
                <p:cNvPr id="17" name="直接连接符 7373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DD2AAE5-420A-4D26-8228-83C4113F50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" name="直接连接符 7374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5FCA19-1619-48A4-A2D4-588944DFC8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144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" name="组合 7374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81E80E5-BAA3-40B3-A234-01E65ABAEB94}"/>
                  </a:ext>
                </a:extLst>
              </p:cNvPr>
              <p:cNvGrpSpPr/>
              <p:nvPr/>
            </p:nvGrpSpPr>
            <p:grpSpPr>
              <a:xfrm>
                <a:off x="0" y="0"/>
                <a:ext cx="1846" cy="113"/>
                <a:chOff x="0" y="0"/>
                <a:chExt cx="1846" cy="113"/>
              </a:xfrm>
            </p:grpSpPr>
            <p:sp>
              <p:nvSpPr>
                <p:cNvPr id="13" name="矩形 7374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91B1BDB-A775-4140-8EFE-90DE756909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" y="0"/>
                  <a:ext cx="408" cy="113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" name="直接连接符 737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DDDF36E-BDD3-4227-902D-5E2DDEF759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66" y="49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5" name="直接连接符 737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C9CDD7B-F3C2-45F5-95CF-3BA1CDBC85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26" y="49"/>
                  <a:ext cx="7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" name="直接连接符 7374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D69026-F757-4A74-A9DC-F879CAC027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0" y="45"/>
                  <a:ext cx="7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21" name="组合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17B5A6C-0B09-4038-B24A-0E75F10601AD}"/>
              </a:ext>
            </a:extLst>
          </p:cNvPr>
          <p:cNvGrpSpPr/>
          <p:nvPr/>
        </p:nvGrpSpPr>
        <p:grpSpPr>
          <a:xfrm>
            <a:off x="1017528" y="2177072"/>
            <a:ext cx="3298825" cy="1295400"/>
            <a:chOff x="20" y="0"/>
            <a:chExt cx="2078" cy="816"/>
          </a:xfrm>
        </p:grpSpPr>
        <p:sp>
          <p:nvSpPr>
            <p:cNvPr id="22" name="矩形 737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9C264B1-6BFC-4C7D-B9FA-07A16E030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" y="48"/>
              <a:ext cx="7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I</a:t>
              </a:r>
              <a:r>
                <a:rPr lang="en-US" altLang="zh-CN" sz="2400" baseline="-25000">
                  <a:latin typeface="Times New Roman" pitchFamily="18" charset="0"/>
                </a:rPr>
                <a:t>1</a:t>
              </a:r>
              <a:r>
                <a:rPr lang="en-US" altLang="zh-CN" sz="2400">
                  <a:latin typeface="Times New Roman" pitchFamily="18" charset="0"/>
                </a:rPr>
                <a:t>=0.5 A</a:t>
              </a:r>
              <a:endParaRPr lang="en-US" altLang="zh-CN" sz="2400" baseline="-25000">
                <a:latin typeface="Times New Roman" pitchFamily="18" charset="0"/>
              </a:endParaRPr>
            </a:p>
          </p:txBody>
        </p:sp>
        <p:sp>
          <p:nvSpPr>
            <p:cNvPr id="23" name="矩形 737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2130B58-C261-4161-A347-1E4534CE60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" y="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R</a:t>
              </a:r>
            </a:p>
          </p:txBody>
        </p:sp>
        <p:grpSp>
          <p:nvGrpSpPr>
            <p:cNvPr id="24" name="组合 7374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0291D96-9BB0-4AFC-AB28-D28706DED724}"/>
                </a:ext>
              </a:extLst>
            </p:cNvPr>
            <p:cNvGrpSpPr/>
            <p:nvPr/>
          </p:nvGrpSpPr>
          <p:grpSpPr>
            <a:xfrm>
              <a:off x="20" y="317"/>
              <a:ext cx="1827" cy="419"/>
              <a:chOff x="20" y="0"/>
              <a:chExt cx="1827" cy="419"/>
            </a:xfrm>
          </p:grpSpPr>
          <p:grpSp>
            <p:nvGrpSpPr>
              <p:cNvPr id="26" name="组合 73750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16C9ED5-452F-4581-B84D-B0A27F3C6B03}"/>
                  </a:ext>
                </a:extLst>
              </p:cNvPr>
              <p:cNvGrpSpPr/>
              <p:nvPr/>
            </p:nvGrpSpPr>
            <p:grpSpPr>
              <a:xfrm>
                <a:off x="1355" y="179"/>
                <a:ext cx="288" cy="240"/>
                <a:chOff x="0" y="0"/>
                <a:chExt cx="288" cy="240"/>
              </a:xfrm>
            </p:grpSpPr>
            <p:sp>
              <p:nvSpPr>
                <p:cNvPr id="35" name="直接连接符 737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73B80E8-3C7C-46E8-98B7-67FCBB4F14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88" y="0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" name="直接连接符 737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F5837B7-157F-4E81-95E5-5F2DB98C83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0" y="144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7" name="组合 73753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7193F992-3DB1-42CC-83CA-D111BA27A986}"/>
                  </a:ext>
                </a:extLst>
              </p:cNvPr>
              <p:cNvGrpSpPr/>
              <p:nvPr/>
            </p:nvGrpSpPr>
            <p:grpSpPr>
              <a:xfrm>
                <a:off x="167" y="179"/>
                <a:ext cx="288" cy="240"/>
                <a:chOff x="0" y="0"/>
                <a:chExt cx="288" cy="240"/>
              </a:xfrm>
            </p:grpSpPr>
            <p:sp>
              <p:nvSpPr>
                <p:cNvPr id="33" name="直接连接符 7375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6386F6D-32DC-4126-BCA9-BDD71818A5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24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4" name="直接连接符 7375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F3DD423-EF14-4F48-A9E0-6EAC9312EB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0" y="144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8" name="组合 7375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B0EC14B-2E04-41A7-9043-C050504F8B7E}"/>
                  </a:ext>
                </a:extLst>
              </p:cNvPr>
              <p:cNvGrpSpPr/>
              <p:nvPr/>
            </p:nvGrpSpPr>
            <p:grpSpPr>
              <a:xfrm>
                <a:off x="20" y="0"/>
                <a:ext cx="1827" cy="122"/>
                <a:chOff x="20" y="0"/>
                <a:chExt cx="1827" cy="122"/>
              </a:xfrm>
            </p:grpSpPr>
            <p:sp>
              <p:nvSpPr>
                <p:cNvPr id="29" name="矩形 7375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BE2CA66-853B-4F61-83E8-45B6A28045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3" y="0"/>
                  <a:ext cx="390" cy="122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" name="直接连接符 7375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A9F2CA0-A8CA-4B05-A7E4-AF47724842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67" y="59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" name="直接连接符 7375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00766D7-C727-4C3C-B4BB-2E1460F2EE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27" y="59"/>
                  <a:ext cx="7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" name="直接连接符 737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CEFCE88-1795-4A8B-AE7A-7E5275A1C1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" y="59"/>
                  <a:ext cx="72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" name="矩形 7376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B642132-9629-4654-8A63-93B902A4D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" y="528"/>
              <a:ext cx="7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latin typeface="Times New Roman" pitchFamily="18" charset="0"/>
                </a:rPr>
                <a:t>U</a:t>
              </a:r>
              <a:r>
                <a:rPr lang="en-US" altLang="zh-CN" sz="2400" baseline="-25000">
                  <a:latin typeface="Times New Roman" pitchFamily="18" charset="0"/>
                </a:rPr>
                <a:t>1</a:t>
              </a:r>
              <a:r>
                <a:rPr lang="en-US" altLang="zh-CN" sz="2400">
                  <a:latin typeface="Times New Roman" pitchFamily="18" charset="0"/>
                </a:rPr>
                <a:t>=5 V</a:t>
              </a:r>
              <a:endParaRPr lang="en-US" altLang="zh-CN" sz="2400" baseline="-25000">
                <a:latin typeface="Times New Roman" pitchFamily="18" charset="0"/>
              </a:endParaRP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2F89739-989E-4D6D-A83E-A685B4454033}"/>
              </a:ext>
            </a:extLst>
          </p:cNvPr>
          <p:cNvGrpSpPr/>
          <p:nvPr/>
        </p:nvGrpSpPr>
        <p:grpSpPr>
          <a:xfrm>
            <a:off x="8205116" y="4414467"/>
            <a:ext cx="3436937" cy="954088"/>
            <a:chOff x="0" y="0"/>
            <a:chExt cx="2165" cy="601"/>
          </a:xfrm>
        </p:grpSpPr>
        <p:sp>
          <p:nvSpPr>
            <p:cNvPr id="38" name="矩形 7376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6115576-CAEA-4024-AF2F-F587056AB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36"/>
              <a:ext cx="216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I</a:t>
              </a:r>
              <a:r>
                <a:rPr lang="en-US" altLang="zh-CN" sz="2800" baseline="-2500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　　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　　　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2 A</a:t>
              </a:r>
            </a:p>
          </p:txBody>
        </p:sp>
        <p:sp>
          <p:nvSpPr>
            <p:cNvPr id="39" name="矩形 7376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36076C5-7BCE-465B-886E-5AE1E2924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0"/>
              <a:ext cx="354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U</a:t>
              </a:r>
              <a:r>
                <a:rPr lang="en-US" altLang="zh-CN" sz="2800" baseline="-25000">
                  <a:solidFill>
                    <a:srgbClr val="0000FF"/>
                  </a:solidFill>
                  <a:latin typeface="Times New Roman" pitchFamily="18" charset="0"/>
                </a:rPr>
                <a:t>2</a:t>
              </a:r>
            </a:p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40" name="直接连接符 7376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D891BF6-FEC7-41D2-9E73-C5FF35B4ED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" y="325"/>
              <a:ext cx="273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41" name="矩形 7376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6F6538E-8063-49F7-AC17-14992CA2B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0"/>
              <a:ext cx="567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20 V</a:t>
              </a:r>
            </a:p>
            <a:p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10 Ω</a:t>
              </a:r>
            </a:p>
          </p:txBody>
        </p:sp>
        <p:sp>
          <p:nvSpPr>
            <p:cNvPr id="42" name="直接连接符 7376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3E7D24F-13FA-440E-B458-BCEC57C080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9" y="295"/>
              <a:ext cx="57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FF"/>
                </a:solidFill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1F1950C-7F4F-47CC-B492-F570C68CEBE6}"/>
              </a:ext>
            </a:extLst>
          </p:cNvPr>
          <p:cNvGrpSpPr/>
          <p:nvPr/>
        </p:nvGrpSpPr>
        <p:grpSpPr>
          <a:xfrm>
            <a:off x="6816847" y="2635859"/>
            <a:ext cx="3768725" cy="946150"/>
            <a:chOff x="0" y="0"/>
            <a:chExt cx="2374" cy="596"/>
          </a:xfrm>
        </p:grpSpPr>
        <p:sp>
          <p:nvSpPr>
            <p:cNvPr id="44" name="矩形 7377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31BF45B-589D-4CD0-9F10-CF2841B9E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36"/>
              <a:ext cx="237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R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　　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　　  　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=</a:t>
              </a:r>
              <a:r>
                <a:rPr lang="zh-CN" altLang="en-US" sz="280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10 Ω</a:t>
              </a:r>
            </a:p>
          </p:txBody>
        </p:sp>
        <p:sp>
          <p:nvSpPr>
            <p:cNvPr id="45" name="矩形 7377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721F580-A4B1-4307-9D36-AF0007ADB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0"/>
              <a:ext cx="27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U</a:t>
              </a:r>
            </a:p>
            <a:p>
              <a:r>
                <a:rPr lang="en-US" altLang="zh-CN" sz="2800" i="1">
                  <a:solidFill>
                    <a:srgbClr val="0000FF"/>
                  </a:solidFill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46" name="直接连接符 7377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835BF26-FFCF-4C78-8EDC-63BE5628FD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" y="295"/>
              <a:ext cx="273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47" name="矩形 7377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667EC49-D7D7-4D75-8797-5012A25F6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" y="0"/>
              <a:ext cx="614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5 V</a:t>
              </a:r>
            </a:p>
            <a:p>
              <a:pPr algn="ctr"/>
              <a:r>
                <a:rPr lang="en-US" altLang="zh-CN" sz="2800">
                  <a:solidFill>
                    <a:srgbClr val="0000FF"/>
                  </a:solidFill>
                  <a:latin typeface="Times New Roman" pitchFamily="18" charset="0"/>
                </a:rPr>
                <a:t>0.5 A</a:t>
              </a:r>
            </a:p>
          </p:txBody>
        </p:sp>
        <p:sp>
          <p:nvSpPr>
            <p:cNvPr id="48" name="直接连接符 7377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B188EA6-8C9C-4C89-B2C3-8DAD45ED9D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0" y="295"/>
              <a:ext cx="640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52" name="对象 5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DEE3D8A-6C57-4DC9-864D-4C210A2532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546723"/>
              </p:ext>
            </p:extLst>
          </p:nvPr>
        </p:nvGraphicFramePr>
        <p:xfrm>
          <a:off x="9923585" y="1617714"/>
          <a:ext cx="1152769" cy="1111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23585" y="1617714"/>
                        <a:ext cx="1152769" cy="1111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7CB26CE-7A4C-4E0D-88BF-B334D5CA7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8489" y="1731460"/>
            <a:ext cx="7255728" cy="353943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解：当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两端电压为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5V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时，由           得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的阻值为：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当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两端电压为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20V</a:t>
            </a: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时，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</a:rPr>
              <a:t>通过灯泡的电流为：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3B6DC98-6DD0-4ADE-91D0-06141284236F}"/>
              </a:ext>
            </a:extLst>
          </p:cNvPr>
          <p:cNvSpPr/>
          <p:nvPr/>
        </p:nvSpPr>
        <p:spPr>
          <a:xfrm>
            <a:off x="747347" y="5392302"/>
            <a:ext cx="114279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/>
              <a:t>注意：</a:t>
            </a:r>
            <a:r>
              <a:rPr lang="en-US" altLang="zh-CN" sz="2800"/>
              <a:t>1.</a:t>
            </a:r>
            <a:r>
              <a:rPr lang="zh-CN" altLang="en-US" sz="2800">
                <a:solidFill>
                  <a:srgbClr val="FF0000"/>
                </a:solidFill>
              </a:rPr>
              <a:t>多状态电路问题，解题时先说明计算时电路的状态</a:t>
            </a:r>
            <a:r>
              <a:rPr lang="zh-CN" altLang="en-US" sz="2800"/>
              <a:t>；</a:t>
            </a:r>
            <a:endParaRPr lang="en-US" altLang="zh-CN" sz="2800"/>
          </a:p>
          <a:p>
            <a:r>
              <a:rPr lang="en-US" altLang="zh-CN" sz="2800"/>
              <a:t>2.</a:t>
            </a:r>
            <a:r>
              <a:rPr lang="zh-CN" altLang="en-US" sz="2800"/>
              <a:t>有多个状态或多个用电器的电路，应</a:t>
            </a:r>
            <a:r>
              <a:rPr lang="zh-CN" altLang="en-US" sz="2800">
                <a:solidFill>
                  <a:srgbClr val="FF0000"/>
                </a:solidFill>
              </a:rPr>
              <a:t>注意加下标进行区分相同的物理量，若有相同的量，用一个符号表示</a:t>
            </a:r>
            <a:r>
              <a:rPr lang="zh-CN" altLang="en-US" sz="280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203603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uiExpand="1" build="p"/>
      <p:bldP spid="57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471E3BA-5642-41B6-9E57-7E846ABD9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00" y="0"/>
            <a:ext cx="11188700" cy="30861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例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：如图所示电路，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＝</a:t>
            </a:r>
            <a:r>
              <a:rPr lang="en-US" altLang="zh-CN" sz="3200">
                <a:latin typeface="Times New Roman" pitchFamily="18" charset="0"/>
              </a:rPr>
              <a:t>10Ω</a:t>
            </a:r>
            <a:r>
              <a:rPr lang="zh-CN" altLang="en-US" sz="3200">
                <a:latin typeface="Times New Roman" pitchFamily="18" charset="0"/>
              </a:rPr>
              <a:t>，</a:t>
            </a:r>
            <a:r>
              <a:rPr lang="en-US" altLang="zh-CN" sz="3200">
                <a:latin typeface="Times New Roman" pitchFamily="18" charset="0"/>
              </a:rPr>
              <a:t>S</a:t>
            </a:r>
            <a:r>
              <a:rPr lang="zh-CN" altLang="en-US" sz="3200">
                <a:latin typeface="Times New Roman" pitchFamily="18" charset="0"/>
              </a:rPr>
              <a:t>闭合，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电流表的示数为</a:t>
            </a:r>
            <a:r>
              <a:rPr lang="en-US" altLang="zh-CN" sz="3200">
                <a:latin typeface="Times New Roman" pitchFamily="18" charset="0"/>
              </a:rPr>
              <a:t>0.2A</a:t>
            </a:r>
            <a:r>
              <a:rPr lang="zh-CN" altLang="en-US" sz="3200">
                <a:latin typeface="Times New Roman" pitchFamily="18" charset="0"/>
              </a:rPr>
              <a:t>，电压表的示数为</a:t>
            </a:r>
            <a:r>
              <a:rPr lang="en-US" altLang="zh-CN" sz="3200">
                <a:latin typeface="Times New Roman" pitchFamily="18" charset="0"/>
              </a:rPr>
              <a:t>4V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求：（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）电源电压；（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en-US" altLang="zh-CN" sz="3200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的阻值。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6D17D75-C456-4284-AE64-5E321D3E6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910" y="73321"/>
            <a:ext cx="3209200" cy="2659792"/>
          </a:xfrm>
          <a:prstGeom prst="rect">
            <a:avLst/>
          </a:prstGeom>
        </p:spPr>
      </p:pic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D217C07-52EF-4611-A080-F81A80E32A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071784"/>
              </p:ext>
            </p:extLst>
          </p:nvPr>
        </p:nvGraphicFramePr>
        <p:xfrm>
          <a:off x="4566427" y="5164171"/>
          <a:ext cx="2800350" cy="893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66427" y="5164171"/>
                        <a:ext cx="2800350" cy="893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E5E0F94-034E-4F4A-9B2D-575A9D075137}"/>
              </a:ext>
            </a:extLst>
          </p:cNvPr>
          <p:cNvSpPr txBox="1"/>
          <p:nvPr/>
        </p:nvSpPr>
        <p:spPr>
          <a:xfrm>
            <a:off x="964682" y="2702298"/>
            <a:ext cx="10998718" cy="3567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解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</a:rPr>
              <a:t>: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）由题知：串联电路中电流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I=0.2A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，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两端的电压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4V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；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由欧姆定律知：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两端的电压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=I·R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=0.2A×10</a:t>
            </a:r>
            <a:r>
              <a:rPr lang="el-GR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Ω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2V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；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由串联电路中的电压关系可知：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U</a:t>
            </a:r>
            <a:r>
              <a:rPr lang="zh-CN" altLang="en-US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源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+U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2V+4V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＝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6V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）由欧姆定律知：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810693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F647BB-E7BF-4E67-AA36-942694D67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7804"/>
            <a:ext cx="11341100" cy="181062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例</a:t>
            </a:r>
            <a:r>
              <a:rPr lang="en-US" altLang="zh-CN" sz="3200">
                <a:latin typeface="Times New Roman" pitchFamily="18" charset="0"/>
              </a:rPr>
              <a:t>4</a:t>
            </a:r>
            <a:r>
              <a:rPr lang="zh-CN" altLang="en-US" sz="3200">
                <a:latin typeface="Times New Roman" pitchFamily="18" charset="0"/>
              </a:rPr>
              <a:t>：如图电路中电阻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与滑动变阻器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zh-CN" altLang="en-US" sz="3200">
                <a:latin typeface="Times New Roman" pitchFamily="18" charset="0"/>
              </a:rPr>
              <a:t>串联，当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两端的电压增大</a:t>
            </a:r>
            <a:r>
              <a:rPr lang="en-US" altLang="zh-CN" sz="3200">
                <a:latin typeface="Times New Roman" pitchFamily="18" charset="0"/>
              </a:rPr>
              <a:t>5V</a:t>
            </a:r>
            <a:r>
              <a:rPr lang="zh-CN" altLang="en-US" sz="3200">
                <a:latin typeface="Times New Roman" pitchFamily="18" charset="0"/>
              </a:rPr>
              <a:t>时，通过的电流增大了</a:t>
            </a:r>
            <a:r>
              <a:rPr lang="en-US" altLang="zh-CN" sz="3200">
                <a:latin typeface="Times New Roman" pitchFamily="18" charset="0"/>
              </a:rPr>
              <a:t>0.5A</a:t>
            </a:r>
            <a:r>
              <a:rPr lang="zh-CN" altLang="en-US" sz="3200">
                <a:latin typeface="Times New Roman" pitchFamily="18" charset="0"/>
              </a:rPr>
              <a:t>，则电阻</a:t>
            </a:r>
            <a:r>
              <a:rPr lang="en-US" altLang="zh-CN" sz="3200" i="1">
                <a:latin typeface="Times New Roman" pitchFamily="18" charset="0"/>
              </a:rPr>
              <a:t>R</a:t>
            </a:r>
            <a:r>
              <a:rPr lang="en-US" altLang="zh-CN" sz="3200" baseline="-25000">
                <a:latin typeface="Times New Roman" pitchFamily="18" charset="0"/>
              </a:rPr>
              <a:t>0</a:t>
            </a:r>
            <a:r>
              <a:rPr lang="zh-CN" altLang="en-US" sz="3200">
                <a:latin typeface="Times New Roman" pitchFamily="18" charset="0"/>
              </a:rPr>
              <a:t>的阻值是多少？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latin typeface="Times New Roman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47C963D-0A07-4676-817A-7AFD2A830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201" y="2114593"/>
            <a:ext cx="2487026" cy="2462622"/>
          </a:xfrm>
          <a:prstGeom prst="rect">
            <a:avLst/>
          </a:prstGeom>
        </p:spPr>
      </p:pic>
      <p:graphicFrame>
        <p:nvGraphicFramePr>
          <p:cNvPr id="7" name="对象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4DD9F39-6611-4287-9DE8-046D47EECF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516500"/>
              </p:ext>
            </p:extLst>
          </p:nvPr>
        </p:nvGraphicFramePr>
        <p:xfrm>
          <a:off x="865388" y="5284615"/>
          <a:ext cx="3506972" cy="907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5388" y="5284615"/>
                        <a:ext cx="3506972" cy="907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E6ED923-0491-40BC-AD7D-D88F4DF5EDC9}"/>
              </a:ext>
            </a:extLst>
          </p:cNvPr>
          <p:cNvSpPr txBox="1"/>
          <p:nvPr/>
        </p:nvSpPr>
        <p:spPr>
          <a:xfrm>
            <a:off x="5009015" y="4637357"/>
            <a:ext cx="7144485" cy="192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</a:rPr>
              <a:t>3.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当一个定值电阻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与一个滑动变阻器串联时，定值电阻的阻值：</a:t>
            </a:r>
          </a:p>
        </p:txBody>
      </p:sp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2B0CC33-1D6A-4ABC-A8B0-E3102919DD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3372166"/>
              </p:ext>
            </p:extLst>
          </p:nvPr>
        </p:nvGraphicFramePr>
        <p:xfrm>
          <a:off x="7881204" y="5490787"/>
          <a:ext cx="1552542" cy="1132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6" imgW="0" imgH="0" progId="Equation.DSMT4">
                  <p:embed/>
                </p:oleObj>
              </mc:Choice>
              <mc:Fallback>
                <p:oleObj name="Equation" r:id="rId6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81204" y="5490787"/>
                        <a:ext cx="1552542" cy="11329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8C30BD4-D074-4B19-88DA-53990094B1B0}"/>
              </a:ext>
            </a:extLst>
          </p:cNvPr>
          <p:cNvSpPr txBox="1"/>
          <p:nvPr/>
        </p:nvSpPr>
        <p:spPr>
          <a:xfrm>
            <a:off x="833887" y="1496199"/>
            <a:ext cx="7713602" cy="372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解：当滑片在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点时，电压表、电流表示数分别是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、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，当滑片在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点时，电压表、电流表示数分别是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、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，由欧姆定律得：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0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＝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0</a:t>
            </a:r>
            <a:endParaRPr lang="en-US" altLang="zh-CN" sz="2800">
              <a:solidFill>
                <a:srgbClr val="0000FF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altLang="zh-CN" sz="28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－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 ＝（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 － 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I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800">
                <a:solidFill>
                  <a:srgbClr val="0000FF"/>
                </a:solidFill>
                <a:latin typeface="Times New Roman" pitchFamily="18" charset="0"/>
              </a:rPr>
              <a:t> ）</a:t>
            </a:r>
            <a:r>
              <a:rPr lang="en-US" altLang="zh-CN" sz="2800" i="1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itchFamily="18" charset="0"/>
              </a:rPr>
              <a:t>0</a:t>
            </a:r>
            <a:endParaRPr lang="zh-CN" altLang="en-US" sz="280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332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1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CE9E5F5-F591-4E2F-90DE-D9F018B8A678}"/>
              </a:ext>
            </a:extLst>
          </p:cNvPr>
          <p:cNvSpPr/>
          <p:nvPr/>
        </p:nvSpPr>
        <p:spPr>
          <a:xfrm>
            <a:off x="685800" y="574487"/>
            <a:ext cx="11438792" cy="3888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．如图所示，在探究串联电路的电压关系实验时，小明先用电压表测量了电阻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两端的电压为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，然后保持电压表接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点不动，将接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点的那一段导线改接到电路中的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点，电压表示数为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．已知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，则电阻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两端的电压为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，通过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．如果他保持电压表接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点不动，将电压表接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点的那段导线改接到电路中的</a:t>
            </a:r>
            <a:r>
              <a:rPr lang="en-US" altLang="zh-CN" sz="28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点，这种接法是错误的，理由是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26B0A9B-3E56-4125-9C0B-201F9B8E39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73447"/>
              </p:ext>
            </p:extLst>
          </p:nvPr>
        </p:nvGraphicFramePr>
        <p:xfrm>
          <a:off x="6095777" y="3817140"/>
          <a:ext cx="4235186" cy="2653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095777" y="3817140"/>
                        <a:ext cx="4235186" cy="26539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986239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ECB6B1F-4693-4B6A-938A-9B0DDEAEFE17}"/>
              </a:ext>
            </a:extLst>
          </p:cNvPr>
          <p:cNvSpPr/>
          <p:nvPr/>
        </p:nvSpPr>
        <p:spPr>
          <a:xfrm>
            <a:off x="952500" y="931675"/>
            <a:ext cx="1076960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．如图甲所示的电路，当闭合开关后两只电压表的指针偏转均如图乙所示，则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两端的电压是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的电阻之比为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6D795BA-B55D-4B2A-B551-EC988C1DB6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2547758"/>
              </p:ext>
            </p:extLst>
          </p:nvPr>
        </p:nvGraphicFramePr>
        <p:xfrm>
          <a:off x="2900362" y="3429000"/>
          <a:ext cx="7507502" cy="28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900362" y="3429000"/>
                        <a:ext cx="7507502" cy="2881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445947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8887019-C0D9-4E44-9694-0B85EE2FE098}"/>
              </a:ext>
            </a:extLst>
          </p:cNvPr>
          <p:cNvSpPr/>
          <p:nvPr/>
        </p:nvSpPr>
        <p:spPr>
          <a:xfrm>
            <a:off x="749300" y="563375"/>
            <a:ext cx="1111250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．在如图所示的电路中，闭合开关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，电流表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的示数之比为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2:1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，则电阻之比为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；电流表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的示数之比为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I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729D592-18E5-41BD-96D9-6CB449B3F0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027670"/>
              </p:ext>
            </p:extLst>
          </p:nvPr>
        </p:nvGraphicFramePr>
        <p:xfrm>
          <a:off x="3293218" y="3035300"/>
          <a:ext cx="5605564" cy="349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293218" y="3035300"/>
                        <a:ext cx="5605564" cy="3492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531203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4C5791B-DA2C-4289-B858-851AB9BFFD3A}"/>
              </a:ext>
            </a:extLst>
          </p:cNvPr>
          <p:cNvSpPr/>
          <p:nvPr/>
        </p:nvSpPr>
        <p:spPr>
          <a:xfrm>
            <a:off x="749300" y="414577"/>
            <a:ext cx="11074400" cy="3692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．如图是电阻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—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图像．由图可知：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电阻的阻值是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；将电阻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串联后接入电路，当通过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0.3A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时，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两端的总电压是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；将电阻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并联后接入某电路，当通过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的电流为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0.2A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时，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两端的电压是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88CD6E8-5D68-44B0-A3FD-29D4042A38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1902794"/>
              </p:ext>
            </p:extLst>
          </p:nvPr>
        </p:nvGraphicFramePr>
        <p:xfrm>
          <a:off x="4749800" y="3314653"/>
          <a:ext cx="4000500" cy="3454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749800" y="3314653"/>
                        <a:ext cx="4000500" cy="34549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027033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6DA5CAA-E16D-419D-A29A-E6BAFABE3BB3}"/>
              </a:ext>
            </a:extLst>
          </p:cNvPr>
          <p:cNvSpPr/>
          <p:nvPr/>
        </p:nvSpPr>
        <p:spPr>
          <a:xfrm>
            <a:off x="760395" y="747715"/>
            <a:ext cx="11011301" cy="5181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．如图所示，电源电压恒为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6V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是定值电阻，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是滑动变阻器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的两端．闭合开关，当滑片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在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端时，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的示数为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0.6A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；当滑片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移到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端时，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的示数为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0.2A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．则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和滑动变阻器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的最大阻值分别是（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15Ω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20Ω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30Ω</a:t>
            </a:r>
          </a:p>
          <a:p>
            <a:pPr indent="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30Ω</a:t>
            </a:r>
            <a:r>
              <a:rPr lang="zh-CN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endParaRPr lang="zh-CN" altLang="zh-CN" sz="28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1A4C499-0A1E-496C-8C0D-A65A6C60F1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373854"/>
              </p:ext>
            </p:extLst>
          </p:nvPr>
        </p:nvGraphicFramePr>
        <p:xfrm>
          <a:off x="6644606" y="2824965"/>
          <a:ext cx="4051527" cy="2882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644606" y="2824965"/>
                        <a:ext cx="4051527" cy="28828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356362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E6E0998-777E-4F1B-B181-5C2187D71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2" y="360485"/>
            <a:ext cx="11113476" cy="632166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①电阻不变时，改变电压，探究电流与电压的关系；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②电压不变时，改变电阻，探究电流与电阻的关系。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讨论：如何改变定值电阻两端的电压成整数倍的变化？需要测量的物理量有哪些？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利用滑动变阻器改变定值电阻两端的电压成整数倍变化</a:t>
            </a:r>
            <a:r>
              <a:rPr lang="zh-CN" altLang="en-US" sz="3200">
                <a:sym typeface="Wingdings" pitchFamily="2" charset="2"/>
              </a:rPr>
              <a:t>。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2</a:t>
            </a:r>
            <a:r>
              <a:rPr lang="zh-CN" altLang="en-US" sz="3200">
                <a:sym typeface="Wingdings" pitchFamily="2" charset="2"/>
              </a:rPr>
              <a:t>）选择实验器材：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电流表、电压表、电源、滑动变阻器、定值电阻（</a:t>
            </a:r>
            <a:r>
              <a:rPr lang="en-US" altLang="zh-CN" sz="3200">
                <a:solidFill>
                  <a:srgbClr val="FF0000"/>
                </a:solidFill>
                <a:sym typeface="Wingdings" pitchFamily="2" charset="2"/>
              </a:rPr>
              <a:t>5Ω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、</a:t>
            </a:r>
            <a:r>
              <a:rPr lang="en-US" altLang="zh-CN" sz="3200">
                <a:solidFill>
                  <a:srgbClr val="FF0000"/>
                </a:solidFill>
                <a:sym typeface="Wingdings" pitchFamily="2" charset="2"/>
              </a:rPr>
              <a:t> 10Ω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、</a:t>
            </a:r>
            <a:r>
              <a:rPr lang="en-US" altLang="zh-CN" sz="3200">
                <a:solidFill>
                  <a:srgbClr val="FF0000"/>
                </a:solidFill>
                <a:sym typeface="Wingdings" pitchFamily="2" charset="2"/>
              </a:rPr>
              <a:t> 20Ω</a:t>
            </a:r>
            <a:r>
              <a:rPr lang="zh-CN" altLang="en-US" sz="3200">
                <a:solidFill>
                  <a:srgbClr val="FF0000"/>
                </a:solidFill>
                <a:sym typeface="Wingdings" pitchFamily="2" charset="2"/>
              </a:rPr>
              <a:t>）、开关、导线</a:t>
            </a:r>
            <a:endParaRPr lang="en-US" altLang="zh-CN" sz="3200">
              <a:solidFill>
                <a:srgbClr val="FF0000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45008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68436A9-7929-4C98-A9A8-ABF80572CC55}"/>
              </a:ext>
            </a:extLst>
          </p:cNvPr>
          <p:cNvSpPr/>
          <p:nvPr/>
        </p:nvSpPr>
        <p:spPr>
          <a:xfrm>
            <a:off x="747345" y="418484"/>
            <a:ext cx="11289323" cy="295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．如图所示，电源两端电压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保持不变，电阻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18Ω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。当开关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闭合时，电压表示数为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。求：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）电流表的示数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）电源两端的电压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F91F159-85F8-4C2E-8CE4-ED11F2AF5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148" y="2344736"/>
            <a:ext cx="3777690" cy="304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23504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86EBA7E-FFE4-4672-8238-06790D5BF657}"/>
              </a:ext>
            </a:extLst>
          </p:cNvPr>
          <p:cNvSpPr/>
          <p:nvPr/>
        </p:nvSpPr>
        <p:spPr>
          <a:xfrm>
            <a:off x="753208" y="576745"/>
            <a:ext cx="10966938" cy="3692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．如图所示，电源电压恒定，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30Ω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，闭合开关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，断开开关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，电流表示数是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0.3A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．当闭合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时，发现电流表示数变化了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0.2A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，求：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）电源电压；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的阻值是多少？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DED6FBA-2535-4D9D-A780-A733281689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994029"/>
              </p:ext>
            </p:extLst>
          </p:nvPr>
        </p:nvGraphicFramePr>
        <p:xfrm>
          <a:off x="6827594" y="2382601"/>
          <a:ext cx="4162790" cy="3129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827594" y="2382601"/>
                        <a:ext cx="4162790" cy="31290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99355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451C6FC-ED34-48DB-854E-2D270B36DE2A}"/>
              </a:ext>
            </a:extLst>
          </p:cNvPr>
          <p:cNvSpPr/>
          <p:nvPr/>
        </p:nvSpPr>
        <p:spPr>
          <a:xfrm>
            <a:off x="712177" y="615182"/>
            <a:ext cx="10981592" cy="4430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8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．如图所示的电路，电源电压保持不变，定值电阻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20Ω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．闭合开关，调节滑动变阻器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的电阻，当滑片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从一端移动到另一端时，电流表的示数变化范围为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0.1A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0.5A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．求：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）电源电压；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）滑动变阻器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的最大阻值；</a:t>
            </a:r>
          </a:p>
        </p:txBody>
      </p:sp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221E160-58D9-441D-94DA-74E0C29FD4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810711"/>
              </p:ext>
            </p:extLst>
          </p:nvPr>
        </p:nvGraphicFramePr>
        <p:xfrm>
          <a:off x="7138621" y="3061764"/>
          <a:ext cx="4555148" cy="3056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138621" y="3061764"/>
                        <a:ext cx="4555148" cy="30563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731500" y="11849100"/>
            <a:ext cx="317500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8331203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61B1BAD-6CB7-4D34-ACEA-5378374E8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1" y="696903"/>
            <a:ext cx="11368453" cy="60116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）设计实验电路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itchFamily="2" charset="2"/>
              </a:rPr>
              <a:t>（</a:t>
            </a:r>
            <a:r>
              <a:rPr lang="en-US" altLang="zh-CN" sz="3200">
                <a:sym typeface="Wingdings" pitchFamily="2" charset="2"/>
              </a:rPr>
              <a:t>4</a:t>
            </a:r>
            <a:r>
              <a:rPr lang="zh-CN" altLang="en-US" sz="3200">
                <a:sym typeface="Wingdings" pitchFamily="2" charset="2"/>
              </a:rPr>
              <a:t>）统计实验数据的方法：列表法</a:t>
            </a:r>
            <a:endParaRPr lang="en-US" altLang="zh-CN" sz="3200">
              <a:sym typeface="Wingdings" pitchFamily="2" charset="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593A8A6-991C-4C28-A1BF-ABB99CCF4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275" y="1927216"/>
            <a:ext cx="2604410" cy="2908554"/>
          </a:xfrm>
          <a:prstGeom prst="rect">
            <a:avLst/>
          </a:prstGeom>
        </p:spPr>
      </p:pic>
      <p:graphicFrame>
        <p:nvGraphicFramePr>
          <p:cNvPr id="6" name="表格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F2A2CCF-C9B6-4670-B753-889CB4CE2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920094"/>
              </p:ext>
            </p:extLst>
          </p:nvPr>
        </p:nvGraphicFramePr>
        <p:xfrm>
          <a:off x="6096000" y="696903"/>
          <a:ext cx="44767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25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624552404"/>
                    </a:ext>
                  </a:extLst>
                </a:gridCol>
                <a:gridCol w="149225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250165742"/>
                    </a:ext>
                  </a:extLst>
                </a:gridCol>
                <a:gridCol w="149225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探究电流与电压的关系（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5Ω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电压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/V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2.0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3.0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582000578"/>
                  </a:ext>
                </a:extLst>
              </a:tr>
            </a:tbl>
          </a:graphicData>
        </a:graphic>
      </p:graphicFrame>
      <p:graphicFrame>
        <p:nvGraphicFramePr>
          <p:cNvPr id="8" name="表格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A78A7AF-36F7-4B63-A022-9D217BD3F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564149"/>
              </p:ext>
            </p:extLst>
          </p:nvPr>
        </p:nvGraphicFramePr>
        <p:xfrm>
          <a:off x="6096000" y="3381493"/>
          <a:ext cx="44767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25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624552404"/>
                    </a:ext>
                  </a:extLst>
                </a:gridCol>
                <a:gridCol w="149225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250165742"/>
                    </a:ext>
                  </a:extLst>
                </a:gridCol>
                <a:gridCol w="149225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94921365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探究电流与电阻的关系（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U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2V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21520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实验次数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电阻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/Ω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电流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/A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36006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77376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81227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582000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75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175" y="0"/>
            <a:ext cx="11479825" cy="6805249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sz="2800">
                <a:sym typeface="Wingdings" pitchFamily="2" charset="2"/>
              </a:rPr>
              <a:t>（</a:t>
            </a:r>
            <a:r>
              <a:rPr lang="en-US" altLang="zh-CN" sz="2800">
                <a:sym typeface="Wingdings" pitchFamily="2" charset="2"/>
              </a:rPr>
              <a:t>5</a:t>
            </a:r>
            <a:r>
              <a:rPr lang="zh-CN" altLang="en-US" sz="2800">
                <a:sym typeface="Wingdings" pitchFamily="2" charset="2"/>
              </a:rPr>
              <a:t>）设计实验步骤：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2800">
                <a:sym typeface="Wingdings" pitchFamily="2" charset="2"/>
              </a:rPr>
              <a:t>①电阻一定时，探究电流与电压的关系：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A.</a:t>
            </a:r>
            <a:r>
              <a:rPr lang="zh-CN" altLang="en-US" sz="2800">
                <a:sym typeface="Wingdings" pitchFamily="2" charset="2"/>
              </a:rPr>
              <a:t>按照电路图连接，并将</a:t>
            </a:r>
            <a:r>
              <a:rPr lang="en-US" altLang="zh-CN" sz="2800">
                <a:sym typeface="Wingdings" pitchFamily="2" charset="2"/>
              </a:rPr>
              <a:t>5Ω</a:t>
            </a:r>
            <a:r>
              <a:rPr lang="zh-CN" altLang="en-US" sz="2800">
                <a:sym typeface="Wingdings" pitchFamily="2" charset="2"/>
              </a:rPr>
              <a:t>的定值电阻接入电路。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B.</a:t>
            </a:r>
            <a:r>
              <a:rPr lang="zh-CN" altLang="en-US" sz="2800">
                <a:sym typeface="Wingdings" pitchFamily="2" charset="2"/>
              </a:rPr>
              <a:t>闭合开关，调节滑片使电压表的示数分别为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1V</a:t>
            </a:r>
            <a:r>
              <a:rPr lang="zh-CN" altLang="en-US" sz="2800">
                <a:sym typeface="Wingdings" pitchFamily="2" charset="2"/>
              </a:rPr>
              <a:t>、</a:t>
            </a:r>
            <a:r>
              <a:rPr lang="en-US" altLang="zh-CN" sz="2800">
                <a:sym typeface="Wingdings" pitchFamily="2" charset="2"/>
              </a:rPr>
              <a:t>2V</a:t>
            </a:r>
            <a:r>
              <a:rPr lang="zh-CN" altLang="en-US" sz="2800">
                <a:sym typeface="Wingdings" pitchFamily="2" charset="2"/>
              </a:rPr>
              <a:t>、</a:t>
            </a:r>
            <a:r>
              <a:rPr lang="en-US" altLang="zh-CN" sz="2800">
                <a:sym typeface="Wingdings" pitchFamily="2" charset="2"/>
              </a:rPr>
              <a:t>3V</a:t>
            </a:r>
            <a:r>
              <a:rPr lang="zh-CN" altLang="en-US" sz="2800">
                <a:sym typeface="Wingdings" pitchFamily="2" charset="2"/>
              </a:rPr>
              <a:t>，并读出电流表的示数，记录数据；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2800">
                <a:sym typeface="Wingdings" pitchFamily="2" charset="2"/>
              </a:rPr>
              <a:t>②电压一定时，探究电流与电阻的关系：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A.</a:t>
            </a:r>
            <a:r>
              <a:rPr lang="zh-CN" altLang="en-US" sz="2800">
                <a:sym typeface="Wingdings" pitchFamily="2" charset="2"/>
              </a:rPr>
              <a:t>将</a:t>
            </a:r>
            <a:r>
              <a:rPr lang="en-US" altLang="zh-CN" sz="2800">
                <a:sym typeface="Wingdings" pitchFamily="2" charset="2"/>
              </a:rPr>
              <a:t>5Ω</a:t>
            </a:r>
            <a:r>
              <a:rPr lang="zh-CN" altLang="en-US" sz="2800">
                <a:sym typeface="Wingdings" pitchFamily="2" charset="2"/>
              </a:rPr>
              <a:t>的定值电阻更换为</a:t>
            </a:r>
            <a:r>
              <a:rPr lang="en-US" altLang="zh-CN" sz="2800">
                <a:sym typeface="Wingdings" pitchFamily="2" charset="2"/>
              </a:rPr>
              <a:t>10Ω</a:t>
            </a:r>
            <a:r>
              <a:rPr lang="zh-CN" altLang="en-US" sz="2800">
                <a:sym typeface="Wingdings" pitchFamily="2" charset="2"/>
              </a:rPr>
              <a:t>接入电路，调节滑片使电压表的示数为</a:t>
            </a:r>
            <a:r>
              <a:rPr lang="en-US" altLang="zh-CN" sz="2800">
                <a:sym typeface="Wingdings" pitchFamily="2" charset="2"/>
              </a:rPr>
              <a:t>2V</a:t>
            </a:r>
            <a:r>
              <a:rPr lang="zh-CN" altLang="en-US" sz="2800">
                <a:sym typeface="Wingdings" pitchFamily="2" charset="2"/>
              </a:rPr>
              <a:t>，读出电流表的示数，记录数据。</a:t>
            </a:r>
            <a:endParaRPr lang="en-US" altLang="zh-CN" sz="2800">
              <a:sym typeface="Wingdings" pitchFamily="2" charset="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800">
                <a:sym typeface="Wingdings" pitchFamily="2" charset="2"/>
              </a:rPr>
              <a:t>B.</a:t>
            </a:r>
            <a:r>
              <a:rPr lang="zh-CN" altLang="en-US" sz="2800">
                <a:sym typeface="Wingdings" pitchFamily="2" charset="2"/>
              </a:rPr>
              <a:t>再将</a:t>
            </a:r>
            <a:r>
              <a:rPr lang="en-US" altLang="zh-CN" sz="2800">
                <a:sym typeface="Wingdings" pitchFamily="2" charset="2"/>
              </a:rPr>
              <a:t>10Ω</a:t>
            </a:r>
            <a:r>
              <a:rPr lang="zh-CN" altLang="en-US" sz="2800">
                <a:sym typeface="Wingdings" pitchFamily="2" charset="2"/>
              </a:rPr>
              <a:t>的定值电阻更换为</a:t>
            </a:r>
            <a:r>
              <a:rPr lang="en-US" altLang="zh-CN" sz="2800">
                <a:sym typeface="Wingdings" pitchFamily="2" charset="2"/>
              </a:rPr>
              <a:t>20Ω</a:t>
            </a:r>
            <a:r>
              <a:rPr lang="zh-CN" altLang="en-US" sz="2800">
                <a:sym typeface="Wingdings" pitchFamily="2" charset="2"/>
              </a:rPr>
              <a:t>接入电路，调节滑片使电压表的示数为</a:t>
            </a:r>
            <a:r>
              <a:rPr lang="en-US" altLang="zh-CN" sz="2800">
                <a:sym typeface="Wingdings" pitchFamily="2" charset="2"/>
              </a:rPr>
              <a:t>______V</a:t>
            </a:r>
            <a:r>
              <a:rPr lang="zh-CN" altLang="en-US" sz="2800">
                <a:sym typeface="Wingdings" pitchFamily="2" charset="2"/>
              </a:rPr>
              <a:t>，读出电流表的示数，记录数据；</a:t>
            </a:r>
            <a:endParaRPr lang="zh-CN" altLang="en-US" sz="2800"/>
          </a:p>
        </p:txBody>
      </p:sp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03E86EE-137D-4913-A602-D802597F9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476" y="298940"/>
            <a:ext cx="3115723" cy="347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52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91F218A-AB72-4F43-A568-402EB6A4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85" y="471270"/>
            <a:ext cx="11078308" cy="812409"/>
          </a:xfrm>
        </p:spPr>
        <p:txBody>
          <a:bodyPr/>
          <a:lstStyle/>
          <a:p>
            <a:r>
              <a:rPr lang="en-US" altLang="zh-CN"/>
              <a:t>4.</a:t>
            </a:r>
            <a:r>
              <a:rPr lang="zh-CN" altLang="en-US"/>
              <a:t>进行实验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FABDC3-735B-4B29-BC7A-9ABE575F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1283679"/>
            <a:ext cx="11488615" cy="557432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电路连接注意事项：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）连接电路时开关应处于断开状态；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）注意电流表、电压表量程的选择，滑动变阻器规格的选择；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）闭合开关前应检查电流表和电压表的连接是否正确，电路是否存在短路和开路现象，</a:t>
            </a:r>
            <a:r>
              <a:rPr lang="zh-CN" altLang="en-US" sz="3200">
                <a:solidFill>
                  <a:srgbClr val="FF0000"/>
                </a:solidFill>
              </a:rPr>
              <a:t>并将滑动变阻器的滑片置于电阻最大处，起到保护电路的作用</a:t>
            </a:r>
            <a:r>
              <a:rPr lang="zh-CN" altLang="en-US" sz="3200"/>
              <a:t>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</p:txBody>
      </p:sp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781E23A-FD51-45AD-9148-C7B90D62F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946" y="0"/>
            <a:ext cx="3115723" cy="347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135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365378B-11B4-46ED-B159-CD7FD17335ED}"/>
              </a:ext>
            </a:extLst>
          </p:cNvPr>
          <p:cNvGrpSpPr/>
          <p:nvPr/>
        </p:nvGrpSpPr>
        <p:grpSpPr>
          <a:xfrm>
            <a:off x="8887017" y="1700749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582" y="3793609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EB7119-B2BA-4932-AA88-E4D6090B6B51}"/>
              </a:ext>
            </a:extLst>
          </p:cNvPr>
          <p:cNvGrpSpPr/>
          <p:nvPr/>
        </p:nvGrpSpPr>
        <p:grpSpPr>
          <a:xfrm>
            <a:off x="10255425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4" name="矩形 18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F3A5E9B-2EFE-4345-A1CA-221BEE628A9A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86" name="矩形 18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18AB54F-CF47-4B1A-A766-B705BE5683E8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（一）电阻一定时，探究电流与电压的关系</a:t>
            </a:r>
            <a:endParaRPr lang="en-US" altLang="zh-CN" sz="3200">
              <a:sym typeface="Wingdings" pitchFamily="2" charset="2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710E82A-8482-4838-B3EA-FB17C661F6C6}"/>
              </a:ext>
            </a:extLst>
          </p:cNvPr>
          <p:cNvSpPr/>
          <p:nvPr/>
        </p:nvSpPr>
        <p:spPr>
          <a:xfrm>
            <a:off x="4358753" y="5827397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1.0V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0.20A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8111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6 4.07407E-06 L -0.01653 4.07407E-06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040000">
                                      <p:cBhvr>
                                        <p:cTn id="8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980000">
                                      <p:cBhvr>
                                        <p:cTn id="89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1" animBg="1"/>
      <p:bldP spid="100" grpId="2" animBg="1"/>
      <p:bldP spid="21" grpId="3" animBg="1"/>
      <p:bldP spid="18" grpId="4" animBg="1"/>
      <p:bldP spid="101" grpId="5" animBg="1"/>
      <p:bldP spid="102" grpId="6" animBg="1"/>
      <p:bldP spid="184" grpId="7"/>
      <p:bldP spid="103" grpId="8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C913EA-09A8-44E5-9E94-B376D7A52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929" y="1681084"/>
            <a:ext cx="3157405" cy="3526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3DBB03-0F8E-414F-9BEC-736C27997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356" y="1218368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D5A475A-6E33-4431-87F5-9CB6D3F52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02" y="4680045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219131-D39E-49E0-BB08-DB92576ED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902" y="4500296"/>
            <a:ext cx="1047858" cy="767002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365378B-11B4-46ED-B159-CD7FD17335ED}"/>
              </a:ext>
            </a:extLst>
          </p:cNvPr>
          <p:cNvGrpSpPr/>
          <p:nvPr/>
        </p:nvGrpSpPr>
        <p:grpSpPr>
          <a:xfrm>
            <a:off x="8874117" y="1699875"/>
            <a:ext cx="1400173" cy="1095288"/>
            <a:chOff x="4441031" y="4098068"/>
            <a:chExt cx="1400173" cy="1095288"/>
          </a:xfrm>
        </p:grpSpPr>
        <p:cxnSp>
          <p:nvCxnSpPr>
            <p:cNvPr id="23" name="直接连接符 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A8A8F52-3BC8-45EA-BA50-CD9073060AD5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942ADF-A999-4F1C-A03D-9043BAF0F006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5C7A4E-B40F-4ECC-BC2C-2F4C2AF1F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12" y="1270970"/>
            <a:ext cx="1597155" cy="2097028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5256DD-3D06-4A7C-9970-031FDDBD85F9}"/>
              </a:ext>
            </a:extLst>
          </p:cNvPr>
          <p:cNvGrpSpPr/>
          <p:nvPr/>
        </p:nvGrpSpPr>
        <p:grpSpPr>
          <a:xfrm>
            <a:off x="6095285" y="1675020"/>
            <a:ext cx="1354095" cy="1149488"/>
            <a:chOff x="2968038" y="3007966"/>
            <a:chExt cx="1354095" cy="1149488"/>
          </a:xfrm>
        </p:grpSpPr>
        <p:cxnSp>
          <p:nvCxnSpPr>
            <p:cNvPr id="35" name="直接连接符 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CD78F6-7D39-402B-898D-76CFC63E7CB8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4C0155-8491-46C4-B260-992BE1A2A1F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图片 3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C5B36AA-8F82-4A8F-9519-E68A9CD28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038" y="4475434"/>
            <a:ext cx="1747694" cy="705093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48581A-25DF-48D4-B0ED-793076844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582" y="3793609"/>
            <a:ext cx="952812" cy="485095"/>
          </a:xfrm>
          <a:prstGeom prst="rect">
            <a:avLst/>
          </a:prstGeom>
        </p:spPr>
      </p:pic>
      <p:sp>
        <p:nvSpPr>
          <p:cNvPr id="19" name="任意多边形: 形状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C7D851-CE58-4936-9080-DAFD1570ECA8}"/>
              </a:ext>
            </a:extLst>
          </p:cNvPr>
          <p:cNvSpPr/>
          <p:nvPr/>
        </p:nvSpPr>
        <p:spPr>
          <a:xfrm>
            <a:off x="6818633" y="4888038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D0453C-3029-463D-AA37-1D292E717B63}"/>
              </a:ext>
            </a:extLst>
          </p:cNvPr>
          <p:cNvGrpSpPr/>
          <p:nvPr/>
        </p:nvGrpSpPr>
        <p:grpSpPr>
          <a:xfrm>
            <a:off x="8931948" y="4381877"/>
            <a:ext cx="2011247" cy="821174"/>
            <a:chOff x="1176" y="1980"/>
            <a:chExt cx="8923" cy="3330"/>
          </a:xfrm>
        </p:grpSpPr>
        <p:grpSp>
          <p:nvGrpSpPr>
            <p:cNvPr id="42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7B0EF6-A6AD-4CF4-B8A9-E681D86AE2A5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82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1DFF8FD-CC1C-4FDA-A380-22C254F5F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69C0DF1-3193-4EA2-8657-0A1676E3E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1ECE067-EFE1-462A-ABB0-FF3F7189F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43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120D5F-3D7A-4F9D-BF61-3E793769BDE6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4D3C6D-7923-4744-9086-A8F3925549F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4196B04-444C-47CD-A4FD-1608C2581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1BA30-FF76-4FD2-9376-3086D4F58C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7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C24108-65F1-4143-B480-EE95EEEACA9C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68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EA0A181-1AC8-4665-9396-F4F3E9402CAC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76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DBB2B0-AB49-44F5-9D26-AE3B76BD35B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529EB50-C09A-46C4-A7A0-7F0F2F5F113D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A7C4F56-5A55-4920-BB29-1AD71B25D2D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A1D350-FE15-491A-9EBD-E7908597E20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3F0DFA0-887E-48B1-A02F-4039656938D8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EE98139-1933-4562-8638-1834E5541503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9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BB11C8E-F5FA-4BF7-9587-1C1C3738D63F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70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5F10186-4CDC-4E1B-9312-BFA68B39951A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1778EB1-4660-47A0-9619-3184E1CF78B2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B8C362-2B6E-4639-A1A3-D7C15A37E63C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D4EC0CF-9C68-42FD-B853-83485AD41050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FEAAC0F-E536-4AB4-A2D4-542FA011BE0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D5FE6D-91C0-453E-8646-A474C6017460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6D00D-1232-44C6-9226-B859015B8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9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674AB-D63E-427E-B23F-CF68ABF109D6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64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0B3E728-FB98-4B66-88A6-12F9F86DBDEA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66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98FD886-DA85-4FCE-B0D3-2F817B4D30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37FB979-150F-4255-A279-F4373580D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77C1D77-49D4-4088-8DBE-F2A2A4A0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0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D2A8B3F-A70A-45C2-B033-6AE84B84B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1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B5A7B0-D395-4B0D-8031-2F99C71BF04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60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BF8AFA6-1DC8-4D17-803C-50F1EDFA5976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62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D1078C7-BCFE-4E39-BFDB-FF56BDA69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2D054B2-893E-41B4-A10A-7DE2FD7C9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123B5AC-CBC5-40AF-85FD-B7F2394D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2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8ACFA2-5D27-4670-8572-99231ACDA9D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B11FB4C-8936-46B3-ABBF-75536E56F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FA4098B-9F18-407D-9915-886D6C87607B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55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9833A2-2E2E-4F91-B87A-482C2517D2F0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56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306158-502D-4296-A160-4A539D193DD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8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1330649-3562-40DC-A582-99A31DD214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0F48780-4404-4EF5-BE4F-C36602E2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57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D053C02-E86D-4BF3-B42A-4105EDC60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85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5EB7119-B2BA-4932-AA88-E4D6090B6B51}"/>
              </a:ext>
            </a:extLst>
          </p:cNvPr>
          <p:cNvGrpSpPr/>
          <p:nvPr/>
        </p:nvGrpSpPr>
        <p:grpSpPr>
          <a:xfrm>
            <a:off x="10114142" y="4351270"/>
            <a:ext cx="280463" cy="399217"/>
            <a:chOff x="4604" y="210"/>
            <a:chExt cx="1140" cy="1620"/>
          </a:xfrm>
        </p:grpSpPr>
        <p:sp>
          <p:nvSpPr>
            <p:cNvPr id="86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E5E9C71-5CB6-47F0-9AB8-2FDEEF8B2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7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45847B-E4F1-48CB-9D17-3A3B10046434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88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1047F51-B616-4DF6-9EED-52277C71E2C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95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06886A-3827-4677-9C67-F5B7BFDEA834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6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C815CC3-571B-4E5B-B1EE-00739E41108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97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C75297B-A6BF-49C7-9F2F-10812CA07D86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98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DAF8175-FBDF-4609-962C-C9A5BC84AE5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9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2E99991-7D08-40DE-8F82-8906D3E535F1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89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64FDFB8-80AF-4408-AA11-D628F631CA93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90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0EE6C2F-8725-4C9C-9B8D-B7A62CA28BA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92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FD80513B-C943-4FC8-BAA4-26B20C162B1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3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C8224B3B-535B-422F-A00C-7F62FAC031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94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C7E4200-8599-4430-BB89-E4994ED0A7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1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EECA92F-544F-416E-B890-4A01FE5CD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0" name="任意多边形: 形状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29099-CCEC-4C58-B3CA-CD518AD85F68}"/>
              </a:ext>
            </a:extLst>
          </p:cNvPr>
          <p:cNvSpPr/>
          <p:nvPr/>
        </p:nvSpPr>
        <p:spPr>
          <a:xfrm>
            <a:off x="8348717" y="4772138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任意多边形: 形状 9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DA10A0-E7D9-4EA2-9250-813D25B9B064}"/>
              </a:ext>
            </a:extLst>
          </p:cNvPr>
          <p:cNvSpPr/>
          <p:nvPr/>
        </p:nvSpPr>
        <p:spPr>
          <a:xfrm>
            <a:off x="9612150" y="2848235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F770D96-66AE-4443-9461-27ED73337B01}"/>
              </a:ext>
            </a:extLst>
          </p:cNvPr>
          <p:cNvSpPr/>
          <p:nvPr/>
        </p:nvSpPr>
        <p:spPr>
          <a:xfrm>
            <a:off x="6864034" y="2863327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2F35D8-B395-468E-8789-63C56BCF73C4}"/>
              </a:ext>
            </a:extLst>
          </p:cNvPr>
          <p:cNvSpPr/>
          <p:nvPr/>
        </p:nvSpPr>
        <p:spPr>
          <a:xfrm>
            <a:off x="5185708" y="3995511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任意多边形: 形状 10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8ADD51-AED5-42D5-BBC0-E13F84E2792C}"/>
              </a:ext>
            </a:extLst>
          </p:cNvPr>
          <p:cNvSpPr/>
          <p:nvPr/>
        </p:nvSpPr>
        <p:spPr>
          <a:xfrm>
            <a:off x="6090646" y="282500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任意多边形: 形状 1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CEFD10F-3F1F-4E8F-BA94-9ECDC8B70964}"/>
              </a:ext>
            </a:extLst>
          </p:cNvPr>
          <p:cNvSpPr/>
          <p:nvPr/>
        </p:nvSpPr>
        <p:spPr>
          <a:xfrm flipH="1">
            <a:off x="6799808" y="287326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矩形 18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6855342-8D37-4873-8837-9248C3DF6ADE}"/>
              </a:ext>
            </a:extLst>
          </p:cNvPr>
          <p:cNvSpPr/>
          <p:nvPr/>
        </p:nvSpPr>
        <p:spPr>
          <a:xfrm>
            <a:off x="6019589" y="4170947"/>
            <a:ext cx="1202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/>
              <a:t>R</a:t>
            </a:r>
            <a:r>
              <a:rPr lang="zh-CN" altLang="en-US" sz="2800"/>
              <a:t>＝</a:t>
            </a:r>
            <a:r>
              <a:rPr lang="en-US" altLang="zh-CN" sz="2800"/>
              <a:t>5Ω</a:t>
            </a:r>
            <a:endParaRPr lang="zh-CN" altLang="en-US" sz="2800"/>
          </a:p>
        </p:txBody>
      </p:sp>
      <p:sp>
        <p:nvSpPr>
          <p:cNvPr id="103" name="矩形 10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7EB0653-592B-4EFE-AB86-7E21CA6CBE3E}"/>
              </a:ext>
            </a:extLst>
          </p:cNvPr>
          <p:cNvSpPr/>
          <p:nvPr/>
        </p:nvSpPr>
        <p:spPr>
          <a:xfrm>
            <a:off x="4358753" y="5827397"/>
            <a:ext cx="3989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2.0V     </a:t>
            </a:r>
            <a:r>
              <a:rPr lang="en-US" altLang="zh-CN" sz="3200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0.40A </a:t>
            </a:r>
            <a:endParaRPr lang="zh-CN" altLang="en-US" sz="32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89B4C31-E850-46A6-8D63-635A0189AF8F}"/>
              </a:ext>
            </a:extLst>
          </p:cNvPr>
          <p:cNvSpPr/>
          <p:nvPr/>
        </p:nvSpPr>
        <p:spPr>
          <a:xfrm>
            <a:off x="2630039" y="255953"/>
            <a:ext cx="7981672" cy="682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sym typeface="Wingdings" pitchFamily="2" charset="2"/>
              </a:rPr>
              <a:t>（一）电阻一定时，探究电流与电压的关系</a:t>
            </a:r>
            <a:endParaRPr lang="en-US" altLang="zh-CN" sz="320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533520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06 4.07407E-06 L -0.0267 4.07407E-06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60000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3212</Words>
  <Application>Microsoft Office PowerPoint</Application>
  <PresentationFormat>自定义</PresentationFormat>
  <Paragraphs>283</Paragraphs>
  <Slides>42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42</vt:i4>
      </vt:variant>
    </vt:vector>
  </HeadingPairs>
  <TitlesOfParts>
    <vt:vector size="45" baseType="lpstr">
      <vt:lpstr>剪切</vt:lpstr>
      <vt:lpstr>Equation</vt:lpstr>
      <vt:lpstr>Visio</vt:lpstr>
      <vt:lpstr>5.1 欧姆定律</vt:lpstr>
      <vt:lpstr>PowerPoint 演示文稿</vt:lpstr>
      <vt:lpstr>一、实验：探究电流跟电压、电阻的关系</vt:lpstr>
      <vt:lpstr>PowerPoint 演示文稿</vt:lpstr>
      <vt:lpstr>PowerPoint 演示文稿</vt:lpstr>
      <vt:lpstr>PowerPoint 演示文稿</vt:lpstr>
      <vt:lpstr>4.进行实验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5.分析论证</vt:lpstr>
      <vt:lpstr>二、欧姆定律</vt:lpstr>
      <vt:lpstr>PowerPoint 演示文稿</vt:lpstr>
      <vt:lpstr>PowerPoint 演示文稿</vt:lpstr>
      <vt:lpstr>PowerPoint 演示文稿</vt:lpstr>
      <vt:lpstr>讨论交流：电流表与电压表的连接方式</vt:lpstr>
      <vt:lpstr>讨论：在电阻一定，探究电流与电压的关系时，若使定值电阻两端的电压从1V增大到2V，应如何调节滑动变阻器的滑片？为何这样调节能达到目的？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5.1欧姆定律</dc:title>
  <cp:lastModifiedBy>lenovo</cp:lastModifiedBy>
  <cp:revision>2</cp:revision>
  <cp:lastPrinted>2020-09-23T09:42:40Z</cp:lastPrinted>
  <dcterms:created xsi:type="dcterms:W3CDTF">2020-09-23T09:42:40Z</dcterms:created>
  <dcterms:modified xsi:type="dcterms:W3CDTF">2020-10-20T00:26:22Z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