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78" r:id="rId3"/>
    <p:sldId id="433" r:id="rId4"/>
    <p:sldId id="438" r:id="rId5"/>
    <p:sldId id="439" r:id="rId6"/>
    <p:sldId id="437" r:id="rId7"/>
    <p:sldId id="440" r:id="rId8"/>
    <p:sldId id="443" r:id="rId9"/>
    <p:sldId id="444" r:id="rId10"/>
    <p:sldId id="446" r:id="rId11"/>
    <p:sldId id="447" r:id="rId12"/>
    <p:sldId id="449" r:id="rId13"/>
    <p:sldId id="450" r:id="rId14"/>
    <p:sldId id="442" r:id="rId15"/>
    <p:sldId id="445" r:id="rId16"/>
    <p:sldId id="464" r:id="rId17"/>
    <p:sldId id="456" r:id="rId18"/>
    <p:sldId id="457" r:id="rId19"/>
    <p:sldId id="458" r:id="rId20"/>
    <p:sldId id="471" r:id="rId21"/>
    <p:sldId id="472" r:id="rId22"/>
    <p:sldId id="473" r:id="rId23"/>
    <p:sldId id="474" r:id="rId24"/>
    <p:sldId id="475" r:id="rId25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8F8F8"/>
    <a:srgbClr val="01457D"/>
    <a:srgbClr val="007E27"/>
    <a:srgbClr val="66FF33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8530591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wmf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8.wmf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3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777514" y="2308596"/>
            <a:ext cx="2425406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第六章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934390" y="834064"/>
            <a:ext cx="4321841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教科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853834" y="2924224"/>
            <a:ext cx="2482951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焦耳定律</a:t>
            </a:r>
            <a:endParaRPr lang="zh-CN" sz="60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66971" y="1883483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425452" y="617560"/>
            <a:ext cx="604837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焦耳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James Prescott Joule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</a:t>
            </a:r>
            <a:br>
              <a:rPr lang="zh-CN" altLang="en-US" sz="2400" dirty="0">
                <a:latin typeface="微软雅黑" pitchFamily="34" charset="-122"/>
                <a:ea typeface="微软雅黑" pitchFamily="34" charset="-122"/>
              </a:rPr>
            </a:b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1818—1889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），英国物理学家。用</a:t>
            </a:r>
            <a:br>
              <a:rPr lang="zh-CN" altLang="en-US" sz="2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近 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40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年的时间做了 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400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多次实验，</a:t>
            </a:r>
            <a:br>
              <a:rPr lang="zh-CN" altLang="en-US" sz="2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研究热和功的关系。通过大量的实</a:t>
            </a:r>
            <a:br>
              <a:rPr lang="zh-CN" altLang="en-US" sz="2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验，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1840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年最先精确地确定了电</a:t>
            </a:r>
            <a:br>
              <a:rPr lang="zh-CN" altLang="en-US" sz="2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流产生的热量与电流、电阻和通电</a:t>
            </a:r>
            <a:br>
              <a:rPr lang="zh-CN" altLang="en-US" sz="2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时间的关系。</a:t>
            </a: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6557965" y="3917950"/>
            <a:ext cx="1247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焦 耳</a:t>
            </a:r>
          </a:p>
        </p:txBody>
      </p:sp>
      <p:pic>
        <p:nvPicPr>
          <p:cNvPr id="6" name="图片 97285" descr="20200000013920144734086641403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745067"/>
            <a:ext cx="25400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29410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14339" y="278986"/>
            <a:ext cx="2564161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二、焦 </a:t>
            </a:r>
            <a:r>
              <a:rPr lang="zh-CN" altLang="en-US" dirty="0"/>
              <a:t>耳 定 律</a:t>
            </a:r>
          </a:p>
        </p:txBody>
      </p:sp>
      <p:sp>
        <p:nvSpPr>
          <p:cNvPr id="3" name="矩形 2"/>
          <p:cNvSpPr/>
          <p:nvPr/>
        </p:nvSpPr>
        <p:spPr>
          <a:xfrm>
            <a:off x="313253" y="802205"/>
            <a:ext cx="82804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内容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电流通过导体产生的热量跟电流的二次方成正比，跟导体的电阻成正比，跟通电时间成正比。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14797" y="2063408"/>
            <a:ext cx="3284874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smtClean="0"/>
              <a:t>2.</a:t>
            </a:r>
            <a:r>
              <a:rPr lang="zh-CN" altLang="en-US" dirty="0" smtClean="0"/>
              <a:t>公式：</a:t>
            </a:r>
            <a:r>
              <a:rPr lang="en-US" altLang="zh-CN" b="1" i="1" dirty="0">
                <a:solidFill>
                  <a:schemeClr val="tx1"/>
                </a:solidFill>
                <a:latin typeface="Times New Roman" pitchFamily="18" charset="0"/>
              </a:rPr>
              <a:t>Q =</a:t>
            </a:r>
            <a:r>
              <a:rPr lang="en-US" altLang="zh-CN" b="1" i="1" dirty="0" smtClean="0">
                <a:solidFill>
                  <a:schemeClr val="tx1"/>
                </a:solidFill>
                <a:latin typeface="Times New Roman" pitchFamily="18" charset="0"/>
              </a:rPr>
              <a:t>I²Rt</a:t>
            </a:r>
            <a:r>
              <a:rPr lang="en-US" altLang="zh-CN" b="1" dirty="0" smtClean="0">
                <a:solidFill>
                  <a:schemeClr val="tx1"/>
                </a:solidFill>
              </a:rPr>
              <a:t>   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sp>
        <p:nvSpPr>
          <p:cNvPr id="8" name="Text Box 65"/>
          <p:cNvSpPr txBox="1">
            <a:spLocks noChangeArrowheads="1"/>
          </p:cNvSpPr>
          <p:nvPr/>
        </p:nvSpPr>
        <p:spPr bwMode="auto">
          <a:xfrm>
            <a:off x="380459" y="2725379"/>
            <a:ext cx="6519874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defRPr>
            </a:lvl1pPr>
          </a:lstStyle>
          <a:p>
            <a:r>
              <a:rPr lang="en-US" altLang="zh-CN" dirty="0" smtClean="0"/>
              <a:t>3.</a:t>
            </a:r>
            <a:r>
              <a:rPr lang="zh-CN" altLang="en-US" dirty="0" smtClean="0"/>
              <a:t>单位</a:t>
            </a:r>
            <a:r>
              <a:rPr lang="zh-CN" altLang="en-US" dirty="0"/>
              <a:t>：</a:t>
            </a:r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</a:rPr>
              <a:t>I—</a:t>
            </a:r>
            <a:r>
              <a:rPr lang="zh-CN" altLang="en-US" dirty="0">
                <a:solidFill>
                  <a:schemeClr val="tx1"/>
                </a:solidFill>
                <a:latin typeface="Times New Roman" pitchFamily="18" charset="0"/>
              </a:rPr>
              <a:t>安，</a:t>
            </a:r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</a:rPr>
              <a:t>R —</a:t>
            </a:r>
            <a:r>
              <a:rPr lang="zh-CN" altLang="en-US" dirty="0">
                <a:solidFill>
                  <a:schemeClr val="tx1"/>
                </a:solidFill>
                <a:latin typeface="Times New Roman" pitchFamily="18" charset="0"/>
              </a:rPr>
              <a:t>欧，</a:t>
            </a:r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</a:rPr>
              <a:t>t —</a:t>
            </a:r>
            <a:r>
              <a:rPr lang="zh-CN" altLang="en-US" dirty="0">
                <a:solidFill>
                  <a:schemeClr val="tx1"/>
                </a:solidFill>
                <a:latin typeface="Times New Roman" pitchFamily="18" charset="0"/>
              </a:rPr>
              <a:t>秒，</a:t>
            </a:r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</a:rPr>
              <a:t>Q —</a:t>
            </a:r>
            <a:r>
              <a:rPr lang="zh-CN" altLang="en-US" dirty="0">
                <a:solidFill>
                  <a:schemeClr val="tx1"/>
                </a:solidFill>
                <a:latin typeface="Times New Roman" pitchFamily="18" charset="0"/>
              </a:rPr>
              <a:t>焦</a:t>
            </a:r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4" name="Text Box 65"/>
          <p:cNvSpPr txBox="1">
            <a:spLocks noChangeArrowheads="1"/>
          </p:cNvSpPr>
          <p:nvPr/>
        </p:nvSpPr>
        <p:spPr bwMode="auto">
          <a:xfrm>
            <a:off x="414797" y="3461978"/>
            <a:ext cx="7637474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  <a:latin typeface="Times New Roman" pitchFamily="18" charset="0"/>
              </a:rPr>
              <a:t>焦耳定律是焦耳在大量实验的基础上得来的基本规律，适用于一切电路（用电器）产生电热的计算。</a:t>
            </a:r>
            <a:endParaRPr lang="en-US" altLang="zh-CN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2517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utoUpdateAnimBg="0"/>
      <p:bldP spid="8" grpId="0" autoUpdateAnimBg="0"/>
      <p:bldP spid="1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框 161794"/>
          <p:cNvSpPr txBox="1"/>
          <p:nvPr/>
        </p:nvSpPr>
        <p:spPr>
          <a:xfrm>
            <a:off x="281353" y="690265"/>
            <a:ext cx="8388350" cy="1126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通过导体时，如果消耗电能全部转化为内能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，那么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，电流产生的热量</a:t>
            </a:r>
            <a:r>
              <a:rPr lang="zh-CN" altLang="en-US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Q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就等于消耗的电能</a:t>
            </a:r>
            <a:r>
              <a:rPr lang="zh-CN" altLang="en-US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5" name="文本框 112642"/>
          <p:cNvSpPr txBox="1"/>
          <p:nvPr/>
        </p:nvSpPr>
        <p:spPr>
          <a:xfrm>
            <a:off x="2271504" y="1816727"/>
            <a:ext cx="136896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Q </a:t>
            </a:r>
            <a:r>
              <a:rPr lang="zh-CN" altLang="en-US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 W</a:t>
            </a:r>
          </a:p>
        </p:txBody>
      </p:sp>
      <p:sp>
        <p:nvSpPr>
          <p:cNvPr id="6" name="文本框 112643"/>
          <p:cNvSpPr txBox="1"/>
          <p:nvPr/>
        </p:nvSpPr>
        <p:spPr>
          <a:xfrm>
            <a:off x="180454" y="2288549"/>
            <a:ext cx="221959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又∵</a:t>
            </a:r>
            <a:r>
              <a:rPr lang="zh-CN" altLang="en-US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 = UIt</a:t>
            </a:r>
          </a:p>
        </p:txBody>
      </p:sp>
      <p:sp>
        <p:nvSpPr>
          <p:cNvPr id="7" name="文本框 112645"/>
          <p:cNvSpPr txBox="1"/>
          <p:nvPr/>
        </p:nvSpPr>
        <p:spPr>
          <a:xfrm>
            <a:off x="1005194" y="2806814"/>
            <a:ext cx="324507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</a:t>
            </a:r>
            <a:r>
              <a:rPr lang="zh-CN" altLang="en-US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Q = W = UIt =</a:t>
            </a:r>
            <a:r>
              <a:rPr lang="en-US" altLang="zh-CN" sz="2400" i="1" dirty="0">
                <a:solidFill>
                  <a:schemeClr val="hlink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I</a:t>
            </a:r>
            <a:r>
              <a:rPr lang="en-US" altLang="zh-CN" sz="2400" i="1" baseline="30000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Rt</a:t>
            </a:r>
          </a:p>
        </p:txBody>
      </p:sp>
      <p:sp>
        <p:nvSpPr>
          <p:cNvPr id="8" name="文本框 112644"/>
          <p:cNvSpPr txBox="1"/>
          <p:nvPr/>
        </p:nvSpPr>
        <p:spPr>
          <a:xfrm>
            <a:off x="2366179" y="2293758"/>
            <a:ext cx="34670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根据欧姆定律</a:t>
            </a:r>
            <a:r>
              <a:rPr lang="zh-CN" altLang="en-US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U = IR</a:t>
            </a:r>
          </a:p>
        </p:txBody>
      </p:sp>
      <p:sp>
        <p:nvSpPr>
          <p:cNvPr id="9" name="矩形 8"/>
          <p:cNvSpPr/>
          <p:nvPr/>
        </p:nvSpPr>
        <p:spPr>
          <a:xfrm>
            <a:off x="406857" y="228600"/>
            <a:ext cx="19892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理性探究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921413" y="1699109"/>
            <a:ext cx="2298517" cy="1393350"/>
            <a:chOff x="905928" y="1375752"/>
            <a:chExt cx="3507204" cy="2351278"/>
          </a:xfrm>
        </p:grpSpPr>
        <p:sp>
          <p:nvSpPr>
            <p:cNvPr id="11" name="Text Box 24"/>
            <p:cNvSpPr txBox="1"/>
            <p:nvPr/>
          </p:nvSpPr>
          <p:spPr>
            <a:xfrm>
              <a:off x="2842379" y="1375752"/>
              <a:ext cx="1570753" cy="43016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000" tIns="0" rIns="0" bIns="0"/>
            <a:lstStyle/>
            <a:p>
              <a:pPr algn="just"/>
              <a:r>
                <a:rPr lang="en-US" altLang="zh-CN" sz="20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2000" b="1" baseline="-250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=10</a:t>
              </a:r>
              <a:r>
                <a:rPr lang="el-GR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/>
                </a:rPr>
                <a:t> Ω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905928" y="1375754"/>
              <a:ext cx="3335385" cy="2351276"/>
              <a:chOff x="905928" y="1375754"/>
              <a:chExt cx="3335385" cy="2351276"/>
            </a:xfrm>
          </p:grpSpPr>
          <p:sp>
            <p:nvSpPr>
              <p:cNvPr id="13" name="Line 36"/>
              <p:cNvSpPr/>
              <p:nvPr/>
            </p:nvSpPr>
            <p:spPr>
              <a:xfrm>
                <a:off x="905928" y="2009078"/>
                <a:ext cx="3335385" cy="0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" name="Line 12"/>
              <p:cNvSpPr/>
              <p:nvPr/>
            </p:nvSpPr>
            <p:spPr>
              <a:xfrm flipV="1">
                <a:off x="1730017" y="3303630"/>
                <a:ext cx="493853" cy="186675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" name="Rectangle 17"/>
              <p:cNvSpPr/>
              <p:nvPr/>
            </p:nvSpPr>
            <p:spPr>
              <a:xfrm rot="10800000">
                <a:off x="2987916" y="1885980"/>
                <a:ext cx="756541" cy="274602"/>
              </a:xfrm>
              <a:prstGeom prst="rect">
                <a:avLst/>
              </a:prstGeom>
              <a:solidFill>
                <a:schemeClr val="bg1"/>
              </a:solidFill>
              <a:ln w="222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sz="18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Text Box 18"/>
              <p:cNvSpPr txBox="1"/>
              <p:nvPr/>
            </p:nvSpPr>
            <p:spPr>
              <a:xfrm>
                <a:off x="1292455" y="1375754"/>
                <a:ext cx="1177965" cy="4301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18000" tIns="0" rIns="0" bIns="0"/>
              <a:lstStyle/>
              <a:p>
                <a:pPr algn="just"/>
                <a:r>
                  <a:rPr lang="en-US" altLang="zh-CN" sz="20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2000" b="1" baseline="-25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1=</a:t>
                </a:r>
                <a:r>
                  <a:rPr lang="en-US" altLang="zh-CN" sz="20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5</a:t>
                </a:r>
                <a:r>
                  <a:rPr lang="el-GR" altLang="zh-CN" sz="20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/>
                  </a:rPr>
                  <a:t>Ω</a:t>
                </a:r>
                <a:r>
                  <a:rPr lang="en-US" altLang="zh-CN" sz="20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</a:t>
                </a:r>
                <a:endPara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17" name="Rectangle 23"/>
              <p:cNvSpPr/>
              <p:nvPr/>
            </p:nvSpPr>
            <p:spPr>
              <a:xfrm rot="10800000">
                <a:off x="1693991" y="1885980"/>
                <a:ext cx="756541" cy="274602"/>
              </a:xfrm>
              <a:prstGeom prst="rect">
                <a:avLst/>
              </a:prstGeom>
              <a:solidFill>
                <a:schemeClr val="bg1"/>
              </a:solidFill>
              <a:ln w="222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sz="1800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 flipH="1">
                <a:off x="3318153" y="3363149"/>
                <a:ext cx="100572" cy="363881"/>
                <a:chOff x="0" y="0"/>
                <a:chExt cx="75" cy="361"/>
              </a:xfrm>
            </p:grpSpPr>
            <p:sp>
              <p:nvSpPr>
                <p:cNvPr id="25" name="Line 33"/>
                <p:cNvSpPr/>
                <p:nvPr/>
              </p:nvSpPr>
              <p:spPr>
                <a:xfrm flipH="1">
                  <a:off x="0" y="86"/>
                  <a:ext cx="0" cy="189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" name="Line 34"/>
                <p:cNvSpPr/>
                <p:nvPr/>
              </p:nvSpPr>
              <p:spPr>
                <a:xfrm flipH="1">
                  <a:off x="75" y="0"/>
                  <a:ext cx="0" cy="361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9" name="Line 37"/>
              <p:cNvSpPr/>
              <p:nvPr/>
            </p:nvSpPr>
            <p:spPr>
              <a:xfrm>
                <a:off x="3414221" y="3543061"/>
                <a:ext cx="816584" cy="0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" name="Line 38"/>
              <p:cNvSpPr/>
              <p:nvPr/>
            </p:nvSpPr>
            <p:spPr>
              <a:xfrm>
                <a:off x="917937" y="2014489"/>
                <a:ext cx="0" cy="1533983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" name="Line 39"/>
              <p:cNvSpPr/>
              <p:nvPr/>
            </p:nvSpPr>
            <p:spPr>
              <a:xfrm>
                <a:off x="4235308" y="2009078"/>
                <a:ext cx="0" cy="1533983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" name="Oval 40"/>
              <p:cNvSpPr/>
              <p:nvPr/>
            </p:nvSpPr>
            <p:spPr>
              <a:xfrm>
                <a:off x="1647458" y="3490305"/>
                <a:ext cx="108077" cy="97396"/>
              </a:xfrm>
              <a:prstGeom prst="ellipse">
                <a:avLst/>
              </a:prstGeom>
              <a:solidFill>
                <a:schemeClr val="bg1"/>
              </a:solidFill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" name="Line 41"/>
              <p:cNvSpPr/>
              <p:nvPr/>
            </p:nvSpPr>
            <p:spPr>
              <a:xfrm>
                <a:off x="917937" y="3543061"/>
                <a:ext cx="749036" cy="0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" name="Line 42"/>
              <p:cNvSpPr/>
              <p:nvPr/>
            </p:nvSpPr>
            <p:spPr>
              <a:xfrm>
                <a:off x="2069260" y="3543061"/>
                <a:ext cx="1238385" cy="0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27" name="文本框 112642"/>
          <p:cNvSpPr txBox="1"/>
          <p:nvPr/>
        </p:nvSpPr>
        <p:spPr>
          <a:xfrm>
            <a:off x="278741" y="3215584"/>
            <a:ext cx="6468274" cy="11348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在如图所示的电路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两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个电阻串联，电流相等，</a:t>
            </a:r>
            <a:r>
              <a:rPr lang="en-US" altLang="zh-CN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2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＞</a:t>
            </a:r>
            <a:r>
              <a:rPr lang="en-US" altLang="zh-CN" sz="24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400" baseline="-25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相等时间内：</a:t>
            </a:r>
            <a:endParaRPr lang="zh-CN" altLang="en-US" sz="24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8" name="文本框 112645"/>
          <p:cNvSpPr txBox="1"/>
          <p:nvPr/>
        </p:nvSpPr>
        <p:spPr>
          <a:xfrm>
            <a:off x="3934083" y="3888780"/>
            <a:ext cx="16305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Q </a:t>
            </a:r>
            <a:r>
              <a:rPr lang="en-US" altLang="zh-CN" sz="2400" baseline="-25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en-US" altLang="zh-CN" sz="2400" b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&gt;</a:t>
            </a:r>
            <a:r>
              <a:rPr lang="zh-CN" altLang="en-US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Q </a:t>
            </a:r>
            <a:r>
              <a:rPr lang="en-US" altLang="zh-CN" sz="2400" baseline="-25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endParaRPr lang="zh-CN" altLang="en-US" sz="2400" i="1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9" name="文本框 112642"/>
          <p:cNvSpPr txBox="1"/>
          <p:nvPr/>
        </p:nvSpPr>
        <p:spPr>
          <a:xfrm>
            <a:off x="1395000" y="4527552"/>
            <a:ext cx="557434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理论推导和实验探究的结论是一致的。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71334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857" y="228600"/>
            <a:ext cx="19892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电功与电热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0" y="690265"/>
            <a:ext cx="71934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）电流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流过纯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电阻用电器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（如白炽灯、电炉、电烙铁、电熨斗等）时，电能全部转化为内能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，则：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248" y="2453058"/>
            <a:ext cx="7272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）电流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流过纯电阻用电器（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电风扇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、电动自行车空调等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消耗的电能一部分转化成内能</a:t>
            </a:r>
            <a:r>
              <a:rPr lang="zh-CN" altLang="en-US" sz="2400" i="1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所以</a:t>
            </a:r>
            <a:r>
              <a:rPr lang="en-US" altLang="zh-CN" sz="2400" i="1" dirty="0" smtClean="0">
                <a:latin typeface="微软雅黑" pitchFamily="34" charset="-122"/>
                <a:ea typeface="微软雅黑" pitchFamily="34" charset="-122"/>
              </a:rPr>
              <a:t>W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＞</a:t>
            </a:r>
            <a:r>
              <a:rPr lang="en-US" altLang="zh-CN" sz="2400" i="1" dirty="0" smtClean="0">
                <a:latin typeface="微软雅黑" pitchFamily="34" charset="-122"/>
                <a:ea typeface="微软雅黑" pitchFamily="34" charset="-122"/>
              </a:rPr>
              <a:t>Q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。消耗的电能：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=</a:t>
            </a:r>
            <a:r>
              <a:rPr lang="en-US" altLang="zh-CN" sz="2400" i="1" dirty="0" err="1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Pt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400" i="1" dirty="0" err="1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UIt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，产生的热量：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Q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I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Rt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415572"/>
              </p:ext>
            </p:extLst>
          </p:nvPr>
        </p:nvGraphicFramePr>
        <p:xfrm>
          <a:off x="1869674" y="1746661"/>
          <a:ext cx="3620164" cy="774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name="Equation" r:id="rId3" imgW="1942920" imgH="419040" progId="Equation.DSMT4">
                  <p:embed/>
                </p:oleObj>
              </mc:Choice>
              <mc:Fallback>
                <p:oleObj name="Equation" r:id="rId3" imgW="194292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9674" y="1746661"/>
                        <a:ext cx="3620164" cy="7741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7373674" y="825819"/>
            <a:ext cx="1244600" cy="1636310"/>
            <a:chOff x="7493000" y="818360"/>
            <a:chExt cx="1244600" cy="1636310"/>
          </a:xfrm>
        </p:grpSpPr>
        <p:pic>
          <p:nvPicPr>
            <p:cNvPr id="16389" name="Picture 5"/>
            <p:cNvPicPr preferRelativeResize="0">
              <a:picLocks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42" r="7476"/>
            <a:stretch/>
          </p:blipFill>
          <p:spPr bwMode="auto">
            <a:xfrm>
              <a:off x="7493000" y="818360"/>
              <a:ext cx="1125274" cy="1229447"/>
            </a:xfrm>
            <a:prstGeom prst="rect">
              <a:avLst/>
            </a:prstGeom>
            <a:noFill/>
            <a:ln>
              <a:noFill/>
            </a:ln>
            <a:effectLst>
              <a:outerShdw blurRad="482600" dist="35921" dir="2700000" algn="ctr" rotWithShape="0">
                <a:schemeClr val="bg2">
                  <a:alpha val="68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7537214" y="1993005"/>
              <a:ext cx="120038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纯电阻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344437" y="2737366"/>
            <a:ext cx="1422400" cy="1768583"/>
            <a:chOff x="7493000" y="2737366"/>
            <a:chExt cx="1422400" cy="1768583"/>
          </a:xfrm>
        </p:grpSpPr>
        <p:pic>
          <p:nvPicPr>
            <p:cNvPr id="16388" name="Picture 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900"/>
            <a:stretch/>
          </p:blipFill>
          <p:spPr bwMode="auto">
            <a:xfrm>
              <a:off x="7651732" y="2737366"/>
              <a:ext cx="1085868" cy="1306918"/>
            </a:xfrm>
            <a:prstGeom prst="rect">
              <a:avLst/>
            </a:prstGeom>
            <a:noFill/>
            <a:ln>
              <a:noFill/>
            </a:ln>
            <a:effectLst>
              <a:outerShdw blurRad="482600" dist="35921" dir="2700000" algn="ctr" rotWithShape="0">
                <a:schemeClr val="bg2">
                  <a:alpha val="68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7493000" y="4044284"/>
              <a:ext cx="14224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非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纯电阻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54070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3397" y="160347"/>
            <a:ext cx="4760275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流热效应</a:t>
            </a:r>
            <a:r>
              <a:rPr lang="zh-CN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的利用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危害</a:t>
            </a:r>
            <a:endParaRPr lang="zh-CN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264728" y="1145230"/>
            <a:ext cx="58441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）电热器</a:t>
            </a:r>
            <a:r>
              <a:rPr 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zh-CN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电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转换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内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的装置。</a:t>
            </a: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286552" y="1691561"/>
            <a:ext cx="63177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algn="l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）电热器的原理</a:t>
            </a:r>
            <a:r>
              <a:rPr lang="en-US" dirty="0"/>
              <a:t>:</a:t>
            </a:r>
            <a:r>
              <a:rPr lang="en-US" altLang="zh-CN" dirty="0"/>
              <a:t>  </a:t>
            </a:r>
            <a:r>
              <a:rPr lang="zh-CN" altLang="en-US" dirty="0"/>
              <a:t>利用电流的热效应</a:t>
            </a:r>
            <a:endParaRPr 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1058332" y="2312630"/>
            <a:ext cx="3547535" cy="2614971"/>
            <a:chOff x="814481" y="2196482"/>
            <a:chExt cx="3782919" cy="2784304"/>
          </a:xfrm>
        </p:grpSpPr>
        <p:pic>
          <p:nvPicPr>
            <p:cNvPr id="5" name="Picture 9"/>
            <p:cNvPicPr preferRelativeResize="0"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92000"/>
                      </a14:imgEffect>
                      <a14:imgEffect>
                        <a14:brightnessContrast bright="-2000" contrast="-2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146"/>
            <a:stretch>
              <a:fillRect/>
            </a:stretch>
          </p:blipFill>
          <p:spPr bwMode="auto">
            <a:xfrm>
              <a:off x="1445940" y="2196482"/>
              <a:ext cx="2520000" cy="1800001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5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12"/>
            <p:cNvSpPr txBox="1">
              <a:spLocks noChangeArrowheads="1"/>
            </p:cNvSpPr>
            <p:nvPr/>
          </p:nvSpPr>
          <p:spPr bwMode="auto">
            <a:xfrm>
              <a:off x="814481" y="3845732"/>
              <a:ext cx="3782919" cy="1135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lvl1pPr algn="l"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dirty="0" smtClean="0"/>
                <a:t>家里的电热水汽、电饭锅、电熨斗等</a:t>
              </a:r>
              <a:endParaRPr lang="en-US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59607" y="2312630"/>
            <a:ext cx="2520000" cy="2337865"/>
            <a:chOff x="5022541" y="2306227"/>
            <a:chExt cx="2520000" cy="2337865"/>
          </a:xfrm>
        </p:grpSpPr>
        <p:pic>
          <p:nvPicPr>
            <p:cNvPr id="6" name="Picture 19"/>
            <p:cNvPicPr preferRelativeResize="0"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2541" y="2306227"/>
              <a:ext cx="252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5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5497678" y="4182427"/>
              <a:ext cx="189145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lvl1pPr algn="l"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/>
                <a:t>电热孵化器</a:t>
              </a:r>
              <a:endParaRPr lang="en-US" dirty="0"/>
            </a:p>
          </p:txBody>
        </p:sp>
      </p:grp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54649" y="683564"/>
            <a:ext cx="28195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．电热的利用</a:t>
            </a:r>
          </a:p>
        </p:txBody>
      </p:sp>
    </p:spTree>
    <p:extLst>
      <p:ext uri="{BB962C8B-B14F-4D97-AF65-F5344CB8AC3E}">
        <p14:creationId xmlns:p14="http://schemas.microsoft.com/office/powerpoint/2010/main" val="10889881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utoUpdateAnimBg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260687" y="796004"/>
            <a:ext cx="68002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电热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危害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轻则用电器烧坏；重则引发火灾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306144" y="275072"/>
            <a:ext cx="2901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2.</a:t>
            </a:r>
            <a:r>
              <a:rPr lang="zh-CN" altLang="en-US" dirty="0"/>
              <a:t>电热</a:t>
            </a:r>
            <a:r>
              <a:rPr lang="zh-CN" altLang="en-US" dirty="0" smtClean="0"/>
              <a:t>的危害与防止</a:t>
            </a:r>
            <a:endParaRPr lang="en-US" altLang="zh-CN" dirty="0"/>
          </a:p>
        </p:txBody>
      </p:sp>
      <p:sp>
        <p:nvSpPr>
          <p:cNvPr id="4" name="矩形 3"/>
          <p:cNvSpPr/>
          <p:nvPr/>
        </p:nvSpPr>
        <p:spPr>
          <a:xfrm>
            <a:off x="294110" y="1257669"/>
            <a:ext cx="24176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anose="020B0706020202030204"/>
              </a:rPr>
              <a:t>(2)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anose="020B0706020202030204"/>
              </a:rPr>
              <a:t>防止措施有：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anose="020B07060202020302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96566" y="1245338"/>
            <a:ext cx="56229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noProof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①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设法减少产生的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热量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（减小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电阻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3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624" y="3469439"/>
            <a:ext cx="1800000" cy="1440000"/>
          </a:xfrm>
          <a:prstGeom prst="rect">
            <a:avLst/>
          </a:prstGeom>
          <a:noFill/>
          <a:ln>
            <a:noFill/>
          </a:ln>
          <a:effectLst>
            <a:outerShdw blurRad="635000" dist="50800" dir="54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60687" y="1660066"/>
            <a:ext cx="81438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各种电器的线路板中，用铜箔或银箔做导线，可减小导线电阻，避免电器温度过高。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277" y="3481967"/>
            <a:ext cx="1708681" cy="1414943"/>
          </a:xfrm>
          <a:prstGeom prst="rect">
            <a:avLst/>
          </a:prstGeom>
          <a:noFill/>
          <a:ln>
            <a:noFill/>
          </a:ln>
          <a:effectLst>
            <a:outerShdw blurRad="635000" dist="50800" dir="54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60687" y="2775729"/>
            <a:ext cx="8143875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lnSpc>
                <a:spcPct val="150000"/>
              </a:lnSpc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/>
              <a:t>b.</a:t>
            </a:r>
            <a:r>
              <a:rPr lang="zh-CN" altLang="en-US" dirty="0"/>
              <a:t>输电导线常采用铝线或铜线作为芯线，是为了减小电热造成能量损耗。</a:t>
            </a:r>
          </a:p>
        </p:txBody>
      </p:sp>
    </p:spTree>
    <p:extLst>
      <p:ext uri="{BB962C8B-B14F-4D97-AF65-F5344CB8AC3E}">
        <p14:creationId xmlns:p14="http://schemas.microsoft.com/office/powerpoint/2010/main" val="27481939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4318" y="336888"/>
            <a:ext cx="5668066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②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可以设法散热。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239688" y="1608159"/>
            <a:ext cx="2058683" cy="2871377"/>
            <a:chOff x="6110010" y="2698767"/>
            <a:chExt cx="2058683" cy="2871377"/>
          </a:xfrm>
        </p:grpSpPr>
        <p:pic>
          <p:nvPicPr>
            <p:cNvPr id="4" name="Picture 5" descr="20078513247837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0010" y="2698767"/>
              <a:ext cx="2058683" cy="1736333"/>
            </a:xfrm>
            <a:prstGeom prst="rect">
              <a:avLst/>
            </a:prstGeom>
            <a:noFill/>
            <a:ln>
              <a:noFill/>
            </a:ln>
            <a:effectLst>
              <a:outerShdw blurRad="736600" dist="50800" dir="5400000" algn="ctr" rotWithShape="0">
                <a:srgbClr val="000000">
                  <a:alpha val="8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 Box 8"/>
            <p:cNvSpPr txBox="1">
              <a:spLocks noChangeArrowheads="1"/>
            </p:cNvSpPr>
            <p:nvPr/>
          </p:nvSpPr>
          <p:spPr bwMode="auto">
            <a:xfrm>
              <a:off x="6110010" y="4435100"/>
              <a:ext cx="1888310" cy="1135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5" rIns="91431" bIns="45715">
              <a:spAutoFit/>
            </a:bodyPr>
            <a:lstStyle>
              <a:lvl1pPr>
                <a:spcBef>
                  <a:spcPct val="50000"/>
                </a:spcBef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0"/>
                </a:spcBef>
              </a:pPr>
              <a:r>
                <a:rPr lang="zh-CN" altLang="en-US" dirty="0">
                  <a:solidFill>
                    <a:srgbClr val="FF0000"/>
                  </a:solidFill>
                </a:rPr>
                <a:t>投影仪的散热窗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1376" y="1523085"/>
            <a:ext cx="2310552" cy="2897404"/>
            <a:chOff x="306132" y="2797170"/>
            <a:chExt cx="2310552" cy="2897404"/>
          </a:xfrm>
        </p:grpSpPr>
        <p:pic>
          <p:nvPicPr>
            <p:cNvPr id="7" name="Picture 6" descr="cpu散热"/>
            <p:cNvPicPr preferRelativeResize="0"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2" t="3847" r="10285" b="6738"/>
            <a:stretch/>
          </p:blipFill>
          <p:spPr bwMode="auto">
            <a:xfrm>
              <a:off x="423805" y="2797170"/>
              <a:ext cx="2192877" cy="1606948"/>
            </a:xfrm>
            <a:prstGeom prst="rect">
              <a:avLst/>
            </a:prstGeom>
            <a:noFill/>
            <a:ln>
              <a:noFill/>
            </a:ln>
            <a:effectLst>
              <a:outerShdw blurRad="736600" dist="50800" dir="5400000" algn="ctr" rotWithShape="0">
                <a:srgbClr val="000000">
                  <a:alpha val="8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306132" y="4559530"/>
              <a:ext cx="2310552" cy="1135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5" rIns="91431" bIns="457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电脑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CPU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散热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片和风扇</a:t>
              </a:r>
              <a:r>
                <a:rPr lang="en-US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　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73084" y="1531386"/>
            <a:ext cx="2150701" cy="2813937"/>
            <a:chOff x="3249885" y="2928330"/>
            <a:chExt cx="2150701" cy="2813937"/>
          </a:xfrm>
        </p:grpSpPr>
        <p:pic>
          <p:nvPicPr>
            <p:cNvPr id="10" name="Picture 2" descr="散热片"/>
            <p:cNvPicPr preferRelativeResize="0"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9885" y="2928330"/>
              <a:ext cx="2150701" cy="1678893"/>
            </a:xfrm>
            <a:prstGeom prst="rect">
              <a:avLst/>
            </a:prstGeom>
            <a:noFill/>
            <a:ln>
              <a:noFill/>
            </a:ln>
            <a:effectLst>
              <a:outerShdw blurRad="736600" dist="50800" dir="5400000" algn="ctr" rotWithShape="0">
                <a:srgbClr val="000000">
                  <a:alpha val="8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3352588" y="4607223"/>
              <a:ext cx="1945294" cy="11350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31" tIns="45715" rIns="91431" bIns="45715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主板</a:t>
              </a:r>
              <a:r>
                <a:rPr lang="zh-CN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上的散热片</a:t>
              </a:r>
              <a:endPara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6166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7987" y="794288"/>
            <a:ext cx="7597245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电流通过导体产生的热量跟</a:t>
            </a:r>
            <a:r>
              <a:rPr lang="zh-CN" altLang="en-US" sz="2400" u="sng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成正比，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跟</a:t>
            </a:r>
            <a:endParaRPr lang="en-US" altLang="zh-CN" sz="2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成正比，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跟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成正比。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9586" y="1929342"/>
            <a:ext cx="82901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110</a:t>
            </a:r>
            <a:r>
              <a:rPr lang="el-GR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Ω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的电阻的电流是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3A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，产生的热量是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4400J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要多少时间？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706558"/>
              </p:ext>
            </p:extLst>
          </p:nvPr>
        </p:nvGraphicFramePr>
        <p:xfrm>
          <a:off x="1283171" y="3741370"/>
          <a:ext cx="4295742" cy="9492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" name="Equation" r:id="rId4" imgW="1854000" imgH="444240" progId="Equation.DSMT4">
                  <p:embed/>
                </p:oleObj>
              </mc:Choice>
              <mc:Fallback>
                <p:oleObj name="Equation" r:id="rId4" imgW="185400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3171" y="3741370"/>
                        <a:ext cx="4295742" cy="94928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431191" y="836613"/>
            <a:ext cx="1893410" cy="39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电流的平方</a:t>
            </a:r>
            <a:r>
              <a:rPr 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48207" y="1373675"/>
            <a:ext cx="1857374" cy="39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导体的电阻</a:t>
            </a:r>
            <a:r>
              <a:rPr 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728418" y="1432185"/>
            <a:ext cx="1655762" cy="39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通电时间</a:t>
            </a:r>
            <a:r>
              <a:rPr 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76253" y="3191395"/>
            <a:ext cx="4366901" cy="39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：根据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 =I²Rt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通电时间为：</a:t>
            </a:r>
            <a:r>
              <a:rPr 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endParaRPr 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7978" y="301815"/>
            <a:ext cx="1770504" cy="482180"/>
            <a:chOff x="640333" y="2121550"/>
            <a:chExt cx="1770504" cy="482180"/>
          </a:xfrm>
        </p:grpSpPr>
        <p:sp>
          <p:nvSpPr>
            <p:cNvPr id="12" name="Shape 108"/>
            <p:cNvSpPr/>
            <p:nvPr/>
          </p:nvSpPr>
          <p:spPr>
            <a:xfrm>
              <a:off x="640333" y="2121550"/>
              <a:ext cx="1610230" cy="48218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760351" y="2121550"/>
              <a:ext cx="16504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-342900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自我评价</a:t>
              </a:r>
              <a:endPara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903589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5167" y="871007"/>
            <a:ext cx="7695834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lang="el-GR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Ω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的电阻接在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3V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的电源上，在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5min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产生的热量是多少？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1945323"/>
              </p:ext>
            </p:extLst>
          </p:nvPr>
        </p:nvGraphicFramePr>
        <p:xfrm>
          <a:off x="1567747" y="2729587"/>
          <a:ext cx="2917418" cy="692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9" name="Equation" r:id="rId4" imgW="1282680" imgH="330120" progId="Equation.DSMT4">
                  <p:embed/>
                </p:oleObj>
              </mc:Choice>
              <mc:Fallback>
                <p:oleObj name="Equation" r:id="rId4" imgW="128268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7747" y="2729587"/>
                        <a:ext cx="2917418" cy="69262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007481" y="3640136"/>
            <a:ext cx="6002918" cy="94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产生的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热量：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Q=I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Rt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=(0.3A)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×10</a:t>
            </a:r>
            <a:r>
              <a:rPr lang="el-GR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Ω×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300s=270J    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20889" y="2116128"/>
            <a:ext cx="4619978" cy="39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：根据欧姆定律，通过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得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电流：</a:t>
            </a:r>
            <a:r>
              <a:rPr 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endParaRPr 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7978" y="371157"/>
            <a:ext cx="1770504" cy="482180"/>
            <a:chOff x="640333" y="2121550"/>
            <a:chExt cx="1770504" cy="482180"/>
          </a:xfrm>
        </p:grpSpPr>
        <p:sp>
          <p:nvSpPr>
            <p:cNvPr id="9" name="Shape 108"/>
            <p:cNvSpPr/>
            <p:nvPr/>
          </p:nvSpPr>
          <p:spPr>
            <a:xfrm>
              <a:off x="640333" y="2121550"/>
              <a:ext cx="1610230" cy="48218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760351" y="2121550"/>
              <a:ext cx="16504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-342900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自我评价</a:t>
              </a:r>
              <a:endPara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207306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6" grpId="0" autoUpdateAnimBg="0"/>
      <p:bldP spid="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95289" y="981075"/>
            <a:ext cx="753797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一只灯泡灯丝断了，把断了的灯丝搭在一起，灯泡会更亮。试解释这种现象。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70957" y="2272241"/>
            <a:ext cx="7775575" cy="1683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解：灯泡的灯丝断了，把断了的灯丝搭在一起，灯丝变短了，则灯丝的电阻变小了，由于灯泡两端电压不变，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根据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P=U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/R,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灯泡的实际功率将增大，故灯泡会更亮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8871" y="391672"/>
            <a:ext cx="1770504" cy="482180"/>
            <a:chOff x="640333" y="2121550"/>
            <a:chExt cx="1770504" cy="482180"/>
          </a:xfrm>
        </p:grpSpPr>
        <p:sp>
          <p:nvSpPr>
            <p:cNvPr id="8" name="Shape 108"/>
            <p:cNvSpPr/>
            <p:nvPr/>
          </p:nvSpPr>
          <p:spPr>
            <a:xfrm>
              <a:off x="640333" y="2121550"/>
              <a:ext cx="1610230" cy="48218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760351" y="2121550"/>
              <a:ext cx="16504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-342900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自我评价</a:t>
              </a:r>
              <a:endPara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783200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5122" name="Picture 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238" y="1645794"/>
            <a:ext cx="2160000" cy="1800000"/>
          </a:xfrm>
          <a:prstGeom prst="rect">
            <a:avLst/>
          </a:prstGeom>
          <a:noFill/>
          <a:ln>
            <a:noFill/>
          </a:ln>
          <a:effectLst>
            <a:outerShdw blurRad="685800" dist="35921" dir="2700000" algn="ctr" rotWithShape="0">
              <a:schemeClr val="bg2">
                <a:alpha val="5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094015" y="997865"/>
            <a:ext cx="564676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电流通过灯丝时，灯丝变得灼热而发光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98926" y="3614539"/>
            <a:ext cx="6993239" cy="1200329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 sz="2000" b="1"/>
            </a:lvl1pPr>
          </a:lstStyle>
          <a:p>
            <a:pPr>
              <a:lnSpc>
                <a:spcPct val="150000"/>
              </a:lnSpc>
            </a:pPr>
            <a:r>
              <a:rPr lang="en-US" altLang="zh-CN" sz="2400" b="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电流通过灯泡的灯丝时，灯丝变得灼热而发光，这种电能转化为内能的现象叫做</a:t>
            </a:r>
            <a:r>
              <a:rPr lang="zh-CN" altLang="en-US" sz="2400" b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电流的热效应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69134" y="201060"/>
            <a:ext cx="724521" cy="55399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26447" y="170282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221" y="170282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9486" y="62934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4573" y="4459820"/>
            <a:ext cx="65031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本堂难点：焦耳定律的实验探究过程。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04573" y="4003626"/>
            <a:ext cx="52040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本堂重点：焦耳定律的理解及应用。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03" y="724278"/>
            <a:ext cx="7974709" cy="313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165040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Shape 108"/>
          <p:cNvSpPr/>
          <p:nvPr/>
        </p:nvSpPr>
        <p:spPr>
          <a:xfrm>
            <a:off x="284119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309924" y="13391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94015" y="65713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Shape 112"/>
          <p:cNvSpPr/>
          <p:nvPr/>
        </p:nvSpPr>
        <p:spPr>
          <a:xfrm>
            <a:off x="241431" y="21911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8" name="Shape 108"/>
          <p:cNvSpPr/>
          <p:nvPr/>
        </p:nvSpPr>
        <p:spPr>
          <a:xfrm>
            <a:off x="284119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1309924" y="13391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094015" y="65713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Shape 112"/>
          <p:cNvSpPr/>
          <p:nvPr/>
        </p:nvSpPr>
        <p:spPr>
          <a:xfrm>
            <a:off x="241431" y="21911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61748" y="657132"/>
            <a:ext cx="57651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电流的热效应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2625" y="981304"/>
            <a:ext cx="2465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3096" y="1542968"/>
            <a:ext cx="693238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深圳市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）下列说法正确的是（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电荷的移动形成电流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B.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电路中有电压就一定有电流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C.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把一根铜丝均匀拉长后电阻变小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D.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长时间使用的手机发烫，是因为电流的热效应</a:t>
            </a:r>
          </a:p>
        </p:txBody>
      </p:sp>
      <p:sp>
        <p:nvSpPr>
          <p:cNvPr id="15" name="矩形 14"/>
          <p:cNvSpPr/>
          <p:nvPr/>
        </p:nvSpPr>
        <p:spPr>
          <a:xfrm>
            <a:off x="5659411" y="1796186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66194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1138" y="214847"/>
            <a:ext cx="296374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2" name="矩形 1"/>
          <p:cNvSpPr/>
          <p:nvPr/>
        </p:nvSpPr>
        <p:spPr>
          <a:xfrm>
            <a:off x="508475" y="1108697"/>
            <a:ext cx="71485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2019   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山东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菏泽市）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下列电器中，利用电流热效应工作的是（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9416" y="2478366"/>
            <a:ext cx="65559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．电风扇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．电暖气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．电视机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．电磁继电器</a:t>
            </a:r>
          </a:p>
        </p:txBody>
      </p:sp>
      <p:sp>
        <p:nvSpPr>
          <p:cNvPr id="6" name="矩形 5"/>
          <p:cNvSpPr/>
          <p:nvPr/>
        </p:nvSpPr>
        <p:spPr>
          <a:xfrm>
            <a:off x="2537700" y="1708861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04397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000" y="131347"/>
            <a:ext cx="58541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焦耳定律的应用 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816" y="654567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1736" y="1177787"/>
            <a:ext cx="831933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(2019 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广西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贵港市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家用电吹风的简化电路如图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所示，主要技术参数如下表。则该电吹风正常工作吹热风时，电热丝的阻值是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________Ω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，正常工作吹热风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5min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电热丝产生的热量是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________J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6" name="图片 5" descr="6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11"/>
          <a:stretch>
            <a:fillRect/>
          </a:stretch>
        </p:blipFill>
        <p:spPr bwMode="auto">
          <a:xfrm>
            <a:off x="2546072" y="3016665"/>
            <a:ext cx="4205105" cy="167398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矩形 6"/>
          <p:cNvSpPr/>
          <p:nvPr/>
        </p:nvSpPr>
        <p:spPr>
          <a:xfrm>
            <a:off x="1523364" y="2331949"/>
            <a:ext cx="7232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48.4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0211" y="2924880"/>
            <a:ext cx="1104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3</a:t>
            </a: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 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4107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234" y="269311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0763" y="792531"/>
            <a:ext cx="77006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南充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市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）如图，灯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标有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“4V 2W”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=20Ω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，闭合开关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时，灯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正常发光（灯丝的电阻不受温度影响），电流表示数为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___________A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，通电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1min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电路中产生的热量为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___________J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5" name="图片 4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8354" y="2994799"/>
            <a:ext cx="2324011" cy="144302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3558135" y="200786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0.7  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07130" y="2575863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168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4360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460994" y="884680"/>
            <a:ext cx="312843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换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用不同材质、不同粗细、不同长度的金属丝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，接通电源，当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电流通过时，金属丝迅速发热并变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红，观察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现象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169" y="1013840"/>
            <a:ext cx="2135825" cy="2880000"/>
          </a:xfrm>
          <a:prstGeom prst="rect">
            <a:avLst/>
          </a:prstGeom>
          <a:effectLst>
            <a:outerShdw blurRad="584200" dist="50800" dir="5400000" algn="ctr" rotWithShape="0">
              <a:srgbClr val="000000">
                <a:alpha val="57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2507948" y="337465"/>
            <a:ext cx="33848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动手做   自制灯泡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5945" y="736841"/>
            <a:ext cx="3072224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图所示，将钉子垂直穿过橡皮塞瓶盖，选一条金属丝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，两端分别绕在钉子的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尖端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，细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金属丝就如同电灯泡的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灯丝。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59681" y="4368733"/>
            <a:ext cx="638627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为什么不同的金属丝，发光的亮度不一样呢？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66021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5911" y="125756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68480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文本框 1"/>
          <p:cNvSpPr txBox="1"/>
          <p:nvPr/>
        </p:nvSpPr>
        <p:spPr>
          <a:xfrm>
            <a:off x="1256225" y="684802"/>
            <a:ext cx="5478421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一、电流的热效应与什么因素有关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210" y="3390293"/>
            <a:ext cx="2802813" cy="1479973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2260600" y="1089487"/>
            <a:ext cx="2107158" cy="1827190"/>
          </a:xfrm>
          <a:prstGeom prst="cloudCallout">
            <a:avLst>
              <a:gd name="adj1" fmla="val 42969"/>
              <a:gd name="adj2" fmla="val 63017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 w="12700" cap="flat">
            <a:noFill/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我发现亮度不同的灯泡，灯丝的粗细不同。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4250103" y="1208020"/>
            <a:ext cx="2200988" cy="1827190"/>
          </a:xfrm>
          <a:prstGeom prst="cloudCallout">
            <a:avLst>
              <a:gd name="adj1" fmla="val 14118"/>
              <a:gd name="adj2" fmla="val 57456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 w="12700" cap="flat">
            <a:noFill/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长度相同、粗细不同的灯丝，电阻不同。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6468714" y="1541729"/>
            <a:ext cx="2268885" cy="1405530"/>
          </a:xfrm>
          <a:prstGeom prst="cloudCallout">
            <a:avLst>
              <a:gd name="adj1" fmla="val -34736"/>
              <a:gd name="adj2" fmla="val 64406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 w="12700" cap="flat">
            <a:noFill/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看来灯泡的热效应跟灯丝的电阻有关。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4119" y="1573734"/>
            <a:ext cx="2509881" cy="1660110"/>
            <a:chOff x="229218" y="1573734"/>
            <a:chExt cx="2509881" cy="1660110"/>
          </a:xfrm>
        </p:grpSpPr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229218" y="2833734"/>
              <a:ext cx="250988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kumimoji="1" lang="en-US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100W</a:t>
              </a:r>
              <a:r>
                <a:rPr kumimoji="1" lang="zh-CN" altLang="en-US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灯泡</a:t>
              </a:r>
              <a:r>
                <a:rPr kumimoji="1" lang="zh-CN" altLang="en-US" sz="20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：灯丝粗</a:t>
              </a:r>
              <a:endParaRPr kumimoji="1"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7170" name="Picture 2"/>
            <p:cNvPicPr preferRelativeResize="0"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003" y="1573734"/>
              <a:ext cx="144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647700" dist="35921" dir="2700000" algn="ctr" rotWithShape="0">
                <a:schemeClr val="bg2">
                  <a:alpha val="6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319663" y="3235265"/>
            <a:ext cx="2268097" cy="1635001"/>
            <a:chOff x="319663" y="3235265"/>
            <a:chExt cx="2268097" cy="1635001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279" y="3235265"/>
              <a:ext cx="1444625" cy="1255713"/>
            </a:xfrm>
            <a:prstGeom prst="rect">
              <a:avLst/>
            </a:prstGeom>
            <a:noFill/>
            <a:ln>
              <a:noFill/>
            </a:ln>
            <a:effectLst>
              <a:outerShdw blurRad="520700" dist="35921" dir="2700000" algn="ctr" rotWithShape="0">
                <a:schemeClr val="bg2">
                  <a:alpha val="57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 Box 5"/>
            <p:cNvSpPr txBox="1">
              <a:spLocks noChangeArrowheads="1"/>
            </p:cNvSpPr>
            <p:nvPr/>
          </p:nvSpPr>
          <p:spPr bwMode="auto">
            <a:xfrm>
              <a:off x="319663" y="4470156"/>
              <a:ext cx="226809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1" hangingPunct="1">
                <a:buFontTx/>
                <a:buNone/>
                <a:defRPr kumimoji="1" sz="20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en-US" altLang="zh-CN" dirty="0"/>
                <a:t>25W</a:t>
              </a:r>
              <a:r>
                <a:rPr lang="zh-CN" altLang="en-US" dirty="0"/>
                <a:t>灯泡：灯丝</a:t>
              </a:r>
              <a:r>
                <a:rPr lang="zh-CN" altLang="en-US" dirty="0" smtClean="0"/>
                <a:t>细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5090677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33996" y="530698"/>
            <a:ext cx="60754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电流通过导体时产生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热量跟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什么因素有关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40799" y="487483"/>
            <a:ext cx="1793197" cy="482180"/>
            <a:chOff x="640333" y="2121550"/>
            <a:chExt cx="1793197" cy="482180"/>
          </a:xfrm>
        </p:grpSpPr>
        <p:sp>
          <p:nvSpPr>
            <p:cNvPr id="17" name="Shape 108"/>
            <p:cNvSpPr/>
            <p:nvPr/>
          </p:nvSpPr>
          <p:spPr>
            <a:xfrm>
              <a:off x="640333" y="2121550"/>
              <a:ext cx="1610230" cy="48218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783044" y="2121550"/>
              <a:ext cx="16504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-342900"/>
              <a:r>
                <a:rPr lang="zh-CN" altLang="en-US" sz="2400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提出</a:t>
              </a:r>
              <a:r>
                <a:rPr lang="zh-CN" altLang="en-US" sz="2400" dirty="0" smtClean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问题</a:t>
              </a:r>
              <a:endPara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文本框 40962"/>
          <p:cNvSpPr txBox="1">
            <a:spLocks noChangeArrowheads="1"/>
          </p:cNvSpPr>
          <p:nvPr/>
        </p:nvSpPr>
        <p:spPr bwMode="auto">
          <a:xfrm>
            <a:off x="1979248" y="1245655"/>
            <a:ext cx="4951731" cy="46165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可能与</a:t>
            </a:r>
            <a:r>
              <a:rPr lang="zh-CN" altLang="en-US" dirty="0">
                <a:solidFill>
                  <a:srgbClr val="FF0000"/>
                </a:solidFill>
              </a:rPr>
              <a:t>电阻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FF0000"/>
                </a:solidFill>
              </a:rPr>
              <a:t>电流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FF0000"/>
                </a:solidFill>
              </a:rPr>
              <a:t>通电时间</a:t>
            </a:r>
            <a:r>
              <a:rPr lang="zh-CN" altLang="en-US" dirty="0"/>
              <a:t>有关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01715" y="1291817"/>
            <a:ext cx="1793197" cy="482180"/>
            <a:chOff x="640333" y="2121550"/>
            <a:chExt cx="1793197" cy="482180"/>
          </a:xfrm>
        </p:grpSpPr>
        <p:sp>
          <p:nvSpPr>
            <p:cNvPr id="23" name="Shape 108"/>
            <p:cNvSpPr/>
            <p:nvPr/>
          </p:nvSpPr>
          <p:spPr>
            <a:xfrm>
              <a:off x="640333" y="2121550"/>
              <a:ext cx="1610230" cy="48218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783044" y="2121550"/>
              <a:ext cx="16504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-342900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猜想假设</a:t>
              </a:r>
              <a:endPara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24408" y="2041768"/>
            <a:ext cx="1770504" cy="482180"/>
            <a:chOff x="640333" y="2121550"/>
            <a:chExt cx="1770504" cy="482180"/>
          </a:xfrm>
        </p:grpSpPr>
        <p:sp>
          <p:nvSpPr>
            <p:cNvPr id="26" name="Shape 108"/>
            <p:cNvSpPr/>
            <p:nvPr/>
          </p:nvSpPr>
          <p:spPr>
            <a:xfrm>
              <a:off x="640333" y="2121550"/>
              <a:ext cx="1610230" cy="48218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27" name="矩形 26"/>
            <p:cNvSpPr>
              <a:spLocks noChangeArrowheads="1"/>
            </p:cNvSpPr>
            <p:nvPr/>
          </p:nvSpPr>
          <p:spPr bwMode="auto">
            <a:xfrm>
              <a:off x="760351" y="2121550"/>
              <a:ext cx="16504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-342900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设计实验</a:t>
              </a:r>
              <a:endPara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283510" y="2544463"/>
            <a:ext cx="2425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）实验方法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436305" y="3006129"/>
            <a:ext cx="7829623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noProof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物理量可能与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多个因素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有关时，采用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控制变量法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 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36305" y="3615527"/>
            <a:ext cx="6062134" cy="609398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noProof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对不易测量或观察的物理量，采用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转化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法。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35846"/>
          <p:cNvSpPr txBox="1">
            <a:spLocks noChangeArrowheads="1"/>
          </p:cNvSpPr>
          <p:nvPr/>
        </p:nvSpPr>
        <p:spPr bwMode="auto">
          <a:xfrm>
            <a:off x="632647" y="4298700"/>
            <a:ext cx="7303081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140000"/>
              </a:lnSpc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电热的多少</a:t>
            </a:r>
            <a:r>
              <a:rPr lang="zh-CN" altLang="en-US" dirty="0" smtClean="0">
                <a:solidFill>
                  <a:srgbClr val="FF0000"/>
                </a:solidFill>
              </a:rPr>
              <a:t>转化</a:t>
            </a:r>
            <a:r>
              <a:rPr lang="zh-CN" altLang="en-US" dirty="0"/>
              <a:t>为气体（或液体）受热</a:t>
            </a:r>
            <a:r>
              <a:rPr lang="zh-CN" altLang="en-US" dirty="0" smtClean="0"/>
              <a:t>膨胀的程度。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309096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2470" y="756248"/>
            <a:ext cx="67518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自制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个如图所示的“灯泡”，其金属丝分别选用电阻值相同的镍铬合金丝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条和电阻值不同的镍铬合金丝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条。根据细玻璃红色液柱上升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的高度来判断电流通过电阻丝时产生电热的多少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84417" y="274068"/>
            <a:ext cx="1770504" cy="482180"/>
            <a:chOff x="640333" y="2121550"/>
            <a:chExt cx="1770504" cy="482180"/>
          </a:xfrm>
        </p:grpSpPr>
        <p:sp>
          <p:nvSpPr>
            <p:cNvPr id="25" name="Shape 108"/>
            <p:cNvSpPr/>
            <p:nvPr/>
          </p:nvSpPr>
          <p:spPr>
            <a:xfrm>
              <a:off x="640333" y="2121550"/>
              <a:ext cx="1610230" cy="48218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26" name="矩形 25"/>
            <p:cNvSpPr>
              <a:spLocks noChangeArrowheads="1"/>
            </p:cNvSpPr>
            <p:nvPr/>
          </p:nvSpPr>
          <p:spPr bwMode="auto">
            <a:xfrm>
              <a:off x="760351" y="2121550"/>
              <a:ext cx="16504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-342900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实验方案</a:t>
              </a:r>
              <a:endPara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04435" y="3401782"/>
            <a:ext cx="1770504" cy="482180"/>
            <a:chOff x="640333" y="2121550"/>
            <a:chExt cx="1770504" cy="482180"/>
          </a:xfrm>
        </p:grpSpPr>
        <p:sp>
          <p:nvSpPr>
            <p:cNvPr id="28" name="Shape 108"/>
            <p:cNvSpPr/>
            <p:nvPr/>
          </p:nvSpPr>
          <p:spPr>
            <a:xfrm>
              <a:off x="640333" y="2121550"/>
              <a:ext cx="1610230" cy="48218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29" name="矩形 28"/>
            <p:cNvSpPr>
              <a:spLocks noChangeArrowheads="1"/>
            </p:cNvSpPr>
            <p:nvPr/>
          </p:nvSpPr>
          <p:spPr bwMode="auto">
            <a:xfrm>
              <a:off x="760351" y="2121550"/>
              <a:ext cx="16504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-342900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实验器材</a:t>
              </a:r>
              <a:endPara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2346190" y="3223621"/>
            <a:ext cx="45419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镍铬合金丝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条、电池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节、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开关一个、导线若干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638" y="810272"/>
            <a:ext cx="719137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79896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7969" y="150582"/>
            <a:ext cx="1770504" cy="482180"/>
            <a:chOff x="640333" y="2121550"/>
            <a:chExt cx="1770504" cy="482180"/>
          </a:xfrm>
        </p:grpSpPr>
        <p:sp>
          <p:nvSpPr>
            <p:cNvPr id="3" name="Shape 108"/>
            <p:cNvSpPr/>
            <p:nvPr/>
          </p:nvSpPr>
          <p:spPr>
            <a:xfrm>
              <a:off x="640333" y="2121550"/>
              <a:ext cx="1610230" cy="48218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760351" y="2121550"/>
              <a:ext cx="16504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-342900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演示实验</a:t>
              </a:r>
              <a:endPara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36562" y="2115625"/>
            <a:ext cx="2298517" cy="1393350"/>
            <a:chOff x="905928" y="1375752"/>
            <a:chExt cx="3507204" cy="2351278"/>
          </a:xfrm>
        </p:grpSpPr>
        <p:sp>
          <p:nvSpPr>
            <p:cNvPr id="6" name="Text Box 24"/>
            <p:cNvSpPr txBox="1"/>
            <p:nvPr/>
          </p:nvSpPr>
          <p:spPr>
            <a:xfrm>
              <a:off x="2842379" y="1375752"/>
              <a:ext cx="1570753" cy="43016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000" tIns="0" rIns="0" bIns="0"/>
            <a:lstStyle/>
            <a:p>
              <a:pPr algn="just"/>
              <a:r>
                <a:rPr lang="en-US" altLang="zh-CN" sz="20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2000" b="1" baseline="-250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=10</a:t>
              </a:r>
              <a:r>
                <a:rPr lang="el-GR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/>
                </a:rPr>
                <a:t> Ω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905928" y="1375754"/>
              <a:ext cx="3335385" cy="2351276"/>
              <a:chOff x="905928" y="1375754"/>
              <a:chExt cx="3335385" cy="2351276"/>
            </a:xfrm>
          </p:grpSpPr>
          <p:sp>
            <p:nvSpPr>
              <p:cNvPr id="8" name="Line 36"/>
              <p:cNvSpPr/>
              <p:nvPr/>
            </p:nvSpPr>
            <p:spPr>
              <a:xfrm>
                <a:off x="905928" y="2009078"/>
                <a:ext cx="3335385" cy="0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" name="Line 12"/>
              <p:cNvSpPr/>
              <p:nvPr/>
            </p:nvSpPr>
            <p:spPr>
              <a:xfrm flipV="1">
                <a:off x="1730017" y="3303630"/>
                <a:ext cx="493853" cy="186675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" name="Rectangle 17"/>
              <p:cNvSpPr/>
              <p:nvPr/>
            </p:nvSpPr>
            <p:spPr>
              <a:xfrm rot="10800000">
                <a:off x="2987916" y="1885980"/>
                <a:ext cx="756541" cy="274602"/>
              </a:xfrm>
              <a:prstGeom prst="rect">
                <a:avLst/>
              </a:prstGeom>
              <a:solidFill>
                <a:schemeClr val="bg1"/>
              </a:solidFill>
              <a:ln w="222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sz="18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Text Box 18"/>
              <p:cNvSpPr txBox="1"/>
              <p:nvPr/>
            </p:nvSpPr>
            <p:spPr>
              <a:xfrm>
                <a:off x="1292455" y="1375754"/>
                <a:ext cx="1177965" cy="4301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18000" tIns="0" rIns="0" bIns="0"/>
              <a:lstStyle/>
              <a:p>
                <a:pPr algn="just"/>
                <a:r>
                  <a:rPr lang="en-US" altLang="zh-CN" sz="20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2000" b="1" baseline="-25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1=</a:t>
                </a:r>
                <a:r>
                  <a:rPr lang="en-US" altLang="zh-CN" sz="20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5</a:t>
                </a:r>
                <a:r>
                  <a:rPr lang="el-GR" altLang="zh-CN" sz="20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/>
                  </a:rPr>
                  <a:t>Ω</a:t>
                </a:r>
                <a:r>
                  <a:rPr lang="en-US" altLang="zh-CN" sz="20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</a:t>
                </a:r>
                <a:endPara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12" name="Rectangle 23"/>
              <p:cNvSpPr/>
              <p:nvPr/>
            </p:nvSpPr>
            <p:spPr>
              <a:xfrm rot="10800000">
                <a:off x="1693991" y="1885980"/>
                <a:ext cx="756541" cy="274602"/>
              </a:xfrm>
              <a:prstGeom prst="rect">
                <a:avLst/>
              </a:prstGeom>
              <a:solidFill>
                <a:schemeClr val="bg1"/>
              </a:solidFill>
              <a:ln w="222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sz="1800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 flipH="1">
                <a:off x="3318153" y="3363149"/>
                <a:ext cx="100572" cy="363881"/>
                <a:chOff x="0" y="0"/>
                <a:chExt cx="75" cy="361"/>
              </a:xfrm>
            </p:grpSpPr>
            <p:sp>
              <p:nvSpPr>
                <p:cNvPr id="20" name="Line 33"/>
                <p:cNvSpPr/>
                <p:nvPr/>
              </p:nvSpPr>
              <p:spPr>
                <a:xfrm flipH="1">
                  <a:off x="0" y="86"/>
                  <a:ext cx="0" cy="189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" name="Line 34"/>
                <p:cNvSpPr/>
                <p:nvPr/>
              </p:nvSpPr>
              <p:spPr>
                <a:xfrm flipH="1">
                  <a:off x="75" y="0"/>
                  <a:ext cx="0" cy="361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4" name="Line 37"/>
              <p:cNvSpPr/>
              <p:nvPr/>
            </p:nvSpPr>
            <p:spPr>
              <a:xfrm>
                <a:off x="3414221" y="3543061"/>
                <a:ext cx="816584" cy="0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" name="Line 38"/>
              <p:cNvSpPr/>
              <p:nvPr/>
            </p:nvSpPr>
            <p:spPr>
              <a:xfrm>
                <a:off x="917937" y="2014489"/>
                <a:ext cx="0" cy="1533983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" name="Line 39"/>
              <p:cNvSpPr/>
              <p:nvPr/>
            </p:nvSpPr>
            <p:spPr>
              <a:xfrm>
                <a:off x="4235308" y="2009078"/>
                <a:ext cx="0" cy="1533983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" name="Oval 40"/>
              <p:cNvSpPr/>
              <p:nvPr/>
            </p:nvSpPr>
            <p:spPr>
              <a:xfrm>
                <a:off x="1647458" y="3490305"/>
                <a:ext cx="108077" cy="97396"/>
              </a:xfrm>
              <a:prstGeom prst="ellipse">
                <a:avLst/>
              </a:prstGeom>
              <a:solidFill>
                <a:schemeClr val="bg1"/>
              </a:solidFill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" name="Line 41"/>
              <p:cNvSpPr/>
              <p:nvPr/>
            </p:nvSpPr>
            <p:spPr>
              <a:xfrm>
                <a:off x="917937" y="3543061"/>
                <a:ext cx="749036" cy="0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9" name="Line 42"/>
              <p:cNvSpPr/>
              <p:nvPr/>
            </p:nvSpPr>
            <p:spPr>
              <a:xfrm>
                <a:off x="2069260" y="3543061"/>
                <a:ext cx="1238385" cy="0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22" name="矩形 21"/>
          <p:cNvSpPr/>
          <p:nvPr/>
        </p:nvSpPr>
        <p:spPr>
          <a:xfrm>
            <a:off x="292647" y="677172"/>
            <a:ext cx="5524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探究产生热量</a:t>
            </a:r>
            <a:r>
              <a:rPr lang="en-US" altLang="zh-CN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Q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与电阻</a:t>
            </a:r>
            <a:r>
              <a:rPr lang="en-US" altLang="zh-CN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的关系 </a:t>
            </a: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264332" y="1138837"/>
            <a:ext cx="786366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图所示，</a:t>
            </a:r>
            <a:r>
              <a:rPr lang="en-US" altLang="zh-CN" sz="24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＞</a:t>
            </a:r>
            <a:r>
              <a:rPr lang="en-US" altLang="zh-CN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，控制通过导体的电流和通电时间不变，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比较瓶内红色液柱的高度。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6" t="6913" r="20706" b="30728"/>
          <a:stretch/>
        </p:blipFill>
        <p:spPr>
          <a:xfrm>
            <a:off x="4436532" y="1799092"/>
            <a:ext cx="2582334" cy="1679786"/>
          </a:xfrm>
          <a:prstGeom prst="rect">
            <a:avLst/>
          </a:prstGeom>
        </p:spPr>
      </p:pic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403998" y="3457606"/>
            <a:ext cx="6322565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ctr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现象：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电阻</a:t>
            </a:r>
            <a:r>
              <a:rPr lang="en-US" altLang="zh-CN" sz="24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i="1" baseline="-25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所在瓶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内细管的红色液柱升的高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55297"/>
          <p:cNvSpPr txBox="1"/>
          <p:nvPr/>
        </p:nvSpPr>
        <p:spPr>
          <a:xfrm>
            <a:off x="362302" y="3940543"/>
            <a:ext cx="8534400" cy="1200329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结论：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在通电电流和通电时间相同的条件下，电阻越大，电流产生的热量越多。</a:t>
            </a:r>
            <a:endParaRPr lang="zh-CN" altLang="en-US" sz="2400" dirty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49140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2797" y="217098"/>
            <a:ext cx="54489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探究产生热量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Q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与电流</a:t>
            </a:r>
            <a:r>
              <a:rPr lang="en-US" altLang="zh-CN" sz="24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I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的关系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53927" y="678763"/>
            <a:ext cx="786366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图所示，</a:t>
            </a:r>
            <a:r>
              <a:rPr lang="en-US" altLang="zh-CN" sz="24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en-US" altLang="zh-CN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4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，分别用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节和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节电池做电源，控制通导体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电阻和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通电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时间相同，通过的电流不同，比较瓶内红色液柱的高度。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1368" y="2152870"/>
            <a:ext cx="1640783" cy="1185818"/>
            <a:chOff x="1389619" y="2177582"/>
            <a:chExt cx="2185912" cy="1412756"/>
          </a:xfrm>
        </p:grpSpPr>
        <p:sp>
          <p:nvSpPr>
            <p:cNvPr id="5" name="Line 36"/>
            <p:cNvSpPr/>
            <p:nvPr/>
          </p:nvSpPr>
          <p:spPr>
            <a:xfrm>
              <a:off x="1389619" y="2572292"/>
              <a:ext cx="2185912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" name="Line 12"/>
            <p:cNvSpPr/>
            <p:nvPr/>
          </p:nvSpPr>
          <p:spPr>
            <a:xfrm flipV="1">
              <a:off x="1929702" y="3339434"/>
              <a:ext cx="323657" cy="110622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" name="Text Box 18"/>
            <p:cNvSpPr txBox="1"/>
            <p:nvPr/>
          </p:nvSpPr>
          <p:spPr>
            <a:xfrm>
              <a:off x="1946426" y="2177582"/>
              <a:ext cx="1062266" cy="2549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000" tIns="0" rIns="0" bIns="0"/>
            <a:lstStyle/>
            <a:p>
              <a:pPr algn="just"/>
              <a:r>
                <a:rPr lang="en-US" altLang="zh-CN" sz="20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2000" b="1" baseline="-250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=5</a:t>
              </a:r>
              <a:r>
                <a:rPr lang="el-GR" altLang="zh-CN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宋体"/>
                </a:rPr>
                <a:t>Ω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8" name="Rectangle 23"/>
            <p:cNvSpPr/>
            <p:nvPr/>
          </p:nvSpPr>
          <p:spPr>
            <a:xfrm rot="10800000">
              <a:off x="2309925" y="2494135"/>
              <a:ext cx="495814" cy="162727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 flipH="1">
              <a:off x="2970520" y="3374705"/>
              <a:ext cx="65912" cy="215633"/>
              <a:chOff x="0" y="0"/>
              <a:chExt cx="75" cy="361"/>
            </a:xfrm>
          </p:grpSpPr>
          <p:sp>
            <p:nvSpPr>
              <p:cNvPr id="16" name="Line 33"/>
              <p:cNvSpPr/>
              <p:nvPr/>
            </p:nvSpPr>
            <p:spPr>
              <a:xfrm flipH="1">
                <a:off x="0" y="86"/>
                <a:ext cx="0" cy="189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" name="Line 34"/>
              <p:cNvSpPr/>
              <p:nvPr/>
            </p:nvSpPr>
            <p:spPr>
              <a:xfrm flipH="1">
                <a:off x="75" y="0"/>
                <a:ext cx="0" cy="36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" name="Line 37"/>
            <p:cNvSpPr/>
            <p:nvPr/>
          </p:nvSpPr>
          <p:spPr>
            <a:xfrm>
              <a:off x="3033480" y="3481319"/>
              <a:ext cx="535165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" name="Line 38"/>
            <p:cNvSpPr/>
            <p:nvPr/>
          </p:nvSpPr>
          <p:spPr>
            <a:xfrm>
              <a:off x="1397489" y="2575499"/>
              <a:ext cx="0" cy="909027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" name="Line 39"/>
            <p:cNvSpPr/>
            <p:nvPr/>
          </p:nvSpPr>
          <p:spPr>
            <a:xfrm>
              <a:off x="3571596" y="2572292"/>
              <a:ext cx="0" cy="909027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" name="Oval 40"/>
            <p:cNvSpPr/>
            <p:nvPr/>
          </p:nvSpPr>
          <p:spPr>
            <a:xfrm>
              <a:off x="1875596" y="3450056"/>
              <a:ext cx="70830" cy="57716"/>
            </a:xfrm>
            <a:prstGeom prst="ellipse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14" name="Line 41"/>
            <p:cNvSpPr/>
            <p:nvPr/>
          </p:nvSpPr>
          <p:spPr>
            <a:xfrm>
              <a:off x="1397489" y="3481319"/>
              <a:ext cx="490896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" name="Line 42"/>
            <p:cNvSpPr/>
            <p:nvPr/>
          </p:nvSpPr>
          <p:spPr>
            <a:xfrm>
              <a:off x="2152032" y="3481319"/>
              <a:ext cx="811601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8" name="组合 17"/>
          <p:cNvGrpSpPr/>
          <p:nvPr/>
        </p:nvGrpSpPr>
        <p:grpSpPr>
          <a:xfrm>
            <a:off x="4376824" y="2191164"/>
            <a:ext cx="1581990" cy="1211226"/>
            <a:chOff x="1389619" y="2045405"/>
            <a:chExt cx="2185912" cy="1544933"/>
          </a:xfrm>
        </p:grpSpPr>
        <p:sp>
          <p:nvSpPr>
            <p:cNvPr id="19" name="Line 36"/>
            <p:cNvSpPr/>
            <p:nvPr/>
          </p:nvSpPr>
          <p:spPr>
            <a:xfrm>
              <a:off x="1389619" y="2572292"/>
              <a:ext cx="2185912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" name="Line 12"/>
            <p:cNvSpPr/>
            <p:nvPr/>
          </p:nvSpPr>
          <p:spPr>
            <a:xfrm flipV="1">
              <a:off x="1929702" y="3339434"/>
              <a:ext cx="323657" cy="110622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" name="Text Box 18"/>
            <p:cNvSpPr txBox="1"/>
            <p:nvPr/>
          </p:nvSpPr>
          <p:spPr>
            <a:xfrm>
              <a:off x="2152030" y="2045405"/>
              <a:ext cx="1149031" cy="52688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000" tIns="0" rIns="0" bIns="0"/>
            <a:lstStyle/>
            <a:p>
              <a:pPr algn="just"/>
              <a:r>
                <a:rPr lang="en-US" altLang="zh-CN" sz="20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2000" b="1" baseline="-250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=5</a:t>
              </a:r>
              <a:r>
                <a:rPr lang="el-GR" altLang="zh-CN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宋体"/>
                </a:rPr>
                <a:t>Ω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22" name="Rectangle 23"/>
            <p:cNvSpPr/>
            <p:nvPr/>
          </p:nvSpPr>
          <p:spPr>
            <a:xfrm rot="10800000">
              <a:off x="2309925" y="2494135"/>
              <a:ext cx="495814" cy="162727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 flipH="1">
              <a:off x="2970520" y="3374705"/>
              <a:ext cx="65912" cy="215633"/>
              <a:chOff x="0" y="0"/>
              <a:chExt cx="75" cy="361"/>
            </a:xfrm>
          </p:grpSpPr>
          <p:sp>
            <p:nvSpPr>
              <p:cNvPr id="30" name="Line 33"/>
              <p:cNvSpPr/>
              <p:nvPr/>
            </p:nvSpPr>
            <p:spPr>
              <a:xfrm flipH="1">
                <a:off x="0" y="86"/>
                <a:ext cx="0" cy="189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" name="Line 34"/>
              <p:cNvSpPr/>
              <p:nvPr/>
            </p:nvSpPr>
            <p:spPr>
              <a:xfrm flipH="1">
                <a:off x="75" y="0"/>
                <a:ext cx="0" cy="36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4" name="Line 37"/>
            <p:cNvSpPr/>
            <p:nvPr/>
          </p:nvSpPr>
          <p:spPr>
            <a:xfrm>
              <a:off x="3033480" y="3481319"/>
              <a:ext cx="535165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" name="Line 38"/>
            <p:cNvSpPr/>
            <p:nvPr/>
          </p:nvSpPr>
          <p:spPr>
            <a:xfrm>
              <a:off x="1397489" y="2575499"/>
              <a:ext cx="0" cy="909027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" name="Line 39"/>
            <p:cNvSpPr/>
            <p:nvPr/>
          </p:nvSpPr>
          <p:spPr>
            <a:xfrm>
              <a:off x="3571596" y="2572292"/>
              <a:ext cx="0" cy="909027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" name="Oval 40"/>
            <p:cNvSpPr/>
            <p:nvPr/>
          </p:nvSpPr>
          <p:spPr>
            <a:xfrm>
              <a:off x="1875596" y="3450056"/>
              <a:ext cx="70830" cy="57716"/>
            </a:xfrm>
            <a:prstGeom prst="ellipse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28" name="Line 41"/>
            <p:cNvSpPr/>
            <p:nvPr/>
          </p:nvSpPr>
          <p:spPr>
            <a:xfrm>
              <a:off x="1397489" y="3481319"/>
              <a:ext cx="490896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" name="Line 42"/>
            <p:cNvSpPr/>
            <p:nvPr/>
          </p:nvSpPr>
          <p:spPr>
            <a:xfrm>
              <a:off x="2152032" y="3481319"/>
              <a:ext cx="811601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0" t="6698" r="25161" b="33588"/>
          <a:stretch/>
        </p:blipFill>
        <p:spPr>
          <a:xfrm>
            <a:off x="2423693" y="2104257"/>
            <a:ext cx="1762067" cy="1385041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2" t="5416" r="6749" b="5616"/>
          <a:stretch/>
        </p:blipFill>
        <p:spPr>
          <a:xfrm>
            <a:off x="6262170" y="1966466"/>
            <a:ext cx="2226733" cy="1449367"/>
          </a:xfrm>
          <a:prstGeom prst="rect">
            <a:avLst/>
          </a:prstGeom>
        </p:spPr>
      </p:pic>
      <p:sp>
        <p:nvSpPr>
          <p:cNvPr id="34" name="Rectangle 8"/>
          <p:cNvSpPr>
            <a:spLocks noChangeArrowheads="1"/>
          </p:cNvSpPr>
          <p:nvPr/>
        </p:nvSpPr>
        <p:spPr bwMode="auto">
          <a:xfrm>
            <a:off x="347036" y="3534081"/>
            <a:ext cx="6322565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ctr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现象：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电阻</a:t>
            </a:r>
            <a:r>
              <a:rPr lang="en-US" altLang="zh-CN" sz="24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i="1" baseline="-25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所在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瓶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内细管的红色液柱升的高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55298"/>
          <p:cNvSpPr txBox="1"/>
          <p:nvPr/>
        </p:nvSpPr>
        <p:spPr>
          <a:xfrm>
            <a:off x="347036" y="3995746"/>
            <a:ext cx="8763000" cy="1200329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结论：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在电阻和通电时间相同的条件下，电流越大，电流产生的热量越多。</a:t>
            </a:r>
            <a:r>
              <a:rPr lang="zh-CN" altLang="en-US" sz="2400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746971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35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/>
          </p:cNvSpPr>
          <p:nvPr/>
        </p:nvSpPr>
        <p:spPr>
          <a:xfrm>
            <a:off x="207410" y="242163"/>
            <a:ext cx="6780640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实验</a:t>
            </a:r>
            <a:r>
              <a:rPr lang="en-US" altLang="zh-CN" dirty="0"/>
              <a:t>3</a:t>
            </a:r>
            <a:r>
              <a:rPr lang="zh-CN" altLang="en-US" dirty="0"/>
              <a:t>：探究产生热量</a:t>
            </a:r>
            <a:r>
              <a:rPr lang="en-US" altLang="zh-CN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zh-CN" altLang="en-US" dirty="0"/>
              <a:t>与通电时间的关系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33564" y="778425"/>
            <a:ext cx="7482808" cy="6463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给</a:t>
            </a:r>
            <a:r>
              <a:rPr lang="zh-CN" altLang="en-US" dirty="0"/>
              <a:t>同一个电阻通电的时间越长，液柱</a:t>
            </a:r>
            <a:r>
              <a:rPr lang="zh-CN" altLang="en-US" dirty="0" smtClean="0"/>
              <a:t>上升越高</a:t>
            </a:r>
            <a:r>
              <a:rPr lang="zh-CN" altLang="en-US" dirty="0"/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331661" y="3346334"/>
            <a:ext cx="79417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结论：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电流、电阻相同的情况下，通电的时间越长，这个电阻产生的热量越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多。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647553" y="1807380"/>
            <a:ext cx="1764514" cy="1211226"/>
            <a:chOff x="1389619" y="2045405"/>
            <a:chExt cx="2185912" cy="1544933"/>
          </a:xfrm>
        </p:grpSpPr>
        <p:sp>
          <p:nvSpPr>
            <p:cNvPr id="6" name="Line 36"/>
            <p:cNvSpPr/>
            <p:nvPr/>
          </p:nvSpPr>
          <p:spPr>
            <a:xfrm>
              <a:off x="1389619" y="2572292"/>
              <a:ext cx="2185912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" name="Line 12"/>
            <p:cNvSpPr/>
            <p:nvPr/>
          </p:nvSpPr>
          <p:spPr>
            <a:xfrm flipV="1">
              <a:off x="1929702" y="3339434"/>
              <a:ext cx="323657" cy="110622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" name="Text Box 18"/>
            <p:cNvSpPr txBox="1"/>
            <p:nvPr/>
          </p:nvSpPr>
          <p:spPr>
            <a:xfrm>
              <a:off x="2152030" y="2045405"/>
              <a:ext cx="1149031" cy="52688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000" tIns="0" rIns="0" bIns="0"/>
            <a:lstStyle/>
            <a:p>
              <a:pPr algn="just"/>
              <a:r>
                <a:rPr lang="en-US" altLang="zh-CN" sz="20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2000" b="1" baseline="-250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=5</a:t>
              </a:r>
              <a:r>
                <a:rPr lang="el-GR" altLang="zh-CN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宋体"/>
                </a:rPr>
                <a:t>Ω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" name="Rectangle 23"/>
            <p:cNvSpPr/>
            <p:nvPr/>
          </p:nvSpPr>
          <p:spPr>
            <a:xfrm rot="10800000">
              <a:off x="2309925" y="2494135"/>
              <a:ext cx="495814" cy="162727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 flipH="1">
              <a:off x="2970520" y="3374705"/>
              <a:ext cx="65912" cy="215633"/>
              <a:chOff x="0" y="0"/>
              <a:chExt cx="75" cy="361"/>
            </a:xfrm>
          </p:grpSpPr>
          <p:sp>
            <p:nvSpPr>
              <p:cNvPr id="17" name="Line 33"/>
              <p:cNvSpPr/>
              <p:nvPr/>
            </p:nvSpPr>
            <p:spPr>
              <a:xfrm flipH="1">
                <a:off x="0" y="86"/>
                <a:ext cx="0" cy="189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" name="Line 34"/>
              <p:cNvSpPr/>
              <p:nvPr/>
            </p:nvSpPr>
            <p:spPr>
              <a:xfrm flipH="1">
                <a:off x="75" y="0"/>
                <a:ext cx="0" cy="36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1" name="Line 37"/>
            <p:cNvSpPr/>
            <p:nvPr/>
          </p:nvSpPr>
          <p:spPr>
            <a:xfrm>
              <a:off x="3033480" y="3481319"/>
              <a:ext cx="535165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" name="Line 38"/>
            <p:cNvSpPr/>
            <p:nvPr/>
          </p:nvSpPr>
          <p:spPr>
            <a:xfrm>
              <a:off x="1397489" y="2575499"/>
              <a:ext cx="0" cy="909027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" name="Line 39"/>
            <p:cNvSpPr/>
            <p:nvPr/>
          </p:nvSpPr>
          <p:spPr>
            <a:xfrm>
              <a:off x="3571596" y="2572292"/>
              <a:ext cx="0" cy="909027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" name="Oval 40"/>
            <p:cNvSpPr/>
            <p:nvPr/>
          </p:nvSpPr>
          <p:spPr>
            <a:xfrm>
              <a:off x="1875596" y="3450056"/>
              <a:ext cx="70830" cy="57716"/>
            </a:xfrm>
            <a:prstGeom prst="ellipse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15" name="Line 41"/>
            <p:cNvSpPr/>
            <p:nvPr/>
          </p:nvSpPr>
          <p:spPr>
            <a:xfrm>
              <a:off x="1397489" y="3481319"/>
              <a:ext cx="490896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" name="Line 42"/>
            <p:cNvSpPr/>
            <p:nvPr/>
          </p:nvSpPr>
          <p:spPr>
            <a:xfrm>
              <a:off x="2152032" y="3481319"/>
              <a:ext cx="811601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2" t="5416" r="6749" b="5616"/>
          <a:stretch/>
        </p:blipFill>
        <p:spPr>
          <a:xfrm>
            <a:off x="4200788" y="1605604"/>
            <a:ext cx="2226733" cy="1449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1444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1460</Words>
  <Application>Microsoft Office PowerPoint</Application>
  <PresentationFormat>自定义</PresentationFormat>
  <Paragraphs>138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Default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78</cp:revision>
  <dcterms:created xsi:type="dcterms:W3CDTF">2019-04-02T02:49:40Z</dcterms:created>
  <dcterms:modified xsi:type="dcterms:W3CDTF">2020-01-11T01:14:37Z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