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375" r:id="rId4"/>
    <p:sldId id="288" r:id="rId5"/>
    <p:sldId id="376" r:id="rId6"/>
    <p:sldId id="382" r:id="rId7"/>
    <p:sldId id="383" r:id="rId8"/>
    <p:sldId id="384" r:id="rId9"/>
    <p:sldId id="386" r:id="rId10"/>
    <p:sldId id="377" r:id="rId11"/>
    <p:sldId id="387" r:id="rId12"/>
    <p:sldId id="388" r:id="rId13"/>
    <p:sldId id="294" r:id="rId14"/>
    <p:sldId id="392" r:id="rId15"/>
    <p:sldId id="395" r:id="rId16"/>
    <p:sldId id="396" r:id="rId17"/>
    <p:sldId id="400" r:id="rId18"/>
    <p:sldId id="403" r:id="rId19"/>
    <p:sldId id="404" r:id="rId20"/>
    <p:sldId id="405" r:id="rId21"/>
    <p:sldId id="406" r:id="rId22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9AC"/>
    <a:srgbClr val="FF00FF"/>
    <a:srgbClr val="007E27"/>
    <a:srgbClr val="66FF33"/>
    <a:srgbClr val="01457D"/>
    <a:srgbClr val="025E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09927225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3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1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607351" y="2423215"/>
            <a:ext cx="2514944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第五章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5557" y="953703"/>
            <a:ext cx="4393376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753704" y="3084119"/>
            <a:ext cx="2897079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等效电路</a:t>
            </a:r>
            <a:endParaRPr lang="zh-CN" sz="6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1576" y="2053885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146" y="200556"/>
            <a:ext cx="7743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一只小灯泡，它正常发光时灯丝的电阻是</a:t>
            </a:r>
            <a:r>
              <a:rPr lang="el-GR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8.3Ω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，正常工作时的电压是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。如果我们只有电压为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的电源，要使小灯泡正常工作，需要串联一个多大的电阻？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394526" y="2342054"/>
            <a:ext cx="2952750" cy="2448228"/>
            <a:chOff x="962" y="4509"/>
            <a:chExt cx="4650" cy="3855"/>
          </a:xfrm>
        </p:grpSpPr>
        <p:grpSp>
          <p:nvGrpSpPr>
            <p:cNvPr id="6" name="组合 96"/>
            <p:cNvGrpSpPr>
              <a:grpSpLocks/>
            </p:cNvGrpSpPr>
            <p:nvPr/>
          </p:nvGrpSpPr>
          <p:grpSpPr bwMode="auto">
            <a:xfrm>
              <a:off x="5045" y="6589"/>
              <a:ext cx="567" cy="812"/>
              <a:chOff x="2771800" y="3789040"/>
              <a:chExt cx="360040" cy="686319"/>
            </a:xfrm>
          </p:grpSpPr>
          <p:cxnSp>
            <p:nvCxnSpPr>
              <p:cNvPr id="37" name="直接连接符 86"/>
              <p:cNvCxnSpPr>
                <a:cxnSpLocks noChangeShapeType="1"/>
              </p:cNvCxnSpPr>
              <p:nvPr/>
            </p:nvCxnSpPr>
            <p:spPr bwMode="auto">
              <a:xfrm flipV="1">
                <a:off x="3131840" y="3789040"/>
                <a:ext cx="0" cy="57606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none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8" name="TextBox 89"/>
              <p:cNvSpPr txBox="1">
                <a:spLocks noChangeArrowheads="1"/>
              </p:cNvSpPr>
              <p:nvPr/>
            </p:nvSpPr>
            <p:spPr bwMode="auto">
              <a:xfrm>
                <a:off x="2771800" y="3861048"/>
                <a:ext cx="288032" cy="614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I</a:t>
                </a:r>
              </a:p>
            </p:txBody>
          </p:sp>
        </p:grp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962" y="6252"/>
              <a:ext cx="4650" cy="135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1012" y="6417"/>
              <a:ext cx="260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R</a:t>
              </a:r>
              <a:r>
                <a:rPr lang="en-US" altLang="zh-CN" sz="2400" i="1" baseline="-25000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</a:t>
              </a:r>
              <a:r>
                <a:rPr lang="en-US" altLang="zh-CN" sz="2400" i="1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=</a:t>
              </a:r>
              <a:r>
                <a:rPr lang="en-US" altLang="zh-CN" sz="2400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8.3</a:t>
              </a:r>
              <a:r>
                <a:rPr lang="el-GR" altLang="zh-CN" sz="2400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Ω</a:t>
              </a:r>
              <a:endParaRPr lang="en-US" altLang="zh-CN" sz="2400" baseline="-25000" dirty="0"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9" name="Rectangle 178"/>
            <p:cNvSpPr>
              <a:spLocks noChangeArrowheads="1"/>
            </p:cNvSpPr>
            <p:nvPr/>
          </p:nvSpPr>
          <p:spPr bwMode="auto">
            <a:xfrm>
              <a:off x="3912" y="6165"/>
              <a:ext cx="872" cy="20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912" y="6420"/>
              <a:ext cx="136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R</a:t>
              </a:r>
              <a:r>
                <a:rPr lang="en-US" altLang="zh-CN" sz="2400" baseline="-25000" dirty="0" smtClean="0"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=?</a:t>
              </a:r>
              <a:endParaRPr lang="en-US" altLang="zh-CN" sz="2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  <p:grpSp>
          <p:nvGrpSpPr>
            <p:cNvPr id="11" name="组合 99"/>
            <p:cNvGrpSpPr>
              <a:grpSpLocks/>
            </p:cNvGrpSpPr>
            <p:nvPr/>
          </p:nvGrpSpPr>
          <p:grpSpPr bwMode="auto">
            <a:xfrm>
              <a:off x="1330" y="7188"/>
              <a:ext cx="2625" cy="1176"/>
              <a:chOff x="1013506" y="4365104"/>
              <a:chExt cx="1665445" cy="997618"/>
            </a:xfrm>
          </p:grpSpPr>
          <p:grpSp>
            <p:nvGrpSpPr>
              <p:cNvPr id="27" name="Group 4"/>
              <p:cNvGrpSpPr>
                <a:grpSpLocks/>
              </p:cNvGrpSpPr>
              <p:nvPr/>
            </p:nvGrpSpPr>
            <p:grpSpPr bwMode="auto">
              <a:xfrm rot="10800000">
                <a:off x="1259632" y="4365104"/>
                <a:ext cx="144016" cy="720014"/>
                <a:chOff x="0" y="0"/>
                <a:chExt cx="85" cy="340"/>
              </a:xfrm>
            </p:grpSpPr>
            <p:sp>
              <p:nvSpPr>
                <p:cNvPr id="34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5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6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8" name="Group 8"/>
              <p:cNvGrpSpPr>
                <a:grpSpLocks/>
              </p:cNvGrpSpPr>
              <p:nvPr/>
            </p:nvGrpSpPr>
            <p:grpSpPr bwMode="auto">
              <a:xfrm>
                <a:off x="2267744" y="4581128"/>
                <a:ext cx="399165" cy="242771"/>
                <a:chOff x="0" y="0"/>
                <a:chExt cx="256" cy="142"/>
              </a:xfrm>
            </p:grpSpPr>
            <p:sp>
              <p:nvSpPr>
                <p:cNvPr id="31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2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3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29" name="Text Box 116"/>
              <p:cNvSpPr txBox="1">
                <a:spLocks noChangeArrowheads="1"/>
              </p:cNvSpPr>
              <p:nvPr/>
            </p:nvSpPr>
            <p:spPr bwMode="auto">
              <a:xfrm>
                <a:off x="2335942" y="4869261"/>
                <a:ext cx="343009" cy="493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S</a:t>
                </a:r>
                <a:endParaRPr lang="en-US" altLang="zh-CN" sz="2400" baseline="-25000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sp>
            <p:nvSpPr>
              <p:cNvPr id="30" name="Text Box 116"/>
              <p:cNvSpPr txBox="1">
                <a:spLocks noChangeArrowheads="1"/>
              </p:cNvSpPr>
              <p:nvPr/>
            </p:nvSpPr>
            <p:spPr bwMode="auto">
              <a:xfrm>
                <a:off x="1013506" y="4869164"/>
                <a:ext cx="343009" cy="4934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E</a:t>
                </a:r>
                <a:endParaRPr lang="en-US" altLang="zh-CN" sz="2400" i="1" baseline="-25000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12" name="组合 61"/>
            <p:cNvGrpSpPr>
              <a:grpSpLocks/>
            </p:cNvGrpSpPr>
            <p:nvPr/>
          </p:nvGrpSpPr>
          <p:grpSpPr bwMode="auto">
            <a:xfrm>
              <a:off x="1757" y="5910"/>
              <a:ext cx="792" cy="597"/>
              <a:chOff x="7524328" y="3789040"/>
              <a:chExt cx="503397" cy="504435"/>
            </a:xfrm>
          </p:grpSpPr>
          <p:grpSp>
            <p:nvGrpSpPr>
              <p:cNvPr id="23" name="组合 60"/>
              <p:cNvGrpSpPr>
                <a:grpSpLocks/>
              </p:cNvGrpSpPr>
              <p:nvPr/>
            </p:nvGrpSpPr>
            <p:grpSpPr bwMode="auto">
              <a:xfrm>
                <a:off x="7524328" y="3789040"/>
                <a:ext cx="503397" cy="504435"/>
                <a:chOff x="7596336" y="5013176"/>
                <a:chExt cx="503397" cy="504435"/>
              </a:xfrm>
            </p:grpSpPr>
            <p:sp>
              <p:nvSpPr>
                <p:cNvPr id="25" name="椭圆 56"/>
                <p:cNvSpPr>
                  <a:spLocks noChangeArrowheads="1"/>
                </p:cNvSpPr>
                <p:nvPr/>
              </p:nvSpPr>
              <p:spPr bwMode="auto">
                <a:xfrm>
                  <a:off x="7596336" y="5013176"/>
                  <a:ext cx="503397" cy="504435"/>
                </a:xfrm>
                <a:prstGeom prst="ellipse">
                  <a:avLst/>
                </a:prstGeom>
                <a:solidFill>
                  <a:schemeClr val="accent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cxnSp>
              <p:nvCxnSpPr>
                <p:cNvPr id="26" name="直接连接符 59"/>
                <p:cNvCxnSpPr>
                  <a:cxnSpLocks noChangeShapeType="1"/>
                </p:cNvCxnSpPr>
                <p:nvPr/>
              </p:nvCxnSpPr>
              <p:spPr bwMode="auto">
                <a:xfrm>
                  <a:off x="7668344" y="5085184"/>
                  <a:ext cx="355956" cy="356690"/>
                </a:xfrm>
                <a:prstGeom prst="lin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24" name="直接连接符 54"/>
              <p:cNvCxnSpPr>
                <a:cxnSpLocks noChangeShapeType="1"/>
              </p:cNvCxnSpPr>
              <p:nvPr/>
            </p:nvCxnSpPr>
            <p:spPr bwMode="auto">
              <a:xfrm flipV="1">
                <a:off x="7596336" y="3861048"/>
                <a:ext cx="357763" cy="35850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3" name="组合 75"/>
            <p:cNvGrpSpPr>
              <a:grpSpLocks/>
            </p:cNvGrpSpPr>
            <p:nvPr/>
          </p:nvGrpSpPr>
          <p:grpSpPr bwMode="auto">
            <a:xfrm>
              <a:off x="962" y="4509"/>
              <a:ext cx="4650" cy="1827"/>
              <a:chOff x="611560" y="2674252"/>
              <a:chExt cx="2952328" cy="1546836"/>
            </a:xfrm>
          </p:grpSpPr>
          <p:cxnSp>
            <p:nvCxnSpPr>
              <p:cNvPr id="14" name="直接连接符 63"/>
              <p:cNvCxnSpPr>
                <a:cxnSpLocks noChangeShapeType="1"/>
              </p:cNvCxnSpPr>
              <p:nvPr/>
            </p:nvCxnSpPr>
            <p:spPr bwMode="auto">
              <a:xfrm flipV="1">
                <a:off x="611560" y="2924944"/>
                <a:ext cx="0" cy="108012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直接连接符 64"/>
              <p:cNvCxnSpPr>
                <a:cxnSpLocks noChangeShapeType="1"/>
              </p:cNvCxnSpPr>
              <p:nvPr/>
            </p:nvCxnSpPr>
            <p:spPr bwMode="auto">
              <a:xfrm flipV="1">
                <a:off x="2339752" y="3284984"/>
                <a:ext cx="0" cy="8640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直接连接符 65"/>
              <p:cNvCxnSpPr>
                <a:cxnSpLocks noChangeShapeType="1"/>
              </p:cNvCxnSpPr>
              <p:nvPr/>
            </p:nvCxnSpPr>
            <p:spPr bwMode="auto">
              <a:xfrm flipV="1">
                <a:off x="3563888" y="3068960"/>
                <a:ext cx="0" cy="1152128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直接连接符 73"/>
              <p:cNvCxnSpPr>
                <a:cxnSpLocks noChangeShapeType="1"/>
              </p:cNvCxnSpPr>
              <p:nvPr/>
            </p:nvCxnSpPr>
            <p:spPr bwMode="auto">
              <a:xfrm>
                <a:off x="683568" y="3140968"/>
                <a:ext cx="2880320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" name="TextBox 78"/>
              <p:cNvSpPr txBox="1">
                <a:spLocks noChangeArrowheads="1"/>
              </p:cNvSpPr>
              <p:nvPr/>
            </p:nvSpPr>
            <p:spPr bwMode="auto">
              <a:xfrm>
                <a:off x="1461517" y="2674252"/>
                <a:ext cx="1368152" cy="6156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U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=6V</a:t>
                </a:r>
              </a:p>
            </p:txBody>
          </p:sp>
          <p:cxnSp>
            <p:nvCxnSpPr>
              <p:cNvPr id="19" name="直接连接符 79"/>
              <p:cNvCxnSpPr>
                <a:cxnSpLocks noChangeShapeType="1"/>
              </p:cNvCxnSpPr>
              <p:nvPr/>
            </p:nvCxnSpPr>
            <p:spPr bwMode="auto">
              <a:xfrm>
                <a:off x="611560" y="3501008"/>
                <a:ext cx="1728192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直接连接符 81"/>
              <p:cNvCxnSpPr>
                <a:cxnSpLocks noChangeShapeType="1"/>
              </p:cNvCxnSpPr>
              <p:nvPr/>
            </p:nvCxnSpPr>
            <p:spPr bwMode="auto">
              <a:xfrm>
                <a:off x="2339752" y="3501008"/>
                <a:ext cx="1224136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2" name="TextBox 74"/>
              <p:cNvSpPr txBox="1">
                <a:spLocks noChangeArrowheads="1"/>
              </p:cNvSpPr>
              <p:nvPr/>
            </p:nvSpPr>
            <p:spPr bwMode="auto">
              <a:xfrm>
                <a:off x="2627812" y="3181589"/>
                <a:ext cx="720080" cy="61578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U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2</a:t>
                </a:r>
                <a:endParaRPr lang="zh-CN" altLang="en-US" sz="24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sp>
            <p:nvSpPr>
              <p:cNvPr id="21" name="TextBox 62"/>
              <p:cNvSpPr txBox="1">
                <a:spLocks noChangeArrowheads="1"/>
              </p:cNvSpPr>
              <p:nvPr/>
            </p:nvSpPr>
            <p:spPr bwMode="auto">
              <a:xfrm>
                <a:off x="873541" y="3223381"/>
                <a:ext cx="1295048" cy="61568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U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1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=2.5V</a:t>
                </a:r>
                <a:endParaRPr lang="zh-CN" altLang="en-US" sz="24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</p:grpSp>
      </p:grpSp>
      <p:sp>
        <p:nvSpPr>
          <p:cNvPr id="39" name="TextBox 78"/>
          <p:cNvSpPr txBox="1">
            <a:spLocks noChangeArrowheads="1"/>
          </p:cNvSpPr>
          <p:nvPr/>
        </p:nvSpPr>
        <p:spPr bwMode="auto">
          <a:xfrm>
            <a:off x="3775219" y="2239582"/>
            <a:ext cx="4720632" cy="230832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画出电路图，给小灯泡串联一个电阻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，可分区一部分电压，使小灯泡两端的电压</a:t>
            </a:r>
            <a:r>
              <a:rPr lang="en-US" altLang="zh-CN" sz="2400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U</a:t>
            </a:r>
            <a:r>
              <a:rPr lang="en-US" altLang="zh-CN" sz="2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为正常工作电压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2.5V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43466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6"/>
          <p:cNvSpPr txBox="1">
            <a:spLocks noChangeArrowheads="1"/>
          </p:cNvSpPr>
          <p:nvPr/>
        </p:nvSpPr>
        <p:spPr bwMode="auto">
          <a:xfrm>
            <a:off x="114296" y="115460"/>
            <a:ext cx="7319009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解：电阻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分去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电压 ：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U-U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=6V-2.5V=3.5V</a:t>
            </a:r>
            <a:endParaRPr lang="zh-CN" altLang="en-US" sz="2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 Box 46"/>
          <p:cNvSpPr txBox="1">
            <a:spLocks noChangeArrowheads="1"/>
          </p:cNvSpPr>
          <p:nvPr/>
        </p:nvSpPr>
        <p:spPr bwMode="auto">
          <a:xfrm>
            <a:off x="228620" y="1349095"/>
            <a:ext cx="2076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电路中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电流：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953403"/>
              </p:ext>
            </p:extLst>
          </p:nvPr>
        </p:nvGraphicFramePr>
        <p:xfrm>
          <a:off x="2304752" y="1191083"/>
          <a:ext cx="3188233" cy="77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0" r:id="rId3" imgW="1663560" imgH="406080" progId="Equation.DSMT4">
                  <p:embed/>
                </p:oleObj>
              </mc:Choice>
              <mc:Fallback>
                <p:oleObj r:id="rId3" imgW="16635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4752" y="1191083"/>
                        <a:ext cx="3188233" cy="77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46"/>
          <p:cNvSpPr txBox="1">
            <a:spLocks noChangeArrowheads="1"/>
          </p:cNvSpPr>
          <p:nvPr/>
        </p:nvSpPr>
        <p:spPr bwMode="auto">
          <a:xfrm>
            <a:off x="217200" y="2022329"/>
            <a:ext cx="2835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需要串联的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975409"/>
              </p:ext>
            </p:extLst>
          </p:nvPr>
        </p:nvGraphicFramePr>
        <p:xfrm>
          <a:off x="2820180" y="1869579"/>
          <a:ext cx="2963439" cy="796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1" r:id="rId5" imgW="1549080" imgH="406080" progId="Equation.DSMT4">
                  <p:embed/>
                </p:oleObj>
              </mc:Choice>
              <mc:Fallback>
                <p:oleObj r:id="rId5" imgW="15490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0180" y="1869579"/>
                        <a:ext cx="2963439" cy="7968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14296" y="2436643"/>
            <a:ext cx="83752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这道例题可以看出，串联电阻具有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分压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的作用，这一点在实际问题中有广泛应用。</a:t>
            </a:r>
          </a:p>
        </p:txBody>
      </p:sp>
      <p:grpSp>
        <p:nvGrpSpPr>
          <p:cNvPr id="8" name="组合 59"/>
          <p:cNvGrpSpPr>
            <a:grpSpLocks/>
          </p:cNvGrpSpPr>
          <p:nvPr/>
        </p:nvGrpSpPr>
        <p:grpSpPr bwMode="auto">
          <a:xfrm>
            <a:off x="5002114" y="3202584"/>
            <a:ext cx="2197289" cy="1489026"/>
            <a:chOff x="610042" y="2492896"/>
            <a:chExt cx="2971731" cy="3027948"/>
          </a:xfrm>
        </p:grpSpPr>
        <p:grpSp>
          <p:nvGrpSpPr>
            <p:cNvPr id="9" name="组合 53"/>
            <p:cNvGrpSpPr>
              <a:grpSpLocks/>
            </p:cNvGrpSpPr>
            <p:nvPr/>
          </p:nvGrpSpPr>
          <p:grpSpPr bwMode="auto">
            <a:xfrm>
              <a:off x="610042" y="2492896"/>
              <a:ext cx="2971731" cy="3027948"/>
              <a:chOff x="700157" y="2996952"/>
              <a:chExt cx="2971731" cy="3028224"/>
            </a:xfrm>
          </p:grpSpPr>
          <p:sp>
            <p:nvSpPr>
              <p:cNvPr id="11" name="Rectangle 3"/>
              <p:cNvSpPr>
                <a:spLocks noChangeArrowheads="1"/>
              </p:cNvSpPr>
              <p:nvPr/>
            </p:nvSpPr>
            <p:spPr bwMode="auto">
              <a:xfrm>
                <a:off x="941478" y="3357468"/>
                <a:ext cx="2516409" cy="129389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hangingPunct="0"/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2" name="组合 52"/>
              <p:cNvGrpSpPr>
                <a:grpSpLocks/>
              </p:cNvGrpSpPr>
              <p:nvPr/>
            </p:nvGrpSpPr>
            <p:grpSpPr bwMode="auto">
              <a:xfrm>
                <a:off x="700157" y="2996952"/>
                <a:ext cx="2971731" cy="3028224"/>
                <a:chOff x="700157" y="2996952"/>
                <a:chExt cx="2971731" cy="3028224"/>
              </a:xfrm>
            </p:grpSpPr>
            <p:grpSp>
              <p:nvGrpSpPr>
                <p:cNvPr id="13" name="Group 4"/>
                <p:cNvGrpSpPr>
                  <a:grpSpLocks/>
                </p:cNvGrpSpPr>
                <p:nvPr/>
              </p:nvGrpSpPr>
              <p:grpSpPr bwMode="auto">
                <a:xfrm rot="10800000">
                  <a:off x="1835696" y="2996952"/>
                  <a:ext cx="144016" cy="720080"/>
                  <a:chOff x="0" y="0"/>
                  <a:chExt cx="85" cy="340"/>
                </a:xfrm>
              </p:grpSpPr>
              <p:sp>
                <p:nvSpPr>
                  <p:cNvPr id="36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13"/>
                    <a:ext cx="85" cy="8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7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3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8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85" y="85"/>
                    <a:ext cx="0" cy="17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4" name="Group 8"/>
                <p:cNvGrpSpPr>
                  <a:grpSpLocks/>
                </p:cNvGrpSpPr>
                <p:nvPr/>
              </p:nvGrpSpPr>
              <p:grpSpPr bwMode="auto">
                <a:xfrm>
                  <a:off x="2699018" y="3235318"/>
                  <a:ext cx="399165" cy="242793"/>
                  <a:chOff x="0" y="0"/>
                  <a:chExt cx="256" cy="142"/>
                </a:xfrm>
              </p:grpSpPr>
              <p:sp>
                <p:nvSpPr>
                  <p:cNvPr id="3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9" y="0"/>
                    <a:ext cx="226" cy="142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4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" y="0"/>
                    <a:ext cx="227" cy="8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5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7"/>
                    <a:ext cx="57" cy="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5" name="Group 13"/>
                <p:cNvGrpSpPr>
                  <a:grpSpLocks/>
                </p:cNvGrpSpPr>
                <p:nvPr/>
              </p:nvGrpSpPr>
              <p:grpSpPr bwMode="auto">
                <a:xfrm>
                  <a:off x="2767316" y="4269828"/>
                  <a:ext cx="904572" cy="470506"/>
                  <a:chOff x="0" y="0"/>
                  <a:chExt cx="726" cy="363"/>
                </a:xfrm>
              </p:grpSpPr>
              <p:sp>
                <p:nvSpPr>
                  <p:cNvPr id="29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726" cy="36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0" name="Line 182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317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1" name="Line 183"/>
                  <p:cNvSpPr>
                    <a:spLocks noChangeShapeType="1"/>
                  </p:cNvSpPr>
                  <p:nvPr/>
                </p:nvSpPr>
                <p:spPr bwMode="auto">
                  <a:xfrm>
                    <a:off x="227" y="0"/>
                    <a:ext cx="0" cy="227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lg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2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27"/>
                    <a:ext cx="453" cy="136"/>
                  </a:xfrm>
                  <a:prstGeom prst="rect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6" name="Group 18"/>
                <p:cNvGrpSpPr>
                  <a:grpSpLocks/>
                </p:cNvGrpSpPr>
                <p:nvPr/>
              </p:nvGrpSpPr>
              <p:grpSpPr bwMode="auto">
                <a:xfrm>
                  <a:off x="700157" y="3564068"/>
                  <a:ext cx="432556" cy="814337"/>
                  <a:chOff x="-1" y="-14"/>
                  <a:chExt cx="285" cy="540"/>
                </a:xfrm>
              </p:grpSpPr>
              <p:sp>
                <p:nvSpPr>
                  <p:cNvPr id="27" name="Oval 19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7"/>
                    <a:ext cx="284" cy="398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8" name="Text Box 1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1" y="-14"/>
                    <a:ext cx="260" cy="5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spcBef>
                        <a:spcPct val="50000"/>
                      </a:spcBef>
                    </a:pPr>
                    <a:r>
                      <a:rPr lang="en-US" altLang="zh-CN" sz="2000" dirty="0">
                        <a:latin typeface="微软雅黑" pitchFamily="34" charset="-122"/>
                        <a:ea typeface="微软雅黑" pitchFamily="34" charset="-122"/>
                      </a:rPr>
                      <a:t>A</a:t>
                    </a:r>
                  </a:p>
                </p:txBody>
              </p:sp>
            </p:grpSp>
            <p:grpSp>
              <p:nvGrpSpPr>
                <p:cNvPr id="17" name="Group 21"/>
                <p:cNvGrpSpPr>
                  <a:grpSpLocks/>
                </p:cNvGrpSpPr>
                <p:nvPr/>
              </p:nvGrpSpPr>
              <p:grpSpPr bwMode="auto">
                <a:xfrm flipV="1">
                  <a:off x="941478" y="4649852"/>
                  <a:ext cx="1478277" cy="766081"/>
                  <a:chOff x="0" y="0"/>
                  <a:chExt cx="1049" cy="538"/>
                </a:xfrm>
              </p:grpSpPr>
              <p:sp>
                <p:nvSpPr>
                  <p:cNvPr id="24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1049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5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53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oval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6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1049" y="0"/>
                    <a:ext cx="0" cy="53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oval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8" name="Group 25"/>
                <p:cNvGrpSpPr>
                  <a:grpSpLocks/>
                </p:cNvGrpSpPr>
                <p:nvPr/>
              </p:nvGrpSpPr>
              <p:grpSpPr bwMode="auto">
                <a:xfrm>
                  <a:off x="1475721" y="5210840"/>
                  <a:ext cx="431038" cy="814336"/>
                  <a:chOff x="0" y="16"/>
                  <a:chExt cx="284" cy="540"/>
                </a:xfrm>
              </p:grpSpPr>
              <p:sp>
                <p:nvSpPr>
                  <p:cNvPr id="22" name="Oval 19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6"/>
                    <a:ext cx="284" cy="38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3" name="Text Box 19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16"/>
                    <a:ext cx="260" cy="5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eaLnBrk="0" hangingPunct="0">
                      <a:spcBef>
                        <a:spcPct val="50000"/>
                      </a:spcBef>
                    </a:pPr>
                    <a:r>
                      <a:rPr lang="en-US" altLang="zh-CN" sz="2000" dirty="0">
                        <a:latin typeface="微软雅黑" pitchFamily="34" charset="-122"/>
                        <a:ea typeface="微软雅黑" pitchFamily="34" charset="-122"/>
                      </a:rPr>
                      <a:t>V</a:t>
                    </a:r>
                  </a:p>
                </p:txBody>
              </p:sp>
            </p:grpSp>
            <p:sp>
              <p:nvSpPr>
                <p:cNvPr id="19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1349549" y="3921626"/>
                  <a:ext cx="720080" cy="8137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i="1" dirty="0">
                      <a:latin typeface="微软雅黑" pitchFamily="34" charset="-122"/>
                      <a:ea typeface="微软雅黑" pitchFamily="34" charset="-122"/>
                    </a:rPr>
                    <a:t>R</a:t>
                  </a:r>
                  <a:r>
                    <a:rPr lang="en-US" altLang="zh-CN" sz="2000" i="1" baseline="-25000" dirty="0">
                      <a:latin typeface="微软雅黑" pitchFamily="34" charset="-122"/>
                      <a:ea typeface="微软雅黑" pitchFamily="34" charset="-122"/>
                    </a:rPr>
                    <a:t>1</a:t>
                  </a:r>
                </a:p>
              </p:txBody>
            </p:sp>
            <p:sp>
              <p:nvSpPr>
                <p:cNvPr id="20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2820438" y="4851927"/>
                  <a:ext cx="766458" cy="6259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i="1" dirty="0">
                      <a:latin typeface="微软雅黑" pitchFamily="34" charset="-122"/>
                      <a:ea typeface="微软雅黑" pitchFamily="34" charset="-122"/>
                    </a:rPr>
                    <a:t>R</a:t>
                  </a:r>
                  <a:r>
                    <a:rPr lang="en-US" altLang="zh-CN" sz="2000" i="1" baseline="-25000" dirty="0">
                      <a:latin typeface="微软雅黑" pitchFamily="34" charset="-122"/>
                      <a:ea typeface="微软雅黑" pitchFamily="34" charset="-122"/>
                    </a:rPr>
                    <a:t>2</a:t>
                  </a:r>
                </a:p>
              </p:txBody>
            </p:sp>
            <p:sp>
              <p:nvSpPr>
                <p:cNvPr id="21" name="Text Box 116"/>
                <p:cNvSpPr txBox="1">
                  <a:spLocks noChangeArrowheads="1"/>
                </p:cNvSpPr>
                <p:nvPr/>
              </p:nvSpPr>
              <p:spPr bwMode="auto">
                <a:xfrm>
                  <a:off x="2767316" y="3414773"/>
                  <a:ext cx="343009" cy="6259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微软雅黑" pitchFamily="34" charset="-122"/>
                      <a:ea typeface="微软雅黑" pitchFamily="34" charset="-122"/>
                    </a:rPr>
                    <a:t>S</a:t>
                  </a:r>
                  <a:endParaRPr lang="en-US" altLang="zh-CN" sz="2000" baseline="-250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0" name="Rectangle 178"/>
            <p:cNvSpPr>
              <a:spLocks noChangeArrowheads="1"/>
            </p:cNvSpPr>
            <p:nvPr/>
          </p:nvSpPr>
          <p:spPr bwMode="auto">
            <a:xfrm>
              <a:off x="1259632" y="4077072"/>
              <a:ext cx="555492" cy="1719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39" name="对象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444422"/>
              </p:ext>
            </p:extLst>
          </p:nvPr>
        </p:nvGraphicFramePr>
        <p:xfrm>
          <a:off x="304799" y="4133164"/>
          <a:ext cx="3460921" cy="720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2" name="Equation" r:id="rId7" imgW="1828800" imgH="406080" progId="Equation.DSMT4">
                  <p:embed/>
                </p:oleObj>
              </mc:Choice>
              <mc:Fallback>
                <p:oleObj name="Equation" r:id="rId7" imgW="1828800" imgH="406080" progId="Equation.DSMT4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799" y="4133164"/>
                        <a:ext cx="3460921" cy="7207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217200" y="3636972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在串联电路中：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3939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143" y="167805"/>
            <a:ext cx="3209533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并联电路的等效电阻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t="40993" r="29968" b="3656"/>
          <a:stretch/>
        </p:blipFill>
        <p:spPr>
          <a:xfrm>
            <a:off x="4345590" y="3587772"/>
            <a:ext cx="1918050" cy="139730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88611" y="1530689"/>
            <a:ext cx="1896586" cy="2277118"/>
            <a:chOff x="3267873" y="2536182"/>
            <a:chExt cx="1896586" cy="2277118"/>
          </a:xfrm>
        </p:grpSpPr>
        <p:grpSp>
          <p:nvGrpSpPr>
            <p:cNvPr id="5" name="组合 25"/>
            <p:cNvGrpSpPr>
              <a:grpSpLocks/>
            </p:cNvGrpSpPr>
            <p:nvPr/>
          </p:nvGrpSpPr>
          <p:grpSpPr bwMode="auto">
            <a:xfrm>
              <a:off x="3267873" y="2536182"/>
              <a:ext cx="1837217" cy="652353"/>
              <a:chOff x="5868144" y="3140968"/>
              <a:chExt cx="1836195" cy="652482"/>
            </a:xfrm>
          </p:grpSpPr>
          <p:sp>
            <p:nvSpPr>
              <p:cNvPr id="12" name="圆柱形 14"/>
              <p:cNvSpPr>
                <a:spLocks noChangeArrowheads="1"/>
              </p:cNvSpPr>
              <p:nvPr/>
            </p:nvSpPr>
            <p:spPr bwMode="auto">
              <a:xfrm rot="5400000">
                <a:off x="6677925" y="2331187"/>
                <a:ext cx="216154" cy="1835716"/>
              </a:xfrm>
              <a:prstGeom prst="can">
                <a:avLst>
                  <a:gd name="adj" fmla="val 25006"/>
                </a:avLst>
              </a:prstGeom>
              <a:solidFill>
                <a:schemeClr val="accent1">
                  <a:lumMod val="5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635000" dist="50800" dir="5400000" algn="ctr" rotWithShape="0">
                  <a:srgbClr val="000000">
                    <a:alpha val="51000"/>
                  </a:srgbClr>
                </a:outerShdw>
              </a:effectLst>
            </p:spPr>
            <p:txBody>
              <a:bodyPr/>
              <a:lstStyle/>
              <a:p>
                <a:pPr eaLnBrk="0" hangingPunct="0">
                  <a:buFont typeface="Arial" pitchFamily="34" charset="0"/>
                  <a:buNone/>
                </a:pP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圆柱形 15"/>
              <p:cNvSpPr>
                <a:spLocks noChangeArrowheads="1"/>
              </p:cNvSpPr>
              <p:nvPr/>
            </p:nvSpPr>
            <p:spPr bwMode="auto">
              <a:xfrm rot="5400000">
                <a:off x="6768173" y="2847641"/>
                <a:ext cx="71522" cy="1800810"/>
              </a:xfrm>
              <a:prstGeom prst="can">
                <a:avLst>
                  <a:gd name="adj" fmla="val 24945"/>
                </a:avLst>
              </a:prstGeom>
              <a:solidFill>
                <a:schemeClr val="accent1"/>
              </a:solidFill>
              <a:ln w="9525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  <a:effectLst>
                <a:outerShdw blurRad="635000" dist="508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eaLnBrk="0" hangingPunct="0">
                  <a:buFont typeface="Arial" pitchFamily="34" charset="0"/>
                  <a:buNone/>
                </a:pP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TextBox 18"/>
              <p:cNvSpPr txBox="1">
                <a:spLocks noChangeArrowheads="1"/>
              </p:cNvSpPr>
              <p:nvPr/>
            </p:nvSpPr>
            <p:spPr bwMode="auto">
              <a:xfrm>
                <a:off x="6653525" y="3331694"/>
                <a:ext cx="720080" cy="4617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400" b="1" dirty="0">
                    <a:solidFill>
                      <a:srgbClr val="FF0000"/>
                    </a:solidFill>
                    <a:latin typeface="微软雅黑" pitchFamily="34" charset="-122"/>
                    <a:ea typeface="微软雅黑" pitchFamily="34" charset="-122"/>
                  </a:rPr>
                  <a:t>+</a:t>
                </a:r>
                <a:endParaRPr lang="zh-CN" altLang="en-US" sz="24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26"/>
            <p:cNvGrpSpPr>
              <a:grpSpLocks/>
            </p:cNvGrpSpPr>
            <p:nvPr/>
          </p:nvGrpSpPr>
          <p:grpSpPr bwMode="auto">
            <a:xfrm>
              <a:off x="3329309" y="3761292"/>
              <a:ext cx="1835150" cy="286129"/>
              <a:chOff x="5940152" y="4437112"/>
              <a:chExt cx="1836204" cy="286293"/>
            </a:xfrm>
          </p:grpSpPr>
          <p:sp>
            <p:nvSpPr>
              <p:cNvPr id="10" name="圆柱形 20"/>
              <p:cNvSpPr>
                <a:spLocks noChangeArrowheads="1"/>
              </p:cNvSpPr>
              <p:nvPr/>
            </p:nvSpPr>
            <p:spPr bwMode="auto">
              <a:xfrm rot="5400000">
                <a:off x="6750043" y="3627221"/>
                <a:ext cx="216422" cy="1836204"/>
              </a:xfrm>
              <a:prstGeom prst="can">
                <a:avLst>
                  <a:gd name="adj" fmla="val 24982"/>
                </a:avLst>
              </a:prstGeom>
              <a:solidFill>
                <a:schemeClr val="accent1">
                  <a:lumMod val="50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635000" dist="50800" dir="5400000" algn="ctr" rotWithShape="0">
                  <a:srgbClr val="000000">
                    <a:alpha val="49000"/>
                  </a:srgbClr>
                </a:outerShdw>
              </a:effectLst>
            </p:spPr>
            <p:txBody>
              <a:bodyPr/>
              <a:lstStyle/>
              <a:p>
                <a:pPr eaLnBrk="0" hangingPunct="0">
                  <a:buFont typeface="Arial" pitchFamily="34" charset="0"/>
                  <a:buNone/>
                </a:pP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圆柱形 21"/>
              <p:cNvSpPr>
                <a:spLocks noChangeArrowheads="1"/>
              </p:cNvSpPr>
              <p:nvPr/>
            </p:nvSpPr>
            <p:spPr bwMode="auto">
              <a:xfrm rot="5400000">
                <a:off x="6806247" y="3787764"/>
                <a:ext cx="71610" cy="1799671"/>
              </a:xfrm>
              <a:prstGeom prst="can">
                <a:avLst>
                  <a:gd name="adj" fmla="val 25015"/>
                </a:avLst>
              </a:prstGeom>
              <a:solidFill>
                <a:schemeClr val="accent1">
                  <a:lumMod val="90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  <a:effectLst>
                <a:outerShdw blurRad="647700" dist="50800" dir="5400000" algn="ctr" rotWithShape="0">
                  <a:srgbClr val="000000">
                    <a:alpha val="49000"/>
                  </a:srgbClr>
                </a:outerShdw>
              </a:effectLst>
            </p:spPr>
            <p:txBody>
              <a:bodyPr/>
              <a:lstStyle/>
              <a:p>
                <a:pPr eaLnBrk="0" hangingPunct="0">
                  <a:buFont typeface="Arial" pitchFamily="34" charset="0"/>
                  <a:buNone/>
                </a:pPr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" name="圆柱形 6"/>
            <p:cNvSpPr>
              <a:spLocks noChangeArrowheads="1"/>
            </p:cNvSpPr>
            <p:nvPr/>
          </p:nvSpPr>
          <p:spPr bwMode="auto">
            <a:xfrm rot="5400000">
              <a:off x="4102950" y="3769254"/>
              <a:ext cx="287867" cy="1800225"/>
            </a:xfrm>
            <a:prstGeom prst="can">
              <a:avLst>
                <a:gd name="adj" fmla="val 2493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647700" dist="50800" dir="54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eaLnBrk="0" hangingPunct="0">
                <a:buFont typeface="Arial" pitchFamily="34" charset="0"/>
                <a:buNone/>
              </a:pP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下箭头 7"/>
            <p:cNvSpPr>
              <a:spLocks noChangeArrowheads="1"/>
            </p:cNvSpPr>
            <p:nvPr/>
          </p:nvSpPr>
          <p:spPr bwMode="auto">
            <a:xfrm>
              <a:off x="4122741" y="3188535"/>
              <a:ext cx="215900" cy="497617"/>
            </a:xfrm>
            <a:prstGeom prst="downArrow">
              <a:avLst>
                <a:gd name="adj1" fmla="val 50000"/>
                <a:gd name="adj2" fmla="val 49994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下箭头 8"/>
            <p:cNvSpPr>
              <a:spLocks noChangeArrowheads="1"/>
            </p:cNvSpPr>
            <p:nvPr/>
          </p:nvSpPr>
          <p:spPr bwMode="auto">
            <a:xfrm>
              <a:off x="4078291" y="4047422"/>
              <a:ext cx="215900" cy="459784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44176" y="707873"/>
            <a:ext cx="7668895" cy="553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观察下图：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你对并联电路的等效电阻有怎样的猜想？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2191300" y="1415025"/>
            <a:ext cx="2154290" cy="2248849"/>
          </a:xfrm>
          <a:prstGeom prst="cloudCallout">
            <a:avLst>
              <a:gd name="adj1" fmla="val 58815"/>
              <a:gd name="adj2" fmla="val 59733"/>
            </a:avLst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我们先选择简单特例经行分析，这样有利于提出猜想。</a:t>
            </a: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4602480" y="1117556"/>
            <a:ext cx="2047348" cy="2248849"/>
          </a:xfrm>
          <a:prstGeom prst="cloudCallout">
            <a:avLst>
              <a:gd name="adj1" fmla="val -14867"/>
              <a:gd name="adj2" fmla="val 63459"/>
            </a:avLst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将导体并联相当于增大了导体的横截面积，我猜想┈┈</a:t>
            </a: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6863187" y="1499278"/>
            <a:ext cx="2120791" cy="2248849"/>
          </a:xfrm>
          <a:prstGeom prst="cloudCallout">
            <a:avLst>
              <a:gd name="adj1" fmla="val -85660"/>
              <a:gd name="adj2" fmla="val 50299"/>
            </a:avLst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这个猜想需要用实验或理论推导的方法来检验呀！</a:t>
            </a: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44832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447872" y="225555"/>
            <a:ext cx="5281612" cy="44529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推导并联电路的等效电阻</a:t>
            </a:r>
          </a:p>
        </p:txBody>
      </p:sp>
      <p:sp>
        <p:nvSpPr>
          <p:cNvPr id="8" name="Text Box 47"/>
          <p:cNvSpPr txBox="1">
            <a:spLocks noChangeArrowheads="1"/>
          </p:cNvSpPr>
          <p:nvPr/>
        </p:nvSpPr>
        <p:spPr bwMode="auto">
          <a:xfrm>
            <a:off x="250508" y="679609"/>
            <a:ext cx="7786688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50000"/>
              </a:lnSpc>
              <a:buClr>
                <a:srgbClr val="990099"/>
              </a:buClr>
              <a:buSzPct val="70000"/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设并联电阻的阻值为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，并联后的等效电阻为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。通过它们的电流分别为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769871" y="1805178"/>
            <a:ext cx="2201274" cy="2610801"/>
            <a:chOff x="565362" y="2381250"/>
            <a:chExt cx="2680552" cy="3702050"/>
          </a:xfrm>
        </p:grpSpPr>
        <p:sp>
          <p:nvSpPr>
            <p:cNvPr id="18" name="TextBox 93"/>
            <p:cNvSpPr txBox="1">
              <a:spLocks noChangeArrowheads="1"/>
            </p:cNvSpPr>
            <p:nvPr/>
          </p:nvSpPr>
          <p:spPr bwMode="auto">
            <a:xfrm>
              <a:off x="2168144" y="4113223"/>
              <a:ext cx="758842" cy="6546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I</a:t>
              </a:r>
              <a:r>
                <a:rPr lang="en-US" altLang="zh-CN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endParaRPr lang="zh-CN" altLang="en-US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  <p:grpSp>
          <p:nvGrpSpPr>
            <p:cNvPr id="9" name="组合 122"/>
            <p:cNvGrpSpPr>
              <a:grpSpLocks/>
            </p:cNvGrpSpPr>
            <p:nvPr/>
          </p:nvGrpSpPr>
          <p:grpSpPr bwMode="auto">
            <a:xfrm>
              <a:off x="571500" y="2381250"/>
              <a:ext cx="2376488" cy="1069975"/>
              <a:chOff x="827584" y="1999344"/>
              <a:chExt cx="2376264" cy="1069616"/>
            </a:xfrm>
          </p:grpSpPr>
          <p:cxnSp>
            <p:nvCxnSpPr>
              <p:cNvPr id="10" name="直接连接符 63"/>
              <p:cNvCxnSpPr>
                <a:cxnSpLocks noChangeShapeType="1"/>
              </p:cNvCxnSpPr>
              <p:nvPr/>
            </p:nvCxnSpPr>
            <p:spPr bwMode="auto">
              <a:xfrm flipV="1">
                <a:off x="827584" y="2132856"/>
                <a:ext cx="0" cy="8640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" name="直接连接符 65"/>
              <p:cNvCxnSpPr>
                <a:cxnSpLocks noChangeShapeType="1"/>
              </p:cNvCxnSpPr>
              <p:nvPr/>
            </p:nvCxnSpPr>
            <p:spPr bwMode="auto">
              <a:xfrm flipV="1">
                <a:off x="3203848" y="2204864"/>
                <a:ext cx="0" cy="8640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" name="直接连接符 79"/>
              <p:cNvCxnSpPr>
                <a:cxnSpLocks noChangeShapeType="1"/>
              </p:cNvCxnSpPr>
              <p:nvPr/>
            </p:nvCxnSpPr>
            <p:spPr bwMode="auto">
              <a:xfrm>
                <a:off x="827584" y="2420888"/>
                <a:ext cx="2376264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" name="TextBox 83"/>
              <p:cNvSpPr txBox="1">
                <a:spLocks noChangeArrowheads="1"/>
              </p:cNvSpPr>
              <p:nvPr/>
            </p:nvSpPr>
            <p:spPr bwMode="auto">
              <a:xfrm>
                <a:off x="1786323" y="1999344"/>
                <a:ext cx="648072" cy="47251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U</a:t>
                </a:r>
                <a:r>
                  <a:rPr lang="en-US" altLang="zh-CN" sz="2000" i="1" baseline="-25000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1</a:t>
                </a:r>
                <a:endParaRPr lang="zh-CN" altLang="en-US" sz="20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14" name="组合 123"/>
            <p:cNvGrpSpPr>
              <a:grpSpLocks/>
            </p:cNvGrpSpPr>
            <p:nvPr/>
          </p:nvGrpSpPr>
          <p:grpSpPr bwMode="auto">
            <a:xfrm>
              <a:off x="581136" y="4505124"/>
              <a:ext cx="2376488" cy="472673"/>
              <a:chOff x="837219" y="3959919"/>
              <a:chExt cx="2376264" cy="474049"/>
            </a:xfrm>
          </p:grpSpPr>
          <p:cxnSp>
            <p:nvCxnSpPr>
              <p:cNvPr id="15" name="直接连接符 119"/>
              <p:cNvCxnSpPr>
                <a:cxnSpLocks noChangeShapeType="1"/>
              </p:cNvCxnSpPr>
              <p:nvPr/>
            </p:nvCxnSpPr>
            <p:spPr bwMode="auto">
              <a:xfrm>
                <a:off x="837219" y="4170077"/>
                <a:ext cx="2376264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6" name="TextBox 84"/>
              <p:cNvSpPr txBox="1">
                <a:spLocks noChangeArrowheads="1"/>
              </p:cNvSpPr>
              <p:nvPr/>
            </p:nvSpPr>
            <p:spPr bwMode="auto">
              <a:xfrm>
                <a:off x="1586296" y="3959919"/>
                <a:ext cx="792088" cy="47404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000" i="1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U</a:t>
                </a:r>
                <a:r>
                  <a:rPr lang="en-US" altLang="zh-CN" sz="2000" i="1" baseline="-25000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2</a:t>
                </a:r>
                <a:endParaRPr lang="zh-CN" altLang="en-US" sz="20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</p:grpSp>
        <p:sp>
          <p:nvSpPr>
            <p:cNvPr id="19" name="TextBox 94"/>
            <p:cNvSpPr txBox="1">
              <a:spLocks noChangeArrowheads="1"/>
            </p:cNvSpPr>
            <p:nvPr/>
          </p:nvSpPr>
          <p:spPr bwMode="auto">
            <a:xfrm>
              <a:off x="2193257" y="3411728"/>
              <a:ext cx="503237" cy="5453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I</a:t>
              </a:r>
              <a:r>
                <a:rPr lang="en-US" altLang="zh-CN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</a:t>
              </a:r>
              <a:endParaRPr lang="zh-CN" altLang="en-US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  <p:grpSp>
          <p:nvGrpSpPr>
            <p:cNvPr id="20" name="组合 115"/>
            <p:cNvGrpSpPr>
              <a:grpSpLocks/>
            </p:cNvGrpSpPr>
            <p:nvPr/>
          </p:nvGrpSpPr>
          <p:grpSpPr bwMode="auto">
            <a:xfrm>
              <a:off x="565362" y="2762250"/>
              <a:ext cx="2382626" cy="2746857"/>
              <a:chOff x="821446" y="2381200"/>
              <a:chExt cx="2382402" cy="2744017"/>
            </a:xfrm>
          </p:grpSpPr>
          <p:cxnSp>
            <p:nvCxnSpPr>
              <p:cNvPr id="21" name="直接连接符 110"/>
              <p:cNvCxnSpPr>
                <a:cxnSpLocks noChangeShapeType="1"/>
              </p:cNvCxnSpPr>
              <p:nvPr/>
            </p:nvCxnSpPr>
            <p:spPr bwMode="auto">
              <a:xfrm>
                <a:off x="827584" y="2996952"/>
                <a:ext cx="237626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2" name="Rectangle 3"/>
              <p:cNvSpPr>
                <a:spLocks noChangeArrowheads="1"/>
              </p:cNvSpPr>
              <p:nvPr/>
            </p:nvSpPr>
            <p:spPr bwMode="auto">
              <a:xfrm>
                <a:off x="821446" y="3850672"/>
                <a:ext cx="2376264" cy="86184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hangingPunct="0"/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3" name="组合 61"/>
              <p:cNvGrpSpPr>
                <a:grpSpLocks/>
              </p:cNvGrpSpPr>
              <p:nvPr/>
            </p:nvGrpSpPr>
            <p:grpSpPr bwMode="auto">
              <a:xfrm>
                <a:off x="1763688" y="2381200"/>
                <a:ext cx="742715" cy="715644"/>
                <a:chOff x="1259632" y="2813248"/>
                <a:chExt cx="742715" cy="715644"/>
              </a:xfrm>
            </p:grpSpPr>
            <p:sp>
              <p:nvSpPr>
                <p:cNvPr id="40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1282267" y="2813248"/>
                  <a:ext cx="720080" cy="4721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i="1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R</a:t>
                  </a:r>
                  <a:r>
                    <a:rPr lang="en-US" altLang="zh-CN" sz="2000" i="1" baseline="-25000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1</a:t>
                  </a:r>
                </a:p>
              </p:txBody>
            </p:sp>
            <p:sp>
              <p:nvSpPr>
                <p:cNvPr id="41" name="Rectangle 178"/>
                <p:cNvSpPr>
                  <a:spLocks noChangeArrowheads="1"/>
                </p:cNvSpPr>
                <p:nvPr/>
              </p:nvSpPr>
              <p:spPr bwMode="auto">
                <a:xfrm>
                  <a:off x="1259632" y="3356992"/>
                  <a:ext cx="555492" cy="17190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4" name="组合 59"/>
              <p:cNvGrpSpPr>
                <a:grpSpLocks/>
              </p:cNvGrpSpPr>
              <p:nvPr/>
            </p:nvGrpSpPr>
            <p:grpSpPr bwMode="auto">
              <a:xfrm>
                <a:off x="1763688" y="3284983"/>
                <a:ext cx="720080" cy="675957"/>
                <a:chOff x="2339752" y="2852935"/>
                <a:chExt cx="720080" cy="675957"/>
              </a:xfrm>
            </p:grpSpPr>
            <p:sp>
              <p:nvSpPr>
                <p:cNvPr id="38" name="Rectangle 178"/>
                <p:cNvSpPr>
                  <a:spLocks noChangeArrowheads="1"/>
                </p:cNvSpPr>
                <p:nvPr/>
              </p:nvSpPr>
              <p:spPr bwMode="auto">
                <a:xfrm>
                  <a:off x="2339752" y="3356992"/>
                  <a:ext cx="555492" cy="17190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9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2339752" y="2852935"/>
                  <a:ext cx="720080" cy="4721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i="1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R</a:t>
                  </a:r>
                  <a:r>
                    <a:rPr lang="en-US" altLang="zh-CN" sz="2000" i="1" baseline="-25000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2</a:t>
                  </a:r>
                </a:p>
              </p:txBody>
            </p:sp>
          </p:grpSp>
          <p:grpSp>
            <p:nvGrpSpPr>
              <p:cNvPr id="25" name="组合 99"/>
              <p:cNvGrpSpPr>
                <a:grpSpLocks/>
              </p:cNvGrpSpPr>
              <p:nvPr/>
            </p:nvGrpSpPr>
            <p:grpSpPr bwMode="auto">
              <a:xfrm>
                <a:off x="929147" y="4365104"/>
                <a:ext cx="1771635" cy="760113"/>
                <a:chOff x="929147" y="4365104"/>
                <a:chExt cx="1771635" cy="760113"/>
              </a:xfrm>
            </p:grpSpPr>
            <p:grpSp>
              <p:nvGrpSpPr>
                <p:cNvPr id="28" name="Group 4"/>
                <p:cNvGrpSpPr>
                  <a:grpSpLocks/>
                </p:cNvGrpSpPr>
                <p:nvPr/>
              </p:nvGrpSpPr>
              <p:grpSpPr bwMode="auto">
                <a:xfrm rot="10800000">
                  <a:off x="1259632" y="4365104"/>
                  <a:ext cx="144016" cy="720014"/>
                  <a:chOff x="0" y="0"/>
                  <a:chExt cx="85" cy="340"/>
                </a:xfrm>
              </p:grpSpPr>
              <p:sp>
                <p:nvSpPr>
                  <p:cNvPr id="35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13"/>
                    <a:ext cx="85" cy="8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6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3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7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85" y="85"/>
                    <a:ext cx="0" cy="17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29" name="Group 8"/>
                <p:cNvGrpSpPr>
                  <a:grpSpLocks/>
                </p:cNvGrpSpPr>
                <p:nvPr/>
              </p:nvGrpSpPr>
              <p:grpSpPr bwMode="auto">
                <a:xfrm>
                  <a:off x="2267744" y="4581128"/>
                  <a:ext cx="399165" cy="242771"/>
                  <a:chOff x="0" y="0"/>
                  <a:chExt cx="256" cy="142"/>
                </a:xfrm>
              </p:grpSpPr>
              <p:sp>
                <p:nvSpPr>
                  <p:cNvPr id="3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9" y="0"/>
                    <a:ext cx="226" cy="142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" y="0"/>
                    <a:ext cx="227" cy="8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4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7"/>
                    <a:ext cx="57" cy="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30" name="Text Box 116"/>
                <p:cNvSpPr txBox="1">
                  <a:spLocks noChangeArrowheads="1"/>
                </p:cNvSpPr>
                <p:nvPr/>
              </p:nvSpPr>
              <p:spPr bwMode="auto">
                <a:xfrm>
                  <a:off x="2357773" y="4666766"/>
                  <a:ext cx="343009" cy="363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i="1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S</a:t>
                  </a:r>
                  <a:endParaRPr lang="en-US" altLang="zh-CN" sz="2000" i="1" baseline="-25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endParaRPr>
                </a:p>
              </p:txBody>
            </p:sp>
            <p:sp>
              <p:nvSpPr>
                <p:cNvPr id="31" name="Text Box 116"/>
                <p:cNvSpPr txBox="1">
                  <a:spLocks noChangeArrowheads="1"/>
                </p:cNvSpPr>
                <p:nvPr/>
              </p:nvSpPr>
              <p:spPr bwMode="auto">
                <a:xfrm>
                  <a:off x="929147" y="4761998"/>
                  <a:ext cx="343009" cy="363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i="1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E</a:t>
                  </a:r>
                  <a:endParaRPr lang="en-US" altLang="zh-CN" sz="2000" i="1" baseline="-25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endParaRPr>
                </a:p>
              </p:txBody>
            </p:sp>
          </p:grpSp>
          <p:cxnSp>
            <p:nvCxnSpPr>
              <p:cNvPr id="26" name="直接连接符 111"/>
              <p:cNvCxnSpPr>
                <a:cxnSpLocks noChangeShapeType="1"/>
              </p:cNvCxnSpPr>
              <p:nvPr/>
            </p:nvCxnSpPr>
            <p:spPr bwMode="auto">
              <a:xfrm flipV="1">
                <a:off x="827584" y="2996952"/>
                <a:ext cx="0" cy="8640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直接连接符 114"/>
              <p:cNvCxnSpPr>
                <a:cxnSpLocks noChangeShapeType="1"/>
              </p:cNvCxnSpPr>
              <p:nvPr/>
            </p:nvCxnSpPr>
            <p:spPr bwMode="auto">
              <a:xfrm flipV="1">
                <a:off x="3203848" y="2996952"/>
                <a:ext cx="0" cy="8640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42" name="组合 124"/>
            <p:cNvGrpSpPr>
              <a:grpSpLocks/>
            </p:cNvGrpSpPr>
            <p:nvPr/>
          </p:nvGrpSpPr>
          <p:grpSpPr bwMode="auto">
            <a:xfrm>
              <a:off x="571500" y="5145088"/>
              <a:ext cx="2376488" cy="938212"/>
              <a:chOff x="827584" y="4725144"/>
              <a:chExt cx="2376264" cy="936104"/>
            </a:xfrm>
          </p:grpSpPr>
          <p:cxnSp>
            <p:nvCxnSpPr>
              <p:cNvPr id="43" name="直接连接符 64"/>
              <p:cNvCxnSpPr>
                <a:cxnSpLocks noChangeShapeType="1"/>
              </p:cNvCxnSpPr>
              <p:nvPr/>
            </p:nvCxnSpPr>
            <p:spPr bwMode="auto">
              <a:xfrm flipV="1">
                <a:off x="3203848" y="4797152"/>
                <a:ext cx="0" cy="8640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直接连接符 73"/>
              <p:cNvCxnSpPr>
                <a:cxnSpLocks noChangeShapeType="1"/>
              </p:cNvCxnSpPr>
              <p:nvPr/>
            </p:nvCxnSpPr>
            <p:spPr bwMode="auto">
              <a:xfrm>
                <a:off x="827584" y="5301208"/>
                <a:ext cx="2376264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5" name="TextBox 78"/>
              <p:cNvSpPr txBox="1">
                <a:spLocks noChangeArrowheads="1"/>
              </p:cNvSpPr>
              <p:nvPr/>
            </p:nvSpPr>
            <p:spPr bwMode="auto">
              <a:xfrm>
                <a:off x="1835696" y="5013177"/>
                <a:ext cx="432048" cy="544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U</a:t>
                </a:r>
                <a:endParaRPr lang="zh-CN" altLang="en-US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cxnSp>
            <p:nvCxnSpPr>
              <p:cNvPr id="46" name="直接连接符 120"/>
              <p:cNvCxnSpPr>
                <a:cxnSpLocks noChangeShapeType="1"/>
              </p:cNvCxnSpPr>
              <p:nvPr/>
            </p:nvCxnSpPr>
            <p:spPr bwMode="auto">
              <a:xfrm flipV="1">
                <a:off x="827584" y="4725144"/>
                <a:ext cx="0" cy="8640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47" name="组合 96"/>
            <p:cNvGrpSpPr>
              <a:grpSpLocks/>
            </p:cNvGrpSpPr>
            <p:nvPr/>
          </p:nvGrpSpPr>
          <p:grpSpPr bwMode="auto">
            <a:xfrm>
              <a:off x="2926985" y="4440538"/>
              <a:ext cx="318929" cy="648145"/>
              <a:chOff x="3126726" y="3941527"/>
              <a:chExt cx="318644" cy="647232"/>
            </a:xfrm>
          </p:grpSpPr>
          <p:sp>
            <p:nvSpPr>
              <p:cNvPr id="49" name="TextBox 89"/>
              <p:cNvSpPr txBox="1">
                <a:spLocks noChangeArrowheads="1"/>
              </p:cNvSpPr>
              <p:nvPr/>
            </p:nvSpPr>
            <p:spPr bwMode="auto">
              <a:xfrm>
                <a:off x="3157338" y="4044136"/>
                <a:ext cx="288032" cy="5446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I</a:t>
                </a:r>
                <a:endParaRPr lang="zh-CN" altLang="en-US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cxnSp>
            <p:nvCxnSpPr>
              <p:cNvPr id="48" name="直接连接符 86"/>
              <p:cNvCxnSpPr>
                <a:cxnSpLocks noChangeShapeType="1"/>
              </p:cNvCxnSpPr>
              <p:nvPr/>
            </p:nvCxnSpPr>
            <p:spPr bwMode="auto">
              <a:xfrm flipV="1">
                <a:off x="3126726" y="3941527"/>
                <a:ext cx="0" cy="576063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 type="none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50" name="直接连接符 92"/>
            <p:cNvCxnSpPr>
              <a:cxnSpLocks noChangeShapeType="1"/>
            </p:cNvCxnSpPr>
            <p:nvPr/>
          </p:nvCxnSpPr>
          <p:spPr bwMode="auto">
            <a:xfrm flipH="1">
              <a:off x="2357438" y="3362432"/>
              <a:ext cx="50482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直接连接符 90"/>
            <p:cNvCxnSpPr>
              <a:cxnSpLocks noChangeShapeType="1"/>
            </p:cNvCxnSpPr>
            <p:nvPr/>
          </p:nvCxnSpPr>
          <p:spPr bwMode="auto">
            <a:xfrm flipH="1">
              <a:off x="2357437" y="4206237"/>
              <a:ext cx="50482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lg" len="lg"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53" name="直接连接符 52"/>
          <p:cNvCxnSpPr/>
          <p:nvPr/>
        </p:nvCxnSpPr>
        <p:spPr>
          <a:xfrm>
            <a:off x="3390900" y="1890397"/>
            <a:ext cx="0" cy="3070223"/>
          </a:xfrm>
          <a:prstGeom prst="line">
            <a:avLst/>
          </a:prstGeom>
          <a:noFill/>
          <a:ln w="12700" cap="flat">
            <a:solidFill>
              <a:srgbClr val="0070C0"/>
            </a:solidFill>
            <a:prstDash val="dash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6" name="Text Box 46"/>
          <p:cNvSpPr txBox="1">
            <a:spLocks noChangeArrowheads="1"/>
          </p:cNvSpPr>
          <p:nvPr/>
        </p:nvSpPr>
        <p:spPr bwMode="auto">
          <a:xfrm>
            <a:off x="3632200" y="1899366"/>
            <a:ext cx="2824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根据欧姆定律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得：</a:t>
            </a:r>
          </a:p>
        </p:txBody>
      </p:sp>
      <p:graphicFrame>
        <p:nvGraphicFramePr>
          <p:cNvPr id="57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8001199"/>
              </p:ext>
            </p:extLst>
          </p:nvPr>
        </p:nvGraphicFramePr>
        <p:xfrm>
          <a:off x="3552111" y="2366608"/>
          <a:ext cx="4142898" cy="55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2" name="Equation" r:id="rId3" imgW="1307880" imgH="279360" progId="Equation.DSMT4">
                  <p:embed/>
                </p:oleObj>
              </mc:Choice>
              <mc:Fallback>
                <p:oleObj name="Equation" r:id="rId3" imgW="1307880" imgH="27936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111" y="2366608"/>
                        <a:ext cx="4142898" cy="55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 Box 46"/>
          <p:cNvSpPr txBox="1">
            <a:spLocks noChangeArrowheads="1"/>
          </p:cNvSpPr>
          <p:nvPr/>
        </p:nvSpPr>
        <p:spPr bwMode="auto">
          <a:xfrm>
            <a:off x="3500438" y="2878578"/>
            <a:ext cx="45367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根据并联电路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得：</a:t>
            </a:r>
            <a:r>
              <a:rPr lang="en-US" altLang="zh-CN" sz="2400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I=I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+I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i="1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9" name="对象 5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6734512"/>
              </p:ext>
            </p:extLst>
          </p:nvPr>
        </p:nvGraphicFramePr>
        <p:xfrm>
          <a:off x="3658047" y="3368482"/>
          <a:ext cx="2656840" cy="575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3" name="Equation" r:id="rId5" imgW="850680" imgH="279360" progId="Equation.DSMT4">
                  <p:embed/>
                </p:oleObj>
              </mc:Choice>
              <mc:Fallback>
                <p:oleObj name="Equation" r:id="rId5" imgW="850680" imgH="279360" progId="Equation.DSMT4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8047" y="3368482"/>
                        <a:ext cx="2656840" cy="5753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Text Box 46"/>
          <p:cNvSpPr txBox="1">
            <a:spLocks noChangeArrowheads="1"/>
          </p:cNvSpPr>
          <p:nvPr/>
        </p:nvSpPr>
        <p:spPr bwMode="auto">
          <a:xfrm>
            <a:off x="3705658" y="3904393"/>
            <a:ext cx="2464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又∵ 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U=U</a:t>
            </a:r>
            <a:r>
              <a:rPr lang="en-US" altLang="zh-CN" sz="2400" i="1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=U</a:t>
            </a:r>
            <a:r>
              <a:rPr lang="en-US" altLang="zh-CN" sz="2400" i="1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i="1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1" name="对象 6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3541378"/>
              </p:ext>
            </p:extLst>
          </p:nvPr>
        </p:nvGraphicFramePr>
        <p:xfrm>
          <a:off x="3722370" y="4415979"/>
          <a:ext cx="2734310" cy="580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4" name="Equation" r:id="rId7" imgW="761339" imgH="253780" progId="Equation.DSMT4">
                  <p:embed/>
                </p:oleObj>
              </mc:Choice>
              <mc:Fallback>
                <p:oleObj name="Equation" r:id="rId7" imgW="761339" imgH="253780" progId="Equation.DSMT4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370" y="4415979"/>
                        <a:ext cx="2734310" cy="5807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Shape 108"/>
          <p:cNvSpPr/>
          <p:nvPr/>
        </p:nvSpPr>
        <p:spPr>
          <a:xfrm>
            <a:off x="305592" y="139327"/>
            <a:ext cx="1819958" cy="52322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5" name="Shape 112"/>
          <p:cNvSpPr/>
          <p:nvPr/>
        </p:nvSpPr>
        <p:spPr>
          <a:xfrm>
            <a:off x="257972" y="139327"/>
            <a:ext cx="1743544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理性探究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1990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6" grpId="0"/>
      <p:bldP spid="58" grpId="0"/>
      <p:bldP spid="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88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Box 46"/>
              <p:cNvSpPr txBox="1">
                <a:spLocks noChangeArrowheads="1"/>
              </p:cNvSpPr>
              <p:nvPr/>
            </p:nvSpPr>
            <p:spPr bwMode="auto">
              <a:xfrm>
                <a:off x="179966" y="363437"/>
                <a:ext cx="7828654" cy="1428661"/>
              </a:xfrm>
              <a:prstGeom prst="rect">
                <a:avLst/>
              </a:prstGeom>
              <a:noFill/>
              <a:ln w="28575">
                <a:solidFill>
                  <a:srgbClr val="0039AC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华文宋体" pitchFamily="2" charset="-122"/>
                    <a:ea typeface="华文宋体" pitchFamily="2" charset="-122"/>
                  </a:rPr>
                  <a:t>结论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华文宋体" pitchFamily="2" charset="-122"/>
                    <a:ea typeface="华文宋体" pitchFamily="2" charset="-122"/>
                  </a:rPr>
                  <a:t>: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华文宋体" pitchFamily="2" charset="-122"/>
                    <a:ea typeface="华文宋体" pitchFamily="2" charset="-122"/>
                  </a:rPr>
                  <a:t>并联电路的等效电阻的倒数等于各支路电阻的倒数之和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华文宋体" pitchFamily="2" charset="-122"/>
                    <a:ea typeface="华文宋体" pitchFamily="2" charset="-122"/>
                  </a:rPr>
                  <a:t>。</a:t>
                </a:r>
                <a:r>
                  <a:rPr lang="zh-CN" altLang="zh-CN" sz="2400" b="1" dirty="0">
                    <a:solidFill>
                      <a:schemeClr val="tx1"/>
                    </a:solidFill>
                    <a:latin typeface="华文宋体" pitchFamily="2" charset="-122"/>
                    <a:ea typeface="华文宋体" pitchFamily="2" charset="-122"/>
                  </a:rPr>
                  <a:t>若两个电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华文宋体" pitchFamily="2" charset="-122"/>
                    <a:ea typeface="华文宋体" pitchFamily="2" charset="-122"/>
                  </a:rPr>
                  <a:t>阻并</a:t>
                </a:r>
                <a:r>
                  <a:rPr lang="zh-CN" altLang="zh-CN" sz="2400" b="1" dirty="0">
                    <a:solidFill>
                      <a:schemeClr val="tx1"/>
                    </a:solidFill>
                    <a:latin typeface="华文宋体" pitchFamily="2" charset="-122"/>
                    <a:ea typeface="华文宋体" pitchFamily="2" charset="-122"/>
                  </a:rPr>
                  <a:t>联，有</a:t>
                </a:r>
                <a:r>
                  <a:rPr lang="en-US" altLang="zh-CN" sz="2400" dirty="0" smtClean="0">
                    <a:latin typeface="微软雅黑" pitchFamily="34" charset="-122"/>
                    <a:ea typeface="微软雅黑" pitchFamily="34" charset="-122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den>
                    </m:f>
                    <m:r>
                      <a:rPr lang="zh-CN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＝</m:t>
                    </m:r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  <m:r>
                          <a:rPr lang="en-US" altLang="zh-CN" sz="2400" i="1" baseline="-25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  <m:r>
                          <a:rPr lang="en-US" altLang="zh-CN" sz="2400" i="1" baseline="-25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Times New Roman" pitchFamily="18" charset="0"/>
                  <a:ea typeface="华文宋体" pitchFamily="2" charset="-122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Text 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9966" y="363437"/>
                <a:ext cx="7828654" cy="1428661"/>
              </a:xfrm>
              <a:prstGeom prst="rect">
                <a:avLst/>
              </a:prstGeom>
              <a:blipFill rotWithShape="0">
                <a:blip r:embed="rId3"/>
                <a:stretch>
                  <a:fillRect l="-1086"/>
                </a:stretch>
              </a:blipFill>
              <a:ln w="28575">
                <a:solidFill>
                  <a:srgbClr val="0039AC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52400" y="1038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52400" y="1792098"/>
            <a:ext cx="8763000" cy="168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(1).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并联导体相当于增加了导体的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____________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所以并联的等效电阻</a:t>
            </a:r>
            <a:r>
              <a:rPr lang="zh-CN" altLang="en-US" sz="2400" u="sng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于各并联导体的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电阻，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并联导体的个数增多，等效电阻越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_____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4819332" y="1792098"/>
            <a:ext cx="1447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横截面积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942477" y="2885032"/>
            <a:ext cx="5838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 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988163" y="2405791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</a:t>
            </a:r>
          </a:p>
        </p:txBody>
      </p:sp>
      <p:sp>
        <p:nvSpPr>
          <p:cNvPr id="20" name="矩形 19"/>
          <p:cNvSpPr/>
          <p:nvPr/>
        </p:nvSpPr>
        <p:spPr>
          <a:xfrm>
            <a:off x="154929" y="3580209"/>
            <a:ext cx="33409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并联电路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分流</a:t>
            </a:r>
            <a:r>
              <a:rPr lang="zh-CN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作用</a:t>
            </a:r>
          </a:p>
        </p:txBody>
      </p:sp>
      <p:sp>
        <p:nvSpPr>
          <p:cNvPr id="21" name="矩形 20"/>
          <p:cNvSpPr/>
          <p:nvPr/>
        </p:nvSpPr>
        <p:spPr>
          <a:xfrm>
            <a:off x="202826" y="4139615"/>
            <a:ext cx="5806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并联电路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中各支路的电流与其电阻成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反比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" name="对象 22" descr="eqWmf183GmgAAAAAAAIAFQAQBCQAAAADQXwEACQAAAz8DAAAEAMsAAAAAAAUAAAACAQEAAAAFAAAAAQL/&#10;//8ABQAAAC4BGQAAAAUAAAALAgAAAAAFAAAADAJABIAFCwAAACYGDwAMAE1hdGhUeXBlAADwABIA&#10;AAAmBg8AGgD/////AAAQAAAAwP///7////9ABQAA/wMAAAgAAAD6AgAAEwAAAAAAAAIEAAAALQEA&#10;AAUAAAAUAvoBQAAFAAAAEwL6AbsBBQAAABQC+gFlAwUAAAATAvoBKAUFAAAACQIAAAACBQAAABQC&#10;6QN+BBwAAAD7AiL/AAAAAAAAvAIAAAAAAAIAEFRpbWVzIE5ldyBSb21hbgCAyRkAlzRSdkB9WnYA&#10;AAAABAAAAC0BAQAJAAAAMgoAAAAAAQAAADF5vAEFAAAACQIAAAACBQAAABQCygERARwAAAD7AiL/&#10;AAAAAAAAvAIAAAAAAAIAEFRpbWVzIE5ldyBSb21hbgCAyRkAlzRSdkB9WnYAAAAABAAAAC0BAgAE&#10;AAAA8AEBAAkAAAAyCgAAAAABAAAAMRG8AQUAAAAJAgAAAAIFAAAAFALKAYIEHAAAAPsCIv8AAAAA&#10;AAC8AgAAAAAAAgAQVGltZXMgTmV3IFJvbWFuAIDJGQCXNFJ2QH1adgAAAAAEAAAALQEBAAQAAADw&#10;AQIACQAAADIKAAAAAAEAAAAyEbwBBQAAAAkCAAAAAgUAAAAUAukDFQEcAAAA+wIi/wAAAAAAALwC&#10;AAAAAAACABBUaW1lcyBOZXcgUm9tYW4AgMkZAJc0UnZAfVp2AAAAAAQAAAAtAQIABAAAAPABAQAJ&#10;AAAAMgoAAAAAAQAAADIAvAEFAAAAFAJnAXQAHAAAAPsCgP4AAAAAAAC8AgEAAAAAAgAQVGltZXMg&#10;TmV3IFJvbWFuAIDJGQCXNFJ2QH1adgAAAAAEAAAALQEBAAQAAADwAQIACQAAADIKAAAAAAEAAABJ&#10;EQADBQAAABQChgNqABwAAAD7AoD+AAAAAAAAvAIBAAAAAAIAEFRpbWVzIE5ldyBSb21hbgCAyRkA&#10;lzRSdkB9WnYAAAAABAAAAC0BAgAEAAAA8AEBAAkAAAAyCgAAAAABAAAASQAAAwUAAAAJAgAAAAIF&#10;AAAAFAJnAY8DHAAAAPsCgP4AAAAAAAC8AgEAAAAAAgAQVGltZXMgTmV3IFJvbWFuAIDJGQCXNFJ2&#10;QH1adgAAAAAEAAAALQEBAAQAAADwAQIACQAAADIKAAAAAAEAAABSEQADBQAAABQChgOZAxwAAAD7&#10;AoD+AAAAAAAAvAIBAAAAAAIAEFRpbWVzIE5ldyBSb21hbgCAyRkAlzRSdkB9WnYAAAAABAAAAC0B&#10;AgAEAAAA8AEBAAkAAAAyCgAAAAABAAAAUgAAAwUAAAAUAmACzQEcAAAA+wKA/gAAAAAAALwCAAAA&#10;hgACAADLzszlAH1adsg6UXZAAAAAgMkZAJc0UnZAfVp2AAAAAAQAAAAtAQEABAAAAPABAgAKAAAA&#10;MgoAAAAAAgAAAKO9AAMAAMsAAAAmBg8AjAFBcHBzTUZDQwEAZQEAAGUBAABEZXNpZ24gU2NpZW5j&#10;ZSwgSW5jLgAFAQAGCURTTVQ2AAATV2luQWxsQmFzaWNDb2RlUGFnZXMAEQVUaW1lcyBOZXcgUm9t&#10;YW4AEQNTeW1ib2wAEQVDb3VyaWVyIE5ldwARBE1UIEV4dHJhABNXaW5BbGxDb2RlUGFnZXMAEQbL&#10;zszlABIACCEvRY9EL0FQ9BAPR19BUPIfHkFQ9BUPQQD0RfQl9I9CX0EA9BAPQ19BAPSPRfQqX0j0&#10;j0EA9BAPQPSPQX9I9BAPQSpfRF9F9F9F9F9BDwwBAAECAQMCAwIAAgEBAAEBAwABAAQABQEKAQAD&#10;AAsAAAEAEAAAAAAAAAAPAQIAg0kAAwAbAAALAQACAIgxAAABAQAACg8AAQAPAQIAg0kAAwAbAAAL&#10;AQACAIgyAAABAQAAAAoPAAIAjB3/AwALAAABAAIAg1IAAwAbAAALAQACAIgyAAABAQAACgEAAgCD&#10;UgADABsAAAsBAAIAiDEAAAEBAAAAAAAKAAAAJgYPAAoA/////wEAAAAAAAgAAAD6AgAAAAAAAAAA&#10;AAAEAAAALQECABwAAAD7AhAABwAAAAAAvAIAAACGAQICIlN5c3RlbQAAxQGKCgAACgClEWYnpRFm&#10;J8UBigoo0xkABAAAAC0BAwAEAAAA8AEBAAMAAAAAAA==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124014"/>
              </p:ext>
            </p:extLst>
          </p:nvPr>
        </p:nvGraphicFramePr>
        <p:xfrm>
          <a:off x="6267132" y="3811041"/>
          <a:ext cx="1135380" cy="976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7" name="Equation" r:id="rId4" imgW="609480" imgH="533160" progId="Equation.DSMT4">
                  <p:embed/>
                </p:oleObj>
              </mc:Choice>
              <mc:Fallback>
                <p:oleObj name="Equation" r:id="rId4" imgW="609480" imgH="533160" progId="Equation.DSMT4">
                  <p:embed/>
                  <p:pic>
                    <p:nvPicPr>
                      <p:cNvPr id="0" name="Object 11" descr="eqWmf183GmgAAAAAAAIAFQAQBCQAAAADQXwEACQAAAz8DAAAEAMsAAAAAAAUAAAACAQEAAAAFAAAAAQL/&#10;//8ABQAAAC4BGQAAAAUAAAALAgAAAAAFAAAADAJABIAFCwAAACYGDwAMAE1hdGhUeXBlAADwABIA&#10;AAAmBg8AGgD/////AAAQAAAAwP///7////9ABQAA/wMAAAgAAAD6AgAAEwAAAAAAAAIEAAAALQEA&#10;AAUAAAAUAvoBQAAFAAAAEwL6AbsBBQAAABQC+gFlAwUAAAATAvoBKAUFAAAACQIAAAACBQAAABQC&#10;6QN+BBwAAAD7AiL/AAAAAAAAvAIAAAAAAAIAEFRpbWVzIE5ldyBSb21hbgCAyRkAlzRSdkB9WnYA&#10;AAAABAAAAC0BAQAJAAAAMgoAAAAAAQAAADF5vAEFAAAACQIAAAACBQAAABQCygERARwAAAD7AiL/&#10;AAAAAAAAvAIAAAAAAAIAEFRpbWVzIE5ldyBSb21hbgCAyRkAlzRSdkB9WnYAAAAABAAAAC0BAgAE&#10;AAAA8AEBAAkAAAAyCgAAAAABAAAAMRG8AQUAAAAJAgAAAAIFAAAAFALKAYIEHAAAAPsCIv8AAAAA&#10;AAC8AgAAAAAAAgAQVGltZXMgTmV3IFJvbWFuAIDJGQCXNFJ2QH1adgAAAAAEAAAALQEBAAQAAADw&#10;AQIACQAAADIKAAAAAAEAAAAyEbwBBQAAAAkCAAAAAgUAAAAUAukDFQEcAAAA+wIi/wAAAAAAALwC&#10;AAAAAAACABBUaW1lcyBOZXcgUm9tYW4AgMkZAJc0UnZAfVp2AAAAAAQAAAAtAQIABAAAAPABAQAJ&#10;AAAAMgoAAAAAAQAAADIAvAEFAAAAFAJnAXQAHAAAAPsCgP4AAAAAAAC8AgEAAAAAAgAQVGltZXMg&#10;TmV3IFJvbWFuAIDJGQCXNFJ2QH1adgAAAAAEAAAALQEBAAQAAADwAQIACQAAADIKAAAAAAEAAABJ&#10;EQADBQAAABQChgNqABwAAAD7AoD+AAAAAAAAvAIBAAAAAAIAEFRpbWVzIE5ldyBSb21hbgCAyRkA&#10;lzRSdkB9WnYAAAAABAAAAC0BAgAEAAAA8AEBAAkAAAAyCgAAAAABAAAASQAAAwUAAAAJAgAAAAIF&#10;AAAAFAJnAY8DHAAAAPsCgP4AAAAAAAC8AgEAAAAAAgAQVGltZXMgTmV3IFJvbWFuAIDJGQCXNFJ2&#10;QH1adgAAAAAEAAAALQEBAAQAAADwAQIACQAAADIKAAAAAAEAAABSEQADBQAAABQChgOZAxwAAAD7&#10;AoD+AAAAAAAAvAIBAAAAAAIAEFRpbWVzIE5ldyBSb21hbgCAyRkAlzRSdkB9WnYAAAAABAAAAC0B&#10;AgAEAAAA8AEBAAkAAAAyCgAAAAABAAAAUgAAAwUAAAAUAmACzQEcAAAA+wKA/gAAAAAAALwCAAAA&#10;hgACAADLzszlAH1adsg6UXZAAAAAgMkZAJc0UnZAfVp2AAAAAAQAAAAtAQEABAAAAPABAgAKAAAA&#10;MgoAAAAAAgAAAKO9AAMAAMsAAAAmBg8AjAFBcHBzTUZDQwEAZQEAAGUBAABEZXNpZ24gU2NpZW5j&#10;ZSwgSW5jLgAFAQAGCURTTVQ2AAATV2luQWxsQmFzaWNDb2RlUGFnZXMAEQVUaW1lcyBOZXcgUm9t&#10;YW4AEQNTeW1ib2wAEQVDb3VyaWVyIE5ldwARBE1UIEV4dHJhABNXaW5BbGxDb2RlUGFnZXMAEQbL&#10;zszlABIACCEvRY9EL0FQ9BAPR19BUPIfHkFQ9BUPQQD0RfQl9I9CX0EA9BAPQ19BAPSPRfQqX0j0&#10;j0EA9BAPQPSPQX9I9BAPQSpfRF9F9F9F9F9BDwwBAAECAQMCAwIAAgEBAAEBAwABAAQABQEKAQAD&#10;AAsAAAEAEAAAAAAAAAAPAQIAg0kAAwAbAAALAQACAIgxAAABAQAACg8AAQAPAQIAg0kAAwAbAAAL&#10;AQACAIgyAAABAQAAAAoPAAIAjB3/AwALAAABAAIAg1IAAwAbAAALAQACAIgyAAABAQAACgEAAgCD&#10;UgADABsAAAsBAAIAiDEAAAEBAAAAAAAKAAAAJgYPAAoA/////wEAAAAAAAgAAAD6AgAAAAAAAAAA&#10;AAAEAAAALQECABwAAAD7AhAABwAAAAAAvAIAAACGAQICIlN5c3RlbQAAxQGKCgAACgClEWYnpRFm&#10;J8UBigoo0xkABAAAAC0BAwAEAAAA8AEBAAMAAAAAAA==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7132" y="3811041"/>
                        <a:ext cx="1135380" cy="9769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304800" y="1190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915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autoUpdateAnimBg="0"/>
      <p:bldP spid="17" grpId="0" autoUpdateAnimBg="0"/>
      <p:bldP spid="18" grpId="0" autoUpdateAnimBg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124570" y="19303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、等效电路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10"/>
          <p:cNvSpPr txBox="1"/>
          <p:nvPr/>
        </p:nvSpPr>
        <p:spPr>
          <a:xfrm>
            <a:off x="254061" y="615590"/>
            <a:ext cx="1385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69"/>
          <p:cNvSpPr txBox="1">
            <a:spLocks noChangeArrowheads="1"/>
          </p:cNvSpPr>
          <p:nvPr/>
        </p:nvSpPr>
        <p:spPr bwMode="auto">
          <a:xfrm>
            <a:off x="63499" y="923450"/>
            <a:ext cx="872609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电子技术中，在分析一些复杂电路时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，我们可以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用一个简单的电路代替复杂电路，使问题得到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。这个简单的电路就是复杂电路的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等效电路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69"/>
          <p:cNvGrpSpPr>
            <a:grpSpLocks/>
          </p:cNvGrpSpPr>
          <p:nvPr/>
        </p:nvGrpSpPr>
        <p:grpSpPr bwMode="auto">
          <a:xfrm>
            <a:off x="617756" y="3451866"/>
            <a:ext cx="1800000" cy="1505361"/>
            <a:chOff x="539552" y="2948029"/>
            <a:chExt cx="3312368" cy="2785227"/>
          </a:xfrm>
          <a:effectLst>
            <a:outerShdw blurRad="647700" dist="50800" dir="5400000" algn="ctr" rotWithShape="0">
              <a:srgbClr val="000000">
                <a:alpha val="49000"/>
              </a:srgbClr>
            </a:outerShdw>
          </a:effectLst>
        </p:grpSpPr>
        <p:grpSp>
          <p:nvGrpSpPr>
            <p:cNvPr id="6" name="组合 67"/>
            <p:cNvGrpSpPr>
              <a:grpSpLocks/>
            </p:cNvGrpSpPr>
            <p:nvPr/>
          </p:nvGrpSpPr>
          <p:grpSpPr bwMode="auto">
            <a:xfrm>
              <a:off x="539552" y="2948029"/>
              <a:ext cx="3312368" cy="2785227"/>
              <a:chOff x="899592" y="3092045"/>
              <a:chExt cx="2664296" cy="2785227"/>
            </a:xfrm>
          </p:grpSpPr>
          <p:grpSp>
            <p:nvGrpSpPr>
              <p:cNvPr id="9" name="组合 65"/>
              <p:cNvGrpSpPr>
                <a:grpSpLocks/>
              </p:cNvGrpSpPr>
              <p:nvPr/>
            </p:nvGrpSpPr>
            <p:grpSpPr bwMode="auto">
              <a:xfrm>
                <a:off x="899592" y="3861048"/>
                <a:ext cx="2664296" cy="1728192"/>
                <a:chOff x="899592" y="3861048"/>
                <a:chExt cx="2664296" cy="1728192"/>
              </a:xfrm>
            </p:grpSpPr>
            <p:sp>
              <p:nvSpPr>
                <p:cNvPr id="26" name="矩形 59"/>
                <p:cNvSpPr>
                  <a:spLocks noChangeArrowheads="1"/>
                </p:cNvSpPr>
                <p:nvPr/>
              </p:nvSpPr>
              <p:spPr bwMode="auto">
                <a:xfrm>
                  <a:off x="899592" y="4293096"/>
                  <a:ext cx="2664296" cy="1296144"/>
                </a:xfrm>
                <a:prstGeom prst="rect">
                  <a:avLst/>
                </a:prstGeom>
                <a:solidFill>
                  <a:schemeClr val="bg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7" name="矩形 61"/>
                <p:cNvSpPr>
                  <a:spLocks noChangeArrowheads="1"/>
                </p:cNvSpPr>
                <p:nvPr/>
              </p:nvSpPr>
              <p:spPr bwMode="auto">
                <a:xfrm>
                  <a:off x="2123728" y="3861048"/>
                  <a:ext cx="1080120" cy="864096"/>
                </a:xfrm>
                <a:prstGeom prst="rect">
                  <a:avLst/>
                </a:prstGeom>
                <a:solidFill>
                  <a:schemeClr val="bg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0" name="组合 64"/>
              <p:cNvGrpSpPr>
                <a:grpSpLocks/>
              </p:cNvGrpSpPr>
              <p:nvPr/>
            </p:nvGrpSpPr>
            <p:grpSpPr bwMode="auto">
              <a:xfrm>
                <a:off x="1187623" y="3789040"/>
                <a:ext cx="1779629" cy="2088232"/>
                <a:chOff x="1187623" y="3789040"/>
                <a:chExt cx="1779629" cy="2088232"/>
              </a:xfrm>
            </p:grpSpPr>
            <p:sp>
              <p:nvSpPr>
                <p:cNvPr id="14" name="Text Box 116"/>
                <p:cNvSpPr txBox="1">
                  <a:spLocks noChangeArrowheads="1"/>
                </p:cNvSpPr>
                <p:nvPr/>
              </p:nvSpPr>
              <p:spPr bwMode="auto">
                <a:xfrm>
                  <a:off x="2411760" y="5070008"/>
                  <a:ext cx="343009" cy="3619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S</a:t>
                  </a:r>
                  <a:endParaRPr lang="en-US" altLang="zh-CN" sz="2000" baseline="-25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endParaRPr>
                </a:p>
              </p:txBody>
            </p:sp>
            <p:sp>
              <p:nvSpPr>
                <p:cNvPr id="15" name="Rectangle 178"/>
                <p:cNvSpPr>
                  <a:spLocks noChangeArrowheads="1"/>
                </p:cNvSpPr>
                <p:nvPr/>
              </p:nvSpPr>
              <p:spPr bwMode="auto">
                <a:xfrm>
                  <a:off x="1187623" y="4221088"/>
                  <a:ext cx="555491" cy="17190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" name="Rectangle 178"/>
                <p:cNvSpPr>
                  <a:spLocks noChangeArrowheads="1"/>
                </p:cNvSpPr>
                <p:nvPr/>
              </p:nvSpPr>
              <p:spPr bwMode="auto">
                <a:xfrm>
                  <a:off x="2411760" y="3789040"/>
                  <a:ext cx="555492" cy="17190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" name="Rectangle 178"/>
                <p:cNvSpPr>
                  <a:spLocks noChangeArrowheads="1"/>
                </p:cNvSpPr>
                <p:nvPr/>
              </p:nvSpPr>
              <p:spPr bwMode="auto">
                <a:xfrm>
                  <a:off x="2339752" y="4653136"/>
                  <a:ext cx="555492" cy="17190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grpSp>
              <p:nvGrpSpPr>
                <p:cNvPr id="18" name="Group 8"/>
                <p:cNvGrpSpPr>
                  <a:grpSpLocks/>
                </p:cNvGrpSpPr>
                <p:nvPr/>
              </p:nvGrpSpPr>
              <p:grpSpPr bwMode="auto">
                <a:xfrm>
                  <a:off x="2555776" y="5445224"/>
                  <a:ext cx="399165" cy="242771"/>
                  <a:chOff x="0" y="0"/>
                  <a:chExt cx="256" cy="142"/>
                </a:xfrm>
              </p:grpSpPr>
              <p:sp>
                <p:nvSpPr>
                  <p:cNvPr id="2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9" y="0"/>
                    <a:ext cx="226" cy="142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 b="1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4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" y="0"/>
                    <a:ext cx="227" cy="8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5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7"/>
                    <a:ext cx="57" cy="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 b="1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19" name="Group 4"/>
                <p:cNvGrpSpPr>
                  <a:grpSpLocks/>
                </p:cNvGrpSpPr>
                <p:nvPr/>
              </p:nvGrpSpPr>
              <p:grpSpPr bwMode="auto">
                <a:xfrm rot="10800000">
                  <a:off x="1475656" y="5301208"/>
                  <a:ext cx="162124" cy="576064"/>
                  <a:chOff x="0" y="0"/>
                  <a:chExt cx="85" cy="340"/>
                </a:xfrm>
              </p:grpSpPr>
              <p:sp>
                <p:nvSpPr>
                  <p:cNvPr id="20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13"/>
                    <a:ext cx="85" cy="8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400" b="1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1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3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2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85" y="85"/>
                    <a:ext cx="0" cy="17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</p:grpSp>
          <p:sp>
            <p:nvSpPr>
              <p:cNvPr id="11" name="Text Box 4"/>
              <p:cNvSpPr txBox="1">
                <a:spLocks noChangeArrowheads="1"/>
              </p:cNvSpPr>
              <p:nvPr/>
            </p:nvSpPr>
            <p:spPr bwMode="auto">
              <a:xfrm>
                <a:off x="1124650" y="4416150"/>
                <a:ext cx="720079" cy="740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R</a:t>
                </a:r>
                <a:r>
                  <a:rPr lang="en-US" altLang="zh-CN" sz="2000" baseline="-25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1</a:t>
                </a:r>
              </a:p>
            </p:txBody>
          </p:sp>
          <p:sp>
            <p:nvSpPr>
              <p:cNvPr id="12" name="Text Box 4"/>
              <p:cNvSpPr txBox="1">
                <a:spLocks noChangeArrowheads="1"/>
              </p:cNvSpPr>
              <p:nvPr/>
            </p:nvSpPr>
            <p:spPr bwMode="auto">
              <a:xfrm>
                <a:off x="2339752" y="3092045"/>
                <a:ext cx="720079" cy="740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R</a:t>
                </a:r>
                <a:r>
                  <a:rPr lang="en-US" altLang="zh-CN" sz="2000" baseline="-25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2</a:t>
                </a:r>
              </a:p>
            </p:txBody>
          </p:sp>
          <p:sp>
            <p:nvSpPr>
              <p:cNvPr id="13" name="Text Box 4"/>
              <p:cNvSpPr txBox="1">
                <a:spLocks noChangeArrowheads="1"/>
              </p:cNvSpPr>
              <p:nvPr/>
            </p:nvSpPr>
            <p:spPr bwMode="auto">
              <a:xfrm>
                <a:off x="2329465" y="4034699"/>
                <a:ext cx="720079" cy="740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R</a:t>
                </a:r>
                <a:r>
                  <a:rPr lang="en-US" altLang="zh-CN" sz="2000" baseline="-25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3</a:t>
                </a:r>
              </a:p>
            </p:txBody>
          </p:sp>
        </p:grpSp>
        <p:sp>
          <p:nvSpPr>
            <p:cNvPr id="7" name="Line 8"/>
            <p:cNvSpPr>
              <a:spLocks noChangeShapeType="1"/>
            </p:cNvSpPr>
            <p:nvPr/>
          </p:nvSpPr>
          <p:spPr bwMode="auto">
            <a:xfrm flipH="1" flipV="1">
              <a:off x="3419872" y="4149080"/>
              <a:ext cx="3600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V="1">
              <a:off x="1835696" y="4149080"/>
              <a:ext cx="2160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326380" y="3574104"/>
            <a:ext cx="2562145" cy="1440000"/>
            <a:chOff x="5326380" y="3467638"/>
            <a:chExt cx="2562145" cy="1440000"/>
          </a:xfrm>
        </p:grpSpPr>
        <p:grpSp>
          <p:nvGrpSpPr>
            <p:cNvPr id="44" name="组合 109"/>
            <p:cNvGrpSpPr>
              <a:grpSpLocks/>
            </p:cNvGrpSpPr>
            <p:nvPr/>
          </p:nvGrpSpPr>
          <p:grpSpPr bwMode="auto">
            <a:xfrm>
              <a:off x="6088525" y="3467638"/>
              <a:ext cx="1800000" cy="1440000"/>
              <a:chOff x="6490800" y="2588585"/>
              <a:chExt cx="1969630" cy="2011741"/>
            </a:xfrm>
            <a:effectLst>
              <a:outerShdw blurRad="635000" dist="50800" dir="5400000" algn="ctr" rotWithShape="0">
                <a:srgbClr val="000000">
                  <a:alpha val="49000"/>
                </a:srgbClr>
              </a:outerShdw>
            </a:effectLst>
          </p:grpSpPr>
          <p:sp>
            <p:nvSpPr>
              <p:cNvPr id="45" name="矩形 95"/>
              <p:cNvSpPr>
                <a:spLocks noChangeArrowheads="1"/>
              </p:cNvSpPr>
              <p:nvPr/>
            </p:nvSpPr>
            <p:spPr bwMode="auto">
              <a:xfrm>
                <a:off x="6490800" y="3225936"/>
                <a:ext cx="1969630" cy="1112600"/>
              </a:xfrm>
              <a:prstGeom prst="rect">
                <a:avLst/>
              </a:prstGeom>
              <a:solidFill>
                <a:schemeClr val="bg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Text Box 116"/>
              <p:cNvSpPr txBox="1">
                <a:spLocks noChangeArrowheads="1"/>
              </p:cNvSpPr>
              <p:nvPr/>
            </p:nvSpPr>
            <p:spPr bwMode="auto">
              <a:xfrm>
                <a:off x="7348989" y="3872400"/>
                <a:ext cx="377708" cy="317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S</a:t>
                </a:r>
                <a:endParaRPr lang="en-US" altLang="zh-CN" sz="2000" baseline="-25000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sp>
            <p:nvSpPr>
              <p:cNvPr id="47" name="Rectangle 178"/>
              <p:cNvSpPr>
                <a:spLocks noChangeArrowheads="1"/>
              </p:cNvSpPr>
              <p:nvPr/>
            </p:nvSpPr>
            <p:spPr bwMode="auto">
              <a:xfrm>
                <a:off x="7092280" y="3140968"/>
                <a:ext cx="611685" cy="156238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8" name="Group 8"/>
              <p:cNvGrpSpPr>
                <a:grpSpLocks/>
              </p:cNvGrpSpPr>
              <p:nvPr/>
            </p:nvGrpSpPr>
            <p:grpSpPr bwMode="auto">
              <a:xfrm>
                <a:off x="7439976" y="4207644"/>
                <a:ext cx="501355" cy="330977"/>
                <a:chOff x="0" y="0"/>
                <a:chExt cx="292" cy="213"/>
              </a:xfrm>
            </p:grpSpPr>
            <p:sp>
              <p:nvSpPr>
                <p:cNvPr id="54" name="Rectangle 15"/>
                <p:cNvSpPr>
                  <a:spLocks noChangeArrowheads="1"/>
                </p:cNvSpPr>
                <p:nvPr/>
              </p:nvSpPr>
              <p:spPr bwMode="auto">
                <a:xfrm>
                  <a:off x="66" y="71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5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6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49" name="Group 4"/>
              <p:cNvGrpSpPr>
                <a:grpSpLocks/>
              </p:cNvGrpSpPr>
              <p:nvPr/>
            </p:nvGrpSpPr>
            <p:grpSpPr bwMode="auto">
              <a:xfrm rot="10800000">
                <a:off x="6674634" y="4076749"/>
                <a:ext cx="127557" cy="523577"/>
                <a:chOff x="0" y="0"/>
                <a:chExt cx="85" cy="340"/>
              </a:xfrm>
            </p:grpSpPr>
            <p:sp>
              <p:nvSpPr>
                <p:cNvPr id="5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2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3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0" name="Text Box 4"/>
              <p:cNvSpPr txBox="1">
                <a:spLocks noChangeArrowheads="1"/>
              </p:cNvSpPr>
              <p:nvPr/>
            </p:nvSpPr>
            <p:spPr bwMode="auto">
              <a:xfrm>
                <a:off x="7139845" y="2588585"/>
                <a:ext cx="792922" cy="5589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R</a:t>
                </a:r>
                <a:r>
                  <a:rPr lang="en-US" altLang="zh-CN" sz="2000" baseline="-25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123</a:t>
                </a:r>
              </a:p>
            </p:txBody>
          </p:sp>
        </p:grpSp>
        <p:sp>
          <p:nvSpPr>
            <p:cNvPr id="57" name="右箭头 56"/>
            <p:cNvSpPr>
              <a:spLocks noChangeArrowheads="1"/>
            </p:cNvSpPr>
            <p:nvPr/>
          </p:nvSpPr>
          <p:spPr bwMode="auto">
            <a:xfrm>
              <a:off x="5326380" y="4249710"/>
              <a:ext cx="615643" cy="266189"/>
            </a:xfrm>
            <a:prstGeom prst="rightArrow">
              <a:avLst>
                <a:gd name="adj1" fmla="val 50000"/>
                <a:gd name="adj2" fmla="val 49778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586246" y="3529710"/>
            <a:ext cx="2558499" cy="1440000"/>
            <a:chOff x="2644141" y="3423470"/>
            <a:chExt cx="2558499" cy="1440000"/>
          </a:xfrm>
        </p:grpSpPr>
        <p:grpSp>
          <p:nvGrpSpPr>
            <p:cNvPr id="28" name="组合 93"/>
            <p:cNvGrpSpPr>
              <a:grpSpLocks/>
            </p:cNvGrpSpPr>
            <p:nvPr/>
          </p:nvGrpSpPr>
          <p:grpSpPr bwMode="auto">
            <a:xfrm>
              <a:off x="3402640" y="3423470"/>
              <a:ext cx="1800000" cy="1440000"/>
              <a:chOff x="5076056" y="2348880"/>
              <a:chExt cx="2520280" cy="2160240"/>
            </a:xfrm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grpSpPr>
          <p:sp>
            <p:nvSpPr>
              <p:cNvPr id="29" name="矩形 91"/>
              <p:cNvSpPr>
                <a:spLocks noChangeArrowheads="1"/>
              </p:cNvSpPr>
              <p:nvPr/>
            </p:nvSpPr>
            <p:spPr bwMode="auto">
              <a:xfrm>
                <a:off x="5076056" y="2996952"/>
                <a:ext cx="2520280" cy="1224136"/>
              </a:xfrm>
              <a:prstGeom prst="rect">
                <a:avLst/>
              </a:prstGeom>
              <a:solidFill>
                <a:schemeClr val="bg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Text Box 116"/>
              <p:cNvSpPr txBox="1">
                <a:spLocks noChangeArrowheads="1"/>
              </p:cNvSpPr>
              <p:nvPr/>
            </p:nvSpPr>
            <p:spPr bwMode="auto">
              <a:xfrm>
                <a:off x="6295777" y="3673532"/>
                <a:ext cx="426444" cy="338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S</a:t>
                </a:r>
                <a:endParaRPr lang="en-US" altLang="zh-CN" sz="2000" baseline="-25000" dirty="0"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sp>
            <p:nvSpPr>
              <p:cNvPr id="31" name="Rectangle 178"/>
              <p:cNvSpPr>
                <a:spLocks noChangeArrowheads="1"/>
              </p:cNvSpPr>
              <p:nvPr/>
            </p:nvSpPr>
            <p:spPr bwMode="auto">
              <a:xfrm>
                <a:off x="5436096" y="2924944"/>
                <a:ext cx="690612" cy="17190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Rectangle 178"/>
              <p:cNvSpPr>
                <a:spLocks noChangeArrowheads="1"/>
              </p:cNvSpPr>
              <p:nvPr/>
            </p:nvSpPr>
            <p:spPr bwMode="auto">
              <a:xfrm>
                <a:off x="6444208" y="2924944"/>
                <a:ext cx="690612" cy="171900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3" name="Group 8"/>
              <p:cNvGrpSpPr>
                <a:grpSpLocks/>
              </p:cNvGrpSpPr>
              <p:nvPr/>
            </p:nvGrpSpPr>
            <p:grpSpPr bwMode="auto">
              <a:xfrm>
                <a:off x="6444208" y="4077072"/>
                <a:ext cx="496259" cy="242771"/>
                <a:chOff x="0" y="0"/>
                <a:chExt cx="256" cy="142"/>
              </a:xfrm>
            </p:grpSpPr>
            <p:sp>
              <p:nvSpPr>
                <p:cNvPr id="40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1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2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4" name="Group 4"/>
              <p:cNvGrpSpPr>
                <a:grpSpLocks/>
              </p:cNvGrpSpPr>
              <p:nvPr/>
            </p:nvGrpSpPr>
            <p:grpSpPr bwMode="auto">
              <a:xfrm rot="10800000">
                <a:off x="5580112" y="3933056"/>
                <a:ext cx="144016" cy="576064"/>
                <a:chOff x="0" y="0"/>
                <a:chExt cx="85" cy="340"/>
              </a:xfrm>
            </p:grpSpPr>
            <p:sp>
              <p:nvSpPr>
                <p:cNvPr id="37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8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9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5" name="Text Box 4"/>
              <p:cNvSpPr txBox="1">
                <a:spLocks noChangeArrowheads="1"/>
              </p:cNvSpPr>
              <p:nvPr/>
            </p:nvSpPr>
            <p:spPr bwMode="auto">
              <a:xfrm>
                <a:off x="5405473" y="2349009"/>
                <a:ext cx="895236" cy="600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R</a:t>
                </a:r>
                <a:r>
                  <a:rPr lang="en-US" altLang="zh-CN" sz="2000" baseline="-25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1</a:t>
                </a:r>
              </a:p>
            </p:txBody>
          </p:sp>
          <p:sp>
            <p:nvSpPr>
              <p:cNvPr id="36" name="Text Box 4"/>
              <p:cNvSpPr txBox="1">
                <a:spLocks noChangeArrowheads="1"/>
              </p:cNvSpPr>
              <p:nvPr/>
            </p:nvSpPr>
            <p:spPr bwMode="auto">
              <a:xfrm>
                <a:off x="6372200" y="2348880"/>
                <a:ext cx="895236" cy="600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i="1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R</a:t>
                </a:r>
                <a:r>
                  <a:rPr lang="en-US" altLang="zh-CN" sz="2000" baseline="-250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23</a:t>
                </a:r>
              </a:p>
            </p:txBody>
          </p:sp>
        </p:grpSp>
        <p:sp>
          <p:nvSpPr>
            <p:cNvPr id="58" name="右箭头 57"/>
            <p:cNvSpPr>
              <a:spLocks noChangeArrowheads="1"/>
            </p:cNvSpPr>
            <p:nvPr/>
          </p:nvSpPr>
          <p:spPr bwMode="auto">
            <a:xfrm>
              <a:off x="2644141" y="4209994"/>
              <a:ext cx="594360" cy="241963"/>
            </a:xfrm>
            <a:prstGeom prst="rightArrow">
              <a:avLst>
                <a:gd name="adj1" fmla="val 50000"/>
                <a:gd name="adj2" fmla="val 49778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147044" y="2600674"/>
            <a:ext cx="1944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等效电路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 Box 47"/>
          <p:cNvSpPr txBox="1">
            <a:spLocks noChangeArrowheads="1"/>
          </p:cNvSpPr>
          <p:nvPr/>
        </p:nvSpPr>
        <p:spPr bwMode="auto">
          <a:xfrm>
            <a:off x="1793730" y="2544145"/>
            <a:ext cx="706374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  <a:buClr>
                <a:srgbClr val="990099"/>
              </a:buClr>
              <a:buSzPct val="70000"/>
              <a:buFont typeface="Wingdings" pitchFamily="2" charset="2"/>
              <a:buNone/>
            </a:pP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2400" i="1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并联再和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串联，先算并联，后算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串联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 Box 46"/>
          <p:cNvSpPr txBox="1">
            <a:spLocks noChangeArrowheads="1"/>
          </p:cNvSpPr>
          <p:nvPr/>
        </p:nvSpPr>
        <p:spPr bwMode="auto">
          <a:xfrm>
            <a:off x="434545" y="3116609"/>
            <a:ext cx="82446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先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算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的等效电阻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，再算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i="1" dirty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的等效电阻</a:t>
            </a:r>
            <a:r>
              <a:rPr lang="en-US" altLang="zh-CN" sz="2400" i="1" dirty="0" smtClean="0">
                <a:solidFill>
                  <a:schemeClr val="tx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123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66493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62" grpId="0"/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2716" y="1015123"/>
            <a:ext cx="8102604" cy="337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bIns="0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l">
              <a:lnSpc>
                <a:spcPct val="150000"/>
              </a:lnSpc>
              <a:buFontTx/>
              <a:buNone/>
            </a:pPr>
            <a:r>
              <a:rPr lang="zh-CN" altLang="zh-CN" sz="2400" dirty="0"/>
              <a:t>①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认真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审题，在草稿纸上画出原图，并把开关的状态、滑动变阻器的滑片所处的位置依题意画下来；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lnSpc>
                <a:spcPct val="150000"/>
              </a:lnSpc>
              <a:buFontTx/>
              <a:buNone/>
            </a:pP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简化电路；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zh-CN" altLang="zh-CN" sz="2400" dirty="0"/>
              <a:t>③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正确分析电路的连接方式，明确电流表测哪部分电路的电流，电压表测哪部分电路两端的电压，再将电路图整理，即画出了等效电路图。 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3676" y="376104"/>
            <a:ext cx="3106941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(3).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等效电路图的画法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35551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244" y="189246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23878" y="202755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5302" y="229935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7765" y="7651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文本框 15362"/>
          <p:cNvSpPr txBox="1">
            <a:spLocks noChangeArrowheads="1"/>
          </p:cNvSpPr>
          <p:nvPr/>
        </p:nvSpPr>
        <p:spPr bwMode="auto">
          <a:xfrm>
            <a:off x="91223" y="1778471"/>
            <a:ext cx="6126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串联电路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的等效电阻比各串联电阻都_____.</a:t>
            </a:r>
          </a:p>
        </p:txBody>
      </p:sp>
      <p:sp>
        <p:nvSpPr>
          <p:cNvPr id="9" name="文本框 15363"/>
          <p:cNvSpPr txBox="1">
            <a:spLocks noChangeArrowheads="1"/>
          </p:cNvSpPr>
          <p:nvPr/>
        </p:nvSpPr>
        <p:spPr bwMode="auto">
          <a:xfrm>
            <a:off x="5394144" y="1801676"/>
            <a:ext cx="4748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15364"/>
          <p:cNvSpPr txBox="1">
            <a:spLocks noChangeArrowheads="1"/>
          </p:cNvSpPr>
          <p:nvPr/>
        </p:nvSpPr>
        <p:spPr bwMode="auto">
          <a:xfrm>
            <a:off x="91223" y="2358575"/>
            <a:ext cx="8599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并联电路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的等效电阻的_____等于各支路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电阻_____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之_____.</a:t>
            </a:r>
          </a:p>
        </p:txBody>
      </p:sp>
      <p:sp>
        <p:nvSpPr>
          <p:cNvPr id="11" name="文本框 15365"/>
          <p:cNvSpPr txBox="1">
            <a:spLocks noChangeArrowheads="1"/>
          </p:cNvSpPr>
          <p:nvPr/>
        </p:nvSpPr>
        <p:spPr bwMode="auto">
          <a:xfrm>
            <a:off x="7302548" y="2395414"/>
            <a:ext cx="5876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5366"/>
          <p:cNvSpPr txBox="1">
            <a:spLocks noChangeArrowheads="1"/>
          </p:cNvSpPr>
          <p:nvPr/>
        </p:nvSpPr>
        <p:spPr bwMode="auto">
          <a:xfrm>
            <a:off x="3446126" y="2342370"/>
            <a:ext cx="8296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倒数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5367"/>
          <p:cNvSpPr txBox="1">
            <a:spLocks noChangeArrowheads="1"/>
          </p:cNvSpPr>
          <p:nvPr/>
        </p:nvSpPr>
        <p:spPr bwMode="auto">
          <a:xfrm>
            <a:off x="6246094" y="2362748"/>
            <a:ext cx="8430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倒数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06013" y="2792862"/>
            <a:ext cx="4526662" cy="902681"/>
            <a:chOff x="-50" y="0"/>
            <a:chExt cx="9916" cy="1986"/>
          </a:xfrm>
        </p:grpSpPr>
        <p:grpSp>
          <p:nvGrpSpPr>
            <p:cNvPr id="15" name="组合 15369"/>
            <p:cNvGrpSpPr>
              <a:grpSpLocks/>
            </p:cNvGrpSpPr>
            <p:nvPr/>
          </p:nvGrpSpPr>
          <p:grpSpPr bwMode="auto">
            <a:xfrm>
              <a:off x="-50" y="0"/>
              <a:ext cx="3106" cy="1986"/>
              <a:chOff x="-50" y="0"/>
              <a:chExt cx="3105" cy="1985"/>
            </a:xfrm>
          </p:grpSpPr>
          <p:sp>
            <p:nvSpPr>
              <p:cNvPr id="17" name="文本框 15370"/>
              <p:cNvSpPr txBox="1">
                <a:spLocks noChangeArrowheads="1"/>
              </p:cNvSpPr>
              <p:nvPr/>
            </p:nvSpPr>
            <p:spPr bwMode="auto">
              <a:xfrm>
                <a:off x="-50" y="10"/>
                <a:ext cx="1686" cy="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latin typeface="微软雅黑" pitchFamily="34" charset="-122"/>
                    <a:ea typeface="微软雅黑" pitchFamily="34" charset="-122"/>
                  </a:rPr>
                  <a:t>即：</a:t>
                </a:r>
              </a:p>
            </p:txBody>
          </p:sp>
          <p:graphicFrame>
            <p:nvGraphicFramePr>
              <p:cNvPr id="18" name="对象 15371"/>
              <p:cNvGraphicFramePr>
                <a:graphicFrameLocks noChangeAspect="1"/>
              </p:cNvGraphicFramePr>
              <p:nvPr/>
            </p:nvGraphicFramePr>
            <p:xfrm>
              <a:off x="1134" y="0"/>
              <a:ext cx="1921" cy="198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9247" r:id="rId5" imgW="382688" imgH="395348" progId="Equation.3">
                      <p:embed/>
                    </p:oleObj>
                  </mc:Choice>
                  <mc:Fallback>
                    <p:oleObj r:id="rId5" imgW="382688" imgH="395348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34" y="0"/>
                            <a:ext cx="1921" cy="198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6" name="直接连接符 15372"/>
            <p:cNvSpPr>
              <a:spLocks noChangeShapeType="1"/>
            </p:cNvSpPr>
            <p:nvPr/>
          </p:nvSpPr>
          <p:spPr bwMode="auto">
            <a:xfrm>
              <a:off x="3176" y="1928"/>
              <a:ext cx="6690" cy="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文本框 15374"/>
          <p:cNvSpPr txBox="1">
            <a:spLocks noChangeArrowheads="1"/>
          </p:cNvSpPr>
          <p:nvPr/>
        </p:nvSpPr>
        <p:spPr bwMode="auto">
          <a:xfrm>
            <a:off x="91223" y="882058"/>
            <a:ext cx="6434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串联电路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的等效电阻等于各串联电阻之_____.</a:t>
            </a:r>
          </a:p>
        </p:txBody>
      </p:sp>
      <p:sp>
        <p:nvSpPr>
          <p:cNvPr id="21" name="文本框 15375"/>
          <p:cNvSpPr txBox="1">
            <a:spLocks noChangeArrowheads="1"/>
          </p:cNvSpPr>
          <p:nvPr/>
        </p:nvSpPr>
        <p:spPr bwMode="auto">
          <a:xfrm>
            <a:off x="5868987" y="811990"/>
            <a:ext cx="574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25504" y="1344474"/>
            <a:ext cx="5945187" cy="533187"/>
            <a:chOff x="0" y="0"/>
            <a:chExt cx="9361" cy="839"/>
          </a:xfrm>
        </p:grpSpPr>
        <p:sp>
          <p:nvSpPr>
            <p:cNvPr id="23" name="文本框 15377"/>
            <p:cNvSpPr txBox="1">
              <a:spLocks noChangeArrowheads="1"/>
            </p:cNvSpPr>
            <p:nvPr/>
          </p:nvSpPr>
          <p:spPr bwMode="auto">
            <a:xfrm>
              <a:off x="0" y="113"/>
              <a:ext cx="1260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即：</a:t>
              </a:r>
            </a:p>
          </p:txBody>
        </p:sp>
        <p:sp>
          <p:nvSpPr>
            <p:cNvPr id="24" name="文本框 15378"/>
            <p:cNvSpPr txBox="1">
              <a:spLocks noChangeArrowheads="1"/>
            </p:cNvSpPr>
            <p:nvPr/>
          </p:nvSpPr>
          <p:spPr bwMode="auto">
            <a:xfrm>
              <a:off x="1361" y="0"/>
              <a:ext cx="8000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R</a:t>
              </a:r>
              <a:r>
                <a:rPr lang="zh-CN" altLang="en-US" sz="2400" baseline="-250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串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=_____________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文本框 15379"/>
          <p:cNvSpPr txBox="1">
            <a:spLocks noChangeArrowheads="1"/>
          </p:cNvSpPr>
          <p:nvPr/>
        </p:nvSpPr>
        <p:spPr bwMode="auto">
          <a:xfrm>
            <a:off x="2178752" y="1263934"/>
            <a:ext cx="3379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+R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+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…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+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R</a:t>
            </a:r>
            <a:r>
              <a:rPr lang="en-US" altLang="zh-CN" sz="2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n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15380"/>
          <p:cNvSpPr txBox="1">
            <a:spLocks noChangeArrowheads="1"/>
          </p:cNvSpPr>
          <p:nvPr/>
        </p:nvSpPr>
        <p:spPr bwMode="auto">
          <a:xfrm>
            <a:off x="120147" y="3758536"/>
            <a:ext cx="67681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并联电路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的等效电阻比各支路电阻都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_______  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15381"/>
          <p:cNvSpPr txBox="1">
            <a:spLocks noChangeArrowheads="1"/>
          </p:cNvSpPr>
          <p:nvPr/>
        </p:nvSpPr>
        <p:spPr bwMode="auto">
          <a:xfrm>
            <a:off x="5527130" y="3634409"/>
            <a:ext cx="433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右箭头 28"/>
          <p:cNvSpPr>
            <a:spLocks noChangeArrowheads="1"/>
          </p:cNvSpPr>
          <p:nvPr/>
        </p:nvSpPr>
        <p:spPr bwMode="auto">
          <a:xfrm>
            <a:off x="4253279" y="3089077"/>
            <a:ext cx="720725" cy="215900"/>
          </a:xfrm>
          <a:prstGeom prst="rightArrow">
            <a:avLst>
              <a:gd name="adj1" fmla="val 50000"/>
              <a:gd name="adj2" fmla="val 8341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697687"/>
              </p:ext>
            </p:extLst>
          </p:nvPr>
        </p:nvGraphicFramePr>
        <p:xfrm>
          <a:off x="2007722" y="2877060"/>
          <a:ext cx="1861740" cy="762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8" name="Equation" r:id="rId7" imgW="1054080" imgH="431640" progId="Equation.DSMT4">
                  <p:embed/>
                </p:oleObj>
              </mc:Choice>
              <mc:Fallback>
                <p:oleObj name="Equation" r:id="rId7" imgW="10540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7722" y="2877060"/>
                        <a:ext cx="1861740" cy="7621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625571"/>
              </p:ext>
            </p:extLst>
          </p:nvPr>
        </p:nvGraphicFramePr>
        <p:xfrm>
          <a:off x="5145021" y="2815400"/>
          <a:ext cx="1743325" cy="857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9" name="Equation" r:id="rId9" imgW="876240" imgH="431640" progId="Equation.DSMT4">
                  <p:embed/>
                </p:oleObj>
              </mc:Choice>
              <mc:Fallback>
                <p:oleObj name="Equation" r:id="rId9" imgW="8762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5021" y="2815400"/>
                        <a:ext cx="1743325" cy="8576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57"/>
          <p:cNvSpPr txBox="1">
            <a:spLocks noChangeArrowheads="1"/>
          </p:cNvSpPr>
          <p:nvPr/>
        </p:nvSpPr>
        <p:spPr bwMode="auto">
          <a:xfrm>
            <a:off x="153208" y="4205355"/>
            <a:ext cx="5570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理解串、并联电路电阻的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特点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58"/>
          <p:cNvSpPr txBox="1">
            <a:spLocks noChangeArrowheads="1"/>
          </p:cNvSpPr>
          <p:nvPr/>
        </p:nvSpPr>
        <p:spPr bwMode="auto">
          <a:xfrm>
            <a:off x="153208" y="4608841"/>
            <a:ext cx="59131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本堂难点</a:t>
            </a:r>
            <a:r>
              <a:rPr lang="en-US" altLang="zh-CN" dirty="0" smtClean="0"/>
              <a:t>:</a:t>
            </a:r>
            <a:r>
              <a:rPr lang="zh-CN" altLang="en-US" dirty="0" smtClean="0"/>
              <a:t>串、并联电路</a:t>
            </a:r>
            <a:r>
              <a:rPr lang="zh-CN" altLang="en-US" dirty="0"/>
              <a:t>的等效电阻</a:t>
            </a:r>
            <a:r>
              <a:rPr lang="zh-CN" altLang="en-US" dirty="0" smtClean="0"/>
              <a:t>的推导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10006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9" grpId="0" bldLvl="0"/>
      <p:bldP spid="10" grpId="0" bldLvl="0"/>
      <p:bldP spid="11" grpId="0" bldLvl="0"/>
      <p:bldP spid="12" grpId="0" bldLvl="0"/>
      <p:bldP spid="13" grpId="0" bldLvl="0"/>
      <p:bldP spid="20" grpId="0" bldLvl="0"/>
      <p:bldP spid="21" grpId="0" bldLvl="0"/>
      <p:bldP spid="25" grpId="0" bldLvl="0"/>
      <p:bldP spid="26" grpId="0" bldLvl="0"/>
      <p:bldP spid="2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0" name="文本框 1"/>
          <p:cNvSpPr txBox="1"/>
          <p:nvPr/>
        </p:nvSpPr>
        <p:spPr>
          <a:xfrm>
            <a:off x="907636" y="112042"/>
            <a:ext cx="154951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</a:p>
        </p:txBody>
      </p:sp>
      <p:sp>
        <p:nvSpPr>
          <p:cNvPr id="11" name="Shape 108"/>
          <p:cNvSpPr/>
          <p:nvPr/>
        </p:nvSpPr>
        <p:spPr>
          <a:xfrm>
            <a:off x="194195" y="92769"/>
            <a:ext cx="562930" cy="5732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123773" y="81264"/>
            <a:ext cx="562931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7636" y="553289"/>
            <a:ext cx="6592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考点一：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欧姆定律在串联电路中的应用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5494" y="903980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974" y="1282775"/>
            <a:ext cx="8438634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湖南 益阳市）如图所示，电源电压不变，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为定值电阻，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为滑动变阻器，当滑片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向右移动时，电流表和电压表的示数变化情况是（　　）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615" y="2963882"/>
            <a:ext cx="2120900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35541" y="2853630"/>
            <a:ext cx="7327236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AutoNum type="alphaUcPeriod"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电流表示数减小，电压表示数减小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电流表示数增大，电压表示数增大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电流表示数减小，电压表示数增大 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电流表示数增大，电压表示数减小</a:t>
            </a:r>
          </a:p>
        </p:txBody>
      </p:sp>
      <p:sp>
        <p:nvSpPr>
          <p:cNvPr id="7" name="矩形 6"/>
          <p:cNvSpPr/>
          <p:nvPr/>
        </p:nvSpPr>
        <p:spPr>
          <a:xfrm>
            <a:off x="3536831" y="2450946"/>
            <a:ext cx="345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65101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469" y="172863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4837" y="752574"/>
            <a:ext cx="8255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(2019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山东聊城市）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如图所示的电路中，电源电压保持不变，闭合开关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，当滑动变阻器的滑片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向左滑动时，下列判断正确的是（　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465826" y="2603947"/>
                <a:ext cx="5162565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AutoNum type="alphaUcPeriod"/>
                </a:pP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示数变小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              </a:t>
                </a: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B. 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示数不变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/>
                </a:r>
                <a:b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</a:b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C. 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灯泡</a:t>
                </a:r>
                <a:r>
                  <a:rPr lang="en-US" altLang="zh-CN" sz="2400" i="1" dirty="0">
                    <a:latin typeface="微软雅黑" pitchFamily="34" charset="-122"/>
                    <a:ea typeface="微软雅黑" pitchFamily="34" charset="-122"/>
                  </a:rPr>
                  <a:t>L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的亮度不变</a:t>
                </a: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             </a:t>
                </a:r>
              </a:p>
              <a:p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D. 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与电流表</a:t>
                </a:r>
                <a:r>
                  <a:rPr lang="en-US" altLang="zh-CN" sz="2400" i="1" dirty="0">
                    <a:latin typeface="微软雅黑" pitchFamily="34" charset="-122"/>
                    <a:ea typeface="微软雅黑" pitchFamily="34" charset="-122"/>
                  </a:rPr>
                  <a:t>A</a:t>
                </a:r>
                <a:r>
                  <a:rPr lang="zh-CN" altLang="zh-CN" sz="2400" dirty="0">
                    <a:latin typeface="微软雅黑" pitchFamily="34" charset="-122"/>
                    <a:ea typeface="微软雅黑" pitchFamily="34" charset="-122"/>
                  </a:rPr>
                  <a:t>示数比值变小</a:t>
                </a: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826" y="2603947"/>
                <a:ext cx="5162565" cy="1938992"/>
              </a:xfrm>
              <a:prstGeom prst="rect">
                <a:avLst/>
              </a:prstGeom>
              <a:blipFill rotWithShape="1">
                <a:blip r:embed="rId3"/>
                <a:stretch>
                  <a:fillRect l="-2125" t="-4403" r="-354" b="-6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906437" y="1957616"/>
            <a:ext cx="418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753" y="2563391"/>
            <a:ext cx="2327153" cy="170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6219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46533" y="110130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03845" y="166635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8443" y="166635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71054" y="67896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406406" y="984523"/>
            <a:ext cx="5715852" cy="1689827"/>
            <a:chOff x="1779546" y="1408972"/>
            <a:chExt cx="5958120" cy="1800000"/>
          </a:xfrm>
        </p:grpSpPr>
        <p:pic>
          <p:nvPicPr>
            <p:cNvPr id="12" name="图片 11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9546" y="1408972"/>
              <a:ext cx="2880000" cy="1800000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3" name="图片 12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21"/>
            <a:stretch/>
          </p:blipFill>
          <p:spPr>
            <a:xfrm>
              <a:off x="4857666" y="1464058"/>
              <a:ext cx="2880000" cy="1689827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14" name="椭圆形标注 13"/>
            <p:cNvSpPr/>
            <p:nvPr/>
          </p:nvSpPr>
          <p:spPr>
            <a:xfrm>
              <a:off x="5343472" y="2195718"/>
              <a:ext cx="2060788" cy="903081"/>
            </a:xfrm>
            <a:prstGeom prst="wedgeEllipseCallout">
              <a:avLst>
                <a:gd name="adj1" fmla="val -154115"/>
                <a:gd name="adj2" fmla="val -7100"/>
              </a:avLst>
            </a:prstGeom>
            <a:noFill/>
            <a:ln w="12700" cap="flat">
              <a:solidFill>
                <a:srgbClr val="FF0000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  <p:sp>
        <p:nvSpPr>
          <p:cNvPr id="15" name="文本框 1"/>
          <p:cNvSpPr txBox="1"/>
          <p:nvPr/>
        </p:nvSpPr>
        <p:spPr>
          <a:xfrm>
            <a:off x="164420" y="119129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观察并思考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267685" y="2795550"/>
            <a:ext cx="8337871" cy="175432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图所示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小聪在维修爷爷的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收音机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时，发现有一只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100Ω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的电阻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烧坏了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可小聪手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边只有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30Ω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50Ω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的定值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若干，如何解决这一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问题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呢？</a:t>
            </a:r>
            <a:endParaRPr lang="zh-CN" altLang="zh-CN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947" y="150674"/>
            <a:ext cx="72596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欧姆定律在并联电路中的应用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0378" y="619082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01" y="1047412"/>
            <a:ext cx="82487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湖南 省郴州市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如图所示，电源电压不变，闭合开关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后，滑动变阻器的滑片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自中点向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端移动的过程中，下列关于电表示数变化情况判断正确的是（　　）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276" y="3041841"/>
            <a:ext cx="190817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43124" y="2724101"/>
            <a:ext cx="61161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不变，电压表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不变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变小，电压表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不变，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变大，电压表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变小</a:t>
            </a:r>
          </a:p>
        </p:txBody>
      </p:sp>
      <p:sp>
        <p:nvSpPr>
          <p:cNvPr id="6" name="矩形 5"/>
          <p:cNvSpPr/>
          <p:nvPr/>
        </p:nvSpPr>
        <p:spPr>
          <a:xfrm>
            <a:off x="5237039" y="2194138"/>
            <a:ext cx="377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16925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635" y="146612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635" y="762294"/>
            <a:ext cx="82782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山东枣庄市）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为定值电阻，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为滑动变阻器，电源电压保持不变闭合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，当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R2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向右滑动的过程中，下列说法正确的是（　　）</a:t>
            </a:r>
          </a:p>
        </p:txBody>
      </p:sp>
      <p:pic>
        <p:nvPicPr>
          <p:cNvPr id="4" name="图片24" descr=" 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tretch>
            <a:fillRect/>
          </a:stretch>
        </p:blipFill>
        <p:spPr>
          <a:xfrm>
            <a:off x="5484425" y="2032481"/>
            <a:ext cx="1934292" cy="14074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7031" y="2285788"/>
            <a:ext cx="74408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的示数变大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的示数变小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的示数的乘积变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．电压表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的示数与电流表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的示数的比值变大</a:t>
            </a:r>
          </a:p>
        </p:txBody>
      </p:sp>
      <p:sp>
        <p:nvSpPr>
          <p:cNvPr id="6" name="矩形 5"/>
          <p:cNvSpPr/>
          <p:nvPr/>
        </p:nvSpPr>
        <p:spPr>
          <a:xfrm>
            <a:off x="3598758" y="1940790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7783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35351" y="110129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245460" y="16663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303278" y="13377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59872" y="58841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4" t="50000" r="24854" b="5083"/>
          <a:stretch/>
        </p:blipFill>
        <p:spPr>
          <a:xfrm>
            <a:off x="5943600" y="3374607"/>
            <a:ext cx="1859280" cy="1052614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32506" y="777620"/>
            <a:ext cx="305147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电路的等效电阻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2522220" y="1026641"/>
            <a:ext cx="2154290" cy="2248849"/>
          </a:xfrm>
          <a:prstGeom prst="cloudCallout">
            <a:avLst>
              <a:gd name="adj1" fmla="val 102321"/>
              <a:gd name="adj2" fmla="val 50584"/>
            </a:avLst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两只</a:t>
            </a:r>
            <a:r>
              <a:rPr kumimoji="0" lang="en-US" altLang="zh-CN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50</a:t>
            </a:r>
            <a:r>
              <a:rPr lang="el-GR" altLang="zh-CN" dirty="0">
                <a:latin typeface="微软雅黑" pitchFamily="34" charset="-122"/>
                <a:ea typeface="微软雅黑" pitchFamily="34" charset="-122"/>
              </a:rPr>
              <a:t> Ω</a:t>
            </a:r>
            <a:r>
              <a:rPr kumimoji="0" lang="zh-CN" altLang="en-US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的定值电阻串联，是不是可以替代</a:t>
            </a:r>
            <a:r>
              <a:rPr kumimoji="0" lang="en-US" altLang="zh-CN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100</a:t>
            </a:r>
            <a:r>
              <a:rPr lang="el-GR" altLang="zh-CN" dirty="0">
                <a:latin typeface="微软雅黑" pitchFamily="34" charset="-122"/>
                <a:ea typeface="微软雅黑" pitchFamily="34" charset="-122"/>
              </a:rPr>
              <a:t> Ω</a:t>
            </a:r>
            <a:r>
              <a:rPr kumimoji="0" lang="zh-CN" altLang="en-US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的电阻？</a:t>
            </a: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4835959" y="889916"/>
            <a:ext cx="1955900" cy="1405530"/>
          </a:xfrm>
          <a:prstGeom prst="cloudCallout">
            <a:avLst>
              <a:gd name="adj1" fmla="val 32223"/>
              <a:gd name="adj2" fmla="val 81596"/>
            </a:avLst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我们可以用伏安法做实验来探究。</a:t>
            </a: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758939" y="750698"/>
            <a:ext cx="2087881" cy="1827190"/>
          </a:xfrm>
          <a:prstGeom prst="cloudCallout">
            <a:avLst>
              <a:gd name="adj1" fmla="val -18027"/>
              <a:gd name="adj2" fmla="val 90353"/>
            </a:avLst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270000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微软雅黑" panose="020B0502040204020203" charset="-122"/>
                <a:sym typeface="微软雅黑" panose="020B0502040204020203" charset="-122"/>
              </a:rPr>
              <a:t>我想，从理论上也应该能推导出来！</a:t>
            </a: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67091" y="3023751"/>
            <a:ext cx="564681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几个连接起来的电阻所起的作用，可以用一个电阻来代替，这个电阻就是那些电阻的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等效电阻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45534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2400" y="229191"/>
            <a:ext cx="3206327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串联电路的等效电阻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9"/>
          <p:cNvSpPr txBox="1">
            <a:spLocks noChangeArrowheads="1"/>
          </p:cNvSpPr>
          <p:nvPr/>
        </p:nvSpPr>
        <p:spPr bwMode="auto">
          <a:xfrm>
            <a:off x="268765" y="2044936"/>
            <a:ext cx="833563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与假设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导体电阻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与导体的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材料、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以及横截面积有关；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个电阻串联后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相当于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在材料和横截面积不变的情况下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了导体的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猜想：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电阻串联后，等效电阻会增大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31399" y="729193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串联电路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的等效电阻</a:t>
            </a:r>
          </a:p>
        </p:txBody>
      </p:sp>
      <p:sp>
        <p:nvSpPr>
          <p:cNvPr id="13" name="矩形 12"/>
          <p:cNvSpPr/>
          <p:nvPr/>
        </p:nvSpPr>
        <p:spPr>
          <a:xfrm>
            <a:off x="308100" y="1375524"/>
            <a:ext cx="81871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问题：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电阻串联后，其等效电阻会增大还是减小？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108"/>
          <p:cNvSpPr/>
          <p:nvPr/>
        </p:nvSpPr>
        <p:spPr>
          <a:xfrm>
            <a:off x="185605" y="829223"/>
            <a:ext cx="1819958" cy="52322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0" name="Shape 112"/>
          <p:cNvSpPr/>
          <p:nvPr/>
        </p:nvSpPr>
        <p:spPr>
          <a:xfrm>
            <a:off x="223812" y="829223"/>
            <a:ext cx="1743544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实验探究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4" grpId="0"/>
      <p:bldP spid="13" grpId="0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16613" y="173900"/>
            <a:ext cx="4801870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(3)</a:t>
            </a:r>
            <a:r>
              <a:rPr lang="zh-CN" altLang="en-US" dirty="0" smtClean="0"/>
              <a:t>研究方法</a:t>
            </a:r>
            <a:r>
              <a:rPr lang="zh-CN" altLang="en-US" dirty="0"/>
              <a:t>：</a:t>
            </a:r>
            <a:r>
              <a:rPr lang="zh-CN" altLang="en-US" dirty="0">
                <a:solidFill>
                  <a:schemeClr val="tx1"/>
                </a:solidFill>
              </a:rPr>
              <a:t>等效替代法</a:t>
            </a:r>
          </a:p>
        </p:txBody>
      </p:sp>
      <p:sp>
        <p:nvSpPr>
          <p:cNvPr id="3" name="Text Box 46"/>
          <p:cNvSpPr txBox="1">
            <a:spLocks noChangeArrowheads="1"/>
          </p:cNvSpPr>
          <p:nvPr/>
        </p:nvSpPr>
        <p:spPr bwMode="auto">
          <a:xfrm>
            <a:off x="116613" y="820230"/>
            <a:ext cx="2521630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(4)</a:t>
            </a:r>
            <a:r>
              <a:rPr lang="zh-CN" altLang="en-US" dirty="0" smtClean="0"/>
              <a:t>进行实验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grpSp>
        <p:nvGrpSpPr>
          <p:cNvPr id="4" name="组合 104"/>
          <p:cNvGrpSpPr>
            <a:grpSpLocks/>
          </p:cNvGrpSpPr>
          <p:nvPr/>
        </p:nvGrpSpPr>
        <p:grpSpPr bwMode="auto">
          <a:xfrm>
            <a:off x="736952" y="2619077"/>
            <a:ext cx="2624110" cy="1957129"/>
            <a:chOff x="637597" y="1810156"/>
            <a:chExt cx="2722339" cy="2488315"/>
          </a:xfrm>
        </p:grpSpPr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637597" y="2733920"/>
              <a:ext cx="1243516" cy="508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000" i="1" dirty="0" smtClean="0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altLang="zh-CN" sz="2000" baseline="-250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en-US" altLang="zh-CN" sz="20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微软雅黑" panose="020B0502040204020203" charset="-122"/>
                  <a:sym typeface="微软雅黑" panose="020B0502040204020203" charset="-122"/>
                </a:rPr>
                <a:t> </a:t>
              </a:r>
              <a:r>
                <a:rPr lang="en-US" altLang="zh-CN" sz="20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微软雅黑" panose="020B0502040204020203" charset="-122"/>
                  <a:sym typeface="微软雅黑" panose="020B0502040204020203" charset="-122"/>
                </a:rPr>
                <a:t>=5</a:t>
              </a:r>
              <a:r>
                <a:rPr lang="el-GR" altLang="zh-CN" sz="20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l-GR" altLang="zh-CN" sz="2000" dirty="0">
                  <a:latin typeface="微软雅黑" pitchFamily="34" charset="-122"/>
                  <a:ea typeface="微软雅黑" pitchFamily="34" charset="-122"/>
                </a:rPr>
                <a:t>Ω</a:t>
              </a:r>
              <a:endParaRPr lang="en-US" altLang="zh-CN" sz="2000" baseline="-25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1643334" y="2733920"/>
              <a:ext cx="1409902" cy="508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000" i="1" dirty="0" smtClean="0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altLang="zh-CN" sz="2000" baseline="-25000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en-US" altLang="zh-CN" sz="20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微软雅黑" panose="020B0502040204020203" charset="-122"/>
                  <a:sym typeface="微软雅黑" panose="020B0502040204020203" charset="-122"/>
                </a:rPr>
                <a:t> </a:t>
              </a:r>
              <a:r>
                <a:rPr lang="en-US" altLang="zh-CN" sz="20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微软雅黑" panose="020B0502040204020203" charset="-122"/>
                  <a:sym typeface="微软雅黑" panose="020B0502040204020203" charset="-122"/>
                </a:rPr>
                <a:t>=10</a:t>
              </a:r>
              <a:r>
                <a:rPr lang="el-GR" altLang="zh-CN" sz="20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l-GR" altLang="zh-CN" sz="2000" dirty="0">
                  <a:latin typeface="微软雅黑" pitchFamily="34" charset="-122"/>
                  <a:ea typeface="微软雅黑" pitchFamily="34" charset="-122"/>
                </a:rPr>
                <a:t>Ω</a:t>
              </a:r>
              <a:endParaRPr lang="en-US" altLang="zh-CN" sz="2000" baseline="-250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" name="组合 89"/>
            <p:cNvGrpSpPr>
              <a:grpSpLocks/>
            </p:cNvGrpSpPr>
            <p:nvPr/>
          </p:nvGrpSpPr>
          <p:grpSpPr bwMode="auto">
            <a:xfrm>
              <a:off x="642910" y="1810156"/>
              <a:ext cx="2717026" cy="2488315"/>
              <a:chOff x="713554" y="1953032"/>
              <a:chExt cx="2717026" cy="2488315"/>
            </a:xfrm>
          </p:grpSpPr>
          <p:sp>
            <p:nvSpPr>
              <p:cNvPr id="8" name="Text Box 116"/>
              <p:cNvSpPr txBox="1">
                <a:spLocks noChangeArrowheads="1"/>
              </p:cNvSpPr>
              <p:nvPr/>
            </p:nvSpPr>
            <p:spPr bwMode="auto">
              <a:xfrm>
                <a:off x="2928926" y="3571882"/>
                <a:ext cx="343009" cy="369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S</a:t>
                </a:r>
                <a:endParaRPr lang="en-US" altLang="zh-CN" sz="2400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9" name="直接连接符 8"/>
              <p:cNvCxnSpPr>
                <a:stCxn id="10" idx="0"/>
              </p:cNvCxnSpPr>
              <p:nvPr/>
            </p:nvCxnSpPr>
            <p:spPr>
              <a:xfrm rot="16200000" flipH="1">
                <a:off x="2941484" y="3086234"/>
                <a:ext cx="1588" cy="97343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Line 183"/>
              <p:cNvSpPr>
                <a:spLocks noChangeShapeType="1"/>
              </p:cNvSpPr>
              <p:nvPr/>
            </p:nvSpPr>
            <p:spPr bwMode="auto">
              <a:xfrm>
                <a:off x="2455821" y="3571882"/>
                <a:ext cx="0" cy="3127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Rectangle 184"/>
              <p:cNvSpPr>
                <a:spLocks noChangeArrowheads="1"/>
              </p:cNvSpPr>
              <p:nvPr/>
            </p:nvSpPr>
            <p:spPr bwMode="auto">
              <a:xfrm>
                <a:off x="2143108" y="3884595"/>
                <a:ext cx="624049" cy="187353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Text Box 4"/>
              <p:cNvSpPr txBox="1">
                <a:spLocks noChangeArrowheads="1"/>
              </p:cNvSpPr>
              <p:nvPr/>
            </p:nvSpPr>
            <p:spPr bwMode="auto">
              <a:xfrm>
                <a:off x="2357422" y="4071948"/>
                <a:ext cx="766458" cy="369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400" i="1">
                    <a:latin typeface="微软雅黑" pitchFamily="34" charset="-122"/>
                    <a:ea typeface="微软雅黑" pitchFamily="34" charset="-122"/>
                  </a:rPr>
                  <a:t>R'</a:t>
                </a:r>
              </a:p>
            </p:txBody>
          </p:sp>
          <p:cxnSp>
            <p:nvCxnSpPr>
              <p:cNvPr id="13" name="直接连接符 12"/>
              <p:cNvCxnSpPr>
                <a:stCxn id="10" idx="0"/>
              </p:cNvCxnSpPr>
              <p:nvPr/>
            </p:nvCxnSpPr>
            <p:spPr>
              <a:xfrm>
                <a:off x="856472" y="2214598"/>
                <a:ext cx="1715014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10" idx="0"/>
              </p:cNvCxnSpPr>
              <p:nvPr/>
            </p:nvCxnSpPr>
            <p:spPr>
              <a:xfrm>
                <a:off x="715141" y="4000857"/>
                <a:ext cx="1427591" cy="1588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4"/>
              <p:cNvGrpSpPr>
                <a:grpSpLocks/>
              </p:cNvGrpSpPr>
              <p:nvPr/>
            </p:nvGrpSpPr>
            <p:grpSpPr bwMode="auto">
              <a:xfrm rot="10800000">
                <a:off x="1500166" y="3643314"/>
                <a:ext cx="142876" cy="714383"/>
                <a:chOff x="0" y="0"/>
                <a:chExt cx="85" cy="340"/>
              </a:xfrm>
            </p:grpSpPr>
            <p:sp>
              <p:nvSpPr>
                <p:cNvPr id="33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4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5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cxnSp>
            <p:nvCxnSpPr>
              <p:cNvPr id="16" name="直接连接符 15"/>
              <p:cNvCxnSpPr>
                <a:stCxn id="10" idx="0"/>
              </p:cNvCxnSpPr>
              <p:nvPr/>
            </p:nvCxnSpPr>
            <p:spPr>
              <a:xfrm>
                <a:off x="715141" y="2786201"/>
                <a:ext cx="2713851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78"/>
              <p:cNvSpPr>
                <a:spLocks noChangeArrowheads="1"/>
              </p:cNvSpPr>
              <p:nvPr/>
            </p:nvSpPr>
            <p:spPr bwMode="auto">
              <a:xfrm>
                <a:off x="1000100" y="2714626"/>
                <a:ext cx="571504" cy="14287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Rectangle 178"/>
              <p:cNvSpPr>
                <a:spLocks noChangeArrowheads="1"/>
              </p:cNvSpPr>
              <p:nvPr/>
            </p:nvSpPr>
            <p:spPr bwMode="auto">
              <a:xfrm>
                <a:off x="1785918" y="2714626"/>
                <a:ext cx="571504" cy="14287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9" name="组合 88"/>
              <p:cNvGrpSpPr>
                <a:grpSpLocks/>
              </p:cNvGrpSpPr>
              <p:nvPr/>
            </p:nvGrpSpPr>
            <p:grpSpPr bwMode="auto">
              <a:xfrm>
                <a:off x="2714612" y="3357568"/>
                <a:ext cx="571504" cy="285752"/>
                <a:chOff x="2928926" y="3714758"/>
                <a:chExt cx="571504" cy="285752"/>
              </a:xfrm>
            </p:grpSpPr>
            <p:sp>
              <p:nvSpPr>
                <p:cNvPr id="30" name="Rectangle 15"/>
                <p:cNvSpPr>
                  <a:spLocks noChangeArrowheads="1"/>
                </p:cNvSpPr>
                <p:nvPr/>
              </p:nvSpPr>
              <p:spPr bwMode="auto">
                <a:xfrm>
                  <a:off x="2993667" y="3857634"/>
                  <a:ext cx="504531" cy="14287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1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93667" y="3714758"/>
                  <a:ext cx="506763" cy="21632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2" name="Oval 17"/>
                <p:cNvSpPr>
                  <a:spLocks noChangeArrowheads="1"/>
                </p:cNvSpPr>
                <p:nvPr/>
              </p:nvSpPr>
              <p:spPr bwMode="auto">
                <a:xfrm>
                  <a:off x="2928926" y="3858137"/>
                  <a:ext cx="127249" cy="140864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cxnSp>
            <p:nvCxnSpPr>
              <p:cNvPr id="20" name="直接连接符 19"/>
              <p:cNvCxnSpPr>
                <a:stCxn id="10" idx="0"/>
              </p:cNvCxnSpPr>
              <p:nvPr/>
            </p:nvCxnSpPr>
            <p:spPr>
              <a:xfrm rot="5400000">
                <a:off x="107020" y="3392735"/>
                <a:ext cx="1214656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Group 18"/>
              <p:cNvGrpSpPr>
                <a:grpSpLocks/>
              </p:cNvGrpSpPr>
              <p:nvPr/>
            </p:nvGrpSpPr>
            <p:grpSpPr bwMode="auto">
              <a:xfrm>
                <a:off x="2786050" y="2501674"/>
                <a:ext cx="431038" cy="577335"/>
                <a:chOff x="0" y="1"/>
                <a:chExt cx="284" cy="424"/>
              </a:xfrm>
            </p:grpSpPr>
            <p:sp>
              <p:nvSpPr>
                <p:cNvPr id="28" name="Oval 19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9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24" y="1"/>
                  <a:ext cx="235" cy="4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微软雅黑" pitchFamily="34" charset="-122"/>
                      <a:ea typeface="微软雅黑" pitchFamily="34" charset="-122"/>
                    </a:rPr>
                    <a:t>A</a:t>
                  </a:r>
                </a:p>
              </p:txBody>
            </p:sp>
          </p:grpSp>
          <p:cxnSp>
            <p:nvCxnSpPr>
              <p:cNvPr id="22" name="直接连接符 21"/>
              <p:cNvCxnSpPr>
                <a:stCxn id="10" idx="0"/>
              </p:cNvCxnSpPr>
              <p:nvPr/>
            </p:nvCxnSpPr>
            <p:spPr>
              <a:xfrm rot="5400000">
                <a:off x="3036810" y="3178383"/>
                <a:ext cx="785954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10" idx="0"/>
              </p:cNvCxnSpPr>
              <p:nvPr/>
            </p:nvCxnSpPr>
            <p:spPr>
              <a:xfrm rot="5400000">
                <a:off x="570670" y="2500399"/>
                <a:ext cx="573190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stCxn id="10" idx="0"/>
              </p:cNvCxnSpPr>
              <p:nvPr/>
            </p:nvCxnSpPr>
            <p:spPr>
              <a:xfrm rot="5400000">
                <a:off x="2285684" y="2500399"/>
                <a:ext cx="573190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Group 25"/>
              <p:cNvGrpSpPr>
                <a:grpSpLocks/>
              </p:cNvGrpSpPr>
              <p:nvPr/>
            </p:nvGrpSpPr>
            <p:grpSpPr bwMode="auto">
              <a:xfrm>
                <a:off x="1428728" y="1953032"/>
                <a:ext cx="431038" cy="577675"/>
                <a:chOff x="0" y="-34"/>
                <a:chExt cx="284" cy="416"/>
              </a:xfrm>
            </p:grpSpPr>
            <p:sp>
              <p:nvSpPr>
                <p:cNvPr id="26" name="Oval 190"/>
                <p:cNvSpPr>
                  <a:spLocks noChangeArrowheads="1"/>
                </p:cNvSpPr>
                <p:nvPr/>
              </p:nvSpPr>
              <p:spPr bwMode="auto">
                <a:xfrm>
                  <a:off x="0" y="16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7" name="Text Box 191"/>
                <p:cNvSpPr txBox="1">
                  <a:spLocks noChangeArrowheads="1"/>
                </p:cNvSpPr>
                <p:nvPr/>
              </p:nvSpPr>
              <p:spPr bwMode="auto">
                <a:xfrm>
                  <a:off x="24" y="-34"/>
                  <a:ext cx="260" cy="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微软雅黑" pitchFamily="34" charset="-122"/>
                      <a:ea typeface="微软雅黑" pitchFamily="34" charset="-122"/>
                    </a:rPr>
                    <a:t>V</a:t>
                  </a:r>
                </a:p>
              </p:txBody>
            </p:sp>
          </p:grpSp>
        </p:grpSp>
      </p:grpSp>
      <p:sp>
        <p:nvSpPr>
          <p:cNvPr id="37" name="矩形 36"/>
          <p:cNvSpPr/>
          <p:nvPr/>
        </p:nvSpPr>
        <p:spPr>
          <a:xfrm>
            <a:off x="236220" y="1332679"/>
            <a:ext cx="83743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①将定值电阻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=5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Ω和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=10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串联在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电路中，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闭合开关，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观察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并记录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记录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电压表、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电流表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的示数。</a:t>
            </a:r>
          </a:p>
        </p:txBody>
      </p:sp>
      <p:sp>
        <p:nvSpPr>
          <p:cNvPr id="65" name="任意多边形 64"/>
          <p:cNvSpPr/>
          <p:nvPr/>
        </p:nvSpPr>
        <p:spPr>
          <a:xfrm>
            <a:off x="6535679" y="4114961"/>
            <a:ext cx="466654" cy="747678"/>
          </a:xfrm>
          <a:custGeom>
            <a:avLst/>
            <a:gdLst>
              <a:gd name="connsiteX0" fmla="*/ 0 w 580122"/>
              <a:gd name="connsiteY0" fmla="*/ 400113 h 747678"/>
              <a:gd name="connsiteX1" fmla="*/ 533400 w 580122"/>
              <a:gd name="connsiteY1" fmla="*/ 49593 h 747678"/>
              <a:gd name="connsiteX2" fmla="*/ 548640 w 580122"/>
              <a:gd name="connsiteY2" fmla="*/ 64833 h 747678"/>
              <a:gd name="connsiteX3" fmla="*/ 495300 w 580122"/>
              <a:gd name="connsiteY3" fmla="*/ 628713 h 747678"/>
              <a:gd name="connsiteX4" fmla="*/ 396240 w 580122"/>
              <a:gd name="connsiteY4" fmla="*/ 666813 h 74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122" h="747678">
                <a:moveTo>
                  <a:pt x="0" y="400113"/>
                </a:moveTo>
                <a:lnTo>
                  <a:pt x="533400" y="49593"/>
                </a:lnTo>
                <a:cubicBezTo>
                  <a:pt x="624840" y="-6287"/>
                  <a:pt x="554990" y="-31687"/>
                  <a:pt x="548640" y="64833"/>
                </a:cubicBezTo>
                <a:cubicBezTo>
                  <a:pt x="542290" y="161353"/>
                  <a:pt x="520700" y="528383"/>
                  <a:pt x="495300" y="628713"/>
                </a:cubicBezTo>
                <a:cubicBezTo>
                  <a:pt x="469900" y="729043"/>
                  <a:pt x="441960" y="817943"/>
                  <a:pt x="396240" y="666813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884" y="2619077"/>
            <a:ext cx="3287589" cy="2000353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99128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702" y="460556"/>
            <a:ext cx="7685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保持滑片的位置不变，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再将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=15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的定值电阻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接在电路中，闭合开关，观察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并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记录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两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表的示数。</a:t>
            </a:r>
          </a:p>
        </p:txBody>
      </p:sp>
      <p:grpSp>
        <p:nvGrpSpPr>
          <p:cNvPr id="3" name="组合 104"/>
          <p:cNvGrpSpPr>
            <a:grpSpLocks/>
          </p:cNvGrpSpPr>
          <p:nvPr/>
        </p:nvGrpSpPr>
        <p:grpSpPr bwMode="auto">
          <a:xfrm>
            <a:off x="972338" y="1776457"/>
            <a:ext cx="2185106" cy="1750866"/>
            <a:chOff x="642910" y="1810156"/>
            <a:chExt cx="2717026" cy="2488315"/>
          </a:xfrm>
        </p:grpSpPr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1224846" y="2806373"/>
              <a:ext cx="1546370" cy="568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000" i="1" dirty="0" smtClean="0">
                  <a:latin typeface="微软雅黑" pitchFamily="34" charset="-122"/>
                  <a:ea typeface="微软雅黑" pitchFamily="34" charset="-122"/>
                </a:rPr>
                <a:t>R</a:t>
              </a:r>
              <a:r>
                <a:rPr lang="en-US" altLang="zh-CN" sz="20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微软雅黑" panose="020B0502040204020203" charset="-122"/>
                  <a:sym typeface="微软雅黑" panose="020B0502040204020203" charset="-122"/>
                </a:rPr>
                <a:t> =15</a:t>
              </a:r>
              <a:r>
                <a:rPr lang="el-GR" altLang="zh-CN" sz="2000" dirty="0" smtClean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l-GR" altLang="zh-CN" sz="2000" dirty="0">
                  <a:latin typeface="微软雅黑" pitchFamily="34" charset="-122"/>
                  <a:ea typeface="微软雅黑" pitchFamily="34" charset="-122"/>
                </a:rPr>
                <a:t>Ω</a:t>
              </a:r>
              <a:endParaRPr lang="en-US" altLang="zh-CN" sz="2000" baseline="-250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" name="组合 89"/>
            <p:cNvGrpSpPr>
              <a:grpSpLocks/>
            </p:cNvGrpSpPr>
            <p:nvPr/>
          </p:nvGrpSpPr>
          <p:grpSpPr bwMode="auto">
            <a:xfrm>
              <a:off x="642910" y="1810156"/>
              <a:ext cx="2717026" cy="2488315"/>
              <a:chOff x="713554" y="1953032"/>
              <a:chExt cx="2717026" cy="2488315"/>
            </a:xfrm>
          </p:grpSpPr>
          <p:sp>
            <p:nvSpPr>
              <p:cNvPr id="7" name="Text Box 116"/>
              <p:cNvSpPr txBox="1">
                <a:spLocks noChangeArrowheads="1"/>
              </p:cNvSpPr>
              <p:nvPr/>
            </p:nvSpPr>
            <p:spPr bwMode="auto">
              <a:xfrm>
                <a:off x="2928926" y="3571882"/>
                <a:ext cx="343009" cy="369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</a:rPr>
                  <a:t>S</a:t>
                </a:r>
                <a:endParaRPr lang="en-US" altLang="zh-CN" sz="2400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" name="直接连接符 7"/>
              <p:cNvCxnSpPr>
                <a:stCxn id="9" idx="0"/>
              </p:cNvCxnSpPr>
              <p:nvPr/>
            </p:nvCxnSpPr>
            <p:spPr>
              <a:xfrm rot="16200000" flipH="1">
                <a:off x="2941484" y="3086234"/>
                <a:ext cx="1588" cy="973430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Line 183"/>
              <p:cNvSpPr>
                <a:spLocks noChangeShapeType="1"/>
              </p:cNvSpPr>
              <p:nvPr/>
            </p:nvSpPr>
            <p:spPr bwMode="auto">
              <a:xfrm>
                <a:off x="2455821" y="3571882"/>
                <a:ext cx="0" cy="3127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Rectangle 184"/>
              <p:cNvSpPr>
                <a:spLocks noChangeArrowheads="1"/>
              </p:cNvSpPr>
              <p:nvPr/>
            </p:nvSpPr>
            <p:spPr bwMode="auto">
              <a:xfrm>
                <a:off x="2143108" y="3884595"/>
                <a:ext cx="624049" cy="187353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Text Box 4"/>
              <p:cNvSpPr txBox="1">
                <a:spLocks noChangeArrowheads="1"/>
              </p:cNvSpPr>
              <p:nvPr/>
            </p:nvSpPr>
            <p:spPr bwMode="auto">
              <a:xfrm>
                <a:off x="2357422" y="4071948"/>
                <a:ext cx="766458" cy="369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400" i="1">
                    <a:latin typeface="微软雅黑" pitchFamily="34" charset="-122"/>
                    <a:ea typeface="微软雅黑" pitchFamily="34" charset="-122"/>
                  </a:rPr>
                  <a:t>R'</a:t>
                </a:r>
              </a:p>
            </p:txBody>
          </p:sp>
          <p:cxnSp>
            <p:nvCxnSpPr>
              <p:cNvPr id="12" name="直接连接符 11"/>
              <p:cNvCxnSpPr>
                <a:stCxn id="9" idx="0"/>
              </p:cNvCxnSpPr>
              <p:nvPr/>
            </p:nvCxnSpPr>
            <p:spPr>
              <a:xfrm>
                <a:off x="856472" y="2214598"/>
                <a:ext cx="1715014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stCxn id="9" idx="0"/>
              </p:cNvCxnSpPr>
              <p:nvPr/>
            </p:nvCxnSpPr>
            <p:spPr>
              <a:xfrm>
                <a:off x="715141" y="4000857"/>
                <a:ext cx="1427591" cy="1588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Group 4"/>
              <p:cNvGrpSpPr>
                <a:grpSpLocks/>
              </p:cNvGrpSpPr>
              <p:nvPr/>
            </p:nvGrpSpPr>
            <p:grpSpPr bwMode="auto">
              <a:xfrm rot="10800000">
                <a:off x="1500166" y="3643314"/>
                <a:ext cx="142876" cy="714383"/>
                <a:chOff x="0" y="0"/>
                <a:chExt cx="85" cy="340"/>
              </a:xfrm>
            </p:grpSpPr>
            <p:sp>
              <p:nvSpPr>
                <p:cNvPr id="32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3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4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cxnSp>
            <p:nvCxnSpPr>
              <p:cNvPr id="15" name="直接连接符 14"/>
              <p:cNvCxnSpPr>
                <a:stCxn id="9" idx="0"/>
              </p:cNvCxnSpPr>
              <p:nvPr/>
            </p:nvCxnSpPr>
            <p:spPr>
              <a:xfrm>
                <a:off x="715141" y="2786201"/>
                <a:ext cx="2713851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 178"/>
              <p:cNvSpPr>
                <a:spLocks noChangeArrowheads="1"/>
              </p:cNvSpPr>
              <p:nvPr/>
            </p:nvSpPr>
            <p:spPr bwMode="auto">
              <a:xfrm>
                <a:off x="1428937" y="2699159"/>
                <a:ext cx="571504" cy="14287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8" name="组合 88"/>
              <p:cNvGrpSpPr>
                <a:grpSpLocks/>
              </p:cNvGrpSpPr>
              <p:nvPr/>
            </p:nvGrpSpPr>
            <p:grpSpPr bwMode="auto">
              <a:xfrm>
                <a:off x="2714612" y="3357568"/>
                <a:ext cx="571504" cy="285752"/>
                <a:chOff x="2928926" y="3714758"/>
                <a:chExt cx="571504" cy="285752"/>
              </a:xfrm>
            </p:grpSpPr>
            <p:sp>
              <p:nvSpPr>
                <p:cNvPr id="29" name="Rectangle 15"/>
                <p:cNvSpPr>
                  <a:spLocks noChangeArrowheads="1"/>
                </p:cNvSpPr>
                <p:nvPr/>
              </p:nvSpPr>
              <p:spPr bwMode="auto">
                <a:xfrm>
                  <a:off x="2993667" y="3857634"/>
                  <a:ext cx="504531" cy="14287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0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93667" y="3714758"/>
                  <a:ext cx="506763" cy="21632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1" name="Oval 17"/>
                <p:cNvSpPr>
                  <a:spLocks noChangeArrowheads="1"/>
                </p:cNvSpPr>
                <p:nvPr/>
              </p:nvSpPr>
              <p:spPr bwMode="auto">
                <a:xfrm>
                  <a:off x="2928926" y="3858137"/>
                  <a:ext cx="127249" cy="140864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cxnSp>
            <p:nvCxnSpPr>
              <p:cNvPr id="19" name="直接连接符 18"/>
              <p:cNvCxnSpPr>
                <a:stCxn id="9" idx="0"/>
              </p:cNvCxnSpPr>
              <p:nvPr/>
            </p:nvCxnSpPr>
            <p:spPr>
              <a:xfrm rot="5400000">
                <a:off x="107020" y="3392735"/>
                <a:ext cx="1214656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Group 18"/>
              <p:cNvGrpSpPr>
                <a:grpSpLocks/>
              </p:cNvGrpSpPr>
              <p:nvPr/>
            </p:nvGrpSpPr>
            <p:grpSpPr bwMode="auto">
              <a:xfrm>
                <a:off x="2786050" y="2501674"/>
                <a:ext cx="431038" cy="577335"/>
                <a:chOff x="0" y="1"/>
                <a:chExt cx="284" cy="424"/>
              </a:xfrm>
            </p:grpSpPr>
            <p:sp>
              <p:nvSpPr>
                <p:cNvPr id="27" name="Oval 19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8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24" y="1"/>
                  <a:ext cx="235" cy="4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微软雅黑" pitchFamily="34" charset="-122"/>
                      <a:ea typeface="微软雅黑" pitchFamily="34" charset="-122"/>
                    </a:rPr>
                    <a:t>A</a:t>
                  </a:r>
                </a:p>
              </p:txBody>
            </p:sp>
          </p:grpSp>
          <p:cxnSp>
            <p:nvCxnSpPr>
              <p:cNvPr id="21" name="直接连接符 20"/>
              <p:cNvCxnSpPr>
                <a:stCxn id="9" idx="0"/>
              </p:cNvCxnSpPr>
              <p:nvPr/>
            </p:nvCxnSpPr>
            <p:spPr>
              <a:xfrm rot="5400000">
                <a:off x="3036810" y="3178383"/>
                <a:ext cx="785954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stCxn id="9" idx="0"/>
              </p:cNvCxnSpPr>
              <p:nvPr/>
            </p:nvCxnSpPr>
            <p:spPr>
              <a:xfrm rot="5400000">
                <a:off x="570670" y="2500399"/>
                <a:ext cx="573190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9" idx="0"/>
              </p:cNvCxnSpPr>
              <p:nvPr/>
            </p:nvCxnSpPr>
            <p:spPr>
              <a:xfrm rot="5400000">
                <a:off x="2285684" y="2500399"/>
                <a:ext cx="573190" cy="1587"/>
              </a:xfrm>
              <a:prstGeom prst="line">
                <a:avLst/>
              </a:prstGeom>
              <a:ln w="31750">
                <a:solidFill>
                  <a:schemeClr val="tx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Group 25"/>
              <p:cNvGrpSpPr>
                <a:grpSpLocks/>
              </p:cNvGrpSpPr>
              <p:nvPr/>
            </p:nvGrpSpPr>
            <p:grpSpPr bwMode="auto">
              <a:xfrm>
                <a:off x="1428728" y="1953032"/>
                <a:ext cx="431038" cy="577675"/>
                <a:chOff x="0" y="-34"/>
                <a:chExt cx="284" cy="416"/>
              </a:xfrm>
            </p:grpSpPr>
            <p:sp>
              <p:nvSpPr>
                <p:cNvPr id="25" name="Oval 190"/>
                <p:cNvSpPr>
                  <a:spLocks noChangeArrowheads="1"/>
                </p:cNvSpPr>
                <p:nvPr/>
              </p:nvSpPr>
              <p:spPr bwMode="auto">
                <a:xfrm>
                  <a:off x="0" y="16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40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6" name="Text Box 191"/>
                <p:cNvSpPr txBox="1">
                  <a:spLocks noChangeArrowheads="1"/>
                </p:cNvSpPr>
                <p:nvPr/>
              </p:nvSpPr>
              <p:spPr bwMode="auto">
                <a:xfrm>
                  <a:off x="24" y="-34"/>
                  <a:ext cx="260" cy="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微软雅黑" pitchFamily="34" charset="-122"/>
                      <a:ea typeface="微软雅黑" pitchFamily="34" charset="-122"/>
                    </a:rPr>
                    <a:t>V</a:t>
                  </a:r>
                </a:p>
              </p:txBody>
            </p:sp>
          </p:grpSp>
        </p:grpSp>
      </p:grpSp>
      <p:sp>
        <p:nvSpPr>
          <p:cNvPr id="44" name="矩形 43"/>
          <p:cNvSpPr/>
          <p:nvPr/>
        </p:nvSpPr>
        <p:spPr>
          <a:xfrm>
            <a:off x="2421649" y="4022249"/>
            <a:ext cx="59045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两次实验中，电流表和电压表的示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数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17417" y="3928896"/>
            <a:ext cx="242164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实验现象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385520" y="3784135"/>
            <a:ext cx="800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676" y="1702515"/>
            <a:ext cx="3018156" cy="2039990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68653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240" y="906979"/>
            <a:ext cx="86072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在电路中，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=15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值电阻和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=5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=10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Ω串联起来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作用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相同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即：电阻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=15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=5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=10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100" y="217407"/>
            <a:ext cx="24216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2158" y="1878498"/>
            <a:ext cx="800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</a:t>
            </a:r>
          </a:p>
        </p:txBody>
      </p:sp>
      <p:sp>
        <p:nvSpPr>
          <p:cNvPr id="5" name="Text Box 46"/>
          <p:cNvSpPr txBox="1">
            <a:spLocks noChangeArrowheads="1"/>
          </p:cNvSpPr>
          <p:nvPr/>
        </p:nvSpPr>
        <p:spPr bwMode="auto">
          <a:xfrm>
            <a:off x="1159455" y="3034684"/>
            <a:ext cx="6210300" cy="1200329"/>
          </a:xfrm>
          <a:prstGeom prst="rect">
            <a:avLst/>
          </a:prstGeom>
          <a:noFill/>
          <a:ln w="28575">
            <a:solidFill>
              <a:srgbClr val="0039AC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华文宋体" pitchFamily="2" charset="-122"/>
                <a:ea typeface="华文宋体" pitchFamily="2" charset="-122"/>
              </a:rPr>
              <a:t>串联电路的等效电阻等于各串联电阻之和</a:t>
            </a:r>
            <a:r>
              <a:rPr lang="zh-CN" altLang="en-US" sz="2400" b="1" dirty="0" smtClean="0">
                <a:solidFill>
                  <a:schemeClr val="tx1"/>
                </a:solidFill>
                <a:latin typeface="华文宋体" pitchFamily="2" charset="-122"/>
                <a:ea typeface="华文宋体" pitchFamily="2" charset="-122"/>
              </a:rPr>
              <a:t>.</a:t>
            </a:r>
            <a:endParaRPr lang="en-US" altLang="zh-CN" sz="2400" b="1" dirty="0" smtClean="0">
              <a:solidFill>
                <a:schemeClr val="tx1"/>
              </a:solidFill>
              <a:latin typeface="华文宋体" pitchFamily="2" charset="-122"/>
              <a:ea typeface="华文宋体" pitchFamily="2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华文宋体" pitchFamily="2" charset="-122"/>
                <a:ea typeface="华文宋体" pitchFamily="2" charset="-122"/>
              </a:rPr>
              <a:t>两</a:t>
            </a:r>
            <a:r>
              <a:rPr lang="zh-CN" altLang="en-US" sz="2400" b="1" dirty="0">
                <a:solidFill>
                  <a:schemeClr val="tx1"/>
                </a:solidFill>
                <a:latin typeface="华文宋体" pitchFamily="2" charset="-122"/>
                <a:ea typeface="华文宋体" pitchFamily="2" charset="-122"/>
              </a:rPr>
              <a:t>个电阻</a:t>
            </a:r>
            <a:r>
              <a:rPr lang="zh-CN" altLang="en-US" sz="2400" b="1" dirty="0" smtClean="0">
                <a:solidFill>
                  <a:schemeClr val="tx1"/>
                </a:solidFill>
                <a:latin typeface="华文宋体" pitchFamily="2" charset="-122"/>
                <a:ea typeface="华文宋体" pitchFamily="2" charset="-122"/>
              </a:rPr>
              <a:t>串联，有：</a:t>
            </a:r>
            <a:r>
              <a:rPr lang="en-US" altLang="zh-CN" sz="2400" b="1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R=R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+R</a:t>
            </a:r>
            <a:r>
              <a:rPr lang="en-US" altLang="zh-CN" sz="2400" b="1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dirty="0">
                <a:solidFill>
                  <a:srgbClr val="0070C0"/>
                </a:solidFill>
                <a:latin typeface="华文宋体" pitchFamily="2" charset="-122"/>
                <a:ea typeface="华文宋体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75738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38" y="355292"/>
            <a:ext cx="840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理解：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两个的电阻串联，相当于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相同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增大，所以总电阻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如图所示：</a:t>
            </a:r>
          </a:p>
        </p:txBody>
      </p:sp>
      <p:sp>
        <p:nvSpPr>
          <p:cNvPr id="3" name="矩形 2"/>
          <p:cNvSpPr/>
          <p:nvPr/>
        </p:nvSpPr>
        <p:spPr>
          <a:xfrm>
            <a:off x="5115402" y="384763"/>
            <a:ext cx="89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材料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94700" y="384763"/>
            <a:ext cx="1507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横截面积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434" y="100651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长度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4888" y="1006510"/>
            <a:ext cx="866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变大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28"/>
          <p:cNvGrpSpPr>
            <a:grpSpLocks/>
          </p:cNvGrpSpPr>
          <p:nvPr/>
        </p:nvGrpSpPr>
        <p:grpSpPr bwMode="auto">
          <a:xfrm>
            <a:off x="1270477" y="1723261"/>
            <a:ext cx="4516437" cy="501651"/>
            <a:chOff x="1331915" y="1196329"/>
            <a:chExt cx="4516138" cy="324192"/>
          </a:xfrm>
          <a:effectLst>
            <a:outerShdw blurRad="635000" dist="50800" dir="5400000" algn="ctr" rotWithShape="0">
              <a:srgbClr val="000000">
                <a:alpha val="70000"/>
              </a:srgbClr>
            </a:outerShdw>
          </a:effectLst>
        </p:grpSpPr>
        <p:sp>
          <p:nvSpPr>
            <p:cNvPr id="8" name="圆柱形 7"/>
            <p:cNvSpPr/>
            <p:nvPr/>
          </p:nvSpPr>
          <p:spPr bwMode="auto">
            <a:xfrm rot="5400000">
              <a:off x="1663499" y="864745"/>
              <a:ext cx="324191" cy="987360"/>
            </a:xfrm>
            <a:prstGeom prst="can">
              <a:avLst/>
            </a:prstGeom>
            <a:solidFill>
              <a:schemeClr val="accent5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圆柱形 8"/>
            <p:cNvSpPr/>
            <p:nvPr/>
          </p:nvSpPr>
          <p:spPr bwMode="auto">
            <a:xfrm rot="5400000">
              <a:off x="4520016" y="863951"/>
              <a:ext cx="324191" cy="988948"/>
            </a:xfrm>
            <a:prstGeom prst="can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8"/>
            <p:cNvSpPr txBox="1">
              <a:spLocks noChangeArrowheads="1"/>
            </p:cNvSpPr>
            <p:nvPr/>
          </p:nvSpPr>
          <p:spPr bwMode="auto">
            <a:xfrm>
              <a:off x="2290216" y="1222170"/>
              <a:ext cx="732134" cy="2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b="1" dirty="0">
                  <a:latin typeface="微软雅黑" pitchFamily="34" charset="-122"/>
                  <a:ea typeface="微软雅黑" pitchFamily="34" charset="-122"/>
                </a:rPr>
                <a:t>+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3643151" y="1211506"/>
              <a:ext cx="732134" cy="29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 b="1" dirty="0">
                  <a:latin typeface="微软雅黑" pitchFamily="34" charset="-122"/>
                  <a:ea typeface="微软雅黑" pitchFamily="34" charset="-122"/>
                </a:rPr>
                <a:t>=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圆柱形 11"/>
            <p:cNvSpPr/>
            <p:nvPr/>
          </p:nvSpPr>
          <p:spPr bwMode="auto">
            <a:xfrm rot="5400000">
              <a:off x="3067549" y="971895"/>
              <a:ext cx="324191" cy="773061"/>
            </a:xfrm>
            <a:prstGeom prst="can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圆柱形 12"/>
            <p:cNvSpPr/>
            <p:nvPr/>
          </p:nvSpPr>
          <p:spPr bwMode="auto">
            <a:xfrm rot="5400000">
              <a:off x="5300220" y="972688"/>
              <a:ext cx="324191" cy="771474"/>
            </a:xfrm>
            <a:prstGeom prst="can">
              <a:avLst/>
            </a:prstGeom>
            <a:solidFill>
              <a:schemeClr val="accent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 typeface="Arial" panose="020B0604020202020204" pitchFamily="34" charset="0"/>
                <a:buNone/>
                <a:defRPr/>
              </a:pPr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5040" y="3309288"/>
            <a:ext cx="80799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）特点：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几个导体串联起来，总电阻比任何一个电阻都大；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个相同电阻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串联的总电阻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的关系是：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</a:rPr>
              <a:t>nR</a:t>
            </a:r>
            <a:r>
              <a:rPr lang="en-US" altLang="zh-CN" sz="2400" baseline="-250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80735" y="2587650"/>
            <a:ext cx="79994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简单的图示来理解物理规律，是学习物理的重要方法.</a:t>
            </a:r>
          </a:p>
        </p:txBody>
      </p:sp>
    </p:spTree>
    <p:extLst>
      <p:ext uri="{BB962C8B-B14F-4D97-AF65-F5344CB8AC3E}">
        <p14:creationId xmlns:p14="http://schemas.microsoft.com/office/powerpoint/2010/main" val="35496036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7"/>
          <p:cNvSpPr txBox="1">
            <a:spLocks noChangeArrowheads="1"/>
          </p:cNvSpPr>
          <p:nvPr/>
        </p:nvSpPr>
        <p:spPr bwMode="auto">
          <a:xfrm>
            <a:off x="274320" y="793452"/>
            <a:ext cx="75009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50000"/>
              </a:lnSpc>
              <a:buClr>
                <a:srgbClr val="990099"/>
              </a:buClr>
              <a:buSzPct val="70000"/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设串联电阻的阻值为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，串联后的等效电阻为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。通过它们的电流分别为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i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296583" y="190375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推导串联电路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的等效电阻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513245" y="2018573"/>
            <a:ext cx="2537460" cy="2630537"/>
            <a:chOff x="785813" y="2424997"/>
            <a:chExt cx="2520950" cy="3118086"/>
          </a:xfrm>
        </p:grpSpPr>
        <p:grpSp>
          <p:nvGrpSpPr>
            <p:cNvPr id="4" name="组合 101"/>
            <p:cNvGrpSpPr>
              <a:grpSpLocks/>
            </p:cNvGrpSpPr>
            <p:nvPr/>
          </p:nvGrpSpPr>
          <p:grpSpPr bwMode="auto">
            <a:xfrm>
              <a:off x="785813" y="2424997"/>
              <a:ext cx="2520950" cy="1514122"/>
              <a:chOff x="755576" y="2060848"/>
              <a:chExt cx="2520280" cy="1368152"/>
            </a:xfrm>
          </p:grpSpPr>
          <p:cxnSp>
            <p:nvCxnSpPr>
              <p:cNvPr id="5" name="直接连接符 63"/>
              <p:cNvCxnSpPr>
                <a:cxnSpLocks noChangeShapeType="1"/>
              </p:cNvCxnSpPr>
              <p:nvPr/>
            </p:nvCxnSpPr>
            <p:spPr bwMode="auto">
              <a:xfrm flipV="1">
                <a:off x="755576" y="2204864"/>
                <a:ext cx="0" cy="108012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" name="直接连接符 64"/>
              <p:cNvCxnSpPr>
                <a:cxnSpLocks noChangeShapeType="1"/>
              </p:cNvCxnSpPr>
              <p:nvPr/>
            </p:nvCxnSpPr>
            <p:spPr bwMode="auto">
              <a:xfrm flipV="1">
                <a:off x="2109839" y="2370944"/>
                <a:ext cx="0" cy="8640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" name="直接连接符 65"/>
              <p:cNvCxnSpPr>
                <a:cxnSpLocks noChangeShapeType="1"/>
              </p:cNvCxnSpPr>
              <p:nvPr/>
            </p:nvCxnSpPr>
            <p:spPr bwMode="auto">
              <a:xfrm flipV="1">
                <a:off x="3275856" y="2276872"/>
                <a:ext cx="0" cy="1152128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" name="直接连接符 73"/>
              <p:cNvCxnSpPr>
                <a:cxnSpLocks noChangeShapeType="1"/>
              </p:cNvCxnSpPr>
              <p:nvPr/>
            </p:nvCxnSpPr>
            <p:spPr bwMode="auto">
              <a:xfrm>
                <a:off x="827584" y="2348880"/>
                <a:ext cx="2376264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" name="TextBox 78"/>
              <p:cNvSpPr txBox="1">
                <a:spLocks noChangeArrowheads="1"/>
              </p:cNvSpPr>
              <p:nvPr/>
            </p:nvSpPr>
            <p:spPr bwMode="auto">
              <a:xfrm>
                <a:off x="1763688" y="2060848"/>
                <a:ext cx="432048" cy="41715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U</a:t>
                </a:r>
                <a:endParaRPr lang="zh-CN" altLang="en-US" sz="2400" i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0" name="直接连接符 79"/>
              <p:cNvCxnSpPr>
                <a:cxnSpLocks noChangeShapeType="1"/>
              </p:cNvCxnSpPr>
              <p:nvPr/>
            </p:nvCxnSpPr>
            <p:spPr bwMode="auto">
              <a:xfrm>
                <a:off x="755576" y="2780928"/>
                <a:ext cx="1296144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" name="直接连接符 81"/>
              <p:cNvCxnSpPr>
                <a:cxnSpLocks noChangeShapeType="1"/>
              </p:cNvCxnSpPr>
              <p:nvPr/>
            </p:nvCxnSpPr>
            <p:spPr bwMode="auto">
              <a:xfrm>
                <a:off x="2051720" y="2780928"/>
                <a:ext cx="1224136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 type="stealth" w="lg" len="lg"/>
                <a:tailEnd type="stealth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" name="TextBox 83"/>
              <p:cNvSpPr txBox="1">
                <a:spLocks noChangeArrowheads="1"/>
              </p:cNvSpPr>
              <p:nvPr/>
            </p:nvSpPr>
            <p:spPr bwMode="auto">
              <a:xfrm>
                <a:off x="1115616" y="2420888"/>
                <a:ext cx="648072" cy="41715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CN" altLang="en-US" sz="2400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84"/>
              <p:cNvSpPr txBox="1">
                <a:spLocks noChangeArrowheads="1"/>
              </p:cNvSpPr>
              <p:nvPr/>
            </p:nvSpPr>
            <p:spPr bwMode="auto">
              <a:xfrm>
                <a:off x="2367827" y="2444525"/>
                <a:ext cx="648346" cy="4944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en-US" sz="2400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4" name="组合 102"/>
            <p:cNvGrpSpPr>
              <a:grpSpLocks/>
            </p:cNvGrpSpPr>
            <p:nvPr/>
          </p:nvGrpSpPr>
          <p:grpSpPr bwMode="auto">
            <a:xfrm>
              <a:off x="1285875" y="4009754"/>
              <a:ext cx="1873250" cy="799038"/>
              <a:chOff x="1259632" y="3645024"/>
              <a:chExt cx="1872208" cy="720080"/>
            </a:xfrm>
          </p:grpSpPr>
          <p:grpSp>
            <p:nvGrpSpPr>
              <p:cNvPr id="15" name="组合 96"/>
              <p:cNvGrpSpPr>
                <a:grpSpLocks/>
              </p:cNvGrpSpPr>
              <p:nvPr/>
            </p:nvGrpSpPr>
            <p:grpSpPr bwMode="auto">
              <a:xfrm>
                <a:off x="2771800" y="3789040"/>
                <a:ext cx="360040" cy="576064"/>
                <a:chOff x="2771800" y="3789040"/>
                <a:chExt cx="360040" cy="576064"/>
              </a:xfrm>
            </p:grpSpPr>
            <p:cxnSp>
              <p:nvCxnSpPr>
                <p:cNvPr id="22" name="直接连接符 86"/>
                <p:cNvCxnSpPr>
                  <a:cxnSpLocks noChangeShapeType="1"/>
                </p:cNvCxnSpPr>
                <p:nvPr/>
              </p:nvCxnSpPr>
              <p:spPr bwMode="auto">
                <a:xfrm flipV="1">
                  <a:off x="3131840" y="3789040"/>
                  <a:ext cx="0" cy="576064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 type="none" w="lg" len="lg"/>
                  <a:tailEnd type="stealth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23" name="TextBox 89"/>
                <p:cNvSpPr txBox="1">
                  <a:spLocks noChangeArrowheads="1"/>
                </p:cNvSpPr>
                <p:nvPr/>
              </p:nvSpPr>
              <p:spPr bwMode="auto">
                <a:xfrm>
                  <a:off x="2771800" y="3861048"/>
                  <a:ext cx="288032" cy="41604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i="1">
                      <a:solidFill>
                        <a:srgbClr val="FF0000"/>
                      </a:solidFill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defRPr>
                  </a:lvl1pPr>
                </a:lstStyle>
                <a:p>
                  <a:r>
                    <a:rPr lang="en-US" altLang="zh-CN" dirty="0"/>
                    <a:t>I</a:t>
                  </a:r>
                  <a:endParaRPr lang="zh-CN" altLang="en-US" dirty="0"/>
                </a:p>
              </p:txBody>
            </p:sp>
          </p:grpSp>
          <p:grpSp>
            <p:nvGrpSpPr>
              <p:cNvPr id="16" name="组合 97"/>
              <p:cNvGrpSpPr>
                <a:grpSpLocks/>
              </p:cNvGrpSpPr>
              <p:nvPr/>
            </p:nvGrpSpPr>
            <p:grpSpPr bwMode="auto">
              <a:xfrm>
                <a:off x="2285111" y="3645024"/>
                <a:ext cx="589065" cy="564415"/>
                <a:chOff x="2285111" y="3645024"/>
                <a:chExt cx="589065" cy="564415"/>
              </a:xfrm>
            </p:grpSpPr>
            <p:cxnSp>
              <p:nvCxnSpPr>
                <p:cNvPr id="20" name="直接连接符 90"/>
                <p:cNvCxnSpPr>
                  <a:cxnSpLocks noChangeShapeType="1"/>
                </p:cNvCxnSpPr>
                <p:nvPr/>
              </p:nvCxnSpPr>
              <p:spPr bwMode="auto">
                <a:xfrm flipH="1">
                  <a:off x="2339752" y="3645024"/>
                  <a:ext cx="534424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 type="none" w="lg" len="lg"/>
                  <a:tailEnd type="stealth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21" name="TextBox 93"/>
                <p:cNvSpPr txBox="1">
                  <a:spLocks noChangeArrowheads="1"/>
                </p:cNvSpPr>
                <p:nvPr/>
              </p:nvSpPr>
              <p:spPr bwMode="auto">
                <a:xfrm>
                  <a:off x="2285111" y="3793395"/>
                  <a:ext cx="504056" cy="41604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 i="1">
                      <a:solidFill>
                        <a:srgbClr val="FF0000"/>
                      </a:solidFill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defRPr>
                  </a:lvl1pPr>
                </a:lstStyle>
                <a:p>
                  <a:r>
                    <a:rPr lang="en-US" altLang="zh-CN" dirty="0"/>
                    <a:t>I</a:t>
                  </a:r>
                  <a:r>
                    <a:rPr lang="en-US" altLang="zh-CN" baseline="-25000" dirty="0"/>
                    <a:t>2</a:t>
                  </a:r>
                  <a:endParaRPr lang="zh-CN" altLang="en-US" baseline="-25000" dirty="0"/>
                </a:p>
              </p:txBody>
            </p:sp>
          </p:grpSp>
          <p:grpSp>
            <p:nvGrpSpPr>
              <p:cNvPr id="17" name="组合 95"/>
              <p:cNvGrpSpPr>
                <a:grpSpLocks/>
              </p:cNvGrpSpPr>
              <p:nvPr/>
            </p:nvGrpSpPr>
            <p:grpSpPr bwMode="auto">
              <a:xfrm>
                <a:off x="1259632" y="3645024"/>
                <a:ext cx="514742" cy="582730"/>
                <a:chOff x="1259632" y="3645024"/>
                <a:chExt cx="514742" cy="582730"/>
              </a:xfrm>
            </p:grpSpPr>
            <p:cxnSp>
              <p:nvCxnSpPr>
                <p:cNvPr id="18" name="直接连接符 92"/>
                <p:cNvCxnSpPr>
                  <a:cxnSpLocks noChangeShapeType="1"/>
                </p:cNvCxnSpPr>
                <p:nvPr/>
              </p:nvCxnSpPr>
              <p:spPr bwMode="auto">
                <a:xfrm flipH="1">
                  <a:off x="1259632" y="3645024"/>
                  <a:ext cx="504056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 type="none" w="lg" len="lg"/>
                  <a:tailEnd type="stealth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9" name="TextBox 94"/>
                <p:cNvSpPr txBox="1">
                  <a:spLocks noChangeArrowheads="1"/>
                </p:cNvSpPr>
                <p:nvPr/>
              </p:nvSpPr>
              <p:spPr bwMode="auto">
                <a:xfrm>
                  <a:off x="1270318" y="3811710"/>
                  <a:ext cx="504056" cy="41604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2400" i="1" dirty="0">
                      <a:solidFill>
                        <a:srgbClr val="FF0000"/>
                      </a:solidFill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I</a:t>
                  </a:r>
                  <a:r>
                    <a:rPr lang="en-US" altLang="zh-CN" sz="2400" baseline="-25000" dirty="0">
                      <a:solidFill>
                        <a:srgbClr val="FF0000"/>
                      </a:solidFill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1</a:t>
                  </a:r>
                  <a:endParaRPr lang="zh-CN" altLang="en-US" sz="2400" baseline="-25000" dirty="0">
                    <a:solidFill>
                      <a:srgbClr val="FF0000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endParaRPr>
                </a:p>
              </p:txBody>
            </p:sp>
          </p:grpSp>
        </p:grpSp>
        <p:grpSp>
          <p:nvGrpSpPr>
            <p:cNvPr id="24" name="组合 100"/>
            <p:cNvGrpSpPr>
              <a:grpSpLocks/>
            </p:cNvGrpSpPr>
            <p:nvPr/>
          </p:nvGrpSpPr>
          <p:grpSpPr bwMode="auto">
            <a:xfrm>
              <a:off x="785814" y="3114542"/>
              <a:ext cx="2516187" cy="2428541"/>
              <a:chOff x="779553" y="2892194"/>
              <a:chExt cx="2516409" cy="2192924"/>
            </a:xfrm>
          </p:grpSpPr>
          <p:sp>
            <p:nvSpPr>
              <p:cNvPr id="25" name="Rectangle 3"/>
              <p:cNvSpPr>
                <a:spLocks noChangeArrowheads="1"/>
              </p:cNvSpPr>
              <p:nvPr/>
            </p:nvSpPr>
            <p:spPr bwMode="auto">
              <a:xfrm>
                <a:off x="779553" y="3429121"/>
                <a:ext cx="2516409" cy="129377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grpSp>
            <p:nvGrpSpPr>
              <p:cNvPr id="26" name="组合 61"/>
              <p:cNvGrpSpPr>
                <a:grpSpLocks/>
              </p:cNvGrpSpPr>
              <p:nvPr/>
            </p:nvGrpSpPr>
            <p:grpSpPr bwMode="auto">
              <a:xfrm>
                <a:off x="1190518" y="2892195"/>
                <a:ext cx="720080" cy="636697"/>
                <a:chOff x="1190518" y="2892195"/>
                <a:chExt cx="720080" cy="636697"/>
              </a:xfrm>
            </p:grpSpPr>
            <p:sp>
              <p:nvSpPr>
                <p:cNvPr id="41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1190518" y="2892195"/>
                  <a:ext cx="720080" cy="4168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400" i="1" dirty="0">
                      <a:latin typeface="Times New Roman" pitchFamily="18" charset="0"/>
                    </a:rPr>
                    <a:t>R</a:t>
                  </a:r>
                  <a:r>
                    <a:rPr lang="en-US" altLang="zh-CN" sz="2400" baseline="-25000" dirty="0">
                      <a:latin typeface="Times New Roman" pitchFamily="18" charset="0"/>
                    </a:rPr>
                    <a:t>1</a:t>
                  </a:r>
                </a:p>
              </p:txBody>
            </p:sp>
            <p:sp>
              <p:nvSpPr>
                <p:cNvPr id="42" name="Rectangle 178"/>
                <p:cNvSpPr>
                  <a:spLocks noChangeArrowheads="1"/>
                </p:cNvSpPr>
                <p:nvPr/>
              </p:nvSpPr>
              <p:spPr bwMode="auto">
                <a:xfrm>
                  <a:off x="1259632" y="3356992"/>
                  <a:ext cx="555492" cy="17190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27" name="组合 59"/>
              <p:cNvGrpSpPr>
                <a:grpSpLocks/>
              </p:cNvGrpSpPr>
              <p:nvPr/>
            </p:nvGrpSpPr>
            <p:grpSpPr bwMode="auto">
              <a:xfrm>
                <a:off x="2339752" y="2892194"/>
                <a:ext cx="736950" cy="636698"/>
                <a:chOff x="2339752" y="2892194"/>
                <a:chExt cx="736950" cy="636698"/>
              </a:xfrm>
            </p:grpSpPr>
            <p:sp>
              <p:nvSpPr>
                <p:cNvPr id="39" name="Rectangle 178"/>
                <p:cNvSpPr>
                  <a:spLocks noChangeArrowheads="1"/>
                </p:cNvSpPr>
                <p:nvPr/>
              </p:nvSpPr>
              <p:spPr bwMode="auto">
                <a:xfrm>
                  <a:off x="2339752" y="3356992"/>
                  <a:ext cx="555492" cy="171900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/>
                </a:p>
              </p:txBody>
            </p:sp>
            <p:sp>
              <p:nvSpPr>
                <p:cNvPr id="40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2356621" y="2892194"/>
                  <a:ext cx="720081" cy="4168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400" i="1" dirty="0">
                      <a:latin typeface="Times New Roman" pitchFamily="18" charset="0"/>
                    </a:rPr>
                    <a:t>R</a:t>
                  </a:r>
                  <a:r>
                    <a:rPr lang="en-US" altLang="zh-CN" sz="2400" baseline="-25000" dirty="0">
                      <a:latin typeface="Times New Roman" pitchFamily="18" charset="0"/>
                    </a:rPr>
                    <a:t>2</a:t>
                  </a:r>
                </a:p>
              </p:txBody>
            </p:sp>
          </p:grpSp>
          <p:grpSp>
            <p:nvGrpSpPr>
              <p:cNvPr id="28" name="组合 99"/>
              <p:cNvGrpSpPr>
                <a:grpSpLocks/>
              </p:cNvGrpSpPr>
              <p:nvPr/>
            </p:nvGrpSpPr>
            <p:grpSpPr bwMode="auto">
              <a:xfrm>
                <a:off x="916623" y="4159082"/>
                <a:ext cx="1750286" cy="926036"/>
                <a:chOff x="916623" y="4159082"/>
                <a:chExt cx="1750286" cy="926036"/>
              </a:xfrm>
            </p:grpSpPr>
            <p:grpSp>
              <p:nvGrpSpPr>
                <p:cNvPr id="29" name="Group 4"/>
                <p:cNvGrpSpPr>
                  <a:grpSpLocks/>
                </p:cNvGrpSpPr>
                <p:nvPr/>
              </p:nvGrpSpPr>
              <p:grpSpPr bwMode="auto">
                <a:xfrm rot="10800000">
                  <a:off x="1259632" y="4365104"/>
                  <a:ext cx="144016" cy="720014"/>
                  <a:chOff x="0" y="0"/>
                  <a:chExt cx="85" cy="340"/>
                </a:xfrm>
              </p:grpSpPr>
              <p:sp>
                <p:nvSpPr>
                  <p:cNvPr id="36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13"/>
                    <a:ext cx="85" cy="8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37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3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38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85" y="85"/>
                    <a:ext cx="0" cy="17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30" name="Group 8"/>
                <p:cNvGrpSpPr>
                  <a:grpSpLocks/>
                </p:cNvGrpSpPr>
                <p:nvPr/>
              </p:nvGrpSpPr>
              <p:grpSpPr bwMode="auto">
                <a:xfrm>
                  <a:off x="2267744" y="4581128"/>
                  <a:ext cx="399165" cy="242771"/>
                  <a:chOff x="0" y="0"/>
                  <a:chExt cx="256" cy="142"/>
                </a:xfrm>
              </p:grpSpPr>
              <p:sp>
                <p:nvSpPr>
                  <p:cNvPr id="3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9" y="0"/>
                    <a:ext cx="226" cy="142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34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" y="0"/>
                    <a:ext cx="227" cy="8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  <p:sp>
                <p:nvSpPr>
                  <p:cNvPr id="35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7"/>
                    <a:ext cx="57" cy="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sp>
              <p:nvSpPr>
                <p:cNvPr id="31" name="Text Box 116"/>
                <p:cNvSpPr txBox="1">
                  <a:spLocks noChangeArrowheads="1"/>
                </p:cNvSpPr>
                <p:nvPr/>
              </p:nvSpPr>
              <p:spPr bwMode="auto">
                <a:xfrm>
                  <a:off x="2134294" y="4159082"/>
                  <a:ext cx="343009" cy="395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400" i="1" dirty="0">
                      <a:latin typeface="Times New Roman" pitchFamily="18" charset="0"/>
                    </a:rPr>
                    <a:t>S</a:t>
                  </a:r>
                  <a:endParaRPr lang="en-US" altLang="zh-CN" sz="2400" i="1" baseline="-25000" dirty="0">
                    <a:latin typeface="Times New Roman" pitchFamily="18" charset="0"/>
                  </a:endParaRPr>
                </a:p>
              </p:txBody>
            </p:sp>
            <p:sp>
              <p:nvSpPr>
                <p:cNvPr id="32" name="Text Box 116"/>
                <p:cNvSpPr txBox="1">
                  <a:spLocks noChangeArrowheads="1"/>
                </p:cNvSpPr>
                <p:nvPr/>
              </p:nvSpPr>
              <p:spPr bwMode="auto">
                <a:xfrm>
                  <a:off x="916623" y="4206647"/>
                  <a:ext cx="343009" cy="395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400" i="1" dirty="0">
                      <a:latin typeface="Times New Roman" pitchFamily="18" charset="0"/>
                    </a:rPr>
                    <a:t>E</a:t>
                  </a:r>
                  <a:endParaRPr lang="en-US" altLang="zh-CN" sz="2400" i="1" baseline="-25000" dirty="0">
                    <a:latin typeface="Times New Roman" pitchFamily="18" charset="0"/>
                  </a:endParaRPr>
                </a:p>
              </p:txBody>
            </p:sp>
          </p:grpSp>
        </p:grpSp>
      </p:grpSp>
      <p:cxnSp>
        <p:nvCxnSpPr>
          <p:cNvPr id="47" name="直接连接符 46"/>
          <p:cNvCxnSpPr/>
          <p:nvPr/>
        </p:nvCxnSpPr>
        <p:spPr>
          <a:xfrm>
            <a:off x="3779520" y="1993781"/>
            <a:ext cx="30480" cy="2352882"/>
          </a:xfrm>
          <a:prstGeom prst="line">
            <a:avLst/>
          </a:prstGeom>
          <a:noFill/>
          <a:ln w="12700" cap="flat">
            <a:solidFill>
              <a:srgbClr val="0039AC"/>
            </a:solidFill>
            <a:prstDash val="dash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Text Box 46"/>
          <p:cNvSpPr txBox="1">
            <a:spLocks noChangeArrowheads="1"/>
          </p:cNvSpPr>
          <p:nvPr/>
        </p:nvSpPr>
        <p:spPr bwMode="auto">
          <a:xfrm>
            <a:off x="4019005" y="1901604"/>
            <a:ext cx="30122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根据欧姆定律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得：</a:t>
            </a:r>
          </a:p>
        </p:txBody>
      </p:sp>
      <p:grpSp>
        <p:nvGrpSpPr>
          <p:cNvPr id="50" name="组合 2"/>
          <p:cNvGrpSpPr>
            <a:grpSpLocks/>
          </p:cNvGrpSpPr>
          <p:nvPr/>
        </p:nvGrpSpPr>
        <p:grpSpPr bwMode="auto">
          <a:xfrm>
            <a:off x="4131467" y="2308093"/>
            <a:ext cx="4141234" cy="500212"/>
            <a:chOff x="5737" y="3520"/>
            <a:chExt cx="7393" cy="615"/>
          </a:xfrm>
        </p:grpSpPr>
        <p:sp>
          <p:nvSpPr>
            <p:cNvPr id="51" name="Text Box 4"/>
            <p:cNvSpPr txBox="1">
              <a:spLocks noChangeArrowheads="1"/>
            </p:cNvSpPr>
            <p:nvPr/>
          </p:nvSpPr>
          <p:spPr bwMode="auto">
            <a:xfrm>
              <a:off x="5737" y="3520"/>
              <a:ext cx="3175" cy="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U</a:t>
              </a:r>
              <a:r>
                <a:rPr lang="en-US" altLang="zh-CN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=I</a:t>
              </a:r>
              <a:r>
                <a:rPr lang="en-US" altLang="zh-CN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R</a:t>
              </a:r>
              <a:r>
                <a:rPr lang="en-US" altLang="zh-CN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1</a:t>
              </a:r>
              <a:r>
                <a:rPr lang="zh-CN" altLang="en-US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</a:p>
          </p:txBody>
        </p:sp>
        <p:sp>
          <p:nvSpPr>
            <p:cNvPr id="52" name="Text Box 4"/>
            <p:cNvSpPr txBox="1">
              <a:spLocks noChangeArrowheads="1"/>
            </p:cNvSpPr>
            <p:nvPr/>
          </p:nvSpPr>
          <p:spPr bwMode="auto">
            <a:xfrm>
              <a:off x="8225" y="3567"/>
              <a:ext cx="3060" cy="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U</a:t>
              </a:r>
              <a:r>
                <a:rPr lang="en-US" altLang="zh-CN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=I</a:t>
              </a:r>
              <a:r>
                <a:rPr lang="en-US" altLang="zh-CN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R</a:t>
              </a:r>
              <a:r>
                <a:rPr lang="en-US" altLang="zh-CN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r>
                <a:rPr lang="zh-CN" altLang="en-US" sz="2400" i="1" baseline="-25000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，</a:t>
              </a:r>
            </a:p>
          </p:txBody>
        </p:sp>
        <p:sp>
          <p:nvSpPr>
            <p:cNvPr id="53" name="Text Box 4"/>
            <p:cNvSpPr txBox="1">
              <a:spLocks noChangeArrowheads="1"/>
            </p:cNvSpPr>
            <p:nvPr/>
          </p:nvSpPr>
          <p:spPr bwMode="auto">
            <a:xfrm>
              <a:off x="10750" y="3567"/>
              <a:ext cx="2380" cy="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U=IR</a:t>
              </a:r>
              <a:endParaRPr lang="en-US" altLang="zh-CN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54" name="Text Box 46"/>
          <p:cNvSpPr txBox="1">
            <a:spLocks noChangeArrowheads="1"/>
          </p:cNvSpPr>
          <p:nvPr/>
        </p:nvSpPr>
        <p:spPr bwMode="auto">
          <a:xfrm>
            <a:off x="4021235" y="2782954"/>
            <a:ext cx="4525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由串联电路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规律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得：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U=U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+U</a:t>
            </a:r>
            <a:r>
              <a:rPr lang="en-US" altLang="zh-CN" sz="2400" i="1" baseline="-250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2400" i="1" baseline="-250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5" name="Text Box 46"/>
          <p:cNvSpPr txBox="1">
            <a:spLocks noChangeArrowheads="1"/>
          </p:cNvSpPr>
          <p:nvPr/>
        </p:nvSpPr>
        <p:spPr bwMode="auto">
          <a:xfrm>
            <a:off x="4142868" y="3219587"/>
            <a:ext cx="245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IR=I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+I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2400" i="1" baseline="-250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6" name="Text Box 46"/>
          <p:cNvSpPr txBox="1">
            <a:spLocks noChangeArrowheads="1"/>
          </p:cNvSpPr>
          <p:nvPr/>
        </p:nvSpPr>
        <p:spPr bwMode="auto">
          <a:xfrm>
            <a:off x="1461411" y="4532638"/>
            <a:ext cx="577780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串联电路的等效电阻等于各串联电阻之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和.</a:t>
            </a:r>
            <a:endParaRPr lang="zh-CN" altLang="en-US" sz="2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 Box 46"/>
          <p:cNvSpPr txBox="1">
            <a:spLocks noChangeArrowheads="1"/>
          </p:cNvSpPr>
          <p:nvPr/>
        </p:nvSpPr>
        <p:spPr bwMode="auto">
          <a:xfrm>
            <a:off x="4027040" y="3776113"/>
            <a:ext cx="2051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又∵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I=I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=I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2400" i="1" baseline="-250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8" name="Text Box 46"/>
          <p:cNvSpPr txBox="1">
            <a:spLocks noChangeArrowheads="1"/>
          </p:cNvSpPr>
          <p:nvPr/>
        </p:nvSpPr>
        <p:spPr bwMode="auto">
          <a:xfrm>
            <a:off x="6274022" y="3756513"/>
            <a:ext cx="20450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∴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R=R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+R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2400" i="1" baseline="-250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9" name="Shape 108"/>
          <p:cNvSpPr/>
          <p:nvPr/>
        </p:nvSpPr>
        <p:spPr>
          <a:xfrm>
            <a:off x="320202" y="262922"/>
            <a:ext cx="1819958" cy="52322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0" name="Shape 112"/>
          <p:cNvSpPr/>
          <p:nvPr/>
        </p:nvSpPr>
        <p:spPr>
          <a:xfrm>
            <a:off x="293962" y="236617"/>
            <a:ext cx="1743544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理性探究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2238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/>
      <p:bldP spid="54" grpId="0"/>
      <p:bldP spid="55" grpId="0"/>
      <p:bldP spid="56" grpId="0"/>
      <p:bldP spid="57" grpId="0"/>
      <p:bldP spid="58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1534</Words>
  <Application>Microsoft Office PowerPoint</Application>
  <PresentationFormat>自定义</PresentationFormat>
  <Paragraphs>195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Default</vt:lpstr>
      <vt:lpstr>Equation.DSMT4</vt:lpstr>
      <vt:lpstr>Equation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101</cp:revision>
  <dcterms:created xsi:type="dcterms:W3CDTF">2019-04-02T02:49:40Z</dcterms:created>
  <dcterms:modified xsi:type="dcterms:W3CDTF">2020-01-11T01:11:21Z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