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278" r:id="rId3"/>
    <p:sldId id="367" r:id="rId4"/>
    <p:sldId id="368" r:id="rId5"/>
    <p:sldId id="270" r:id="rId6"/>
    <p:sldId id="290" r:id="rId7"/>
    <p:sldId id="369" r:id="rId8"/>
    <p:sldId id="370" r:id="rId9"/>
    <p:sldId id="372" r:id="rId10"/>
    <p:sldId id="297" r:id="rId11"/>
    <p:sldId id="299" r:id="rId12"/>
    <p:sldId id="374" r:id="rId13"/>
    <p:sldId id="377" r:id="rId14"/>
    <p:sldId id="378" r:id="rId15"/>
    <p:sldId id="379" r:id="rId16"/>
    <p:sldId id="382" r:id="rId17"/>
    <p:sldId id="383" r:id="rId18"/>
    <p:sldId id="338" r:id="rId19"/>
    <p:sldId id="384" r:id="rId20"/>
    <p:sldId id="385" r:id="rId21"/>
    <p:sldId id="386" r:id="rId22"/>
    <p:sldId id="387" r:id="rId23"/>
    <p:sldId id="388" r:id="rId24"/>
    <p:sldId id="389" r:id="rId25"/>
  </p:sldIdLst>
  <p:sldSz cx="9144000" cy="5130800"/>
  <p:notesSz cx="6858000" cy="9144000"/>
  <p:defaultTextStyle>
    <a:lvl1pPr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1pPr>
    <a:lvl2pPr indent="457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2pPr>
    <a:lvl3pPr indent="914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3pPr>
    <a:lvl4pPr indent="1371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4pPr>
    <a:lvl5pPr indent="18288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5pPr>
    <a:lvl6pPr indent="22860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6pPr>
    <a:lvl7pPr indent="2743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7pPr>
    <a:lvl8pPr indent="3200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8pPr>
    <a:lvl9pPr indent="3657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1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00CC"/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4" d="100"/>
          <a:sy n="144" d="100"/>
        </p:scale>
        <p:origin x="-684" y="-102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1186891523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0543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 hasCustomPrompt="1"/>
          </p:nvPr>
        </p:nvSpPr>
        <p:spPr>
          <a:xfrm>
            <a:off x="1143000" y="0"/>
            <a:ext cx="6858000" cy="26320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 hasCustomPrompt="1"/>
          </p:nvPr>
        </p:nvSpPr>
        <p:spPr>
          <a:xfrm>
            <a:off x="1143000" y="2700338"/>
            <a:ext cx="6858000" cy="2430462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SzTx/>
              <a:buNone/>
              <a:defRPr sz="2400"/>
            </a:lvl1pPr>
            <a:lvl2pPr marL="0" indent="457200" algn="ctr">
              <a:spcBef>
                <a:spcPts val="500"/>
              </a:spcBef>
              <a:buSzTx/>
              <a:buNone/>
              <a:defRPr sz="2400"/>
            </a:lvl2pPr>
            <a:lvl3pPr marL="0" indent="914400" algn="ctr">
              <a:spcBef>
                <a:spcPts val="500"/>
              </a:spcBef>
              <a:buSzTx/>
              <a:buNone/>
              <a:defRPr sz="2400"/>
            </a:lvl3pPr>
            <a:lvl4pPr marL="0" indent="1371600" algn="ctr">
              <a:spcBef>
                <a:spcPts val="500"/>
              </a:spcBef>
              <a:buSzTx/>
              <a:buNone/>
              <a:defRPr sz="2400"/>
            </a:lvl4pPr>
            <a:lvl5pPr marL="0" indent="1828800" algn="ctr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2" name="图片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indent="4572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indent="9144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indent="13716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indent="18288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19.png"/><Relationship Id="rId7" Type="http://schemas.openxmlformats.org/officeDocument/2006/relationships/image" Target="../media/image21.jpeg"/><Relationship Id="rId12" Type="http://schemas.microsoft.com/office/2007/relationships/hdphoto" Target="../media/hdphoto10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11" Type="http://schemas.openxmlformats.org/officeDocument/2006/relationships/image" Target="../media/image23.jpeg"/><Relationship Id="rId5" Type="http://schemas.openxmlformats.org/officeDocument/2006/relationships/image" Target="../media/image20.jpeg"/><Relationship Id="rId10" Type="http://schemas.microsoft.com/office/2007/relationships/hdphoto" Target="../media/hdphoto9.wdp"/><Relationship Id="rId4" Type="http://schemas.microsoft.com/office/2007/relationships/hdphoto" Target="../media/hdphoto6.wdp"/><Relationship Id="rId9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5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2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26.wmf"/><Relationship Id="rId4" Type="http://schemas.openxmlformats.org/officeDocument/2006/relationships/oleObject" Target="../embeddings/oleObject2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file:///C:\Users\lenovo\AppData\Roaming\Tencent\Users\904751893\QQ\WinTemp\RichOle\3AD%60L7)%7d8XF8)$711ZLV%60%5dV.png" TargetMode="External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3.png"/><Relationship Id="rId7" Type="http://schemas.openxmlformats.org/officeDocument/2006/relationships/image" Target="../media/image15.jpeg"/><Relationship Id="rId12" Type="http://schemas.microsoft.com/office/2007/relationships/hdphoto" Target="../media/hdphoto5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17.jpeg"/><Relationship Id="rId5" Type="http://schemas.openxmlformats.org/officeDocument/2006/relationships/image" Target="../media/image14.jpe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70602020203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4702886" y="2529312"/>
            <a:ext cx="2345612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第五章  第</a:t>
            </a:r>
            <a:r>
              <a:rPr lang="en-US" altLang="zh-CN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3852333" y="986834"/>
            <a:ext cx="4228708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教科</a:t>
            </a:r>
            <a:r>
              <a:rPr lang="zh-CN" altLang="en-US" sz="72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版  物理</a:t>
            </a:r>
            <a:r>
              <a:rPr lang="zh-CN" altLang="en-US" sz="24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4702886" y="3162733"/>
            <a:ext cx="2788603" cy="70788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60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测量电阻</a:t>
            </a:r>
            <a:endParaRPr lang="zh-CN" sz="6000" baseline="-25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同步</a:t>
            </a: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73769" y="2165227"/>
            <a:ext cx="1246493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（九年级）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93" y="764897"/>
            <a:ext cx="3592864" cy="3590100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 advClick="0" advTm="2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07459" y="781166"/>
            <a:ext cx="8013700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eaLnBrk="1" hangingPunct="1">
              <a:lnSpc>
                <a:spcPct val="150000"/>
              </a:lnSpc>
              <a:defRPr/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．将上述实验中的定值电阻换成小灯泡，用同样的方法测定小灯泡的电阻。</a:t>
            </a:r>
          </a:p>
          <a:p>
            <a:pPr algn="l" eaLnBrk="1" hangingPunct="1">
              <a:lnSpc>
                <a:spcPct val="150000"/>
              </a:lnSpc>
              <a:defRPr/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．多测几组数据，根据实验数据分别计算出小灯泡的电阻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．比较计算出的几个数值，看看每次算出的电阻的大小相同吗？有什么变化规律吗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？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 eaLnBrk="1" hangingPunct="1">
              <a:lnSpc>
                <a:spcPct val="150000"/>
              </a:lnSpc>
              <a:defRPr/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．如果出现的情况和测量定值电阻时不同，你如何解释？与同学交流一下。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07459" y="319501"/>
            <a:ext cx="1685925" cy="461665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想想做做</a:t>
            </a:r>
          </a:p>
        </p:txBody>
      </p:sp>
    </p:spTree>
    <p:extLst>
      <p:ext uri="{BB962C8B-B14F-4D97-AF65-F5344CB8AC3E}">
        <p14:creationId xmlns:p14="http://schemas.microsoft.com/office/powerpoint/2010/main" val="29911777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2907" y="288511"/>
            <a:ext cx="4194748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 eaLnBrk="0" hangingPunct="0"/>
            <a:r>
              <a:rPr lang="zh-CN" altLang="en-US" sz="28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二、研究小灯泡的电阻</a:t>
            </a:r>
            <a:r>
              <a:rPr lang="en-US" altLang="zh-CN" sz="28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endParaRPr lang="zh-CN" altLang="en-US" sz="28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28692"/>
          <p:cNvGrpSpPr>
            <a:grpSpLocks/>
          </p:cNvGrpSpPr>
          <p:nvPr/>
        </p:nvGrpSpPr>
        <p:grpSpPr bwMode="auto">
          <a:xfrm>
            <a:off x="3573838" y="894062"/>
            <a:ext cx="2880000" cy="1800000"/>
            <a:chOff x="0" y="0"/>
            <a:chExt cx="1871" cy="1659"/>
          </a:xfrm>
          <a:effectLst>
            <a:outerShdw blurRad="381000" dist="50800" dir="5400000" algn="ctr" rotWithShape="0">
              <a:srgbClr val="000000">
                <a:alpha val="65000"/>
              </a:srgbClr>
            </a:outerShdw>
          </a:effectLst>
        </p:grpSpPr>
        <p:sp>
          <p:nvSpPr>
            <p:cNvPr id="5" name="矩形 28693"/>
            <p:cNvSpPr>
              <a:spLocks noChangeArrowheads="1"/>
            </p:cNvSpPr>
            <p:nvPr/>
          </p:nvSpPr>
          <p:spPr bwMode="auto">
            <a:xfrm>
              <a:off x="151" y="153"/>
              <a:ext cx="1585" cy="815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" name="组合 28694"/>
            <p:cNvGrpSpPr>
              <a:grpSpLocks/>
            </p:cNvGrpSpPr>
            <p:nvPr/>
          </p:nvGrpSpPr>
          <p:grpSpPr bwMode="auto">
            <a:xfrm>
              <a:off x="679" y="0"/>
              <a:ext cx="75" cy="305"/>
              <a:chOff x="0" y="0"/>
              <a:chExt cx="85" cy="340"/>
            </a:xfrm>
          </p:grpSpPr>
          <p:sp>
            <p:nvSpPr>
              <p:cNvPr id="30" name="Rectangle 19"/>
              <p:cNvSpPr>
                <a:spLocks noChangeArrowheads="1"/>
              </p:cNvSpPr>
              <p:nvPr/>
            </p:nvSpPr>
            <p:spPr bwMode="auto"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1800"/>
              </a:p>
            </p:txBody>
          </p:sp>
          <p:sp>
            <p:nvSpPr>
              <p:cNvPr id="31" name="Line 20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3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" name="Line 21"/>
              <p:cNvSpPr>
                <a:spLocks noChangeShapeType="1"/>
              </p:cNvSpPr>
              <p:nvPr/>
            </p:nvSpPr>
            <p:spPr bwMode="auto">
              <a:xfrm>
                <a:off x="85" y="85"/>
                <a:ext cx="0" cy="17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7" name="组合 28698"/>
            <p:cNvGrpSpPr>
              <a:grpSpLocks/>
            </p:cNvGrpSpPr>
            <p:nvPr/>
          </p:nvGrpSpPr>
          <p:grpSpPr bwMode="auto">
            <a:xfrm>
              <a:off x="1258" y="76"/>
              <a:ext cx="252" cy="153"/>
              <a:chOff x="0" y="0"/>
              <a:chExt cx="256" cy="142"/>
            </a:xfrm>
          </p:grpSpPr>
          <p:sp>
            <p:nvSpPr>
              <p:cNvPr id="27" name="Rectangle 15"/>
              <p:cNvSpPr>
                <a:spLocks noChangeArrowheads="1"/>
              </p:cNvSpPr>
              <p:nvPr/>
            </p:nvSpPr>
            <p:spPr bwMode="auto"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1800"/>
              </a:p>
            </p:txBody>
          </p:sp>
          <p:sp>
            <p:nvSpPr>
              <p:cNvPr id="28" name="Line 16"/>
              <p:cNvSpPr>
                <a:spLocks noChangeShapeType="1"/>
              </p:cNvSpPr>
              <p:nvPr/>
            </p:nvSpPr>
            <p:spPr bwMode="auto">
              <a:xfrm flipV="1">
                <a:off x="29" y="0"/>
                <a:ext cx="227" cy="8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" name="Oval 17"/>
              <p:cNvSpPr>
                <a:spLocks noChangeArrowheads="1"/>
              </p:cNvSpPr>
              <p:nvPr/>
            </p:nvSpPr>
            <p:spPr bwMode="auto"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800"/>
              </a:p>
            </p:txBody>
          </p:sp>
        </p:grpSp>
        <p:grpSp>
          <p:nvGrpSpPr>
            <p:cNvPr id="8" name="组合 28702"/>
            <p:cNvGrpSpPr>
              <a:grpSpLocks/>
            </p:cNvGrpSpPr>
            <p:nvPr/>
          </p:nvGrpSpPr>
          <p:grpSpPr bwMode="auto">
            <a:xfrm>
              <a:off x="1301" y="728"/>
              <a:ext cx="570" cy="296"/>
              <a:chOff x="0" y="0"/>
              <a:chExt cx="726" cy="363"/>
            </a:xfrm>
          </p:grpSpPr>
          <p:sp>
            <p:nvSpPr>
              <p:cNvPr id="23" name="Rectangle 18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26" cy="3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1800"/>
              </a:p>
            </p:txBody>
          </p:sp>
          <p:sp>
            <p:nvSpPr>
              <p:cNvPr id="24" name="Line 182"/>
              <p:cNvSpPr>
                <a:spLocks noChangeShapeType="1"/>
              </p:cNvSpPr>
              <p:nvPr/>
            </p:nvSpPr>
            <p:spPr bwMode="auto">
              <a:xfrm>
                <a:off x="227" y="0"/>
                <a:ext cx="317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Line 183"/>
              <p:cNvSpPr>
                <a:spLocks noChangeShapeType="1"/>
              </p:cNvSpPr>
              <p:nvPr/>
            </p:nvSpPr>
            <p:spPr bwMode="auto">
              <a:xfrm>
                <a:off x="227" y="0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Rectangle 184"/>
              <p:cNvSpPr>
                <a:spLocks noChangeArrowheads="1"/>
              </p:cNvSpPr>
              <p:nvPr/>
            </p:nvSpPr>
            <p:spPr bwMode="auto">
              <a:xfrm>
                <a:off x="0" y="227"/>
                <a:ext cx="453" cy="136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800"/>
              </a:p>
            </p:txBody>
          </p:sp>
        </p:grpSp>
        <p:grpSp>
          <p:nvGrpSpPr>
            <p:cNvPr id="9" name="组合 28707"/>
            <p:cNvGrpSpPr>
              <a:grpSpLocks/>
            </p:cNvGrpSpPr>
            <p:nvPr/>
          </p:nvGrpSpPr>
          <p:grpSpPr bwMode="auto">
            <a:xfrm>
              <a:off x="0" y="279"/>
              <a:ext cx="272" cy="411"/>
              <a:chOff x="0" y="-18"/>
              <a:chExt cx="284" cy="432"/>
            </a:xfrm>
          </p:grpSpPr>
          <p:sp>
            <p:nvSpPr>
              <p:cNvPr id="21" name="Oval 197"/>
              <p:cNvSpPr>
                <a:spLocks noChangeArrowheads="1"/>
              </p:cNvSpPr>
              <p:nvPr/>
            </p:nvSpPr>
            <p:spPr bwMode="auto">
              <a:xfrm>
                <a:off x="0" y="57"/>
                <a:ext cx="284" cy="283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800"/>
              </a:p>
            </p:txBody>
          </p:sp>
          <p:sp>
            <p:nvSpPr>
              <p:cNvPr id="22" name="Text Box 198"/>
              <p:cNvSpPr txBox="1">
                <a:spLocks noChangeArrowheads="1"/>
              </p:cNvSpPr>
              <p:nvPr/>
            </p:nvSpPr>
            <p:spPr bwMode="auto">
              <a:xfrm>
                <a:off x="0" y="-18"/>
                <a:ext cx="260" cy="4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b="1" dirty="0">
                    <a:latin typeface="Times New Roman" pitchFamily="18" charset="0"/>
                  </a:rPr>
                  <a:t>A</a:t>
                </a:r>
              </a:p>
            </p:txBody>
          </p:sp>
        </p:grpSp>
        <p:grpSp>
          <p:nvGrpSpPr>
            <p:cNvPr id="10" name="组合 28710"/>
            <p:cNvGrpSpPr>
              <a:grpSpLocks/>
            </p:cNvGrpSpPr>
            <p:nvPr/>
          </p:nvGrpSpPr>
          <p:grpSpPr bwMode="auto">
            <a:xfrm flipV="1">
              <a:off x="151" y="967"/>
              <a:ext cx="931" cy="483"/>
              <a:chOff x="0" y="0"/>
              <a:chExt cx="1049" cy="538"/>
            </a:xfrm>
          </p:grpSpPr>
          <p:sp>
            <p:nvSpPr>
              <p:cNvPr id="18" name="Line 7"/>
              <p:cNvSpPr>
                <a:spLocks noChangeShapeType="1"/>
              </p:cNvSpPr>
              <p:nvPr/>
            </p:nvSpPr>
            <p:spPr bwMode="auto">
              <a:xfrm>
                <a:off x="0" y="0"/>
                <a:ext cx="1049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" name="Line 8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53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" name="Line 9"/>
              <p:cNvSpPr>
                <a:spLocks noChangeShapeType="1"/>
              </p:cNvSpPr>
              <p:nvPr/>
            </p:nvSpPr>
            <p:spPr bwMode="auto">
              <a:xfrm>
                <a:off x="1049" y="0"/>
                <a:ext cx="0" cy="53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" name="组合 28714"/>
            <p:cNvGrpSpPr>
              <a:grpSpLocks/>
            </p:cNvGrpSpPr>
            <p:nvPr/>
          </p:nvGrpSpPr>
          <p:grpSpPr bwMode="auto">
            <a:xfrm>
              <a:off x="488" y="1248"/>
              <a:ext cx="271" cy="411"/>
              <a:chOff x="0" y="-60"/>
              <a:chExt cx="284" cy="432"/>
            </a:xfrm>
          </p:grpSpPr>
          <p:sp>
            <p:nvSpPr>
              <p:cNvPr id="16" name="Oval 190"/>
              <p:cNvSpPr>
                <a:spLocks noChangeArrowheads="1"/>
              </p:cNvSpPr>
              <p:nvPr/>
            </p:nvSpPr>
            <p:spPr bwMode="auto">
              <a:xfrm>
                <a:off x="0" y="16"/>
                <a:ext cx="284" cy="283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800"/>
              </a:p>
            </p:txBody>
          </p:sp>
          <p:sp>
            <p:nvSpPr>
              <p:cNvPr id="17" name="Text Box 191"/>
              <p:cNvSpPr txBox="1">
                <a:spLocks noChangeArrowheads="1"/>
              </p:cNvSpPr>
              <p:nvPr/>
            </p:nvSpPr>
            <p:spPr bwMode="auto">
              <a:xfrm>
                <a:off x="5" y="-60"/>
                <a:ext cx="260" cy="4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b="1" dirty="0">
                    <a:latin typeface="Times New Roman" pitchFamily="18" charset="0"/>
                  </a:rPr>
                  <a:t>V</a:t>
                </a:r>
              </a:p>
            </p:txBody>
          </p:sp>
        </p:grpSp>
        <p:sp>
          <p:nvSpPr>
            <p:cNvPr id="12" name="Text Box 4"/>
            <p:cNvSpPr txBox="1">
              <a:spLocks noChangeArrowheads="1"/>
            </p:cNvSpPr>
            <p:nvPr/>
          </p:nvSpPr>
          <p:spPr bwMode="auto">
            <a:xfrm>
              <a:off x="500" y="536"/>
              <a:ext cx="327" cy="3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2400" b="1" dirty="0">
                  <a:latin typeface="Times New Roman" pitchFamily="18" charset="0"/>
                </a:rPr>
                <a:t>L</a:t>
              </a:r>
            </a:p>
          </p:txBody>
        </p:sp>
        <p:sp>
          <p:nvSpPr>
            <p:cNvPr id="13" name="Text Box 4"/>
            <p:cNvSpPr txBox="1">
              <a:spLocks noChangeArrowheads="1"/>
            </p:cNvSpPr>
            <p:nvPr/>
          </p:nvSpPr>
          <p:spPr bwMode="auto">
            <a:xfrm>
              <a:off x="1361" y="1067"/>
              <a:ext cx="231" cy="2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2400" b="1" i="1" dirty="0">
                  <a:latin typeface="Times New Roman" pitchFamily="18" charset="0"/>
                </a:rPr>
                <a:t>R</a:t>
              </a:r>
              <a:endParaRPr lang="en-US" sz="2400" b="1" i="1" dirty="0"/>
            </a:p>
          </p:txBody>
        </p:sp>
        <p:sp>
          <p:nvSpPr>
            <p:cNvPr id="14" name="Text Box 116"/>
            <p:cNvSpPr txBox="1">
              <a:spLocks noChangeArrowheads="1"/>
            </p:cNvSpPr>
            <p:nvPr/>
          </p:nvSpPr>
          <p:spPr bwMode="auto">
            <a:xfrm>
              <a:off x="1301" y="189"/>
              <a:ext cx="216" cy="2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2400" b="1" dirty="0">
                  <a:latin typeface="Times New Roman" pitchFamily="18" charset="0"/>
                </a:rPr>
                <a:t>S</a:t>
              </a:r>
              <a:endParaRPr lang="en-US" sz="2400" b="1" baseline="-25000" dirty="0">
                <a:latin typeface="Times New Roman" pitchFamily="18" charset="0"/>
              </a:endParaRPr>
            </a:p>
          </p:txBody>
        </p:sp>
        <p:sp>
          <p:nvSpPr>
            <p:cNvPr id="15" name="流程图: 汇总连接 28720"/>
            <p:cNvSpPr>
              <a:spLocks noChangeArrowheads="1"/>
            </p:cNvSpPr>
            <p:nvPr/>
          </p:nvSpPr>
          <p:spPr bwMode="auto">
            <a:xfrm>
              <a:off x="477" y="817"/>
              <a:ext cx="295" cy="295"/>
            </a:xfrm>
            <a:prstGeom prst="flowChartSummingJunction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" name="TextBox 7"/>
          <p:cNvSpPr>
            <a:spLocks noChangeArrowheads="1"/>
          </p:cNvSpPr>
          <p:nvPr/>
        </p:nvSpPr>
        <p:spPr bwMode="auto">
          <a:xfrm>
            <a:off x="187855" y="1070534"/>
            <a:ext cx="1640946" cy="510778"/>
          </a:xfrm>
          <a:prstGeom prst="roundRect">
            <a:avLst>
              <a:gd name="adj" fmla="val 16667"/>
            </a:avLst>
          </a:prstGeom>
          <a:noFill/>
          <a:ln w="19050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66CC"/>
                </a:solidFill>
                <a:round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电路图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 Box 43"/>
          <p:cNvSpPr txBox="1">
            <a:spLocks noChangeArrowheads="1"/>
          </p:cNvSpPr>
          <p:nvPr/>
        </p:nvSpPr>
        <p:spPr bwMode="auto">
          <a:xfrm>
            <a:off x="249744" y="2449922"/>
            <a:ext cx="8287808" cy="117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按图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连接电路，逐渐增大电压，让灯丝由暗变亮，记录电压、电流的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值。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Rectangle 2"/>
          <p:cNvSpPr>
            <a:spLocks noChangeArrowheads="1"/>
          </p:cNvSpPr>
          <p:nvPr/>
        </p:nvSpPr>
        <p:spPr bwMode="auto">
          <a:xfrm>
            <a:off x="248919" y="1957020"/>
            <a:ext cx="2041362" cy="461665"/>
          </a:xfrm>
          <a:prstGeom prst="rect">
            <a:avLst/>
          </a:prstGeom>
          <a:noFill/>
          <a:ln w="1905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实验步骤：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482512" y="3187905"/>
            <a:ext cx="2880000" cy="1800000"/>
            <a:chOff x="3816350" y="2322513"/>
            <a:chExt cx="4956175" cy="4202112"/>
          </a:xfrm>
          <a:effectLst>
            <a:outerShdw blurRad="635000" dist="50800" dir="5400000" algn="ctr" rotWithShape="0">
              <a:srgbClr val="000000">
                <a:alpha val="50000"/>
              </a:srgbClr>
            </a:outerShdw>
          </a:effectLst>
        </p:grpSpPr>
        <p:grpSp>
          <p:nvGrpSpPr>
            <p:cNvPr id="37" name="组合 28673"/>
            <p:cNvGrpSpPr>
              <a:grpSpLocks noChangeAspect="1"/>
            </p:cNvGrpSpPr>
            <p:nvPr/>
          </p:nvGrpSpPr>
          <p:grpSpPr bwMode="auto">
            <a:xfrm>
              <a:off x="3960813" y="2322513"/>
              <a:ext cx="4811712" cy="4202112"/>
              <a:chOff x="0" y="0"/>
              <a:chExt cx="3031" cy="2647"/>
            </a:xfrm>
          </p:grpSpPr>
          <p:pic>
            <p:nvPicPr>
              <p:cNvPr id="46" name="Picture 5" descr="H:\2\人教教参资源\九\图\小灯泡.JP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54" y="1044"/>
                <a:ext cx="862" cy="6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47" name="组合 28675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3031" cy="2647"/>
                <a:chOff x="0" y="0"/>
                <a:chExt cx="3031" cy="2647"/>
              </a:xfrm>
            </p:grpSpPr>
            <p:pic>
              <p:nvPicPr>
                <p:cNvPr id="48" name="图片 28676" descr="无标题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rightnessContrast contrast="-41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870" y="1204"/>
                  <a:ext cx="1161" cy="55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9" name="Picture 3" descr="H:\2\人教教参资源\九\图\铡刀开关.JPG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brightnessContrast contrast="-19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879" y="183"/>
                  <a:ext cx="720" cy="4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50" name="Picture 6" descr="H:\2\人教教参资源\九\图\电流表.JPG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extLst>
                    <a:ext uri="{BEBA8EAE-BF5A-486C-A8C5-ECC9F3942E4B}">
                      <a14:imgProps xmlns:a14="http://schemas.microsoft.com/office/drawing/2010/main">
                        <a14:imgLayer r:embed="rId8">
                          <a14:imgEffect>
                            <a14:brightnessContrast contrast="-4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920"/>
                  <a:ext cx="670" cy="7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51" name="Picture 7" descr="H:\2\人教教参资源\九\图\电压表.JPG"/>
                <p:cNvPicPr>
                  <a:picLocks noChangeAspect="1" noChangeArrowheads="1"/>
                </p:cNvPicPr>
                <p:nvPr/>
              </p:nvPicPr>
              <p:blipFill>
                <a:blip r:embed="rId9" cstate="print">
                  <a:extLst>
                    <a:ext uri="{BEBA8EAE-BF5A-486C-A8C5-ECC9F3942E4B}">
                      <a14:imgProps xmlns:a14="http://schemas.microsoft.com/office/drawing/2010/main">
                        <a14:imgLayer r:embed="rId10">
                          <a14:imgEffect>
                            <a14:brightnessContrast contrast="-5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05" y="1827"/>
                  <a:ext cx="807" cy="8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52" name="Picture 14" descr="H:\2\人教教参资源\九\图\蓄电池.jpg"/>
                <p:cNvPicPr>
                  <a:picLocks noChangeAspect="1" noChangeArrowheads="1"/>
                </p:cNvPicPr>
                <p:nvPr/>
              </p:nvPicPr>
              <p:blipFill>
                <a:blip r:embed="rId11" cstate="print">
                  <a:extLst>
                    <a:ext uri="{BEBA8EAE-BF5A-486C-A8C5-ECC9F3942E4B}">
                      <a14:imgProps xmlns:a14="http://schemas.microsoft.com/office/drawing/2010/main">
                        <a14:imgLayer r:embed="rId12">
                          <a14:imgEffect>
                            <a14:brightnessContrast contrast="-41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30" y="0"/>
                  <a:ext cx="984" cy="9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grpSp>
          <p:nvGrpSpPr>
            <p:cNvPr id="38" name="组合 37"/>
            <p:cNvGrpSpPr>
              <a:grpSpLocks/>
            </p:cNvGrpSpPr>
            <p:nvPr/>
          </p:nvGrpSpPr>
          <p:grpSpPr bwMode="auto">
            <a:xfrm>
              <a:off x="3816350" y="2574925"/>
              <a:ext cx="4873625" cy="3702050"/>
              <a:chOff x="0" y="0"/>
              <a:chExt cx="3070" cy="2332"/>
            </a:xfrm>
          </p:grpSpPr>
          <p:sp>
            <p:nvSpPr>
              <p:cNvPr id="39" name="未知"/>
              <p:cNvSpPr>
                <a:spLocks noChangeArrowheads="1"/>
              </p:cNvSpPr>
              <p:nvPr/>
            </p:nvSpPr>
            <p:spPr bwMode="auto">
              <a:xfrm>
                <a:off x="1446" y="0"/>
                <a:ext cx="684" cy="460"/>
              </a:xfrm>
              <a:custGeom>
                <a:avLst/>
                <a:gdLst>
                  <a:gd name="T0" fmla="*/ 0 w 684"/>
                  <a:gd name="T1" fmla="*/ 52 h 460"/>
                  <a:gd name="T2" fmla="*/ 240 w 684"/>
                  <a:gd name="T3" fmla="*/ 34 h 460"/>
                  <a:gd name="T4" fmla="*/ 404 w 684"/>
                  <a:gd name="T5" fmla="*/ 253 h 460"/>
                  <a:gd name="T6" fmla="*/ 595 w 684"/>
                  <a:gd name="T7" fmla="*/ 445 h 460"/>
                  <a:gd name="T8" fmla="*/ 684 w 684"/>
                  <a:gd name="T9" fmla="*/ 345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4" h="460">
                    <a:moveTo>
                      <a:pt x="0" y="52"/>
                    </a:moveTo>
                    <a:cubicBezTo>
                      <a:pt x="39" y="49"/>
                      <a:pt x="173" y="0"/>
                      <a:pt x="240" y="34"/>
                    </a:cubicBezTo>
                    <a:cubicBezTo>
                      <a:pt x="308" y="68"/>
                      <a:pt x="345" y="184"/>
                      <a:pt x="404" y="253"/>
                    </a:cubicBezTo>
                    <a:cubicBezTo>
                      <a:pt x="463" y="321"/>
                      <a:pt x="548" y="430"/>
                      <a:pt x="595" y="445"/>
                    </a:cubicBezTo>
                    <a:cubicBezTo>
                      <a:pt x="642" y="460"/>
                      <a:pt x="666" y="366"/>
                      <a:pt x="684" y="345"/>
                    </a:cubicBezTo>
                  </a:path>
                </a:pathLst>
              </a:cu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" name="未知"/>
              <p:cNvSpPr>
                <a:spLocks noChangeArrowheads="1"/>
              </p:cNvSpPr>
              <p:nvPr/>
            </p:nvSpPr>
            <p:spPr bwMode="auto">
              <a:xfrm>
                <a:off x="2541" y="339"/>
                <a:ext cx="529" cy="860"/>
              </a:xfrm>
              <a:custGeom>
                <a:avLst/>
                <a:gdLst>
                  <a:gd name="T0" fmla="*/ 0 w 529"/>
                  <a:gd name="T1" fmla="*/ 26 h 860"/>
                  <a:gd name="T2" fmla="*/ 243 w 529"/>
                  <a:gd name="T3" fmla="*/ 71 h 860"/>
                  <a:gd name="T4" fmla="*/ 487 w 529"/>
                  <a:gd name="T5" fmla="*/ 454 h 860"/>
                  <a:gd name="T6" fmla="*/ 496 w 529"/>
                  <a:gd name="T7" fmla="*/ 860 h 8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9" h="860">
                    <a:moveTo>
                      <a:pt x="0" y="26"/>
                    </a:moveTo>
                    <a:cubicBezTo>
                      <a:pt x="42" y="33"/>
                      <a:pt x="162" y="0"/>
                      <a:pt x="243" y="71"/>
                    </a:cubicBezTo>
                    <a:cubicBezTo>
                      <a:pt x="324" y="142"/>
                      <a:pt x="445" y="323"/>
                      <a:pt x="487" y="454"/>
                    </a:cubicBezTo>
                    <a:cubicBezTo>
                      <a:pt x="529" y="585"/>
                      <a:pt x="494" y="776"/>
                      <a:pt x="496" y="860"/>
                    </a:cubicBezTo>
                  </a:path>
                </a:pathLst>
              </a:cu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" name="未知"/>
              <p:cNvSpPr>
                <a:spLocks noChangeArrowheads="1"/>
              </p:cNvSpPr>
              <p:nvPr/>
            </p:nvSpPr>
            <p:spPr bwMode="auto">
              <a:xfrm>
                <a:off x="1660" y="1299"/>
                <a:ext cx="593" cy="403"/>
              </a:xfrm>
              <a:custGeom>
                <a:avLst/>
                <a:gdLst>
                  <a:gd name="T0" fmla="*/ 0 w 593"/>
                  <a:gd name="T1" fmla="*/ 0 h 403"/>
                  <a:gd name="T2" fmla="*/ 200 w 593"/>
                  <a:gd name="T3" fmla="*/ 264 h 403"/>
                  <a:gd name="T4" fmla="*/ 334 w 593"/>
                  <a:gd name="T5" fmla="*/ 354 h 403"/>
                  <a:gd name="T6" fmla="*/ 558 w 593"/>
                  <a:gd name="T7" fmla="*/ 354 h 403"/>
                  <a:gd name="T8" fmla="*/ 545 w 593"/>
                  <a:gd name="T9" fmla="*/ 58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3" h="403">
                    <a:moveTo>
                      <a:pt x="0" y="0"/>
                    </a:moveTo>
                    <a:cubicBezTo>
                      <a:pt x="33" y="45"/>
                      <a:pt x="144" y="205"/>
                      <a:pt x="200" y="264"/>
                    </a:cubicBezTo>
                    <a:cubicBezTo>
                      <a:pt x="256" y="323"/>
                      <a:pt x="275" y="339"/>
                      <a:pt x="334" y="354"/>
                    </a:cubicBezTo>
                    <a:cubicBezTo>
                      <a:pt x="394" y="368"/>
                      <a:pt x="524" y="403"/>
                      <a:pt x="558" y="354"/>
                    </a:cubicBezTo>
                    <a:cubicBezTo>
                      <a:pt x="593" y="305"/>
                      <a:pt x="548" y="120"/>
                      <a:pt x="545" y="58"/>
                    </a:cubicBezTo>
                  </a:path>
                </a:pathLst>
              </a:cu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" name="未知"/>
              <p:cNvSpPr>
                <a:spLocks noChangeArrowheads="1"/>
              </p:cNvSpPr>
              <p:nvPr/>
            </p:nvSpPr>
            <p:spPr bwMode="auto">
              <a:xfrm>
                <a:off x="1534" y="1275"/>
                <a:ext cx="355" cy="1010"/>
              </a:xfrm>
              <a:custGeom>
                <a:avLst/>
                <a:gdLst>
                  <a:gd name="T0" fmla="*/ 0 w 355"/>
                  <a:gd name="T1" fmla="*/ 1010 h 1010"/>
                  <a:gd name="T2" fmla="*/ 213 w 355"/>
                  <a:gd name="T3" fmla="*/ 967 h 1010"/>
                  <a:gd name="T4" fmla="*/ 315 w 355"/>
                  <a:gd name="T5" fmla="*/ 777 h 1010"/>
                  <a:gd name="T6" fmla="*/ 322 w 355"/>
                  <a:gd name="T7" fmla="*/ 412 h 1010"/>
                  <a:gd name="T8" fmla="*/ 118 w 355"/>
                  <a:gd name="T9" fmla="*/ 0 h 10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5" h="1010">
                    <a:moveTo>
                      <a:pt x="0" y="1010"/>
                    </a:moveTo>
                    <a:cubicBezTo>
                      <a:pt x="35" y="1004"/>
                      <a:pt x="160" y="1006"/>
                      <a:pt x="213" y="967"/>
                    </a:cubicBezTo>
                    <a:cubicBezTo>
                      <a:pt x="266" y="928"/>
                      <a:pt x="297" y="869"/>
                      <a:pt x="315" y="777"/>
                    </a:cubicBezTo>
                    <a:cubicBezTo>
                      <a:pt x="334" y="684"/>
                      <a:pt x="355" y="542"/>
                      <a:pt x="322" y="412"/>
                    </a:cubicBezTo>
                    <a:cubicBezTo>
                      <a:pt x="289" y="283"/>
                      <a:pt x="160" y="86"/>
                      <a:pt x="118" y="0"/>
                    </a:cubicBezTo>
                  </a:path>
                </a:pathLst>
              </a:cu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" name="未知"/>
              <p:cNvSpPr>
                <a:spLocks noChangeArrowheads="1"/>
              </p:cNvSpPr>
              <p:nvPr/>
            </p:nvSpPr>
            <p:spPr bwMode="auto">
              <a:xfrm>
                <a:off x="936" y="1304"/>
                <a:ext cx="274" cy="1028"/>
              </a:xfrm>
              <a:custGeom>
                <a:avLst/>
                <a:gdLst>
                  <a:gd name="T0" fmla="*/ 198 w 274"/>
                  <a:gd name="T1" fmla="*/ 0 h 1028"/>
                  <a:gd name="T2" fmla="*/ 58 w 274"/>
                  <a:gd name="T3" fmla="*/ 504 h 1028"/>
                  <a:gd name="T4" fmla="*/ 4 w 274"/>
                  <a:gd name="T5" fmla="*/ 770 h 1028"/>
                  <a:gd name="T6" fmla="*/ 80 w 274"/>
                  <a:gd name="T7" fmla="*/ 994 h 1028"/>
                  <a:gd name="T8" fmla="*/ 274 w 274"/>
                  <a:gd name="T9" fmla="*/ 974 h 10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4" h="1028">
                    <a:moveTo>
                      <a:pt x="198" y="0"/>
                    </a:moveTo>
                    <a:cubicBezTo>
                      <a:pt x="175" y="84"/>
                      <a:pt x="90" y="376"/>
                      <a:pt x="58" y="504"/>
                    </a:cubicBezTo>
                    <a:cubicBezTo>
                      <a:pt x="26" y="632"/>
                      <a:pt x="0" y="688"/>
                      <a:pt x="4" y="770"/>
                    </a:cubicBezTo>
                    <a:cubicBezTo>
                      <a:pt x="8" y="852"/>
                      <a:pt x="35" y="960"/>
                      <a:pt x="80" y="994"/>
                    </a:cubicBezTo>
                    <a:cubicBezTo>
                      <a:pt x="125" y="1028"/>
                      <a:pt x="234" y="978"/>
                      <a:pt x="274" y="974"/>
                    </a:cubicBezTo>
                  </a:path>
                </a:pathLst>
              </a:cu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" name="未知"/>
              <p:cNvSpPr>
                <a:spLocks noChangeArrowheads="1"/>
              </p:cNvSpPr>
              <p:nvPr/>
            </p:nvSpPr>
            <p:spPr bwMode="auto">
              <a:xfrm>
                <a:off x="426" y="1292"/>
                <a:ext cx="718" cy="259"/>
              </a:xfrm>
              <a:custGeom>
                <a:avLst/>
                <a:gdLst>
                  <a:gd name="T0" fmla="*/ 0 w 718"/>
                  <a:gd name="T1" fmla="*/ 76 h 259"/>
                  <a:gd name="T2" fmla="*/ 109 w 718"/>
                  <a:gd name="T3" fmla="*/ 229 h 259"/>
                  <a:gd name="T4" fmla="*/ 307 w 718"/>
                  <a:gd name="T5" fmla="*/ 245 h 259"/>
                  <a:gd name="T6" fmla="*/ 467 w 718"/>
                  <a:gd name="T7" fmla="*/ 146 h 259"/>
                  <a:gd name="T8" fmla="*/ 718 w 718"/>
                  <a:gd name="T9" fmla="*/ 0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8" h="259">
                    <a:moveTo>
                      <a:pt x="0" y="76"/>
                    </a:moveTo>
                    <a:cubicBezTo>
                      <a:pt x="19" y="102"/>
                      <a:pt x="58" y="201"/>
                      <a:pt x="109" y="229"/>
                    </a:cubicBezTo>
                    <a:cubicBezTo>
                      <a:pt x="160" y="257"/>
                      <a:pt x="247" y="259"/>
                      <a:pt x="307" y="245"/>
                    </a:cubicBezTo>
                    <a:cubicBezTo>
                      <a:pt x="367" y="232"/>
                      <a:pt x="399" y="187"/>
                      <a:pt x="467" y="146"/>
                    </a:cubicBezTo>
                    <a:cubicBezTo>
                      <a:pt x="535" y="105"/>
                      <a:pt x="666" y="30"/>
                      <a:pt x="718" y="0"/>
                    </a:cubicBezTo>
                  </a:path>
                </a:pathLst>
              </a:cu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" name="未知"/>
              <p:cNvSpPr>
                <a:spLocks noChangeArrowheads="1"/>
              </p:cNvSpPr>
              <p:nvPr/>
            </p:nvSpPr>
            <p:spPr bwMode="auto">
              <a:xfrm>
                <a:off x="0" y="56"/>
                <a:ext cx="994" cy="1343"/>
              </a:xfrm>
              <a:custGeom>
                <a:avLst/>
                <a:gdLst>
                  <a:gd name="T0" fmla="*/ 1030 w 1030"/>
                  <a:gd name="T1" fmla="*/ 33 h 1394"/>
                  <a:gd name="T2" fmla="*/ 891 w 1030"/>
                  <a:gd name="T3" fmla="*/ 39 h 1394"/>
                  <a:gd name="T4" fmla="*/ 428 w 1030"/>
                  <a:gd name="T5" fmla="*/ 265 h 1394"/>
                  <a:gd name="T6" fmla="*/ 57 w 1030"/>
                  <a:gd name="T7" fmla="*/ 695 h 1394"/>
                  <a:gd name="T8" fmla="*/ 85 w 1030"/>
                  <a:gd name="T9" fmla="*/ 1282 h 1394"/>
                  <a:gd name="T10" fmla="*/ 289 w 1030"/>
                  <a:gd name="T11" fmla="*/ 1364 h 1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30" h="1394">
                    <a:moveTo>
                      <a:pt x="1030" y="33"/>
                    </a:moveTo>
                    <a:cubicBezTo>
                      <a:pt x="1007" y="34"/>
                      <a:pt x="991" y="0"/>
                      <a:pt x="891" y="39"/>
                    </a:cubicBezTo>
                    <a:cubicBezTo>
                      <a:pt x="791" y="78"/>
                      <a:pt x="567" y="156"/>
                      <a:pt x="428" y="265"/>
                    </a:cubicBezTo>
                    <a:cubicBezTo>
                      <a:pt x="289" y="374"/>
                      <a:pt x="114" y="525"/>
                      <a:pt x="57" y="695"/>
                    </a:cubicBezTo>
                    <a:cubicBezTo>
                      <a:pt x="0" y="865"/>
                      <a:pt x="46" y="1170"/>
                      <a:pt x="85" y="1282"/>
                    </a:cubicBezTo>
                    <a:cubicBezTo>
                      <a:pt x="124" y="1394"/>
                      <a:pt x="247" y="1347"/>
                      <a:pt x="289" y="1364"/>
                    </a:cubicBezTo>
                  </a:path>
                </a:pathLst>
              </a:cu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911777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0272296"/>
              </p:ext>
            </p:extLst>
          </p:nvPr>
        </p:nvGraphicFramePr>
        <p:xfrm>
          <a:off x="601134" y="802744"/>
          <a:ext cx="7154332" cy="3200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50688"/>
                <a:gridCol w="1163816"/>
                <a:gridCol w="962661"/>
                <a:gridCol w="1443994"/>
                <a:gridCol w="2133173"/>
              </a:tblGrid>
              <a:tr h="48418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实验次数</a:t>
                      </a:r>
                      <a:endParaRPr lang="zh-CN" sz="2000" b="1" dirty="0">
                        <a:effectLst/>
                        <a:latin typeface="微软雅黑" pitchFamily="34" charset="-122"/>
                        <a:ea typeface="微软雅黑" pitchFamily="34" charset="-122"/>
                        <a:cs typeface="宋体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i="1" dirty="0"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U</a:t>
                      </a:r>
                      <a:r>
                        <a:rPr lang="en-US" sz="2400" b="1" dirty="0"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/ V</a:t>
                      </a:r>
                      <a:endParaRPr lang="zh-CN" sz="2400" b="1" dirty="0">
                        <a:effectLst/>
                        <a:latin typeface="Times New Roman" pitchFamily="18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en-US" sz="2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/A</a:t>
                      </a:r>
                      <a:endParaRPr lang="zh-CN" sz="24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</a:t>
                      </a:r>
                      <a:r>
                        <a:rPr lang="zh-CN" sz="2400" b="1" baseline="-25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灯</a:t>
                      </a:r>
                      <a:r>
                        <a:rPr lang="en-US" sz="2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/Ω</a:t>
                      </a:r>
                      <a:endParaRPr lang="zh-CN" sz="24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灯泡亮度</a:t>
                      </a:r>
                      <a:endParaRPr lang="zh-CN" sz="2000" b="1" dirty="0">
                        <a:effectLst/>
                        <a:latin typeface="微软雅黑" pitchFamily="34" charset="-122"/>
                        <a:ea typeface="微软雅黑" pitchFamily="34" charset="-122"/>
                        <a:cs typeface="宋体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30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zh-CN" sz="24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  <a:endParaRPr lang="zh-CN" sz="24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</a:t>
                      </a:r>
                      <a:endParaRPr lang="zh-CN" sz="24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4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FF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不亮</a:t>
                      </a:r>
                      <a:endParaRPr lang="zh-CN" sz="2400" dirty="0">
                        <a:solidFill>
                          <a:srgbClr val="FF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宋体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556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zh-CN" sz="24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  <a:endParaRPr lang="zh-CN" sz="24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</a:t>
                      </a:r>
                      <a:endParaRPr lang="zh-CN" sz="24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4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FF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灯丝暗红</a:t>
                      </a:r>
                      <a:endParaRPr lang="zh-CN" sz="2400" dirty="0">
                        <a:solidFill>
                          <a:srgbClr val="FF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宋体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61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zh-CN" sz="24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</a:t>
                      </a:r>
                      <a:endParaRPr lang="zh-CN" sz="24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</a:t>
                      </a:r>
                      <a:endParaRPr lang="zh-CN" sz="24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4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FF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微弱发光</a:t>
                      </a:r>
                      <a:endParaRPr lang="zh-CN" sz="2400" dirty="0">
                        <a:solidFill>
                          <a:srgbClr val="FF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宋体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zh-CN" sz="24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2.5</a:t>
                      </a:r>
                      <a:endParaRPr lang="zh-CN" sz="24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</a:t>
                      </a:r>
                      <a:endParaRPr lang="zh-CN" sz="24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4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FF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正常发光</a:t>
                      </a:r>
                      <a:endParaRPr lang="zh-CN" sz="2400" dirty="0">
                        <a:solidFill>
                          <a:srgbClr val="FF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宋体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81186" y="280620"/>
            <a:ext cx="2041362" cy="461665"/>
          </a:xfrm>
          <a:prstGeom prst="rect">
            <a:avLst/>
          </a:prstGeom>
          <a:noFill/>
          <a:ln w="1905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实验数据：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7264" y="4057133"/>
            <a:ext cx="55980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计算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次所测电阻的阻值，填入上表中。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549830" y="1418619"/>
            <a:ext cx="579120" cy="2584525"/>
            <a:chOff x="4549830" y="1418619"/>
            <a:chExt cx="579120" cy="2584525"/>
          </a:xfrm>
        </p:grpSpPr>
        <p:sp>
          <p:nvSpPr>
            <p:cNvPr id="5" name="文本框 4"/>
            <p:cNvSpPr txBox="1"/>
            <p:nvPr/>
          </p:nvSpPr>
          <p:spPr>
            <a:xfrm>
              <a:off x="4571996" y="1418619"/>
              <a:ext cx="556953" cy="646329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24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3.8</a:t>
              </a:r>
              <a:endParaRPr lang="zh-CN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571996" y="2118937"/>
              <a:ext cx="556953" cy="646329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24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5.6</a:t>
              </a:r>
              <a:endParaRPr lang="zh-CN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571997" y="2737876"/>
              <a:ext cx="556953" cy="646329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24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7.5</a:t>
              </a:r>
              <a:endParaRPr lang="zh-CN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549830" y="3356815"/>
              <a:ext cx="556953" cy="646329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24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9.6</a:t>
              </a:r>
              <a:endParaRPr lang="zh-CN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5450137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2899" y="539583"/>
            <a:ext cx="6640350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）分析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、比较表格中的数据，可以看出：</a:t>
            </a:r>
          </a:p>
        </p:txBody>
      </p:sp>
      <p:sp>
        <p:nvSpPr>
          <p:cNvPr id="3" name="矩形 2"/>
          <p:cNvSpPr/>
          <p:nvPr/>
        </p:nvSpPr>
        <p:spPr>
          <a:xfrm>
            <a:off x="357675" y="1023305"/>
            <a:ext cx="7594599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①灯泡两端的电压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U 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在逐渐</a:t>
            </a:r>
            <a:r>
              <a:rPr lang="en-US" altLang="zh-CN" sz="2400" u="sng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，成</a:t>
            </a:r>
            <a:r>
              <a:rPr lang="en-US" altLang="zh-CN" sz="2400" u="sng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的变化；电流也是逐渐</a:t>
            </a:r>
            <a:r>
              <a:rPr lang="zh-CN" altLang="en-US" sz="2400" u="sng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2400" u="sng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，但是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u="sng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sz="2400" u="sng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的变化。</a:t>
            </a: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4317603" y="1142564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升高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5813617" y="1022810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整倍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489116" y="1614175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变大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4502269" y="1604229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不成整倍</a:t>
            </a:r>
          </a:p>
        </p:txBody>
      </p:sp>
      <p:sp>
        <p:nvSpPr>
          <p:cNvPr id="8" name="矩形 7"/>
          <p:cNvSpPr/>
          <p:nvPr/>
        </p:nvSpPr>
        <p:spPr>
          <a:xfrm>
            <a:off x="357675" y="2103735"/>
            <a:ext cx="7992534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②在灯泡由暗到亮的过程中，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电压</a:t>
            </a:r>
            <a:r>
              <a:rPr lang="en-US" altLang="zh-CN" sz="2400" u="sng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，电流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也</a:t>
            </a:r>
            <a:r>
              <a:rPr lang="en-US" altLang="zh-CN" sz="2400" u="sng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，灯丝的温度</a:t>
            </a:r>
            <a:r>
              <a:rPr lang="en-US" altLang="zh-CN" sz="2400" u="sng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，灯丝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的电阻</a:t>
            </a:r>
            <a:r>
              <a:rPr lang="en-US" altLang="zh-CN" sz="2400" u="sng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altLang="zh-CN" sz="2400" u="sng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5117822" y="2171038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增大</a:t>
            </a: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7224471" y="2171038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增大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1926635" y="2703898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升高</a:t>
            </a: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4619758" y="2703899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增大</a:t>
            </a:r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285383" y="129860"/>
            <a:ext cx="2041362" cy="461665"/>
          </a:xfrm>
          <a:prstGeom prst="rect">
            <a:avLst/>
          </a:prstGeom>
          <a:noFill/>
          <a:ln w="1905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数据分析：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85383" y="3304064"/>
            <a:ext cx="4302266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）灯泡的电压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--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电流图像：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5378" y="3197394"/>
            <a:ext cx="2688027" cy="1679505"/>
          </a:xfrm>
          <a:prstGeom prst="rect">
            <a:avLst/>
          </a:prstGeom>
          <a:effectLst>
            <a:outerShdw blurRad="635000" dist="50800" dir="5400000" algn="ctr" rotWithShape="0">
              <a:srgbClr val="000000">
                <a:alpha val="50000"/>
              </a:srgbClr>
            </a:outerShdw>
          </a:effectLst>
        </p:spPr>
      </p:pic>
      <p:sp>
        <p:nvSpPr>
          <p:cNvPr id="16" name="矩形 15"/>
          <p:cNvSpPr/>
          <p:nvPr/>
        </p:nvSpPr>
        <p:spPr>
          <a:xfrm>
            <a:off x="415446" y="3950395"/>
            <a:ext cx="4302266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图像不是正比例关系的直线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264375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utoUpdateAnimBg="0"/>
      <p:bldP spid="5" grpId="0" autoUpdateAnimBg="0"/>
      <p:bldP spid="6" grpId="0" autoUpdateAnimBg="0"/>
      <p:bldP spid="7" grpId="0" autoUpdateAnimBg="0"/>
      <p:bldP spid="8" grpId="0"/>
      <p:bldP spid="9" grpId="0" autoUpdateAnimBg="0"/>
      <p:bldP spid="10" grpId="0" autoUpdateAnimBg="0"/>
      <p:bldP spid="11" grpId="0" autoUpdateAnimBg="0"/>
      <p:bldP spid="12" grpId="0" autoUpdateAnimBg="0"/>
      <p:bldP spid="14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23223" y="466377"/>
            <a:ext cx="48013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小灯泡的亮度不同，电阻大小不同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2531" y="477606"/>
            <a:ext cx="19784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实验结论：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057" y="1720370"/>
            <a:ext cx="7808872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所以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：用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不同温度下测得的阻值求平均值不妥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，这里多次测量的目的是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寻找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灯泡电阻随温度变化的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规律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54595" y="1148111"/>
            <a:ext cx="5936436" cy="461665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原因：灯丝的电阻随温度升高而增大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54595" y="2991302"/>
            <a:ext cx="7712481" cy="1200329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dirty="0" smtClean="0"/>
              <a:t>这也验证了，导体的电阻与温度有关。多数导体的电阻随着温度升高而</a:t>
            </a:r>
            <a:r>
              <a:rPr lang="zh-CN" altLang="en-US" u="sng" dirty="0" smtClean="0"/>
              <a:t>           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834900" y="3591466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增大</a:t>
            </a:r>
          </a:p>
        </p:txBody>
      </p:sp>
    </p:spTree>
    <p:extLst>
      <p:ext uri="{BB962C8B-B14F-4D97-AF65-F5344CB8AC3E}">
        <p14:creationId xmlns:p14="http://schemas.microsoft.com/office/powerpoint/2010/main" val="8530924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 autoUpdateAnimBg="0"/>
      <p:bldP spid="9" grpId="0" autoUpdateAnimBg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0572" y="196334"/>
            <a:ext cx="432836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 eaLnBrk="0" hangingPunct="0"/>
            <a:r>
              <a:rPr lang="zh-CN" altLang="en-US" sz="28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三、测量</a:t>
            </a:r>
            <a:r>
              <a:rPr lang="zh-CN" altLang="en-US" sz="28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电阻的特殊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方法</a:t>
            </a:r>
            <a:endParaRPr lang="zh-CN" altLang="en-US" sz="28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7"/>
          <p:cNvSpPr>
            <a:spLocks noChangeArrowheads="1"/>
          </p:cNvSpPr>
          <p:nvPr/>
        </p:nvSpPr>
        <p:spPr bwMode="auto">
          <a:xfrm>
            <a:off x="260571" y="699843"/>
            <a:ext cx="8375428" cy="1328023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讨论交流：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如果实际测量中，缺少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电流表，你能用一只电压表和一只定值电阻测未知电阻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R</a:t>
            </a:r>
            <a:r>
              <a:rPr lang="en-US" altLang="zh-CN" sz="2400" i="1" baseline="-250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阻值吗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？画出电路图。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0067" y="2027866"/>
            <a:ext cx="29355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伏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阻法测电阻：</a:t>
            </a:r>
          </a:p>
        </p:txBody>
      </p:sp>
      <p:grpSp>
        <p:nvGrpSpPr>
          <p:cNvPr id="5" name="组合 72"/>
          <p:cNvGrpSpPr>
            <a:grpSpLocks/>
          </p:cNvGrpSpPr>
          <p:nvPr/>
        </p:nvGrpSpPr>
        <p:grpSpPr bwMode="auto">
          <a:xfrm>
            <a:off x="2179826" y="3686527"/>
            <a:ext cx="1057619" cy="576577"/>
            <a:chOff x="3475807" y="5517232"/>
            <a:chExt cx="1413390" cy="794397"/>
          </a:xfrm>
        </p:grpSpPr>
        <p:grpSp>
          <p:nvGrpSpPr>
            <p:cNvPr id="6" name="组合 61"/>
            <p:cNvGrpSpPr>
              <a:grpSpLocks/>
            </p:cNvGrpSpPr>
            <p:nvPr/>
          </p:nvGrpSpPr>
          <p:grpSpPr bwMode="auto">
            <a:xfrm>
              <a:off x="3880072" y="5674535"/>
              <a:ext cx="616390" cy="637094"/>
              <a:chOff x="5176228" y="4018290"/>
              <a:chExt cx="616381" cy="637318"/>
            </a:xfrm>
          </p:grpSpPr>
          <p:sp>
            <p:nvSpPr>
              <p:cNvPr id="11" name="椭圆 62"/>
              <p:cNvSpPr>
                <a:spLocks noChangeArrowheads="1"/>
              </p:cNvSpPr>
              <p:nvPr/>
            </p:nvSpPr>
            <p:spPr bwMode="auto">
              <a:xfrm>
                <a:off x="5176228" y="4204363"/>
                <a:ext cx="503396" cy="451245"/>
              </a:xfrm>
              <a:prstGeom prst="ellipse">
                <a:avLst/>
              </a:prstGeom>
              <a:noFill/>
              <a:ln w="3175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algn="l" eaLnBrk="0" hangingPunct="0"/>
                <a:endParaRPr lang="zh-CN" altLang="zh-CN" sz="2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" name="Rectangle 1"/>
              <p:cNvSpPr>
                <a:spLocks noChangeArrowheads="1"/>
              </p:cNvSpPr>
              <p:nvPr/>
            </p:nvSpPr>
            <p:spPr bwMode="auto">
              <a:xfrm>
                <a:off x="5226402" y="4018290"/>
                <a:ext cx="566207" cy="4618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ctr">
                <a:spAutoFit/>
              </a:bodyPr>
              <a:lstStyle/>
              <a:p>
                <a:pPr algn="l" eaLnBrk="0" hangingPunct="0"/>
                <a:r>
                  <a:rPr lang="en-US" altLang="zh-CN" sz="2400" dirty="0">
                    <a:latin typeface="微软雅黑" pitchFamily="34" charset="-122"/>
                    <a:ea typeface="微软雅黑" pitchFamily="34" charset="-122"/>
                  </a:rPr>
                  <a:t> </a:t>
                </a:r>
                <a:r>
                  <a:rPr lang="en-US" altLang="zh-CN" sz="2000" dirty="0">
                    <a:latin typeface="微软雅黑" pitchFamily="34" charset="-122"/>
                    <a:ea typeface="微软雅黑" pitchFamily="34" charset="-122"/>
                  </a:rPr>
                  <a:t>V</a:t>
                </a:r>
                <a:endParaRPr lang="en-US" altLang="zh-CN" sz="2000" baseline="-250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cxnSp>
          <p:nvCxnSpPr>
            <p:cNvPr id="7" name="直接连接符 32"/>
            <p:cNvCxnSpPr>
              <a:cxnSpLocks noChangeShapeType="1"/>
            </p:cNvCxnSpPr>
            <p:nvPr/>
          </p:nvCxnSpPr>
          <p:spPr bwMode="auto">
            <a:xfrm flipV="1">
              <a:off x="4888846" y="5539898"/>
              <a:ext cx="174" cy="576652"/>
            </a:xfrm>
            <a:prstGeom prst="line">
              <a:avLst/>
            </a:prstGeom>
            <a:noFill/>
            <a:ln w="31750" algn="ctr">
              <a:solidFill>
                <a:schemeClr val="tx1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" name="直接连接符 32"/>
            <p:cNvCxnSpPr>
              <a:cxnSpLocks noChangeShapeType="1"/>
            </p:cNvCxnSpPr>
            <p:nvPr/>
          </p:nvCxnSpPr>
          <p:spPr bwMode="auto">
            <a:xfrm flipV="1">
              <a:off x="3491880" y="5517232"/>
              <a:ext cx="0" cy="576064"/>
            </a:xfrm>
            <a:prstGeom prst="line">
              <a:avLst/>
            </a:prstGeom>
            <a:noFill/>
            <a:ln w="31750" algn="ctr">
              <a:solidFill>
                <a:schemeClr val="tx1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" name="直接连接符 32"/>
            <p:cNvCxnSpPr>
              <a:cxnSpLocks noChangeShapeType="1"/>
            </p:cNvCxnSpPr>
            <p:nvPr/>
          </p:nvCxnSpPr>
          <p:spPr bwMode="auto">
            <a:xfrm flipH="1" flipV="1">
              <a:off x="3475807" y="6086079"/>
              <a:ext cx="432048" cy="3454"/>
            </a:xfrm>
            <a:prstGeom prst="line">
              <a:avLst/>
            </a:prstGeom>
            <a:noFill/>
            <a:ln w="317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" name="直接连接符 32"/>
            <p:cNvCxnSpPr>
              <a:cxnSpLocks noChangeShapeType="1"/>
            </p:cNvCxnSpPr>
            <p:nvPr/>
          </p:nvCxnSpPr>
          <p:spPr bwMode="auto">
            <a:xfrm flipH="1">
              <a:off x="4427984" y="6093296"/>
              <a:ext cx="461213" cy="0"/>
            </a:xfrm>
            <a:prstGeom prst="line">
              <a:avLst/>
            </a:prstGeom>
            <a:noFill/>
            <a:ln w="317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3" name="组合 74"/>
          <p:cNvGrpSpPr>
            <a:grpSpLocks/>
          </p:cNvGrpSpPr>
          <p:nvPr/>
        </p:nvGrpSpPr>
        <p:grpSpPr bwMode="auto">
          <a:xfrm>
            <a:off x="595961" y="2435328"/>
            <a:ext cx="2715298" cy="1333816"/>
            <a:chOff x="1835696" y="3861048"/>
            <a:chExt cx="3168526" cy="1800123"/>
          </a:xfrm>
        </p:grpSpPr>
        <p:sp>
          <p:nvSpPr>
            <p:cNvPr id="14" name="Rectangle 1"/>
            <p:cNvSpPr>
              <a:spLocks noChangeArrowheads="1"/>
            </p:cNvSpPr>
            <p:nvPr/>
          </p:nvSpPr>
          <p:spPr bwMode="auto">
            <a:xfrm>
              <a:off x="3934279" y="4822159"/>
              <a:ext cx="719681" cy="623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l" eaLnBrk="0" hangingPunct="0"/>
              <a:r>
                <a:rPr lang="en-US" altLang="zh-CN" sz="2400" dirty="0" smtClean="0">
                  <a:latin typeface="微软雅黑" pitchFamily="34" charset="-122"/>
                  <a:ea typeface="微软雅黑" pitchFamily="34" charset="-122"/>
                </a:rPr>
                <a:t>R</a:t>
              </a:r>
              <a:r>
                <a:rPr lang="en-US" altLang="zh-CN" sz="2400" i="1" baseline="-25000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x</a:t>
              </a:r>
              <a:endParaRPr lang="en-US" altLang="zh-CN" sz="2400" baseline="-25000" dirty="0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5" name="直接连接符 31"/>
            <p:cNvCxnSpPr>
              <a:cxnSpLocks noChangeShapeType="1"/>
            </p:cNvCxnSpPr>
            <p:nvPr/>
          </p:nvCxnSpPr>
          <p:spPr bwMode="auto">
            <a:xfrm>
              <a:off x="1835696" y="4149080"/>
              <a:ext cx="0" cy="1368152"/>
            </a:xfrm>
            <a:prstGeom prst="line">
              <a:avLst/>
            </a:prstGeom>
            <a:noFill/>
            <a:ln w="317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" name="Rectangle 1"/>
            <p:cNvSpPr>
              <a:spLocks noChangeArrowheads="1"/>
            </p:cNvSpPr>
            <p:nvPr/>
          </p:nvSpPr>
          <p:spPr bwMode="auto">
            <a:xfrm>
              <a:off x="3635896" y="4210664"/>
              <a:ext cx="719680" cy="461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l" eaLnBrk="0" hangingPunct="0"/>
              <a:r>
                <a:rPr lang="en-US" altLang="zh-CN" sz="2400">
                  <a:latin typeface="微软雅黑" pitchFamily="34" charset="-122"/>
                  <a:ea typeface="微软雅黑" pitchFamily="34" charset="-122"/>
                </a:rPr>
                <a:t> S</a:t>
              </a:r>
              <a:endParaRPr lang="en-US" altLang="zh-CN" sz="2400" baseline="-25000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7" name="直接连接符 69"/>
            <p:cNvCxnSpPr>
              <a:cxnSpLocks noChangeShapeType="1"/>
            </p:cNvCxnSpPr>
            <p:nvPr/>
          </p:nvCxnSpPr>
          <p:spPr bwMode="auto">
            <a:xfrm>
              <a:off x="5004048" y="4149080"/>
              <a:ext cx="174" cy="1367564"/>
            </a:xfrm>
            <a:prstGeom prst="line">
              <a:avLst/>
            </a:prstGeom>
            <a:noFill/>
            <a:ln w="317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" name="直接连接符 69"/>
            <p:cNvCxnSpPr>
              <a:cxnSpLocks noChangeShapeType="1"/>
            </p:cNvCxnSpPr>
            <p:nvPr/>
          </p:nvCxnSpPr>
          <p:spPr bwMode="auto">
            <a:xfrm flipH="1">
              <a:off x="1835697" y="5517232"/>
              <a:ext cx="3168351" cy="0"/>
            </a:xfrm>
            <a:prstGeom prst="line">
              <a:avLst/>
            </a:prstGeom>
            <a:noFill/>
            <a:ln w="317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19" name="组合 45"/>
            <p:cNvGrpSpPr>
              <a:grpSpLocks/>
            </p:cNvGrpSpPr>
            <p:nvPr/>
          </p:nvGrpSpPr>
          <p:grpSpPr bwMode="auto">
            <a:xfrm>
              <a:off x="1835696" y="3861048"/>
              <a:ext cx="3168352" cy="575896"/>
              <a:chOff x="1835696" y="3861048"/>
              <a:chExt cx="3168352" cy="575896"/>
            </a:xfrm>
          </p:grpSpPr>
          <p:grpSp>
            <p:nvGrpSpPr>
              <p:cNvPr id="23" name="组合 24"/>
              <p:cNvGrpSpPr>
                <a:grpSpLocks/>
              </p:cNvGrpSpPr>
              <p:nvPr/>
            </p:nvGrpSpPr>
            <p:grpSpPr bwMode="auto">
              <a:xfrm rot="10800000">
                <a:off x="3083854" y="3861048"/>
                <a:ext cx="96016" cy="575896"/>
                <a:chOff x="1835696" y="2708920"/>
                <a:chExt cx="144016" cy="720080"/>
              </a:xfrm>
            </p:grpSpPr>
            <p:cxnSp>
              <p:nvCxnSpPr>
                <p:cNvPr id="29" name="直接连接符 20"/>
                <p:cNvCxnSpPr>
                  <a:cxnSpLocks noChangeShapeType="1"/>
                </p:cNvCxnSpPr>
                <p:nvPr/>
              </p:nvCxnSpPr>
              <p:spPr bwMode="auto">
                <a:xfrm flipV="1">
                  <a:off x="1835696" y="2852936"/>
                  <a:ext cx="0" cy="432048"/>
                </a:xfrm>
                <a:prstGeom prst="line">
                  <a:avLst/>
                </a:prstGeom>
                <a:noFill/>
                <a:ln w="31750" algn="ctr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30" name="直接连接符 22"/>
                <p:cNvCxnSpPr>
                  <a:cxnSpLocks noChangeShapeType="1"/>
                </p:cNvCxnSpPr>
                <p:nvPr/>
              </p:nvCxnSpPr>
              <p:spPr bwMode="auto">
                <a:xfrm flipV="1">
                  <a:off x="1979712" y="2708920"/>
                  <a:ext cx="0" cy="720080"/>
                </a:xfrm>
                <a:prstGeom prst="line">
                  <a:avLst/>
                </a:prstGeom>
                <a:noFill/>
                <a:ln w="31750" algn="ctr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cxnSp>
            <p:nvCxnSpPr>
              <p:cNvPr id="24" name="直接连接符 25"/>
              <p:cNvCxnSpPr>
                <a:cxnSpLocks noChangeShapeType="1"/>
              </p:cNvCxnSpPr>
              <p:nvPr/>
            </p:nvCxnSpPr>
            <p:spPr bwMode="auto">
              <a:xfrm rot="10800000">
                <a:off x="3179870" y="4148996"/>
                <a:ext cx="384062" cy="0"/>
              </a:xfrm>
              <a:prstGeom prst="line">
                <a:avLst/>
              </a:prstGeom>
              <a:noFill/>
              <a:ln w="3175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5" name="直接连接符 27"/>
              <p:cNvCxnSpPr>
                <a:cxnSpLocks noChangeShapeType="1"/>
              </p:cNvCxnSpPr>
              <p:nvPr/>
            </p:nvCxnSpPr>
            <p:spPr bwMode="auto">
              <a:xfrm flipH="1">
                <a:off x="1835696" y="4148996"/>
                <a:ext cx="1248158" cy="84"/>
              </a:xfrm>
              <a:prstGeom prst="line">
                <a:avLst/>
              </a:prstGeom>
              <a:noFill/>
              <a:ln w="3175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6" name="椭圆 30"/>
              <p:cNvSpPr>
                <a:spLocks noChangeArrowheads="1"/>
              </p:cNvSpPr>
              <p:nvPr/>
            </p:nvSpPr>
            <p:spPr bwMode="auto">
              <a:xfrm>
                <a:off x="3563888" y="4077072"/>
                <a:ext cx="143935" cy="143839"/>
              </a:xfrm>
              <a:prstGeom prst="ellipse">
                <a:avLst/>
              </a:prstGeom>
              <a:noFill/>
              <a:ln w="3175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algn="l" eaLnBrk="0" hangingPunct="0"/>
                <a:endParaRPr lang="zh-CN" altLang="zh-CN" sz="2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27" name="直接连接符 33"/>
              <p:cNvCxnSpPr>
                <a:cxnSpLocks noChangeShapeType="1"/>
              </p:cNvCxnSpPr>
              <p:nvPr/>
            </p:nvCxnSpPr>
            <p:spPr bwMode="auto">
              <a:xfrm flipV="1">
                <a:off x="3707904" y="4005064"/>
                <a:ext cx="431808" cy="143839"/>
              </a:xfrm>
              <a:prstGeom prst="line">
                <a:avLst/>
              </a:prstGeom>
              <a:noFill/>
              <a:ln w="3175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8" name="直接连接符 69"/>
              <p:cNvCxnSpPr>
                <a:cxnSpLocks noChangeShapeType="1"/>
              </p:cNvCxnSpPr>
              <p:nvPr/>
            </p:nvCxnSpPr>
            <p:spPr bwMode="auto">
              <a:xfrm flipH="1">
                <a:off x="4067945" y="4149080"/>
                <a:ext cx="936103" cy="0"/>
              </a:xfrm>
              <a:prstGeom prst="line">
                <a:avLst/>
              </a:prstGeom>
              <a:noFill/>
              <a:ln w="3175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0" name="矩形 59"/>
            <p:cNvSpPr>
              <a:spLocks noChangeArrowheads="1"/>
            </p:cNvSpPr>
            <p:nvPr/>
          </p:nvSpPr>
          <p:spPr bwMode="auto">
            <a:xfrm>
              <a:off x="2267744" y="5445224"/>
              <a:ext cx="864111" cy="215947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l" eaLnBrk="0" hangingPunct="0"/>
              <a:endParaRPr lang="zh-CN" altLang="zh-CN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矩形 59"/>
            <p:cNvSpPr>
              <a:spLocks noChangeArrowheads="1"/>
            </p:cNvSpPr>
            <p:nvPr/>
          </p:nvSpPr>
          <p:spPr bwMode="auto">
            <a:xfrm>
              <a:off x="3851920" y="5445224"/>
              <a:ext cx="864111" cy="215947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l" eaLnBrk="0" hangingPunct="0"/>
              <a:endParaRPr lang="zh-CN" altLang="zh-CN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Rectangle 1"/>
            <p:cNvSpPr>
              <a:spLocks noChangeArrowheads="1"/>
            </p:cNvSpPr>
            <p:nvPr/>
          </p:nvSpPr>
          <p:spPr bwMode="auto">
            <a:xfrm>
              <a:off x="2362704" y="4774479"/>
              <a:ext cx="719680" cy="461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l" eaLnBrk="0" hangingPunct="0"/>
              <a:r>
                <a:rPr lang="en-US" altLang="zh-CN" sz="2400" dirty="0" smtClean="0">
                  <a:latin typeface="微软雅黑" pitchFamily="34" charset="-122"/>
                  <a:ea typeface="微软雅黑" pitchFamily="34" charset="-122"/>
                </a:rPr>
                <a:t>R</a:t>
              </a:r>
              <a:r>
                <a:rPr lang="en-US" altLang="zh-CN" sz="2400" baseline="-25000" dirty="0" smtClean="0">
                  <a:latin typeface="微软雅黑" pitchFamily="34" charset="-122"/>
                  <a:ea typeface="微软雅黑" pitchFamily="34" charset="-122"/>
                </a:rPr>
                <a:t>0</a:t>
              </a:r>
              <a:endParaRPr lang="en-US" altLang="zh-CN" sz="2400" baseline="-250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1" name="组合 71"/>
          <p:cNvGrpSpPr>
            <a:grpSpLocks/>
          </p:cNvGrpSpPr>
          <p:nvPr/>
        </p:nvGrpSpPr>
        <p:grpSpPr bwMode="auto">
          <a:xfrm>
            <a:off x="711201" y="3695608"/>
            <a:ext cx="1317216" cy="673192"/>
            <a:chOff x="1835696" y="5517232"/>
            <a:chExt cx="1440160" cy="918517"/>
          </a:xfrm>
        </p:grpSpPr>
        <p:cxnSp>
          <p:nvCxnSpPr>
            <p:cNvPr id="32" name="直接连接符 69"/>
            <p:cNvCxnSpPr>
              <a:cxnSpLocks noChangeShapeType="1"/>
            </p:cNvCxnSpPr>
            <p:nvPr/>
          </p:nvCxnSpPr>
          <p:spPr bwMode="auto">
            <a:xfrm>
              <a:off x="1835696" y="6093296"/>
              <a:ext cx="504078" cy="0"/>
            </a:xfrm>
            <a:prstGeom prst="line">
              <a:avLst/>
            </a:prstGeom>
            <a:noFill/>
            <a:ln w="31750" algn="ctr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3" name="直接连接符 32"/>
            <p:cNvCxnSpPr>
              <a:cxnSpLocks noChangeShapeType="1"/>
            </p:cNvCxnSpPr>
            <p:nvPr/>
          </p:nvCxnSpPr>
          <p:spPr bwMode="auto">
            <a:xfrm flipV="1">
              <a:off x="3275856" y="5517232"/>
              <a:ext cx="0" cy="576064"/>
            </a:xfrm>
            <a:prstGeom prst="line">
              <a:avLst/>
            </a:prstGeom>
            <a:noFill/>
            <a:ln w="31750" algn="ctr">
              <a:solidFill>
                <a:schemeClr val="tx1"/>
              </a:solidFill>
              <a:prstDash val="dash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" name="直接连接符 32"/>
            <p:cNvCxnSpPr>
              <a:cxnSpLocks noChangeShapeType="1"/>
            </p:cNvCxnSpPr>
            <p:nvPr/>
          </p:nvCxnSpPr>
          <p:spPr bwMode="auto">
            <a:xfrm flipV="1">
              <a:off x="1835696" y="5517232"/>
              <a:ext cx="0" cy="576064"/>
            </a:xfrm>
            <a:prstGeom prst="line">
              <a:avLst/>
            </a:prstGeom>
            <a:noFill/>
            <a:ln w="31750" algn="ctr">
              <a:solidFill>
                <a:schemeClr val="tx1"/>
              </a:solidFill>
              <a:prstDash val="dash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35" name="组合 61"/>
            <p:cNvGrpSpPr>
              <a:grpSpLocks/>
            </p:cNvGrpSpPr>
            <p:nvPr/>
          </p:nvGrpSpPr>
          <p:grpSpPr bwMode="auto">
            <a:xfrm>
              <a:off x="2267747" y="5688525"/>
              <a:ext cx="575319" cy="747224"/>
              <a:chOff x="5148065" y="4032292"/>
              <a:chExt cx="575309" cy="747488"/>
            </a:xfrm>
          </p:grpSpPr>
          <p:sp>
            <p:nvSpPr>
              <p:cNvPr id="37" name="椭圆 62"/>
              <p:cNvSpPr>
                <a:spLocks noChangeArrowheads="1"/>
              </p:cNvSpPr>
              <p:nvPr/>
            </p:nvSpPr>
            <p:spPr bwMode="auto">
              <a:xfrm>
                <a:off x="5244190" y="4221089"/>
                <a:ext cx="479184" cy="415539"/>
              </a:xfrm>
              <a:prstGeom prst="ellipse">
                <a:avLst/>
              </a:prstGeom>
              <a:noFill/>
              <a:ln w="3175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algn="l" eaLnBrk="0" hangingPunct="0"/>
                <a:endParaRPr lang="zh-CN" altLang="zh-CN" sz="2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8" name="Rectangle 1"/>
              <p:cNvSpPr>
                <a:spLocks noChangeArrowheads="1"/>
              </p:cNvSpPr>
              <p:nvPr/>
            </p:nvSpPr>
            <p:spPr bwMode="auto">
              <a:xfrm>
                <a:off x="5148065" y="4032292"/>
                <a:ext cx="575309" cy="7474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ctr">
                <a:spAutoFit/>
              </a:bodyPr>
              <a:lstStyle/>
              <a:p>
                <a:pPr algn="l" eaLnBrk="0" hangingPunct="0"/>
                <a:r>
                  <a:rPr lang="en-US" altLang="zh-CN" sz="2400" dirty="0">
                    <a:latin typeface="微软雅黑" pitchFamily="34" charset="-122"/>
                    <a:ea typeface="微软雅黑" pitchFamily="34" charset="-122"/>
                  </a:rPr>
                  <a:t> </a:t>
                </a:r>
                <a:r>
                  <a:rPr lang="en-US" altLang="zh-CN" sz="2000" dirty="0">
                    <a:latin typeface="微软雅黑" pitchFamily="34" charset="-122"/>
                    <a:ea typeface="微软雅黑" pitchFamily="34" charset="-122"/>
                  </a:rPr>
                  <a:t>V</a:t>
                </a:r>
                <a:endParaRPr lang="en-US" altLang="zh-CN" sz="2000" baseline="-250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cxnSp>
          <p:nvCxnSpPr>
            <p:cNvPr id="36" name="直接连接符 69"/>
            <p:cNvCxnSpPr>
              <a:cxnSpLocks noChangeShapeType="1"/>
            </p:cNvCxnSpPr>
            <p:nvPr/>
          </p:nvCxnSpPr>
          <p:spPr bwMode="auto">
            <a:xfrm>
              <a:off x="2843808" y="6093296"/>
              <a:ext cx="432048" cy="0"/>
            </a:xfrm>
            <a:prstGeom prst="line">
              <a:avLst/>
            </a:prstGeom>
            <a:noFill/>
            <a:ln w="31750" algn="ctr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0" name="矩形 39"/>
          <p:cNvSpPr/>
          <p:nvPr/>
        </p:nvSpPr>
        <p:spPr>
          <a:xfrm>
            <a:off x="3886200" y="2027866"/>
            <a:ext cx="47497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分别测出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en-US" altLang="zh-CN" sz="2400" baseline="-25000" dirty="0" smtClean="0">
                <a:latin typeface="微软雅黑" pitchFamily="34" charset="-122"/>
                <a:ea typeface="微软雅黑" pitchFamily="34" charset="-122"/>
              </a:rPr>
              <a:t>0 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两端的电压</a:t>
            </a:r>
            <a:r>
              <a:rPr lang="en-US" altLang="zh-CN" sz="2400" i="1" dirty="0" smtClean="0">
                <a:latin typeface="微软雅黑" pitchFamily="34" charset="-122"/>
                <a:ea typeface="微软雅黑" pitchFamily="34" charset="-122"/>
              </a:rPr>
              <a:t>U</a:t>
            </a:r>
            <a:r>
              <a:rPr lang="en-US" altLang="zh-CN" sz="2400" baseline="-25000" dirty="0" smtClean="0"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，和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en-US" altLang="zh-CN" sz="2400" i="1" baseline="-250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小两端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电压</a:t>
            </a:r>
            <a:r>
              <a:rPr lang="en-US" altLang="zh-CN" sz="2400" i="1" dirty="0" err="1" smtClean="0">
                <a:latin typeface="微软雅黑" pitchFamily="34" charset="-122"/>
                <a:ea typeface="微软雅黑" pitchFamily="34" charset="-122"/>
              </a:rPr>
              <a:t>U</a:t>
            </a:r>
            <a:r>
              <a:rPr lang="en-US" altLang="zh-CN" sz="2400" i="1" baseline="-25000" dirty="0" err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</a:t>
            </a:r>
            <a:r>
              <a:rPr lang="zh-CN" altLang="en-US" sz="2400" baseline="-25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7"/>
          <p:cNvSpPr>
            <a:spLocks noChangeArrowheads="1"/>
          </p:cNvSpPr>
          <p:nvPr/>
        </p:nvSpPr>
        <p:spPr bwMode="auto">
          <a:xfrm>
            <a:off x="3886200" y="3258366"/>
            <a:ext cx="4749799" cy="510778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0" hangingPunct="0"/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因为：串联电路电流相等</a:t>
            </a:r>
            <a:r>
              <a:rPr lang="en-US" altLang="zh-CN" sz="2400" i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I</a:t>
            </a:r>
            <a:r>
              <a:rPr lang="en-US" altLang="zh-CN" sz="24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en-US" altLang="zh-CN" sz="2400" i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I</a:t>
            </a:r>
            <a:r>
              <a:rPr lang="en-US" altLang="zh-CN" sz="2400" i="1" baseline="-25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42" name="对象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845565"/>
              </p:ext>
            </p:extLst>
          </p:nvPr>
        </p:nvGraphicFramePr>
        <p:xfrm>
          <a:off x="5114202" y="3842455"/>
          <a:ext cx="2673350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7" name="Equation" r:id="rId3" imgW="1460160" imgH="507960" progId="Equation.DSMT4">
                  <p:embed/>
                </p:oleObj>
              </mc:Choice>
              <mc:Fallback>
                <p:oleObj name="Equation" r:id="rId3" imgW="1460160" imgH="50796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14202" y="3842455"/>
                        <a:ext cx="2673350" cy="930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矩形 43"/>
          <p:cNvSpPr/>
          <p:nvPr/>
        </p:nvSpPr>
        <p:spPr>
          <a:xfrm>
            <a:off x="4006206" y="4066084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所以：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75256379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3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0" grpId="0"/>
      <p:bldP spid="41" grpId="0"/>
      <p:bldP spid="4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RW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0268" y="1534385"/>
            <a:ext cx="2802466" cy="1962158"/>
          </a:xfrm>
          <a:prstGeom prst="rect">
            <a:avLst/>
          </a:prstGeom>
          <a:noFill/>
          <a:ln>
            <a:noFill/>
          </a:ln>
          <a:effectLst>
            <a:outerShdw blurRad="635000" dist="50800" dir="54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7055119"/>
              </p:ext>
            </p:extLst>
          </p:nvPr>
        </p:nvGraphicFramePr>
        <p:xfrm>
          <a:off x="3074459" y="3842355"/>
          <a:ext cx="1710267" cy="10301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9" name="Equation" r:id="rId4" imgW="850680" imgH="545760" progId="Equation.DSMT4">
                  <p:embed/>
                </p:oleObj>
              </mc:Choice>
              <mc:Fallback>
                <p:oleObj name="Equation" r:id="rId4" imgW="850680" imgH="5457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4459" y="3842355"/>
                        <a:ext cx="1710267" cy="103018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343158" y="1486828"/>
            <a:ext cx="4810125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 eaLnBrk="1" hangingPunct="1">
              <a:lnSpc>
                <a:spcPct val="150000"/>
              </a:lnSpc>
              <a:defRPr/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先闭合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S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，断开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S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，测出通过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的电流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I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；再断开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S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，闭合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S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，测出通过</a:t>
            </a:r>
            <a:r>
              <a:rPr lang="en-US" altLang="zh-CN" sz="2400" i="1" dirty="0" smtClean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en-US" altLang="zh-CN" sz="2400" i="1" baseline="-250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电流</a:t>
            </a:r>
            <a:r>
              <a:rPr lang="en-US" altLang="zh-CN" sz="2400" i="1" dirty="0" smtClean="0">
                <a:latin typeface="微软雅黑" pitchFamily="34" charset="-122"/>
                <a:ea typeface="微软雅黑" pitchFamily="34" charset="-122"/>
              </a:rPr>
              <a:t>I</a:t>
            </a:r>
            <a:r>
              <a:rPr lang="en-US" altLang="zh-CN" sz="2400" i="1" baseline="-25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4368" y="306918"/>
            <a:ext cx="38068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安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阻法测电阻：</a:t>
            </a:r>
          </a:p>
        </p:txBody>
      </p:sp>
      <p:sp>
        <p:nvSpPr>
          <p:cNvPr id="6" name="矩形 5"/>
          <p:cNvSpPr/>
          <p:nvPr/>
        </p:nvSpPr>
        <p:spPr>
          <a:xfrm>
            <a:off x="343158" y="906629"/>
            <a:ext cx="75680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缺少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电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压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表，只用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电流表和定值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电阻，测定值电阻R</a:t>
            </a:r>
            <a:r>
              <a:rPr lang="en-US" altLang="zh-CN" sz="2400" i="1" baseline="-250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7"/>
          <p:cNvSpPr>
            <a:spLocks noChangeArrowheads="1"/>
          </p:cNvSpPr>
          <p:nvPr/>
        </p:nvSpPr>
        <p:spPr bwMode="auto">
          <a:xfrm>
            <a:off x="430701" y="3241154"/>
            <a:ext cx="4175166" cy="510778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0" hangingPunct="0"/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因为并联电路中：</a:t>
            </a:r>
            <a:r>
              <a:rPr lang="en-US" altLang="zh-CN" sz="2400" i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U</a:t>
            </a:r>
            <a:r>
              <a:rPr lang="en-US" altLang="zh-CN" sz="24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en-US" altLang="zh-CN" sz="2400" i="1" dirty="0" err="1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U</a:t>
            </a:r>
            <a:r>
              <a:rPr lang="en-US" altLang="zh-CN" sz="2400" i="1" baseline="-25000" dirty="0" err="1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442671"/>
              </p:ext>
            </p:extLst>
          </p:nvPr>
        </p:nvGraphicFramePr>
        <p:xfrm>
          <a:off x="759354" y="4093923"/>
          <a:ext cx="2016125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0" name="Equation" r:id="rId6" imgW="1002960" imgH="279360" progId="Equation.DSMT4">
                  <p:embed/>
                </p:oleObj>
              </mc:Choice>
              <mc:Fallback>
                <p:oleObj name="Equation" r:id="rId6" imgW="1002960" imgH="279360" progId="Equation.DSMT4">
                  <p:embed/>
                  <p:pic>
                    <p:nvPicPr>
                      <p:cNvPr id="0" name="对象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9354" y="4093923"/>
                        <a:ext cx="2016125" cy="527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6945653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Rw10-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0988" y="1409102"/>
            <a:ext cx="2995069" cy="1743425"/>
          </a:xfrm>
          <a:prstGeom prst="rect">
            <a:avLst/>
          </a:prstGeom>
          <a:noFill/>
          <a:ln>
            <a:noFill/>
          </a:ln>
          <a:effectLst>
            <a:outerShdw blurRad="635000" dist="50800" dir="54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148167" y="296333"/>
            <a:ext cx="43402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等效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替代法测电阻：</a:t>
            </a:r>
          </a:p>
        </p:txBody>
      </p:sp>
      <p:sp>
        <p:nvSpPr>
          <p:cNvPr id="5" name="矩形 4"/>
          <p:cNvSpPr/>
          <p:nvPr/>
        </p:nvSpPr>
        <p:spPr>
          <a:xfrm>
            <a:off x="482071" y="3067860"/>
            <a:ext cx="80126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  <a:defRPr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将开关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S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接在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点，读出电流表的示数为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I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，将开关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S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接在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点，调节电阻箱，使电流表的示数仍为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I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，读出电阻箱的示数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23198" y="4216703"/>
            <a:ext cx="1390650" cy="56425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CN" sz="2800" i="1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R</a:t>
            </a:r>
            <a:r>
              <a:rPr lang="en-US" altLang="zh-CN" sz="2800" i="1" baseline="-250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=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R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endParaRPr lang="zh-CN" altLang="zh-CN" sz="2800" dirty="0">
              <a:solidFill>
                <a:srgbClr val="FF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0348" y="887462"/>
            <a:ext cx="84914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缺少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电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压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表，用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电流表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和电阻箱、定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值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电阻，测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定值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电阻R</a:t>
            </a:r>
            <a:r>
              <a:rPr lang="en-US" altLang="zh-CN" sz="24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282198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11" y="766927"/>
            <a:ext cx="8632264" cy="375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Shape 108"/>
          <p:cNvSpPr/>
          <p:nvPr/>
        </p:nvSpPr>
        <p:spPr>
          <a:xfrm>
            <a:off x="114511" y="69146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8" name="Shape 112"/>
          <p:cNvSpPr/>
          <p:nvPr/>
        </p:nvSpPr>
        <p:spPr>
          <a:xfrm>
            <a:off x="29136" y="125650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9" name="文本框 1"/>
          <p:cNvSpPr txBox="1"/>
          <p:nvPr/>
        </p:nvSpPr>
        <p:spPr>
          <a:xfrm>
            <a:off x="941622" y="125650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61231" y="639177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1" name="矩形 10"/>
          <p:cNvSpPr/>
          <p:nvPr/>
        </p:nvSpPr>
        <p:spPr>
          <a:xfrm>
            <a:off x="160867" y="4608241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本堂重点：用伏安法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测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电阻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08186" y="4588213"/>
            <a:ext cx="42161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本堂难点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：测电阻的特殊方法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167672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07636" y="112042"/>
            <a:ext cx="1549518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典例分析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sp>
        <p:nvSpPr>
          <p:cNvPr id="3" name="Shape 108"/>
          <p:cNvSpPr/>
          <p:nvPr/>
        </p:nvSpPr>
        <p:spPr>
          <a:xfrm>
            <a:off x="194195" y="92769"/>
            <a:ext cx="562930" cy="573270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4" name="Shape 112"/>
          <p:cNvSpPr/>
          <p:nvPr/>
        </p:nvSpPr>
        <p:spPr>
          <a:xfrm>
            <a:off x="123773" y="81264"/>
            <a:ext cx="562931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4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00872" y="484884"/>
            <a:ext cx="65921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：实物图的连接，故障判断</a:t>
            </a:r>
            <a:endParaRPr lang="zh-CN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88785" y="1008104"/>
            <a:ext cx="8843548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(2019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四川广安市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学校科技创新小组用伏安法测量小灯泡的电阻，电源电压为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3V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，待测小灯泡的额定电压为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2.5V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）请用笔划线代替导线，完成图甲中实物电路的连接，要求：①滑片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P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向右移动时，电流表示数变小；②连线不能交叉；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2049" name="图片 19" descr="说明: 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3410" y="3623095"/>
            <a:ext cx="1996832" cy="1313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88785" y="2577764"/>
            <a:ext cx="863625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）检查电路无误后，闭合开关，灯泡不亮，电压表有示数，电流表示数为零，导致这一现象的原因可能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是（  ）</a:t>
            </a:r>
            <a:endParaRPr lang="zh-CN" altLang="en-US" sz="2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．电压表短路   </a:t>
            </a:r>
            <a:endParaRPr lang="en-US" altLang="zh-CN" sz="24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．电压表断路   </a:t>
            </a:r>
            <a:endParaRPr lang="en-US" altLang="zh-CN" sz="24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．滑动变阻器短路   </a:t>
            </a:r>
            <a:endParaRPr lang="en-US" altLang="zh-CN" sz="24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．小灯泡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断路</a:t>
            </a:r>
            <a:endParaRPr lang="zh-CN" altLang="en-US" sz="2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9" name="图片 8" descr=" 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4001" y="3623095"/>
            <a:ext cx="1891311" cy="131342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矩形 7"/>
          <p:cNvSpPr/>
          <p:nvPr/>
        </p:nvSpPr>
        <p:spPr>
          <a:xfrm>
            <a:off x="6447799" y="3079471"/>
            <a:ext cx="4283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213923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99058" y="120496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156370" y="12590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19422" y="120496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651087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254695" y="710682"/>
            <a:ext cx="8639175" cy="1689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0" hangingPunct="0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爷爷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的收音机坏了，小聪和小明决定把它修好。经过检查，发现一只标注模糊的电阻引脚断了，需要更换。怎样才能知道它的阻值呢？</a:t>
            </a:r>
          </a:p>
        </p:txBody>
      </p:sp>
      <p:sp>
        <p:nvSpPr>
          <p:cNvPr id="14" name="矩形 4110"/>
          <p:cNvSpPr>
            <a:spLocks noChangeArrowheads="1"/>
          </p:cNvSpPr>
          <p:nvPr/>
        </p:nvSpPr>
        <p:spPr bwMode="auto">
          <a:xfrm>
            <a:off x="478852" y="4071151"/>
            <a:ext cx="7606815" cy="941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问题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电流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可以用电流表测量，电压可以用电压表测量。那么，用什么方法测量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电阻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呢？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8070" y="2030112"/>
            <a:ext cx="3333404" cy="1956816"/>
          </a:xfrm>
          <a:prstGeom prst="rect">
            <a:avLst/>
          </a:prstGeom>
          <a:effectLst>
            <a:outerShdw blurRad="647700" dist="50800" dir="5400000" algn="ctr" rotWithShape="0">
              <a:srgbClr val="000000">
                <a:alpha val="57000"/>
              </a:srgbClr>
            </a:outerShdw>
          </a:effectLst>
        </p:spPr>
      </p:pic>
      <p:grpSp>
        <p:nvGrpSpPr>
          <p:cNvPr id="18" name="组合 17"/>
          <p:cNvGrpSpPr/>
          <p:nvPr/>
        </p:nvGrpSpPr>
        <p:grpSpPr>
          <a:xfrm>
            <a:off x="5563405" y="1780853"/>
            <a:ext cx="2755044" cy="2065257"/>
            <a:chOff x="5483023" y="1785900"/>
            <a:chExt cx="2755044" cy="2065257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68" r="4237" b="-1"/>
            <a:stretch/>
          </p:blipFill>
          <p:spPr>
            <a:xfrm>
              <a:off x="5483023" y="1894341"/>
              <a:ext cx="2755044" cy="1956816"/>
            </a:xfrm>
            <a:prstGeom prst="rect">
              <a:avLst/>
            </a:prstGeom>
            <a:effectLst>
              <a:outerShdw blurRad="647700" dist="50800" dir="5400000" algn="ctr" rotWithShape="0">
                <a:srgbClr val="000000">
                  <a:alpha val="57000"/>
                </a:srgbClr>
              </a:outerShdw>
            </a:effectLst>
          </p:spPr>
        </p:pic>
        <p:sp>
          <p:nvSpPr>
            <p:cNvPr id="17" name="椭圆形标注 16"/>
            <p:cNvSpPr/>
            <p:nvPr/>
          </p:nvSpPr>
          <p:spPr>
            <a:xfrm>
              <a:off x="5664199" y="1785900"/>
              <a:ext cx="2514600" cy="1227667"/>
            </a:xfrm>
            <a:prstGeom prst="wedgeEllipseCallout">
              <a:avLst>
                <a:gd name="adj1" fmla="val -132969"/>
                <a:gd name="adj2" fmla="val 68017"/>
              </a:avLst>
            </a:prstGeom>
            <a:noFill/>
            <a:ln w="12700" cap="flat">
              <a:solidFill>
                <a:srgbClr val="FF0000"/>
              </a:solidFill>
              <a:prstDash val="solid"/>
              <a:miter lim="8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6375270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32666" y="61025"/>
            <a:ext cx="26163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训练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8379" y="516512"/>
            <a:ext cx="860653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2019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苏州市）小明要测量定值电阻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en-US" altLang="zh-CN" sz="2400" i="1" baseline="-250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x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阻值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约十几欧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现有器材：电源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(6V)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、滑动变阻器、电流表、电压表，开关各一个，导线若干。</a:t>
            </a:r>
          </a:p>
        </p:txBody>
      </p:sp>
      <p:pic>
        <p:nvPicPr>
          <p:cNvPr id="10" name="图片 9" descr="C:\Users\lenovo\AppData\Roaming\Tencent\Users\904751893\QQ\WinTemp\RichOle\0XM@KVKH@~WBE_}[G4Z`0]6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883" y="2124665"/>
            <a:ext cx="4334933" cy="1669826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矩形 11"/>
          <p:cNvSpPr/>
          <p:nvPr/>
        </p:nvSpPr>
        <p:spPr>
          <a:xfrm>
            <a:off x="160760" y="3709824"/>
            <a:ext cx="8674153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他设计并连接了如图甲所示电路请用笔画线代替导线，将该电路连接完整；</a:t>
            </a:r>
          </a:p>
        </p:txBody>
      </p:sp>
      <p:pic>
        <p:nvPicPr>
          <p:cNvPr id="13" name="图片 12" descr="C:\Users\lenovo\AppData\Roaming\Tencent\Users\904751893\QQ\WinTemp\RichOle\3AD`L7)}8XF8)$711ZLV`]V.png"/>
          <p:cNvPicPr/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1484" y="2036066"/>
            <a:ext cx="2635250" cy="1673757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矩形 13"/>
          <p:cNvSpPr/>
          <p:nvPr/>
        </p:nvSpPr>
        <p:spPr>
          <a:xfrm>
            <a:off x="5055465" y="2497913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答图：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5595597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3199" y="309940"/>
            <a:ext cx="850900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电路连好后，闭合开关前，应将滑动变阻器滑片移至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最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端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闭合开关，移动滑片到某一位置，电压表示数如图乙所示，此时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Rx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两端的电压为</a:t>
            </a:r>
            <a:r>
              <a:rPr lang="zh-CN" altLang="en-US" sz="2400" u="sng" dirty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V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(3)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当小明准备读取电流表示数时，发现两电表示数突然都变为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0.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他用一条导线检查电路故障，当将该导线两端分别接到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接线柱上，发现电流表有示数，电压表示数仍为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0;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当将该导线两端分别接到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f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、接线柱上，发现电压表有示数，电流表示数仍为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0;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则由此可以判断故障是：</a:t>
            </a:r>
            <a:r>
              <a:rPr lang="zh-CN" altLang="en-US" sz="2400" u="sng" dirty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                     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；</a:t>
            </a:r>
          </a:p>
        </p:txBody>
      </p:sp>
      <p:sp>
        <p:nvSpPr>
          <p:cNvPr id="4" name="矩形 3"/>
          <p:cNvSpPr/>
          <p:nvPr/>
        </p:nvSpPr>
        <p:spPr>
          <a:xfrm>
            <a:off x="605051" y="941401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左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57699" y="1403066"/>
            <a:ext cx="5693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1.2</a:t>
            </a:r>
            <a:endParaRPr lang="zh-CN" alt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19315" y="4124867"/>
            <a:ext cx="36134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间电路断路（不通）</a:t>
            </a:r>
          </a:p>
        </p:txBody>
      </p:sp>
    </p:spTree>
    <p:extLst>
      <p:ext uri="{BB962C8B-B14F-4D97-AF65-F5344CB8AC3E}">
        <p14:creationId xmlns:p14="http://schemas.microsoft.com/office/powerpoint/2010/main" val="261124010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65826" y="87612"/>
            <a:ext cx="53606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实验数据的处理</a:t>
            </a:r>
            <a:endParaRPr lang="en-US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4103" y="549402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【典型例题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1195" y="980702"/>
            <a:ext cx="834320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2019 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湖南省湘潭市）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测量电阻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的实验中，设计了如图所示的电路图。</a:t>
            </a:r>
          </a:p>
        </p:txBody>
      </p:sp>
      <p:pic>
        <p:nvPicPr>
          <p:cNvPr id="10" name="图片 9" descr="学科网(www.zxxk.com)--教育资源门户，提供试卷、教案、课件、论文、素材以及各类教学资源下载，还有大量而丰富的教学相关资讯！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26" y="2091267"/>
            <a:ext cx="5232400" cy="1481666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矩形 10"/>
          <p:cNvSpPr/>
          <p:nvPr/>
        </p:nvSpPr>
        <p:spPr>
          <a:xfrm>
            <a:off x="262783" y="3659657"/>
            <a:ext cx="82802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）请根据电路图，用笔画线代替导线将图中的器材连接成完整电路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826504" y="2091267"/>
            <a:ext cx="2687447" cy="1568390"/>
            <a:chOff x="5826504" y="2091267"/>
            <a:chExt cx="2687447" cy="1568390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76522" y="2091267"/>
              <a:ext cx="1937429" cy="15683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3" name="矩形 12"/>
            <p:cNvSpPr/>
            <p:nvPr/>
          </p:nvSpPr>
          <p:spPr>
            <a:xfrm>
              <a:off x="5826504" y="2181031"/>
              <a:ext cx="110799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答图：</a:t>
              </a:r>
              <a:endPara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6285252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0067" y="297303"/>
            <a:ext cx="80772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）按图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所示电路连接器材时，开关要处于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_____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（选填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断开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闭合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）状态，滑动变阻器的滑片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P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应该滑到最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_____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（选填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左端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右端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）。</a:t>
            </a:r>
          </a:p>
        </p:txBody>
      </p:sp>
      <p:sp>
        <p:nvSpPr>
          <p:cNvPr id="3" name="矩形 2"/>
          <p:cNvSpPr/>
          <p:nvPr/>
        </p:nvSpPr>
        <p:spPr>
          <a:xfrm>
            <a:off x="76200" y="2051629"/>
            <a:ext cx="87714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）闭合开关，将滑片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P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缓慢向右移动，电压表的示数将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_____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（选填“增大”或“减小”）。</a:t>
            </a:r>
          </a:p>
          <a:p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）某次测量时，电压表的示数为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1.5V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，电流表的示数如右图所示，为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_____A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，根据欧姆定律求出此时这个电阻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的阻值为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_____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欧姆。</a:t>
            </a:r>
          </a:p>
          <a:p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）以上这种测量电阻的方法叫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___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__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__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）为减小实验误差，我们应该多次进行正确测量，然后取电阻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_____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值。</a:t>
            </a:r>
          </a:p>
        </p:txBody>
      </p:sp>
      <p:sp>
        <p:nvSpPr>
          <p:cNvPr id="4" name="矩形 3"/>
          <p:cNvSpPr/>
          <p:nvPr/>
        </p:nvSpPr>
        <p:spPr>
          <a:xfrm>
            <a:off x="6257240" y="297303"/>
            <a:ext cx="8915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断开</a:t>
            </a:r>
          </a:p>
        </p:txBody>
      </p:sp>
      <p:sp>
        <p:nvSpPr>
          <p:cNvPr id="5" name="矩形 4"/>
          <p:cNvSpPr/>
          <p:nvPr/>
        </p:nvSpPr>
        <p:spPr>
          <a:xfrm>
            <a:off x="574301" y="147480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左端</a:t>
            </a:r>
          </a:p>
        </p:txBody>
      </p:sp>
      <p:sp>
        <p:nvSpPr>
          <p:cNvPr id="6" name="矩形 5"/>
          <p:cNvSpPr/>
          <p:nvPr/>
        </p:nvSpPr>
        <p:spPr>
          <a:xfrm>
            <a:off x="7864101" y="2011402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增大</a:t>
            </a:r>
          </a:p>
        </p:txBody>
      </p:sp>
      <p:sp>
        <p:nvSpPr>
          <p:cNvPr id="7" name="矩形 6"/>
          <p:cNvSpPr/>
          <p:nvPr/>
        </p:nvSpPr>
        <p:spPr>
          <a:xfrm>
            <a:off x="1386159" y="3172724"/>
            <a:ext cx="6335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0.3</a:t>
            </a:r>
            <a:endParaRPr lang="zh-CN" alt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6147" y="3481989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zh-CN" alt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05868" y="3822257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伏安法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1444" y="459900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平均</a:t>
            </a:r>
          </a:p>
        </p:txBody>
      </p:sp>
    </p:spTree>
    <p:extLst>
      <p:ext uri="{BB962C8B-B14F-4D97-AF65-F5344CB8AC3E}">
        <p14:creationId xmlns:p14="http://schemas.microsoft.com/office/powerpoint/2010/main" val="10163773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4285" y="58362"/>
            <a:ext cx="26163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1570" y="490334"/>
            <a:ext cx="875453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2019 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山东 威海市）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图甲是测量定值电阻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阻值的实验电路图。</a:t>
            </a:r>
          </a:p>
          <a:p>
            <a:pPr algn="l">
              <a:lnSpc>
                <a:spcPct val="15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）闭合开关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S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，当电压表的示数为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2.4V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时，电流表示数如图乙所示，则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的阻值为</a:t>
            </a:r>
            <a:r>
              <a:rPr lang="zh-CN" altLang="zh-CN" sz="2400" u="sng" dirty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zh-CN" sz="2400" u="sng" dirty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Ω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；调节滑片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P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的位置，进行多次测量，其目的是</a:t>
            </a:r>
            <a:r>
              <a:rPr lang="zh-CN" altLang="zh-CN" sz="2400" u="sng" dirty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zh-CN" altLang="zh-CN" sz="2400" u="sng" dirty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         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）实验过程中，发现电流表示数突然变大，电压表示数几乎为零，则电路故障可能是</a:t>
            </a:r>
            <a:r>
              <a:rPr lang="zh-CN" altLang="zh-CN" sz="2400" u="sng" dirty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zh-CN" sz="2400" u="sng" dirty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图片 3" descr=" 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54" y="3877732"/>
            <a:ext cx="4068098" cy="116205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矩形 5"/>
          <p:cNvSpPr/>
          <p:nvPr/>
        </p:nvSpPr>
        <p:spPr>
          <a:xfrm>
            <a:off x="3420918" y="1592896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zh-CN" alt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51882" y="2198494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多次测量取平均值减小误差</a:t>
            </a:r>
          </a:p>
        </p:txBody>
      </p:sp>
      <p:sp>
        <p:nvSpPr>
          <p:cNvPr id="10" name="矩形 9"/>
          <p:cNvSpPr/>
          <p:nvPr/>
        </p:nvSpPr>
        <p:spPr>
          <a:xfrm>
            <a:off x="3581606" y="3244334"/>
            <a:ext cx="10005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R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短路</a:t>
            </a:r>
          </a:p>
        </p:txBody>
      </p:sp>
    </p:spTree>
    <p:extLst>
      <p:ext uri="{BB962C8B-B14F-4D97-AF65-F5344CB8AC3E}">
        <p14:creationId xmlns:p14="http://schemas.microsoft.com/office/powerpoint/2010/main" val="89382831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5133" y="2872642"/>
            <a:ext cx="2714625" cy="2161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云形标注 3"/>
          <p:cNvSpPr/>
          <p:nvPr/>
        </p:nvSpPr>
        <p:spPr>
          <a:xfrm>
            <a:off x="681005" y="1200329"/>
            <a:ext cx="2785533" cy="2248849"/>
          </a:xfrm>
          <a:prstGeom prst="cloudCallout">
            <a:avLst>
              <a:gd name="adj1" fmla="val 88611"/>
              <a:gd name="adj2" fmla="val 42199"/>
            </a:avLst>
          </a:prstGeom>
          <a:gradFill flip="none" rotWithShape="1">
            <a:gsLst>
              <a:gs pos="0">
                <a:srgbClr val="CC00CC">
                  <a:tint val="66000"/>
                  <a:satMod val="160000"/>
                </a:srgbClr>
              </a:gs>
              <a:gs pos="50000">
                <a:srgbClr val="CC00CC">
                  <a:tint val="44500"/>
                  <a:satMod val="160000"/>
                </a:srgbClr>
              </a:gs>
              <a:gs pos="100000">
                <a:srgbClr val="CC00CC">
                  <a:tint val="23500"/>
                  <a:satMod val="160000"/>
                </a:srgbClr>
              </a:gs>
            </a:gsLst>
            <a:lin ang="18900000" scaled="1"/>
            <a:tileRect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dirty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这样只能测量一次数据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，误差比较大。我们应该多测量几次，取平均值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4015133" y="1282520"/>
            <a:ext cx="2204864" cy="1405530"/>
          </a:xfrm>
          <a:prstGeom prst="cloudCallout">
            <a:avLst>
              <a:gd name="adj1" fmla="val 21791"/>
              <a:gd name="adj2" fmla="val 109487"/>
            </a:avLst>
          </a:prstGeom>
          <a:gradFill flip="none" rotWithShape="1">
            <a:gsLst>
              <a:gs pos="0">
                <a:srgbClr val="CC00CC">
                  <a:tint val="66000"/>
                  <a:satMod val="160000"/>
                </a:srgbClr>
              </a:gs>
              <a:gs pos="50000">
                <a:srgbClr val="CC00CC">
                  <a:tint val="44500"/>
                  <a:satMod val="160000"/>
                </a:srgbClr>
              </a:gs>
              <a:gs pos="100000">
                <a:srgbClr val="CC00CC">
                  <a:tint val="23500"/>
                  <a:satMod val="160000"/>
                </a:srgbClr>
              </a:gs>
            </a:gsLst>
            <a:lin ang="18900000" scaled="1"/>
            <a:tileRect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l" rtl="0" latinLnBrk="1" hangingPunct="0"/>
            <a:r>
              <a:rPr lang="zh-CN" altLang="en-US" dirty="0" smtClean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这就需要</a:t>
            </a:r>
            <a:r>
              <a:rPr lang="zh-CN" altLang="en-US" dirty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改变电路中的电流和电压</a:t>
            </a:r>
          </a:p>
        </p:txBody>
      </p:sp>
      <p:sp>
        <p:nvSpPr>
          <p:cNvPr id="6" name="云形标注 5"/>
          <p:cNvSpPr/>
          <p:nvPr/>
        </p:nvSpPr>
        <p:spPr>
          <a:xfrm>
            <a:off x="6729758" y="716927"/>
            <a:ext cx="2204864" cy="2248849"/>
          </a:xfrm>
          <a:prstGeom prst="cloudCallout">
            <a:avLst>
              <a:gd name="adj1" fmla="val -56545"/>
              <a:gd name="adj2" fmla="val 67771"/>
            </a:avLst>
          </a:prstGeom>
          <a:gradFill flip="none" rotWithShape="1">
            <a:gsLst>
              <a:gs pos="0">
                <a:srgbClr val="CC00CC">
                  <a:tint val="66000"/>
                  <a:satMod val="160000"/>
                </a:srgbClr>
              </a:gs>
              <a:gs pos="50000">
                <a:srgbClr val="CC00CC">
                  <a:tint val="44500"/>
                  <a:satMod val="160000"/>
                </a:srgbClr>
              </a:gs>
              <a:gs pos="100000">
                <a:srgbClr val="CC00CC">
                  <a:tint val="23500"/>
                  <a:satMod val="160000"/>
                </a:srgbClr>
              </a:gs>
            </a:gsLst>
            <a:lin ang="18900000" scaled="1"/>
            <a:tileRect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l" rtl="0" latinLnBrk="1" hangingPunct="0"/>
            <a:r>
              <a:rPr lang="zh-CN" altLang="en-US" dirty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串联一个滑动变阻器就恩那个改变电路中的电流┅┅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20937" y="0"/>
            <a:ext cx="711806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用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电压表可以测量</a:t>
            </a:r>
            <a:r>
              <a:rPr lang="zh-CN" altLang="en-US" sz="2400" u="sng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电压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，用电流表可以测量</a:t>
            </a:r>
            <a:r>
              <a:rPr lang="zh-CN" altLang="en-US" sz="2400" u="sng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电流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；测出了电压和电流，就可以用</a:t>
            </a:r>
            <a:r>
              <a:rPr lang="zh-CN" altLang="en-US" sz="2400" u="sng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欧姆定律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计算出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电阻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05" y="3339112"/>
            <a:ext cx="2142064" cy="1460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559774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课堂活动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84118" y="1060430"/>
            <a:ext cx="6409823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 eaLnBrk="0" hangingPunct="0"/>
            <a:r>
              <a:rPr lang="zh-CN" altLang="en-US" sz="28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一、实验</a:t>
            </a:r>
            <a:r>
              <a:rPr lang="zh-CN" altLang="en-US" sz="28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探究    怎样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测量</a:t>
            </a:r>
            <a:r>
              <a:rPr lang="zh-CN" altLang="en-US" sz="28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未知电阻</a:t>
            </a:r>
            <a:r>
              <a:rPr lang="en-US" altLang="zh-CN" sz="28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endParaRPr lang="zh-CN" altLang="en-US" sz="28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2305717" y="1715222"/>
            <a:ext cx="5180207" cy="387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  <a:spcBef>
                <a:spcPct val="20000"/>
              </a:spcBef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用电压表、电流表测量电阻器的阻值</a:t>
            </a: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354280" y="1678289"/>
            <a:ext cx="1699618" cy="461665"/>
          </a:xfrm>
          <a:prstGeom prst="rect">
            <a:avLst/>
          </a:prstGeom>
          <a:noFill/>
          <a:ln w="19050">
            <a:noFill/>
            <a:miter lim="800000"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实验目的：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354280" y="2303567"/>
            <a:ext cx="2171719" cy="461665"/>
          </a:xfrm>
          <a:prstGeom prst="rect">
            <a:avLst/>
          </a:prstGeom>
          <a:noFill/>
          <a:ln w="1905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实验原理：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Group 29"/>
          <p:cNvGrpSpPr/>
          <p:nvPr/>
        </p:nvGrpSpPr>
        <p:grpSpPr bwMode="auto">
          <a:xfrm>
            <a:off x="2418330" y="2066087"/>
            <a:ext cx="855783" cy="830263"/>
            <a:chOff x="408" y="3809"/>
            <a:chExt cx="735" cy="523"/>
          </a:xfrm>
        </p:grpSpPr>
        <p:sp>
          <p:nvSpPr>
            <p:cNvPr id="18" name="Rectangle 30"/>
            <p:cNvSpPr>
              <a:spLocks noChangeArrowheads="1"/>
            </p:cNvSpPr>
            <p:nvPr/>
          </p:nvSpPr>
          <p:spPr bwMode="auto">
            <a:xfrm>
              <a:off x="408" y="3945"/>
              <a:ext cx="680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i="1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R</a:t>
              </a:r>
              <a:r>
                <a:rPr lang="en-US" altLang="zh-CN" sz="2400" b="1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=</a:t>
              </a:r>
            </a:p>
          </p:txBody>
        </p:sp>
        <p:sp>
          <p:nvSpPr>
            <p:cNvPr id="19" name="Rectangle 31"/>
            <p:cNvSpPr>
              <a:spLocks noChangeArrowheads="1"/>
            </p:cNvSpPr>
            <p:nvPr/>
          </p:nvSpPr>
          <p:spPr bwMode="auto">
            <a:xfrm>
              <a:off x="793" y="3809"/>
              <a:ext cx="350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b="1" i="1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U</a:t>
              </a:r>
            </a:p>
            <a:p>
              <a:r>
                <a:rPr lang="en-US" altLang="zh-CN" sz="2400" b="1" i="1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I</a:t>
              </a:r>
            </a:p>
          </p:txBody>
        </p:sp>
        <p:sp>
          <p:nvSpPr>
            <p:cNvPr id="20" name="Line 32"/>
            <p:cNvSpPr>
              <a:spLocks noChangeShapeType="1"/>
            </p:cNvSpPr>
            <p:nvPr/>
          </p:nvSpPr>
          <p:spPr bwMode="auto">
            <a:xfrm>
              <a:off x="793" y="4104"/>
              <a:ext cx="27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latin typeface="Times New Roman" pitchFamily="18" charset="0"/>
                <a:ea typeface="微软雅黑" pitchFamily="34" charset="-122"/>
                <a:cs typeface="Times New Roman" pitchFamily="18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284119" y="2896350"/>
            <a:ext cx="845348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对一个未知电阻，用电压表测出它两端的电压</a:t>
            </a:r>
            <a:r>
              <a:rPr lang="en-US" altLang="zh-CN" sz="2400" i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U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，用电流表测量通过它的电流</a:t>
            </a:r>
            <a:r>
              <a:rPr lang="en-US" altLang="zh-CN" sz="2400" i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I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，应用欧姆定律，就可求出其电阻值。这种测量电阻的方法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叫做</a:t>
            </a:r>
            <a:r>
              <a:rPr lang="zh-CN" altLang="en-US" sz="2400" u="sng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，是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测量电阻的一个基本方法。</a:t>
            </a:r>
            <a:endParaRPr lang="en-US" altLang="zh-CN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75777" y="4030215"/>
            <a:ext cx="1151466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伏安法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sym typeface="Arial" panose="020B0706020202030204"/>
            </a:endParaRPr>
          </a:p>
        </p:txBody>
      </p:sp>
    </p:spTree>
    <p:extLst>
      <p:ext uri="{BB962C8B-B14F-4D97-AF65-F5344CB8AC3E}">
        <p14:creationId xmlns:p14="http://schemas.microsoft.com/office/powerpoint/2010/main" val="242698820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21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7" name="TextBox 7"/>
          <p:cNvSpPr>
            <a:spLocks noChangeArrowheads="1"/>
          </p:cNvSpPr>
          <p:nvPr/>
        </p:nvSpPr>
        <p:spPr bwMode="auto">
          <a:xfrm>
            <a:off x="187855" y="266856"/>
            <a:ext cx="1640946" cy="510778"/>
          </a:xfrm>
          <a:prstGeom prst="roundRect">
            <a:avLst>
              <a:gd name="adj" fmla="val 16667"/>
            </a:avLst>
          </a:prstGeom>
          <a:noFill/>
          <a:ln w="19050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66CC"/>
                </a:solidFill>
                <a:round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电路图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Rectangle 2"/>
          <p:cNvSpPr>
            <a:spLocks noChangeArrowheads="1"/>
          </p:cNvSpPr>
          <p:nvPr/>
        </p:nvSpPr>
        <p:spPr bwMode="auto">
          <a:xfrm>
            <a:off x="185737" y="3618717"/>
            <a:ext cx="1913995" cy="461665"/>
          </a:xfrm>
          <a:prstGeom prst="rect">
            <a:avLst/>
          </a:prstGeom>
          <a:noFill/>
          <a:ln w="19050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2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实验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器材：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244605" y="4136654"/>
            <a:ext cx="857692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电源、电压表、电流表、滑动变阻器、开关、导线、待测电阻。</a:t>
            </a:r>
          </a:p>
        </p:txBody>
      </p:sp>
      <p:sp>
        <p:nvSpPr>
          <p:cNvPr id="46" name="矩形 45"/>
          <p:cNvSpPr/>
          <p:nvPr/>
        </p:nvSpPr>
        <p:spPr>
          <a:xfrm>
            <a:off x="178859" y="927593"/>
            <a:ext cx="550228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(1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滑动变阻器</a:t>
            </a:r>
            <a:r>
              <a:rPr lang="en-US" altLang="zh-CN" sz="2400" b="1" i="1" dirty="0">
                <a:latin typeface="Times New Roman" pitchFamily="18" charset="0"/>
                <a:ea typeface="黑体" pitchFamily="49" charset="-122"/>
              </a:rPr>
              <a:t>R</a:t>
            </a:r>
            <a:r>
              <a:rPr lang="en-US" altLang="zh-CN" sz="2400" b="1" i="1" dirty="0" smtClean="0">
                <a:latin typeface="Times New Roman" pitchFamily="18" charset="0"/>
                <a:ea typeface="黑体" pitchFamily="49" charset="-122"/>
              </a:rPr>
              <a:t>'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作用：</a:t>
            </a:r>
          </a:p>
          <a:p>
            <a:pPr algn="l">
              <a:lnSpc>
                <a:spcPct val="150000"/>
              </a:lnSpc>
              <a:buFontTx/>
              <a:buNone/>
            </a:pP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/>
              </a:rPr>
              <a:t>①</a:t>
            </a:r>
            <a:r>
              <a:rPr lang="zh-CN" altLang="en-US" sz="2400" b="1" u="sng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                                                 </a:t>
            </a:r>
            <a:r>
              <a:rPr lang="zh-CN" altLang="en-US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；</a:t>
            </a:r>
          </a:p>
          <a:p>
            <a:pPr algn="l">
              <a:lnSpc>
                <a:spcPct val="150000"/>
              </a:lnSpc>
              <a:buFontTx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/>
              </a:rPr>
              <a:t>②</a:t>
            </a:r>
            <a:r>
              <a:rPr lang="zh-CN" altLang="en-US" sz="2400" b="1" u="sng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                      </a:t>
            </a:r>
            <a:r>
              <a:rPr lang="zh-CN" altLang="en-US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 Box 5"/>
          <p:cNvSpPr txBox="1">
            <a:spLocks noChangeArrowheads="1"/>
          </p:cNvSpPr>
          <p:nvPr/>
        </p:nvSpPr>
        <p:spPr bwMode="auto">
          <a:xfrm>
            <a:off x="596967" y="1598318"/>
            <a:ext cx="509106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改变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R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两端的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电压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或电路中电流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大小</a:t>
            </a:r>
          </a:p>
        </p:txBody>
      </p:sp>
      <p:sp>
        <p:nvSpPr>
          <p:cNvPr id="48" name="Text Box 6"/>
          <p:cNvSpPr txBox="1">
            <a:spLocks noChangeArrowheads="1"/>
          </p:cNvSpPr>
          <p:nvPr/>
        </p:nvSpPr>
        <p:spPr bwMode="auto">
          <a:xfrm>
            <a:off x="758359" y="2124472"/>
            <a:ext cx="146919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保护电路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05221" y="2723990"/>
            <a:ext cx="88941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本实验中多次测量的目的是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400" u="sng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                                      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 Box 7"/>
          <p:cNvSpPr txBox="1">
            <a:spLocks noChangeArrowheads="1"/>
          </p:cNvSpPr>
          <p:nvPr/>
        </p:nvSpPr>
        <p:spPr bwMode="auto">
          <a:xfrm>
            <a:off x="4738914" y="2816324"/>
            <a:ext cx="439815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50000"/>
              </a:spcBef>
              <a:buFontTx/>
              <a:buNone/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多次测量求</a:t>
            </a:r>
            <a:r>
              <a:rPr lang="zh-CN" altLang="en-US" dirty="0" smtClean="0"/>
              <a:t>平均值而 减小</a:t>
            </a:r>
            <a:r>
              <a:rPr lang="zh-CN" altLang="en-US" dirty="0"/>
              <a:t>误差</a:t>
            </a:r>
          </a:p>
        </p:txBody>
      </p: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5876232" y="687439"/>
            <a:ext cx="2630455" cy="1558271"/>
            <a:chOff x="560195" y="1468438"/>
            <a:chExt cx="3000568" cy="2522939"/>
          </a:xfrm>
        </p:grpSpPr>
        <p:sp>
          <p:nvSpPr>
            <p:cNvPr id="52" name="Rectangle 3"/>
            <p:cNvSpPr>
              <a:spLocks noChangeArrowheads="1"/>
            </p:cNvSpPr>
            <p:nvPr/>
          </p:nvSpPr>
          <p:spPr bwMode="auto">
            <a:xfrm>
              <a:off x="830353" y="1711231"/>
              <a:ext cx="2516409" cy="1293892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>
                <a:ea typeface="黑体" pitchFamily="49" charset="-122"/>
              </a:endParaRPr>
            </a:p>
          </p:txBody>
        </p:sp>
        <p:grpSp>
          <p:nvGrpSpPr>
            <p:cNvPr id="53" name="Group 4"/>
            <p:cNvGrpSpPr>
              <a:grpSpLocks/>
            </p:cNvGrpSpPr>
            <p:nvPr/>
          </p:nvGrpSpPr>
          <p:grpSpPr bwMode="auto">
            <a:xfrm>
              <a:off x="1668144" y="1468438"/>
              <a:ext cx="119901" cy="484078"/>
              <a:chOff x="0" y="0"/>
              <a:chExt cx="85" cy="340"/>
            </a:xfrm>
          </p:grpSpPr>
          <p:sp>
            <p:nvSpPr>
              <p:cNvPr id="77" name="Rectangle 19"/>
              <p:cNvSpPr>
                <a:spLocks noChangeArrowheads="1"/>
              </p:cNvSpPr>
              <p:nvPr/>
            </p:nvSpPr>
            <p:spPr bwMode="auto"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zh-CN" altLang="en-US">
                  <a:ea typeface="黑体" pitchFamily="49" charset="-122"/>
                </a:endParaRPr>
              </a:p>
            </p:txBody>
          </p:sp>
          <p:sp>
            <p:nvSpPr>
              <p:cNvPr id="78" name="Line 20"/>
              <p:cNvSpPr>
                <a:spLocks noChangeShapeType="1"/>
              </p:cNvSpPr>
              <p:nvPr/>
            </p:nvSpPr>
            <p:spPr bwMode="auto">
              <a:xfrm>
                <a:off x="78" y="0"/>
                <a:ext cx="0" cy="3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" name="Line 21"/>
              <p:cNvSpPr>
                <a:spLocks noChangeShapeType="1"/>
              </p:cNvSpPr>
              <p:nvPr/>
            </p:nvSpPr>
            <p:spPr bwMode="auto">
              <a:xfrm>
                <a:off x="8" y="85"/>
                <a:ext cx="0" cy="17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4" name="Group 8"/>
            <p:cNvGrpSpPr>
              <a:grpSpLocks/>
            </p:cNvGrpSpPr>
            <p:nvPr/>
          </p:nvGrpSpPr>
          <p:grpSpPr bwMode="auto">
            <a:xfrm>
              <a:off x="2587893" y="1589081"/>
              <a:ext cx="399165" cy="242793"/>
              <a:chOff x="0" y="0"/>
              <a:chExt cx="256" cy="142"/>
            </a:xfrm>
          </p:grpSpPr>
          <p:sp>
            <p:nvSpPr>
              <p:cNvPr id="74" name="Rectangle 15"/>
              <p:cNvSpPr>
                <a:spLocks noChangeArrowheads="1"/>
              </p:cNvSpPr>
              <p:nvPr/>
            </p:nvSpPr>
            <p:spPr bwMode="auto"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zh-CN" altLang="en-US">
                  <a:ea typeface="黑体" pitchFamily="49" charset="-122"/>
                </a:endParaRPr>
              </a:p>
            </p:txBody>
          </p:sp>
          <p:sp>
            <p:nvSpPr>
              <p:cNvPr id="75" name="Line 16"/>
              <p:cNvSpPr>
                <a:spLocks noChangeShapeType="1"/>
              </p:cNvSpPr>
              <p:nvPr/>
            </p:nvSpPr>
            <p:spPr bwMode="auto">
              <a:xfrm flipV="1">
                <a:off x="29" y="0"/>
                <a:ext cx="227" cy="8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" name="Oval 17"/>
              <p:cNvSpPr>
                <a:spLocks noChangeArrowheads="1"/>
              </p:cNvSpPr>
              <p:nvPr/>
            </p:nvSpPr>
            <p:spPr bwMode="auto"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>
                  <a:ea typeface="黑体" pitchFamily="49" charset="-122"/>
                </a:endParaRPr>
              </a:p>
            </p:txBody>
          </p:sp>
        </p:grpSp>
        <p:sp>
          <p:nvSpPr>
            <p:cNvPr id="55" name="Rectangle 178"/>
            <p:cNvSpPr>
              <a:spLocks noChangeArrowheads="1"/>
            </p:cNvSpPr>
            <p:nvPr/>
          </p:nvSpPr>
          <p:spPr bwMode="auto">
            <a:xfrm>
              <a:off x="1322100" y="2922181"/>
              <a:ext cx="555492" cy="171916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>
                <a:ea typeface="黑体" pitchFamily="49" charset="-122"/>
              </a:endParaRPr>
            </a:p>
          </p:txBody>
        </p:sp>
        <p:grpSp>
          <p:nvGrpSpPr>
            <p:cNvPr id="56" name="Group 13"/>
            <p:cNvGrpSpPr>
              <a:grpSpLocks/>
            </p:cNvGrpSpPr>
            <p:nvPr/>
          </p:nvGrpSpPr>
          <p:grpSpPr bwMode="auto">
            <a:xfrm>
              <a:off x="2656191" y="2623591"/>
              <a:ext cx="904572" cy="470506"/>
              <a:chOff x="0" y="0"/>
              <a:chExt cx="726" cy="363"/>
            </a:xfrm>
          </p:grpSpPr>
          <p:sp>
            <p:nvSpPr>
              <p:cNvPr id="70" name="Rectangle 18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26" cy="3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zh-CN" altLang="en-US">
                  <a:ea typeface="黑体" pitchFamily="49" charset="-122"/>
                </a:endParaRPr>
              </a:p>
            </p:txBody>
          </p:sp>
          <p:sp>
            <p:nvSpPr>
              <p:cNvPr id="71" name="Line 182"/>
              <p:cNvSpPr>
                <a:spLocks noChangeShapeType="1"/>
              </p:cNvSpPr>
              <p:nvPr/>
            </p:nvSpPr>
            <p:spPr bwMode="auto">
              <a:xfrm>
                <a:off x="227" y="0"/>
                <a:ext cx="317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" name="Line 183"/>
              <p:cNvSpPr>
                <a:spLocks noChangeShapeType="1"/>
              </p:cNvSpPr>
              <p:nvPr/>
            </p:nvSpPr>
            <p:spPr bwMode="auto">
              <a:xfrm>
                <a:off x="227" y="0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" name="Rectangle 184"/>
              <p:cNvSpPr>
                <a:spLocks noChangeArrowheads="1"/>
              </p:cNvSpPr>
              <p:nvPr/>
            </p:nvSpPr>
            <p:spPr bwMode="auto">
              <a:xfrm>
                <a:off x="0" y="227"/>
                <a:ext cx="453" cy="136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>
                  <a:ea typeface="黑体" pitchFamily="49" charset="-122"/>
                </a:endParaRPr>
              </a:p>
            </p:txBody>
          </p:sp>
        </p:grpSp>
        <p:grpSp>
          <p:nvGrpSpPr>
            <p:cNvPr id="57" name="Group 18"/>
            <p:cNvGrpSpPr>
              <a:grpSpLocks/>
            </p:cNvGrpSpPr>
            <p:nvPr/>
          </p:nvGrpSpPr>
          <p:grpSpPr bwMode="auto">
            <a:xfrm>
              <a:off x="560195" y="1809254"/>
              <a:ext cx="461393" cy="642421"/>
              <a:chOff x="-20" y="-86"/>
              <a:chExt cx="304" cy="426"/>
            </a:xfrm>
          </p:grpSpPr>
          <p:sp>
            <p:nvSpPr>
              <p:cNvPr id="68" name="Oval 197"/>
              <p:cNvSpPr>
                <a:spLocks noChangeArrowheads="1"/>
              </p:cNvSpPr>
              <p:nvPr/>
            </p:nvSpPr>
            <p:spPr bwMode="auto">
              <a:xfrm>
                <a:off x="0" y="57"/>
                <a:ext cx="284" cy="283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>
                  <a:ea typeface="黑体" pitchFamily="49" charset="-122"/>
                </a:endParaRPr>
              </a:p>
            </p:txBody>
          </p:sp>
          <p:sp>
            <p:nvSpPr>
              <p:cNvPr id="69" name="Text Box 198"/>
              <p:cNvSpPr txBox="1">
                <a:spLocks noChangeArrowheads="1"/>
              </p:cNvSpPr>
              <p:nvPr/>
            </p:nvSpPr>
            <p:spPr bwMode="auto">
              <a:xfrm>
                <a:off x="-20" y="-86"/>
                <a:ext cx="260" cy="3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 b="1" dirty="0">
                    <a:latin typeface="Times New Roman" pitchFamily="18" charset="0"/>
                    <a:ea typeface="黑体" pitchFamily="49" charset="-122"/>
                  </a:rPr>
                  <a:t>A</a:t>
                </a:r>
              </a:p>
            </p:txBody>
          </p:sp>
        </p:grpSp>
        <p:grpSp>
          <p:nvGrpSpPr>
            <p:cNvPr id="58" name="Group 21"/>
            <p:cNvGrpSpPr>
              <a:grpSpLocks/>
            </p:cNvGrpSpPr>
            <p:nvPr/>
          </p:nvGrpSpPr>
          <p:grpSpPr bwMode="auto">
            <a:xfrm flipV="1">
              <a:off x="830353" y="3003615"/>
              <a:ext cx="1478277" cy="766081"/>
              <a:chOff x="0" y="0"/>
              <a:chExt cx="1049" cy="538"/>
            </a:xfrm>
          </p:grpSpPr>
          <p:sp>
            <p:nvSpPr>
              <p:cNvPr id="65" name="Line 7"/>
              <p:cNvSpPr>
                <a:spLocks noChangeShapeType="1"/>
              </p:cNvSpPr>
              <p:nvPr/>
            </p:nvSpPr>
            <p:spPr bwMode="auto">
              <a:xfrm>
                <a:off x="0" y="0"/>
                <a:ext cx="1049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" name="Line 8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53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" name="Line 9"/>
              <p:cNvSpPr>
                <a:spLocks noChangeShapeType="1"/>
              </p:cNvSpPr>
              <p:nvPr/>
            </p:nvSpPr>
            <p:spPr bwMode="auto">
              <a:xfrm>
                <a:off x="1049" y="0"/>
                <a:ext cx="0" cy="53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9" name="Group 25"/>
            <p:cNvGrpSpPr>
              <a:grpSpLocks/>
            </p:cNvGrpSpPr>
            <p:nvPr/>
          </p:nvGrpSpPr>
          <p:grpSpPr bwMode="auto">
            <a:xfrm>
              <a:off x="1364596" y="3436421"/>
              <a:ext cx="431038" cy="554956"/>
              <a:chOff x="0" y="-69"/>
              <a:chExt cx="284" cy="368"/>
            </a:xfrm>
          </p:grpSpPr>
          <p:sp>
            <p:nvSpPr>
              <p:cNvPr id="63" name="Oval 190"/>
              <p:cNvSpPr>
                <a:spLocks noChangeArrowheads="1"/>
              </p:cNvSpPr>
              <p:nvPr/>
            </p:nvSpPr>
            <p:spPr bwMode="auto">
              <a:xfrm>
                <a:off x="0" y="16"/>
                <a:ext cx="284" cy="283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>
                  <a:ea typeface="黑体" pitchFamily="49" charset="-122"/>
                </a:endParaRPr>
              </a:p>
            </p:txBody>
          </p:sp>
          <p:sp>
            <p:nvSpPr>
              <p:cNvPr id="64" name="Text Box 191"/>
              <p:cNvSpPr txBox="1">
                <a:spLocks noChangeArrowheads="1"/>
              </p:cNvSpPr>
              <p:nvPr/>
            </p:nvSpPr>
            <p:spPr bwMode="auto">
              <a:xfrm>
                <a:off x="8" y="-69"/>
                <a:ext cx="260" cy="3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 b="1" dirty="0">
                    <a:latin typeface="Times New Roman" pitchFamily="18" charset="0"/>
                    <a:ea typeface="黑体" pitchFamily="49" charset="-122"/>
                  </a:rPr>
                  <a:t>V</a:t>
                </a:r>
              </a:p>
            </p:txBody>
          </p:sp>
        </p:grpSp>
        <p:sp>
          <p:nvSpPr>
            <p:cNvPr id="60" name="Text Box 4"/>
            <p:cNvSpPr txBox="1">
              <a:spLocks noChangeArrowheads="1"/>
            </p:cNvSpPr>
            <p:nvPr/>
          </p:nvSpPr>
          <p:spPr bwMode="auto">
            <a:xfrm>
              <a:off x="1419896" y="2266199"/>
              <a:ext cx="519066" cy="670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1" i="1" dirty="0">
                  <a:latin typeface="Times New Roman" pitchFamily="18" charset="0"/>
                  <a:ea typeface="黑体" pitchFamily="49" charset="-122"/>
                </a:rPr>
                <a:t>R</a:t>
              </a:r>
            </a:p>
          </p:txBody>
        </p:sp>
        <p:sp>
          <p:nvSpPr>
            <p:cNvPr id="61" name="Text Box 4"/>
            <p:cNvSpPr txBox="1">
              <a:spLocks noChangeArrowheads="1"/>
            </p:cNvSpPr>
            <p:nvPr/>
          </p:nvSpPr>
          <p:spPr bwMode="auto">
            <a:xfrm>
              <a:off x="2709312" y="3205692"/>
              <a:ext cx="766458" cy="495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1" i="1" dirty="0">
                  <a:latin typeface="Times New Roman" pitchFamily="18" charset="0"/>
                  <a:ea typeface="黑体" pitchFamily="49" charset="-122"/>
                </a:rPr>
                <a:t>R</a:t>
              </a:r>
              <a:r>
                <a:rPr lang="en-US" altLang="zh-CN" sz="2800" b="1" i="1" dirty="0">
                  <a:latin typeface="Times New Roman" pitchFamily="18" charset="0"/>
                  <a:ea typeface="黑体" pitchFamily="49" charset="-122"/>
                </a:rPr>
                <a:t>'</a:t>
              </a:r>
            </a:p>
          </p:txBody>
        </p:sp>
        <p:sp>
          <p:nvSpPr>
            <p:cNvPr id="62" name="Text Box 116"/>
            <p:cNvSpPr txBox="1">
              <a:spLocks noChangeArrowheads="1"/>
            </p:cNvSpPr>
            <p:nvPr/>
          </p:nvSpPr>
          <p:spPr bwMode="auto">
            <a:xfrm>
              <a:off x="2656191" y="1768536"/>
              <a:ext cx="343009" cy="4247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1" dirty="0">
                  <a:latin typeface="Times New Roman" pitchFamily="18" charset="0"/>
                  <a:ea typeface="黑体" pitchFamily="49" charset="-122"/>
                </a:rPr>
                <a:t>S</a:t>
              </a:r>
              <a:endParaRPr lang="en-US" altLang="zh-CN" sz="2400" b="1" baseline="-25000" dirty="0">
                <a:latin typeface="Times New Roman" pitchFamily="18" charset="0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6976836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 autoUpdateAnimBg="0"/>
      <p:bldP spid="48" grpId="0" autoUpdateAnimBg="0"/>
      <p:bldP spid="49" grpId="0"/>
      <p:bldP spid="50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149475" y="1903148"/>
            <a:ext cx="86701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连接电路时，开关应</a:t>
            </a:r>
            <a:r>
              <a:rPr lang="zh-CN" altLang="en-US" sz="2400" u="sng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2400" u="sng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，滑动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变阻器应</a:t>
            </a:r>
            <a:r>
              <a:rPr lang="zh-CN" altLang="en-US" sz="2400" u="sng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                  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在检查电路连接无误后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，再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闭合开关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en-US" sz="2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 Box 3"/>
          <p:cNvSpPr txBox="1">
            <a:spLocks noChangeArrowheads="1"/>
          </p:cNvSpPr>
          <p:nvPr/>
        </p:nvSpPr>
        <p:spPr bwMode="auto">
          <a:xfrm>
            <a:off x="3809367" y="1955518"/>
            <a:ext cx="8808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断开</a:t>
            </a:r>
          </a:p>
        </p:txBody>
      </p:sp>
      <p:sp>
        <p:nvSpPr>
          <p:cNvPr id="38" name="Text Box 4"/>
          <p:cNvSpPr txBox="1">
            <a:spLocks noChangeArrowheads="1"/>
          </p:cNvSpPr>
          <p:nvPr/>
        </p:nvSpPr>
        <p:spPr bwMode="auto">
          <a:xfrm>
            <a:off x="6516873" y="1903148"/>
            <a:ext cx="262731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50000"/>
              </a:spcBef>
              <a:buFontTx/>
              <a:buNone/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处于最大阻值位置</a:t>
            </a:r>
          </a:p>
        </p:txBody>
      </p:sp>
      <p:sp>
        <p:nvSpPr>
          <p:cNvPr id="2" name="矩形 1"/>
          <p:cNvSpPr/>
          <p:nvPr/>
        </p:nvSpPr>
        <p:spPr>
          <a:xfrm>
            <a:off x="156434" y="702819"/>
            <a:ext cx="830176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在实验前，要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检查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电流表、电压表的指针是否对准零刻度线，若有偏差，要进行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 u="sng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</p:txBody>
      </p:sp>
      <p:sp>
        <p:nvSpPr>
          <p:cNvPr id="4" name="矩形 3"/>
          <p:cNvSpPr/>
          <p:nvPr/>
        </p:nvSpPr>
        <p:spPr>
          <a:xfrm>
            <a:off x="177313" y="3845674"/>
            <a:ext cx="63993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记录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数据时，应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  <a:r>
              <a:rPr lang="zh-CN" altLang="en-US" sz="2400" u="sng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断开。</a:t>
            </a:r>
          </a:p>
        </p:txBody>
      </p:sp>
      <p:sp>
        <p:nvSpPr>
          <p:cNvPr id="5" name="矩形 4"/>
          <p:cNvSpPr/>
          <p:nvPr/>
        </p:nvSpPr>
        <p:spPr>
          <a:xfrm>
            <a:off x="177405" y="3136501"/>
            <a:ext cx="7653124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zh-CN" altLang="en-US" sz="2400" u="sng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法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电压表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电流表适当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量程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39" name="Rectangle 2"/>
          <p:cNvSpPr>
            <a:spLocks noChangeArrowheads="1"/>
          </p:cNvSpPr>
          <p:nvPr/>
        </p:nvSpPr>
        <p:spPr bwMode="auto">
          <a:xfrm>
            <a:off x="303905" y="241154"/>
            <a:ext cx="2171719" cy="461665"/>
          </a:xfrm>
          <a:prstGeom prst="rect">
            <a:avLst/>
          </a:prstGeom>
          <a:noFill/>
          <a:ln w="1905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注意事项：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47461" y="1314575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校零</a:t>
            </a:r>
            <a:endParaRPr lang="zh-CN" altLang="en-US" sz="2400" dirty="0"/>
          </a:p>
        </p:txBody>
      </p:sp>
      <p:sp>
        <p:nvSpPr>
          <p:cNvPr id="7" name="矩形 6"/>
          <p:cNvSpPr/>
          <p:nvPr/>
        </p:nvSpPr>
        <p:spPr>
          <a:xfrm>
            <a:off x="1699372" y="3205864"/>
            <a:ext cx="800219" cy="461665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试触</a:t>
            </a:r>
          </a:p>
        </p:txBody>
      </p:sp>
      <p:sp>
        <p:nvSpPr>
          <p:cNvPr id="40" name="矩形 39"/>
          <p:cNvSpPr/>
          <p:nvPr/>
        </p:nvSpPr>
        <p:spPr>
          <a:xfrm>
            <a:off x="3576414" y="3925788"/>
            <a:ext cx="800219" cy="461665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开关</a:t>
            </a:r>
          </a:p>
        </p:txBody>
      </p:sp>
    </p:spTree>
    <p:extLst>
      <p:ext uri="{BB962C8B-B14F-4D97-AF65-F5344CB8AC3E}">
        <p14:creationId xmlns:p14="http://schemas.microsoft.com/office/powerpoint/2010/main" val="205867663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 autoUpdateAnimBg="0"/>
      <p:bldP spid="38" grpId="0" autoUpdateAnimBg="0"/>
      <p:bldP spid="4" grpId="0"/>
      <p:bldP spid="5" grpId="0"/>
      <p:bldP spid="6" grpId="0"/>
      <p:bldP spid="7" grpId="0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8006" y="551974"/>
            <a:ext cx="804655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）．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调节电流表、电压表的指针到零刻度；按电路图连接实物；调节滑动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变阻器的滑片到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阻值最大端。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13285" y="139554"/>
            <a:ext cx="2041362" cy="461665"/>
          </a:xfrm>
          <a:prstGeom prst="rect">
            <a:avLst/>
          </a:prstGeom>
          <a:noFill/>
          <a:ln w="1905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实验步骤：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987017" y="3057715"/>
            <a:ext cx="2785518" cy="1783115"/>
            <a:chOff x="5984225" y="3033460"/>
            <a:chExt cx="2785518" cy="1783115"/>
          </a:xfrm>
        </p:grpSpPr>
        <p:pic>
          <p:nvPicPr>
            <p:cNvPr id="28" name="Picture 5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23595" y="3864151"/>
              <a:ext cx="788596" cy="395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" name="组合 3"/>
            <p:cNvGrpSpPr/>
            <p:nvPr/>
          </p:nvGrpSpPr>
          <p:grpSpPr>
            <a:xfrm>
              <a:off x="5984225" y="3033460"/>
              <a:ext cx="2785518" cy="1783115"/>
              <a:chOff x="3851275" y="2200275"/>
              <a:chExt cx="4683125" cy="3851275"/>
            </a:xfrm>
          </p:grpSpPr>
          <p:grpSp>
            <p:nvGrpSpPr>
              <p:cNvPr id="14" name="Group 33"/>
              <p:cNvGrpSpPr>
                <a:grpSpLocks noChangeAspect="1"/>
              </p:cNvGrpSpPr>
              <p:nvPr/>
            </p:nvGrpSpPr>
            <p:grpSpPr bwMode="auto">
              <a:xfrm>
                <a:off x="4213224" y="2278062"/>
                <a:ext cx="4321176" cy="3773488"/>
                <a:chOff x="0" y="0"/>
                <a:chExt cx="3031" cy="2647"/>
              </a:xfrm>
            </p:grpSpPr>
            <p:pic>
              <p:nvPicPr>
                <p:cNvPr id="15" name="Picture 34" descr="无标题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rightnessContrast contrast="-47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870" y="1204"/>
                  <a:ext cx="1161" cy="55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6" name="Picture 3" descr="H:\2\人教教参资源\九\图\铡刀开关.JPG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brightnessContrast contrast="-39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879" y="183"/>
                  <a:ext cx="720" cy="46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7" name="Picture 6" descr="H:\2\人教教参资源\九\图\电流表.JPG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clrChange>
                    <a:clrFrom>
                      <a:srgbClr val="FAFAFA"/>
                    </a:clrFrom>
                    <a:clrTo>
                      <a:srgbClr val="FAFAFA">
                        <a:alpha val="0"/>
                      </a:srgbClr>
                    </a:clrTo>
                  </a:clrChange>
                  <a:extLst>
                    <a:ext uri="{BEBA8EAE-BF5A-486C-A8C5-ECC9F3942E4B}">
                      <a14:imgProps xmlns:a14="http://schemas.microsoft.com/office/drawing/2010/main">
                        <a14:imgLayer r:embed="rId8">
                          <a14:imgEffect>
                            <a14:brightnessContrast contrast="-53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920"/>
                  <a:ext cx="670" cy="79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8" name="Picture 7" descr="H:\2\人教教参资源\九\图\电压表.JPG"/>
                <p:cNvPicPr>
                  <a:picLocks noChangeAspect="1" noChangeArrowheads="1"/>
                </p:cNvPicPr>
                <p:nvPr/>
              </p:nvPicPr>
              <p:blipFill>
                <a:blip r:embed="rId9" cstate="print">
                  <a:clrChange>
                    <a:clrFrom>
                      <a:srgbClr val="FEFEFE"/>
                    </a:clrFrom>
                    <a:clrTo>
                      <a:srgbClr val="FEFEFE">
                        <a:alpha val="0"/>
                      </a:srgbClr>
                    </a:clrTo>
                  </a:clrChange>
                  <a:extLst>
                    <a:ext uri="{BEBA8EAE-BF5A-486C-A8C5-ECC9F3942E4B}">
                      <a14:imgProps xmlns:a14="http://schemas.microsoft.com/office/drawing/2010/main">
                        <a14:imgLayer r:embed="rId10">
                          <a14:imgEffect>
                            <a14:brightnessContrast contrast="-3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05" y="1827"/>
                  <a:ext cx="807" cy="8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9" name="Picture 14" descr="H:\2\人教教参资源\九\图\蓄电池.jpg"/>
                <p:cNvPicPr>
                  <a:picLocks noChangeAspect="1" noChangeArrowheads="1"/>
                </p:cNvPicPr>
                <p:nvPr/>
              </p:nvPicPr>
              <p:blipFill>
                <a:blip r:embed="rId11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BEBA8EAE-BF5A-486C-A8C5-ECC9F3942E4B}">
                      <a14:imgProps xmlns:a14="http://schemas.microsoft.com/office/drawing/2010/main">
                        <a14:imgLayer r:embed="rId12">
                          <a14:imgEffect>
                            <a14:brightnessContrast contrast="16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30" y="0"/>
                  <a:ext cx="984" cy="9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grpSp>
          <p:sp>
            <p:nvSpPr>
              <p:cNvPr id="6" name="曲线 408"/>
              <p:cNvSpPr>
                <a:spLocks/>
              </p:cNvSpPr>
              <p:nvPr/>
            </p:nvSpPr>
            <p:spPr bwMode="auto">
              <a:xfrm>
                <a:off x="7734300" y="2422525"/>
                <a:ext cx="727075" cy="1820863"/>
              </a:xfrm>
              <a:custGeom>
                <a:avLst/>
                <a:gdLst>
                  <a:gd name="T0" fmla="*/ 0 w 21600"/>
                  <a:gd name="T1" fmla="*/ 6281 h 21600"/>
                  <a:gd name="T2" fmla="*/ 10318 w 21600"/>
                  <a:gd name="T3" fmla="*/ 3065 h 21600"/>
                  <a:gd name="T4" fmla="*/ 2160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>
                    <a:moveTo>
                      <a:pt x="0" y="6281"/>
                    </a:moveTo>
                    <a:cubicBezTo>
                      <a:pt x="1829" y="5264"/>
                      <a:pt x="5998" y="0"/>
                      <a:pt x="10318" y="3065"/>
                    </a:cubicBezTo>
                    <a:cubicBezTo>
                      <a:pt x="14638" y="6130"/>
                      <a:pt x="19543" y="17826"/>
                      <a:pt x="21600" y="21600"/>
                    </a:cubicBezTo>
                  </a:path>
                </a:pathLst>
              </a:custGeom>
              <a:ln>
                <a:solidFill>
                  <a:srgbClr val="FF0000"/>
                </a:solidFill>
                <a:headEnd/>
                <a:tailEnd/>
              </a:ln>
              <a:ex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wrap="none"/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7" name="曲线 409"/>
              <p:cNvSpPr>
                <a:spLocks/>
              </p:cNvSpPr>
              <p:nvPr/>
            </p:nvSpPr>
            <p:spPr bwMode="auto">
              <a:xfrm>
                <a:off x="6477000" y="4351338"/>
                <a:ext cx="736600" cy="850900"/>
              </a:xfrm>
              <a:custGeom>
                <a:avLst/>
                <a:gdLst>
                  <a:gd name="T0" fmla="*/ 21600 w 21600"/>
                  <a:gd name="T1" fmla="*/ 1934 h 21600"/>
                  <a:gd name="T2" fmla="*/ 13978 w 21600"/>
                  <a:gd name="T3" fmla="*/ 21213 h 21600"/>
                  <a:gd name="T4" fmla="*/ 0 w 21600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>
                    <a:moveTo>
                      <a:pt x="21600" y="1934"/>
                    </a:moveTo>
                    <a:cubicBezTo>
                      <a:pt x="20354" y="6222"/>
                      <a:pt x="18291" y="21599"/>
                      <a:pt x="13978" y="21213"/>
                    </a:cubicBezTo>
                    <a:cubicBezTo>
                      <a:pt x="9666" y="20826"/>
                      <a:pt x="2639" y="4626"/>
                      <a:pt x="0" y="0"/>
                    </a:cubicBezTo>
                  </a:path>
                </a:pathLst>
              </a:custGeom>
              <a:noFill/>
              <a:ln w="28575" cap="flat" cmpd="sng">
                <a:solidFill>
                  <a:srgbClr val="FF0000"/>
                </a:solidFill>
                <a:bevel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8" name="曲线 413"/>
              <p:cNvSpPr>
                <a:spLocks/>
              </p:cNvSpPr>
              <p:nvPr/>
            </p:nvSpPr>
            <p:spPr bwMode="auto">
              <a:xfrm>
                <a:off x="6300788" y="4295776"/>
                <a:ext cx="455613" cy="1433513"/>
              </a:xfrm>
              <a:custGeom>
                <a:avLst/>
                <a:gdLst>
                  <a:gd name="T0" fmla="*/ 7712 w 21600"/>
                  <a:gd name="T1" fmla="*/ 0 h 21600"/>
                  <a:gd name="T2" fmla="*/ 20063 w 21600"/>
                  <a:gd name="T3" fmla="*/ 17511 h 21600"/>
                  <a:gd name="T4" fmla="*/ 0 w 21600"/>
                  <a:gd name="T5" fmla="*/ 2046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>
                    <a:moveTo>
                      <a:pt x="7712" y="0"/>
                    </a:moveTo>
                    <a:cubicBezTo>
                      <a:pt x="10574" y="3446"/>
                      <a:pt x="21600" y="13423"/>
                      <a:pt x="20063" y="17511"/>
                    </a:cubicBezTo>
                    <a:cubicBezTo>
                      <a:pt x="18527" y="21600"/>
                      <a:pt x="4247" y="20221"/>
                      <a:pt x="0" y="20460"/>
                    </a:cubicBezTo>
                  </a:path>
                </a:pathLst>
              </a:custGeom>
              <a:noFill/>
              <a:ln w="28575" cap="flat" cmpd="sng">
                <a:solidFill>
                  <a:srgbClr val="FF0000"/>
                </a:solidFill>
                <a:bevel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9" name="曲线 407"/>
              <p:cNvSpPr>
                <a:spLocks/>
              </p:cNvSpPr>
              <p:nvPr/>
            </p:nvSpPr>
            <p:spPr bwMode="auto">
              <a:xfrm>
                <a:off x="6162675" y="2252663"/>
                <a:ext cx="996950" cy="874712"/>
              </a:xfrm>
              <a:custGeom>
                <a:avLst/>
                <a:gdLst>
                  <a:gd name="T0" fmla="*/ 0 w 21600"/>
                  <a:gd name="T1" fmla="*/ 7079 h 21600"/>
                  <a:gd name="T2" fmla="*/ 8683 w 21600"/>
                  <a:gd name="T3" fmla="*/ 2244 h 21600"/>
                  <a:gd name="T4" fmla="*/ 14564 w 21600"/>
                  <a:gd name="T5" fmla="*/ 18334 h 21600"/>
                  <a:gd name="T6" fmla="*/ 21600 w 21600"/>
                  <a:gd name="T7" fmla="*/ 18601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7079"/>
                    </a:moveTo>
                    <a:cubicBezTo>
                      <a:pt x="1621" y="5792"/>
                      <a:pt x="5770" y="0"/>
                      <a:pt x="8683" y="2244"/>
                    </a:cubicBezTo>
                    <a:cubicBezTo>
                      <a:pt x="11596" y="4489"/>
                      <a:pt x="11981" y="15069"/>
                      <a:pt x="14564" y="18334"/>
                    </a:cubicBezTo>
                    <a:cubicBezTo>
                      <a:pt x="17148" y="21600"/>
                      <a:pt x="20308" y="18868"/>
                      <a:pt x="21600" y="18601"/>
                    </a:cubicBezTo>
                  </a:path>
                </a:pathLst>
              </a:custGeom>
              <a:noFill/>
              <a:ln w="28575" cap="flat" cmpd="sng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0" name="曲线 410"/>
              <p:cNvSpPr>
                <a:spLocks/>
              </p:cNvSpPr>
              <p:nvPr/>
            </p:nvSpPr>
            <p:spPr bwMode="auto">
              <a:xfrm>
                <a:off x="4713288" y="4295775"/>
                <a:ext cx="1052512" cy="708025"/>
              </a:xfrm>
              <a:custGeom>
                <a:avLst/>
                <a:gdLst>
                  <a:gd name="T0" fmla="*/ 21600 w 21600"/>
                  <a:gd name="T1" fmla="*/ 0 h 21600"/>
                  <a:gd name="T2" fmla="*/ 4234 w 21600"/>
                  <a:gd name="T3" fmla="*/ 20863 h 21600"/>
                  <a:gd name="T4" fmla="*/ 442 w 21600"/>
                  <a:gd name="T5" fmla="*/ 3641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>
                    <a:moveTo>
                      <a:pt x="21600" y="0"/>
                    </a:moveTo>
                    <a:cubicBezTo>
                      <a:pt x="18199" y="4513"/>
                      <a:pt x="8468" y="20127"/>
                      <a:pt x="4234" y="20863"/>
                    </a:cubicBezTo>
                    <a:cubicBezTo>
                      <a:pt x="0" y="21600"/>
                      <a:pt x="859" y="7497"/>
                      <a:pt x="442" y="3641"/>
                    </a:cubicBezTo>
                  </a:path>
                </a:pathLst>
              </a:custGeom>
              <a:noFill/>
              <a:ln w="28575" cap="flat" cmpd="sng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1" name="曲线 411"/>
              <p:cNvSpPr>
                <a:spLocks/>
              </p:cNvSpPr>
              <p:nvPr/>
            </p:nvSpPr>
            <p:spPr bwMode="auto">
              <a:xfrm>
                <a:off x="3851275" y="2200275"/>
                <a:ext cx="1644650" cy="2276475"/>
              </a:xfrm>
              <a:custGeom>
                <a:avLst/>
                <a:gdLst>
                  <a:gd name="T0" fmla="*/ 8069 w 21600"/>
                  <a:gd name="T1" fmla="*/ 20672 h 21600"/>
                  <a:gd name="T2" fmla="*/ 2225 w 21600"/>
                  <a:gd name="T3" fmla="*/ 20160 h 21600"/>
                  <a:gd name="T4" fmla="*/ 2651 w 21600"/>
                  <a:gd name="T5" fmla="*/ 13466 h 21600"/>
                  <a:gd name="T6" fmla="*/ 15472 w 21600"/>
                  <a:gd name="T7" fmla="*/ 2036 h 21600"/>
                  <a:gd name="T8" fmla="*/ 21599 w 21600"/>
                  <a:gd name="T9" fmla="*/ 3271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8069" y="20672"/>
                    </a:moveTo>
                    <a:cubicBezTo>
                      <a:pt x="6894" y="20702"/>
                      <a:pt x="3309" y="21600"/>
                      <a:pt x="2225" y="20160"/>
                    </a:cubicBezTo>
                    <a:cubicBezTo>
                      <a:pt x="1142" y="18720"/>
                      <a:pt x="0" y="17093"/>
                      <a:pt x="2651" y="13466"/>
                    </a:cubicBezTo>
                    <a:cubicBezTo>
                      <a:pt x="5302" y="9838"/>
                      <a:pt x="11679" y="4072"/>
                      <a:pt x="15472" y="2036"/>
                    </a:cubicBezTo>
                    <a:cubicBezTo>
                      <a:pt x="19265" y="0"/>
                      <a:pt x="20632" y="2795"/>
                      <a:pt x="21599" y="3271"/>
                    </a:cubicBezTo>
                  </a:path>
                </a:pathLst>
              </a:custGeom>
              <a:noFill/>
              <a:ln w="28575" cap="flat" cmpd="sng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2" name="曲线 414"/>
              <p:cNvSpPr>
                <a:spLocks/>
              </p:cNvSpPr>
              <p:nvPr/>
            </p:nvSpPr>
            <p:spPr bwMode="auto">
              <a:xfrm>
                <a:off x="5362575" y="4367213"/>
                <a:ext cx="452438" cy="1335087"/>
              </a:xfrm>
              <a:custGeom>
                <a:avLst/>
                <a:gdLst>
                  <a:gd name="T0" fmla="*/ 17437 w 21600"/>
                  <a:gd name="T1" fmla="*/ 0 h 21600"/>
                  <a:gd name="T2" fmla="*/ 820 w 21600"/>
                  <a:gd name="T3" fmla="*/ 11940 h 21600"/>
                  <a:gd name="T4" fmla="*/ 2160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>
                    <a:moveTo>
                      <a:pt x="17437" y="0"/>
                    </a:moveTo>
                    <a:cubicBezTo>
                      <a:pt x="13701" y="2199"/>
                      <a:pt x="0" y="7624"/>
                      <a:pt x="820" y="11940"/>
                    </a:cubicBezTo>
                    <a:cubicBezTo>
                      <a:pt x="1640" y="16256"/>
                      <a:pt x="17103" y="19904"/>
                      <a:pt x="21600" y="21600"/>
                    </a:cubicBezTo>
                  </a:path>
                </a:pathLst>
              </a:custGeom>
              <a:noFill/>
              <a:ln w="28575" cap="flat" cmpd="sng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</p:grpSp>
      <p:sp>
        <p:nvSpPr>
          <p:cNvPr id="20" name="矩形 19"/>
          <p:cNvSpPr/>
          <p:nvPr/>
        </p:nvSpPr>
        <p:spPr>
          <a:xfrm>
            <a:off x="121502" y="1665671"/>
            <a:ext cx="83054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闭合开关，调节滑动变阻器的滑片至适当位置，分别读出电流表的示数 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I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、电压表的示数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U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，并记录在表格中；</a:t>
            </a:r>
          </a:p>
        </p:txBody>
      </p:sp>
      <p:sp>
        <p:nvSpPr>
          <p:cNvPr id="26" name="矩形 25"/>
          <p:cNvSpPr/>
          <p:nvPr/>
        </p:nvSpPr>
        <p:spPr>
          <a:xfrm>
            <a:off x="157908" y="2736098"/>
            <a:ext cx="582631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调节滑动变阻器的滑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片，改变待测电阻中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的电流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及两端的电压，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再测几组数据，并计算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R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的值。</a:t>
            </a:r>
          </a:p>
        </p:txBody>
      </p:sp>
    </p:spTree>
    <p:extLst>
      <p:ext uri="{BB962C8B-B14F-4D97-AF65-F5344CB8AC3E}">
        <p14:creationId xmlns:p14="http://schemas.microsoft.com/office/powerpoint/2010/main" val="61306743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261"/>
          <p:cNvGraphicFramePr/>
          <p:nvPr>
            <p:extLst>
              <p:ext uri="{D42A27DB-BD31-4B8C-83A1-F6EECF244321}">
                <p14:modId xmlns:p14="http://schemas.microsoft.com/office/powerpoint/2010/main" val="3003783530"/>
              </p:ext>
            </p:extLst>
          </p:nvPr>
        </p:nvGraphicFramePr>
        <p:xfrm>
          <a:off x="972495" y="969136"/>
          <a:ext cx="7053905" cy="2735328"/>
        </p:xfrm>
        <a:graphic>
          <a:graphicData uri="http://schemas.openxmlformats.org/drawingml/2006/table">
            <a:tbl>
              <a:tblPr/>
              <a:tblGrid>
                <a:gridCol w="1616800"/>
                <a:gridCol w="1051203"/>
                <a:gridCol w="1333449"/>
                <a:gridCol w="1334553"/>
                <a:gridCol w="1717900"/>
              </a:tblGrid>
              <a:tr h="86366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        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物理量</a:t>
                      </a:r>
                      <a:endParaRPr kumimoji="0" lang="en-US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Arial" panose="020B0706020202030204"/>
                        </a:rPr>
                        <a:t>     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Arial" panose="020B0706020202030204"/>
                        </a:rPr>
                        <a:t>次数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  <a:sym typeface="Arial" panose="020B0706020202030204"/>
                      </a:endParaRPr>
                    </a:p>
                  </a:txBody>
                  <a:tcPr marL="68580" marR="6858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电压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/V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Arial" panose="020B0706020202030204"/>
                        </a:rPr>
                        <a:t>电流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/A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Arial" panose="020B0706020202030204"/>
                        </a:rPr>
                        <a:t>电阻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R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/</a:t>
                      </a:r>
                      <a:r>
                        <a:rPr kumimoji="0" lang="el-GR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Ω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电阻平均值</a:t>
                      </a:r>
                      <a:r>
                        <a:rPr kumimoji="0" lang="en-US" altLang="zh-CN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R</a:t>
                      </a:r>
                      <a:r>
                        <a:rPr kumimoji="0" lang="zh-CN" altLang="en-US" sz="24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平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/</a:t>
                      </a:r>
                      <a:r>
                        <a:rPr kumimoji="0" lang="el-GR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Ω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39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42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  <a:endParaRPr kumimoji="0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ts val="45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ts val="45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ts val="45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5.0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ts val="45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5.1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39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11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endParaRPr kumimoji="0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ts val="45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ts val="45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0.39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ts val="45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5.1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ts val="45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endParaRPr kumimoji="0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ts val="45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ts val="45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0.58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ts val="45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5.2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ts val="45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79733" y="215568"/>
            <a:ext cx="3200067" cy="461665"/>
          </a:xfrm>
          <a:prstGeom prst="rect">
            <a:avLst/>
          </a:prstGeom>
          <a:noFill/>
          <a:ln w="1905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数据处理：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020421" y="3919399"/>
            <a:ext cx="2377893" cy="813397"/>
            <a:chOff x="468313" y="5304482"/>
            <a:chExt cx="2377893" cy="923330"/>
          </a:xfrm>
        </p:grpSpPr>
        <p:sp>
          <p:nvSpPr>
            <p:cNvPr id="7" name="Text Box 35"/>
            <p:cNvSpPr txBox="1">
              <a:spLocks noChangeArrowheads="1"/>
            </p:cNvSpPr>
            <p:nvPr/>
          </p:nvSpPr>
          <p:spPr bwMode="auto">
            <a:xfrm>
              <a:off x="468313" y="5589588"/>
              <a:ext cx="750526" cy="5240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i="1" dirty="0" smtClean="0">
                  <a:solidFill>
                    <a:srgbClr val="FF0000"/>
                  </a:solidFill>
                  <a:latin typeface="Times New Roman" pitchFamily="18" charset="0"/>
                </a:rPr>
                <a:t>R</a:t>
              </a:r>
              <a:r>
                <a:rPr lang="zh-CN" altLang="en-US" sz="2400" baseline="-25000" dirty="0" smtClean="0">
                  <a:solidFill>
                    <a:srgbClr val="FF0000"/>
                  </a:solidFill>
                  <a:latin typeface="Times New Roman" pitchFamily="18" charset="0"/>
                </a:rPr>
                <a:t>平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Times New Roman" pitchFamily="18" charset="0"/>
                </a:rPr>
                <a:t>=</a:t>
              </a:r>
              <a:endParaRPr lang="en-US" altLang="zh-CN" sz="2400" dirty="0">
                <a:solidFill>
                  <a:srgbClr val="FF0000"/>
                </a:solidFill>
                <a:latin typeface="Times New Roman" pitchFamily="18" charset="0"/>
              </a:endParaRPr>
            </a:p>
          </p:txBody>
        </p:sp>
        <p:sp>
          <p:nvSpPr>
            <p:cNvPr id="8" name="Line 36"/>
            <p:cNvSpPr>
              <a:spLocks noChangeShapeType="1"/>
            </p:cNvSpPr>
            <p:nvPr/>
          </p:nvSpPr>
          <p:spPr bwMode="auto">
            <a:xfrm>
              <a:off x="1050524" y="5820420"/>
              <a:ext cx="1795682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9" name="Text Box 37"/>
            <p:cNvSpPr txBox="1">
              <a:spLocks noChangeArrowheads="1"/>
            </p:cNvSpPr>
            <p:nvPr/>
          </p:nvSpPr>
          <p:spPr bwMode="auto">
            <a:xfrm>
              <a:off x="1058108" y="5304482"/>
              <a:ext cx="1523174" cy="5240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rgbClr val="FF0000"/>
                  </a:solidFill>
                  <a:latin typeface="Times New Roman" pitchFamily="18" charset="0"/>
                </a:defRPr>
              </a:lvl1pPr>
            </a:lstStyle>
            <a:p>
              <a:r>
                <a:rPr lang="en-US" altLang="zh-CN" i="1" dirty="0"/>
                <a:t>R</a:t>
              </a:r>
              <a:r>
                <a:rPr lang="en-US" altLang="zh-CN" baseline="-25000" dirty="0"/>
                <a:t>1</a:t>
              </a:r>
              <a:r>
                <a:rPr lang="en-US" altLang="zh-CN" i="1" dirty="0"/>
                <a:t>+R</a:t>
              </a:r>
              <a:r>
                <a:rPr lang="en-US" altLang="zh-CN" baseline="-25000" dirty="0"/>
                <a:t>2</a:t>
              </a:r>
              <a:r>
                <a:rPr lang="en-US" altLang="zh-CN" i="1" dirty="0"/>
                <a:t>+R</a:t>
              </a:r>
              <a:r>
                <a:rPr lang="en-US" altLang="zh-CN" baseline="-25000" dirty="0"/>
                <a:t>3</a:t>
              </a:r>
            </a:p>
          </p:txBody>
        </p:sp>
        <p:sp>
          <p:nvSpPr>
            <p:cNvPr id="10" name="Text Box 38"/>
            <p:cNvSpPr txBox="1">
              <a:spLocks noChangeArrowheads="1"/>
            </p:cNvSpPr>
            <p:nvPr/>
          </p:nvSpPr>
          <p:spPr bwMode="auto">
            <a:xfrm>
              <a:off x="1693899" y="5766147"/>
              <a:ext cx="336550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dirty="0">
                  <a:solidFill>
                    <a:srgbClr val="FF0000"/>
                  </a:solidFill>
                  <a:latin typeface="Times New Roman" pitchFamily="18" charset="0"/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180047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25457" y="876733"/>
            <a:ext cx="8491537" cy="3866339"/>
            <a:chOff x="225457" y="876733"/>
            <a:chExt cx="8491537" cy="3866339"/>
          </a:xfrm>
        </p:grpSpPr>
        <p:sp>
          <p:nvSpPr>
            <p:cNvPr id="28701" name="文本框 73756"/>
            <p:cNvSpPr txBox="1">
              <a:spLocks noChangeArrowheads="1"/>
            </p:cNvSpPr>
            <p:nvPr/>
          </p:nvSpPr>
          <p:spPr bwMode="auto">
            <a:xfrm>
              <a:off x="4092453" y="4292021"/>
              <a:ext cx="56197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50000"/>
                </a:spcBef>
                <a:buFont typeface="Arial" pitchFamily="34" charset="0"/>
                <a:buNone/>
                <a:defRPr sz="2000">
                  <a:latin typeface="Times New Roman" pitchFamily="18" charset="0"/>
                </a:defRPr>
              </a:lvl1pPr>
            </a:lstStyle>
            <a:p>
              <a:r>
                <a:rPr lang="en-US" altLang="zh-CN" dirty="0"/>
                <a:t>2.5</a:t>
              </a:r>
              <a:endParaRPr lang="en-US" dirty="0"/>
            </a:p>
          </p:txBody>
        </p:sp>
        <p:sp>
          <p:nvSpPr>
            <p:cNvPr id="28710" name="文本框 73768"/>
            <p:cNvSpPr txBox="1">
              <a:spLocks noChangeArrowheads="1"/>
            </p:cNvSpPr>
            <p:nvPr/>
          </p:nvSpPr>
          <p:spPr bwMode="auto">
            <a:xfrm>
              <a:off x="2795057" y="4299930"/>
              <a:ext cx="51752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50000"/>
                </a:spcBef>
                <a:buFont typeface="Arial" pitchFamily="34" charset="0"/>
                <a:buNone/>
                <a:defRPr sz="2000">
                  <a:latin typeface="Times New Roman" pitchFamily="18" charset="0"/>
                </a:defRPr>
              </a:lvl1pPr>
            </a:lstStyle>
            <a:p>
              <a:r>
                <a:rPr lang="en-US" altLang="zh-CN" dirty="0"/>
                <a:t>1.5</a:t>
              </a:r>
              <a:endParaRPr lang="en-US" dirty="0"/>
            </a:p>
          </p:txBody>
        </p:sp>
        <p:sp>
          <p:nvSpPr>
            <p:cNvPr id="28716" name="文本框 73774"/>
            <p:cNvSpPr txBox="1">
              <a:spLocks noChangeArrowheads="1"/>
            </p:cNvSpPr>
            <p:nvPr/>
          </p:nvSpPr>
          <p:spPr bwMode="auto">
            <a:xfrm>
              <a:off x="3446462" y="4277518"/>
              <a:ext cx="56197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50000"/>
                </a:spcBef>
                <a:buFont typeface="Arial" pitchFamily="34" charset="0"/>
                <a:buNone/>
                <a:defRPr sz="2000">
                  <a:latin typeface="Times New Roman" pitchFamily="18" charset="0"/>
                </a:defRPr>
              </a:lvl1pPr>
            </a:lstStyle>
            <a:p>
              <a:r>
                <a:rPr lang="en-US" altLang="zh-CN" dirty="0"/>
                <a:t>2</a:t>
              </a:r>
              <a:r>
                <a:rPr lang="en-US" dirty="0"/>
                <a:t>.0</a:t>
              </a:r>
            </a:p>
          </p:txBody>
        </p:sp>
        <p:sp>
          <p:nvSpPr>
            <p:cNvPr id="28717" name="文本框 73775"/>
            <p:cNvSpPr txBox="1">
              <a:spLocks noChangeArrowheads="1"/>
            </p:cNvSpPr>
            <p:nvPr/>
          </p:nvSpPr>
          <p:spPr bwMode="auto">
            <a:xfrm>
              <a:off x="4751224" y="4277518"/>
              <a:ext cx="60429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50000"/>
                </a:spcBef>
                <a:buFont typeface="Arial" pitchFamily="34" charset="0"/>
                <a:buNone/>
                <a:defRPr sz="2000">
                  <a:latin typeface="Times New Roman" pitchFamily="18" charset="0"/>
                </a:defRPr>
              </a:lvl1pPr>
            </a:lstStyle>
            <a:p>
              <a:r>
                <a:rPr lang="en-US" altLang="zh-CN" dirty="0"/>
                <a:t>3</a:t>
              </a:r>
              <a:r>
                <a:rPr lang="en-US" dirty="0"/>
                <a:t>.0</a:t>
              </a:r>
            </a:p>
          </p:txBody>
        </p:sp>
        <p:sp>
          <p:nvSpPr>
            <p:cNvPr id="28718" name="文本框 73777"/>
            <p:cNvSpPr txBox="1">
              <a:spLocks noChangeArrowheads="1"/>
            </p:cNvSpPr>
            <p:nvPr/>
          </p:nvSpPr>
          <p:spPr bwMode="auto">
            <a:xfrm>
              <a:off x="2192847" y="4292021"/>
              <a:ext cx="52387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50000"/>
                </a:spcBef>
                <a:buFont typeface="Arial" pitchFamily="34" charset="0"/>
                <a:buNone/>
                <a:defRPr sz="2000">
                  <a:latin typeface="Times New Roman" pitchFamily="18" charset="0"/>
                </a:defRPr>
              </a:lvl1pPr>
            </a:lstStyle>
            <a:p>
              <a:r>
                <a:rPr lang="en-US" dirty="0"/>
                <a:t>1.0</a:t>
              </a: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225457" y="876733"/>
              <a:ext cx="8491537" cy="3851592"/>
              <a:chOff x="16933" y="900976"/>
              <a:chExt cx="8491537" cy="3851592"/>
            </a:xfrm>
          </p:grpSpPr>
          <p:grpSp>
            <p:nvGrpSpPr>
              <p:cNvPr id="28674" name="组合 73729"/>
              <p:cNvGrpSpPr>
                <a:grpSpLocks/>
              </p:cNvGrpSpPr>
              <p:nvPr/>
            </p:nvGrpSpPr>
            <p:grpSpPr bwMode="auto">
              <a:xfrm>
                <a:off x="16933" y="900976"/>
                <a:ext cx="8491537" cy="3851592"/>
                <a:chOff x="0" y="-74"/>
                <a:chExt cx="5664" cy="3434"/>
              </a:xfrm>
            </p:grpSpPr>
            <p:grpSp>
              <p:nvGrpSpPr>
                <p:cNvPr id="28675" name="组合 73730"/>
                <p:cNvGrpSpPr>
                  <a:grpSpLocks/>
                </p:cNvGrpSpPr>
                <p:nvPr/>
              </p:nvGrpSpPr>
              <p:grpSpPr bwMode="auto">
                <a:xfrm>
                  <a:off x="567" y="104"/>
                  <a:ext cx="4956" cy="2867"/>
                  <a:chOff x="0" y="0"/>
                  <a:chExt cx="4956" cy="2867"/>
                </a:xfrm>
              </p:grpSpPr>
              <p:sp>
                <p:nvSpPr>
                  <p:cNvPr id="28676" name="直接连接符 73731"/>
                  <p:cNvSpPr>
                    <a:spLocks noChangeShapeType="1"/>
                  </p:cNvSpPr>
                  <p:nvPr/>
                </p:nvSpPr>
                <p:spPr bwMode="auto">
                  <a:xfrm>
                    <a:off x="0" y="2867"/>
                    <a:ext cx="4956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>
                      <a:buFont typeface="Arial" pitchFamily="34" charset="0"/>
                      <a:buNone/>
                    </a:pPr>
                    <a:endParaRPr lang="zh-CN" altLang="zh-CN"/>
                  </a:p>
                </p:txBody>
              </p:sp>
              <p:sp>
                <p:nvSpPr>
                  <p:cNvPr id="28677" name="直接连接符 7373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5" y="0"/>
                    <a:ext cx="0" cy="2867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>
                      <a:buFont typeface="Arial" pitchFamily="34" charset="0"/>
                      <a:buNone/>
                    </a:pPr>
                    <a:endParaRPr lang="zh-CN" altLang="zh-CN"/>
                  </a:p>
                </p:txBody>
              </p:sp>
              <p:sp>
                <p:nvSpPr>
                  <p:cNvPr id="28678" name="直接连接符 73733"/>
                  <p:cNvSpPr>
                    <a:spLocks noChangeShapeType="1"/>
                  </p:cNvSpPr>
                  <p:nvPr/>
                </p:nvSpPr>
                <p:spPr bwMode="auto">
                  <a:xfrm>
                    <a:off x="35" y="2607"/>
                    <a:ext cx="4709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>
                      <a:buFont typeface="Arial" pitchFamily="34" charset="0"/>
                      <a:buNone/>
                    </a:pPr>
                    <a:endParaRPr lang="zh-CN" altLang="zh-CN"/>
                  </a:p>
                </p:txBody>
              </p:sp>
              <p:sp>
                <p:nvSpPr>
                  <p:cNvPr id="28679" name="直接连接符 73734"/>
                  <p:cNvSpPr>
                    <a:spLocks noChangeShapeType="1"/>
                  </p:cNvSpPr>
                  <p:nvPr/>
                </p:nvSpPr>
                <p:spPr bwMode="auto">
                  <a:xfrm>
                    <a:off x="35" y="2346"/>
                    <a:ext cx="4709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>
                      <a:buFont typeface="Arial" pitchFamily="34" charset="0"/>
                      <a:buNone/>
                    </a:pPr>
                    <a:endParaRPr lang="zh-CN" altLang="zh-CN"/>
                  </a:p>
                </p:txBody>
              </p:sp>
              <p:sp>
                <p:nvSpPr>
                  <p:cNvPr id="28680" name="直接连接符 73735"/>
                  <p:cNvSpPr>
                    <a:spLocks noChangeShapeType="1"/>
                  </p:cNvSpPr>
                  <p:nvPr/>
                </p:nvSpPr>
                <p:spPr bwMode="auto">
                  <a:xfrm>
                    <a:off x="35" y="2085"/>
                    <a:ext cx="4709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>
                      <a:buFont typeface="Arial" pitchFamily="34" charset="0"/>
                      <a:buNone/>
                    </a:pPr>
                    <a:endParaRPr lang="zh-CN" altLang="zh-CN"/>
                  </a:p>
                </p:txBody>
              </p:sp>
              <p:sp>
                <p:nvSpPr>
                  <p:cNvPr id="28681" name="直接连接符 73736"/>
                  <p:cNvSpPr>
                    <a:spLocks noChangeShapeType="1"/>
                  </p:cNvSpPr>
                  <p:nvPr/>
                </p:nvSpPr>
                <p:spPr bwMode="auto">
                  <a:xfrm>
                    <a:off x="35" y="1799"/>
                    <a:ext cx="4700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>
                      <a:buFont typeface="Arial" pitchFamily="34" charset="0"/>
                      <a:buNone/>
                    </a:pPr>
                    <a:endParaRPr lang="zh-CN" altLang="zh-CN"/>
                  </a:p>
                </p:txBody>
              </p:sp>
              <p:sp>
                <p:nvSpPr>
                  <p:cNvPr id="28682" name="直接连接符 73737"/>
                  <p:cNvSpPr>
                    <a:spLocks noChangeShapeType="1"/>
                  </p:cNvSpPr>
                  <p:nvPr/>
                </p:nvSpPr>
                <p:spPr bwMode="auto">
                  <a:xfrm>
                    <a:off x="35" y="1538"/>
                    <a:ext cx="4700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>
                      <a:buFont typeface="Arial" pitchFamily="34" charset="0"/>
                      <a:buNone/>
                    </a:pPr>
                    <a:endParaRPr lang="zh-CN" altLang="zh-CN"/>
                  </a:p>
                </p:txBody>
              </p:sp>
              <p:sp>
                <p:nvSpPr>
                  <p:cNvPr id="28683" name="直接连接符 73738"/>
                  <p:cNvSpPr>
                    <a:spLocks noChangeShapeType="1"/>
                  </p:cNvSpPr>
                  <p:nvPr/>
                </p:nvSpPr>
                <p:spPr bwMode="auto">
                  <a:xfrm>
                    <a:off x="35" y="1251"/>
                    <a:ext cx="4709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>
                      <a:buFont typeface="Arial" pitchFamily="34" charset="0"/>
                      <a:buNone/>
                    </a:pPr>
                    <a:endParaRPr lang="zh-CN" altLang="zh-CN"/>
                  </a:p>
                </p:txBody>
              </p:sp>
              <p:sp>
                <p:nvSpPr>
                  <p:cNvPr id="28684" name="直接连接符 73739"/>
                  <p:cNvSpPr>
                    <a:spLocks noChangeShapeType="1"/>
                  </p:cNvSpPr>
                  <p:nvPr/>
                </p:nvSpPr>
                <p:spPr bwMode="auto">
                  <a:xfrm>
                    <a:off x="35" y="939"/>
                    <a:ext cx="4700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>
                      <a:buFont typeface="Arial" pitchFamily="34" charset="0"/>
                      <a:buNone/>
                    </a:pPr>
                    <a:endParaRPr lang="zh-CN" altLang="zh-CN"/>
                  </a:p>
                </p:txBody>
              </p:sp>
              <p:sp>
                <p:nvSpPr>
                  <p:cNvPr id="28685" name="直接连接符 73740"/>
                  <p:cNvSpPr>
                    <a:spLocks noChangeShapeType="1"/>
                  </p:cNvSpPr>
                  <p:nvPr/>
                </p:nvSpPr>
                <p:spPr bwMode="auto">
                  <a:xfrm>
                    <a:off x="35" y="652"/>
                    <a:ext cx="4709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>
                      <a:buFont typeface="Arial" pitchFamily="34" charset="0"/>
                      <a:buNone/>
                    </a:pPr>
                    <a:endParaRPr lang="zh-CN" altLang="zh-CN"/>
                  </a:p>
                </p:txBody>
              </p:sp>
              <p:sp>
                <p:nvSpPr>
                  <p:cNvPr id="28686" name="直接连接符 73741"/>
                  <p:cNvSpPr>
                    <a:spLocks noChangeShapeType="1"/>
                  </p:cNvSpPr>
                  <p:nvPr/>
                </p:nvSpPr>
                <p:spPr bwMode="auto">
                  <a:xfrm>
                    <a:off x="35" y="365"/>
                    <a:ext cx="4709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>
                      <a:buFont typeface="Arial" pitchFamily="34" charset="0"/>
                      <a:buNone/>
                    </a:pPr>
                    <a:endParaRPr lang="zh-CN" altLang="zh-CN"/>
                  </a:p>
                </p:txBody>
              </p:sp>
              <p:sp>
                <p:nvSpPr>
                  <p:cNvPr id="28687" name="直接连接符 7374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60" y="365"/>
                    <a:ext cx="0" cy="2502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>
                      <a:buFont typeface="Arial" pitchFamily="34" charset="0"/>
                      <a:buNone/>
                    </a:pPr>
                    <a:endParaRPr lang="zh-CN" altLang="zh-CN"/>
                  </a:p>
                </p:txBody>
              </p:sp>
              <p:sp>
                <p:nvSpPr>
                  <p:cNvPr id="28688" name="直接连接符 7374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920" y="365"/>
                    <a:ext cx="0" cy="2502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>
                      <a:buFont typeface="Arial" pitchFamily="34" charset="0"/>
                      <a:buNone/>
                    </a:pPr>
                    <a:endParaRPr lang="zh-CN" altLang="zh-CN"/>
                  </a:p>
                </p:txBody>
              </p:sp>
              <p:sp>
                <p:nvSpPr>
                  <p:cNvPr id="28689" name="直接连接符 7374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345" y="365"/>
                    <a:ext cx="0" cy="2476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>
                      <a:buFont typeface="Arial" pitchFamily="34" charset="0"/>
                      <a:buNone/>
                    </a:pPr>
                    <a:endParaRPr lang="zh-CN" altLang="zh-CN"/>
                  </a:p>
                </p:txBody>
              </p:sp>
              <p:sp>
                <p:nvSpPr>
                  <p:cNvPr id="28690" name="直接连接符 7374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769" y="365"/>
                    <a:ext cx="0" cy="2502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>
                      <a:buFont typeface="Arial" pitchFamily="34" charset="0"/>
                      <a:buNone/>
                    </a:pPr>
                    <a:endParaRPr lang="zh-CN" altLang="zh-CN"/>
                  </a:p>
                </p:txBody>
              </p:sp>
              <p:sp>
                <p:nvSpPr>
                  <p:cNvPr id="28691" name="直接连接符 7374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194" y="365"/>
                    <a:ext cx="0" cy="2502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>
                      <a:buFont typeface="Arial" pitchFamily="34" charset="0"/>
                      <a:buNone/>
                    </a:pPr>
                    <a:endParaRPr lang="zh-CN" altLang="zh-CN"/>
                  </a:p>
                </p:txBody>
              </p:sp>
              <p:sp>
                <p:nvSpPr>
                  <p:cNvPr id="28692" name="直接连接符 7374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620" y="365"/>
                    <a:ext cx="0" cy="2502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>
                      <a:buFont typeface="Arial" pitchFamily="34" charset="0"/>
                      <a:buNone/>
                    </a:pPr>
                    <a:endParaRPr lang="zh-CN" altLang="zh-CN"/>
                  </a:p>
                </p:txBody>
              </p:sp>
              <p:sp>
                <p:nvSpPr>
                  <p:cNvPr id="28693" name="直接连接符 7374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044" y="365"/>
                    <a:ext cx="0" cy="2476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>
                      <a:buFont typeface="Arial" pitchFamily="34" charset="0"/>
                      <a:buNone/>
                    </a:pPr>
                    <a:endParaRPr lang="zh-CN" altLang="zh-CN"/>
                  </a:p>
                </p:txBody>
              </p:sp>
              <p:sp>
                <p:nvSpPr>
                  <p:cNvPr id="28694" name="直接连接符 7374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469" y="365"/>
                    <a:ext cx="0" cy="2476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>
                      <a:buFont typeface="Arial" pitchFamily="34" charset="0"/>
                      <a:buNone/>
                    </a:pPr>
                    <a:endParaRPr lang="zh-CN" altLang="zh-CN"/>
                  </a:p>
                </p:txBody>
              </p:sp>
              <p:sp>
                <p:nvSpPr>
                  <p:cNvPr id="28695" name="直接连接符 7375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930" y="365"/>
                    <a:ext cx="0" cy="2476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>
                      <a:buFont typeface="Arial" pitchFamily="34" charset="0"/>
                      <a:buNone/>
                    </a:pPr>
                    <a:endParaRPr lang="zh-CN" altLang="zh-CN"/>
                  </a:p>
                </p:txBody>
              </p:sp>
              <p:sp>
                <p:nvSpPr>
                  <p:cNvPr id="28696" name="直接连接符 7375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354" y="365"/>
                    <a:ext cx="0" cy="2502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>
                      <a:buFont typeface="Arial" pitchFamily="34" charset="0"/>
                      <a:buNone/>
                    </a:pPr>
                    <a:endParaRPr lang="zh-CN" altLang="zh-CN"/>
                  </a:p>
                </p:txBody>
              </p:sp>
              <p:sp>
                <p:nvSpPr>
                  <p:cNvPr id="28697" name="直接连接符 7375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44" y="365"/>
                    <a:ext cx="0" cy="2502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>
                      <a:buFont typeface="Arial" pitchFamily="34" charset="0"/>
                      <a:buNone/>
                    </a:pPr>
                    <a:endParaRPr lang="zh-CN" altLang="zh-CN"/>
                  </a:p>
                </p:txBody>
              </p:sp>
            </p:grpSp>
            <p:sp>
              <p:nvSpPr>
                <p:cNvPr id="28698" name="文本框 73753"/>
                <p:cNvSpPr txBox="1">
                  <a:spLocks noChangeArrowheads="1"/>
                </p:cNvSpPr>
                <p:nvPr/>
              </p:nvSpPr>
              <p:spPr bwMode="auto">
                <a:xfrm>
                  <a:off x="0" y="-74"/>
                  <a:ext cx="884" cy="38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buFont typeface="Arial" pitchFamily="34" charset="0"/>
                    <a:buNone/>
                  </a:pPr>
                  <a:r>
                    <a:rPr lang="en-US" sz="2400" i="1" dirty="0">
                      <a:latin typeface="Times New Roman" pitchFamily="18" charset="0"/>
                    </a:rPr>
                    <a:t>I/</a:t>
                  </a:r>
                  <a:r>
                    <a:rPr lang="en-US" sz="2400" dirty="0">
                      <a:latin typeface="Times New Roman" pitchFamily="18" charset="0"/>
                    </a:rPr>
                    <a:t>A</a:t>
                  </a:r>
                </a:p>
              </p:txBody>
            </p:sp>
            <p:sp>
              <p:nvSpPr>
                <p:cNvPr id="28699" name="文本框 73754"/>
                <p:cNvSpPr txBox="1">
                  <a:spLocks noChangeArrowheads="1"/>
                </p:cNvSpPr>
                <p:nvPr/>
              </p:nvSpPr>
              <p:spPr bwMode="auto">
                <a:xfrm>
                  <a:off x="5168" y="2971"/>
                  <a:ext cx="496" cy="38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buFont typeface="Arial" pitchFamily="34" charset="0"/>
                    <a:buNone/>
                  </a:pPr>
                  <a:r>
                    <a:rPr lang="en-US" sz="2400" i="1" dirty="0">
                      <a:latin typeface="Times New Roman" pitchFamily="18" charset="0"/>
                    </a:rPr>
                    <a:t>U</a:t>
                  </a:r>
                  <a:r>
                    <a:rPr lang="en-US" sz="2400" dirty="0">
                      <a:latin typeface="Times New Roman" pitchFamily="18" charset="0"/>
                    </a:rPr>
                    <a:t>/V</a:t>
                  </a:r>
                </a:p>
              </p:txBody>
            </p:sp>
            <p:sp>
              <p:nvSpPr>
                <p:cNvPr id="28700" name="文本框 73755"/>
                <p:cNvSpPr txBox="1">
                  <a:spLocks noChangeArrowheads="1"/>
                </p:cNvSpPr>
                <p:nvPr/>
              </p:nvSpPr>
              <p:spPr bwMode="auto">
                <a:xfrm>
                  <a:off x="375" y="2852"/>
                  <a:ext cx="235" cy="35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 typeface="Arial" pitchFamily="34" charset="0"/>
                    <a:buNone/>
                  </a:pPr>
                  <a:r>
                    <a:rPr lang="en-US" sz="2000" i="1" dirty="0">
                      <a:latin typeface="Times New Roman" pitchFamily="18" charset="0"/>
                    </a:rPr>
                    <a:t>O</a:t>
                  </a:r>
                </a:p>
              </p:txBody>
            </p:sp>
          </p:grpSp>
          <p:sp>
            <p:nvSpPr>
              <p:cNvPr id="28702" name="文本框 73760"/>
              <p:cNvSpPr txBox="1">
                <a:spLocks noChangeArrowheads="1"/>
              </p:cNvSpPr>
              <p:nvPr/>
            </p:nvSpPr>
            <p:spPr bwMode="auto">
              <a:xfrm>
                <a:off x="486570" y="3808484"/>
                <a:ext cx="731837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itchFamily="34" charset="0"/>
                  <a:buNone/>
                </a:pPr>
                <a:r>
                  <a:rPr lang="en-US" sz="2000" dirty="0">
                    <a:latin typeface="Times New Roman" pitchFamily="18" charset="0"/>
                  </a:rPr>
                  <a:t>0.1</a:t>
                </a:r>
              </a:p>
            </p:txBody>
          </p:sp>
          <p:sp>
            <p:nvSpPr>
              <p:cNvPr id="28703" name="文本框 73761"/>
              <p:cNvSpPr txBox="1">
                <a:spLocks noChangeArrowheads="1"/>
              </p:cNvSpPr>
              <p:nvPr/>
            </p:nvSpPr>
            <p:spPr bwMode="auto">
              <a:xfrm>
                <a:off x="500496" y="3242364"/>
                <a:ext cx="731837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50000"/>
                  </a:spcBef>
                  <a:buFont typeface="Arial" pitchFamily="34" charset="0"/>
                  <a:buNone/>
                  <a:defRPr sz="2000">
                    <a:latin typeface="Times New Roman" pitchFamily="18" charset="0"/>
                  </a:defRPr>
                </a:lvl1pPr>
              </a:lstStyle>
              <a:p>
                <a:r>
                  <a:rPr lang="en-US" dirty="0"/>
                  <a:t>0.3</a:t>
                </a:r>
              </a:p>
            </p:txBody>
          </p:sp>
          <p:sp>
            <p:nvSpPr>
              <p:cNvPr id="28704" name="文本框 73762"/>
              <p:cNvSpPr txBox="1">
                <a:spLocks noChangeArrowheads="1"/>
              </p:cNvSpPr>
              <p:nvPr/>
            </p:nvSpPr>
            <p:spPr bwMode="auto">
              <a:xfrm>
                <a:off x="499789" y="2593646"/>
                <a:ext cx="731838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50000"/>
                  </a:spcBef>
                  <a:buFont typeface="Arial" pitchFamily="34" charset="0"/>
                  <a:buNone/>
                  <a:defRPr sz="2000">
                    <a:latin typeface="Times New Roman" pitchFamily="18" charset="0"/>
                  </a:defRPr>
                </a:lvl1pPr>
              </a:lstStyle>
              <a:p>
                <a:r>
                  <a:rPr lang="en-US" dirty="0"/>
                  <a:t>0.5</a:t>
                </a:r>
              </a:p>
            </p:txBody>
          </p:sp>
          <p:sp>
            <p:nvSpPr>
              <p:cNvPr id="28705" name="文本框 73763"/>
              <p:cNvSpPr txBox="1">
                <a:spLocks noChangeArrowheads="1"/>
              </p:cNvSpPr>
              <p:nvPr/>
            </p:nvSpPr>
            <p:spPr bwMode="auto">
              <a:xfrm>
                <a:off x="489645" y="2278121"/>
                <a:ext cx="731838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50000"/>
                  </a:spcBef>
                  <a:buFont typeface="Arial" pitchFamily="34" charset="0"/>
                  <a:buNone/>
                  <a:defRPr sz="2000">
                    <a:latin typeface="Times New Roman" pitchFamily="18" charset="0"/>
                  </a:defRPr>
                </a:lvl1pPr>
              </a:lstStyle>
              <a:p>
                <a:r>
                  <a:rPr lang="en-US" dirty="0"/>
                  <a:t>0.6</a:t>
                </a:r>
              </a:p>
            </p:txBody>
          </p:sp>
          <p:sp>
            <p:nvSpPr>
              <p:cNvPr id="28706" name="文本框 73764"/>
              <p:cNvSpPr txBox="1">
                <a:spLocks noChangeArrowheads="1"/>
              </p:cNvSpPr>
              <p:nvPr/>
            </p:nvSpPr>
            <p:spPr bwMode="auto">
              <a:xfrm>
                <a:off x="518919" y="2921322"/>
                <a:ext cx="602114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50000"/>
                  </a:spcBef>
                  <a:buFont typeface="Arial" pitchFamily="34" charset="0"/>
                  <a:buNone/>
                  <a:defRPr sz="2000">
                    <a:latin typeface="Times New Roman" pitchFamily="18" charset="0"/>
                  </a:defRPr>
                </a:lvl1pPr>
              </a:lstStyle>
              <a:p>
                <a:r>
                  <a:rPr lang="en-US" dirty="0"/>
                  <a:t>0.4</a:t>
                </a:r>
              </a:p>
            </p:txBody>
          </p:sp>
          <p:sp>
            <p:nvSpPr>
              <p:cNvPr id="28707" name="文本框 73765"/>
              <p:cNvSpPr txBox="1">
                <a:spLocks noChangeArrowheads="1"/>
              </p:cNvSpPr>
              <p:nvPr/>
            </p:nvSpPr>
            <p:spPr bwMode="auto">
              <a:xfrm>
                <a:off x="489645" y="3558064"/>
                <a:ext cx="676275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itchFamily="34" charset="0"/>
                  <a:buNone/>
                </a:pPr>
                <a:r>
                  <a:rPr lang="en-US" sz="2000" dirty="0">
                    <a:latin typeface="Times New Roman" pitchFamily="18" charset="0"/>
                  </a:rPr>
                  <a:t>0.2</a:t>
                </a:r>
              </a:p>
            </p:txBody>
          </p:sp>
          <p:sp>
            <p:nvSpPr>
              <p:cNvPr id="28708" name="文本框 73766"/>
              <p:cNvSpPr txBox="1">
                <a:spLocks noChangeArrowheads="1"/>
              </p:cNvSpPr>
              <p:nvPr/>
            </p:nvSpPr>
            <p:spPr bwMode="auto">
              <a:xfrm>
                <a:off x="489645" y="1979965"/>
                <a:ext cx="731838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50000"/>
                  </a:spcBef>
                  <a:buFont typeface="Arial" pitchFamily="34" charset="0"/>
                  <a:buNone/>
                  <a:defRPr sz="2000">
                    <a:latin typeface="Times New Roman" pitchFamily="18" charset="0"/>
                  </a:defRPr>
                </a:lvl1pPr>
              </a:lstStyle>
              <a:p>
                <a:r>
                  <a:rPr lang="en-US" dirty="0"/>
                  <a:t>0.7</a:t>
                </a:r>
              </a:p>
            </p:txBody>
          </p:sp>
          <p:sp>
            <p:nvSpPr>
              <p:cNvPr id="28709" name="文本框 73767"/>
              <p:cNvSpPr txBox="1">
                <a:spLocks noChangeArrowheads="1"/>
              </p:cNvSpPr>
              <p:nvPr/>
            </p:nvSpPr>
            <p:spPr bwMode="auto">
              <a:xfrm>
                <a:off x="495720" y="1658065"/>
                <a:ext cx="731838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50000"/>
                  </a:spcBef>
                  <a:buFont typeface="Arial" pitchFamily="34" charset="0"/>
                  <a:buNone/>
                  <a:defRPr sz="2000">
                    <a:latin typeface="Times New Roman" pitchFamily="18" charset="0"/>
                  </a:defRPr>
                </a:lvl1pPr>
              </a:lstStyle>
              <a:p>
                <a:r>
                  <a:rPr lang="en-US" dirty="0"/>
                  <a:t>0.8</a:t>
                </a:r>
              </a:p>
            </p:txBody>
          </p:sp>
          <p:sp>
            <p:nvSpPr>
              <p:cNvPr id="73770" name="文本框 73769"/>
              <p:cNvSpPr txBox="1">
                <a:spLocks noChangeArrowheads="1"/>
              </p:cNvSpPr>
              <p:nvPr/>
            </p:nvSpPr>
            <p:spPr bwMode="auto">
              <a:xfrm>
                <a:off x="2811463" y="2826772"/>
                <a:ext cx="450850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itchFamily="34" charset="0"/>
                  <a:buNone/>
                </a:pPr>
                <a:r>
                  <a:rPr lang="en-US" sz="6000" dirty="0">
                    <a:solidFill>
                      <a:srgbClr val="FF0000"/>
                    </a:solidFill>
                    <a:latin typeface="微软雅黑" pitchFamily="34" charset="-122"/>
                    <a:ea typeface="微软雅黑" pitchFamily="34" charset="-122"/>
                  </a:rPr>
                  <a:t>·</a:t>
                </a:r>
              </a:p>
            </p:txBody>
          </p:sp>
          <p:sp>
            <p:nvSpPr>
              <p:cNvPr id="73771" name="文本框 73770"/>
              <p:cNvSpPr txBox="1">
                <a:spLocks noChangeArrowheads="1"/>
              </p:cNvSpPr>
              <p:nvPr/>
            </p:nvSpPr>
            <p:spPr bwMode="auto">
              <a:xfrm>
                <a:off x="3449109" y="2529961"/>
                <a:ext cx="450850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itchFamily="34" charset="0"/>
                  <a:buNone/>
                </a:pPr>
                <a:r>
                  <a:rPr lang="en-US" sz="6000" dirty="0">
                    <a:solidFill>
                      <a:srgbClr val="FF0000"/>
                    </a:solidFill>
                    <a:latin typeface="微软雅黑" pitchFamily="34" charset="-122"/>
                    <a:ea typeface="微软雅黑" pitchFamily="34" charset="-122"/>
                  </a:rPr>
                  <a:t>·</a:t>
                </a:r>
              </a:p>
            </p:txBody>
          </p:sp>
          <p:sp>
            <p:nvSpPr>
              <p:cNvPr id="73772" name="文本框 73771"/>
              <p:cNvSpPr txBox="1">
                <a:spLocks noChangeArrowheads="1"/>
              </p:cNvSpPr>
              <p:nvPr/>
            </p:nvSpPr>
            <p:spPr bwMode="auto">
              <a:xfrm>
                <a:off x="3998680" y="2285869"/>
                <a:ext cx="450850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itchFamily="34" charset="0"/>
                  <a:buNone/>
                </a:pPr>
                <a:r>
                  <a:rPr lang="en-US" sz="6000" dirty="0">
                    <a:solidFill>
                      <a:srgbClr val="FF0000"/>
                    </a:solidFill>
                    <a:latin typeface="微软雅黑" pitchFamily="34" charset="-122"/>
                    <a:ea typeface="微软雅黑" pitchFamily="34" charset="-122"/>
                  </a:rPr>
                  <a:t>·</a:t>
                </a:r>
              </a:p>
            </p:txBody>
          </p:sp>
          <p:sp>
            <p:nvSpPr>
              <p:cNvPr id="73773" name="文本框 73772"/>
              <p:cNvSpPr txBox="1">
                <a:spLocks noChangeArrowheads="1"/>
              </p:cNvSpPr>
              <p:nvPr/>
            </p:nvSpPr>
            <p:spPr bwMode="auto">
              <a:xfrm>
                <a:off x="2106459" y="3199150"/>
                <a:ext cx="450850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itchFamily="34" charset="0"/>
                  <a:buNone/>
                </a:pPr>
                <a:r>
                  <a:rPr lang="en-US" sz="6000" dirty="0">
                    <a:solidFill>
                      <a:srgbClr val="FF0000"/>
                    </a:solidFill>
                    <a:latin typeface="微软雅黑" pitchFamily="34" charset="-122"/>
                    <a:ea typeface="微软雅黑" pitchFamily="34" charset="-122"/>
                  </a:rPr>
                  <a:t>·</a:t>
                </a:r>
              </a:p>
            </p:txBody>
          </p:sp>
          <p:sp>
            <p:nvSpPr>
              <p:cNvPr id="73774" name="直接连接符 73773"/>
              <p:cNvSpPr>
                <a:spLocks noChangeShapeType="1"/>
              </p:cNvSpPr>
              <p:nvPr/>
            </p:nvSpPr>
            <p:spPr bwMode="auto">
              <a:xfrm flipV="1">
                <a:off x="1001014" y="2380074"/>
                <a:ext cx="4161531" cy="1933237"/>
              </a:xfrm>
              <a:prstGeom prst="line">
                <a:avLst/>
              </a:prstGeom>
              <a:noFill/>
              <a:ln w="412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buFont typeface="Arial" pitchFamily="34" charset="0"/>
                  <a:buNone/>
                </a:pPr>
                <a:endParaRPr lang="zh-CN" altLang="zh-CN"/>
              </a:p>
            </p:txBody>
          </p:sp>
          <p:sp>
            <p:nvSpPr>
              <p:cNvPr id="73780" name="文本框 73779"/>
              <p:cNvSpPr txBox="1">
                <a:spLocks noChangeArrowheads="1"/>
              </p:cNvSpPr>
              <p:nvPr/>
            </p:nvSpPr>
            <p:spPr bwMode="auto">
              <a:xfrm>
                <a:off x="4634971" y="1970344"/>
                <a:ext cx="450850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itchFamily="34" charset="0"/>
                  <a:buNone/>
                </a:pPr>
                <a:r>
                  <a:rPr lang="en-US" sz="6000" dirty="0">
                    <a:solidFill>
                      <a:srgbClr val="FF0000"/>
                    </a:solidFill>
                    <a:latin typeface="微软雅黑" pitchFamily="34" charset="-122"/>
                    <a:ea typeface="微软雅黑" pitchFamily="34" charset="-122"/>
                  </a:rPr>
                  <a:t>·</a:t>
                </a:r>
              </a:p>
            </p:txBody>
          </p:sp>
          <p:sp>
            <p:nvSpPr>
              <p:cNvPr id="73782" name="文本框 73781"/>
              <p:cNvSpPr txBox="1">
                <a:spLocks noChangeArrowheads="1"/>
              </p:cNvSpPr>
              <p:nvPr/>
            </p:nvSpPr>
            <p:spPr bwMode="auto">
              <a:xfrm>
                <a:off x="1422889" y="3495443"/>
                <a:ext cx="450850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itchFamily="34" charset="0"/>
                  <a:buNone/>
                </a:pPr>
                <a:r>
                  <a:rPr lang="en-US" sz="6000" dirty="0">
                    <a:solidFill>
                      <a:srgbClr val="FF0000"/>
                    </a:solidFill>
                    <a:latin typeface="微软雅黑" pitchFamily="34" charset="-122"/>
                    <a:ea typeface="微软雅黑" pitchFamily="34" charset="-122"/>
                  </a:rPr>
                  <a:t>·</a:t>
                </a:r>
              </a:p>
            </p:txBody>
          </p:sp>
          <p:sp>
            <p:nvSpPr>
              <p:cNvPr id="28721" name="文本框 73782"/>
              <p:cNvSpPr txBox="1">
                <a:spLocks noChangeArrowheads="1"/>
              </p:cNvSpPr>
              <p:nvPr/>
            </p:nvSpPr>
            <p:spPr bwMode="auto">
              <a:xfrm>
                <a:off x="486570" y="1317829"/>
                <a:ext cx="677862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itchFamily="34" charset="0"/>
                  <a:buNone/>
                </a:pPr>
                <a:r>
                  <a:rPr lang="en-US" sz="2000" dirty="0">
                    <a:latin typeface="Times New Roman" pitchFamily="18" charset="0"/>
                  </a:rPr>
                  <a:t>0.9</a:t>
                </a:r>
              </a:p>
            </p:txBody>
          </p:sp>
          <p:sp>
            <p:nvSpPr>
              <p:cNvPr id="73784" name="文本框 73783"/>
              <p:cNvSpPr txBox="1"/>
              <p:nvPr/>
            </p:nvSpPr>
            <p:spPr>
              <a:xfrm>
                <a:off x="5162545" y="2097809"/>
                <a:ext cx="731838" cy="523220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x-none" sz="2800" i="1" noProof="1"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itchFamily="18" charset="0"/>
                    <a:cs typeface="+mn-ea"/>
                  </a:rPr>
                  <a:t>R</a:t>
                </a:r>
                <a:endParaRPr lang="en-US" altLang="x-none" sz="2800" i="1" noProof="1"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itchFamily="18" charset="0"/>
                </a:endParaRPr>
              </a:p>
            </p:txBody>
          </p:sp>
        </p:grpSp>
        <p:sp>
          <p:nvSpPr>
            <p:cNvPr id="28727" name="文本框 73790"/>
            <p:cNvSpPr txBox="1">
              <a:spLocks noChangeArrowheads="1"/>
            </p:cNvSpPr>
            <p:nvPr/>
          </p:nvSpPr>
          <p:spPr bwMode="auto">
            <a:xfrm>
              <a:off x="1364111" y="4342962"/>
              <a:ext cx="56197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50000"/>
                </a:spcBef>
                <a:buFont typeface="Arial" pitchFamily="34" charset="0"/>
                <a:buNone/>
                <a:defRPr sz="2000">
                  <a:latin typeface="Times New Roman" pitchFamily="18" charset="0"/>
                </a:defRPr>
              </a:lvl1pPr>
            </a:lstStyle>
            <a:p>
              <a:r>
                <a:rPr lang="en-US" altLang="zh-CN" dirty="0"/>
                <a:t>0.5</a:t>
              </a:r>
              <a:endParaRPr lang="en-US" dirty="0"/>
            </a:p>
          </p:txBody>
        </p:sp>
      </p:grpSp>
      <p:sp>
        <p:nvSpPr>
          <p:cNvPr id="54" name="文本框 6151"/>
          <p:cNvSpPr txBox="1">
            <a:spLocks noChangeArrowheads="1"/>
          </p:cNvSpPr>
          <p:nvPr/>
        </p:nvSpPr>
        <p:spPr bwMode="auto">
          <a:xfrm>
            <a:off x="163161" y="176338"/>
            <a:ext cx="4133231" cy="461665"/>
          </a:xfrm>
          <a:prstGeom prst="rect">
            <a:avLst/>
          </a:prstGeom>
          <a:noFill/>
          <a:ln w="19050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>
                <a:sym typeface="宋体" pitchFamily="2" charset="-122"/>
              </a:rPr>
              <a:t>7.</a:t>
            </a:r>
            <a:r>
              <a:rPr lang="zh-CN" altLang="en-US" dirty="0" smtClean="0">
                <a:sym typeface="宋体" pitchFamily="2" charset="-122"/>
              </a:rPr>
              <a:t>电压</a:t>
            </a:r>
            <a:r>
              <a:rPr lang="en-US" altLang="zh-CN" dirty="0">
                <a:sym typeface="宋体" pitchFamily="2" charset="-122"/>
              </a:rPr>
              <a:t>—</a:t>
            </a:r>
            <a:r>
              <a:rPr lang="zh-CN" altLang="en-US" dirty="0" smtClean="0">
                <a:sym typeface="宋体" pitchFamily="2" charset="-122"/>
              </a:rPr>
              <a:t>电流</a:t>
            </a:r>
            <a:r>
              <a:rPr lang="en-US" altLang="zh-CN" dirty="0">
                <a:sym typeface="宋体" pitchFamily="2" charset="-122"/>
              </a:rPr>
              <a:t>(U--I</a:t>
            </a:r>
            <a:r>
              <a:rPr lang="en-US" altLang="zh-CN" dirty="0" smtClean="0">
                <a:sym typeface="宋体" pitchFamily="2" charset="-122"/>
              </a:rPr>
              <a:t>)</a:t>
            </a:r>
            <a:r>
              <a:rPr lang="zh-CN" altLang="en-US" dirty="0" smtClean="0">
                <a:sym typeface="宋体" pitchFamily="2" charset="-122"/>
              </a:rPr>
              <a:t>图像</a:t>
            </a:r>
            <a:r>
              <a:rPr lang="en-US" altLang="zh-CN" dirty="0" smtClean="0">
                <a:sym typeface="宋体" pitchFamily="2" charset="-122"/>
              </a:rPr>
              <a:t>:</a:t>
            </a:r>
            <a:endParaRPr lang="zh-CN" altLang="en-US" dirty="0">
              <a:sym typeface="宋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5859" y="4543017"/>
            <a:ext cx="7479917" cy="5355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用纵轴表示电压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U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，用横轴表示电流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I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，画出的图线</a:t>
            </a:r>
          </a:p>
        </p:txBody>
      </p:sp>
      <p:sp>
        <p:nvSpPr>
          <p:cNvPr id="56" name="Text Box 19"/>
          <p:cNvSpPr txBox="1">
            <a:spLocks noChangeArrowheads="1"/>
          </p:cNvSpPr>
          <p:nvPr/>
        </p:nvSpPr>
        <p:spPr bwMode="auto">
          <a:xfrm>
            <a:off x="401693" y="578422"/>
            <a:ext cx="7943496" cy="497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buFont typeface="Arial" pitchFamily="34" charset="0"/>
              <a:buNone/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除了</a:t>
            </a:r>
            <a:r>
              <a:rPr lang="zh-CN" altLang="en-US" dirty="0"/>
              <a:t>用表格</a:t>
            </a:r>
            <a:r>
              <a:rPr lang="zh-CN" altLang="en-US" dirty="0" smtClean="0"/>
              <a:t>形式处理数据外，还</a:t>
            </a:r>
            <a:r>
              <a:rPr lang="zh-CN" altLang="en-US" dirty="0"/>
              <a:t>可以用图像的方式表示。</a:t>
            </a:r>
          </a:p>
        </p:txBody>
      </p:sp>
    </p:spTree>
    <p:extLst>
      <p:ext uri="{BB962C8B-B14F-4D97-AF65-F5344CB8AC3E}">
        <p14:creationId xmlns:p14="http://schemas.microsoft.com/office/powerpoint/2010/main" val="285356594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6" grpId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1013</TotalTime>
  <Words>1892</Words>
  <Application>Microsoft Office PowerPoint</Application>
  <PresentationFormat>自定义</PresentationFormat>
  <Paragraphs>234</Paragraphs>
  <Slides>24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Default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User</cp:lastModifiedBy>
  <cp:revision>98</cp:revision>
  <dcterms:created xsi:type="dcterms:W3CDTF">2019-04-02T02:49:40Z</dcterms:created>
  <dcterms:modified xsi:type="dcterms:W3CDTF">2020-01-11T01:09:36Z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2052-2.5.0.931</vt:lpwstr>
  </property>
</Properties>
</file>