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78" r:id="rId3"/>
    <p:sldId id="324" r:id="rId4"/>
    <p:sldId id="293" r:id="rId5"/>
    <p:sldId id="326" r:id="rId6"/>
    <p:sldId id="327" r:id="rId7"/>
    <p:sldId id="328" r:id="rId8"/>
    <p:sldId id="334" r:id="rId9"/>
    <p:sldId id="339" r:id="rId10"/>
    <p:sldId id="335" r:id="rId11"/>
    <p:sldId id="337" r:id="rId12"/>
    <p:sldId id="340" r:id="rId13"/>
    <p:sldId id="336" r:id="rId14"/>
    <p:sldId id="338" r:id="rId15"/>
    <p:sldId id="289" r:id="rId16"/>
    <p:sldId id="329" r:id="rId17"/>
    <p:sldId id="330" r:id="rId18"/>
    <p:sldId id="331" r:id="rId19"/>
    <p:sldId id="332" r:id="rId20"/>
  </p:sldIdLst>
  <p:sldSz cx="9144000" cy="5130800"/>
  <p:notesSz cx="6858000" cy="9144000"/>
  <p:defaultTextStyle>
    <a:lvl1pPr>
      <a:defRPr>
        <a:latin typeface="Arial" panose="020B0706020202030204"/>
        <a:ea typeface="Arial" panose="020B0706020202030204"/>
        <a:cs typeface="Arial" panose="020B0706020202030204"/>
        <a:sym typeface="Arial" panose="020B0706020202030204"/>
      </a:defRPr>
    </a:lvl1pPr>
    <a:lvl2pPr indent="457200">
      <a:defRPr>
        <a:latin typeface="Arial" panose="020B0706020202030204"/>
        <a:ea typeface="Arial" panose="020B0706020202030204"/>
        <a:cs typeface="Arial" panose="020B0706020202030204"/>
        <a:sym typeface="Arial" panose="020B0706020202030204"/>
      </a:defRPr>
    </a:lvl2pPr>
    <a:lvl3pPr indent="914400">
      <a:defRPr>
        <a:latin typeface="Arial" panose="020B0706020202030204"/>
        <a:ea typeface="Arial" panose="020B0706020202030204"/>
        <a:cs typeface="Arial" panose="020B0706020202030204"/>
        <a:sym typeface="Arial" panose="020B0706020202030204"/>
      </a:defRPr>
    </a:lvl3pPr>
    <a:lvl4pPr indent="1371600">
      <a:defRPr>
        <a:latin typeface="Arial" panose="020B0706020202030204"/>
        <a:ea typeface="Arial" panose="020B0706020202030204"/>
        <a:cs typeface="Arial" panose="020B0706020202030204"/>
        <a:sym typeface="Arial" panose="020B0706020202030204"/>
      </a:defRPr>
    </a:lvl4pPr>
    <a:lvl5pPr indent="1828800">
      <a:defRPr>
        <a:latin typeface="Arial" panose="020B0706020202030204"/>
        <a:ea typeface="Arial" panose="020B0706020202030204"/>
        <a:cs typeface="Arial" panose="020B0706020202030204"/>
        <a:sym typeface="Arial" panose="020B0706020202030204"/>
      </a:defRPr>
    </a:lvl5pPr>
    <a:lvl6pPr indent="2286000">
      <a:defRPr>
        <a:latin typeface="Arial" panose="020B0706020202030204"/>
        <a:ea typeface="Arial" panose="020B0706020202030204"/>
        <a:cs typeface="Arial" panose="020B0706020202030204"/>
        <a:sym typeface="Arial" panose="020B0706020202030204"/>
      </a:defRPr>
    </a:lvl6pPr>
    <a:lvl7pPr indent="2743200">
      <a:defRPr>
        <a:latin typeface="Arial" panose="020B0706020202030204"/>
        <a:ea typeface="Arial" panose="020B0706020202030204"/>
        <a:cs typeface="Arial" panose="020B0706020202030204"/>
        <a:sym typeface="Arial" panose="020B0706020202030204"/>
      </a:defRPr>
    </a:lvl7pPr>
    <a:lvl8pPr indent="3200400">
      <a:defRPr>
        <a:latin typeface="Arial" panose="020B0706020202030204"/>
        <a:ea typeface="Arial" panose="020B0706020202030204"/>
        <a:cs typeface="Arial" panose="020B0706020202030204"/>
        <a:sym typeface="Arial" panose="020B0706020202030204"/>
      </a:defRPr>
    </a:lvl8pPr>
    <a:lvl9pPr indent="3657600">
      <a:defRPr>
        <a:latin typeface="Arial" panose="020B0706020202030204"/>
        <a:ea typeface="Arial" panose="020B0706020202030204"/>
        <a:cs typeface="Arial" panose="020B0706020202030204"/>
        <a:sym typeface="Arial" panose="020B0706020202030204"/>
      </a:defRPr>
    </a:lvl9pPr>
  </p:defaultTextStyle>
  <p:extLst>
    <p:ext uri="{EFAFB233-063F-42B5-8137-9DF3F51BA10A}">
      <p15:sldGuideLst xmlns:p15="http://schemas.microsoft.com/office/powerpoint/2012/main" xmlns="">
        <p15:guide id="1" orient="horz" pos="1616"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1457D"/>
    <a:srgbClr val="FF66FF"/>
    <a:srgbClr val="CC66FF"/>
    <a:srgbClr val="FF99FF"/>
    <a:srgbClr val="025EAA"/>
    <a:srgbClr val="007E27"/>
    <a:srgbClr val="66FF33"/>
    <a:srgbClr val="003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4" d="100"/>
          <a:sy n="144" d="100"/>
        </p:scale>
        <p:origin x="-684" y="-102"/>
      </p:cViewPr>
      <p:guideLst>
        <p:guide orient="horz" pos="1616"/>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811524162"/>
      </p:ext>
    </p:extLst>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58310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med"/>
  <p:txStyles>
    <p:titleStyle>
      <a:lvl1pPr algn="ctr">
        <a:defRPr sz="4400">
          <a:latin typeface="Arial" panose="020B0706020202030204"/>
          <a:ea typeface="Arial" panose="020B0706020202030204"/>
          <a:cs typeface="Arial" panose="020B0706020202030204"/>
          <a:sym typeface="Arial" panose="020B0706020202030204"/>
        </a:defRPr>
      </a:lvl1pPr>
      <a:lvl2pPr algn="ctr">
        <a:defRPr sz="4400">
          <a:latin typeface="Arial" panose="020B0706020202030204"/>
          <a:ea typeface="Arial" panose="020B0706020202030204"/>
          <a:cs typeface="Arial" panose="020B0706020202030204"/>
          <a:sym typeface="Arial" panose="020B0706020202030204"/>
        </a:defRPr>
      </a:lvl2pPr>
      <a:lvl3pPr algn="ctr">
        <a:defRPr sz="4400">
          <a:latin typeface="Arial" panose="020B0706020202030204"/>
          <a:ea typeface="Arial" panose="020B0706020202030204"/>
          <a:cs typeface="Arial" panose="020B0706020202030204"/>
          <a:sym typeface="Arial" panose="020B0706020202030204"/>
        </a:defRPr>
      </a:lvl3pPr>
      <a:lvl4pPr algn="ctr">
        <a:defRPr sz="4400">
          <a:latin typeface="Arial" panose="020B0706020202030204"/>
          <a:ea typeface="Arial" panose="020B0706020202030204"/>
          <a:cs typeface="Arial" panose="020B0706020202030204"/>
          <a:sym typeface="Arial" panose="020B0706020202030204"/>
        </a:defRPr>
      </a:lvl4pPr>
      <a:lvl5pPr algn="ctr">
        <a:defRPr sz="4400">
          <a:latin typeface="Arial" panose="020B0706020202030204"/>
          <a:ea typeface="Arial" panose="020B0706020202030204"/>
          <a:cs typeface="Arial" panose="020B0706020202030204"/>
          <a:sym typeface="Arial" panose="020B0706020202030204"/>
        </a:defRPr>
      </a:lvl5pPr>
      <a:lvl6pPr indent="457200" algn="ctr">
        <a:defRPr sz="4400">
          <a:latin typeface="Arial" panose="020B0706020202030204"/>
          <a:ea typeface="Arial" panose="020B0706020202030204"/>
          <a:cs typeface="Arial" panose="020B0706020202030204"/>
          <a:sym typeface="Arial" panose="020B0706020202030204"/>
        </a:defRPr>
      </a:lvl6pPr>
      <a:lvl7pPr indent="914400" algn="ctr">
        <a:defRPr sz="4400">
          <a:latin typeface="Arial" panose="020B0706020202030204"/>
          <a:ea typeface="Arial" panose="020B0706020202030204"/>
          <a:cs typeface="Arial" panose="020B0706020202030204"/>
          <a:sym typeface="Arial" panose="020B0706020202030204"/>
        </a:defRPr>
      </a:lvl7pPr>
      <a:lvl8pPr indent="1371600" algn="ctr">
        <a:defRPr sz="4400">
          <a:latin typeface="Arial" panose="020B0706020202030204"/>
          <a:ea typeface="Arial" panose="020B0706020202030204"/>
          <a:cs typeface="Arial" panose="020B0706020202030204"/>
          <a:sym typeface="Arial" panose="020B0706020202030204"/>
        </a:defRPr>
      </a:lvl8pPr>
      <a:lvl9pPr indent="1828800" algn="ctr">
        <a:defRPr sz="4400">
          <a:latin typeface="Arial" panose="020B0706020202030204"/>
          <a:ea typeface="Arial" panose="020B0706020202030204"/>
          <a:cs typeface="Arial" panose="020B0706020202030204"/>
          <a:sym typeface="Arial" panose="020B0706020202030204"/>
        </a:defRPr>
      </a:lvl9pPr>
    </p:titleStyle>
    <p:bodyStyle>
      <a:lvl1pPr marL="342900" indent="-342900">
        <a:spcBef>
          <a:spcPts val="700"/>
        </a:spcBef>
        <a:buSzPct val="100000"/>
        <a:buChar char="•"/>
        <a:defRPr sz="3200">
          <a:latin typeface="Arial" panose="020B0706020202030204"/>
          <a:ea typeface="Arial" panose="020B0706020202030204"/>
          <a:cs typeface="Arial" panose="020B0706020202030204"/>
          <a:sym typeface="Arial" panose="020B0706020202030204"/>
        </a:defRPr>
      </a:lvl1pPr>
      <a:lvl2pPr marL="783590" indent="-326390">
        <a:spcBef>
          <a:spcPts val="700"/>
        </a:spcBef>
        <a:buSzPct val="100000"/>
        <a:buChar char="–"/>
        <a:defRPr sz="3200">
          <a:latin typeface="Arial" panose="020B0706020202030204"/>
          <a:ea typeface="Arial" panose="020B0706020202030204"/>
          <a:cs typeface="Arial" panose="020B0706020202030204"/>
          <a:sym typeface="Arial" panose="020B0706020202030204"/>
        </a:defRPr>
      </a:lvl2pPr>
      <a:lvl3pPr marL="1219200" indent="-304800">
        <a:spcBef>
          <a:spcPts val="700"/>
        </a:spcBef>
        <a:buSzPct val="100000"/>
        <a:buChar char="•"/>
        <a:defRPr sz="3200">
          <a:latin typeface="Arial" panose="020B0706020202030204"/>
          <a:ea typeface="Arial" panose="020B0706020202030204"/>
          <a:cs typeface="Arial" panose="020B0706020202030204"/>
          <a:sym typeface="Arial" panose="020B0706020202030204"/>
        </a:defRPr>
      </a:lvl3pPr>
      <a:lvl4pPr marL="17373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4pPr>
      <a:lvl5pPr marL="21945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5pPr>
      <a:lvl6pPr marL="26924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6pPr>
      <a:lvl7pPr marL="31496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7pPr>
      <a:lvl8pPr marL="36068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8pPr>
      <a:lvl9pPr marL="40640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9pPr>
    </p:bodyStyle>
    <p:otherStyle>
      <a:lvl1pPr algn="r">
        <a:defRPr sz="1200">
          <a:solidFill>
            <a:schemeClr val="tx1"/>
          </a:solidFill>
          <a:latin typeface="+mn-lt"/>
          <a:ea typeface="+mn-ea"/>
          <a:cs typeface="+mn-cs"/>
          <a:sym typeface="Arial" panose="020B0706020202030204"/>
        </a:defRPr>
      </a:lvl1pPr>
      <a:lvl2pPr indent="457200" algn="r">
        <a:defRPr sz="1200">
          <a:solidFill>
            <a:schemeClr val="tx1"/>
          </a:solidFill>
          <a:latin typeface="+mn-lt"/>
          <a:ea typeface="+mn-ea"/>
          <a:cs typeface="+mn-cs"/>
          <a:sym typeface="Arial" panose="020B0706020202030204"/>
        </a:defRPr>
      </a:lvl2pPr>
      <a:lvl3pPr indent="914400" algn="r">
        <a:defRPr sz="1200">
          <a:solidFill>
            <a:schemeClr val="tx1"/>
          </a:solidFill>
          <a:latin typeface="+mn-lt"/>
          <a:ea typeface="+mn-ea"/>
          <a:cs typeface="+mn-cs"/>
          <a:sym typeface="Arial" panose="020B0706020202030204"/>
        </a:defRPr>
      </a:lvl3pPr>
      <a:lvl4pPr indent="1371600" algn="r">
        <a:defRPr sz="1200">
          <a:solidFill>
            <a:schemeClr val="tx1"/>
          </a:solidFill>
          <a:latin typeface="+mn-lt"/>
          <a:ea typeface="+mn-ea"/>
          <a:cs typeface="+mn-cs"/>
          <a:sym typeface="Arial" panose="020B0706020202030204"/>
        </a:defRPr>
      </a:lvl4pPr>
      <a:lvl5pPr indent="1828800" algn="r">
        <a:defRPr sz="1200">
          <a:solidFill>
            <a:schemeClr val="tx1"/>
          </a:solidFill>
          <a:latin typeface="+mn-lt"/>
          <a:ea typeface="+mn-ea"/>
          <a:cs typeface="+mn-cs"/>
          <a:sym typeface="Arial" panose="020B0706020202030204"/>
        </a:defRPr>
      </a:lvl5pPr>
      <a:lvl6pPr indent="2286000" algn="r">
        <a:defRPr sz="1200">
          <a:solidFill>
            <a:schemeClr val="tx1"/>
          </a:solidFill>
          <a:latin typeface="+mn-lt"/>
          <a:ea typeface="+mn-ea"/>
          <a:cs typeface="+mn-cs"/>
          <a:sym typeface="Arial" panose="020B0706020202030204"/>
        </a:defRPr>
      </a:lvl6pPr>
      <a:lvl7pPr indent="2743200" algn="r">
        <a:defRPr sz="1200">
          <a:solidFill>
            <a:schemeClr val="tx1"/>
          </a:solidFill>
          <a:latin typeface="+mn-lt"/>
          <a:ea typeface="+mn-ea"/>
          <a:cs typeface="+mn-cs"/>
          <a:sym typeface="Arial" panose="020B0706020202030204"/>
        </a:defRPr>
      </a:lvl7pPr>
      <a:lvl8pPr indent="3200400" algn="r">
        <a:defRPr sz="1200">
          <a:solidFill>
            <a:schemeClr val="tx1"/>
          </a:solidFill>
          <a:latin typeface="+mn-lt"/>
          <a:ea typeface="+mn-ea"/>
          <a:cs typeface="+mn-cs"/>
          <a:sym typeface="Arial" panose="020B0706020202030204"/>
        </a:defRPr>
      </a:lvl8pPr>
      <a:lvl9pPr indent="3657600" algn="r">
        <a:defRPr sz="1200">
          <a:solidFill>
            <a:schemeClr val="tx1"/>
          </a:solidFill>
          <a:latin typeface="+mn-lt"/>
          <a:ea typeface="+mn-ea"/>
          <a:cs typeface="+mn-cs"/>
          <a:sym typeface="Arial" panose="020B070602020203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pitchFamily="34" charset="-122"/>
                <a:ea typeface="微软雅黑" panose="020B0503020204020204" pitchFamily="34" charset="-122"/>
              </a:rPr>
              <a:t>中</a:t>
            </a:r>
            <a:r>
              <a:rPr lang="zh-CN" altLang="en-US" sz="2400" b="1" dirty="0">
                <a:solidFill>
                  <a:schemeClr val="bg1"/>
                </a:solidFill>
                <a:latin typeface="微软雅黑" panose="020B0503020204020204" pitchFamily="34" charset="-122"/>
                <a:ea typeface="微软雅黑" panose="020B0503020204020204" pitchFamily="34" charset="-122"/>
              </a:rPr>
              <a:t>物理</a:t>
            </a:r>
            <a:endParaRPr kumimoji="0" lang="zh-CN" altLang="en-US" sz="2400" b="1" i="0" u="none" strike="noStrike" cap="none" spc="0" normalizeH="0" dirty="0">
              <a:ln>
                <a:noFill/>
              </a:ln>
              <a:solidFill>
                <a:schemeClr val="bg1"/>
              </a:solidFill>
              <a:effectLst/>
              <a:uFillTx/>
              <a:latin typeface="微软雅黑" panose="020B0503020204020204" pitchFamily="34" charset="-122"/>
              <a:ea typeface="微软雅黑" panose="020B0503020204020204" pitchFamily="34" charset="-122"/>
              <a:sym typeface="Arial" panose="020B0706020202030204"/>
            </a:endParaRPr>
          </a:p>
        </p:txBody>
      </p:sp>
      <p:sp>
        <p:nvSpPr>
          <p:cNvPr id="40" name="Shape 40"/>
          <p:cNvSpPr/>
          <p:nvPr/>
        </p:nvSpPr>
        <p:spPr>
          <a:xfrm>
            <a:off x="4916567" y="2473772"/>
            <a:ext cx="3166518" cy="502702"/>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4000" baseline="-25000" dirty="0" smtClean="0">
                <a:solidFill>
                  <a:schemeClr val="tx1"/>
                </a:solidFill>
                <a:latin typeface="微软雅黑" panose="020B0503020204020204" pitchFamily="34" charset="-122"/>
                <a:ea typeface="微软雅黑" panose="020B0503020204020204" pitchFamily="34" charset="-122"/>
              </a:rPr>
              <a:t>第五章  第</a:t>
            </a:r>
            <a:r>
              <a:rPr lang="en-US" altLang="zh-CN" sz="4000" baseline="-25000" dirty="0" smtClean="0">
                <a:solidFill>
                  <a:schemeClr val="tx1"/>
                </a:solidFill>
                <a:latin typeface="微软雅黑" panose="020B0503020204020204" pitchFamily="34" charset="-122"/>
                <a:ea typeface="微软雅黑" panose="020B0503020204020204" pitchFamily="34" charset="-122"/>
              </a:rPr>
              <a:t>1</a:t>
            </a:r>
            <a:r>
              <a:rPr lang="zh-CN" altLang="en-US" sz="4000" baseline="-25000" dirty="0" smtClean="0">
                <a:solidFill>
                  <a:schemeClr val="tx1"/>
                </a:solidFill>
                <a:latin typeface="微软雅黑" panose="020B0503020204020204" pitchFamily="34" charset="-122"/>
                <a:ea typeface="微软雅黑" panose="020B0503020204020204" pitchFamily="34" charset="-122"/>
              </a:rPr>
              <a:t>节</a:t>
            </a:r>
            <a:endParaRPr lang="zh-CN" sz="4000" baseline="-25000" dirty="0">
              <a:solidFill>
                <a:schemeClr val="tx1"/>
              </a:solidFill>
              <a:latin typeface="微软雅黑" panose="020B0503020204020204" pitchFamily="34" charset="-122"/>
              <a:ea typeface="微软雅黑" panose="020B0503020204020204" pitchFamily="34" charset="-122"/>
            </a:endParaRPr>
          </a:p>
        </p:txBody>
      </p:sp>
      <p:sp>
        <p:nvSpPr>
          <p:cNvPr id="5" name="Shape 40"/>
          <p:cNvSpPr/>
          <p:nvPr/>
        </p:nvSpPr>
        <p:spPr>
          <a:xfrm>
            <a:off x="4005557" y="895891"/>
            <a:ext cx="4312316" cy="830997"/>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7200" b="1" baseline="-25000" dirty="0" smtClean="0">
                <a:solidFill>
                  <a:srgbClr val="007E27"/>
                </a:solidFill>
                <a:latin typeface="方正姚体" panose="02010601030101010101" pitchFamily="2" charset="-122"/>
                <a:ea typeface="方正姚体" panose="02010601030101010101" pitchFamily="2" charset="-122"/>
              </a:rPr>
              <a:t>教科版  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4299979" y="3250350"/>
            <a:ext cx="3723471" cy="584775"/>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4800" baseline="-25000" dirty="0" smtClean="0">
                <a:solidFill>
                  <a:srgbClr val="FF0000"/>
                </a:solidFill>
                <a:latin typeface="微软雅黑" panose="020B0503020204020204" pitchFamily="34" charset="-122"/>
                <a:ea typeface="微软雅黑" panose="020B0503020204020204" pitchFamily="34" charset="-122"/>
              </a:rPr>
              <a:t>欧姆定律（第</a:t>
            </a:r>
            <a:r>
              <a:rPr lang="en-US" altLang="zh-CN" sz="4800" baseline="-25000" dirty="0" smtClean="0">
                <a:solidFill>
                  <a:srgbClr val="FF0000"/>
                </a:solidFill>
                <a:latin typeface="微软雅黑" panose="020B0503020204020204" pitchFamily="34" charset="-122"/>
                <a:ea typeface="微软雅黑" panose="020B0503020204020204" pitchFamily="34" charset="-122"/>
              </a:rPr>
              <a:t>2</a:t>
            </a:r>
            <a:r>
              <a:rPr lang="zh-CN" altLang="en-US" sz="4800" baseline="-25000" dirty="0" smtClean="0">
                <a:solidFill>
                  <a:srgbClr val="FF0000"/>
                </a:solidFill>
                <a:latin typeface="微软雅黑" panose="020B0503020204020204" pitchFamily="34" charset="-122"/>
                <a:ea typeface="微软雅黑" panose="020B0503020204020204" pitchFamily="34" charset="-122"/>
              </a:rPr>
              <a:t>课时）</a:t>
            </a:r>
            <a:endParaRPr lang="zh-CN" sz="4800" baseline="-25000"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endParaRPr>
          </a:p>
        </p:txBody>
      </p:sp>
      <p:sp>
        <p:nvSpPr>
          <p:cNvPr id="7" name="文本框 6"/>
          <p:cNvSpPr txBox="1"/>
          <p:nvPr/>
        </p:nvSpPr>
        <p:spPr>
          <a:xfrm>
            <a:off x="5430010" y="2080130"/>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Arial" panose="020B0706020202030204"/>
              </a:rPr>
              <a:t>（九年级）</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Arial" panose="020B0706020202030204"/>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2693" y="764897"/>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245049" y="703359"/>
            <a:ext cx="8824136" cy="1135054"/>
          </a:xfrm>
          <a:prstGeom prst="rect">
            <a:avLst/>
          </a:prstGeom>
          <a:noFill/>
          <a:ln w="9525">
            <a:noFill/>
            <a:miter lim="800000"/>
          </a:ln>
          <a:effectLst/>
        </p:spPr>
        <p:txBody>
          <a:bodyPr wrap="square">
            <a:spAutoFit/>
          </a:bodyPr>
          <a:lstStyle/>
          <a:p>
            <a:pPr>
              <a:lnSpc>
                <a:spcPct val="150000"/>
              </a:lnSpc>
              <a:spcBef>
                <a:spcPct val="50000"/>
              </a:spcBef>
            </a:pPr>
            <a:r>
              <a:rPr lang="zh-CN" altLang="en-US" sz="2400" dirty="0" smtClean="0">
                <a:latin typeface="微软雅黑" panose="020B0503020204020204" pitchFamily="34" charset="-122"/>
                <a:ea typeface="微软雅黑" panose="020B0503020204020204" pitchFamily="34" charset="-122"/>
              </a:rPr>
              <a:t>例题</a:t>
            </a:r>
            <a:r>
              <a:rPr lang="en-US" altLang="zh-CN" sz="2400" dirty="0" smtClean="0">
                <a:latin typeface="微软雅黑" panose="020B0503020204020204" pitchFamily="34" charset="-122"/>
                <a:ea typeface="微软雅黑" panose="020B0503020204020204" pitchFamily="34" charset="-122"/>
              </a:rPr>
              <a:t>2  </a:t>
            </a:r>
            <a:r>
              <a:rPr lang="zh-CN" altLang="en-US" sz="2400" dirty="0" smtClean="0">
                <a:latin typeface="微软雅黑" panose="020B0503020204020204" pitchFamily="34" charset="-122"/>
                <a:ea typeface="微软雅黑" panose="020B0503020204020204" pitchFamily="34" charset="-122"/>
              </a:rPr>
              <a:t>工厂中车床照明灯有的采用的是</a:t>
            </a:r>
            <a:r>
              <a:rPr lang="zh-CN" altLang="zh-CN" sz="2400" dirty="0">
                <a:latin typeface="微软雅黑" panose="020B0503020204020204" pitchFamily="34" charset="-122"/>
                <a:ea typeface="微软雅黑" panose="020B0503020204020204" pitchFamily="34" charset="-122"/>
              </a:rPr>
              <a:t>36V</a:t>
            </a:r>
            <a:r>
              <a:rPr lang="zh-CN" altLang="en-US" sz="2400" dirty="0" smtClean="0">
                <a:latin typeface="微软雅黑" panose="020B0503020204020204" pitchFamily="34" charset="-122"/>
                <a:ea typeface="微软雅黑" panose="020B0503020204020204" pitchFamily="34" charset="-122"/>
              </a:rPr>
              <a:t>电压，如果工作</a:t>
            </a:r>
            <a:r>
              <a:rPr lang="zh-CN" altLang="en-US" sz="2400" dirty="0">
                <a:latin typeface="微软雅黑" panose="020B0503020204020204" pitchFamily="34" charset="-122"/>
                <a:ea typeface="微软雅黑" panose="020B0503020204020204" pitchFamily="34" charset="-122"/>
              </a:rPr>
              <a:t>时灯丝的电阻是</a:t>
            </a:r>
            <a:r>
              <a:rPr lang="zh-CN" altLang="zh-CN" sz="2400" dirty="0">
                <a:latin typeface="微软雅黑" panose="020B0503020204020204" pitchFamily="34" charset="-122"/>
                <a:ea typeface="微软雅黑" panose="020B0503020204020204" pitchFamily="34" charset="-122"/>
              </a:rPr>
              <a:t>32</a:t>
            </a:r>
            <a:r>
              <a:rPr lang="zh-CN" altLang="zh-CN" sz="2400" dirty="0" smtClean="0">
                <a:latin typeface="微软雅黑" panose="020B0503020204020204" pitchFamily="34" charset="-122"/>
                <a:ea typeface="微软雅黑" panose="020B0503020204020204" pitchFamily="34" charset="-122"/>
              </a:rPr>
              <a:t>Ω</a:t>
            </a:r>
            <a:r>
              <a:rPr lang="zh-CN" altLang="en-US" sz="2400" dirty="0" smtClean="0">
                <a:latin typeface="微软雅黑" panose="020B0503020204020204" pitchFamily="34" charset="-122"/>
                <a:ea typeface="微软雅黑" panose="020B0503020204020204" pitchFamily="34" charset="-122"/>
              </a:rPr>
              <a:t>，求</a:t>
            </a:r>
            <a:r>
              <a:rPr lang="zh-CN" altLang="en-US" sz="2400" dirty="0">
                <a:latin typeface="微软雅黑" panose="020B0503020204020204" pitchFamily="34" charset="-122"/>
                <a:ea typeface="微软雅黑" panose="020B0503020204020204" pitchFamily="34" charset="-122"/>
              </a:rPr>
              <a:t>通过灯丝的电流。</a:t>
            </a:r>
          </a:p>
        </p:txBody>
      </p:sp>
      <p:sp>
        <p:nvSpPr>
          <p:cNvPr id="7189" name="Rectangle 21"/>
          <p:cNvSpPr>
            <a:spLocks noChangeArrowheads="1"/>
          </p:cNvSpPr>
          <p:nvPr/>
        </p:nvSpPr>
        <p:spPr bwMode="auto">
          <a:xfrm>
            <a:off x="146237" y="3090246"/>
            <a:ext cx="4241173" cy="581057"/>
          </a:xfrm>
          <a:prstGeom prst="rect">
            <a:avLst/>
          </a:prstGeom>
          <a:noFill/>
          <a:ln w="9525">
            <a:noFill/>
            <a:miter lim="800000"/>
          </a:ln>
          <a:effectLst/>
        </p:spPr>
        <p:txBody>
          <a:bodyPr wrap="square">
            <a:spAutoFit/>
          </a:bodyPr>
          <a:lstStyle/>
          <a:p>
            <a:pPr>
              <a:lnSpc>
                <a:spcPct val="150000"/>
              </a:lnSpc>
            </a:pP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2400" dirty="0">
                <a:latin typeface="微软雅黑" panose="020B0503020204020204" pitchFamily="34" charset="-122"/>
                <a:ea typeface="微软雅黑" panose="020B0503020204020204" pitchFamily="34" charset="-122"/>
                <a:sym typeface="Wingdings" panose="05000000000000000000" pitchFamily="2" charset="2"/>
              </a:rPr>
              <a:t>2</a:t>
            </a:r>
            <a:r>
              <a:rPr lang="zh-CN" altLang="en-US" sz="2400" dirty="0" smtClean="0">
                <a:latin typeface="微软雅黑" panose="020B0503020204020204" pitchFamily="34" charset="-122"/>
                <a:ea typeface="微软雅黑" panose="020B0503020204020204" pitchFamily="34" charset="-122"/>
                <a:sym typeface="Wingdings" panose="05000000000000000000" pitchFamily="2" charset="2"/>
              </a:rPr>
              <a:t>）标出已知和未知量</a:t>
            </a:r>
            <a:endParaRPr lang="zh-CN" altLang="en-US" sz="24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7190" name="Rectangle 22"/>
          <p:cNvSpPr>
            <a:spLocks noChangeArrowheads="1"/>
          </p:cNvSpPr>
          <p:nvPr/>
        </p:nvSpPr>
        <p:spPr bwMode="auto">
          <a:xfrm>
            <a:off x="356171" y="1960167"/>
            <a:ext cx="1723549" cy="646331"/>
          </a:xfrm>
          <a:prstGeom prst="rect">
            <a:avLst/>
          </a:prstGeom>
          <a:noFill/>
          <a:ln w="9525">
            <a:noFill/>
            <a:miter lim="800000"/>
          </a:ln>
          <a:effectLst/>
        </p:spPr>
        <p:txBody>
          <a:bodyPr wrap="none">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解题步骤</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p>
        </p:txBody>
      </p:sp>
      <p:sp>
        <p:nvSpPr>
          <p:cNvPr id="7191" name="Rectangle 23"/>
          <p:cNvSpPr>
            <a:spLocks noChangeArrowheads="1"/>
          </p:cNvSpPr>
          <p:nvPr/>
        </p:nvSpPr>
        <p:spPr bwMode="auto">
          <a:xfrm>
            <a:off x="111712" y="2467166"/>
            <a:ext cx="2212465" cy="581057"/>
          </a:xfrm>
          <a:prstGeom prst="rect">
            <a:avLst/>
          </a:prstGeom>
          <a:noFill/>
          <a:ln w="9525">
            <a:noFill/>
            <a:miter lim="800000"/>
          </a:ln>
          <a:effectLst/>
        </p:spPr>
        <p:txBody>
          <a:bodyPr wrap="none">
            <a:spAutoFit/>
          </a:bodyPr>
          <a:lstStyle/>
          <a:p>
            <a:pPr>
              <a:lnSpc>
                <a:spcPct val="150000"/>
              </a:lnSpc>
            </a:pP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2400" dirty="0">
                <a:latin typeface="微软雅黑" panose="020B0503020204020204" pitchFamily="34" charset="-122"/>
                <a:ea typeface="微软雅黑" panose="020B0503020204020204" pitchFamily="34" charset="-122"/>
                <a:sym typeface="Wingdings" panose="05000000000000000000" pitchFamily="2" charset="2"/>
              </a:rPr>
              <a:t>1</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）画电路图</a:t>
            </a:r>
          </a:p>
        </p:txBody>
      </p:sp>
      <p:sp>
        <p:nvSpPr>
          <p:cNvPr id="7192" name="Rectangle 24"/>
          <p:cNvSpPr>
            <a:spLocks noChangeArrowheads="1"/>
          </p:cNvSpPr>
          <p:nvPr/>
        </p:nvSpPr>
        <p:spPr bwMode="auto">
          <a:xfrm>
            <a:off x="156642" y="3585901"/>
            <a:ext cx="1596912" cy="646331"/>
          </a:xfrm>
          <a:prstGeom prst="rect">
            <a:avLst/>
          </a:prstGeom>
          <a:noFill/>
          <a:ln w="9525">
            <a:noFill/>
            <a:miter lim="800000"/>
          </a:ln>
          <a:effectLst/>
        </p:spPr>
        <p:txBody>
          <a:bodyPr wrap="none">
            <a:spAutoFit/>
          </a:bodyPr>
          <a:lstStyle/>
          <a:p>
            <a:pPr>
              <a:lnSpc>
                <a:spcPct val="150000"/>
              </a:lnSpc>
            </a:pP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zh-CN" sz="2400" dirty="0">
                <a:latin typeface="微软雅黑" panose="020B0503020204020204" pitchFamily="34" charset="-122"/>
                <a:ea typeface="微软雅黑" panose="020B0503020204020204" pitchFamily="34" charset="-122"/>
                <a:sym typeface="Wingdings" panose="05000000000000000000" pitchFamily="2" charset="2"/>
              </a:rPr>
              <a:t>3</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）求解</a:t>
            </a:r>
          </a:p>
        </p:txBody>
      </p:sp>
      <p:sp>
        <p:nvSpPr>
          <p:cNvPr id="7198" name="Rectangle 30"/>
          <p:cNvSpPr>
            <a:spLocks noChangeArrowheads="1"/>
          </p:cNvSpPr>
          <p:nvPr/>
        </p:nvSpPr>
        <p:spPr bwMode="auto">
          <a:xfrm>
            <a:off x="4616306" y="2757694"/>
            <a:ext cx="800219" cy="581057"/>
          </a:xfrm>
          <a:prstGeom prst="rect">
            <a:avLst/>
          </a:prstGeom>
          <a:noFill/>
          <a:ln w="9525">
            <a:noFill/>
            <a:miter lim="800000"/>
          </a:ln>
          <a:effectLst/>
        </p:spPr>
        <p:txBody>
          <a:bodyPr wrap="none">
            <a:spAutoFit/>
          </a:bodyPr>
          <a:lstStyle/>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解：</a:t>
            </a:r>
          </a:p>
        </p:txBody>
      </p:sp>
      <p:grpSp>
        <p:nvGrpSpPr>
          <p:cNvPr id="9" name="组合 8"/>
          <p:cNvGrpSpPr/>
          <p:nvPr/>
        </p:nvGrpSpPr>
        <p:grpSpPr>
          <a:xfrm>
            <a:off x="5328881" y="3048223"/>
            <a:ext cx="3105005" cy="999073"/>
            <a:chOff x="1729434" y="3914841"/>
            <a:chExt cx="3105005" cy="999073"/>
          </a:xfrm>
        </p:grpSpPr>
        <p:sp>
          <p:nvSpPr>
            <p:cNvPr id="7205" name="Rectangle 37"/>
            <p:cNvSpPr>
              <a:spLocks noChangeArrowheads="1"/>
            </p:cNvSpPr>
            <p:nvPr/>
          </p:nvSpPr>
          <p:spPr bwMode="auto">
            <a:xfrm>
              <a:off x="3550547" y="4129354"/>
              <a:ext cx="492443" cy="646331"/>
            </a:xfrm>
            <a:prstGeom prst="rect">
              <a:avLst/>
            </a:prstGeom>
            <a:noFill/>
            <a:ln w="9525">
              <a:noFill/>
              <a:miter lim="800000"/>
            </a:ln>
            <a:effectLst/>
          </p:spPr>
          <p:txBody>
            <a:bodyPr wrap="none">
              <a:spAutoFit/>
            </a:bodyPr>
            <a:lstStyle/>
            <a:p>
              <a:pPr>
                <a:lnSpc>
                  <a:spcPct val="150000"/>
                </a:lnSpc>
              </a:pPr>
              <a:r>
                <a:rPr lang="zh-CN" altLang="zh-CN" sz="2400" b="1" dirty="0">
                  <a:solidFill>
                    <a:srgbClr val="FF0000"/>
                  </a:solidFill>
                  <a:latin typeface="宋体" panose="02010600030101010101" pitchFamily="2" charset="-122"/>
                  <a:ea typeface="宋体" panose="02010600030101010101" pitchFamily="2" charset="-122"/>
                </a:rPr>
                <a:t>≈</a:t>
              </a:r>
            </a:p>
          </p:txBody>
        </p:sp>
        <p:grpSp>
          <p:nvGrpSpPr>
            <p:cNvPr id="8" name="组合 7"/>
            <p:cNvGrpSpPr/>
            <p:nvPr/>
          </p:nvGrpSpPr>
          <p:grpSpPr>
            <a:xfrm>
              <a:off x="1729434" y="3914841"/>
              <a:ext cx="3105005" cy="999073"/>
              <a:chOff x="4540170" y="3538590"/>
              <a:chExt cx="3105005" cy="999073"/>
            </a:xfrm>
          </p:grpSpPr>
          <p:sp>
            <p:nvSpPr>
              <p:cNvPr id="7199" name="Rectangle 31"/>
              <p:cNvSpPr>
                <a:spLocks noChangeArrowheads="1"/>
              </p:cNvSpPr>
              <p:nvPr/>
            </p:nvSpPr>
            <p:spPr bwMode="auto">
              <a:xfrm>
                <a:off x="4540170" y="3730995"/>
                <a:ext cx="492443" cy="559769"/>
              </a:xfrm>
              <a:prstGeom prst="rect">
                <a:avLst/>
              </a:prstGeom>
              <a:noFill/>
              <a:ln w="9525">
                <a:noFill/>
                <a:miter lim="800000"/>
              </a:ln>
              <a:effectLst/>
            </p:spPr>
            <p:txBody>
              <a:bodyPr wrap="none">
                <a:spAutoFit/>
              </a:bodyPr>
              <a:lstStyle/>
              <a:p>
                <a:pPr>
                  <a:lnSpc>
                    <a:spcPct val="150000"/>
                  </a:lnSpc>
                </a:pPr>
                <a:r>
                  <a:rPr lang="zh-CN" altLang="zh-CN" sz="2400" b="1" i="1" dirty="0">
                    <a:solidFill>
                      <a:srgbClr val="FF0000"/>
                    </a:solidFill>
                    <a:latin typeface="宋体" panose="02010600030101010101" pitchFamily="2" charset="-122"/>
                    <a:ea typeface="宋体" panose="02010600030101010101" pitchFamily="2" charset="-122"/>
                  </a:rPr>
                  <a:t>I</a:t>
                </a:r>
                <a:r>
                  <a:rPr lang="zh-CN" altLang="zh-CN" sz="2400" b="1" dirty="0">
                    <a:solidFill>
                      <a:srgbClr val="FF0000"/>
                    </a:solidFill>
                    <a:latin typeface="宋体" panose="02010600030101010101" pitchFamily="2" charset="-122"/>
                    <a:ea typeface="宋体" panose="02010600030101010101" pitchFamily="2" charset="-122"/>
                  </a:rPr>
                  <a:t>=</a:t>
                </a:r>
                <a:endParaRPr lang="zh-CN" altLang="zh-CN" sz="2400" b="1"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7200" name="Rectangle 32"/>
              <p:cNvSpPr>
                <a:spLocks noChangeArrowheads="1"/>
              </p:cNvSpPr>
              <p:nvPr/>
            </p:nvSpPr>
            <p:spPr bwMode="auto">
              <a:xfrm>
                <a:off x="5053250" y="3548092"/>
                <a:ext cx="338554" cy="646331"/>
              </a:xfrm>
              <a:prstGeom prst="rect">
                <a:avLst/>
              </a:prstGeom>
              <a:noFill/>
              <a:ln w="9525">
                <a:noFill/>
                <a:miter lim="800000"/>
              </a:ln>
              <a:effectLst/>
            </p:spPr>
            <p:txBody>
              <a:bodyPr wrap="none">
                <a:spAutoFit/>
              </a:bodyPr>
              <a:lstStyle/>
              <a:p>
                <a:pPr>
                  <a:lnSpc>
                    <a:spcPct val="150000"/>
                  </a:lnSpc>
                </a:pPr>
                <a:r>
                  <a:rPr lang="zh-CN" altLang="zh-CN" sz="2400" b="1" i="1">
                    <a:solidFill>
                      <a:srgbClr val="FF0000"/>
                    </a:solidFill>
                    <a:latin typeface="宋体" panose="02010600030101010101" pitchFamily="2" charset="-122"/>
                    <a:ea typeface="宋体" panose="02010600030101010101" pitchFamily="2" charset="-122"/>
                  </a:rPr>
                  <a:t>U</a:t>
                </a:r>
              </a:p>
            </p:txBody>
          </p:sp>
          <p:sp>
            <p:nvSpPr>
              <p:cNvPr id="7201" name="Rectangle 33"/>
              <p:cNvSpPr>
                <a:spLocks noChangeArrowheads="1"/>
              </p:cNvSpPr>
              <p:nvPr/>
            </p:nvSpPr>
            <p:spPr bwMode="auto">
              <a:xfrm>
                <a:off x="5053250" y="3871142"/>
                <a:ext cx="338554" cy="646331"/>
              </a:xfrm>
              <a:prstGeom prst="rect">
                <a:avLst/>
              </a:prstGeom>
              <a:noFill/>
              <a:ln w="9525">
                <a:noFill/>
                <a:miter lim="800000"/>
              </a:ln>
              <a:effectLst/>
            </p:spPr>
            <p:txBody>
              <a:bodyPr wrap="none">
                <a:spAutoFit/>
              </a:bodyPr>
              <a:lstStyle/>
              <a:p>
                <a:pPr>
                  <a:lnSpc>
                    <a:spcPct val="150000"/>
                  </a:lnSpc>
                </a:pPr>
                <a:r>
                  <a:rPr lang="zh-CN" altLang="zh-CN" sz="2400" b="1" i="1" dirty="0">
                    <a:solidFill>
                      <a:srgbClr val="FF0000"/>
                    </a:solidFill>
                    <a:latin typeface="宋体" panose="02010600030101010101" pitchFamily="2" charset="-122"/>
                    <a:ea typeface="宋体" panose="02010600030101010101" pitchFamily="2" charset="-122"/>
                  </a:rPr>
                  <a:t>R</a:t>
                </a:r>
              </a:p>
            </p:txBody>
          </p:sp>
          <p:sp>
            <p:nvSpPr>
              <p:cNvPr id="7202" name="Rectangle 34"/>
              <p:cNvSpPr>
                <a:spLocks noChangeArrowheads="1"/>
              </p:cNvSpPr>
              <p:nvPr/>
            </p:nvSpPr>
            <p:spPr bwMode="auto">
              <a:xfrm>
                <a:off x="5794366" y="3538590"/>
                <a:ext cx="646331" cy="646331"/>
              </a:xfrm>
              <a:prstGeom prst="rect">
                <a:avLst/>
              </a:prstGeom>
              <a:noFill/>
              <a:ln w="9525">
                <a:noFill/>
                <a:miter lim="800000"/>
              </a:ln>
              <a:effectLst/>
            </p:spPr>
            <p:txBody>
              <a:bodyPr wrap="none">
                <a:spAutoFit/>
              </a:bodyPr>
              <a:lstStyle/>
              <a:p>
                <a:pPr>
                  <a:lnSpc>
                    <a:spcPct val="150000"/>
                  </a:lnSpc>
                </a:pPr>
                <a:r>
                  <a:rPr lang="zh-CN" altLang="zh-CN" sz="2400" b="1">
                    <a:solidFill>
                      <a:srgbClr val="FF0000"/>
                    </a:solidFill>
                    <a:latin typeface="宋体" panose="02010600030101010101" pitchFamily="2" charset="-122"/>
                    <a:ea typeface="宋体" panose="02010600030101010101" pitchFamily="2" charset="-122"/>
                  </a:rPr>
                  <a:t>36V</a:t>
                </a:r>
              </a:p>
            </p:txBody>
          </p:sp>
          <p:sp>
            <p:nvSpPr>
              <p:cNvPr id="7203" name="Rectangle 35"/>
              <p:cNvSpPr>
                <a:spLocks noChangeArrowheads="1"/>
              </p:cNvSpPr>
              <p:nvPr/>
            </p:nvSpPr>
            <p:spPr bwMode="auto">
              <a:xfrm>
                <a:off x="5794366" y="3891332"/>
                <a:ext cx="800219" cy="646331"/>
              </a:xfrm>
              <a:prstGeom prst="rect">
                <a:avLst/>
              </a:prstGeom>
              <a:noFill/>
              <a:ln w="9525">
                <a:noFill/>
                <a:miter lim="800000"/>
              </a:ln>
              <a:effectLst/>
            </p:spPr>
            <p:txBody>
              <a:bodyPr wrap="none">
                <a:spAutoFit/>
              </a:bodyPr>
              <a:lstStyle/>
              <a:p>
                <a:pPr>
                  <a:lnSpc>
                    <a:spcPct val="150000"/>
                  </a:lnSpc>
                </a:pPr>
                <a:r>
                  <a:rPr lang="zh-CN" altLang="zh-CN" sz="2400" b="1">
                    <a:solidFill>
                      <a:srgbClr val="FF0000"/>
                    </a:solidFill>
                    <a:latin typeface="宋体" panose="02010600030101010101" pitchFamily="2" charset="-122"/>
                    <a:ea typeface="宋体" panose="02010600030101010101" pitchFamily="2" charset="-122"/>
                  </a:rPr>
                  <a:t>32Ω</a:t>
                </a:r>
              </a:p>
            </p:txBody>
          </p:sp>
          <p:sp>
            <p:nvSpPr>
              <p:cNvPr id="7204" name="Rectangle 36"/>
              <p:cNvSpPr>
                <a:spLocks noChangeArrowheads="1"/>
              </p:cNvSpPr>
              <p:nvPr/>
            </p:nvSpPr>
            <p:spPr bwMode="auto">
              <a:xfrm>
                <a:off x="5442811" y="3720306"/>
                <a:ext cx="495649" cy="646331"/>
              </a:xfrm>
              <a:prstGeom prst="rect">
                <a:avLst/>
              </a:prstGeom>
              <a:noFill/>
              <a:ln w="9525">
                <a:noFill/>
                <a:miter lim="800000"/>
              </a:ln>
              <a:effectLst/>
            </p:spPr>
            <p:txBody>
              <a:bodyPr wrap="none">
                <a:spAutoFit/>
              </a:bodyPr>
              <a:lstStyle/>
              <a:p>
                <a:pPr>
                  <a:lnSpc>
                    <a:spcPct val="150000"/>
                  </a:lnSpc>
                </a:pPr>
                <a:r>
                  <a:rPr lang="zh-CN" altLang="zh-CN" sz="2400" b="1" i="1">
                    <a:solidFill>
                      <a:srgbClr val="FF0000"/>
                    </a:solidFill>
                    <a:latin typeface="宋体" panose="02010600030101010101" pitchFamily="2" charset="-122"/>
                    <a:ea typeface="宋体" panose="02010600030101010101" pitchFamily="2" charset="-122"/>
                  </a:rPr>
                  <a:t> </a:t>
                </a:r>
                <a:r>
                  <a:rPr lang="zh-CN" altLang="zh-CN" sz="2400" b="1">
                    <a:solidFill>
                      <a:srgbClr val="FF0000"/>
                    </a:solidFill>
                    <a:latin typeface="宋体" panose="02010600030101010101" pitchFamily="2" charset="-122"/>
                    <a:ea typeface="宋体" panose="02010600030101010101" pitchFamily="2" charset="-122"/>
                  </a:rPr>
                  <a:t>=</a:t>
                </a:r>
              </a:p>
            </p:txBody>
          </p:sp>
          <p:sp>
            <p:nvSpPr>
              <p:cNvPr id="7206" name="Rectangle 38"/>
              <p:cNvSpPr>
                <a:spLocks noChangeArrowheads="1"/>
              </p:cNvSpPr>
              <p:nvPr/>
            </p:nvSpPr>
            <p:spPr bwMode="auto">
              <a:xfrm>
                <a:off x="6691068" y="3689426"/>
                <a:ext cx="954107" cy="646331"/>
              </a:xfrm>
              <a:prstGeom prst="rect">
                <a:avLst/>
              </a:prstGeom>
              <a:noFill/>
              <a:ln w="9525">
                <a:noFill/>
                <a:miter lim="800000"/>
              </a:ln>
              <a:effectLst/>
            </p:spPr>
            <p:txBody>
              <a:bodyPr wrap="none">
                <a:spAutoFit/>
              </a:bodyPr>
              <a:lstStyle/>
              <a:p>
                <a:pPr>
                  <a:lnSpc>
                    <a:spcPct val="150000"/>
                  </a:lnSpc>
                </a:pPr>
                <a:r>
                  <a:rPr lang="zh-CN" altLang="zh-CN" sz="2400" b="1" dirty="0">
                    <a:solidFill>
                      <a:srgbClr val="FF0000"/>
                    </a:solidFill>
                    <a:latin typeface="宋体" panose="02010600030101010101" pitchFamily="2" charset="-122"/>
                    <a:ea typeface="宋体" panose="02010600030101010101" pitchFamily="2" charset="-122"/>
                  </a:rPr>
                  <a:t>1.13A</a:t>
                </a:r>
              </a:p>
            </p:txBody>
          </p:sp>
          <p:sp>
            <p:nvSpPr>
              <p:cNvPr id="7207" name="Line 39"/>
              <p:cNvSpPr>
                <a:spLocks noChangeShapeType="1"/>
              </p:cNvSpPr>
              <p:nvPr/>
            </p:nvSpPr>
            <p:spPr bwMode="auto">
              <a:xfrm>
                <a:off x="4937482" y="4043471"/>
                <a:ext cx="570089" cy="0"/>
              </a:xfrm>
              <a:prstGeom prst="line">
                <a:avLst/>
              </a:prstGeom>
              <a:noFill/>
              <a:ln w="9525">
                <a:solidFill>
                  <a:srgbClr val="FF0000"/>
                </a:solidFill>
                <a:round/>
              </a:ln>
              <a:effectLst/>
            </p:spPr>
            <p:txBody>
              <a:bodyPr wrap="none"/>
              <a:lstStyle/>
              <a:p>
                <a:endParaRPr lang="zh-CN" altLang="en-US" sz="2400" b="1">
                  <a:solidFill>
                    <a:srgbClr val="FF0000"/>
                  </a:solidFill>
                </a:endParaRPr>
              </a:p>
            </p:txBody>
          </p:sp>
          <p:sp>
            <p:nvSpPr>
              <p:cNvPr id="7208" name="Line 40"/>
              <p:cNvSpPr>
                <a:spLocks noChangeShapeType="1"/>
              </p:cNvSpPr>
              <p:nvPr/>
            </p:nvSpPr>
            <p:spPr bwMode="auto">
              <a:xfrm>
                <a:off x="5832486" y="4043471"/>
                <a:ext cx="570089" cy="0"/>
              </a:xfrm>
              <a:prstGeom prst="line">
                <a:avLst/>
              </a:prstGeom>
              <a:noFill/>
              <a:ln w="9525">
                <a:solidFill>
                  <a:srgbClr val="FF0000"/>
                </a:solidFill>
                <a:round/>
              </a:ln>
              <a:effectLst/>
            </p:spPr>
            <p:txBody>
              <a:bodyPr wrap="none"/>
              <a:lstStyle/>
              <a:p>
                <a:endParaRPr lang="zh-CN" altLang="en-US" sz="2400" b="1">
                  <a:solidFill>
                    <a:srgbClr val="FF0000"/>
                  </a:solidFill>
                </a:endParaRPr>
              </a:p>
            </p:txBody>
          </p:sp>
        </p:grpSp>
      </p:grpSp>
      <p:grpSp>
        <p:nvGrpSpPr>
          <p:cNvPr id="43" name="组合 42"/>
          <p:cNvGrpSpPr/>
          <p:nvPr/>
        </p:nvGrpSpPr>
        <p:grpSpPr>
          <a:xfrm>
            <a:off x="0" y="-48858"/>
            <a:ext cx="7262813" cy="830264"/>
            <a:chOff x="0" y="-48858"/>
            <a:chExt cx="7262813" cy="830264"/>
          </a:xfrm>
        </p:grpSpPr>
        <p:sp>
          <p:nvSpPr>
            <p:cNvPr id="44" name="Rectangle 20"/>
            <p:cNvSpPr>
              <a:spLocks noChangeArrowheads="1"/>
            </p:cNvSpPr>
            <p:nvPr/>
          </p:nvSpPr>
          <p:spPr bwMode="auto">
            <a:xfrm>
              <a:off x="0" y="40081"/>
              <a:ext cx="726281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50000"/>
                </a:lnSpc>
              </a:pPr>
              <a:r>
                <a:rPr lang="zh-CN" altLang="en-US" sz="2400" dirty="0" smtClean="0">
                  <a:solidFill>
                    <a:srgbClr val="FF0000"/>
                  </a:solidFill>
                  <a:latin typeface="微软雅黑" pitchFamily="34" charset="-122"/>
                  <a:ea typeface="微软雅黑" pitchFamily="34" charset="-122"/>
                </a:rPr>
                <a:t>（</a:t>
              </a:r>
              <a:r>
                <a:rPr lang="en-US" altLang="zh-CN" sz="2400" dirty="0" smtClean="0">
                  <a:solidFill>
                    <a:srgbClr val="FF0000"/>
                  </a:solidFill>
                  <a:latin typeface="微软雅黑" pitchFamily="34" charset="-122"/>
                  <a:ea typeface="微软雅黑" pitchFamily="34" charset="-122"/>
                </a:rPr>
                <a:t>2</a:t>
              </a:r>
              <a:r>
                <a:rPr lang="zh-CN" altLang="en-US" sz="2400" dirty="0" smtClean="0">
                  <a:solidFill>
                    <a:srgbClr val="FF0000"/>
                  </a:solidFill>
                  <a:latin typeface="微软雅黑" pitchFamily="34" charset="-122"/>
                  <a:ea typeface="微软雅黑" pitchFamily="34" charset="-122"/>
                </a:rPr>
                <a:t>）</a:t>
              </a:r>
              <a:r>
                <a:rPr lang="en-US" altLang="zh-CN" sz="2400" dirty="0" smtClean="0">
                  <a:solidFill>
                    <a:srgbClr val="FF0000"/>
                  </a:solidFill>
                  <a:latin typeface="微软雅黑" pitchFamily="34" charset="-122"/>
                  <a:ea typeface="微软雅黑" pitchFamily="34" charset="-122"/>
                </a:rPr>
                <a:t>.</a:t>
              </a:r>
              <a:r>
                <a:rPr lang="zh-CN" altLang="en-US" sz="2400" dirty="0">
                  <a:solidFill>
                    <a:srgbClr val="FF0000"/>
                  </a:solidFill>
                  <a:latin typeface="微软雅黑" pitchFamily="34" charset="-122"/>
                  <a:ea typeface="微软雅黑" pitchFamily="34" charset="-122"/>
                </a:rPr>
                <a:t>已知电压、电阻，求</a:t>
              </a:r>
              <a:r>
                <a:rPr lang="zh-CN" altLang="en-US" sz="2400" dirty="0" smtClean="0">
                  <a:solidFill>
                    <a:srgbClr val="FF0000"/>
                  </a:solidFill>
                  <a:latin typeface="微软雅黑" pitchFamily="34" charset="-122"/>
                  <a:ea typeface="微软雅黑" pitchFamily="34" charset="-122"/>
                </a:rPr>
                <a:t>电流：</a:t>
              </a:r>
              <a:endParaRPr lang="zh-CN" altLang="en-US" sz="2400" dirty="0">
                <a:solidFill>
                  <a:srgbClr val="FF0000"/>
                </a:solidFill>
                <a:latin typeface="微软雅黑" pitchFamily="34" charset="-122"/>
                <a:ea typeface="微软雅黑" pitchFamily="34" charset="-122"/>
              </a:endParaRPr>
            </a:p>
          </p:txBody>
        </p:sp>
        <p:grpSp>
          <p:nvGrpSpPr>
            <p:cNvPr id="45" name="组合 44"/>
            <p:cNvGrpSpPr/>
            <p:nvPr/>
          </p:nvGrpSpPr>
          <p:grpSpPr>
            <a:xfrm>
              <a:off x="4850810" y="-48858"/>
              <a:ext cx="1698841" cy="830264"/>
              <a:chOff x="3638351" y="2883344"/>
              <a:chExt cx="1698841" cy="830264"/>
            </a:xfrm>
          </p:grpSpPr>
          <p:sp>
            <p:nvSpPr>
              <p:cNvPr id="46" name="文本框 30728"/>
              <p:cNvSpPr txBox="1"/>
              <p:nvPr/>
            </p:nvSpPr>
            <p:spPr>
              <a:xfrm>
                <a:off x="3638351" y="3076332"/>
                <a:ext cx="860822" cy="461963"/>
              </a:xfrm>
              <a:prstGeom prst="rect">
                <a:avLst/>
              </a:prstGeom>
              <a:noFill/>
              <a:ln w="9525">
                <a:noFill/>
              </a:ln>
            </p:spPr>
            <p:txBody>
              <a:bodyPr wrap="square">
                <a:spAutoFit/>
              </a:bodyPr>
              <a:lstStyle/>
              <a:p>
                <a:pPr>
                  <a:spcBef>
                    <a:spcPct val="50000"/>
                  </a:spcBef>
                </a:pPr>
                <a:r>
                  <a:rPr lang="zh-CN" altLang="en-US" sz="2400" dirty="0">
                    <a:solidFill>
                      <a:srgbClr val="FF0000"/>
                    </a:solidFill>
                    <a:latin typeface="Times New Roman" panose="02020603050405020304" pitchFamily="18" charset="0"/>
                  </a:rPr>
                  <a:t>根据</a:t>
                </a:r>
              </a:p>
            </p:txBody>
          </p:sp>
          <p:sp>
            <p:nvSpPr>
              <p:cNvPr id="47" name="矩形 46"/>
              <p:cNvSpPr/>
              <p:nvPr/>
            </p:nvSpPr>
            <p:spPr>
              <a:xfrm>
                <a:off x="4442579" y="3058158"/>
                <a:ext cx="809625" cy="461963"/>
              </a:xfrm>
              <a:prstGeom prst="rect">
                <a:avLst/>
              </a:prstGeom>
              <a:noFill/>
              <a:ln w="9525">
                <a:noFill/>
              </a:ln>
            </p:spPr>
            <p:txBody>
              <a:bodyPr>
                <a:spAutoFit/>
              </a:bodyPr>
              <a:lstStyle/>
              <a:p>
                <a:r>
                  <a:rPr lang="en-US" altLang="zh-CN" sz="2400" b="1" i="1" dirty="0">
                    <a:solidFill>
                      <a:srgbClr val="FF0000"/>
                    </a:solidFill>
                    <a:latin typeface="Times New Roman" panose="02020603050405020304" pitchFamily="18" charset="0"/>
                  </a:rPr>
                  <a:t>I </a:t>
                </a:r>
                <a:r>
                  <a:rPr lang="en-US" altLang="zh-CN" sz="2400" b="1" dirty="0">
                    <a:solidFill>
                      <a:srgbClr val="FF0000"/>
                    </a:solidFill>
                    <a:latin typeface="Times New Roman" panose="02020603050405020304" pitchFamily="18" charset="0"/>
                  </a:rPr>
                  <a:t>=</a:t>
                </a:r>
              </a:p>
            </p:txBody>
          </p:sp>
          <p:sp>
            <p:nvSpPr>
              <p:cNvPr id="48" name="矩形 47"/>
              <p:cNvSpPr/>
              <p:nvPr/>
            </p:nvSpPr>
            <p:spPr>
              <a:xfrm>
                <a:off x="4929998" y="2883344"/>
                <a:ext cx="407194" cy="830264"/>
              </a:xfrm>
              <a:prstGeom prst="rect">
                <a:avLst/>
              </a:prstGeom>
              <a:noFill/>
              <a:ln w="9525">
                <a:noFill/>
              </a:ln>
            </p:spPr>
            <p:txBody>
              <a:bodyPr wrap="none" anchor="t">
                <a:spAutoFit/>
              </a:bodyPr>
              <a:lstStyle/>
              <a:p>
                <a:r>
                  <a:rPr lang="en-US" altLang="zh-CN" sz="2400" b="1" i="1" dirty="0">
                    <a:solidFill>
                      <a:srgbClr val="FF0000"/>
                    </a:solidFill>
                    <a:latin typeface="Times New Roman" panose="02020603050405020304" pitchFamily="18" charset="0"/>
                  </a:rPr>
                  <a:t>U</a:t>
                </a:r>
              </a:p>
              <a:p>
                <a:r>
                  <a:rPr lang="en-US" altLang="zh-CN" sz="2400" b="1" i="1" dirty="0">
                    <a:solidFill>
                      <a:srgbClr val="FF0000"/>
                    </a:solidFill>
                    <a:latin typeface="Times New Roman" panose="02020603050405020304" pitchFamily="18" charset="0"/>
                  </a:rPr>
                  <a:t>R</a:t>
                </a:r>
              </a:p>
            </p:txBody>
          </p:sp>
          <p:sp>
            <p:nvSpPr>
              <p:cNvPr id="49" name="直接连接符 48"/>
              <p:cNvSpPr/>
              <p:nvPr/>
            </p:nvSpPr>
            <p:spPr>
              <a:xfrm>
                <a:off x="4968056" y="3298476"/>
                <a:ext cx="325041" cy="0"/>
              </a:xfrm>
              <a:prstGeom prst="line">
                <a:avLst/>
              </a:prstGeom>
              <a:ln w="12700" cap="flat" cmpd="sng">
                <a:solidFill>
                  <a:srgbClr val="FF0000"/>
                </a:solidFill>
                <a:prstDash val="solid"/>
                <a:headEnd type="none" w="med" len="med"/>
                <a:tailEnd type="none" w="med" len="med"/>
              </a:ln>
            </p:spPr>
          </p:sp>
        </p:grpSp>
      </p:grpSp>
      <p:grpSp>
        <p:nvGrpSpPr>
          <p:cNvPr id="7" name="组合 6"/>
          <p:cNvGrpSpPr/>
          <p:nvPr/>
        </p:nvGrpSpPr>
        <p:grpSpPr>
          <a:xfrm>
            <a:off x="6151418" y="1450140"/>
            <a:ext cx="2128165" cy="1336407"/>
            <a:chOff x="5325785" y="1841738"/>
            <a:chExt cx="1883769" cy="1222522"/>
          </a:xfrm>
        </p:grpSpPr>
        <p:sp>
          <p:nvSpPr>
            <p:cNvPr id="7183" name="Line 15"/>
            <p:cNvSpPr>
              <a:spLocks noChangeShapeType="1"/>
            </p:cNvSpPr>
            <p:nvPr/>
          </p:nvSpPr>
          <p:spPr bwMode="auto">
            <a:xfrm>
              <a:off x="5548434" y="2369045"/>
              <a:ext cx="399062" cy="0"/>
            </a:xfrm>
            <a:prstGeom prst="line">
              <a:avLst/>
            </a:prstGeom>
            <a:noFill/>
            <a:ln w="28575">
              <a:solidFill>
                <a:srgbClr val="FF0000"/>
              </a:solidFill>
              <a:round/>
              <a:tailEnd type="triangle" w="med" len="med"/>
            </a:ln>
            <a:effectLst/>
          </p:spPr>
          <p:txBody>
            <a:bodyPr/>
            <a:lstStyle/>
            <a:p>
              <a:endParaRPr lang="zh-CN" altLang="en-US"/>
            </a:p>
          </p:txBody>
        </p:sp>
        <p:grpSp>
          <p:nvGrpSpPr>
            <p:cNvPr id="6" name="组合 5"/>
            <p:cNvGrpSpPr/>
            <p:nvPr/>
          </p:nvGrpSpPr>
          <p:grpSpPr>
            <a:xfrm>
              <a:off x="5325785" y="1841738"/>
              <a:ext cx="1883769" cy="1222522"/>
              <a:chOff x="4925830" y="1646607"/>
              <a:chExt cx="1883769" cy="1222522"/>
            </a:xfrm>
          </p:grpSpPr>
          <p:grpSp>
            <p:nvGrpSpPr>
              <p:cNvPr id="2" name="Group 4"/>
              <p:cNvGrpSpPr/>
              <p:nvPr/>
            </p:nvGrpSpPr>
            <p:grpSpPr bwMode="auto">
              <a:xfrm>
                <a:off x="5199098" y="2330713"/>
                <a:ext cx="1425222" cy="456071"/>
                <a:chOff x="0" y="0"/>
                <a:chExt cx="1200" cy="384"/>
              </a:xfrm>
            </p:grpSpPr>
            <p:grpSp>
              <p:nvGrpSpPr>
                <p:cNvPr id="3" name="Group 5"/>
                <p:cNvGrpSpPr/>
                <p:nvPr/>
              </p:nvGrpSpPr>
              <p:grpSpPr bwMode="auto">
                <a:xfrm>
                  <a:off x="1008" y="0"/>
                  <a:ext cx="192" cy="384"/>
                  <a:chOff x="0" y="0"/>
                  <a:chExt cx="192" cy="384"/>
                </a:xfrm>
              </p:grpSpPr>
              <p:sp>
                <p:nvSpPr>
                  <p:cNvPr id="12329" name="Line 6"/>
                  <p:cNvSpPr>
                    <a:spLocks noChangeShapeType="1"/>
                  </p:cNvSpPr>
                  <p:nvPr/>
                </p:nvSpPr>
                <p:spPr bwMode="auto">
                  <a:xfrm>
                    <a:off x="192" y="0"/>
                    <a:ext cx="0" cy="384"/>
                  </a:xfrm>
                  <a:prstGeom prst="line">
                    <a:avLst/>
                  </a:prstGeom>
                  <a:noFill/>
                  <a:ln w="28575">
                    <a:solidFill>
                      <a:srgbClr val="FF0000"/>
                    </a:solidFill>
                    <a:round/>
                  </a:ln>
                  <a:effectLst/>
                </p:spPr>
                <p:txBody>
                  <a:bodyPr/>
                  <a:lstStyle/>
                  <a:p>
                    <a:endParaRPr lang="zh-CN" altLang="en-US"/>
                  </a:p>
                </p:txBody>
              </p:sp>
              <p:sp>
                <p:nvSpPr>
                  <p:cNvPr id="12330" name="Line 7"/>
                  <p:cNvSpPr>
                    <a:spLocks noChangeShapeType="1"/>
                  </p:cNvSpPr>
                  <p:nvPr/>
                </p:nvSpPr>
                <p:spPr bwMode="auto">
                  <a:xfrm>
                    <a:off x="0" y="240"/>
                    <a:ext cx="192" cy="0"/>
                  </a:xfrm>
                  <a:prstGeom prst="line">
                    <a:avLst/>
                  </a:prstGeom>
                  <a:noFill/>
                  <a:ln w="28575">
                    <a:solidFill>
                      <a:srgbClr val="FF0000"/>
                    </a:solidFill>
                    <a:round/>
                    <a:tailEnd type="triangle" w="med" len="med"/>
                  </a:ln>
                  <a:effectLst/>
                </p:spPr>
                <p:txBody>
                  <a:bodyPr/>
                  <a:lstStyle/>
                  <a:p>
                    <a:endParaRPr lang="zh-CN" altLang="en-US"/>
                  </a:p>
                </p:txBody>
              </p:sp>
            </p:grpSp>
            <p:grpSp>
              <p:nvGrpSpPr>
                <p:cNvPr id="4" name="Group 8"/>
                <p:cNvGrpSpPr/>
                <p:nvPr/>
              </p:nvGrpSpPr>
              <p:grpSpPr bwMode="auto">
                <a:xfrm>
                  <a:off x="0" y="0"/>
                  <a:ext cx="192" cy="384"/>
                  <a:chOff x="0" y="0"/>
                  <a:chExt cx="192" cy="384"/>
                </a:xfrm>
              </p:grpSpPr>
              <p:sp>
                <p:nvSpPr>
                  <p:cNvPr id="12327" name="Line 9"/>
                  <p:cNvSpPr>
                    <a:spLocks noChangeShapeType="1"/>
                  </p:cNvSpPr>
                  <p:nvPr/>
                </p:nvSpPr>
                <p:spPr bwMode="auto">
                  <a:xfrm>
                    <a:off x="0" y="0"/>
                    <a:ext cx="0" cy="384"/>
                  </a:xfrm>
                  <a:prstGeom prst="line">
                    <a:avLst/>
                  </a:prstGeom>
                  <a:noFill/>
                  <a:ln w="28575">
                    <a:solidFill>
                      <a:srgbClr val="FF0000"/>
                    </a:solidFill>
                    <a:round/>
                  </a:ln>
                  <a:effectLst/>
                </p:spPr>
                <p:txBody>
                  <a:bodyPr/>
                  <a:lstStyle/>
                  <a:p>
                    <a:endParaRPr lang="zh-CN" altLang="en-US"/>
                  </a:p>
                </p:txBody>
              </p:sp>
              <p:sp>
                <p:nvSpPr>
                  <p:cNvPr id="12328" name="Line 10"/>
                  <p:cNvSpPr>
                    <a:spLocks noChangeShapeType="1"/>
                  </p:cNvSpPr>
                  <p:nvPr/>
                </p:nvSpPr>
                <p:spPr bwMode="auto">
                  <a:xfrm flipH="1">
                    <a:off x="0" y="240"/>
                    <a:ext cx="192" cy="0"/>
                  </a:xfrm>
                  <a:prstGeom prst="line">
                    <a:avLst/>
                  </a:prstGeom>
                  <a:noFill/>
                  <a:ln w="28575">
                    <a:solidFill>
                      <a:srgbClr val="FF0000"/>
                    </a:solidFill>
                    <a:round/>
                    <a:tailEnd type="triangle" w="med" len="med"/>
                  </a:ln>
                  <a:effectLst/>
                </p:spPr>
                <p:txBody>
                  <a:bodyPr/>
                  <a:lstStyle/>
                  <a:p>
                    <a:endParaRPr lang="zh-CN" altLang="en-US"/>
                  </a:p>
                </p:txBody>
              </p:sp>
            </p:grpSp>
          </p:grpSp>
          <p:grpSp>
            <p:nvGrpSpPr>
              <p:cNvPr id="5" name="Group 11"/>
              <p:cNvGrpSpPr/>
              <p:nvPr/>
            </p:nvGrpSpPr>
            <p:grpSpPr bwMode="auto">
              <a:xfrm>
                <a:off x="5099332" y="2045669"/>
                <a:ext cx="1710267" cy="342053"/>
                <a:chOff x="0" y="0"/>
                <a:chExt cx="1440" cy="288"/>
              </a:xfrm>
            </p:grpSpPr>
            <p:sp>
              <p:nvSpPr>
                <p:cNvPr id="12322" name="AutoShape 12"/>
                <p:cNvSpPr>
                  <a:spLocks noChangeArrowheads="1"/>
                </p:cNvSpPr>
                <p:nvPr/>
              </p:nvSpPr>
              <p:spPr bwMode="auto">
                <a:xfrm>
                  <a:off x="528" y="0"/>
                  <a:ext cx="288" cy="288"/>
                </a:xfrm>
                <a:prstGeom prst="flowChartSummingJunction">
                  <a:avLst/>
                </a:prstGeom>
                <a:noFill/>
                <a:ln w="28575">
                  <a:solidFill>
                    <a:schemeClr val="folHlink"/>
                  </a:solidFill>
                  <a:round/>
                </a:ln>
                <a:effectLst/>
              </p:spPr>
              <p:txBody>
                <a:bodyPr wrap="none" anchor="ctr"/>
                <a:lstStyle/>
                <a:p>
                  <a:pPr>
                    <a:lnSpc>
                      <a:spcPct val="150000"/>
                    </a:lnSpc>
                  </a:pPr>
                  <a:endParaRPr lang="zh-CN" altLang="en-US" sz="1795">
                    <a:latin typeface="宋体" panose="02010600030101010101" pitchFamily="2" charset="-122"/>
                    <a:ea typeface="宋体" panose="02010600030101010101" pitchFamily="2" charset="-122"/>
                  </a:endParaRPr>
                </a:p>
              </p:txBody>
            </p:sp>
            <p:sp>
              <p:nvSpPr>
                <p:cNvPr id="12323" name="Line 13"/>
                <p:cNvSpPr>
                  <a:spLocks noChangeShapeType="1"/>
                </p:cNvSpPr>
                <p:nvPr/>
              </p:nvSpPr>
              <p:spPr bwMode="auto">
                <a:xfrm>
                  <a:off x="816" y="144"/>
                  <a:ext cx="624" cy="0"/>
                </a:xfrm>
                <a:prstGeom prst="line">
                  <a:avLst/>
                </a:prstGeom>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12324" name="Line 14"/>
                <p:cNvSpPr>
                  <a:spLocks noChangeShapeType="1"/>
                </p:cNvSpPr>
                <p:nvPr/>
              </p:nvSpPr>
              <p:spPr bwMode="auto">
                <a:xfrm flipH="1">
                  <a:off x="0" y="144"/>
                  <a:ext cx="528" cy="0"/>
                </a:xfrm>
                <a:prstGeom prst="line">
                  <a:avLst/>
                </a:prstGeom>
                <a:ln/>
              </p:spPr>
              <p:style>
                <a:lnRef idx="2">
                  <a:schemeClr val="dk1"/>
                </a:lnRef>
                <a:fillRef idx="0">
                  <a:schemeClr val="dk1"/>
                </a:fillRef>
                <a:effectRef idx="1">
                  <a:schemeClr val="dk1"/>
                </a:effectRef>
                <a:fontRef idx="minor">
                  <a:schemeClr val="tx1"/>
                </a:fontRef>
              </p:style>
              <p:txBody>
                <a:bodyPr/>
                <a:lstStyle/>
                <a:p>
                  <a:endParaRPr lang="zh-CN" altLang="en-US"/>
                </a:p>
              </p:txBody>
            </p:sp>
          </p:grpSp>
          <p:sp>
            <p:nvSpPr>
              <p:cNvPr id="7184" name="Rectangle 16"/>
              <p:cNvSpPr>
                <a:spLocks noChangeArrowheads="1"/>
              </p:cNvSpPr>
              <p:nvPr/>
            </p:nvSpPr>
            <p:spPr bwMode="auto">
              <a:xfrm>
                <a:off x="5598160" y="1646607"/>
                <a:ext cx="902811" cy="553998"/>
              </a:xfrm>
              <a:prstGeom prst="rect">
                <a:avLst/>
              </a:prstGeom>
              <a:noFill/>
              <a:ln w="9525">
                <a:noFill/>
                <a:miter lim="800000"/>
              </a:ln>
              <a:effectLst/>
            </p:spPr>
            <p:txBody>
              <a:bodyPr wrap="none">
                <a:spAutoFit/>
              </a:bodyPr>
              <a:lstStyle/>
              <a:p>
                <a:pPr>
                  <a:lnSpc>
                    <a:spcPct val="150000"/>
                  </a:lnSpc>
                </a:pPr>
                <a:r>
                  <a:rPr lang="zh-CN" altLang="zh-CN" sz="1795" i="1" dirty="0">
                    <a:latin typeface="宋体" panose="02010600030101010101" pitchFamily="2" charset="-122"/>
                    <a:ea typeface="宋体" panose="02010600030101010101" pitchFamily="2" charset="-122"/>
                    <a:sym typeface="Wingdings" panose="05000000000000000000" pitchFamily="2" charset="2"/>
                  </a:rPr>
                  <a:t>R=</a:t>
                </a:r>
                <a:r>
                  <a:rPr lang="zh-CN" altLang="zh-CN" sz="2000" dirty="0">
                    <a:latin typeface="宋体" panose="02010600030101010101" pitchFamily="2" charset="-122"/>
                    <a:ea typeface="宋体" panose="02010600030101010101" pitchFamily="2" charset="-122"/>
                    <a:sym typeface="Wingdings" panose="05000000000000000000" pitchFamily="2" charset="2"/>
                  </a:rPr>
                  <a:t>32</a:t>
                </a:r>
                <a:r>
                  <a:rPr lang="zh-CN" altLang="zh-CN" sz="1795" dirty="0">
                    <a:latin typeface="宋体" panose="02010600030101010101" pitchFamily="2" charset="-122"/>
                    <a:ea typeface="宋体" panose="02010600030101010101" pitchFamily="2" charset="-122"/>
                  </a:rPr>
                  <a:t>Ω</a:t>
                </a:r>
              </a:p>
            </p:txBody>
          </p:sp>
          <p:sp>
            <p:nvSpPr>
              <p:cNvPr id="7185" name="Rectangle 17"/>
              <p:cNvSpPr>
                <a:spLocks noChangeArrowheads="1"/>
              </p:cNvSpPr>
              <p:nvPr/>
            </p:nvSpPr>
            <p:spPr bwMode="auto">
              <a:xfrm>
                <a:off x="4925830" y="1711610"/>
                <a:ext cx="774571" cy="553998"/>
              </a:xfrm>
              <a:prstGeom prst="rect">
                <a:avLst/>
              </a:prstGeom>
              <a:noFill/>
              <a:ln w="9525">
                <a:noFill/>
                <a:miter lim="800000"/>
              </a:ln>
              <a:effectLst/>
            </p:spPr>
            <p:txBody>
              <a:bodyPr wrap="none">
                <a:spAutoFit/>
              </a:bodyPr>
              <a:lstStyle/>
              <a:p>
                <a:pPr>
                  <a:lnSpc>
                    <a:spcPct val="150000"/>
                  </a:lnSpc>
                </a:pPr>
                <a:r>
                  <a:rPr lang="zh-CN" altLang="zh-CN" sz="1795" dirty="0">
                    <a:latin typeface="宋体" panose="02010600030101010101" pitchFamily="2" charset="-122"/>
                    <a:ea typeface="宋体" panose="02010600030101010101" pitchFamily="2" charset="-122"/>
                    <a:sym typeface="Wingdings" panose="05000000000000000000" pitchFamily="2" charset="2"/>
                  </a:rPr>
                  <a:t> </a:t>
                </a:r>
                <a:r>
                  <a:rPr lang="zh-CN" altLang="zh-CN" sz="2000" i="1" dirty="0">
                    <a:latin typeface="宋体" panose="02010600030101010101" pitchFamily="2" charset="-122"/>
                    <a:ea typeface="宋体" panose="02010600030101010101" pitchFamily="2" charset="-122"/>
                    <a:sym typeface="Wingdings" panose="05000000000000000000" pitchFamily="2" charset="2"/>
                  </a:rPr>
                  <a:t>I</a:t>
                </a:r>
                <a:r>
                  <a:rPr lang="zh-CN" altLang="zh-CN" sz="1795" i="1" dirty="0">
                    <a:latin typeface="宋体" panose="02010600030101010101" pitchFamily="2" charset="-122"/>
                    <a:ea typeface="宋体" panose="02010600030101010101" pitchFamily="2" charset="-122"/>
                    <a:sym typeface="Wingdings" panose="05000000000000000000" pitchFamily="2" charset="2"/>
                  </a:rPr>
                  <a:t>=</a:t>
                </a:r>
                <a:r>
                  <a:rPr lang="zh-CN" altLang="en-US" sz="1795" i="1" dirty="0">
                    <a:latin typeface="宋体" panose="02010600030101010101" pitchFamily="2" charset="-122"/>
                    <a:ea typeface="宋体" panose="02010600030101010101" pitchFamily="2" charset="-122"/>
                    <a:sym typeface="Wingdings" panose="05000000000000000000" pitchFamily="2" charset="2"/>
                  </a:rPr>
                  <a:t>？</a:t>
                </a:r>
              </a:p>
            </p:txBody>
          </p:sp>
          <p:sp>
            <p:nvSpPr>
              <p:cNvPr id="7186" name="Rectangle 18"/>
              <p:cNvSpPr>
                <a:spLocks noChangeArrowheads="1"/>
              </p:cNvSpPr>
              <p:nvPr/>
            </p:nvSpPr>
            <p:spPr bwMode="auto">
              <a:xfrm>
                <a:off x="5497346" y="2315131"/>
                <a:ext cx="800219" cy="553998"/>
              </a:xfrm>
              <a:prstGeom prst="rect">
                <a:avLst/>
              </a:prstGeom>
              <a:noFill/>
              <a:ln w="9525">
                <a:noFill/>
                <a:miter lim="800000"/>
              </a:ln>
              <a:effectLst/>
            </p:spPr>
            <p:txBody>
              <a:bodyPr wrap="none">
                <a:spAutoFit/>
              </a:bodyPr>
              <a:lstStyle/>
              <a:p>
                <a:pPr>
                  <a:lnSpc>
                    <a:spcPct val="150000"/>
                  </a:lnSpc>
                </a:pPr>
                <a:r>
                  <a:rPr lang="zh-CN" altLang="zh-CN" sz="1795" i="1" dirty="0">
                    <a:latin typeface="宋体" panose="02010600030101010101" pitchFamily="2" charset="-122"/>
                    <a:ea typeface="宋体" panose="02010600030101010101" pitchFamily="2" charset="-122"/>
                    <a:sym typeface="Wingdings" panose="05000000000000000000" pitchFamily="2" charset="2"/>
                  </a:rPr>
                  <a:t>U=</a:t>
                </a:r>
                <a:r>
                  <a:rPr lang="zh-CN" altLang="zh-CN" sz="2000" dirty="0">
                    <a:latin typeface="宋体" panose="02010600030101010101" pitchFamily="2" charset="-122"/>
                    <a:ea typeface="宋体" panose="02010600030101010101" pitchFamily="2" charset="-122"/>
                    <a:sym typeface="Wingdings" panose="05000000000000000000" pitchFamily="2" charset="2"/>
                  </a:rPr>
                  <a:t>36V</a:t>
                </a:r>
                <a:endParaRPr lang="zh-CN" altLang="zh-CN" sz="2000" i="1" dirty="0">
                  <a:latin typeface="宋体" panose="02010600030101010101" pitchFamily="2" charset="-122"/>
                  <a:ea typeface="宋体" panose="02010600030101010101" pitchFamily="2" charset="-122"/>
                  <a:sym typeface="Wingdings" panose="05000000000000000000" pitchFamily="2" charset="2"/>
                </a:endParaRPr>
              </a:p>
            </p:txBody>
          </p:sp>
        </p:grpSp>
      </p:grpSp>
      <p:cxnSp>
        <p:nvCxnSpPr>
          <p:cNvPr id="11" name="直接连接符 10"/>
          <p:cNvCxnSpPr/>
          <p:nvPr/>
        </p:nvCxnSpPr>
        <p:spPr>
          <a:xfrm flipH="1">
            <a:off x="3798916" y="1960167"/>
            <a:ext cx="7689" cy="2927717"/>
          </a:xfrm>
          <a:prstGeom prst="line">
            <a:avLst/>
          </a:prstGeom>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154579516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ssolv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190"/>
                                        </p:tgtEl>
                                        <p:attrNameLst>
                                          <p:attrName>style.visibility</p:attrName>
                                        </p:attrNameLst>
                                      </p:cBhvr>
                                      <p:to>
                                        <p:strVal val="visible"/>
                                      </p:to>
                                    </p:set>
                                    <p:anim calcmode="lin" valueType="num">
                                      <p:cBhvr additive="base">
                                        <p:cTn id="12" dur="500" fill="hold"/>
                                        <p:tgtEl>
                                          <p:spTgt spid="7190"/>
                                        </p:tgtEl>
                                        <p:attrNameLst>
                                          <p:attrName>ppt_x</p:attrName>
                                        </p:attrNameLst>
                                      </p:cBhvr>
                                      <p:tavLst>
                                        <p:tav tm="0">
                                          <p:val>
                                            <p:strVal val="0-#ppt_w/2"/>
                                          </p:val>
                                        </p:tav>
                                        <p:tav tm="100000">
                                          <p:val>
                                            <p:strVal val="#ppt_x"/>
                                          </p:val>
                                        </p:tav>
                                      </p:tavLst>
                                    </p:anim>
                                    <p:anim calcmode="lin" valueType="num">
                                      <p:cBhvr additive="base">
                                        <p:cTn id="13" dur="500" fill="hold"/>
                                        <p:tgtEl>
                                          <p:spTgt spid="719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191"/>
                                        </p:tgtEl>
                                        <p:attrNameLst>
                                          <p:attrName>style.visibility</p:attrName>
                                        </p:attrNameLst>
                                      </p:cBhvr>
                                      <p:to>
                                        <p:strVal val="visible"/>
                                      </p:to>
                                    </p:set>
                                    <p:anim calcmode="lin" valueType="num">
                                      <p:cBhvr additive="base">
                                        <p:cTn id="18" dur="500" fill="hold"/>
                                        <p:tgtEl>
                                          <p:spTgt spid="7191"/>
                                        </p:tgtEl>
                                        <p:attrNameLst>
                                          <p:attrName>ppt_x</p:attrName>
                                        </p:attrNameLst>
                                      </p:cBhvr>
                                      <p:tavLst>
                                        <p:tav tm="0">
                                          <p:val>
                                            <p:strVal val="1+#ppt_w/2"/>
                                          </p:val>
                                        </p:tav>
                                        <p:tav tm="100000">
                                          <p:val>
                                            <p:strVal val="#ppt_x"/>
                                          </p:val>
                                        </p:tav>
                                      </p:tavLst>
                                    </p:anim>
                                    <p:anim calcmode="lin" valueType="num">
                                      <p:cBhvr additive="base">
                                        <p:cTn id="19" dur="500" fill="hold"/>
                                        <p:tgtEl>
                                          <p:spTgt spid="719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189"/>
                                        </p:tgtEl>
                                        <p:attrNameLst>
                                          <p:attrName>style.visibility</p:attrName>
                                        </p:attrNameLst>
                                      </p:cBhvr>
                                      <p:to>
                                        <p:strVal val="visible"/>
                                      </p:to>
                                    </p:set>
                                    <p:anim calcmode="lin" valueType="num">
                                      <p:cBhvr additive="base">
                                        <p:cTn id="24" dur="500" fill="hold"/>
                                        <p:tgtEl>
                                          <p:spTgt spid="7189"/>
                                        </p:tgtEl>
                                        <p:attrNameLst>
                                          <p:attrName>ppt_x</p:attrName>
                                        </p:attrNameLst>
                                      </p:cBhvr>
                                      <p:tavLst>
                                        <p:tav tm="0">
                                          <p:val>
                                            <p:strVal val="1+#ppt_w/2"/>
                                          </p:val>
                                        </p:tav>
                                        <p:tav tm="100000">
                                          <p:val>
                                            <p:strVal val="#ppt_x"/>
                                          </p:val>
                                        </p:tav>
                                      </p:tavLst>
                                    </p:anim>
                                    <p:anim calcmode="lin" valueType="num">
                                      <p:cBhvr additive="base">
                                        <p:cTn id="25" dur="500" fill="hold"/>
                                        <p:tgtEl>
                                          <p:spTgt spid="7189"/>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7192"/>
                                        </p:tgtEl>
                                        <p:attrNameLst>
                                          <p:attrName>style.visibility</p:attrName>
                                        </p:attrNameLst>
                                      </p:cBhvr>
                                      <p:to>
                                        <p:strVal val="visible"/>
                                      </p:to>
                                    </p:set>
                                    <p:anim calcmode="lin" valueType="num">
                                      <p:cBhvr additive="base">
                                        <p:cTn id="30" dur="500" fill="hold"/>
                                        <p:tgtEl>
                                          <p:spTgt spid="7192"/>
                                        </p:tgtEl>
                                        <p:attrNameLst>
                                          <p:attrName>ppt_x</p:attrName>
                                        </p:attrNameLst>
                                      </p:cBhvr>
                                      <p:tavLst>
                                        <p:tav tm="0">
                                          <p:val>
                                            <p:strVal val="1+#ppt_w/2"/>
                                          </p:val>
                                        </p:tav>
                                        <p:tav tm="100000">
                                          <p:val>
                                            <p:strVal val="#ppt_x"/>
                                          </p:val>
                                        </p:tav>
                                      </p:tavLst>
                                    </p:anim>
                                    <p:anim calcmode="lin" valueType="num">
                                      <p:cBhvr additive="base">
                                        <p:cTn id="31" dur="500" fill="hold"/>
                                        <p:tgtEl>
                                          <p:spTgt spid="719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arn(inVertic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7198">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autoUpdateAnimBg="0"/>
      <p:bldP spid="7189" grpId="0" bldLvl="0" animBg="1" autoUpdateAnimBg="0"/>
      <p:bldP spid="7190" grpId="0" bldLvl="0" animBg="1" autoUpdateAnimBg="0"/>
      <p:bldP spid="7191" grpId="0" bldLvl="0" animBg="1" autoUpdateAnimBg="0"/>
      <p:bldP spid="7192" grpId="0" bldLvl="0" animBg="1" autoUpdateAnimBg="0"/>
      <p:bldP spid="7198"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47266" y="97818"/>
            <a:ext cx="470012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zh-CN" altLang="en-US" dirty="0" smtClean="0"/>
              <a:t>（</a:t>
            </a:r>
            <a:r>
              <a:rPr lang="en-US" altLang="zh-CN" dirty="0" smtClean="0"/>
              <a:t>3</a:t>
            </a:r>
            <a:r>
              <a:rPr lang="zh-CN" altLang="en-US" dirty="0" smtClean="0"/>
              <a:t>）</a:t>
            </a:r>
            <a:r>
              <a:rPr lang="en-US" altLang="zh-CN" dirty="0" smtClean="0"/>
              <a:t>.</a:t>
            </a:r>
            <a:r>
              <a:rPr lang="zh-CN" altLang="en-US" dirty="0"/>
              <a:t>已知电阻、电流，求</a:t>
            </a:r>
            <a:r>
              <a:rPr lang="zh-CN" altLang="en-US" dirty="0" smtClean="0"/>
              <a:t>电压</a:t>
            </a:r>
            <a:r>
              <a:rPr lang="en-US" altLang="zh-CN" dirty="0" smtClean="0"/>
              <a:t>:</a:t>
            </a:r>
            <a:endParaRPr lang="zh-CN" altLang="en-US" dirty="0"/>
          </a:p>
        </p:txBody>
      </p:sp>
      <p:sp>
        <p:nvSpPr>
          <p:cNvPr id="4" name="Rectangle 10"/>
          <p:cNvSpPr>
            <a:spLocks noChangeArrowheads="1"/>
          </p:cNvSpPr>
          <p:nvPr/>
        </p:nvSpPr>
        <p:spPr bwMode="auto">
          <a:xfrm>
            <a:off x="4658726" y="237382"/>
            <a:ext cx="15775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400" dirty="0" smtClean="0">
                <a:solidFill>
                  <a:srgbClr val="FF0000"/>
                </a:solidFill>
                <a:latin typeface="微软雅黑" pitchFamily="34" charset="-122"/>
                <a:ea typeface="微软雅黑" pitchFamily="34" charset="-122"/>
              </a:rPr>
              <a:t>根据</a:t>
            </a:r>
            <a:r>
              <a:rPr kumimoji="1" lang="en-US" altLang="zh-CN" sz="2400" i="1" dirty="0" smtClean="0">
                <a:solidFill>
                  <a:srgbClr val="FF0000"/>
                </a:solidFill>
                <a:latin typeface="微软雅黑" pitchFamily="34" charset="-122"/>
                <a:ea typeface="微软雅黑" pitchFamily="34" charset="-122"/>
              </a:rPr>
              <a:t>U=IR</a:t>
            </a:r>
            <a:endParaRPr kumimoji="1" lang="en-US" altLang="zh-CN" sz="2400" i="1" dirty="0">
              <a:solidFill>
                <a:srgbClr val="FF0000"/>
              </a:solidFill>
              <a:latin typeface="微软雅黑" pitchFamily="34" charset="-122"/>
              <a:ea typeface="微软雅黑" pitchFamily="34" charset="-122"/>
            </a:endParaRPr>
          </a:p>
        </p:txBody>
      </p:sp>
      <p:sp>
        <p:nvSpPr>
          <p:cNvPr id="5" name="Text Box 2"/>
          <p:cNvSpPr txBox="1">
            <a:spLocks noChangeArrowheads="1"/>
          </p:cNvSpPr>
          <p:nvPr/>
        </p:nvSpPr>
        <p:spPr bwMode="auto">
          <a:xfrm>
            <a:off x="213586" y="531759"/>
            <a:ext cx="824388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50000"/>
              </a:lnSpc>
            </a:pPr>
            <a:r>
              <a:rPr lang="zh-CN" altLang="en-US" sz="2400" dirty="0" smtClean="0">
                <a:latin typeface="微软雅黑" pitchFamily="34" charset="-122"/>
                <a:ea typeface="微软雅黑" pitchFamily="34" charset="-122"/>
              </a:rPr>
              <a:t>例题</a:t>
            </a:r>
            <a:r>
              <a:rPr lang="en-US" sz="2400" dirty="0" smtClean="0">
                <a:latin typeface="微软雅黑" pitchFamily="34" charset="-122"/>
                <a:ea typeface="微软雅黑" pitchFamily="34" charset="-122"/>
              </a:rPr>
              <a:t>3</a:t>
            </a:r>
            <a:r>
              <a:rPr lang="zh-CN" altLang="en-US" sz="2400" dirty="0" smtClean="0">
                <a:latin typeface="微软雅黑" pitchFamily="34" charset="-122"/>
                <a:ea typeface="微软雅黑" pitchFamily="34" charset="-122"/>
              </a:rPr>
              <a:t>  </a:t>
            </a:r>
            <a:r>
              <a:rPr lang="zh-CN" altLang="en-US" sz="2400" dirty="0">
                <a:latin typeface="微软雅黑" pitchFamily="34" charset="-122"/>
                <a:ea typeface="微软雅黑" pitchFamily="34" charset="-122"/>
              </a:rPr>
              <a:t>在如图所示的电路中，调节滑动变阻器 </a:t>
            </a:r>
            <a:r>
              <a:rPr lang="en-US" sz="2400" i="1" dirty="0">
                <a:latin typeface="微软雅黑" pitchFamily="34" charset="-122"/>
                <a:ea typeface="微软雅黑" pitchFamily="34" charset="-122"/>
              </a:rPr>
              <a:t>R</a:t>
            </a:r>
            <a:r>
              <a:rPr lang="en-US" altLang="zh-CN" sz="2400" i="1" dirty="0">
                <a:latin typeface="微软雅黑" pitchFamily="34" charset="-122"/>
                <a:ea typeface="微软雅黑" pitchFamily="34" charset="-122"/>
              </a:rPr>
              <a:t>'</a:t>
            </a:r>
            <a:r>
              <a:rPr lang="zh-CN" altLang="en-US" sz="2400" dirty="0">
                <a:latin typeface="微软雅黑" pitchFamily="34" charset="-122"/>
                <a:ea typeface="微软雅黑" pitchFamily="34" charset="-122"/>
              </a:rPr>
              <a:t>，使灯泡正常发光，用电流表测得通过它的电</a:t>
            </a:r>
            <a:r>
              <a:rPr lang="zh-CN" altLang="en-US" sz="2400" dirty="0" smtClean="0">
                <a:latin typeface="微软雅黑" pitchFamily="34" charset="-122"/>
                <a:ea typeface="微软雅黑" pitchFamily="34" charset="-122"/>
              </a:rPr>
              <a:t>流值</a:t>
            </a:r>
            <a:r>
              <a:rPr lang="zh-CN" altLang="en-US" sz="2400" dirty="0">
                <a:latin typeface="微软雅黑" pitchFamily="34" charset="-122"/>
                <a:ea typeface="微软雅黑" pitchFamily="34" charset="-122"/>
              </a:rPr>
              <a:t>是</a:t>
            </a:r>
            <a:r>
              <a:rPr lang="en-US" sz="2400" dirty="0">
                <a:latin typeface="微软雅黑" pitchFamily="34" charset="-122"/>
                <a:ea typeface="微软雅黑" pitchFamily="34" charset="-122"/>
              </a:rPr>
              <a:t>0.6 A</a:t>
            </a:r>
            <a:r>
              <a:rPr lang="zh-CN" altLang="en-US" sz="2400" dirty="0">
                <a:latin typeface="微软雅黑" pitchFamily="34" charset="-122"/>
                <a:ea typeface="微软雅黑" pitchFamily="34" charset="-122"/>
              </a:rPr>
              <a:t>。已知该灯泡正常发光时的电阻是</a:t>
            </a:r>
            <a:r>
              <a:rPr lang="en-US" sz="2400" dirty="0">
                <a:latin typeface="微软雅黑" pitchFamily="34" charset="-122"/>
                <a:ea typeface="微软雅黑" pitchFamily="34" charset="-122"/>
              </a:rPr>
              <a:t>20 Ω</a:t>
            </a:r>
            <a:r>
              <a:rPr lang="zh-CN" altLang="en-US" sz="2400" dirty="0">
                <a:latin typeface="微软雅黑" pitchFamily="34" charset="-122"/>
                <a:ea typeface="微软雅黑" pitchFamily="34" charset="-122"/>
              </a:rPr>
              <a:t>，求灯泡两端的电压。</a:t>
            </a:r>
          </a:p>
        </p:txBody>
      </p:sp>
      <p:sp>
        <p:nvSpPr>
          <p:cNvPr id="8" name="Rectangle 5"/>
          <p:cNvSpPr>
            <a:spLocks noChangeArrowheads="1"/>
          </p:cNvSpPr>
          <p:nvPr/>
        </p:nvSpPr>
        <p:spPr bwMode="auto">
          <a:xfrm>
            <a:off x="1555839" y="3160933"/>
            <a:ext cx="162083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50000"/>
              </a:lnSpc>
            </a:pPr>
            <a:r>
              <a:rPr lang="en-US" sz="2000" i="1" dirty="0">
                <a:latin typeface="微软雅黑" pitchFamily="34" charset="-122"/>
                <a:ea typeface="微软雅黑" pitchFamily="34" charset="-122"/>
              </a:rPr>
              <a:t>R</a:t>
            </a:r>
            <a:r>
              <a:rPr lang="en-US" sz="2000" baseline="-25000" dirty="0">
                <a:latin typeface="微软雅黑" pitchFamily="34" charset="-122"/>
                <a:ea typeface="微软雅黑" pitchFamily="34" charset="-122"/>
              </a:rPr>
              <a:t>L</a:t>
            </a:r>
            <a:r>
              <a:rPr lang="en-US" sz="2000" dirty="0">
                <a:latin typeface="微软雅黑" pitchFamily="34" charset="-122"/>
                <a:ea typeface="微软雅黑" pitchFamily="34" charset="-122"/>
              </a:rPr>
              <a:t>=20</a:t>
            </a:r>
            <a:r>
              <a:rPr lang="en-US" altLang="zh-CN" sz="2000" dirty="0">
                <a:latin typeface="微软雅黑" pitchFamily="34" charset="-122"/>
                <a:ea typeface="微软雅黑" pitchFamily="34" charset="-122"/>
              </a:rPr>
              <a:t> </a:t>
            </a:r>
            <a:r>
              <a:rPr lang="en-US" sz="2000" dirty="0">
                <a:latin typeface="微软雅黑" pitchFamily="34" charset="-122"/>
                <a:ea typeface="微软雅黑" pitchFamily="34" charset="-122"/>
                <a:cs typeface="Times New Roman" pitchFamily="18" charset="0"/>
              </a:rPr>
              <a:t>Ω</a:t>
            </a:r>
          </a:p>
        </p:txBody>
      </p:sp>
      <p:sp>
        <p:nvSpPr>
          <p:cNvPr id="9" name="Rectangle 6"/>
          <p:cNvSpPr>
            <a:spLocks noChangeArrowheads="1"/>
          </p:cNvSpPr>
          <p:nvPr/>
        </p:nvSpPr>
        <p:spPr bwMode="auto">
          <a:xfrm>
            <a:off x="249028" y="3056260"/>
            <a:ext cx="107112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lnSpc>
                <a:spcPct val="150000"/>
              </a:lnSpc>
            </a:pPr>
            <a:r>
              <a:rPr lang="en-US" sz="2000" i="1" dirty="0">
                <a:latin typeface="微软雅黑" pitchFamily="34" charset="-122"/>
                <a:ea typeface="微软雅黑" pitchFamily="34" charset="-122"/>
                <a:cs typeface="Times New Roman" pitchFamily="18" charset="0"/>
              </a:rPr>
              <a:t>I</a:t>
            </a:r>
            <a:r>
              <a:rPr lang="en-US" sz="2000" dirty="0">
                <a:latin typeface="微软雅黑" pitchFamily="34" charset="-122"/>
                <a:ea typeface="微软雅黑" pitchFamily="34" charset="-122"/>
                <a:cs typeface="Times New Roman" pitchFamily="18" charset="0"/>
              </a:rPr>
              <a:t>=0.6 A</a:t>
            </a:r>
          </a:p>
        </p:txBody>
      </p:sp>
      <p:grpSp>
        <p:nvGrpSpPr>
          <p:cNvPr id="11" name="Group 12"/>
          <p:cNvGrpSpPr>
            <a:grpSpLocks/>
          </p:cNvGrpSpPr>
          <p:nvPr/>
        </p:nvGrpSpPr>
        <p:grpSpPr bwMode="auto">
          <a:xfrm>
            <a:off x="945342" y="2707190"/>
            <a:ext cx="2922330" cy="1959179"/>
            <a:chOff x="0" y="-104"/>
            <a:chExt cx="1996" cy="1488"/>
          </a:xfrm>
        </p:grpSpPr>
        <p:sp>
          <p:nvSpPr>
            <p:cNvPr id="12" name="Rectangle 13"/>
            <p:cNvSpPr>
              <a:spLocks noChangeArrowheads="1"/>
            </p:cNvSpPr>
            <p:nvPr/>
          </p:nvSpPr>
          <p:spPr bwMode="auto">
            <a:xfrm>
              <a:off x="159" y="295"/>
              <a:ext cx="1792" cy="908"/>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nvGrpSpPr>
            <p:cNvPr id="13" name="Group 14"/>
            <p:cNvGrpSpPr>
              <a:grpSpLocks/>
            </p:cNvGrpSpPr>
            <p:nvPr/>
          </p:nvGrpSpPr>
          <p:grpSpPr bwMode="auto">
            <a:xfrm>
              <a:off x="567" y="1044"/>
              <a:ext cx="85" cy="340"/>
              <a:chOff x="0" y="0"/>
              <a:chExt cx="85" cy="340"/>
            </a:xfrm>
          </p:grpSpPr>
          <p:sp>
            <p:nvSpPr>
              <p:cNvPr id="30" name="Rectangle 19"/>
              <p:cNvSpPr>
                <a:spLocks noChangeArrowheads="1"/>
              </p:cNvSpPr>
              <p:nvPr/>
            </p:nvSpPr>
            <p:spPr bwMode="auto">
              <a:xfrm>
                <a:off x="0" y="113"/>
                <a:ext cx="85" cy="8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31" name="Line 20"/>
              <p:cNvSpPr>
                <a:spLocks noChangeShapeType="1"/>
              </p:cNvSpPr>
              <p:nvPr/>
            </p:nvSpPr>
            <p:spPr bwMode="auto">
              <a:xfrm>
                <a:off x="0" y="0"/>
                <a:ext cx="0" cy="3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32" name="Line 21"/>
              <p:cNvSpPr>
                <a:spLocks noChangeShapeType="1"/>
              </p:cNvSpPr>
              <p:nvPr/>
            </p:nvSpPr>
            <p:spPr bwMode="auto">
              <a:xfrm>
                <a:off x="85" y="85"/>
                <a:ext cx="0" cy="17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grpSp>
        <p:grpSp>
          <p:nvGrpSpPr>
            <p:cNvPr id="14" name="Group 18"/>
            <p:cNvGrpSpPr>
              <a:grpSpLocks/>
            </p:cNvGrpSpPr>
            <p:nvPr/>
          </p:nvGrpSpPr>
          <p:grpSpPr bwMode="auto">
            <a:xfrm>
              <a:off x="998" y="1112"/>
              <a:ext cx="283" cy="170"/>
              <a:chOff x="0" y="0"/>
              <a:chExt cx="256" cy="142"/>
            </a:xfrm>
          </p:grpSpPr>
          <p:sp>
            <p:nvSpPr>
              <p:cNvPr id="27" name="Rectangle 15"/>
              <p:cNvSpPr>
                <a:spLocks noChangeArrowheads="1"/>
              </p:cNvSpPr>
              <p:nvPr/>
            </p:nvSpPr>
            <p:spPr bwMode="auto">
              <a:xfrm>
                <a:off x="29" y="0"/>
                <a:ext cx="226" cy="14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8" name="Line 16"/>
              <p:cNvSpPr>
                <a:spLocks noChangeShapeType="1"/>
              </p:cNvSpPr>
              <p:nvPr/>
            </p:nvSpPr>
            <p:spPr bwMode="auto">
              <a:xfrm flipV="1">
                <a:off x="29" y="0"/>
                <a:ext cx="227" cy="8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9" name="Oval 17"/>
              <p:cNvSpPr>
                <a:spLocks noChangeArrowheads="1"/>
              </p:cNvSpPr>
              <p:nvPr/>
            </p:nvSpPr>
            <p:spPr bwMode="auto">
              <a:xfrm>
                <a:off x="0" y="57"/>
                <a:ext cx="57" cy="56"/>
              </a:xfrm>
              <a:prstGeom prst="ellipse">
                <a:avLst/>
              </a:prstGeom>
              <a:solidFill>
                <a:srgbClr val="FFFFFF"/>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grpSp>
          <p:nvGrpSpPr>
            <p:cNvPr id="15" name="Group 22"/>
            <p:cNvGrpSpPr>
              <a:grpSpLocks/>
            </p:cNvGrpSpPr>
            <p:nvPr/>
          </p:nvGrpSpPr>
          <p:grpSpPr bwMode="auto">
            <a:xfrm>
              <a:off x="1270" y="0"/>
              <a:ext cx="726" cy="363"/>
              <a:chOff x="0" y="0"/>
              <a:chExt cx="726" cy="363"/>
            </a:xfrm>
          </p:grpSpPr>
          <p:sp>
            <p:nvSpPr>
              <p:cNvPr id="23" name="Rectangle 181"/>
              <p:cNvSpPr>
                <a:spLocks noChangeArrowheads="1"/>
              </p:cNvSpPr>
              <p:nvPr/>
            </p:nvSpPr>
            <p:spPr bwMode="auto">
              <a:xfrm>
                <a:off x="0" y="0"/>
                <a:ext cx="726" cy="363"/>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4" name="Line 182"/>
              <p:cNvSpPr>
                <a:spLocks noChangeShapeType="1"/>
              </p:cNvSpPr>
              <p:nvPr/>
            </p:nvSpPr>
            <p:spPr bwMode="auto">
              <a:xfrm>
                <a:off x="227" y="0"/>
                <a:ext cx="45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5" name="Line 183"/>
              <p:cNvSpPr>
                <a:spLocks noChangeShapeType="1"/>
              </p:cNvSpPr>
              <p:nvPr/>
            </p:nvSpPr>
            <p:spPr bwMode="auto">
              <a:xfrm>
                <a:off x="227" y="0"/>
                <a:ext cx="0" cy="227"/>
              </a:xfrm>
              <a:prstGeom prst="line">
                <a:avLst/>
              </a:prstGeom>
              <a:noFill/>
              <a:ln w="2857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6" name="Rectangle 184"/>
              <p:cNvSpPr>
                <a:spLocks noChangeArrowheads="1"/>
              </p:cNvSpPr>
              <p:nvPr/>
            </p:nvSpPr>
            <p:spPr bwMode="auto">
              <a:xfrm>
                <a:off x="0" y="227"/>
                <a:ext cx="453" cy="136"/>
              </a:xfrm>
              <a:prstGeom prst="rect">
                <a:avLst/>
              </a:prstGeom>
              <a:solidFill>
                <a:srgbClr val="FFFF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grpSp>
        <p:grpSp>
          <p:nvGrpSpPr>
            <p:cNvPr id="16" name="Group 27"/>
            <p:cNvGrpSpPr>
              <a:grpSpLocks/>
            </p:cNvGrpSpPr>
            <p:nvPr/>
          </p:nvGrpSpPr>
          <p:grpSpPr bwMode="auto">
            <a:xfrm>
              <a:off x="0" y="451"/>
              <a:ext cx="305" cy="436"/>
              <a:chOff x="0" y="-39"/>
              <a:chExt cx="305" cy="436"/>
            </a:xfrm>
          </p:grpSpPr>
          <p:sp>
            <p:nvSpPr>
              <p:cNvPr id="21" name="Oval 197"/>
              <p:cNvSpPr>
                <a:spLocks noChangeArrowheads="1"/>
              </p:cNvSpPr>
              <p:nvPr/>
            </p:nvSpPr>
            <p:spPr bwMode="auto">
              <a:xfrm>
                <a:off x="0" y="32"/>
                <a:ext cx="295" cy="295"/>
              </a:xfrm>
              <a:prstGeom prst="ellipse">
                <a:avLst/>
              </a:prstGeom>
              <a:solidFill>
                <a:srgbClr val="FFFFFF"/>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22" name="Text Box 198"/>
              <p:cNvSpPr txBox="1">
                <a:spLocks noChangeArrowheads="1"/>
              </p:cNvSpPr>
              <p:nvPr/>
            </p:nvSpPr>
            <p:spPr bwMode="auto">
              <a:xfrm>
                <a:off x="12" y="-39"/>
                <a:ext cx="293" cy="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dirty="0">
                    <a:latin typeface="微软雅黑" pitchFamily="34" charset="-122"/>
                    <a:ea typeface="微软雅黑" pitchFamily="34" charset="-122"/>
                  </a:rPr>
                  <a:t>A</a:t>
                </a:r>
              </a:p>
            </p:txBody>
          </p:sp>
        </p:grpSp>
        <p:sp>
          <p:nvSpPr>
            <p:cNvPr id="17" name="Text Box 4"/>
            <p:cNvSpPr txBox="1">
              <a:spLocks noChangeArrowheads="1"/>
            </p:cNvSpPr>
            <p:nvPr/>
          </p:nvSpPr>
          <p:spPr bwMode="auto">
            <a:xfrm>
              <a:off x="1306" y="352"/>
              <a:ext cx="383"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i="1" dirty="0">
                  <a:latin typeface="微软雅黑" pitchFamily="34" charset="-122"/>
                  <a:ea typeface="微软雅黑" pitchFamily="34" charset="-122"/>
                </a:rPr>
                <a:t>R'</a:t>
              </a:r>
            </a:p>
          </p:txBody>
        </p:sp>
        <p:sp>
          <p:nvSpPr>
            <p:cNvPr id="18" name="AutoShape 31"/>
            <p:cNvSpPr>
              <a:spLocks noChangeArrowheads="1"/>
            </p:cNvSpPr>
            <p:nvPr/>
          </p:nvSpPr>
          <p:spPr bwMode="auto">
            <a:xfrm>
              <a:off x="409" y="136"/>
              <a:ext cx="288" cy="288"/>
            </a:xfrm>
            <a:prstGeom prst="flowChartSummingJunction">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19" name="Line 32"/>
            <p:cNvSpPr>
              <a:spLocks noChangeShapeType="1"/>
            </p:cNvSpPr>
            <p:nvPr/>
          </p:nvSpPr>
          <p:spPr bwMode="auto">
            <a:xfrm>
              <a:off x="1951" y="0"/>
              <a:ext cx="0" cy="40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50000"/>
                </a:lnSpc>
              </a:pPr>
              <a:endParaRPr lang="zh-CN" altLang="en-US" sz="2400">
                <a:latin typeface="微软雅黑" pitchFamily="34" charset="-122"/>
                <a:ea typeface="微软雅黑" pitchFamily="34" charset="-122"/>
              </a:endParaRPr>
            </a:p>
          </p:txBody>
        </p:sp>
        <p:sp>
          <p:nvSpPr>
            <p:cNvPr id="20" name="Text Box 4"/>
            <p:cNvSpPr txBox="1">
              <a:spLocks noChangeArrowheads="1"/>
            </p:cNvSpPr>
            <p:nvPr/>
          </p:nvSpPr>
          <p:spPr bwMode="auto">
            <a:xfrm>
              <a:off x="652" y="-104"/>
              <a:ext cx="317" cy="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eaLnBrk="1" hangingPunct="1">
                <a:lnSpc>
                  <a:spcPct val="150000"/>
                </a:lnSpc>
              </a:pPr>
              <a:r>
                <a:rPr lang="en-US" sz="2000" dirty="0">
                  <a:latin typeface="微软雅黑" pitchFamily="34" charset="-122"/>
                  <a:ea typeface="微软雅黑" pitchFamily="34" charset="-122"/>
                </a:rPr>
                <a:t>L</a:t>
              </a:r>
            </a:p>
          </p:txBody>
        </p:sp>
      </p:grpSp>
      <p:sp>
        <p:nvSpPr>
          <p:cNvPr id="33" name="Arc 34"/>
          <p:cNvSpPr>
            <a:spLocks/>
          </p:cNvSpPr>
          <p:nvPr/>
        </p:nvSpPr>
        <p:spPr bwMode="auto">
          <a:xfrm>
            <a:off x="2749401" y="4011620"/>
            <a:ext cx="276796" cy="32093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5400">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a:lnSpc>
                <a:spcPct val="150000"/>
              </a:lnSpc>
            </a:pPr>
            <a:endParaRPr lang="zh-CN" altLang="en-US" sz="2400">
              <a:latin typeface="微软雅黑" pitchFamily="34" charset="-122"/>
              <a:ea typeface="微软雅黑" pitchFamily="34" charset="-122"/>
            </a:endParaRPr>
          </a:p>
        </p:txBody>
      </p:sp>
      <p:sp>
        <p:nvSpPr>
          <p:cNvPr id="47" name="Rectangle 5"/>
          <p:cNvSpPr>
            <a:spLocks noChangeArrowheads="1"/>
          </p:cNvSpPr>
          <p:nvPr/>
        </p:nvSpPr>
        <p:spPr bwMode="auto">
          <a:xfrm>
            <a:off x="1323909" y="2415707"/>
            <a:ext cx="104014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en-US" sz="2000" i="1" dirty="0" smtClean="0">
                <a:latin typeface="微软雅黑" pitchFamily="34" charset="-122"/>
                <a:ea typeface="微软雅黑" pitchFamily="34" charset="-122"/>
              </a:rPr>
              <a:t>U</a:t>
            </a:r>
            <a:r>
              <a:rPr lang="en-US" sz="2000" baseline="-25000" dirty="0" smtClean="0">
                <a:latin typeface="微软雅黑" pitchFamily="34" charset="-122"/>
                <a:ea typeface="微软雅黑" pitchFamily="34" charset="-122"/>
              </a:rPr>
              <a:t>L</a:t>
            </a:r>
            <a:r>
              <a:rPr lang="en-US" sz="2000" dirty="0" smtClean="0">
                <a:latin typeface="微软雅黑" pitchFamily="34" charset="-122"/>
                <a:ea typeface="微软雅黑" pitchFamily="34" charset="-122"/>
              </a:rPr>
              <a:t>=?</a:t>
            </a:r>
            <a:endParaRPr lang="en-US" sz="2000" dirty="0">
              <a:latin typeface="微软雅黑" pitchFamily="34" charset="-122"/>
              <a:ea typeface="微软雅黑" pitchFamily="34" charset="-122"/>
              <a:cs typeface="Times New Roman" pitchFamily="18" charset="0"/>
            </a:endParaRPr>
          </a:p>
        </p:txBody>
      </p:sp>
      <p:grpSp>
        <p:nvGrpSpPr>
          <p:cNvPr id="7" name="组合 6"/>
          <p:cNvGrpSpPr/>
          <p:nvPr/>
        </p:nvGrpSpPr>
        <p:grpSpPr>
          <a:xfrm>
            <a:off x="3865122" y="2245525"/>
            <a:ext cx="4592352" cy="2225250"/>
            <a:chOff x="3865122" y="2245525"/>
            <a:chExt cx="4592352" cy="2225250"/>
          </a:xfrm>
        </p:grpSpPr>
        <p:grpSp>
          <p:nvGrpSpPr>
            <p:cNvPr id="3" name="组合 2"/>
            <p:cNvGrpSpPr/>
            <p:nvPr/>
          </p:nvGrpSpPr>
          <p:grpSpPr>
            <a:xfrm>
              <a:off x="3865122" y="2245525"/>
              <a:ext cx="4592352" cy="2225250"/>
              <a:chOff x="3887386" y="2261644"/>
              <a:chExt cx="4592352" cy="2225250"/>
            </a:xfrm>
          </p:grpSpPr>
          <p:sp>
            <p:nvSpPr>
              <p:cNvPr id="34" name="Rectangle 8"/>
              <p:cNvSpPr>
                <a:spLocks noChangeArrowheads="1"/>
              </p:cNvSpPr>
              <p:nvPr/>
            </p:nvSpPr>
            <p:spPr bwMode="auto">
              <a:xfrm>
                <a:off x="3887386" y="2261644"/>
                <a:ext cx="449353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aseline="0" dirty="0">
                    <a:solidFill>
                      <a:srgbClr val="FF0000"/>
                    </a:solidFill>
                    <a:latin typeface="微软雅黑" panose="020B0503020204020204" pitchFamily="34" charset="-122"/>
                    <a:ea typeface="微软雅黑" panose="020B0503020204020204" pitchFamily="34" charset="-122"/>
                  </a:rPr>
                  <a:t>解</a:t>
                </a:r>
                <a:r>
                  <a:rPr lang="zh-CN" altLang="en-US" sz="2400" baseline="0" dirty="0" smtClean="0">
                    <a:solidFill>
                      <a:srgbClr val="FF0000"/>
                    </a:solidFill>
                    <a:latin typeface="微软雅黑" panose="020B0503020204020204" pitchFamily="34" charset="-122"/>
                    <a:ea typeface="微软雅黑" panose="020B0503020204020204" pitchFamily="34" charset="-122"/>
                  </a:rPr>
                  <a:t>：</a:t>
                </a:r>
                <a:r>
                  <a:rPr lang="zh-CN" altLang="en-US" sz="2400" dirty="0" smtClean="0">
                    <a:solidFill>
                      <a:srgbClr val="FF0000"/>
                    </a:solidFill>
                    <a:latin typeface="微软雅黑" panose="020B0503020204020204" pitchFamily="34" charset="-122"/>
                    <a:ea typeface="微软雅黑" panose="020B0503020204020204" pitchFamily="34" charset="-122"/>
                  </a:rPr>
                  <a:t>因为串联电路中，电流相等</a:t>
                </a:r>
                <a:endParaRPr lang="zh-CN" altLang="en-US" sz="2400" baseline="0" dirty="0">
                  <a:solidFill>
                    <a:srgbClr val="FF0000"/>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524271" y="3915872"/>
                <a:ext cx="3955467" cy="571022"/>
                <a:chOff x="4837157" y="3237491"/>
                <a:chExt cx="3955467" cy="571022"/>
              </a:xfrm>
            </p:grpSpPr>
            <p:sp>
              <p:nvSpPr>
                <p:cNvPr id="35" name="Rectangle 10"/>
                <p:cNvSpPr>
                  <a:spLocks noChangeArrowheads="1"/>
                </p:cNvSpPr>
                <p:nvPr/>
              </p:nvSpPr>
              <p:spPr bwMode="auto">
                <a:xfrm>
                  <a:off x="4837157" y="3237491"/>
                  <a:ext cx="132600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i="1" baseline="0" dirty="0" smtClean="0">
                      <a:solidFill>
                        <a:srgbClr val="FF0000"/>
                      </a:solidFill>
                      <a:latin typeface="Times New Roman" pitchFamily="18" charset="0"/>
                    </a:rPr>
                    <a:t>U</a:t>
                  </a:r>
                  <a:r>
                    <a:rPr lang="en-US" altLang="zh-CN" sz="2000" baseline="-25000" dirty="0" smtClean="0">
                      <a:solidFill>
                        <a:srgbClr val="FF0000"/>
                      </a:solidFill>
                      <a:latin typeface="微软雅黑" pitchFamily="34" charset="-122"/>
                      <a:ea typeface="微软雅黑" pitchFamily="34" charset="-122"/>
                    </a:rPr>
                    <a:t>L</a:t>
                  </a:r>
                  <a:r>
                    <a:rPr lang="en-US" altLang="zh-CN" sz="2800" i="1" baseline="0" dirty="0" smtClean="0">
                      <a:solidFill>
                        <a:srgbClr val="FF0000"/>
                      </a:solidFill>
                      <a:latin typeface="Times New Roman" pitchFamily="18" charset="0"/>
                    </a:rPr>
                    <a:t>=I</a:t>
                  </a:r>
                  <a:r>
                    <a:rPr lang="en-US" altLang="zh-CN" sz="2800" baseline="-25000" dirty="0" smtClean="0">
                      <a:solidFill>
                        <a:srgbClr val="FF0000"/>
                      </a:solidFill>
                      <a:latin typeface="微软雅黑" pitchFamily="34" charset="-122"/>
                      <a:ea typeface="微软雅黑" pitchFamily="34" charset="-122"/>
                    </a:rPr>
                    <a:t>L</a:t>
                  </a:r>
                  <a:r>
                    <a:rPr lang="en-US" altLang="zh-CN" sz="2800" i="1" baseline="0" dirty="0" smtClean="0">
                      <a:solidFill>
                        <a:srgbClr val="FF0000"/>
                      </a:solidFill>
                      <a:latin typeface="Times New Roman" pitchFamily="18" charset="0"/>
                    </a:rPr>
                    <a:t>R</a:t>
                  </a:r>
                  <a:r>
                    <a:rPr lang="en-US" altLang="zh-CN" sz="2000" baseline="-25000" dirty="0" smtClean="0">
                      <a:solidFill>
                        <a:srgbClr val="FF0000"/>
                      </a:solidFill>
                      <a:latin typeface="微软雅黑" pitchFamily="34" charset="-122"/>
                      <a:ea typeface="微软雅黑" pitchFamily="34" charset="-122"/>
                    </a:rPr>
                    <a:t>L</a:t>
                  </a:r>
                  <a:endParaRPr lang="en-US" altLang="zh-CN" sz="2000" i="1" baseline="0" dirty="0">
                    <a:solidFill>
                      <a:srgbClr val="FF0000"/>
                    </a:solidFill>
                    <a:latin typeface="Times New Roman" pitchFamily="18" charset="0"/>
                  </a:endParaRPr>
                </a:p>
              </p:txBody>
            </p:sp>
            <p:sp>
              <p:nvSpPr>
                <p:cNvPr id="36" name="Rectangle 11"/>
                <p:cNvSpPr>
                  <a:spLocks noChangeArrowheads="1"/>
                </p:cNvSpPr>
                <p:nvPr/>
              </p:nvSpPr>
              <p:spPr bwMode="auto">
                <a:xfrm>
                  <a:off x="5944532" y="3250008"/>
                  <a:ext cx="19543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aseline="0" dirty="0">
                      <a:solidFill>
                        <a:srgbClr val="FF0000"/>
                      </a:solidFill>
                      <a:latin typeface="Times New Roman" pitchFamily="18" charset="0"/>
                    </a:rPr>
                    <a:t>=0.6A×20</a:t>
                  </a:r>
                  <a:r>
                    <a:rPr lang="en-US" altLang="zh-CN" sz="2800" baseline="0" dirty="0">
                      <a:solidFill>
                        <a:srgbClr val="FF0000"/>
                      </a:solidFill>
                      <a:latin typeface="Times New Roman" pitchFamily="18" charset="0"/>
                      <a:cs typeface="Times New Roman" pitchFamily="18" charset="0"/>
                    </a:rPr>
                    <a:t>Ω</a:t>
                  </a:r>
                </a:p>
              </p:txBody>
            </p:sp>
            <p:sp>
              <p:nvSpPr>
                <p:cNvPr id="38" name="Rectangle 13"/>
                <p:cNvSpPr>
                  <a:spLocks noChangeArrowheads="1"/>
                </p:cNvSpPr>
                <p:nvPr/>
              </p:nvSpPr>
              <p:spPr bwMode="auto">
                <a:xfrm>
                  <a:off x="7792499" y="3289400"/>
                  <a:ext cx="10001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aseline="0" dirty="0">
                      <a:solidFill>
                        <a:srgbClr val="FF0000"/>
                      </a:solidFill>
                      <a:latin typeface="Times New Roman" pitchFamily="18" charset="0"/>
                      <a:cs typeface="Times New Roman" pitchFamily="18" charset="0"/>
                    </a:rPr>
                    <a:t>=12V</a:t>
                  </a:r>
                </a:p>
              </p:txBody>
            </p:sp>
          </p:grpSp>
          <p:grpSp>
            <p:nvGrpSpPr>
              <p:cNvPr id="45" name="组合 44"/>
              <p:cNvGrpSpPr/>
              <p:nvPr/>
            </p:nvGrpSpPr>
            <p:grpSpPr>
              <a:xfrm>
                <a:off x="4565144" y="3144173"/>
                <a:ext cx="1978210" cy="830997"/>
                <a:chOff x="4600068" y="3070887"/>
                <a:chExt cx="1978210" cy="830997"/>
              </a:xfrm>
            </p:grpSpPr>
            <p:sp>
              <p:nvSpPr>
                <p:cNvPr id="41" name="Text Box 9"/>
                <p:cNvSpPr txBox="1">
                  <a:spLocks noChangeArrowheads="1"/>
                </p:cNvSpPr>
                <p:nvPr/>
              </p:nvSpPr>
              <p:spPr bwMode="auto">
                <a:xfrm>
                  <a:off x="4600068" y="3270146"/>
                  <a:ext cx="12604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dirty="0">
                      <a:solidFill>
                        <a:srgbClr val="FF0000"/>
                      </a:solidFill>
                      <a:latin typeface="Times New Roman" pitchFamily="18" charset="0"/>
                    </a:rPr>
                    <a:t>根据</a:t>
                  </a:r>
                </a:p>
              </p:txBody>
            </p:sp>
            <p:sp>
              <p:nvSpPr>
                <p:cNvPr id="42" name="Rectangle 37"/>
                <p:cNvSpPr>
                  <a:spLocks noChangeArrowheads="1"/>
                </p:cNvSpPr>
                <p:nvPr/>
              </p:nvSpPr>
              <p:spPr bwMode="auto">
                <a:xfrm>
                  <a:off x="5498778" y="3270146"/>
                  <a:ext cx="1079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i="1" dirty="0">
                      <a:solidFill>
                        <a:srgbClr val="FF0000"/>
                      </a:solidFill>
                      <a:latin typeface="Times New Roman" pitchFamily="18" charset="0"/>
                    </a:rPr>
                    <a:t>I</a:t>
                  </a:r>
                  <a:r>
                    <a:rPr lang="en-US" altLang="zh-CN" sz="2400" i="1" dirty="0">
                      <a:solidFill>
                        <a:srgbClr val="FF0000"/>
                      </a:solidFill>
                      <a:latin typeface="Times New Roman" pitchFamily="18" charset="0"/>
                    </a:rPr>
                    <a:t> </a:t>
                  </a:r>
                  <a:r>
                    <a:rPr lang="en-US" sz="2400" dirty="0">
                      <a:solidFill>
                        <a:srgbClr val="FF0000"/>
                      </a:solidFill>
                      <a:latin typeface="Times New Roman" pitchFamily="18" charset="0"/>
                    </a:rPr>
                    <a:t>=</a:t>
                  </a:r>
                  <a:endParaRPr lang="en-US" altLang="zh-CN" sz="2400" dirty="0">
                    <a:solidFill>
                      <a:srgbClr val="FF0000"/>
                    </a:solidFill>
                    <a:latin typeface="Times New Roman" pitchFamily="18" charset="0"/>
                  </a:endParaRPr>
                </a:p>
              </p:txBody>
            </p:sp>
            <p:sp>
              <p:nvSpPr>
                <p:cNvPr id="43" name="Rectangle 38"/>
                <p:cNvSpPr>
                  <a:spLocks noChangeArrowheads="1"/>
                </p:cNvSpPr>
                <p:nvPr/>
              </p:nvSpPr>
              <p:spPr bwMode="auto">
                <a:xfrm>
                  <a:off x="6076798" y="3070887"/>
                  <a:ext cx="40748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i="1" dirty="0">
                      <a:solidFill>
                        <a:srgbClr val="FF0000"/>
                      </a:solidFill>
                      <a:latin typeface="Times New Roman" pitchFamily="18" charset="0"/>
                    </a:rPr>
                    <a:t>U</a:t>
                  </a:r>
                </a:p>
                <a:p>
                  <a:r>
                    <a:rPr lang="en-US" altLang="zh-CN" sz="2400" i="1" dirty="0">
                      <a:solidFill>
                        <a:srgbClr val="FF0000"/>
                      </a:solidFill>
                      <a:latin typeface="Times New Roman" pitchFamily="18" charset="0"/>
                    </a:rPr>
                    <a:t>R</a:t>
                  </a:r>
                </a:p>
              </p:txBody>
            </p:sp>
            <p:sp>
              <p:nvSpPr>
                <p:cNvPr id="44" name="Line 39"/>
                <p:cNvSpPr>
                  <a:spLocks noChangeShapeType="1"/>
                </p:cNvSpPr>
                <p:nvPr/>
              </p:nvSpPr>
              <p:spPr bwMode="auto">
                <a:xfrm>
                  <a:off x="6076798" y="3539200"/>
                  <a:ext cx="433388"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F0000"/>
                    </a:solidFill>
                  </a:endParaRPr>
                </a:p>
              </p:txBody>
            </p:sp>
          </p:grpSp>
          <p:sp>
            <p:nvSpPr>
              <p:cNvPr id="46" name="Rectangle 8"/>
              <p:cNvSpPr>
                <a:spLocks noChangeArrowheads="1"/>
              </p:cNvSpPr>
              <p:nvPr/>
            </p:nvSpPr>
            <p:spPr bwMode="auto">
              <a:xfrm>
                <a:off x="6640957" y="3342205"/>
                <a:ext cx="111280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a:solidFill>
                      <a:srgbClr val="FF0000"/>
                    </a:solidFill>
                    <a:latin typeface="Times New Roman" pitchFamily="18" charset="0"/>
                  </a:rPr>
                  <a:t>可得</a:t>
                </a:r>
                <a:r>
                  <a:rPr lang="zh-CN" altLang="en-US" sz="2400" baseline="0" dirty="0" smtClean="0">
                    <a:solidFill>
                      <a:srgbClr val="FF0000"/>
                    </a:solidFill>
                    <a:latin typeface="Times New Roman" pitchFamily="18" charset="0"/>
                  </a:rPr>
                  <a:t>：</a:t>
                </a:r>
                <a:endParaRPr lang="zh-CN" altLang="en-US" sz="2400" baseline="0" dirty="0">
                  <a:solidFill>
                    <a:srgbClr val="FF0000"/>
                  </a:solidFill>
                  <a:latin typeface="Times New Roman" pitchFamily="18" charset="0"/>
                </a:endParaRPr>
              </a:p>
            </p:txBody>
          </p:sp>
        </p:grpSp>
        <p:sp>
          <p:nvSpPr>
            <p:cNvPr id="6" name="矩形 5"/>
            <p:cNvSpPr/>
            <p:nvPr/>
          </p:nvSpPr>
          <p:spPr>
            <a:xfrm>
              <a:off x="5037142" y="2802104"/>
              <a:ext cx="1402948" cy="461665"/>
            </a:xfrm>
            <a:prstGeom prst="rect">
              <a:avLst/>
            </a:prstGeom>
          </p:spPr>
          <p:txBody>
            <a:bodyPr wrap="none">
              <a:spAutoFit/>
            </a:bodyPr>
            <a:lstStyle/>
            <a:p>
              <a:r>
                <a:rPr lang="en-US" altLang="zh-CN" sz="2400" i="1" dirty="0" smtClean="0">
                  <a:solidFill>
                    <a:srgbClr val="FF0000"/>
                  </a:solidFill>
                  <a:latin typeface="Times New Roman" pitchFamily="18" charset="0"/>
                </a:rPr>
                <a:t>I</a:t>
              </a:r>
              <a:r>
                <a:rPr lang="en-US" altLang="zh-CN" baseline="-25000" dirty="0" smtClean="0">
                  <a:solidFill>
                    <a:srgbClr val="FF0000"/>
                  </a:solidFill>
                  <a:latin typeface="微软雅黑" pitchFamily="34" charset="-122"/>
                  <a:ea typeface="微软雅黑" pitchFamily="34" charset="-122"/>
                </a:rPr>
                <a:t>L</a:t>
              </a:r>
              <a:r>
                <a:rPr lang="en-US" altLang="zh-CN" dirty="0" smtClean="0">
                  <a:solidFill>
                    <a:srgbClr val="FF0000"/>
                  </a:solidFill>
                  <a:latin typeface="微软雅黑" pitchFamily="34" charset="-122"/>
                  <a:ea typeface="微软雅黑" pitchFamily="34" charset="-122"/>
                </a:rPr>
                <a:t>=</a:t>
              </a:r>
              <a:r>
                <a:rPr lang="en-US" altLang="zh-CN" sz="2400" i="1" dirty="0" smtClean="0">
                  <a:solidFill>
                    <a:srgbClr val="FF0000"/>
                  </a:solidFill>
                  <a:latin typeface="Times New Roman" pitchFamily="18" charset="0"/>
                </a:rPr>
                <a:t>I</a:t>
              </a:r>
              <a:r>
                <a:rPr lang="en-US" altLang="zh-CN" i="1" dirty="0" smtClean="0">
                  <a:solidFill>
                    <a:srgbClr val="FF0000"/>
                  </a:solidFill>
                  <a:latin typeface="Times New Roman" pitchFamily="18" charset="0"/>
                </a:rPr>
                <a:t>=</a:t>
              </a:r>
              <a:r>
                <a:rPr lang="en-US" altLang="zh-CN" sz="2400" dirty="0" smtClean="0">
                  <a:solidFill>
                    <a:srgbClr val="FF0000"/>
                  </a:solidFill>
                  <a:latin typeface="Times New Roman" pitchFamily="18" charset="0"/>
                </a:rPr>
                <a:t>0.6A</a:t>
              </a:r>
              <a:endParaRPr lang="zh-CN" altLang="en-US" sz="2400" dirty="0"/>
            </a:p>
          </p:txBody>
        </p:sp>
      </p:grpSp>
    </p:spTree>
    <p:extLst>
      <p:ext uri="{BB962C8B-B14F-4D97-AF65-F5344CB8AC3E}">
        <p14:creationId xmlns:p14="http://schemas.microsoft.com/office/powerpoint/2010/main" val="15272353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utoUpdateAnimBg="0"/>
      <p:bldP spid="9" grpId="0" autoUpdateAnimBg="0"/>
      <p:bldP spid="33" grpId="0" animBg="1"/>
      <p:bldP spid="4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5883" y="1073095"/>
            <a:ext cx="7390015" cy="2797048"/>
          </a:xfrm>
          <a:prstGeom prst="rect">
            <a:avLst/>
          </a:prstGeom>
        </p:spPr>
        <p:txBody>
          <a:bodyPr wrap="square">
            <a:spAutoFit/>
          </a:bodyPr>
          <a:lstStyle/>
          <a:p>
            <a:pPr algn="l">
              <a:lnSpc>
                <a:spcPct val="150000"/>
              </a:lnSpc>
            </a:pPr>
            <a:r>
              <a:rPr lang="zh-CN" altLang="zh-CN" sz="2400" dirty="0">
                <a:latin typeface="微软雅黑" panose="020B0503020204020204" pitchFamily="34" charset="-122"/>
                <a:ea typeface="微软雅黑" panose="020B0503020204020204" pitchFamily="34" charset="-122"/>
                <a:cs typeface="宋体" panose="02010600030101010101" pitchFamily="2" charset="-122"/>
              </a:rPr>
              <a:t>公式</a:t>
            </a:r>
            <a:r>
              <a:rPr lang="en-US" altLang="zh-CN" sz="2400" dirty="0">
                <a:latin typeface="微软雅黑" panose="020B0503020204020204" pitchFamily="34" charset="-122"/>
                <a:ea typeface="微软雅黑" panose="020B0503020204020204" pitchFamily="34" charset="-122"/>
                <a:cs typeface="宋体" panose="02010600030101010101" pitchFamily="2" charset="-122"/>
              </a:rPr>
              <a:t>U=IR</a:t>
            </a:r>
            <a:r>
              <a:rPr lang="zh-CN" altLang="zh-CN" sz="2400" dirty="0">
                <a:latin typeface="微软雅黑" panose="020B0503020204020204" pitchFamily="34" charset="-122"/>
                <a:ea typeface="微软雅黑" panose="020B0503020204020204" pitchFamily="34" charset="-122"/>
                <a:cs typeface="宋体" panose="02010600030101010101" pitchFamily="2" charset="-122"/>
              </a:rPr>
              <a:t>，表示导体两端的电压在数值上等于通过导体的电流和该导体电阻的乘积</a:t>
            </a:r>
            <a:r>
              <a:rPr lang="en-US" altLang="zh-CN" sz="24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a:latin typeface="微软雅黑" panose="020B0503020204020204" pitchFamily="34" charset="-122"/>
                <a:ea typeface="微软雅黑" panose="020B0503020204020204" pitchFamily="34" charset="-122"/>
                <a:cs typeface="宋体" panose="02010600030101010101" pitchFamily="2" charset="-122"/>
              </a:rPr>
              <a:t>但要注意，电压是电路中产生电流的原因</a:t>
            </a:r>
            <a:r>
              <a:rPr lang="en-US" altLang="zh-CN" sz="24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a:latin typeface="微软雅黑" panose="020B0503020204020204" pitchFamily="34" charset="-122"/>
                <a:ea typeface="微软雅黑" panose="020B0503020204020204" pitchFamily="34" charset="-122"/>
                <a:cs typeface="宋体" panose="02010600030101010101" pitchFamily="2" charset="-122"/>
              </a:rPr>
              <a:t>导体两端不加电压时，电流为零，但导体电阻依然存在</a:t>
            </a:r>
            <a:r>
              <a:rPr lang="en-US" altLang="zh-CN" sz="24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2400" dirty="0">
                <a:latin typeface="微软雅黑" panose="020B0503020204020204" pitchFamily="34" charset="-122"/>
                <a:ea typeface="微软雅黑" panose="020B0503020204020204" pitchFamily="34" charset="-122"/>
                <a:cs typeface="宋体" panose="02010600030101010101" pitchFamily="2" charset="-122"/>
              </a:rPr>
              <a:t>因此不能认为电压跟电流成正比，跟电阻也成正比</a:t>
            </a:r>
            <a:r>
              <a:rPr lang="en-US" altLang="zh-CN" sz="2400" dirty="0">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dirty="0">
              <a:latin typeface="微软雅黑" panose="020B0503020204020204" pitchFamily="34" charset="-122"/>
              <a:ea typeface="微软雅黑" panose="020B0503020204020204" pitchFamily="34" charset="-122"/>
            </a:endParaRPr>
          </a:p>
        </p:txBody>
      </p:sp>
      <p:sp>
        <p:nvSpPr>
          <p:cNvPr id="3" name="Rectangle 10"/>
          <p:cNvSpPr>
            <a:spLocks noChangeArrowheads="1"/>
          </p:cNvSpPr>
          <p:nvPr/>
        </p:nvSpPr>
        <p:spPr bwMode="auto">
          <a:xfrm>
            <a:off x="340821" y="486739"/>
            <a:ext cx="35994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sz="2400" dirty="0">
                <a:solidFill>
                  <a:srgbClr val="FF0000"/>
                </a:solidFill>
                <a:latin typeface="微软雅黑" pitchFamily="34" charset="-122"/>
                <a:ea typeface="微软雅黑" pitchFamily="34" charset="-122"/>
              </a:rPr>
              <a:t>公式</a:t>
            </a:r>
            <a:r>
              <a:rPr kumimoji="1" lang="en-US" altLang="zh-CN" sz="2400" i="1" dirty="0" smtClean="0">
                <a:solidFill>
                  <a:srgbClr val="FF0000"/>
                </a:solidFill>
                <a:latin typeface="微软雅黑" pitchFamily="34" charset="-122"/>
                <a:ea typeface="微软雅黑" pitchFamily="34" charset="-122"/>
              </a:rPr>
              <a:t>U=IR</a:t>
            </a:r>
            <a:r>
              <a:rPr kumimoji="1" lang="zh-CN" altLang="en-US" sz="2400" dirty="0" smtClean="0">
                <a:solidFill>
                  <a:srgbClr val="FF0000"/>
                </a:solidFill>
                <a:latin typeface="微软雅黑" pitchFamily="34" charset="-122"/>
                <a:ea typeface="微软雅黑" pitchFamily="34" charset="-122"/>
              </a:rPr>
              <a:t>的理解</a:t>
            </a:r>
            <a:r>
              <a:rPr kumimoji="1" lang="zh-CN" altLang="en-US" sz="2400" i="1" dirty="0" smtClean="0">
                <a:solidFill>
                  <a:srgbClr val="FF0000"/>
                </a:solidFill>
                <a:latin typeface="微软雅黑" pitchFamily="34" charset="-122"/>
                <a:ea typeface="微软雅黑" pitchFamily="34" charset="-122"/>
              </a:rPr>
              <a:t>：</a:t>
            </a:r>
            <a:endParaRPr kumimoji="1" lang="en-US" altLang="zh-CN" sz="2400" i="1" dirty="0">
              <a:solidFill>
                <a:srgbClr val="FF0000"/>
              </a:solidFill>
              <a:latin typeface="微软雅黑" pitchFamily="34" charset="-122"/>
              <a:ea typeface="微软雅黑" pitchFamily="34" charset="-122"/>
            </a:endParaRPr>
          </a:p>
        </p:txBody>
      </p:sp>
      <p:sp>
        <p:nvSpPr>
          <p:cNvPr id="4" name="文本框 3"/>
          <p:cNvSpPr txBox="1"/>
          <p:nvPr/>
        </p:nvSpPr>
        <p:spPr>
          <a:xfrm>
            <a:off x="540328" y="3870143"/>
            <a:ext cx="7431578" cy="1135054"/>
          </a:xfrm>
          <a:prstGeom prst="rect">
            <a:avLst/>
          </a:prstGeom>
        </p:spPr>
        <p:txBody>
          <a:bodyPr wrap="square">
            <a:spAutoFit/>
          </a:bodyPr>
          <a:lstStyle>
            <a:lvl1pPr algn="l">
              <a:lnSpc>
                <a:spcPct val="150000"/>
              </a:lnSpc>
              <a:defRPr sz="2400">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dirty="0">
                <a:solidFill>
                  <a:srgbClr val="FF0000"/>
                </a:solidFill>
              </a:rPr>
              <a:t>理解物理公式，一定要理解物理量的意义和规律的本质含义，不能单纯从数学角度来理解。</a:t>
            </a:r>
          </a:p>
        </p:txBody>
      </p:sp>
    </p:spTree>
    <p:extLst>
      <p:ext uri="{BB962C8B-B14F-4D97-AF65-F5344CB8AC3E}">
        <p14:creationId xmlns:p14="http://schemas.microsoft.com/office/powerpoint/2010/main" val="2848312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41173" y="151529"/>
            <a:ext cx="5657318" cy="461665"/>
          </a:xfrm>
          <a:prstGeom prst="rect">
            <a:avLst/>
          </a:prstGeom>
        </p:spPr>
        <p:txBody>
          <a:bodyPr wrap="none">
            <a:spAutoFit/>
          </a:bodyPr>
          <a:lstStyle/>
          <a:p>
            <a:pPr algn="just"/>
            <a:r>
              <a:rPr lang="zh-CN" altLang="en-US" sz="2400" dirty="0">
                <a:solidFill>
                  <a:srgbClr val="FF0000"/>
                </a:solidFill>
                <a:latin typeface="微软雅黑" panose="020B0503020204020204" pitchFamily="34" charset="-122"/>
                <a:ea typeface="微软雅黑" panose="020B0503020204020204" pitchFamily="34" charset="-122"/>
              </a:rPr>
              <a:t>讨论交流  </a:t>
            </a:r>
            <a:r>
              <a:rPr lang="zh-CN" altLang="en-US" sz="2400" dirty="0" smtClean="0">
                <a:solidFill>
                  <a:srgbClr val="FF0000"/>
                </a:solidFill>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电流表</a:t>
            </a:r>
            <a:r>
              <a:rPr lang="zh-CN" altLang="en-US" sz="2400" dirty="0">
                <a:latin typeface="微软雅黑" panose="020B0503020204020204" pitchFamily="34" charset="-122"/>
                <a:ea typeface="微软雅黑" panose="020B0503020204020204" pitchFamily="34" charset="-122"/>
              </a:rPr>
              <a:t>和电压表的连接方式</a:t>
            </a:r>
          </a:p>
        </p:txBody>
      </p:sp>
      <p:sp>
        <p:nvSpPr>
          <p:cNvPr id="3" name="矩形 2"/>
          <p:cNvSpPr/>
          <p:nvPr/>
        </p:nvSpPr>
        <p:spPr>
          <a:xfrm>
            <a:off x="141173" y="613194"/>
            <a:ext cx="8105517" cy="2862322"/>
          </a:xfrm>
          <a:prstGeom prst="rect">
            <a:avLst/>
          </a:prstGeom>
        </p:spPr>
        <p:txBody>
          <a:bodyPr wrap="square">
            <a:spAutoFit/>
          </a:bodyPr>
          <a:lstStyle/>
          <a:p>
            <a:pPr algn="just">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通过电表的电流过大会有烧毁电表的危险。电流表的特点是电阻很小，在实验中决不允许直接把电流表接在电源的两极上。请用欧姆定律分析其中的道理。</a:t>
            </a:r>
          </a:p>
          <a:p>
            <a:pPr algn="just">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电压表的特点是电阻很大，把电压表接到电源的两极上没有烧毁的危险，这是为什么？</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0336" y="2901142"/>
            <a:ext cx="3405929" cy="1895301"/>
          </a:xfrm>
          <a:prstGeom prst="rect">
            <a:avLst/>
          </a:prstGeom>
        </p:spPr>
      </p:pic>
    </p:spTree>
    <p:extLst>
      <p:ext uri="{BB962C8B-B14F-4D97-AF65-F5344CB8AC3E}">
        <p14:creationId xmlns:p14="http://schemas.microsoft.com/office/powerpoint/2010/main" val="29082277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92878" y="282471"/>
            <a:ext cx="4129740" cy="461665"/>
          </a:xfrm>
          <a:prstGeom prst="rect">
            <a:avLst/>
          </a:prstGeom>
          <a:noFill/>
        </p:spPr>
        <p:txBody>
          <a:bodyPr wrap="square" rtlCol="0">
            <a:spAutoFit/>
          </a:bodyPr>
          <a:lstStyle/>
          <a:p>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电压表的电阻：</a:t>
            </a:r>
            <a:r>
              <a:rPr lang="en-US" altLang="zh-CN" sz="2400" i="1" dirty="0" smtClean="0">
                <a:solidFill>
                  <a:schemeClr val="tx1">
                    <a:lumMod val="95000"/>
                    <a:lumOff val="5000"/>
                  </a:schemeClr>
                </a:solidFill>
                <a:latin typeface="微软雅黑" panose="020B0503020204020204" pitchFamily="34" charset="-122"/>
                <a:ea typeface="微软雅黑" panose="020B0503020204020204" pitchFamily="34" charset="-122"/>
              </a:rPr>
              <a:t>R</a:t>
            </a:r>
            <a:r>
              <a:rPr lang="en-US" altLang="zh-CN" sz="2400" baseline="-25000" dirty="0" smtClean="0">
                <a:solidFill>
                  <a:schemeClr val="tx1">
                    <a:lumMod val="95000"/>
                    <a:lumOff val="5000"/>
                  </a:schemeClr>
                </a:solidFill>
                <a:latin typeface="微软雅黑" panose="020B0503020204020204" pitchFamily="34" charset="-122"/>
                <a:ea typeface="微软雅黑" panose="020B0503020204020204" pitchFamily="34" charset="-122"/>
              </a:rPr>
              <a:t>V</a:t>
            </a:r>
            <a:r>
              <a:rPr lang="en-US" altLang="zh-CN" sz="2400" dirty="0" smtClean="0">
                <a:solidFill>
                  <a:schemeClr val="tx1">
                    <a:lumMod val="95000"/>
                    <a:lumOff val="5000"/>
                  </a:schemeClr>
                </a:solidFill>
                <a:latin typeface="微软雅黑" panose="020B0503020204020204" pitchFamily="34" charset="-122"/>
                <a:ea typeface="微软雅黑" panose="020B0503020204020204" pitchFamily="34" charset="-122"/>
              </a:rPr>
              <a:t>= 2000Ω</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340896" y="504248"/>
            <a:ext cx="3007555" cy="461665"/>
          </a:xfrm>
          <a:prstGeom prst="rect">
            <a:avLst/>
          </a:prstGeom>
          <a:noFill/>
        </p:spPr>
        <p:txBody>
          <a:bodyPr wrap="none" rtlCol="0">
            <a:spAutoFit/>
          </a:bodyPr>
          <a:lstStyle/>
          <a:p>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电源电压：</a:t>
            </a:r>
            <a:r>
              <a:rPr lang="en-US" altLang="zh-CN" sz="2400" i="1" dirty="0" smtClean="0">
                <a:solidFill>
                  <a:schemeClr val="tx1">
                    <a:lumMod val="95000"/>
                    <a:lumOff val="5000"/>
                  </a:schemeClr>
                </a:solidFill>
                <a:latin typeface="微软雅黑" panose="020B0503020204020204" pitchFamily="34" charset="-122"/>
                <a:ea typeface="微软雅黑" panose="020B0503020204020204" pitchFamily="34" charset="-122"/>
              </a:rPr>
              <a:t>U </a:t>
            </a:r>
            <a:r>
              <a:rPr lang="en-US" altLang="zh-CN" sz="2400" dirty="0" smtClean="0">
                <a:solidFill>
                  <a:schemeClr val="tx1">
                    <a:lumMod val="95000"/>
                    <a:lumOff val="5000"/>
                  </a:schemeClr>
                </a:solidFill>
                <a:latin typeface="微软雅黑" panose="020B0503020204020204" pitchFamily="34" charset="-122"/>
                <a:ea typeface="微软雅黑" panose="020B0503020204020204" pitchFamily="34" charset="-122"/>
              </a:rPr>
              <a:t>= 1.5V</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4" name="矩形 3">
                <a:extLst>
                  <a:ext uri="{FF2B5EF4-FFF2-40B4-BE49-F238E27FC236}">
                    <ele xmlns="" attr="{DFA3C03E-7DA1-4554-B0DA-686ADC482074}"/>
                  </a:ext>
                </a:extLst>
              </p:cNvPr>
              <p:cNvSpPr/>
              <p:nvPr/>
            </p:nvSpPr>
            <p:spPr>
              <a:xfrm>
                <a:off x="192878" y="1080014"/>
                <a:ext cx="8884619" cy="2789995"/>
              </a:xfrm>
              <a:prstGeom prst="rect">
                <a:avLst/>
              </a:prstGeom>
            </p:spPr>
            <p:txBody>
              <a:bodyPr wrap="square">
                <a:spAutoFit/>
              </a:bodyPr>
              <a:lstStyle/>
              <a:p>
                <a:pPr algn="just">
                  <a:lnSpc>
                    <a:spcPct val="150000"/>
                  </a:lnSpc>
                </a:pPr>
                <a:r>
                  <a:rPr lang="zh-CN" altLang="en-US" sz="2400" dirty="0" smtClean="0">
                    <a:solidFill>
                      <a:srgbClr val="FF0000"/>
                    </a:solidFill>
                    <a:latin typeface="微软雅黑" panose="020B0503020204020204" pitchFamily="34" charset="-122"/>
                    <a:ea typeface="微软雅黑" panose="020B0503020204020204" pitchFamily="34" charset="-122"/>
                  </a:rPr>
                  <a:t>解：当</a:t>
                </a:r>
                <a:r>
                  <a:rPr lang="zh-CN" altLang="en-US" sz="2400" dirty="0">
                    <a:solidFill>
                      <a:srgbClr val="FF0000"/>
                    </a:solidFill>
                    <a:latin typeface="微软雅黑" panose="020B0503020204020204" pitchFamily="34" charset="-122"/>
                    <a:ea typeface="微软雅黑" panose="020B0503020204020204" pitchFamily="34" charset="-122"/>
                  </a:rPr>
                  <a:t>电流表或电压表直接接在电源两极上时</a:t>
                </a:r>
                <a:r>
                  <a:rPr lang="zh-CN" altLang="en-US" sz="2400" dirty="0" smtClean="0">
                    <a:solidFill>
                      <a:srgbClr val="FF0000"/>
                    </a:solidFill>
                    <a:latin typeface="微软雅黑" panose="020B0503020204020204" pitchFamily="34" charset="-122"/>
                    <a:ea typeface="微软雅黑" panose="020B0503020204020204" pitchFamily="34" charset="-122"/>
                  </a:rPr>
                  <a:t>，根据：</a:t>
                </a:r>
                <a:endParaRPr lang="en-US" altLang="zh-CN" sz="24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通过电流表的电流为：</a:t>
                </a:r>
                <a14:m>
                  <m:oMath xmlns:m="http://schemas.openxmlformats.org/officeDocument/2006/math">
                    <m:r>
                      <a:rPr lang="en-US" altLang="zh-CN" sz="2400" b="0" i="1">
                        <a:solidFill>
                          <a:srgbClr val="FF0000"/>
                        </a:solidFill>
                        <a:latin typeface="Cambria Math" panose="02040503050406030204" pitchFamily="18" charset="0"/>
                      </a:rPr>
                      <m:t>𝐼</m:t>
                    </m:r>
                    <m:r>
                      <a:rPr lang="en-US" altLang="zh-CN" sz="2400" b="0" i="1" baseline="-25000">
                        <a:solidFill>
                          <a:srgbClr val="FF0000"/>
                        </a:solidFill>
                        <a:latin typeface="Cambria Math" panose="02040503050406030204" pitchFamily="18" charset="0"/>
                      </a:rPr>
                      <m:t>𝐴</m:t>
                    </m:r>
                    <m:r>
                      <a:rPr lang="en-US" altLang="zh-CN" sz="2400" b="0" i="1">
                        <a:solidFill>
                          <a:srgbClr val="FF0000"/>
                        </a:solidFill>
                        <a:latin typeface="Cambria Math" panose="02040503050406030204" pitchFamily="18" charset="0"/>
                      </a:rPr>
                      <m:t>=</m:t>
                    </m:r>
                    <m:f>
                      <m:fPr>
                        <m:ctrlPr>
                          <a:rPr lang="en-US" altLang="zh-CN" sz="2400" i="1">
                            <a:solidFill>
                              <a:srgbClr val="FF0000"/>
                            </a:solidFill>
                            <a:latin typeface="Cambria Math"/>
                          </a:rPr>
                        </m:ctrlPr>
                      </m:fPr>
                      <m:num>
                        <m:r>
                          <a:rPr lang="en-US" altLang="zh-CN" sz="2400" b="0" i="1" smtClean="0">
                            <a:solidFill>
                              <a:srgbClr val="FF0000"/>
                            </a:solidFill>
                            <a:latin typeface="Cambria Math" panose="02040503050406030204" pitchFamily="18" charset="0"/>
                          </a:rPr>
                          <m:t>1.5</m:t>
                        </m:r>
                        <m:r>
                          <a:rPr lang="en-US" altLang="zh-CN" sz="2400" b="0" i="1">
                            <a:solidFill>
                              <a:srgbClr val="FF0000"/>
                            </a:solidFill>
                            <a:latin typeface="Cambria Math" panose="02040503050406030204" pitchFamily="18" charset="0"/>
                          </a:rPr>
                          <m:t>𝑉</m:t>
                        </m:r>
                      </m:num>
                      <m:den>
                        <m:r>
                          <a:rPr lang="en-US" altLang="zh-CN" sz="2400" b="0" i="1" smtClean="0">
                            <a:solidFill>
                              <a:srgbClr val="FF0000"/>
                            </a:solidFill>
                            <a:latin typeface="Cambria Math" panose="02040503050406030204" pitchFamily="18" charset="0"/>
                          </a:rPr>
                          <m:t>0.1</m:t>
                        </m:r>
                        <m:r>
                          <m:rPr>
                            <m:sty m:val="p"/>
                          </m:rPr>
                          <a:rPr lang="en-US" altLang="zh-CN" sz="2400" b="0" i="1">
                            <a:solidFill>
                              <a:srgbClr val="FF0000"/>
                            </a:solidFill>
                            <a:latin typeface="Cambria Math" panose="02040503050406030204" pitchFamily="18" charset="0"/>
                          </a:rPr>
                          <m:t>Ω</m:t>
                        </m:r>
                      </m:den>
                    </m:f>
                    <m:r>
                      <a:rPr lang="en-US" altLang="zh-CN" sz="2400" b="0" i="1" smtClean="0">
                        <a:solidFill>
                          <a:srgbClr val="FF0000"/>
                        </a:solidFill>
                        <a:latin typeface="Cambria Math" panose="02040503050406030204" pitchFamily="18" charset="0"/>
                      </a:rPr>
                      <m:t>=15</m:t>
                    </m:r>
                    <m:r>
                      <m:rPr>
                        <m:sty m:val="p"/>
                      </m:rPr>
                      <a:rPr lang="en-US" altLang="zh-CN" sz="2400" b="0" i="1">
                        <a:solidFill>
                          <a:srgbClr val="FF0000"/>
                        </a:solidFill>
                        <a:latin typeface="Cambria Math" panose="02040503050406030204" pitchFamily="18" charset="0"/>
                      </a:rPr>
                      <m:t>A</m:t>
                    </m:r>
                  </m:oMath>
                </a14:m>
                <a:endParaRPr lang="en-US" altLang="zh-CN" sz="24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通过电压表的电流为：</a:t>
                </a:r>
                <a14:m>
                  <m:oMath xmlns:m="http://schemas.openxmlformats.org/officeDocument/2006/math">
                    <m:r>
                      <a:rPr lang="en-US" altLang="zh-CN" sz="2400" b="0" i="1">
                        <a:solidFill>
                          <a:srgbClr val="FF0000"/>
                        </a:solidFill>
                        <a:latin typeface="Cambria Math" panose="02040503050406030204" pitchFamily="18" charset="0"/>
                      </a:rPr>
                      <m:t>𝐼</m:t>
                    </m:r>
                    <m:r>
                      <a:rPr lang="en-US" altLang="zh-CN" sz="2400" b="0" i="1" baseline="-25000">
                        <a:solidFill>
                          <a:srgbClr val="FF0000"/>
                        </a:solidFill>
                        <a:latin typeface="Cambria Math" panose="02040503050406030204" pitchFamily="18" charset="0"/>
                      </a:rPr>
                      <m:t>𝑉</m:t>
                    </m:r>
                    <m:r>
                      <a:rPr lang="en-US" altLang="zh-CN" sz="2400" b="0" i="1">
                        <a:solidFill>
                          <a:srgbClr val="FF0000"/>
                        </a:solidFill>
                        <a:latin typeface="Cambria Math" panose="02040503050406030204" pitchFamily="18" charset="0"/>
                      </a:rPr>
                      <m:t>=</m:t>
                    </m:r>
                    <m:f>
                      <m:fPr>
                        <m:ctrlPr>
                          <a:rPr lang="en-US" altLang="zh-CN" sz="2400" i="1">
                            <a:solidFill>
                              <a:srgbClr val="FF0000"/>
                            </a:solidFill>
                            <a:latin typeface="Cambria Math"/>
                          </a:rPr>
                        </m:ctrlPr>
                      </m:fPr>
                      <m:num>
                        <m:r>
                          <a:rPr lang="en-US" altLang="zh-CN" sz="2400" b="0" i="1">
                            <a:solidFill>
                              <a:srgbClr val="FF0000"/>
                            </a:solidFill>
                            <a:latin typeface="Cambria Math" panose="02040503050406030204" pitchFamily="18" charset="0"/>
                          </a:rPr>
                          <m:t>1.5</m:t>
                        </m:r>
                        <m:r>
                          <a:rPr lang="en-US" altLang="zh-CN" sz="2400" b="0" i="1">
                            <a:solidFill>
                              <a:srgbClr val="FF0000"/>
                            </a:solidFill>
                            <a:latin typeface="Cambria Math" panose="02040503050406030204" pitchFamily="18" charset="0"/>
                          </a:rPr>
                          <m:t>𝑉</m:t>
                        </m:r>
                      </m:num>
                      <m:den>
                        <m:r>
                          <a:rPr lang="en-US" altLang="zh-CN" sz="2400" b="0" i="1" smtClean="0">
                            <a:solidFill>
                              <a:srgbClr val="FF0000"/>
                            </a:solidFill>
                            <a:latin typeface="Cambria Math" panose="02040503050406030204" pitchFamily="18" charset="0"/>
                          </a:rPr>
                          <m:t>2000</m:t>
                        </m:r>
                        <m:r>
                          <a:rPr lang="en-US" altLang="zh-CN" sz="2400" b="0" i="1">
                            <a:solidFill>
                              <a:srgbClr val="FF0000"/>
                            </a:solidFill>
                            <a:latin typeface="Cambria Math" panose="02040503050406030204" pitchFamily="18" charset="0"/>
                          </a:rPr>
                          <m:t>𝛺</m:t>
                        </m:r>
                      </m:den>
                    </m:f>
                    <m:r>
                      <a:rPr lang="en-US" altLang="zh-CN" sz="2400" b="0" i="1">
                        <a:solidFill>
                          <a:srgbClr val="FF0000"/>
                        </a:solidFill>
                        <a:latin typeface="Cambria Math" panose="02040503050406030204" pitchFamily="18" charset="0"/>
                      </a:rPr>
                      <m:t>=</m:t>
                    </m:r>
                    <m:r>
                      <a:rPr lang="en-US" altLang="zh-CN" sz="2400" b="0" i="1" smtClean="0">
                        <a:solidFill>
                          <a:srgbClr val="FF0000"/>
                        </a:solidFill>
                        <a:latin typeface="Cambria Math" panose="02040503050406030204" pitchFamily="18" charset="0"/>
                      </a:rPr>
                      <m:t>0.00075</m:t>
                    </m:r>
                    <m:r>
                      <m:rPr>
                        <m:sty m:val="p"/>
                      </m:rPr>
                      <a:rPr lang="en-US" altLang="zh-CN" sz="2400" b="0" i="1">
                        <a:solidFill>
                          <a:srgbClr val="FF0000"/>
                        </a:solidFill>
                        <a:latin typeface="Cambria Math" panose="02040503050406030204" pitchFamily="18" charset="0"/>
                      </a:rPr>
                      <m:t>A</m:t>
                    </m:r>
                  </m:oMath>
                </a14:m>
                <a:endParaRPr lang="en-US" altLang="zh-CN" sz="2400"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en-US" altLang="zh-CN" sz="2400" dirty="0">
                  <a:solidFill>
                    <a:srgbClr val="FF0000"/>
                  </a:solidFill>
                  <a:latin typeface="微软雅黑" panose="020B0503020204020204" pitchFamily="34" charset="-122"/>
                  <a:ea typeface="微软雅黑" panose="020B0503020204020204" pitchFamily="34" charset="-122"/>
                </a:endParaRPr>
              </a:p>
            </p:txBody>
          </p:sp>
        </mc:Choice>
        <mc:Fallback xmlns="">
          <p:sp>
            <p:nvSpPr>
              <p:cNvPr id="4" name="矩形 3">
                <a:extLst>
                  <a:ext uri="{FF2B5EF4-FFF2-40B4-BE49-F238E27FC236}">
                    <ele xmlns="" xmlns:a14="http://schemas.microsoft.com/office/drawing/2010/main" attr="{DFA3C03E-7DA1-4554-B0DA-686ADC482074}"/>
                  </a:ext>
                </a:extLst>
              </p:cNvPr>
              <p:cNvSpPr>
                <a:spLocks noRot="1" noChangeAspect="1" noMove="1" noResize="1" noEditPoints="1" noAdjustHandles="1" noChangeArrowheads="1" noChangeShapeType="1" noTextEdit="1"/>
              </p:cNvSpPr>
              <p:nvPr/>
            </p:nvSpPr>
            <p:spPr>
              <a:xfrm>
                <a:off x="192878" y="1080014"/>
                <a:ext cx="8884619" cy="2789995"/>
              </a:xfrm>
              <a:prstGeom prst="rect">
                <a:avLst/>
              </a:prstGeom>
              <a:blipFill rotWithShape="0">
                <a:blip r:embed="rId2"/>
                <a:stretch>
                  <a:fillRect l="-1098"/>
                </a:stretch>
              </a:blipFill>
            </p:spPr>
            <p:txBody>
              <a:bodyPr/>
              <a:lstStyle/>
              <a:p>
                <a:r>
                  <a:rPr lang="zh-CN" altLang="en-US">
                    <a:noFill/>
                  </a:rPr>
                  <a:t> </a:t>
                </a:r>
              </a:p>
            </p:txBody>
          </p:sp>
        </mc:Fallback>
      </mc:AlternateContent>
      <p:sp>
        <p:nvSpPr>
          <p:cNvPr id="5" name="文本框 4"/>
          <p:cNvSpPr txBox="1"/>
          <p:nvPr/>
        </p:nvSpPr>
        <p:spPr>
          <a:xfrm>
            <a:off x="192878" y="682034"/>
            <a:ext cx="3690434" cy="461665"/>
          </a:xfrm>
          <a:prstGeom prst="rect">
            <a:avLst/>
          </a:prstGeom>
          <a:noFill/>
        </p:spPr>
        <p:txBody>
          <a:bodyPr wrap="none" rtlCol="0">
            <a:spAutoFit/>
          </a:bodyPr>
          <a:lstStyle/>
          <a:p>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电流表的电阻：</a:t>
            </a:r>
            <a:r>
              <a:rPr lang="en-US" altLang="zh-CN" sz="2400" i="1" dirty="0" smtClean="0">
                <a:solidFill>
                  <a:schemeClr val="tx1">
                    <a:lumMod val="95000"/>
                    <a:lumOff val="5000"/>
                  </a:schemeClr>
                </a:solidFill>
                <a:latin typeface="微软雅黑" panose="020B0503020204020204" pitchFamily="34" charset="-122"/>
                <a:ea typeface="微软雅黑" panose="020B0503020204020204" pitchFamily="34" charset="-122"/>
              </a:rPr>
              <a:t>R</a:t>
            </a:r>
            <a:r>
              <a:rPr lang="en-US" altLang="zh-CN" sz="2400" baseline="-25000" dirty="0" smtClean="0">
                <a:solidFill>
                  <a:schemeClr val="tx1">
                    <a:lumMod val="95000"/>
                    <a:lumOff val="5000"/>
                  </a:schemeClr>
                </a:solidFill>
                <a:latin typeface="微软雅黑" panose="020B0503020204020204" pitchFamily="34" charset="-122"/>
                <a:ea typeface="微软雅黑" panose="020B0503020204020204" pitchFamily="34" charset="-122"/>
              </a:rPr>
              <a:t>A</a:t>
            </a:r>
            <a:r>
              <a:rPr lang="en-US" altLang="zh-CN" sz="2400" dirty="0" smtClean="0">
                <a:solidFill>
                  <a:schemeClr val="tx1">
                    <a:lumMod val="95000"/>
                    <a:lumOff val="5000"/>
                  </a:schemeClr>
                </a:solidFill>
                <a:latin typeface="微软雅黑" panose="020B0503020204020204" pitchFamily="34" charset="-122"/>
                <a:ea typeface="微软雅黑" panose="020B0503020204020204" pitchFamily="34" charset="-122"/>
              </a:rPr>
              <a:t>= 0.1Ω</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2740656" y="3566802"/>
            <a:ext cx="2921811" cy="1563998"/>
          </a:xfrm>
          <a:prstGeom prst="rect">
            <a:avLst/>
          </a:prstGeom>
        </p:spPr>
      </p:pic>
      <p:grpSp>
        <p:nvGrpSpPr>
          <p:cNvPr id="10" name="组合 9"/>
          <p:cNvGrpSpPr/>
          <p:nvPr/>
        </p:nvGrpSpPr>
        <p:grpSpPr>
          <a:xfrm>
            <a:off x="7473139" y="967437"/>
            <a:ext cx="963752" cy="830997"/>
            <a:chOff x="5655038" y="-48858"/>
            <a:chExt cx="850518" cy="729794"/>
          </a:xfrm>
        </p:grpSpPr>
        <p:sp>
          <p:nvSpPr>
            <p:cNvPr id="7" name="矩形 6"/>
            <p:cNvSpPr/>
            <p:nvPr/>
          </p:nvSpPr>
          <p:spPr>
            <a:xfrm>
              <a:off x="5655038" y="125956"/>
              <a:ext cx="809625" cy="405441"/>
            </a:xfrm>
            <a:prstGeom prst="rect">
              <a:avLst/>
            </a:prstGeom>
            <a:noFill/>
            <a:ln w="9525">
              <a:noFill/>
            </a:ln>
          </p:spPr>
          <p:txBody>
            <a:bodyPr>
              <a:spAutoFit/>
            </a:bodyPr>
            <a:lstStyle/>
            <a:p>
              <a:r>
                <a:rPr lang="en-US" altLang="zh-CN" sz="2400" i="1" dirty="0">
                  <a:solidFill>
                    <a:srgbClr val="FF0000"/>
                  </a:solidFill>
                  <a:latin typeface="Times New Roman" panose="02020603050405020304" pitchFamily="18" charset="0"/>
                </a:rPr>
                <a:t>I </a:t>
              </a:r>
              <a:r>
                <a:rPr lang="en-US" altLang="zh-CN" sz="2400" dirty="0">
                  <a:solidFill>
                    <a:srgbClr val="FF0000"/>
                  </a:solidFill>
                  <a:latin typeface="Times New Roman" panose="02020603050405020304" pitchFamily="18" charset="0"/>
                </a:rPr>
                <a:t>=</a:t>
              </a:r>
            </a:p>
          </p:txBody>
        </p:sp>
        <p:sp>
          <p:nvSpPr>
            <p:cNvPr id="8" name="矩形 7"/>
            <p:cNvSpPr/>
            <p:nvPr/>
          </p:nvSpPr>
          <p:spPr>
            <a:xfrm>
              <a:off x="6142457" y="-48858"/>
              <a:ext cx="359607" cy="729794"/>
            </a:xfrm>
            <a:prstGeom prst="rect">
              <a:avLst/>
            </a:prstGeom>
            <a:noFill/>
            <a:ln w="9525">
              <a:noFill/>
            </a:ln>
          </p:spPr>
          <p:txBody>
            <a:bodyPr wrap="none" anchor="t">
              <a:spAutoFit/>
            </a:bodyPr>
            <a:lstStyle/>
            <a:p>
              <a:r>
                <a:rPr lang="en-US" altLang="zh-CN" sz="2400" i="1" dirty="0">
                  <a:solidFill>
                    <a:srgbClr val="FF0000"/>
                  </a:solidFill>
                  <a:latin typeface="Times New Roman" panose="02020603050405020304" pitchFamily="18" charset="0"/>
                </a:rPr>
                <a:t>U</a:t>
              </a:r>
            </a:p>
            <a:p>
              <a:r>
                <a:rPr lang="en-US" altLang="zh-CN" sz="2400" i="1" dirty="0">
                  <a:solidFill>
                    <a:srgbClr val="FF0000"/>
                  </a:solidFill>
                  <a:latin typeface="Times New Roman" panose="02020603050405020304" pitchFamily="18" charset="0"/>
                </a:rPr>
                <a:t>R</a:t>
              </a:r>
            </a:p>
          </p:txBody>
        </p:sp>
        <p:sp>
          <p:nvSpPr>
            <p:cNvPr id="9" name="直接连接符 8"/>
            <p:cNvSpPr/>
            <p:nvPr/>
          </p:nvSpPr>
          <p:spPr>
            <a:xfrm>
              <a:off x="6180515" y="366274"/>
              <a:ext cx="325041" cy="0"/>
            </a:xfrm>
            <a:prstGeom prst="line">
              <a:avLst/>
            </a:prstGeom>
            <a:ln w="12700" cap="flat" cmpd="sng">
              <a:solidFill>
                <a:srgbClr val="FF0000"/>
              </a:solidFill>
              <a:prstDash val="solid"/>
              <a:headEnd type="none" w="med" len="med"/>
              <a:tailEnd type="none" w="med" len="med"/>
            </a:ln>
          </p:spPr>
        </p:sp>
      </p:grpSp>
      <p:sp>
        <p:nvSpPr>
          <p:cNvPr id="11" name="椭圆形标注 10"/>
          <p:cNvSpPr/>
          <p:nvPr/>
        </p:nvSpPr>
        <p:spPr>
          <a:xfrm flipH="1">
            <a:off x="839585" y="3237391"/>
            <a:ext cx="2227810" cy="908861"/>
          </a:xfrm>
          <a:prstGeom prst="wedgeEllipseCallout">
            <a:avLst>
              <a:gd name="adj1" fmla="val -60518"/>
              <a:gd name="adj2" fmla="val 26793"/>
            </a:avLst>
          </a:prstGeom>
          <a:solidFill>
            <a:srgbClr val="FFFFFF"/>
          </a:solidFill>
          <a:ln w="12700" cap="flat">
            <a:solidFill>
              <a:srgbClr val="01457D"/>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我的电阻大，通过的电流小</a:t>
            </a:r>
            <a:endParaRPr kumimoji="0" lang="zh-CN" altLang="en-US" sz="1800" b="0" i="0" u="none" strike="noStrike" cap="none" spc="0" normalizeH="0" baseline="0" dirty="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endParaRPr>
          </a:p>
        </p:txBody>
      </p:sp>
      <p:sp>
        <p:nvSpPr>
          <p:cNvPr id="12" name="圆角矩形标注 11"/>
          <p:cNvSpPr/>
          <p:nvPr/>
        </p:nvSpPr>
        <p:spPr>
          <a:xfrm>
            <a:off x="6341647" y="3173628"/>
            <a:ext cx="1883331" cy="1021554"/>
          </a:xfrm>
          <a:prstGeom prst="wedgeRoundRectCallout">
            <a:avLst>
              <a:gd name="adj1" fmla="val -98810"/>
              <a:gd name="adj2" fmla="val 25705"/>
              <a:gd name="adj3" fmla="val 16667"/>
            </a:avLst>
          </a:prstGeom>
          <a:solidFill>
            <a:srgbClr val="FFFFFF"/>
          </a:solidFill>
          <a:ln w="12700" cap="flat">
            <a:solidFill>
              <a:srgbClr val="01457D"/>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原来是因为我的电阻小。通过的电流大。</a:t>
            </a:r>
            <a:endParaRPr kumimoji="0" lang="zh-CN" altLang="en-US" sz="1800" b="0" i="0" u="none" strike="noStrike" cap="none" spc="0" normalizeH="0" baseline="0" dirty="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endParaRPr>
          </a:p>
        </p:txBody>
      </p:sp>
    </p:spTree>
    <p:extLst>
      <p:ext uri="{BB962C8B-B14F-4D97-AF65-F5344CB8AC3E}">
        <p14:creationId xmlns:p14="http://schemas.microsoft.com/office/powerpoint/2010/main" val="5459749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wipe(left)">
                                      <p:cBhvr>
                                        <p:cTn id="37" dur="500"/>
                                        <p:tgtEl>
                                          <p:spTgt spid="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wipe(left)">
                                      <p:cBhvr>
                                        <p:cTn id="42" dur="500"/>
                                        <p:tgtEl>
                                          <p:spTgt spid="4">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uild="p"/>
      <p:bldP spid="5"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225484" y="2584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04141" y="25844"/>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035380" y="113125"/>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957979" y="619349"/>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sp>
        <p:nvSpPr>
          <p:cNvPr id="7" name="TextBox 25"/>
          <p:cNvSpPr txBox="1">
            <a:spLocks noChangeArrowheads="1"/>
          </p:cNvSpPr>
          <p:nvPr/>
        </p:nvSpPr>
        <p:spPr bwMode="auto">
          <a:xfrm>
            <a:off x="3996913" y="4459820"/>
            <a:ext cx="44853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1" hangingPunct="1">
              <a:defRPr sz="2400">
                <a:solidFill>
                  <a:srgbClr val="FF0000"/>
                </a:solidFill>
                <a:latin typeface="微软雅黑" pitchFamily="34" charset="-122"/>
                <a:ea typeface="微软雅黑" pitchFamily="34"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dirty="0"/>
              <a:t>学习难点</a:t>
            </a:r>
            <a:r>
              <a:rPr lang="zh-CN" altLang="en-US" dirty="0" smtClean="0"/>
              <a:t>：根据欧姆定律</a:t>
            </a:r>
            <a:r>
              <a:rPr lang="zh-CN" altLang="en-US" dirty="0"/>
              <a:t>的计算</a:t>
            </a:r>
          </a:p>
        </p:txBody>
      </p:sp>
      <p:sp>
        <p:nvSpPr>
          <p:cNvPr id="9" name="TextBox 26"/>
          <p:cNvSpPr txBox="1">
            <a:spLocks noChangeArrowheads="1"/>
          </p:cNvSpPr>
          <p:nvPr/>
        </p:nvSpPr>
        <p:spPr bwMode="auto">
          <a:xfrm>
            <a:off x="78706" y="4466737"/>
            <a:ext cx="40989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lang="zh-CN" altLang="en-US" sz="2400" dirty="0">
                <a:solidFill>
                  <a:srgbClr val="FF0000"/>
                </a:solidFill>
                <a:latin typeface="微软雅黑" pitchFamily="34" charset="-122"/>
                <a:ea typeface="微软雅黑" pitchFamily="34" charset="-122"/>
              </a:rPr>
              <a:t>学习</a:t>
            </a:r>
            <a:r>
              <a:rPr lang="zh-CN" altLang="en-US" sz="2400" dirty="0" smtClean="0">
                <a:solidFill>
                  <a:srgbClr val="FF0000"/>
                </a:solidFill>
                <a:latin typeface="微软雅黑" pitchFamily="34" charset="-122"/>
                <a:ea typeface="微软雅黑" pitchFamily="34" charset="-122"/>
              </a:rPr>
              <a:t>重点：</a:t>
            </a:r>
            <a:r>
              <a:rPr lang="zh-CN" altLang="en-US" sz="2400" dirty="0">
                <a:solidFill>
                  <a:srgbClr val="FF0000"/>
                </a:solidFill>
                <a:latin typeface="微软雅黑" pitchFamily="34" charset="-122"/>
                <a:ea typeface="微软雅黑" pitchFamily="34" charset="-122"/>
              </a:rPr>
              <a:t>欧姆定律</a:t>
            </a:r>
            <a:r>
              <a:rPr lang="zh-CN" altLang="en-US" sz="2400" dirty="0" smtClean="0">
                <a:solidFill>
                  <a:srgbClr val="FF0000"/>
                </a:solidFill>
                <a:latin typeface="微软雅黑" pitchFamily="34" charset="-122"/>
                <a:ea typeface="微软雅黑" pitchFamily="34" charset="-122"/>
              </a:rPr>
              <a:t>的理解</a:t>
            </a:r>
            <a:endParaRPr lang="zh-CN" altLang="en-US" sz="2400" dirty="0">
              <a:solidFill>
                <a:srgbClr val="FF0000"/>
              </a:solidFill>
              <a:latin typeface="微软雅黑" pitchFamily="34" charset="-122"/>
              <a:ea typeface="微软雅黑" pitchFamily="34" charset="-122"/>
            </a:endParaRPr>
          </a:p>
        </p:txBody>
      </p:sp>
      <p:pic>
        <p:nvPicPr>
          <p:cNvPr id="4" name="图片 3"/>
          <p:cNvPicPr>
            <a:picLocks noChangeAspect="1"/>
          </p:cNvPicPr>
          <p:nvPr/>
        </p:nvPicPr>
        <p:blipFill>
          <a:blip r:embed="rId3"/>
          <a:stretch>
            <a:fillRect/>
          </a:stretch>
        </p:blipFill>
        <p:spPr>
          <a:xfrm>
            <a:off x="365290" y="723625"/>
            <a:ext cx="8304413" cy="3725151"/>
          </a:xfrm>
          <a:prstGeom prst="rect">
            <a:avLst/>
          </a:prstGeom>
        </p:spPr>
      </p:pic>
    </p:spTree>
    <p:extLst>
      <p:ext uri="{BB962C8B-B14F-4D97-AF65-F5344CB8AC3E}">
        <p14:creationId xmlns:p14="http://schemas.microsoft.com/office/powerpoint/2010/main" val="4045963265"/>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07636" y="112042"/>
            <a:ext cx="1549518"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典例分析</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sp>
        <p:nvSpPr>
          <p:cNvPr id="3" name="Shape 108"/>
          <p:cNvSpPr/>
          <p:nvPr/>
        </p:nvSpPr>
        <p:spPr>
          <a:xfrm>
            <a:off x="194195" y="92769"/>
            <a:ext cx="562930" cy="5732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4" name="Shape 112"/>
          <p:cNvSpPr/>
          <p:nvPr/>
        </p:nvSpPr>
        <p:spPr>
          <a:xfrm>
            <a:off x="123773" y="81264"/>
            <a:ext cx="562931"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5" name="矩形 4"/>
          <p:cNvSpPr/>
          <p:nvPr/>
        </p:nvSpPr>
        <p:spPr>
          <a:xfrm>
            <a:off x="907636" y="632432"/>
            <a:ext cx="6592128"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zh-CN" sz="2800" dirty="0" smtClean="0">
                <a:solidFill>
                  <a:srgbClr val="FF0000"/>
                </a:solidFill>
                <a:latin typeface="微软雅黑" pitchFamily="34" charset="-122"/>
                <a:ea typeface="微软雅黑" pitchFamily="34" charset="-122"/>
              </a:rPr>
              <a:t>一：</a:t>
            </a:r>
            <a:r>
              <a:rPr lang="zh-CN" altLang="en-US" sz="2800" dirty="0">
                <a:solidFill>
                  <a:srgbClr val="FF0000"/>
                </a:solidFill>
                <a:latin typeface="微软雅黑" pitchFamily="34" charset="-122"/>
                <a:ea typeface="微软雅黑" pitchFamily="34" charset="-122"/>
              </a:rPr>
              <a:t>欧姆定律</a:t>
            </a:r>
            <a:r>
              <a:rPr lang="zh-CN" altLang="en-US" sz="2800" dirty="0" smtClean="0">
                <a:solidFill>
                  <a:srgbClr val="FF0000"/>
                </a:solidFill>
                <a:latin typeface="微软雅黑" pitchFamily="34" charset="-122"/>
                <a:ea typeface="微软雅黑" pitchFamily="34" charset="-122"/>
              </a:rPr>
              <a:t>的理解</a:t>
            </a:r>
            <a:endParaRPr lang="zh-CN" altLang="zh-CN" sz="2800" dirty="0">
              <a:solidFill>
                <a:srgbClr val="FF0000"/>
              </a:solidFill>
              <a:latin typeface="微软雅黑" pitchFamily="34" charset="-122"/>
              <a:ea typeface="微软雅黑" pitchFamily="34" charset="-122"/>
            </a:endParaRPr>
          </a:p>
        </p:txBody>
      </p:sp>
      <p:sp>
        <p:nvSpPr>
          <p:cNvPr id="6" name="矩形 5"/>
          <p:cNvSpPr/>
          <p:nvPr/>
        </p:nvSpPr>
        <p:spPr>
          <a:xfrm>
            <a:off x="473131" y="1076509"/>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a:t>
            </a:r>
            <a:r>
              <a:rPr lang="zh-CN" altLang="zh-CN" sz="2800" dirty="0" smtClean="0">
                <a:solidFill>
                  <a:srgbClr val="008080"/>
                </a:solidFill>
                <a:latin typeface="微软雅黑" pitchFamily="34" charset="-122"/>
                <a:ea typeface="微软雅黑" pitchFamily="34" charset="-122"/>
              </a:rPr>
              <a:t>例题</a:t>
            </a:r>
            <a:r>
              <a:rPr lang="en-US" altLang="zh-CN" sz="2800" dirty="0" smtClean="0">
                <a:solidFill>
                  <a:srgbClr val="008080"/>
                </a:solidFill>
                <a:latin typeface="微软雅黑" pitchFamily="34" charset="-122"/>
                <a:ea typeface="微软雅黑" pitchFamily="34" charset="-122"/>
              </a:rPr>
              <a:t>1</a:t>
            </a:r>
            <a:r>
              <a:rPr lang="zh-CN" altLang="zh-CN" sz="2800" dirty="0" smtClean="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7" name="Rectangle 2"/>
          <p:cNvSpPr>
            <a:spLocks noChangeArrowheads="1"/>
          </p:cNvSpPr>
          <p:nvPr/>
        </p:nvSpPr>
        <p:spPr bwMode="auto">
          <a:xfrm>
            <a:off x="142164" y="1465032"/>
            <a:ext cx="851310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2019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湖南邵阳市）</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一盏调光台灯，其原理如图所示，闭合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，将滑片从左向右移动，电流表的示数和灯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两端的电压变化分别是（　　）</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8193" name="图片24"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a:stretch>
            <a:fillRect/>
          </a:stretch>
        </p:blipFill>
        <p:spPr bwMode="auto">
          <a:xfrm>
            <a:off x="6230747" y="2952517"/>
            <a:ext cx="1990970" cy="164167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a:spLocks noChangeArrowheads="1"/>
          </p:cNvSpPr>
          <p:nvPr/>
        </p:nvSpPr>
        <p:spPr bwMode="auto">
          <a:xfrm>
            <a:off x="273023" y="3334572"/>
            <a:ext cx="5724644" cy="1135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．变、变大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．变大、变小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．变小、变小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．变小、变大</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1552754" y="2750059"/>
            <a:ext cx="389850" cy="461665"/>
          </a:xfrm>
          <a:prstGeom prst="rect">
            <a:avLst/>
          </a:prstGeom>
        </p:spPr>
        <p:txBody>
          <a:bodyPr wrap="none">
            <a:spAutoFit/>
          </a:bodyPr>
          <a:lstStyle/>
          <a:p>
            <a:pPr marL="0" marR="0" lvl="0" indent="0" algn="l" defTabSz="914400" rtl="0" eaLnBrk="0" fontAlgn="ctr" latinLnBrk="0" hangingPunct="0">
              <a:lnSpc>
                <a:spcPct val="100000"/>
              </a:lnSpc>
              <a:spcBef>
                <a:spcPct val="0"/>
              </a:spcBef>
              <a:spcAft>
                <a:spcPct val="0"/>
              </a:spcAft>
              <a:buClrTx/>
              <a:buSzTx/>
              <a:buFontTx/>
              <a:buNone/>
              <a:tabLst>
                <a:tab pos="1460500" algn="l"/>
                <a:tab pos="2794000" algn="l"/>
                <a:tab pos="4064000" algn="l"/>
              </a:tabLst>
            </a:pPr>
            <a:r>
              <a:rPr lang="en-US" altLang="zh-CN" sz="2400" dirty="0" smtClean="0">
                <a:solidFill>
                  <a:srgbClr val="FF0000"/>
                </a:solidFill>
                <a:latin typeface="微软雅黑" pitchFamily="34" charset="-122"/>
                <a:ea typeface="微软雅黑" pitchFamily="34" charset="-122"/>
                <a:cs typeface="Times New Roman" pitchFamily="18" charset="0"/>
              </a:rPr>
              <a:t>C</a:t>
            </a:r>
            <a:endParaRPr lang="en-US" altLang="zh-CN" sz="2400" dirty="0">
              <a:solidFill>
                <a:schemeClr val="tx1"/>
              </a:solidFill>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21553436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77469" y="172863"/>
            <a:ext cx="2616351" cy="523220"/>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【迁移</a:t>
            </a:r>
            <a:r>
              <a:rPr lang="zh-CN" altLang="zh-CN" sz="2800" dirty="0" smtClean="0">
                <a:solidFill>
                  <a:srgbClr val="008080"/>
                </a:solidFill>
                <a:latin typeface="微软雅黑" pitchFamily="34" charset="-122"/>
                <a:ea typeface="微软雅黑" pitchFamily="34" charset="-122"/>
              </a:rPr>
              <a:t>训练</a:t>
            </a:r>
            <a:r>
              <a:rPr lang="en-US" altLang="zh-CN" sz="2800" dirty="0" smtClean="0">
                <a:solidFill>
                  <a:srgbClr val="008080"/>
                </a:solidFill>
                <a:latin typeface="微软雅黑" pitchFamily="34" charset="-122"/>
                <a:ea typeface="微软雅黑" pitchFamily="34" charset="-122"/>
              </a:rPr>
              <a:t>1</a:t>
            </a:r>
            <a:r>
              <a:rPr lang="zh-CN" altLang="zh-CN" sz="2800" dirty="0" smtClean="0">
                <a:solidFill>
                  <a:srgbClr val="008080"/>
                </a:solidFill>
                <a:latin typeface="微软雅黑" pitchFamily="34" charset="-122"/>
                <a:ea typeface="微软雅黑" pitchFamily="34" charset="-122"/>
              </a:rPr>
              <a:t>】</a:t>
            </a:r>
            <a:endParaRPr lang="en-US" altLang="zh-CN" sz="2800" dirty="0">
              <a:solidFill>
                <a:srgbClr val="008080"/>
              </a:solidFill>
              <a:latin typeface="微软雅黑" pitchFamily="34" charset="-122"/>
              <a:ea typeface="微软雅黑" pitchFamily="34" charset="-122"/>
            </a:endParaRPr>
          </a:p>
        </p:txBody>
      </p:sp>
      <p:sp>
        <p:nvSpPr>
          <p:cNvPr id="3" name="Rectangle 2"/>
          <p:cNvSpPr>
            <a:spLocks noChangeArrowheads="1"/>
          </p:cNvSpPr>
          <p:nvPr/>
        </p:nvSpPr>
        <p:spPr bwMode="auto">
          <a:xfrm>
            <a:off x="298271" y="521183"/>
            <a:ext cx="78317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ctr" latinLnBrk="0" hangingPunct="1">
              <a:lnSpc>
                <a:spcPct val="15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MS UI Gothic" pitchFamily="34" charset="-128"/>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2019</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北京</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图所示的电路中，电源两端电压保持不变，当开光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闭合时，灯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正常发光，如果将滑动变阻器的滑片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P</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向右滑动，则下列说法中正确的是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457200" marR="0" lvl="0" indent="-457200" algn="l" defTabSz="914400" rtl="0" eaLnBrk="0" fontAlgn="base" latinLnBrk="0" hangingPunct="0">
              <a:lnSpc>
                <a:spcPct val="150000"/>
              </a:lnSpc>
              <a:spcBef>
                <a:spcPct val="0"/>
              </a:spcBef>
              <a:spcAft>
                <a:spcPct val="0"/>
              </a:spcAft>
              <a:buClrTx/>
              <a:buSzTx/>
              <a:buFontTx/>
              <a:buAutoNum type="alphaUcPeriod"/>
              <a:tabLst/>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电流表的示数变大，灯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变亮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457200" marR="0" lvl="0" indent="-457200" algn="l" defTabSz="914400" rtl="0" eaLnBrk="0" fontAlgn="base" latinLnBrk="0" hangingPunct="0">
              <a:lnSpc>
                <a:spcPct val="150000"/>
              </a:lnSpc>
              <a:spcBef>
                <a:spcPct val="0"/>
              </a:spcBef>
              <a:spcAft>
                <a:spcPct val="0"/>
              </a:spcAft>
              <a:buClrTx/>
              <a:buSzTx/>
              <a:buFontTx/>
              <a:buAutoNum type="alphaUcPeriod"/>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电流表的示数变大灯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电流表的示数变小，灯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变亮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电流表的示数变小，灯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L</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217" name="图片 235" descr="说明:  "/>
          <p:cNvPicPr>
            <a:picLocks noChangeAspect="1" noChangeArrowheads="1"/>
          </p:cNvPicPr>
          <p:nvPr/>
        </p:nvPicPr>
        <p:blipFill rotWithShape="1">
          <a:blip r:embed="rId2">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b="14653"/>
          <a:stretch/>
        </p:blipFill>
        <p:spPr bwMode="auto">
          <a:xfrm>
            <a:off x="5464634" y="2869324"/>
            <a:ext cx="2041248" cy="1377029"/>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406222" y="1851152"/>
            <a:ext cx="418704" cy="461665"/>
          </a:xfrm>
          <a:prstGeom prst="rect">
            <a:avLst/>
          </a:prstGeom>
        </p:spPr>
        <p:txBody>
          <a:bodyPr wrap="none">
            <a:spAutoFit/>
          </a:bodyPr>
          <a:lstStyle/>
          <a:p>
            <a:r>
              <a:rPr lang="en-US" altLang="zh-CN" sz="2400" dirty="0">
                <a:solidFill>
                  <a:srgbClr val="FF0000"/>
                </a:solidFill>
                <a:latin typeface="微软雅黑" pitchFamily="34" charset="-122"/>
                <a:ea typeface="微软雅黑" pitchFamily="34" charset="-122"/>
              </a:rPr>
              <a:t>D</a:t>
            </a:r>
            <a:endParaRPr lang="zh-CN" altLang="en-US" sz="24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9495642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5948" y="150674"/>
            <a:ext cx="5360678" cy="523220"/>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en-US" sz="2800" dirty="0">
                <a:solidFill>
                  <a:srgbClr val="FF0000"/>
                </a:solidFill>
                <a:latin typeface="微软雅黑" pitchFamily="34" charset="-122"/>
                <a:ea typeface="微软雅黑" pitchFamily="34" charset="-122"/>
              </a:rPr>
              <a:t>二</a:t>
            </a:r>
            <a:r>
              <a:rPr lang="zh-CN" altLang="zh-CN" sz="2800" dirty="0" smtClean="0">
                <a:solidFill>
                  <a:srgbClr val="FF0000"/>
                </a:solidFill>
                <a:latin typeface="微软雅黑" pitchFamily="34" charset="-122"/>
                <a:ea typeface="微软雅黑" pitchFamily="34" charset="-122"/>
              </a:rPr>
              <a:t>：</a:t>
            </a:r>
            <a:r>
              <a:rPr lang="zh-CN" altLang="en-US" sz="2800" dirty="0" smtClean="0">
                <a:solidFill>
                  <a:srgbClr val="FF0000"/>
                </a:solidFill>
                <a:latin typeface="微软雅黑" pitchFamily="34" charset="-122"/>
                <a:ea typeface="微软雅黑" pitchFamily="34" charset="-122"/>
              </a:rPr>
              <a:t>欧姆定律的应用</a:t>
            </a:r>
            <a:endParaRPr lang="en-US" altLang="zh-CN" sz="2800" dirty="0">
              <a:solidFill>
                <a:srgbClr val="FF0000"/>
              </a:solidFill>
              <a:latin typeface="微软雅黑" pitchFamily="34" charset="-122"/>
              <a:ea typeface="微软雅黑" pitchFamily="34" charset="-122"/>
            </a:endParaRPr>
          </a:p>
        </p:txBody>
      </p:sp>
      <p:sp>
        <p:nvSpPr>
          <p:cNvPr id="3" name="矩形 2"/>
          <p:cNvSpPr/>
          <p:nvPr/>
        </p:nvSpPr>
        <p:spPr>
          <a:xfrm>
            <a:off x="360378" y="619082"/>
            <a:ext cx="2549096" cy="523220"/>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【典型例题</a:t>
            </a:r>
            <a:r>
              <a:rPr lang="en-US" altLang="zh-CN" sz="2800" dirty="0">
                <a:solidFill>
                  <a:srgbClr val="008080"/>
                </a:solidFill>
                <a:latin typeface="微软雅黑" pitchFamily="34" charset="-122"/>
                <a:ea typeface="微软雅黑" pitchFamily="34" charset="-122"/>
              </a:rPr>
              <a:t>2</a:t>
            </a:r>
            <a:r>
              <a:rPr lang="zh-CN" altLang="zh-CN" sz="2800" dirty="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4" name="Rectangle 2"/>
          <p:cNvSpPr>
            <a:spLocks noChangeArrowheads="1"/>
          </p:cNvSpPr>
          <p:nvPr/>
        </p:nvSpPr>
        <p:spPr bwMode="auto">
          <a:xfrm>
            <a:off x="228601" y="1142302"/>
            <a:ext cx="826901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2019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成都）</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如图所示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电源电压不变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开关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s</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闭合后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把滑片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P</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向右移动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则滑动变阻器接入电路的阻值将</a:t>
            </a:r>
            <a:r>
              <a:rPr kumimoji="0" lang="zh-CN" altLang="en-US" sz="2400" b="0" i="0" u="sng"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电压表示数将</a:t>
            </a:r>
            <a:r>
              <a:rPr kumimoji="0" lang="zh-CN" altLang="en-US" sz="2400" b="0" i="0" u="sng"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两空均选填“变大”、“变小”或“不变”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华文仿宋" pitchFamily="2" charset="-122"/>
              </a:rPr>
              <a:t>。</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6145" name="图片 892943969"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a:stretch>
            <a:fillRect/>
          </a:stretch>
        </p:blipFill>
        <p:spPr bwMode="auto">
          <a:xfrm>
            <a:off x="2735318" y="2896628"/>
            <a:ext cx="2293882" cy="182820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123662" y="1731260"/>
            <a:ext cx="8002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变</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大</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Rectangle 3"/>
          <p:cNvSpPr>
            <a:spLocks noChangeArrowheads="1"/>
          </p:cNvSpPr>
          <p:nvPr/>
        </p:nvSpPr>
        <p:spPr bwMode="auto">
          <a:xfrm>
            <a:off x="1091118" y="2287052"/>
            <a:ext cx="80021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l" rtl="0" fontAlgn="base">
              <a:spcBef>
                <a:spcPct val="0"/>
              </a:spcBef>
              <a:spcAft>
                <a:spcPct val="0"/>
              </a:spcAft>
            </a:pPr>
            <a:r>
              <a:rPr lang="zh-CN" sz="2400" dirty="0">
                <a:solidFill>
                  <a:srgbClr val="FF0000"/>
                </a:solidFill>
                <a:latin typeface="微软雅黑" pitchFamily="34" charset="-122"/>
                <a:ea typeface="微软雅黑" pitchFamily="34" charset="-122"/>
                <a:cs typeface="Times New Roman" pitchFamily="18" charset="0"/>
              </a:rPr>
              <a:t>变小</a:t>
            </a:r>
          </a:p>
        </p:txBody>
      </p:sp>
    </p:spTree>
    <p:extLst>
      <p:ext uri="{BB962C8B-B14F-4D97-AF65-F5344CB8AC3E}">
        <p14:creationId xmlns:p14="http://schemas.microsoft.com/office/powerpoint/2010/main" val="7458794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68012" y="267382"/>
            <a:ext cx="2616351" cy="523220"/>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【迁移训练</a:t>
            </a:r>
            <a:r>
              <a:rPr lang="en-US" altLang="zh-CN" sz="2800" dirty="0">
                <a:solidFill>
                  <a:srgbClr val="008080"/>
                </a:solidFill>
                <a:latin typeface="微软雅黑" pitchFamily="34" charset="-122"/>
                <a:ea typeface="微软雅黑" pitchFamily="34" charset="-122"/>
              </a:rPr>
              <a:t>2</a:t>
            </a:r>
            <a:r>
              <a:rPr lang="zh-CN" altLang="zh-CN" sz="2800" dirty="0">
                <a:solidFill>
                  <a:srgbClr val="008080"/>
                </a:solidFill>
                <a:latin typeface="微软雅黑" pitchFamily="34" charset="-122"/>
                <a:ea typeface="微软雅黑" pitchFamily="34" charset="-122"/>
              </a:rPr>
              <a:t>】</a:t>
            </a:r>
            <a:endParaRPr lang="en-US" altLang="zh-CN" sz="2800" dirty="0">
              <a:solidFill>
                <a:srgbClr val="008080"/>
              </a:solidFill>
              <a:latin typeface="微软雅黑" pitchFamily="34" charset="-122"/>
              <a:ea typeface="微软雅黑" pitchFamily="34" charset="-122"/>
            </a:endParaRPr>
          </a:p>
        </p:txBody>
      </p:sp>
      <p:sp>
        <p:nvSpPr>
          <p:cNvPr id="3" name="Rectangle 2"/>
          <p:cNvSpPr>
            <a:spLocks noChangeArrowheads="1"/>
          </p:cNvSpPr>
          <p:nvPr/>
        </p:nvSpPr>
        <p:spPr bwMode="auto">
          <a:xfrm>
            <a:off x="268012" y="920106"/>
            <a:ext cx="820595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(2019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湖南郴州市</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如图所示，电源电压恒为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6V</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，定值电阻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R</a:t>
            </a:r>
            <a:r>
              <a:rPr kumimoji="0" lang="en-US" altLang="zh-CN" sz="2400" b="0" i="0" u="none" strike="noStrike" cap="none" normalizeH="0" baseline="-3000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20Ω</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．闭合开关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S</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，电流表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en-US" altLang="zh-CN" sz="2400" b="0" i="0" u="none" strike="noStrike" cap="none" normalizeH="0" baseline="-3000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的示数为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0.9A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，则电流表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en-US" altLang="zh-CN" sz="2400" b="0" i="0" u="none" strike="noStrike" cap="none" normalizeH="0" baseline="-3000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的示数为</a:t>
            </a:r>
            <a:r>
              <a:rPr kumimoji="0" lang="zh-CN" altLang="en-US" sz="24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，定值电阻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R</a:t>
            </a:r>
            <a:r>
              <a:rPr kumimoji="0" lang="en-US" altLang="zh-CN" sz="2400" b="0" i="0" u="none" strike="noStrike" cap="none" normalizeH="0" baseline="-3000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的阻值为</a:t>
            </a:r>
            <a:r>
              <a:rPr kumimoji="0" lang="zh-CN" altLang="en-US" sz="2400" b="0"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Ω</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7169" name="图片 892943975" descr="说明:  "/>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val="0"/>
              </a:ext>
            </a:extLst>
          </a:blip>
          <a:srcRect/>
          <a:stretch>
            <a:fillRect/>
          </a:stretch>
        </p:blipFill>
        <p:spPr bwMode="auto">
          <a:xfrm>
            <a:off x="2796444" y="2950960"/>
            <a:ext cx="2398293" cy="168607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251027" y="2088405"/>
            <a:ext cx="54694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l" rtl="0" fontAlgn="base">
              <a:spcBef>
                <a:spcPct val="0"/>
              </a:spcBef>
              <a:spcAft>
                <a:spcPct val="0"/>
              </a:spcAft>
            </a:pPr>
            <a:r>
              <a:rPr lang="en-US" altLang="zh-CN" sz="2400" dirty="0">
                <a:solidFill>
                  <a:srgbClr val="FF0000"/>
                </a:solidFill>
                <a:latin typeface="微软雅黑" pitchFamily="34" charset="-122"/>
                <a:ea typeface="微软雅黑" pitchFamily="34" charset="-122"/>
                <a:cs typeface="Times New Roman" pitchFamily="18" charset="0"/>
              </a:rPr>
              <a:t>10</a:t>
            </a:r>
            <a:endParaRPr lang="zh-CN" altLang="en-US" sz="2400" dirty="0">
              <a:solidFill>
                <a:srgbClr val="FF0000"/>
              </a:solidFill>
              <a:latin typeface="微软雅黑" pitchFamily="34" charset="-122"/>
              <a:ea typeface="微软雅黑" pitchFamily="34" charset="-122"/>
              <a:cs typeface="Times New Roman" pitchFamily="18" charset="0"/>
            </a:endParaRPr>
          </a:p>
        </p:txBody>
      </p:sp>
      <p:sp>
        <p:nvSpPr>
          <p:cNvPr id="6" name="Rectangle 3"/>
          <p:cNvSpPr>
            <a:spLocks noChangeArrowheads="1"/>
          </p:cNvSpPr>
          <p:nvPr/>
        </p:nvSpPr>
        <p:spPr bwMode="auto">
          <a:xfrm>
            <a:off x="1986576" y="2088406"/>
            <a:ext cx="62068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0.3</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36173386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14456" y="114687"/>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99316" y="151691"/>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204089" y="201969"/>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94014" y="725187"/>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690653"/>
            <a:ext cx="736376" cy="359227"/>
          </a:xfrm>
          <a:prstGeom prst="rect">
            <a:avLst/>
          </a:prstGeom>
        </p:spPr>
      </p:pic>
      <p:sp>
        <p:nvSpPr>
          <p:cNvPr id="7" name="TextBox 21"/>
          <p:cNvSpPr txBox="1"/>
          <p:nvPr/>
        </p:nvSpPr>
        <p:spPr bwMode="auto">
          <a:xfrm>
            <a:off x="299316" y="880932"/>
            <a:ext cx="943986" cy="461665"/>
          </a:xfrm>
          <a:prstGeom prst="rect">
            <a:avLst/>
          </a:prstGeom>
          <a:noFill/>
        </p:spPr>
        <p:txBody>
          <a:bodyPr wrap="square">
            <a:spAutoFit/>
          </a:bodyPr>
          <a:lstStyle/>
          <a:p>
            <a:pPr>
              <a:defRPr/>
            </a:pPr>
            <a:r>
              <a:rPr lang="zh-CN" altLang="en-US" sz="2400" spc="-100" dirty="0">
                <a:solidFill>
                  <a:srgbClr val="FF0000"/>
                </a:solidFill>
                <a:latin typeface="微软雅黑" panose="020B0503020204020204" charset="-122"/>
                <a:ea typeface="微软雅黑" panose="020B0503020204020204" charset="-122"/>
              </a:rPr>
              <a:t>复习</a:t>
            </a:r>
          </a:p>
        </p:txBody>
      </p:sp>
      <p:sp>
        <p:nvSpPr>
          <p:cNvPr id="9" name="文本框 4098"/>
          <p:cNvSpPr txBox="1">
            <a:spLocks noChangeArrowheads="1"/>
          </p:cNvSpPr>
          <p:nvPr/>
        </p:nvSpPr>
        <p:spPr bwMode="auto">
          <a:xfrm>
            <a:off x="1090748" y="874539"/>
            <a:ext cx="76759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sz="2400" dirty="0" smtClean="0">
                <a:latin typeface="微软雅黑" pitchFamily="34" charset="-122"/>
                <a:ea typeface="微软雅黑" pitchFamily="34" charset="-122"/>
              </a:rPr>
              <a:t>导体中</a:t>
            </a:r>
            <a:r>
              <a:rPr lang="zh-CN" altLang="en-US" sz="2400" dirty="0">
                <a:latin typeface="微软雅黑" pitchFamily="34" charset="-122"/>
                <a:ea typeface="微软雅黑" pitchFamily="34" charset="-122"/>
              </a:rPr>
              <a:t>的</a:t>
            </a:r>
            <a:r>
              <a:rPr lang="zh-CN" altLang="en-US" sz="2400" dirty="0" smtClean="0">
                <a:solidFill>
                  <a:srgbClr val="FF0000"/>
                </a:solidFill>
                <a:latin typeface="微软雅黑" pitchFamily="34" charset="-122"/>
                <a:ea typeface="微软雅黑" pitchFamily="34" charset="-122"/>
              </a:rPr>
              <a:t>电流</a:t>
            </a:r>
            <a:r>
              <a:rPr lang="zh-CN" altLang="en-US" sz="2400" dirty="0" smtClean="0">
                <a:latin typeface="微软雅黑" pitchFamily="34" charset="-122"/>
                <a:ea typeface="微软雅黑" pitchFamily="34" charset="-122"/>
              </a:rPr>
              <a:t>跟导体两端的</a:t>
            </a:r>
            <a:r>
              <a:rPr lang="zh-CN" altLang="en-US" sz="2400" dirty="0" smtClean="0">
                <a:solidFill>
                  <a:srgbClr val="FF0000"/>
                </a:solidFill>
                <a:latin typeface="微软雅黑" pitchFamily="34" charset="-122"/>
                <a:ea typeface="微软雅黑" pitchFamily="34" charset="-122"/>
              </a:rPr>
              <a:t>电压</a:t>
            </a:r>
            <a:r>
              <a:rPr lang="zh-CN" altLang="en-US" sz="2400" dirty="0" smtClean="0">
                <a:latin typeface="微软雅黑" pitchFamily="34" charset="-122"/>
                <a:ea typeface="微软雅黑" pitchFamily="34" charset="-122"/>
              </a:rPr>
              <a:t>和导体</a:t>
            </a:r>
            <a:r>
              <a:rPr lang="zh-CN" altLang="en-US" sz="2400" dirty="0" smtClean="0">
                <a:solidFill>
                  <a:srgbClr val="FF0000"/>
                </a:solidFill>
                <a:latin typeface="微软雅黑" pitchFamily="34" charset="-122"/>
                <a:ea typeface="微软雅黑" pitchFamily="34" charset="-122"/>
              </a:rPr>
              <a:t>电阻</a:t>
            </a:r>
            <a:r>
              <a:rPr lang="zh-CN" altLang="en-US" sz="2400" dirty="0" smtClean="0">
                <a:latin typeface="微软雅黑" pitchFamily="34" charset="-122"/>
                <a:ea typeface="微软雅黑" pitchFamily="34" charset="-122"/>
              </a:rPr>
              <a:t>有什么关系</a:t>
            </a:r>
            <a:r>
              <a:rPr lang="zh-CN" altLang="en-US" sz="2400" dirty="0">
                <a:latin typeface="微软雅黑" pitchFamily="34" charset="-122"/>
                <a:ea typeface="微软雅黑" pitchFamily="34" charset="-122"/>
              </a:rPr>
              <a:t>？</a:t>
            </a:r>
          </a:p>
        </p:txBody>
      </p:sp>
      <p:sp>
        <p:nvSpPr>
          <p:cNvPr id="10" name="Text Box 12"/>
          <p:cNvSpPr txBox="1">
            <a:spLocks noChangeArrowheads="1"/>
          </p:cNvSpPr>
          <p:nvPr/>
        </p:nvSpPr>
        <p:spPr bwMode="auto">
          <a:xfrm>
            <a:off x="289576" y="4070819"/>
            <a:ext cx="74709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zh-CN" altLang="en-US" sz="2400" dirty="0" smtClean="0">
                <a:latin typeface="微软雅黑" pitchFamily="34" charset="-122"/>
                <a:ea typeface="微软雅黑" pitchFamily="34" charset="-122"/>
              </a:rPr>
              <a:t>电阻</a:t>
            </a:r>
            <a:r>
              <a:rPr lang="zh-CN" altLang="en-US" sz="2400" dirty="0">
                <a:latin typeface="微软雅黑" pitchFamily="34" charset="-122"/>
                <a:ea typeface="微软雅黑" pitchFamily="34" charset="-122"/>
              </a:rPr>
              <a:t>一定，导体中的电流跟导体两端的电压成正比。</a:t>
            </a:r>
          </a:p>
        </p:txBody>
      </p:sp>
      <p:sp>
        <p:nvSpPr>
          <p:cNvPr id="11" name="矩形 7"/>
          <p:cNvSpPr txBox="1">
            <a:spLocks noChangeArrowheads="1"/>
          </p:cNvSpPr>
          <p:nvPr/>
        </p:nvSpPr>
        <p:spPr bwMode="auto">
          <a:xfrm>
            <a:off x="306201" y="4533135"/>
            <a:ext cx="66693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spcBef>
                <a:spcPct val="50000"/>
              </a:spcBef>
            </a:pPr>
            <a:r>
              <a:rPr lang="zh-CN" altLang="en-US" sz="2400" dirty="0" smtClean="0">
                <a:latin typeface="微软雅黑" pitchFamily="34" charset="-122"/>
                <a:ea typeface="微软雅黑" pitchFamily="34" charset="-122"/>
              </a:rPr>
              <a:t>电压</a:t>
            </a:r>
            <a:r>
              <a:rPr lang="zh-CN" altLang="en-US" sz="2400" dirty="0">
                <a:latin typeface="微软雅黑" pitchFamily="34" charset="-122"/>
                <a:ea typeface="微软雅黑" pitchFamily="34" charset="-122"/>
              </a:rPr>
              <a:t>一定，导体中的电流跟导体的电阻成反比。</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716" y="2602110"/>
            <a:ext cx="2737104" cy="1359408"/>
          </a:xfrm>
          <a:prstGeom prst="rect">
            <a:avLst/>
          </a:prstGeom>
        </p:spPr>
      </p:pic>
      <p:grpSp>
        <p:nvGrpSpPr>
          <p:cNvPr id="12" name="组合 11"/>
          <p:cNvGrpSpPr/>
          <p:nvPr/>
        </p:nvGrpSpPr>
        <p:grpSpPr>
          <a:xfrm>
            <a:off x="6336064" y="1536097"/>
            <a:ext cx="2470323" cy="1010464"/>
            <a:chOff x="3740151" y="747713"/>
            <a:chExt cx="4608513" cy="2353748"/>
          </a:xfrm>
        </p:grpSpPr>
        <p:sp>
          <p:nvSpPr>
            <p:cNvPr id="13" name="Text Box 10"/>
            <p:cNvSpPr txBox="1">
              <a:spLocks noChangeArrowheads="1"/>
            </p:cNvSpPr>
            <p:nvPr/>
          </p:nvSpPr>
          <p:spPr bwMode="auto">
            <a:xfrm>
              <a:off x="5842001" y="747713"/>
              <a:ext cx="515019" cy="104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3200" b="1">
                  <a:solidFill>
                    <a:schemeClr val="tx1"/>
                  </a:solidFill>
                  <a:latin typeface="宋体" panose="02010600030101010101" pitchFamily="2" charset="-122"/>
                  <a:ea typeface="宋体" panose="02010600030101010101" pitchFamily="2" charset="-122"/>
                </a:defRPr>
              </a:lvl1pPr>
              <a:lvl2pPr marL="742950" indent="-285750" eaLnBrk="0" hangingPunct="0">
                <a:defRPr sz="3200" b="1">
                  <a:solidFill>
                    <a:schemeClr val="tx1"/>
                  </a:solidFill>
                  <a:latin typeface="宋体" panose="02010600030101010101" pitchFamily="2" charset="-122"/>
                  <a:ea typeface="宋体" panose="02010600030101010101" pitchFamily="2" charset="-122"/>
                </a:defRPr>
              </a:lvl2pPr>
              <a:lvl3pPr marL="1143000" indent="-228600" eaLnBrk="0" hangingPunct="0">
                <a:defRPr sz="3200" b="1">
                  <a:solidFill>
                    <a:schemeClr val="tx1"/>
                  </a:solidFill>
                  <a:latin typeface="宋体" panose="02010600030101010101" pitchFamily="2" charset="-122"/>
                  <a:ea typeface="宋体" panose="02010600030101010101" pitchFamily="2" charset="-122"/>
                </a:defRPr>
              </a:lvl3pPr>
              <a:lvl4pPr marL="1600200" indent="-228600" eaLnBrk="0" hangingPunct="0">
                <a:defRPr sz="3200" b="1">
                  <a:solidFill>
                    <a:schemeClr val="tx1"/>
                  </a:solidFill>
                  <a:latin typeface="宋体" panose="02010600030101010101" pitchFamily="2" charset="-122"/>
                  <a:ea typeface="宋体" panose="02010600030101010101" pitchFamily="2" charset="-122"/>
                </a:defRPr>
              </a:lvl4pPr>
              <a:lvl5pPr marL="2057400" indent="-228600" eaLnBrk="0" hangingPunct="0">
                <a:defRPr sz="32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9pPr>
            </a:lstStyle>
            <a:p>
              <a:pPr eaLnBrk="1" hangingPunct="1"/>
              <a:r>
                <a:rPr lang="en-US" altLang="zh-CN" sz="2800" dirty="0">
                  <a:solidFill>
                    <a:srgbClr val="FF0000"/>
                  </a:solidFill>
                  <a:latin typeface="Times New Roman" panose="02020603050405020304" pitchFamily="18" charset="0"/>
                </a:rPr>
                <a:t>U</a:t>
              </a:r>
            </a:p>
          </p:txBody>
        </p:sp>
        <p:grpSp>
          <p:nvGrpSpPr>
            <p:cNvPr id="14" name="Group 11"/>
            <p:cNvGrpSpPr>
              <a:grpSpLocks/>
            </p:cNvGrpSpPr>
            <p:nvPr/>
          </p:nvGrpSpPr>
          <p:grpSpPr bwMode="auto">
            <a:xfrm>
              <a:off x="4656138" y="1857376"/>
              <a:ext cx="360362" cy="144463"/>
              <a:chOff x="3288" y="3022"/>
              <a:chExt cx="318" cy="91"/>
            </a:xfrm>
          </p:grpSpPr>
          <p:sp>
            <p:nvSpPr>
              <p:cNvPr id="26" name="Line 12"/>
              <p:cNvSpPr>
                <a:spLocks noChangeShapeType="1"/>
              </p:cNvSpPr>
              <p:nvPr/>
            </p:nvSpPr>
            <p:spPr bwMode="auto">
              <a:xfrm>
                <a:off x="3288" y="3022"/>
                <a:ext cx="318" cy="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7" name="Line 13"/>
              <p:cNvSpPr>
                <a:spLocks noChangeShapeType="1"/>
              </p:cNvSpPr>
              <p:nvPr/>
            </p:nvSpPr>
            <p:spPr bwMode="auto">
              <a:xfrm flipH="1">
                <a:off x="3288" y="3067"/>
                <a:ext cx="318" cy="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5" name="组合 14"/>
            <p:cNvGrpSpPr/>
            <p:nvPr/>
          </p:nvGrpSpPr>
          <p:grpSpPr>
            <a:xfrm>
              <a:off x="3740151" y="777876"/>
              <a:ext cx="4608513" cy="2323585"/>
              <a:chOff x="3740151" y="777876"/>
              <a:chExt cx="4608513" cy="2323585"/>
            </a:xfrm>
          </p:grpSpPr>
          <p:grpSp>
            <p:nvGrpSpPr>
              <p:cNvPr id="16" name="Group 2"/>
              <p:cNvGrpSpPr>
                <a:grpSpLocks/>
              </p:cNvGrpSpPr>
              <p:nvPr/>
            </p:nvGrpSpPr>
            <p:grpSpPr bwMode="auto">
              <a:xfrm>
                <a:off x="3740151" y="1754188"/>
                <a:ext cx="4608513" cy="323850"/>
                <a:chOff x="1396" y="2049"/>
                <a:chExt cx="2903" cy="204"/>
              </a:xfrm>
            </p:grpSpPr>
            <p:sp>
              <p:nvSpPr>
                <p:cNvPr id="24" name="Line 3"/>
                <p:cNvSpPr>
                  <a:spLocks noChangeShapeType="1"/>
                </p:cNvSpPr>
                <p:nvPr/>
              </p:nvSpPr>
              <p:spPr bwMode="auto">
                <a:xfrm>
                  <a:off x="1396" y="2151"/>
                  <a:ext cx="290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5" name="Rectangle 4"/>
                <p:cNvSpPr>
                  <a:spLocks noChangeArrowheads="1"/>
                </p:cNvSpPr>
                <p:nvPr/>
              </p:nvSpPr>
              <p:spPr bwMode="auto">
                <a:xfrm>
                  <a:off x="2472" y="2049"/>
                  <a:ext cx="816" cy="204"/>
                </a:xfrm>
                <a:prstGeom prst="rect">
                  <a:avLst/>
                </a:prstGeom>
                <a:solidFill>
                  <a:schemeClr val="bg1"/>
                </a:solidFill>
                <a:ln w="28575">
                  <a:solidFill>
                    <a:schemeClr val="tx1"/>
                  </a:solidFill>
                  <a:miter lim="800000"/>
                  <a:headEnd/>
                  <a:tailEnd/>
                </a:ln>
              </p:spPr>
              <p:txBody>
                <a:bodyPr wrap="none" anchor="ctr"/>
                <a:lstStyle>
                  <a:lvl1pPr eaLnBrk="0" hangingPunct="0">
                    <a:defRPr sz="3200" b="1">
                      <a:solidFill>
                        <a:schemeClr val="tx1"/>
                      </a:solidFill>
                      <a:latin typeface="宋体" panose="02010600030101010101" pitchFamily="2" charset="-122"/>
                      <a:ea typeface="宋体" panose="02010600030101010101" pitchFamily="2" charset="-122"/>
                    </a:defRPr>
                  </a:lvl1pPr>
                  <a:lvl2pPr marL="742950" indent="-285750" eaLnBrk="0" hangingPunct="0">
                    <a:defRPr sz="3200" b="1">
                      <a:solidFill>
                        <a:schemeClr val="tx1"/>
                      </a:solidFill>
                      <a:latin typeface="宋体" panose="02010600030101010101" pitchFamily="2" charset="-122"/>
                      <a:ea typeface="宋体" panose="02010600030101010101" pitchFamily="2" charset="-122"/>
                    </a:defRPr>
                  </a:lvl2pPr>
                  <a:lvl3pPr marL="1143000" indent="-228600" eaLnBrk="0" hangingPunct="0">
                    <a:defRPr sz="3200" b="1">
                      <a:solidFill>
                        <a:schemeClr val="tx1"/>
                      </a:solidFill>
                      <a:latin typeface="宋体" panose="02010600030101010101" pitchFamily="2" charset="-122"/>
                      <a:ea typeface="宋体" panose="02010600030101010101" pitchFamily="2" charset="-122"/>
                    </a:defRPr>
                  </a:lvl3pPr>
                  <a:lvl4pPr marL="1600200" indent="-228600" eaLnBrk="0" hangingPunct="0">
                    <a:defRPr sz="3200" b="1">
                      <a:solidFill>
                        <a:schemeClr val="tx1"/>
                      </a:solidFill>
                      <a:latin typeface="宋体" panose="02010600030101010101" pitchFamily="2" charset="-122"/>
                      <a:ea typeface="宋体" panose="02010600030101010101" pitchFamily="2" charset="-122"/>
                    </a:defRPr>
                  </a:lvl4pPr>
                  <a:lvl5pPr marL="2057400" indent="-228600" eaLnBrk="0" hangingPunct="0">
                    <a:defRPr sz="32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9pPr>
                </a:lstStyle>
                <a:p>
                  <a:pPr eaLnBrk="1" hangingPunct="1"/>
                  <a:endParaRPr lang="zh-CN" altLang="en-US"/>
                </a:p>
              </p:txBody>
            </p:sp>
          </p:grpSp>
          <p:grpSp>
            <p:nvGrpSpPr>
              <p:cNvPr id="17" name="Group 5"/>
              <p:cNvGrpSpPr>
                <a:grpSpLocks/>
              </p:cNvGrpSpPr>
              <p:nvPr/>
            </p:nvGrpSpPr>
            <p:grpSpPr bwMode="auto">
              <a:xfrm>
                <a:off x="4151313" y="777876"/>
                <a:ext cx="3960812" cy="1152525"/>
                <a:chOff x="1655" y="210"/>
                <a:chExt cx="2495" cy="726"/>
              </a:xfrm>
            </p:grpSpPr>
            <p:sp>
              <p:nvSpPr>
                <p:cNvPr id="20" name="Line 6"/>
                <p:cNvSpPr>
                  <a:spLocks noChangeShapeType="1"/>
                </p:cNvSpPr>
                <p:nvPr/>
              </p:nvSpPr>
              <p:spPr bwMode="auto">
                <a:xfrm>
                  <a:off x="1655" y="210"/>
                  <a:ext cx="0" cy="72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7"/>
                <p:cNvSpPr>
                  <a:spLocks noChangeShapeType="1"/>
                </p:cNvSpPr>
                <p:nvPr/>
              </p:nvSpPr>
              <p:spPr bwMode="auto">
                <a:xfrm>
                  <a:off x="4150" y="210"/>
                  <a:ext cx="0" cy="72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2" name="Line 8"/>
                <p:cNvSpPr>
                  <a:spLocks noChangeShapeType="1"/>
                </p:cNvSpPr>
                <p:nvPr/>
              </p:nvSpPr>
              <p:spPr bwMode="auto">
                <a:xfrm flipH="1">
                  <a:off x="1655" y="437"/>
                  <a:ext cx="771"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9"/>
                <p:cNvSpPr>
                  <a:spLocks noChangeShapeType="1"/>
                </p:cNvSpPr>
                <p:nvPr/>
              </p:nvSpPr>
              <p:spPr bwMode="auto">
                <a:xfrm>
                  <a:off x="3334" y="428"/>
                  <a:ext cx="816"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18" name="Text Box 14"/>
              <p:cNvSpPr txBox="1">
                <a:spLocks noChangeArrowheads="1"/>
              </p:cNvSpPr>
              <p:nvPr/>
            </p:nvSpPr>
            <p:spPr bwMode="auto">
              <a:xfrm>
                <a:off x="4703521" y="2178728"/>
                <a:ext cx="353380" cy="92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tx1"/>
                    </a:solidFill>
                    <a:latin typeface="宋体" panose="02010600030101010101" pitchFamily="2" charset="-122"/>
                    <a:ea typeface="宋体" panose="02010600030101010101" pitchFamily="2" charset="-122"/>
                  </a:defRPr>
                </a:lvl1pPr>
                <a:lvl2pPr marL="742950" indent="-285750" eaLnBrk="0" hangingPunct="0">
                  <a:defRPr sz="3200" b="1">
                    <a:solidFill>
                      <a:schemeClr val="tx1"/>
                    </a:solidFill>
                    <a:latin typeface="宋体" panose="02010600030101010101" pitchFamily="2" charset="-122"/>
                    <a:ea typeface="宋体" panose="02010600030101010101" pitchFamily="2" charset="-122"/>
                  </a:defRPr>
                </a:lvl2pPr>
                <a:lvl3pPr marL="1143000" indent="-228600" eaLnBrk="0" hangingPunct="0">
                  <a:defRPr sz="3200" b="1">
                    <a:solidFill>
                      <a:schemeClr val="tx1"/>
                    </a:solidFill>
                    <a:latin typeface="宋体" panose="02010600030101010101" pitchFamily="2" charset="-122"/>
                    <a:ea typeface="宋体" panose="02010600030101010101" pitchFamily="2" charset="-122"/>
                  </a:defRPr>
                </a:lvl3pPr>
                <a:lvl4pPr marL="1600200" indent="-228600" eaLnBrk="0" hangingPunct="0">
                  <a:defRPr sz="3200" b="1">
                    <a:solidFill>
                      <a:schemeClr val="tx1"/>
                    </a:solidFill>
                    <a:latin typeface="宋体" panose="02010600030101010101" pitchFamily="2" charset="-122"/>
                    <a:ea typeface="宋体" panose="02010600030101010101" pitchFamily="2" charset="-122"/>
                  </a:defRPr>
                </a:lvl4pPr>
                <a:lvl5pPr marL="2057400" indent="-228600" eaLnBrk="0" hangingPunct="0">
                  <a:defRPr sz="32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9pPr>
              </a:lstStyle>
              <a:p>
                <a:pPr eaLnBrk="1" hangingPunct="1"/>
                <a:r>
                  <a:rPr lang="en-US" altLang="zh-CN" sz="2400" dirty="0">
                    <a:solidFill>
                      <a:srgbClr val="FF0000"/>
                    </a:solidFill>
                    <a:latin typeface="Times New Roman" panose="02020603050405020304" pitchFamily="18" charset="0"/>
                  </a:rPr>
                  <a:t>I</a:t>
                </a:r>
              </a:p>
            </p:txBody>
          </p:sp>
          <p:sp>
            <p:nvSpPr>
              <p:cNvPr id="19" name="Text Box 15"/>
              <p:cNvSpPr txBox="1">
                <a:spLocks noChangeArrowheads="1"/>
              </p:cNvSpPr>
              <p:nvPr/>
            </p:nvSpPr>
            <p:spPr bwMode="auto">
              <a:xfrm>
                <a:off x="5978444" y="1998996"/>
                <a:ext cx="515019" cy="104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tx1"/>
                    </a:solidFill>
                    <a:latin typeface="宋体" panose="02010600030101010101" pitchFamily="2" charset="-122"/>
                    <a:ea typeface="宋体" panose="02010600030101010101" pitchFamily="2" charset="-122"/>
                  </a:defRPr>
                </a:lvl1pPr>
                <a:lvl2pPr marL="742950" indent="-285750" eaLnBrk="0" hangingPunct="0">
                  <a:defRPr sz="3200" b="1">
                    <a:solidFill>
                      <a:schemeClr val="tx1"/>
                    </a:solidFill>
                    <a:latin typeface="宋体" panose="02010600030101010101" pitchFamily="2" charset="-122"/>
                    <a:ea typeface="宋体" panose="02010600030101010101" pitchFamily="2" charset="-122"/>
                  </a:defRPr>
                </a:lvl2pPr>
                <a:lvl3pPr marL="1143000" indent="-228600" eaLnBrk="0" hangingPunct="0">
                  <a:defRPr sz="3200" b="1">
                    <a:solidFill>
                      <a:schemeClr val="tx1"/>
                    </a:solidFill>
                    <a:latin typeface="宋体" panose="02010600030101010101" pitchFamily="2" charset="-122"/>
                    <a:ea typeface="宋体" panose="02010600030101010101" pitchFamily="2" charset="-122"/>
                  </a:defRPr>
                </a:lvl3pPr>
                <a:lvl4pPr marL="1600200" indent="-228600" eaLnBrk="0" hangingPunct="0">
                  <a:defRPr sz="3200" b="1">
                    <a:solidFill>
                      <a:schemeClr val="tx1"/>
                    </a:solidFill>
                    <a:latin typeface="宋体" panose="02010600030101010101" pitchFamily="2" charset="-122"/>
                    <a:ea typeface="宋体" panose="02010600030101010101" pitchFamily="2" charset="-122"/>
                  </a:defRPr>
                </a:lvl4pPr>
                <a:lvl5pPr marL="2057400" indent="-228600" eaLnBrk="0" hangingPunct="0">
                  <a:defRPr sz="32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3200" b="1">
                    <a:solidFill>
                      <a:schemeClr val="tx1"/>
                    </a:solidFill>
                    <a:latin typeface="宋体" panose="02010600030101010101" pitchFamily="2" charset="-122"/>
                    <a:ea typeface="宋体" panose="02010600030101010101" pitchFamily="2" charset="-122"/>
                  </a:defRPr>
                </a:lvl9pPr>
              </a:lstStyle>
              <a:p>
                <a:pPr eaLnBrk="1" hangingPunct="1"/>
                <a:r>
                  <a:rPr lang="en-US" altLang="zh-CN" sz="2800" dirty="0">
                    <a:solidFill>
                      <a:srgbClr val="FF0000"/>
                    </a:solidFill>
                    <a:latin typeface="Times New Roman" panose="02020603050405020304" pitchFamily="18" charset="0"/>
                  </a:rPr>
                  <a:t>R</a:t>
                </a:r>
              </a:p>
            </p:txBody>
          </p:sp>
        </p:grpSp>
      </p:grpSp>
      <p:sp>
        <p:nvSpPr>
          <p:cNvPr id="28" name="椭圆形标注 27"/>
          <p:cNvSpPr/>
          <p:nvPr/>
        </p:nvSpPr>
        <p:spPr>
          <a:xfrm>
            <a:off x="2601558" y="1285968"/>
            <a:ext cx="2477779" cy="1298374"/>
          </a:xfrm>
          <a:prstGeom prst="wedgeEllipseCallout">
            <a:avLst>
              <a:gd name="adj1" fmla="val -9704"/>
              <a:gd name="adj2" fmla="val 65060"/>
            </a:avLst>
          </a:prstGeom>
          <a:solidFill>
            <a:srgbClr val="FFFFFF"/>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在描述</a:t>
            </a:r>
            <a:r>
              <a:rPr kumimoji="0" lang="en-US" altLang="zh-CN"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I</a:t>
            </a:r>
            <a:r>
              <a:rPr kumimoji="0" lang="zh-CN" altLang="en-US"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a:t>
            </a:r>
            <a:r>
              <a:rPr kumimoji="0" lang="en-US" altLang="zh-CN"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U</a:t>
            </a:r>
            <a:r>
              <a:rPr kumimoji="0" lang="zh-CN" altLang="en-US"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a:t>
            </a:r>
            <a:r>
              <a:rPr kumimoji="0" lang="en-US" altLang="zh-CN"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R</a:t>
            </a:r>
            <a:r>
              <a:rPr kumimoji="0" lang="zh-CN" altLang="en-US"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的关系时，需要注意哪两点？</a:t>
            </a:r>
            <a:endParaRPr kumimoji="0" lang="zh-CN" altLang="en-US" sz="1800" b="0" i="0" u="none" strike="noStrike" cap="none" spc="0" normalizeH="0" baseline="0" dirty="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endParaRPr>
          </a:p>
        </p:txBody>
      </p:sp>
      <p:sp>
        <p:nvSpPr>
          <p:cNvPr id="30" name="圆角矩形标注 29"/>
          <p:cNvSpPr/>
          <p:nvPr/>
        </p:nvSpPr>
        <p:spPr>
          <a:xfrm>
            <a:off x="1186322" y="1326242"/>
            <a:ext cx="1185011" cy="715087"/>
          </a:xfrm>
          <a:prstGeom prst="wedgeRoundRectCallout">
            <a:avLst>
              <a:gd name="adj1" fmla="val 91904"/>
              <a:gd name="adj2" fmla="val 158395"/>
              <a:gd name="adj3" fmla="val 16667"/>
            </a:avLst>
          </a:prstGeom>
          <a:solidFill>
            <a:srgbClr val="FFFFFF"/>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l" rtl="0" latinLnBrk="1" hangingPunct="0"/>
            <a:r>
              <a:rPr lang="zh-CN" altLang="en-US" dirty="0">
                <a:solidFill>
                  <a:srgbClr val="0070C0"/>
                </a:solidFill>
                <a:latin typeface="微软雅黑" panose="020B0502040204020203" charset="-122"/>
                <a:ea typeface="微软雅黑" panose="020B0502040204020203" charset="-122"/>
                <a:cs typeface="微软雅黑" panose="020B0502040204020203" charset="-122"/>
                <a:sym typeface="微软雅黑" panose="020B0502040204020203" charset="-122"/>
              </a:rPr>
              <a:t>一是要说明条件</a:t>
            </a:r>
          </a:p>
        </p:txBody>
      </p:sp>
      <p:sp>
        <p:nvSpPr>
          <p:cNvPr id="31" name="矩形标注 30"/>
          <p:cNvSpPr/>
          <p:nvPr/>
        </p:nvSpPr>
        <p:spPr>
          <a:xfrm>
            <a:off x="289576" y="2060555"/>
            <a:ext cx="1097280" cy="923328"/>
          </a:xfrm>
          <a:prstGeom prst="wedgeRectCallout">
            <a:avLst>
              <a:gd name="adj1" fmla="val 130176"/>
              <a:gd name="adj2" fmla="val 67604"/>
            </a:avLst>
          </a:prstGeom>
          <a:solidFill>
            <a:srgbClr val="FFFFFF"/>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l" rtl="0" latinLnBrk="1" hangingPunct="0"/>
            <a:r>
              <a:rPr lang="zh-CN" altLang="en-US" dirty="0">
                <a:solidFill>
                  <a:srgbClr val="0070C0"/>
                </a:solidFill>
                <a:latin typeface="微软雅黑" panose="020B0502040204020203" charset="-122"/>
                <a:ea typeface="微软雅黑" panose="020B0502040204020203" charset="-122"/>
                <a:cs typeface="微软雅黑" panose="020B0502040204020203" charset="-122"/>
                <a:sym typeface="微软雅黑" panose="020B0502040204020203" charset="-122"/>
              </a:rPr>
              <a:t>二是物理量的顺序不能颠倒</a:t>
            </a:r>
          </a:p>
        </p:txBody>
      </p:sp>
      <p:sp>
        <p:nvSpPr>
          <p:cNvPr id="32" name="云形标注 31"/>
          <p:cNvSpPr/>
          <p:nvPr/>
        </p:nvSpPr>
        <p:spPr>
          <a:xfrm>
            <a:off x="5627267" y="1227066"/>
            <a:ext cx="518002" cy="1827190"/>
          </a:xfrm>
          <a:prstGeom prst="cloudCallout">
            <a:avLst>
              <a:gd name="adj1" fmla="val -189624"/>
              <a:gd name="adj2" fmla="val 33581"/>
            </a:avLst>
          </a:prstGeom>
          <a:solidFill>
            <a:srgbClr val="FFFFFF"/>
          </a:solidFill>
          <a:ln w="12700" cap="flat">
            <a:solidFill>
              <a:srgbClr val="FF0000"/>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非常好！</a:t>
            </a:r>
            <a:endParaRPr kumimoji="0" lang="zh-CN" altLang="en-US" sz="1800" b="0" i="0" u="none" strike="noStrike" cap="none" spc="0" normalizeH="0" baseline="0" dirty="0">
              <a:ln>
                <a:noFill/>
              </a:ln>
              <a:solidFill>
                <a:srgbClr val="0070C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endParaRPr>
          </a:p>
        </p:txBody>
      </p:sp>
    </p:spTree>
    <p:extLst>
      <p:ext uri="{BB962C8B-B14F-4D97-AF65-F5344CB8AC3E}">
        <p14:creationId xmlns:p14="http://schemas.microsoft.com/office/powerpoint/2010/main" val="3963752709"/>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heel(1)">
                                      <p:cBhvr>
                                        <p:cTn id="3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8" grpId="0" animBg="1"/>
      <p:bldP spid="30" grpId="0" animBg="1"/>
      <p:bldP spid="31"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7810" b="3504"/>
          <a:stretch/>
        </p:blipFill>
        <p:spPr>
          <a:xfrm>
            <a:off x="4438997" y="2304473"/>
            <a:ext cx="1739574" cy="2225146"/>
          </a:xfrm>
          <a:prstGeom prst="rect">
            <a:avLst/>
          </a:prstGeom>
        </p:spPr>
      </p:pic>
      <p:sp>
        <p:nvSpPr>
          <p:cNvPr id="5" name="云形标注 4"/>
          <p:cNvSpPr/>
          <p:nvPr/>
        </p:nvSpPr>
        <p:spPr>
          <a:xfrm>
            <a:off x="6483927" y="451369"/>
            <a:ext cx="2169622" cy="2389403"/>
          </a:xfrm>
          <a:prstGeom prst="cloudCallout">
            <a:avLst>
              <a:gd name="adj1" fmla="val -72206"/>
              <a:gd name="adj2" fmla="val 41857"/>
            </a:avLst>
          </a:prstGeom>
          <a:solidFill>
            <a:srgbClr val="FF66FF"/>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0" i="0" u="none" strike="noStrike" cap="none" spc="0" normalizeH="0" baseline="0" dirty="0" smtClean="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我用了</a:t>
            </a:r>
            <a:r>
              <a:rPr kumimoji="0" lang="en-US" altLang="zh-CN" sz="2400" b="0" i="0" u="none" strike="noStrike" cap="none" spc="0" normalizeH="0" baseline="0" dirty="0" smtClean="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10</a:t>
            </a:r>
            <a:r>
              <a:rPr kumimoji="0" lang="zh-CN" altLang="en-US" sz="2400" b="0" i="0" u="none" strike="noStrike" cap="none" spc="0" normalizeH="0" baseline="0" dirty="0" smtClean="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rPr>
              <a:t>年才发现了这个规律！</a:t>
            </a:r>
            <a:endParaRPr kumimoji="0" lang="zh-CN" altLang="en-US" sz="2400" b="0" i="0" u="none" strike="noStrike" cap="none" spc="0" normalizeH="0" baseline="0" dirty="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endParaRPr>
          </a:p>
        </p:txBody>
      </p:sp>
      <p:sp>
        <p:nvSpPr>
          <p:cNvPr id="6" name="TextBox 8"/>
          <p:cNvSpPr txBox="1">
            <a:spLocks noChangeArrowheads="1"/>
          </p:cNvSpPr>
          <p:nvPr/>
        </p:nvSpPr>
        <p:spPr bwMode="auto">
          <a:xfrm>
            <a:off x="210437" y="252811"/>
            <a:ext cx="4228560" cy="390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早在</a:t>
            </a:r>
            <a:r>
              <a:rPr lang="en-US" altLang="zh-CN" sz="2400" dirty="0">
                <a:latin typeface="微软雅黑" panose="020B0503020204020204" pitchFamily="34" charset="-122"/>
                <a:ea typeface="微软雅黑" panose="020B0503020204020204" pitchFamily="34" charset="-122"/>
              </a:rPr>
              <a:t>1826</a:t>
            </a:r>
            <a:r>
              <a:rPr lang="zh-CN" altLang="en-US" sz="2400" dirty="0">
                <a:latin typeface="微软雅黑" panose="020B0503020204020204" pitchFamily="34" charset="-122"/>
                <a:ea typeface="微软雅黑" panose="020B0503020204020204" pitchFamily="34" charset="-122"/>
              </a:rPr>
              <a:t>年，欧姆就进行了类似的研究。经过十年的不懈努力，欧姆巧妙地设计了电流扭秤</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电流表的雏形，并用温差电池做电源，保证了电流的稳定性</a:t>
            </a:r>
            <a:r>
              <a:rPr lang="zh-CN" altLang="en-US" sz="2400" dirty="0" smtClean="0">
                <a:latin typeface="微软雅黑" panose="020B0503020204020204" pitchFamily="34" charset="-122"/>
                <a:ea typeface="微软雅黑" panose="020B0503020204020204" pitchFamily="34" charset="-122"/>
              </a:rPr>
              <a:t>。欧姆经过大量实验得出了</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solidFill>
                  <a:srgbClr val="FF0000"/>
                </a:solidFill>
                <a:latin typeface="微软雅黑" panose="020B0503020204020204" pitchFamily="34" charset="-122"/>
                <a:ea typeface="微软雅黑" panose="020B0503020204020204" pitchFamily="34" charset="-122"/>
              </a:rPr>
              <a:t>欧姆定律</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33313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79310" y="1600236"/>
            <a:ext cx="1125080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rPr>
              <a:t>欧姆定律的内容：</a:t>
            </a:r>
          </a:p>
          <a:p>
            <a:pPr>
              <a:lnSpc>
                <a:spcPct val="150000"/>
              </a:lnSpc>
            </a:pPr>
            <a:r>
              <a:rPr lang="zh-CN" altLang="en-US" sz="2400" dirty="0" smtClean="0">
                <a:latin typeface="微软雅黑" panose="020B0503020204020204" pitchFamily="34" charset="-122"/>
                <a:ea typeface="微软雅黑" panose="020B0503020204020204" pitchFamily="34" charset="-122"/>
              </a:rPr>
              <a:t>导体</a:t>
            </a:r>
            <a:r>
              <a:rPr lang="zh-CN" altLang="en-US" sz="2400" dirty="0">
                <a:latin typeface="微软雅黑" panose="020B0503020204020204" pitchFamily="34" charset="-122"/>
                <a:ea typeface="微软雅黑" panose="020B0503020204020204" pitchFamily="34" charset="-122"/>
              </a:rPr>
              <a:t>中的</a:t>
            </a:r>
            <a:r>
              <a:rPr lang="zh-CN" altLang="en-US" sz="2400" dirty="0">
                <a:solidFill>
                  <a:schemeClr val="tx1"/>
                </a:solidFill>
                <a:latin typeface="微软雅黑" panose="020B0503020204020204" pitchFamily="34" charset="-122"/>
                <a:ea typeface="微软雅黑" panose="020B0503020204020204" pitchFamily="34" charset="-122"/>
              </a:rPr>
              <a:t>电流，跟导体两端的电压成正比，跟导体的电阻成反比。</a:t>
            </a:r>
          </a:p>
        </p:txBody>
      </p:sp>
      <p:sp>
        <p:nvSpPr>
          <p:cNvPr id="3" name="Text Box 5"/>
          <p:cNvSpPr txBox="1">
            <a:spLocks noChangeArrowheads="1"/>
          </p:cNvSpPr>
          <p:nvPr/>
        </p:nvSpPr>
        <p:spPr bwMode="auto">
          <a:xfrm>
            <a:off x="272253" y="2930199"/>
            <a:ext cx="389743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400" dirty="0">
                <a:solidFill>
                  <a:srgbClr val="FF0000"/>
                </a:solidFill>
                <a:latin typeface="微软雅黑" panose="020B0503020204020204" pitchFamily="34" charset="-122"/>
                <a:ea typeface="微软雅黑" panose="020B0503020204020204" pitchFamily="34" charset="-122"/>
              </a:rPr>
              <a:t>2.</a:t>
            </a:r>
            <a:r>
              <a:rPr lang="zh-CN" altLang="en-US" sz="2400" dirty="0">
                <a:solidFill>
                  <a:srgbClr val="FF0000"/>
                </a:solidFill>
                <a:latin typeface="微软雅黑" panose="020B0503020204020204" pitchFamily="34" charset="-122"/>
                <a:ea typeface="微软雅黑" panose="020B0503020204020204" pitchFamily="34" charset="-122"/>
              </a:rPr>
              <a:t>欧姆定律的数学表达式：  </a:t>
            </a:r>
            <a:endParaRPr lang="en-US" altLang="zh-CN" sz="2400" i="1" dirty="0">
              <a:solidFill>
                <a:srgbClr val="FF0000"/>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279310" y="868209"/>
            <a:ext cx="4104683" cy="523220"/>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一、</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欧姆的研究发现</a:t>
            </a:r>
          </a:p>
        </p:txBody>
      </p:sp>
      <p:grpSp>
        <p:nvGrpSpPr>
          <p:cNvPr id="5" name="Group 20"/>
          <p:cNvGrpSpPr/>
          <p:nvPr/>
        </p:nvGrpSpPr>
        <p:grpSpPr bwMode="auto">
          <a:xfrm>
            <a:off x="4293511" y="2832333"/>
            <a:ext cx="1079500" cy="830263"/>
            <a:chOff x="408" y="3809"/>
            <a:chExt cx="680" cy="523"/>
          </a:xfrm>
        </p:grpSpPr>
        <p:sp>
          <p:nvSpPr>
            <p:cNvPr id="6" name="Rectangle 15"/>
            <p:cNvSpPr>
              <a:spLocks noChangeArrowheads="1"/>
            </p:cNvSpPr>
            <p:nvPr/>
          </p:nvSpPr>
          <p:spPr bwMode="auto">
            <a:xfrm>
              <a:off x="408" y="3945"/>
              <a:ext cx="68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i="1" dirty="0">
                  <a:latin typeface="微软雅黑" panose="020B0503020204020204" pitchFamily="34" charset="-122"/>
                  <a:ea typeface="微软雅黑" panose="020B0503020204020204" pitchFamily="34" charset="-122"/>
                </a:rPr>
                <a:t>I </a:t>
              </a:r>
              <a:r>
                <a:rPr lang="en-US" altLang="zh-CN" sz="2400" dirty="0">
                  <a:latin typeface="微软雅黑" panose="020B0503020204020204" pitchFamily="34" charset="-122"/>
                  <a:ea typeface="微软雅黑" panose="020B0503020204020204" pitchFamily="34" charset="-122"/>
                </a:rPr>
                <a:t>=</a:t>
              </a:r>
            </a:p>
          </p:txBody>
        </p:sp>
        <p:sp>
          <p:nvSpPr>
            <p:cNvPr id="7" name="Rectangle 16"/>
            <p:cNvSpPr>
              <a:spLocks noChangeArrowheads="1"/>
            </p:cNvSpPr>
            <p:nvPr/>
          </p:nvSpPr>
          <p:spPr bwMode="auto">
            <a:xfrm>
              <a:off x="771" y="3809"/>
              <a:ext cx="289"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i="1" dirty="0">
                  <a:latin typeface="微软雅黑" panose="020B0503020204020204" pitchFamily="34" charset="-122"/>
                  <a:ea typeface="微软雅黑" panose="020B0503020204020204" pitchFamily="34" charset="-122"/>
                </a:rPr>
                <a:t>U</a:t>
              </a:r>
            </a:p>
            <a:p>
              <a:r>
                <a:rPr lang="en-US" altLang="zh-CN" sz="2400" i="1" dirty="0">
                  <a:latin typeface="微软雅黑" panose="020B0503020204020204" pitchFamily="34" charset="-122"/>
                  <a:ea typeface="微软雅黑" panose="020B0503020204020204" pitchFamily="34" charset="-122"/>
                </a:rPr>
                <a:t>R</a:t>
              </a:r>
            </a:p>
          </p:txBody>
        </p:sp>
        <p:sp>
          <p:nvSpPr>
            <p:cNvPr id="8" name="Line 17"/>
            <p:cNvSpPr>
              <a:spLocks noChangeShapeType="1"/>
            </p:cNvSpPr>
            <p:nvPr/>
          </p:nvSpPr>
          <p:spPr bwMode="auto">
            <a:xfrm>
              <a:off x="784" y="4082"/>
              <a:ext cx="273"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grpSp>
        <p:nvGrpSpPr>
          <p:cNvPr id="9" name="Group 20"/>
          <p:cNvGrpSpPr/>
          <p:nvPr/>
        </p:nvGrpSpPr>
        <p:grpSpPr bwMode="auto">
          <a:xfrm>
            <a:off x="2326598" y="3757199"/>
            <a:ext cx="1079500" cy="830263"/>
            <a:chOff x="408" y="3809"/>
            <a:chExt cx="680" cy="523"/>
          </a:xfrm>
        </p:grpSpPr>
        <p:sp>
          <p:nvSpPr>
            <p:cNvPr id="10" name="Rectangle 15"/>
            <p:cNvSpPr>
              <a:spLocks noChangeArrowheads="1"/>
            </p:cNvSpPr>
            <p:nvPr/>
          </p:nvSpPr>
          <p:spPr bwMode="auto">
            <a:xfrm>
              <a:off x="408" y="3945"/>
              <a:ext cx="68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i="1" dirty="0">
                  <a:latin typeface="微软雅黑" panose="020B0503020204020204" pitchFamily="34" charset="-122"/>
                  <a:ea typeface="微软雅黑" panose="020B0503020204020204" pitchFamily="34" charset="-122"/>
                </a:rPr>
                <a:t>R </a:t>
              </a:r>
              <a:r>
                <a:rPr lang="en-US" altLang="zh-CN" sz="2400" dirty="0">
                  <a:latin typeface="微软雅黑" panose="020B0503020204020204" pitchFamily="34" charset="-122"/>
                  <a:ea typeface="微软雅黑" panose="020B0503020204020204" pitchFamily="34" charset="-122"/>
                </a:rPr>
                <a:t>=</a:t>
              </a:r>
            </a:p>
          </p:txBody>
        </p:sp>
        <p:sp>
          <p:nvSpPr>
            <p:cNvPr id="11" name="Rectangle 16"/>
            <p:cNvSpPr>
              <a:spLocks noChangeArrowheads="1"/>
            </p:cNvSpPr>
            <p:nvPr/>
          </p:nvSpPr>
          <p:spPr bwMode="auto">
            <a:xfrm>
              <a:off x="793" y="3809"/>
              <a:ext cx="267"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i="1" dirty="0">
                  <a:latin typeface="微软雅黑" panose="020B0503020204020204" pitchFamily="34" charset="-122"/>
                  <a:ea typeface="微软雅黑" panose="020B0503020204020204" pitchFamily="34" charset="-122"/>
                </a:rPr>
                <a:t>U</a:t>
              </a:r>
            </a:p>
            <a:p>
              <a:r>
                <a:rPr lang="en-US" altLang="zh-CN" sz="2400" i="1" dirty="0">
                  <a:latin typeface="微软雅黑" panose="020B0503020204020204" pitchFamily="34" charset="-122"/>
                  <a:ea typeface="微软雅黑" panose="020B0503020204020204" pitchFamily="34" charset="-122"/>
                </a:rPr>
                <a:t>I</a:t>
              </a:r>
            </a:p>
          </p:txBody>
        </p:sp>
        <p:sp>
          <p:nvSpPr>
            <p:cNvPr id="12" name="Line 17"/>
            <p:cNvSpPr>
              <a:spLocks noChangeShapeType="1"/>
            </p:cNvSpPr>
            <p:nvPr/>
          </p:nvSpPr>
          <p:spPr bwMode="auto">
            <a:xfrm>
              <a:off x="793" y="4104"/>
              <a:ext cx="273"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latin typeface="微软雅黑" panose="020B0503020204020204" pitchFamily="34" charset="-122"/>
                <a:ea typeface="微软雅黑" panose="020B0503020204020204" pitchFamily="34" charset="-122"/>
              </a:endParaRPr>
            </a:p>
          </p:txBody>
        </p:sp>
      </p:grpSp>
      <p:grpSp>
        <p:nvGrpSpPr>
          <p:cNvPr id="13" name="Group 20"/>
          <p:cNvGrpSpPr/>
          <p:nvPr/>
        </p:nvGrpSpPr>
        <p:grpSpPr bwMode="auto">
          <a:xfrm>
            <a:off x="4098249" y="3941350"/>
            <a:ext cx="2162175" cy="501650"/>
            <a:chOff x="408" y="3920"/>
            <a:chExt cx="1362" cy="316"/>
          </a:xfrm>
        </p:grpSpPr>
        <p:sp>
          <p:nvSpPr>
            <p:cNvPr id="14" name="Rectangle 15"/>
            <p:cNvSpPr>
              <a:spLocks noChangeArrowheads="1"/>
            </p:cNvSpPr>
            <p:nvPr/>
          </p:nvSpPr>
          <p:spPr bwMode="auto">
            <a:xfrm>
              <a:off x="408" y="3945"/>
              <a:ext cx="926"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i="1" dirty="0">
                  <a:latin typeface="微软雅黑" panose="020B0503020204020204" pitchFamily="34" charset="-122"/>
                  <a:ea typeface="微软雅黑" panose="020B0503020204020204" pitchFamily="34" charset="-122"/>
                </a:rPr>
                <a:t>U </a:t>
              </a:r>
              <a:r>
                <a:rPr lang="en-US" altLang="zh-CN" sz="2400" dirty="0">
                  <a:latin typeface="微软雅黑" panose="020B0503020204020204" pitchFamily="34" charset="-122"/>
                  <a:ea typeface="微软雅黑" panose="020B0503020204020204" pitchFamily="34" charset="-122"/>
                </a:rPr>
                <a:t>=</a:t>
              </a:r>
              <a:r>
                <a:rPr lang="en-US" altLang="zh-CN" sz="2400" i="1" dirty="0" smtClean="0">
                  <a:latin typeface="微软雅黑" panose="020B0503020204020204" pitchFamily="34" charset="-122"/>
                  <a:ea typeface="微软雅黑" panose="020B0503020204020204" pitchFamily="34" charset="-122"/>
                </a:rPr>
                <a:t>IR</a:t>
              </a:r>
              <a:endParaRPr lang="en-US" altLang="zh-CN" sz="2400" i="1" dirty="0">
                <a:latin typeface="微软雅黑" panose="020B0503020204020204" pitchFamily="34" charset="-122"/>
                <a:ea typeface="微软雅黑" panose="020B0503020204020204" pitchFamily="34" charset="-122"/>
              </a:endParaRPr>
            </a:p>
          </p:txBody>
        </p:sp>
        <p:sp>
          <p:nvSpPr>
            <p:cNvPr id="15" name="Rectangle 16"/>
            <p:cNvSpPr>
              <a:spLocks noChangeArrowheads="1"/>
            </p:cNvSpPr>
            <p:nvPr/>
          </p:nvSpPr>
          <p:spPr bwMode="auto">
            <a:xfrm>
              <a:off x="1119" y="3920"/>
              <a:ext cx="651"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altLang="zh-CN" sz="2400" i="1">
                <a:latin typeface="微软雅黑" panose="020B0503020204020204" pitchFamily="34" charset="-122"/>
                <a:ea typeface="微软雅黑" panose="020B0503020204020204" pitchFamily="34" charset="-122"/>
              </a:endParaRPr>
            </a:p>
          </p:txBody>
        </p:sp>
      </p:grpSp>
      <p:sp>
        <p:nvSpPr>
          <p:cNvPr id="16" name="Text Box 5"/>
          <p:cNvSpPr txBox="1">
            <a:spLocks noChangeArrowheads="1"/>
          </p:cNvSpPr>
          <p:nvPr/>
        </p:nvSpPr>
        <p:spPr bwMode="auto">
          <a:xfrm>
            <a:off x="319927" y="3872815"/>
            <a:ext cx="1772724"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dirty="0">
                <a:solidFill>
                  <a:srgbClr val="FF0000"/>
                </a:solidFill>
                <a:latin typeface="微软雅黑" panose="020B0503020204020204" pitchFamily="34" charset="-122"/>
                <a:ea typeface="微软雅黑" panose="020B0503020204020204" pitchFamily="34" charset="-122"/>
              </a:rPr>
              <a:t>变形公式：  </a:t>
            </a:r>
            <a:endParaRPr lang="en-US" altLang="zh-CN" sz="2400" i="1" dirty="0">
              <a:solidFill>
                <a:srgbClr val="FF0000"/>
              </a:solidFill>
              <a:latin typeface="微软雅黑" panose="020B0503020204020204" pitchFamily="34" charset="-122"/>
              <a:ea typeface="微软雅黑" panose="020B0503020204020204" pitchFamily="34" charset="-122"/>
            </a:endParaRPr>
          </a:p>
        </p:txBody>
      </p:sp>
      <p:sp>
        <p:nvSpPr>
          <p:cNvPr id="18" name="Shape 108"/>
          <p:cNvSpPr/>
          <p:nvPr/>
        </p:nvSpPr>
        <p:spPr>
          <a:xfrm>
            <a:off x="279310" y="108189"/>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19" name="Shape 112"/>
          <p:cNvSpPr/>
          <p:nvPr/>
        </p:nvSpPr>
        <p:spPr>
          <a:xfrm>
            <a:off x="279310" y="133914"/>
            <a:ext cx="707883"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0" name="文本框 19"/>
          <p:cNvSpPr txBox="1"/>
          <p:nvPr/>
        </p:nvSpPr>
        <p:spPr>
          <a:xfrm>
            <a:off x="1206289" y="147780"/>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21" name="直接连接符 20"/>
          <p:cNvCxnSpPr/>
          <p:nvPr/>
        </p:nvCxnSpPr>
        <p:spPr>
          <a:xfrm>
            <a:off x="987193" y="65886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406867502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wipe(left)">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ipe(left)">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37948" y="388471"/>
            <a:ext cx="235994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20000"/>
              </a:lnSpc>
            </a:pPr>
            <a:r>
              <a:rPr lang="en-US" altLang="zh-CN" sz="2400" dirty="0" smtClean="0">
                <a:solidFill>
                  <a:srgbClr val="FF0000"/>
                </a:solidFill>
                <a:latin typeface="微软雅黑" pitchFamily="34" charset="-122"/>
                <a:ea typeface="微软雅黑" pitchFamily="34" charset="-122"/>
              </a:rPr>
              <a:t>3.</a:t>
            </a:r>
            <a:r>
              <a:rPr lang="zh-CN" altLang="en-US" sz="2400" dirty="0" smtClean="0">
                <a:solidFill>
                  <a:srgbClr val="FF0000"/>
                </a:solidFill>
                <a:latin typeface="微软雅黑" pitchFamily="34" charset="-122"/>
                <a:ea typeface="微软雅黑" pitchFamily="34" charset="-122"/>
              </a:rPr>
              <a:t>理解欧姆定律</a:t>
            </a:r>
            <a:r>
              <a:rPr lang="en-US" altLang="zh-CN" sz="2400" dirty="0" smtClean="0">
                <a:solidFill>
                  <a:srgbClr val="FF0000"/>
                </a:solidFill>
                <a:latin typeface="微软雅黑" pitchFamily="34" charset="-122"/>
                <a:ea typeface="微软雅黑" pitchFamily="34" charset="-122"/>
              </a:rPr>
              <a:t>:</a:t>
            </a:r>
            <a:endParaRPr lang="en-US" altLang="zh-CN" sz="2400" dirty="0">
              <a:solidFill>
                <a:srgbClr val="FF0000"/>
              </a:solidFill>
              <a:latin typeface="微软雅黑" pitchFamily="34" charset="-122"/>
              <a:ea typeface="微软雅黑" pitchFamily="34" charset="-122"/>
            </a:endParaRPr>
          </a:p>
        </p:txBody>
      </p:sp>
      <p:sp>
        <p:nvSpPr>
          <p:cNvPr id="3" name="Text Box 7"/>
          <p:cNvSpPr txBox="1">
            <a:spLocks noChangeArrowheads="1"/>
          </p:cNvSpPr>
          <p:nvPr/>
        </p:nvSpPr>
        <p:spPr bwMode="auto">
          <a:xfrm>
            <a:off x="137948" y="1268383"/>
            <a:ext cx="30661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sz="2400" dirty="0" smtClean="0">
                <a:latin typeface="微软雅黑" pitchFamily="34" charset="-122"/>
                <a:ea typeface="微软雅黑" pitchFamily="34" charset="-122"/>
              </a:rPr>
              <a:t>导体中的电流决定于</a:t>
            </a:r>
            <a:endParaRPr lang="en-US" altLang="zh-CN" sz="2400" dirty="0">
              <a:latin typeface="微软雅黑" pitchFamily="34" charset="-122"/>
              <a:ea typeface="微软雅黑" pitchFamily="34" charset="-122"/>
            </a:endParaRPr>
          </a:p>
        </p:txBody>
      </p:sp>
      <p:grpSp>
        <p:nvGrpSpPr>
          <p:cNvPr id="4" name="组合 3"/>
          <p:cNvGrpSpPr/>
          <p:nvPr/>
        </p:nvGrpSpPr>
        <p:grpSpPr>
          <a:xfrm>
            <a:off x="3098932" y="953665"/>
            <a:ext cx="5084374" cy="1091099"/>
            <a:chOff x="3421117" y="926334"/>
            <a:chExt cx="5084374" cy="1091099"/>
          </a:xfrm>
        </p:grpSpPr>
        <p:sp>
          <p:nvSpPr>
            <p:cNvPr id="5" name="TextBox 1"/>
            <p:cNvSpPr txBox="1"/>
            <p:nvPr/>
          </p:nvSpPr>
          <p:spPr>
            <a:xfrm>
              <a:off x="3697008" y="926334"/>
              <a:ext cx="3909854" cy="461665"/>
            </a:xfrm>
            <a:prstGeom prst="rect">
              <a:avLst/>
            </a:prstGeom>
            <a:noFill/>
            <a:ln>
              <a:noFill/>
            </a:ln>
          </p:spPr>
          <p:txBody>
            <a:bodyPr wrap="square">
              <a:spAutoFit/>
            </a:bodyPr>
            <a:lstStyle>
              <a:lvl1pPr>
                <a:defRPr sz="2400">
                  <a:solidFill>
                    <a:schemeClr val="tx1"/>
                  </a:solidFill>
                  <a:latin typeface="微软雅黑" pitchFamily="34" charset="-122"/>
                  <a:ea typeface="微软雅黑" pitchFamily="34"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dirty="0"/>
                <a:t>电压（</a:t>
              </a:r>
              <a:r>
                <a:rPr lang="en-US" altLang="zh-CN" dirty="0"/>
                <a:t>U</a:t>
              </a:r>
              <a:r>
                <a:rPr lang="en-US" altLang="zh-CN" dirty="0" smtClean="0"/>
                <a:t>)</a:t>
              </a:r>
              <a:r>
                <a:rPr lang="zh-CN" altLang="en-US" dirty="0" smtClean="0"/>
                <a:t>：外因（电源提供）</a:t>
              </a:r>
              <a:endParaRPr lang="zh-CN" altLang="en-US" dirty="0"/>
            </a:p>
          </p:txBody>
        </p:sp>
        <p:sp>
          <p:nvSpPr>
            <p:cNvPr id="6" name="TextBox 7"/>
            <p:cNvSpPr txBox="1"/>
            <p:nvPr/>
          </p:nvSpPr>
          <p:spPr>
            <a:xfrm>
              <a:off x="3681237" y="1555768"/>
              <a:ext cx="4824254" cy="461665"/>
            </a:xfrm>
            <a:prstGeom prst="rect">
              <a:avLst/>
            </a:prstGeom>
            <a:noFill/>
            <a:ln>
              <a:noFill/>
            </a:ln>
          </p:spPr>
          <p:txBody>
            <a:bodyPr wrap="square">
              <a:spAutoFit/>
            </a:bodyPr>
            <a:lstStyle>
              <a:lvl1pPr>
                <a:defRPr sz="2400">
                  <a:solidFill>
                    <a:schemeClr val="tx1"/>
                  </a:solidFill>
                  <a:latin typeface="微软雅黑" pitchFamily="34" charset="-122"/>
                  <a:ea typeface="微软雅黑" pitchFamily="34"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r>
                <a:rPr lang="zh-CN" altLang="en-US" dirty="0" smtClean="0"/>
                <a:t>电阻（</a:t>
              </a:r>
              <a:r>
                <a:rPr lang="en-US" altLang="zh-CN" dirty="0" smtClean="0"/>
                <a:t>R)</a:t>
              </a:r>
              <a:r>
                <a:rPr lang="zh-CN" altLang="en-US" dirty="0" smtClean="0"/>
                <a:t>：内因（导体本身属性）</a:t>
              </a:r>
              <a:endParaRPr lang="zh-CN" altLang="en-US" dirty="0"/>
            </a:p>
          </p:txBody>
        </p:sp>
        <p:sp>
          <p:nvSpPr>
            <p:cNvPr id="7" name="左大括号 6"/>
            <p:cNvSpPr/>
            <p:nvPr/>
          </p:nvSpPr>
          <p:spPr>
            <a:xfrm>
              <a:off x="3421117" y="1087821"/>
              <a:ext cx="354724" cy="819807"/>
            </a:xfrm>
            <a:prstGeom prst="leftBrace">
              <a:avLst/>
            </a:prstGeom>
            <a:noFill/>
            <a:ln w="12700" cap="flat">
              <a:solidFill>
                <a:srgbClr val="FF0000"/>
              </a:solidFill>
              <a:prstDash val="solid"/>
              <a:miter lim="800000"/>
            </a:ln>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endParaRPr>
            </a:p>
          </p:txBody>
        </p:sp>
      </p:grpSp>
      <p:sp>
        <p:nvSpPr>
          <p:cNvPr id="8" name="Text Box 2"/>
          <p:cNvSpPr txBox="1">
            <a:spLocks noChangeArrowheads="1"/>
          </p:cNvSpPr>
          <p:nvPr/>
        </p:nvSpPr>
        <p:spPr bwMode="auto">
          <a:xfrm>
            <a:off x="137948" y="2190942"/>
            <a:ext cx="7813675" cy="21975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nSpc>
                <a:spcPct val="120000"/>
              </a:lnSpc>
            </a:pPr>
            <a:r>
              <a:rPr lang="en-US" altLang="zh-CN" sz="2400" dirty="0" smtClean="0">
                <a:solidFill>
                  <a:srgbClr val="FF0000"/>
                </a:solidFill>
                <a:latin typeface="微软雅黑" pitchFamily="34" charset="-122"/>
                <a:ea typeface="微软雅黑" pitchFamily="34" charset="-122"/>
              </a:rPr>
              <a:t>4.</a:t>
            </a:r>
            <a:r>
              <a:rPr lang="zh-CN" altLang="en-US" sz="2400" dirty="0">
                <a:solidFill>
                  <a:srgbClr val="FF0000"/>
                </a:solidFill>
                <a:latin typeface="微软雅黑" pitchFamily="34" charset="-122"/>
                <a:ea typeface="微软雅黑" pitchFamily="34" charset="-122"/>
                <a:sym typeface="Wingdings" pitchFamily="2" charset="2"/>
              </a:rPr>
              <a:t>单位要</a:t>
            </a:r>
            <a:r>
              <a:rPr lang="zh-CN" altLang="en-US" sz="2400" dirty="0" smtClean="0">
                <a:solidFill>
                  <a:srgbClr val="FF0000"/>
                </a:solidFill>
                <a:latin typeface="微软雅黑" pitchFamily="34" charset="-122"/>
                <a:ea typeface="微软雅黑" pitchFamily="34" charset="-122"/>
                <a:sym typeface="Wingdings" pitchFamily="2" charset="2"/>
              </a:rPr>
              <a:t>统一（</a:t>
            </a:r>
            <a:r>
              <a:rPr lang="zh-CN" altLang="en-US" sz="2400" dirty="0">
                <a:solidFill>
                  <a:srgbClr val="FF0000"/>
                </a:solidFill>
                <a:latin typeface="微软雅黑" pitchFamily="34" charset="-122"/>
                <a:ea typeface="微软雅黑" pitchFamily="34" charset="-122"/>
              </a:rPr>
              <a:t>使用国际单位</a:t>
            </a:r>
            <a:r>
              <a:rPr lang="zh-CN" altLang="en-US" sz="2400" dirty="0" smtClean="0">
                <a:solidFill>
                  <a:srgbClr val="FF0000"/>
                </a:solidFill>
                <a:latin typeface="微软雅黑" pitchFamily="34" charset="-122"/>
                <a:ea typeface="微软雅黑" pitchFamily="34" charset="-122"/>
                <a:sym typeface="Wingdings" pitchFamily="2" charset="2"/>
              </a:rPr>
              <a:t>）</a:t>
            </a:r>
            <a:endParaRPr lang="zh-CN" altLang="en-US" sz="2400" dirty="0">
              <a:solidFill>
                <a:srgbClr val="FF0000"/>
              </a:solidFill>
              <a:latin typeface="微软雅黑" pitchFamily="34" charset="-122"/>
              <a:ea typeface="微软雅黑" pitchFamily="34" charset="-122"/>
              <a:sym typeface="Wingdings" pitchFamily="2" charset="2"/>
            </a:endParaRPr>
          </a:p>
          <a:p>
            <a:pPr>
              <a:lnSpc>
                <a:spcPct val="150000"/>
              </a:lnSpc>
            </a:pPr>
            <a:r>
              <a:rPr lang="zh-CN" altLang="en-US" sz="2400" dirty="0" smtClean="0">
                <a:latin typeface="微软雅黑" pitchFamily="34" charset="-122"/>
                <a:ea typeface="微软雅黑" pitchFamily="34" charset="-122"/>
              </a:rPr>
              <a:t>电压</a:t>
            </a:r>
            <a:r>
              <a:rPr lang="zh-CN" altLang="en-US" sz="2400"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U --</a:t>
            </a:r>
            <a:r>
              <a:rPr lang="zh-CN" altLang="en-US" sz="2400" dirty="0">
                <a:latin typeface="微软雅黑" pitchFamily="34" charset="-122"/>
                <a:ea typeface="微软雅黑" pitchFamily="34" charset="-122"/>
              </a:rPr>
              <a:t>单位：伏特（</a:t>
            </a:r>
            <a:r>
              <a:rPr lang="en-US" altLang="zh-CN" sz="2400" dirty="0">
                <a:latin typeface="微软雅黑" pitchFamily="34" charset="-122"/>
                <a:ea typeface="微软雅黑" pitchFamily="34" charset="-122"/>
              </a:rPr>
              <a:t>V </a:t>
            </a:r>
            <a:r>
              <a:rPr lang="zh-CN" altLang="en-US" sz="2400" dirty="0">
                <a:latin typeface="微软雅黑" pitchFamily="34" charset="-122"/>
                <a:ea typeface="微软雅黑" pitchFamily="34" charset="-122"/>
              </a:rPr>
              <a:t>）      </a:t>
            </a:r>
          </a:p>
          <a:p>
            <a:pPr>
              <a:lnSpc>
                <a:spcPct val="150000"/>
              </a:lnSpc>
            </a:pPr>
            <a:r>
              <a:rPr lang="zh-CN" altLang="en-US" sz="2400" dirty="0" smtClean="0">
                <a:latin typeface="微软雅黑" pitchFamily="34" charset="-122"/>
                <a:ea typeface="微软雅黑" pitchFamily="34" charset="-122"/>
              </a:rPr>
              <a:t>电阻</a:t>
            </a:r>
            <a:r>
              <a:rPr lang="zh-CN" altLang="en-US" sz="2400"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R --</a:t>
            </a:r>
            <a:r>
              <a:rPr lang="zh-CN" altLang="en-US" sz="2400" dirty="0">
                <a:latin typeface="微软雅黑" pitchFamily="34" charset="-122"/>
                <a:ea typeface="微软雅黑" pitchFamily="34" charset="-122"/>
              </a:rPr>
              <a:t>单位：欧姆（</a:t>
            </a:r>
            <a:r>
              <a:rPr lang="el-GR" altLang="en-US" sz="2400" dirty="0">
                <a:latin typeface="微软雅黑" pitchFamily="34" charset="-122"/>
                <a:ea typeface="微软雅黑" pitchFamily="34" charset="-122"/>
              </a:rPr>
              <a:t>Ω</a:t>
            </a:r>
            <a:r>
              <a:rPr lang="en-US" altLang="zh-CN" sz="2400" dirty="0">
                <a:latin typeface="微软雅黑" pitchFamily="34" charset="-122"/>
                <a:ea typeface="微软雅黑" pitchFamily="34" charset="-122"/>
              </a:rPr>
              <a:t> </a:t>
            </a:r>
            <a:r>
              <a:rPr lang="zh-CN" altLang="en-US" sz="2400" dirty="0">
                <a:latin typeface="微软雅黑" pitchFamily="34" charset="-122"/>
                <a:ea typeface="微软雅黑" pitchFamily="34" charset="-122"/>
              </a:rPr>
              <a:t>）      </a:t>
            </a:r>
          </a:p>
          <a:p>
            <a:pPr>
              <a:lnSpc>
                <a:spcPct val="150000"/>
              </a:lnSpc>
            </a:pPr>
            <a:r>
              <a:rPr lang="zh-CN" altLang="en-US" sz="2400" dirty="0" smtClean="0">
                <a:latin typeface="微软雅黑" pitchFamily="34" charset="-122"/>
                <a:ea typeface="微软雅黑" pitchFamily="34" charset="-122"/>
              </a:rPr>
              <a:t>电流 </a:t>
            </a:r>
            <a:r>
              <a:rPr lang="zh-CN" altLang="en-US" sz="2400" dirty="0">
                <a:latin typeface="微软雅黑" pitchFamily="34" charset="-122"/>
                <a:ea typeface="微软雅黑" pitchFamily="34" charset="-122"/>
              </a:rPr>
              <a:t>：</a:t>
            </a:r>
            <a:r>
              <a:rPr lang="en-US" altLang="zh-CN" sz="2400" i="1" dirty="0">
                <a:latin typeface="微软雅黑" pitchFamily="34" charset="-122"/>
                <a:ea typeface="微软雅黑" pitchFamily="34" charset="-122"/>
              </a:rPr>
              <a:t>I --</a:t>
            </a:r>
            <a:r>
              <a:rPr lang="zh-CN" altLang="en-US" sz="2400" dirty="0">
                <a:latin typeface="微软雅黑" pitchFamily="34" charset="-122"/>
                <a:ea typeface="微软雅黑" pitchFamily="34" charset="-122"/>
              </a:rPr>
              <a:t>单位：安培（</a:t>
            </a:r>
            <a:r>
              <a:rPr lang="en-US" altLang="zh-CN" sz="2400" dirty="0">
                <a:latin typeface="微软雅黑" pitchFamily="34" charset="-122"/>
                <a:ea typeface="微软雅黑" pitchFamily="34" charset="-122"/>
              </a:rPr>
              <a:t>A</a:t>
            </a:r>
            <a:r>
              <a:rPr lang="zh-CN" altLang="en-US" sz="2400" dirty="0">
                <a:latin typeface="微软雅黑" pitchFamily="34" charset="-122"/>
                <a:ea typeface="微软雅黑" pitchFamily="34" charset="-122"/>
              </a:rPr>
              <a:t>）</a:t>
            </a:r>
            <a:endParaRPr lang="el-GR"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val="2006254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16"/>
          <p:cNvSpPr txBox="1">
            <a:spLocks noChangeArrowheads="1"/>
          </p:cNvSpPr>
          <p:nvPr/>
        </p:nvSpPr>
        <p:spPr bwMode="auto">
          <a:xfrm>
            <a:off x="182880" y="155771"/>
            <a:ext cx="813815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itchFamily="34" charset="0"/>
                <a:ea typeface="宋体" pitchFamily="2" charset="-122"/>
              </a:defRPr>
            </a:lvl1pPr>
            <a:lvl2pPr>
              <a:defRPr sz="2000">
                <a:solidFill>
                  <a:schemeClr val="tx1"/>
                </a:solidFill>
                <a:latin typeface="Arial" pitchFamily="34" charset="0"/>
                <a:ea typeface="宋体" pitchFamily="2" charset="-122"/>
              </a:defRPr>
            </a:lvl2pPr>
            <a:lvl3pPr>
              <a:defRPr sz="2000">
                <a:solidFill>
                  <a:schemeClr val="tx1"/>
                </a:solidFill>
                <a:latin typeface="Arial" pitchFamily="34" charset="0"/>
                <a:ea typeface="宋体" pitchFamily="2" charset="-122"/>
              </a:defRPr>
            </a:lvl3pPr>
            <a:lvl4pPr>
              <a:defRPr sz="2000">
                <a:solidFill>
                  <a:schemeClr val="tx1"/>
                </a:solidFill>
                <a:latin typeface="Arial" pitchFamily="34" charset="0"/>
                <a:ea typeface="宋体" pitchFamily="2" charset="-122"/>
              </a:defRPr>
            </a:lvl4pPr>
            <a:lvl5pPr>
              <a:defRPr sz="2000">
                <a:solidFill>
                  <a:schemeClr val="tx1"/>
                </a:solidFill>
                <a:latin typeface="Arial" pitchFamily="34" charset="0"/>
                <a:ea typeface="宋体" pitchFamily="2" charset="-122"/>
              </a:defRPr>
            </a:lvl5pPr>
            <a:lvl6pPr fontAlgn="base">
              <a:spcBef>
                <a:spcPct val="0"/>
              </a:spcBef>
              <a:spcAft>
                <a:spcPct val="0"/>
              </a:spcAft>
              <a:buFont typeface="Arial" pitchFamily="34" charset="0"/>
              <a:defRPr sz="2000">
                <a:solidFill>
                  <a:schemeClr val="tx1"/>
                </a:solidFill>
                <a:latin typeface="Arial" pitchFamily="34" charset="0"/>
                <a:ea typeface="宋体" pitchFamily="2" charset="-122"/>
              </a:defRPr>
            </a:lvl6pPr>
            <a:lvl7pPr fontAlgn="base">
              <a:spcBef>
                <a:spcPct val="0"/>
              </a:spcBef>
              <a:spcAft>
                <a:spcPct val="0"/>
              </a:spcAft>
              <a:buFont typeface="Arial" pitchFamily="34" charset="0"/>
              <a:defRPr sz="2000">
                <a:solidFill>
                  <a:schemeClr val="tx1"/>
                </a:solidFill>
                <a:latin typeface="Arial" pitchFamily="34" charset="0"/>
                <a:ea typeface="宋体" pitchFamily="2" charset="-122"/>
              </a:defRPr>
            </a:lvl7pPr>
            <a:lvl8pPr fontAlgn="base">
              <a:spcBef>
                <a:spcPct val="0"/>
              </a:spcBef>
              <a:spcAft>
                <a:spcPct val="0"/>
              </a:spcAft>
              <a:buFont typeface="Arial" pitchFamily="34" charset="0"/>
              <a:defRPr sz="2000">
                <a:solidFill>
                  <a:schemeClr val="tx1"/>
                </a:solidFill>
                <a:latin typeface="Arial" pitchFamily="34" charset="0"/>
                <a:ea typeface="宋体" pitchFamily="2" charset="-122"/>
              </a:defRPr>
            </a:lvl8pPr>
            <a:lvl9pPr fontAlgn="base">
              <a:spcBef>
                <a:spcPct val="0"/>
              </a:spcBef>
              <a:spcAft>
                <a:spcPct val="0"/>
              </a:spcAft>
              <a:buFont typeface="Arial" pitchFamily="34" charset="0"/>
              <a:defRPr sz="2000">
                <a:solidFill>
                  <a:schemeClr val="tx1"/>
                </a:solidFill>
                <a:latin typeface="Arial" pitchFamily="34" charset="0"/>
                <a:ea typeface="宋体" pitchFamily="2" charset="-122"/>
              </a:defRPr>
            </a:lvl9pPr>
          </a:lstStyle>
          <a:p>
            <a:pPr algn="l">
              <a:lnSpc>
                <a:spcPct val="150000"/>
              </a:lnSpc>
            </a:pPr>
            <a:r>
              <a:rPr lang="en-US" altLang="zh-CN" sz="2400" dirty="0" smtClean="0">
                <a:solidFill>
                  <a:srgbClr val="FF0000"/>
                </a:solidFill>
                <a:latin typeface="微软雅黑" pitchFamily="34" charset="-122"/>
                <a:ea typeface="微软雅黑" pitchFamily="34" charset="-122"/>
              </a:rPr>
              <a:t>5.</a:t>
            </a:r>
            <a:r>
              <a:rPr lang="zh-CN" altLang="en-US" sz="2400" dirty="0" smtClean="0">
                <a:solidFill>
                  <a:srgbClr val="FF0000"/>
                </a:solidFill>
                <a:latin typeface="微软雅黑" pitchFamily="34" charset="-122"/>
                <a:ea typeface="微软雅黑" pitchFamily="34" charset="-122"/>
              </a:rPr>
              <a:t>欧姆定律</a:t>
            </a:r>
            <a:r>
              <a:rPr lang="zh-CN" altLang="en-US" sz="2400" dirty="0">
                <a:solidFill>
                  <a:srgbClr val="FF0000"/>
                </a:solidFill>
                <a:latin typeface="微软雅黑" pitchFamily="34" charset="-122"/>
                <a:ea typeface="微软雅黑" pitchFamily="34" charset="-122"/>
              </a:rPr>
              <a:t>使用中注意</a:t>
            </a:r>
            <a:r>
              <a:rPr lang="zh-CN" altLang="en-US" sz="2400" dirty="0" smtClean="0">
                <a:solidFill>
                  <a:srgbClr val="FF0000"/>
                </a:solidFill>
                <a:latin typeface="微软雅黑" pitchFamily="34" charset="-122"/>
                <a:ea typeface="微软雅黑" pitchFamily="34" charset="-122"/>
              </a:rPr>
              <a:t>事项</a:t>
            </a:r>
            <a:endParaRPr lang="en-US" altLang="zh-CN" sz="2400" dirty="0" smtClean="0">
              <a:solidFill>
                <a:srgbClr val="FF0000"/>
              </a:solidFill>
              <a:latin typeface="微软雅黑" pitchFamily="34" charset="-122"/>
              <a:ea typeface="微软雅黑" pitchFamily="34" charset="-122"/>
            </a:endParaRPr>
          </a:p>
          <a:p>
            <a:pPr algn="l">
              <a:lnSpc>
                <a:spcPct val="150000"/>
              </a:lnSpc>
            </a:pPr>
            <a:r>
              <a:rPr lang="en-US" sz="2400" dirty="0" smtClean="0">
                <a:latin typeface="微软雅黑" pitchFamily="34" charset="-122"/>
                <a:ea typeface="微软雅黑" pitchFamily="34" charset="-122"/>
              </a:rPr>
              <a:t>（</a:t>
            </a:r>
            <a:r>
              <a:rPr lang="en-US" sz="2400" dirty="0">
                <a:latin typeface="微软雅黑" pitchFamily="34" charset="-122"/>
                <a:ea typeface="微软雅黑" pitchFamily="34" charset="-122"/>
              </a:rPr>
              <a:t>1）</a:t>
            </a:r>
            <a:r>
              <a:rPr lang="zh-CN" altLang="en-US" sz="2400" dirty="0">
                <a:latin typeface="微软雅黑" pitchFamily="34" charset="-122"/>
                <a:ea typeface="微软雅黑" pitchFamily="34" charset="-122"/>
              </a:rPr>
              <a:t>适用范围：只适用于纯电阻电路，不适用于含电动机等非纯电阻电路。 </a:t>
            </a:r>
            <a:endParaRPr lang="en-US" sz="2400" dirty="0">
              <a:latin typeface="微软雅黑" pitchFamily="34" charset="-122"/>
              <a:ea typeface="微软雅黑" pitchFamily="34" charset="-122"/>
            </a:endParaRPr>
          </a:p>
          <a:p>
            <a:pPr>
              <a:lnSpc>
                <a:spcPct val="150000"/>
              </a:lnSpc>
            </a:pPr>
            <a:r>
              <a:rPr lang="en-US" sz="2400" dirty="0">
                <a:latin typeface="微软雅黑" pitchFamily="34" charset="-122"/>
                <a:ea typeface="微软雅黑" pitchFamily="34" charset="-122"/>
              </a:rPr>
              <a:t>（2）</a:t>
            </a:r>
            <a:r>
              <a:rPr lang="zh-CN" altLang="en-US" sz="2400" dirty="0">
                <a:latin typeface="微软雅黑" pitchFamily="34" charset="-122"/>
                <a:ea typeface="微软雅黑" pitchFamily="34" charset="-122"/>
              </a:rPr>
              <a:t>同一性：</a:t>
            </a:r>
            <a:r>
              <a:rPr lang="en-US" sz="2400" i="1" dirty="0">
                <a:latin typeface="微软雅黑" pitchFamily="34" charset="-122"/>
                <a:ea typeface="微软雅黑" pitchFamily="34" charset="-122"/>
              </a:rPr>
              <a:t>I、U、R </a:t>
            </a:r>
            <a:r>
              <a:rPr lang="zh-CN" altLang="en-US" sz="2400" dirty="0">
                <a:latin typeface="微软雅黑" pitchFamily="34" charset="-122"/>
                <a:ea typeface="微软雅黑" pitchFamily="34" charset="-122"/>
              </a:rPr>
              <a:t>是指同一电路或同一导体中的各量，三者一一对应。</a:t>
            </a:r>
            <a:endParaRPr lang="en-US" sz="2400" dirty="0">
              <a:latin typeface="微软雅黑" pitchFamily="34" charset="-122"/>
              <a:ea typeface="微软雅黑" pitchFamily="34" charset="-122"/>
            </a:endParaRPr>
          </a:p>
          <a:p>
            <a:pPr lvl="0" algn="l">
              <a:lnSpc>
                <a:spcPct val="150000"/>
              </a:lnSpc>
            </a:pPr>
            <a:r>
              <a:rPr lang="en-US" sz="2400" dirty="0">
                <a:latin typeface="微软雅黑" pitchFamily="34" charset="-122"/>
                <a:ea typeface="微软雅黑" pitchFamily="34" charset="-122"/>
              </a:rPr>
              <a:t>（3）</a:t>
            </a:r>
            <a:r>
              <a:rPr lang="zh-CN" altLang="en-US" sz="2400" dirty="0">
                <a:latin typeface="微软雅黑" pitchFamily="34" charset="-122"/>
                <a:ea typeface="微软雅黑" pitchFamily="34" charset="-122"/>
              </a:rPr>
              <a:t>同时性：三个物理量是同一时间的值。</a:t>
            </a:r>
            <a:r>
              <a:rPr lang="en-US" altLang="zh-CN" sz="2400" dirty="0">
                <a:solidFill>
                  <a:srgbClr val="000000"/>
                </a:solidFill>
                <a:latin typeface="微软雅黑" panose="020B0503020204020204" pitchFamily="34" charset="-122"/>
                <a:ea typeface="微软雅黑" panose="020B0503020204020204" pitchFamily="34" charset="-122"/>
              </a:rPr>
              <a:t> </a:t>
            </a:r>
            <a:endParaRPr lang="en-US" altLang="zh-CN" sz="2400" dirty="0" smtClean="0">
              <a:solidFill>
                <a:srgbClr val="000000"/>
              </a:solidFill>
              <a:latin typeface="微软雅黑" panose="020B0503020204020204" pitchFamily="34" charset="-122"/>
              <a:ea typeface="微软雅黑" panose="020B0503020204020204" pitchFamily="34" charset="-122"/>
            </a:endParaRPr>
          </a:p>
          <a:p>
            <a:pPr lvl="0" algn="l">
              <a:lnSpc>
                <a:spcPct val="150000"/>
              </a:lnSpc>
            </a:pPr>
            <a:r>
              <a:rPr lang="zh-CN" altLang="en-US" sz="2400" dirty="0" smtClean="0">
                <a:solidFill>
                  <a:srgbClr val="000000"/>
                </a:solidFill>
                <a:latin typeface="微软雅黑" panose="020B0503020204020204" pitchFamily="34" charset="-122"/>
                <a:ea typeface="微软雅黑" panose="020B0503020204020204" pitchFamily="34" charset="-122"/>
              </a:rPr>
              <a:t>（</a:t>
            </a:r>
            <a:r>
              <a:rPr lang="en-US" altLang="zh-CN" sz="2400" dirty="0" smtClean="0">
                <a:solidFill>
                  <a:srgbClr val="000000"/>
                </a:solidFill>
                <a:latin typeface="微软雅黑" panose="020B0503020204020204" pitchFamily="34" charset="-122"/>
                <a:ea typeface="微软雅黑" panose="020B0503020204020204" pitchFamily="34" charset="-122"/>
              </a:rPr>
              <a:t>4</a:t>
            </a:r>
            <a:r>
              <a:rPr lang="zh-CN" altLang="en-US" sz="2400" dirty="0" smtClean="0">
                <a:solidFill>
                  <a:srgbClr val="000000"/>
                </a:solidFill>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利用</a:t>
            </a:r>
            <a:r>
              <a:rPr lang="zh-CN" altLang="en-US" sz="2400" dirty="0">
                <a:latin typeface="微软雅黑" panose="020B0503020204020204" pitchFamily="34" charset="-122"/>
                <a:ea typeface="微软雅黑" panose="020B0503020204020204" pitchFamily="34" charset="-122"/>
              </a:rPr>
              <a:t>公式进行计算时，要注意单位的统一。</a:t>
            </a:r>
            <a:endParaRPr lang="en-US" altLang="zh-CN" sz="2400" dirty="0" smtClean="0">
              <a:latin typeface="微软雅黑" panose="020B0503020204020204" pitchFamily="34" charset="-122"/>
              <a:ea typeface="微软雅黑" panose="020B0503020204020204" pitchFamily="34" charset="-122"/>
            </a:endParaRPr>
          </a:p>
        </p:txBody>
      </p:sp>
      <p:grpSp>
        <p:nvGrpSpPr>
          <p:cNvPr id="7" name="Group 24"/>
          <p:cNvGrpSpPr>
            <a:grpSpLocks/>
          </p:cNvGrpSpPr>
          <p:nvPr/>
        </p:nvGrpSpPr>
        <p:grpSpPr bwMode="auto">
          <a:xfrm>
            <a:off x="2892829" y="3913190"/>
            <a:ext cx="2056303" cy="1032882"/>
            <a:chOff x="0" y="0"/>
            <a:chExt cx="1776" cy="1056"/>
          </a:xfrm>
        </p:grpSpPr>
        <p:sp>
          <p:nvSpPr>
            <p:cNvPr id="8" name="Rectangle 25"/>
            <p:cNvSpPr>
              <a:spLocks noChangeArrowheads="1"/>
            </p:cNvSpPr>
            <p:nvPr/>
          </p:nvSpPr>
          <p:spPr bwMode="auto">
            <a:xfrm>
              <a:off x="528" y="384"/>
              <a:ext cx="720" cy="192"/>
            </a:xfrm>
            <a:prstGeom prst="rect">
              <a:avLst/>
            </a:prstGeom>
            <a:solidFill>
              <a:srgbClr val="FF00FF"/>
            </a:solidFill>
            <a:ln w="28575">
              <a:solidFill>
                <a:srgbClr val="0000FF"/>
              </a:solidFill>
              <a:miter lim="800000"/>
              <a:headEnd/>
              <a:tailEnd/>
            </a:ln>
          </p:spPr>
          <p:txBody>
            <a:bodyPr wrap="none" anchor="ct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omic Sans MS" panose="030F0702030302020204" pitchFamily="66" charset="0"/>
              </a:endParaRPr>
            </a:p>
          </p:txBody>
        </p:sp>
        <p:sp>
          <p:nvSpPr>
            <p:cNvPr id="9" name="Line 26"/>
            <p:cNvSpPr>
              <a:spLocks noChangeShapeType="1"/>
            </p:cNvSpPr>
            <p:nvPr/>
          </p:nvSpPr>
          <p:spPr bwMode="auto">
            <a:xfrm>
              <a:off x="1248" y="480"/>
              <a:ext cx="528"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27"/>
            <p:cNvSpPr>
              <a:spLocks noChangeShapeType="1"/>
            </p:cNvSpPr>
            <p:nvPr/>
          </p:nvSpPr>
          <p:spPr bwMode="auto">
            <a:xfrm flipH="1">
              <a:off x="0" y="480"/>
              <a:ext cx="52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Text Box 28"/>
            <p:cNvSpPr txBox="1">
              <a:spLocks noChangeArrowheads="1"/>
            </p:cNvSpPr>
            <p:nvPr/>
          </p:nvSpPr>
          <p:spPr bwMode="auto">
            <a:xfrm>
              <a:off x="768" y="0"/>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dirty="0">
                  <a:latin typeface="Times New Roman" panose="02020603050405020304" pitchFamily="18" charset="0"/>
                </a:rPr>
                <a:t>R</a:t>
              </a:r>
            </a:p>
          </p:txBody>
        </p:sp>
        <p:sp>
          <p:nvSpPr>
            <p:cNvPr id="12" name="Line 29"/>
            <p:cNvSpPr>
              <a:spLocks noChangeShapeType="1"/>
            </p:cNvSpPr>
            <p:nvPr/>
          </p:nvSpPr>
          <p:spPr bwMode="auto">
            <a:xfrm>
              <a:off x="192" y="576"/>
              <a:ext cx="0" cy="4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30"/>
            <p:cNvSpPr>
              <a:spLocks noChangeShapeType="1"/>
            </p:cNvSpPr>
            <p:nvPr/>
          </p:nvSpPr>
          <p:spPr bwMode="auto">
            <a:xfrm>
              <a:off x="1584" y="576"/>
              <a:ext cx="0" cy="4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31"/>
            <p:cNvSpPr>
              <a:spLocks noChangeShapeType="1"/>
            </p:cNvSpPr>
            <p:nvPr/>
          </p:nvSpPr>
          <p:spPr bwMode="auto">
            <a:xfrm flipH="1">
              <a:off x="192" y="816"/>
              <a:ext cx="48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32"/>
            <p:cNvSpPr>
              <a:spLocks noChangeShapeType="1"/>
            </p:cNvSpPr>
            <p:nvPr/>
          </p:nvSpPr>
          <p:spPr bwMode="auto">
            <a:xfrm>
              <a:off x="1152" y="816"/>
              <a:ext cx="43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Text Box 33"/>
            <p:cNvSpPr txBox="1">
              <a:spLocks noChangeArrowheads="1"/>
            </p:cNvSpPr>
            <p:nvPr/>
          </p:nvSpPr>
          <p:spPr bwMode="auto">
            <a:xfrm>
              <a:off x="720" y="624"/>
              <a:ext cx="5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a:latin typeface="Times New Roman" panose="02020603050405020304" pitchFamily="18" charset="0"/>
                </a:rPr>
                <a:t>U</a:t>
              </a:r>
            </a:p>
          </p:txBody>
        </p:sp>
        <p:sp>
          <p:nvSpPr>
            <p:cNvPr id="17" name="Line 34"/>
            <p:cNvSpPr>
              <a:spLocks noChangeShapeType="1"/>
            </p:cNvSpPr>
            <p:nvPr/>
          </p:nvSpPr>
          <p:spPr bwMode="auto">
            <a:xfrm>
              <a:off x="0" y="480"/>
              <a:ext cx="336" cy="0"/>
            </a:xfrm>
            <a:prstGeom prst="line">
              <a:avLst/>
            </a:prstGeom>
            <a:noFill/>
            <a:ln w="2857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Text Box 35"/>
            <p:cNvSpPr txBox="1">
              <a:spLocks noChangeArrowheads="1"/>
            </p:cNvSpPr>
            <p:nvPr/>
          </p:nvSpPr>
          <p:spPr bwMode="auto">
            <a:xfrm>
              <a:off x="192" y="96"/>
              <a:ext cx="5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a:latin typeface="Times New Roman" panose="02020603050405020304" pitchFamily="18" charset="0"/>
                </a:rPr>
                <a:t>I</a:t>
              </a:r>
            </a:p>
          </p:txBody>
        </p:sp>
      </p:grpSp>
    </p:spTree>
    <p:extLst>
      <p:ext uri="{BB962C8B-B14F-4D97-AF65-F5344CB8AC3E}">
        <p14:creationId xmlns:p14="http://schemas.microsoft.com/office/powerpoint/2010/main" val="19232299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fade">
                                      <p:cBhvr>
                                        <p:cTn id="24" dur="500"/>
                                        <p:tgtEl>
                                          <p:spTgt spid="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1000"/>
                                        <p:tgtEl>
                                          <p:spTgt spid="2">
                                            <p:txEl>
                                              <p:pRg st="4" end="4"/>
                                            </p:txEl>
                                          </p:spTgt>
                                        </p:tgtEl>
                                      </p:cBhvr>
                                    </p:animEffect>
                                    <p:anim calcmode="lin" valueType="num">
                                      <p:cBhvr>
                                        <p:cTn id="30"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58109" y="168826"/>
            <a:ext cx="4492196" cy="523220"/>
          </a:xfrm>
          <a:prstGeom prst="rect">
            <a:avLst/>
          </a:prstGeom>
          <a:noFill/>
          <a:ln w="9525">
            <a:noFill/>
            <a:miter lim="800000"/>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二、用欧姆定律进行计算</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3850" y="2142443"/>
            <a:ext cx="8137861" cy="2862322"/>
          </a:xfrm>
          <a:prstGeom prst="rect">
            <a:avLst/>
          </a:prstGeom>
          <a:noFill/>
        </p:spPr>
        <p:txBody>
          <a:bodyPr wrap="square" rtlCol="0">
            <a:spAutoFit/>
          </a:bodyPr>
          <a:lstStyle/>
          <a:p>
            <a:pPr lvl="0" algn="l">
              <a:lnSpc>
                <a:spcPct val="150000"/>
              </a:lnSpc>
            </a:pPr>
            <a:r>
              <a:rPr lang="en-US" altLang="zh-CN" sz="2400" dirty="0" smtClean="0">
                <a:solidFill>
                  <a:srgbClr val="000000"/>
                </a:solidFill>
                <a:latin typeface="微软雅黑" panose="020B0503020204020204" pitchFamily="34" charset="-122"/>
                <a:ea typeface="微软雅黑" panose="020B0503020204020204" pitchFamily="34" charset="-122"/>
              </a:rPr>
              <a:t>2.</a:t>
            </a:r>
            <a:r>
              <a:rPr lang="zh-CN" altLang="en-US" sz="2400" dirty="0" smtClean="0">
                <a:solidFill>
                  <a:schemeClr val="tx1"/>
                </a:solidFill>
                <a:latin typeface="微软雅黑" panose="020B0503020204020204" pitchFamily="34" charset="-122"/>
                <a:ea typeface="微软雅黑" panose="020B0503020204020204" pitchFamily="34" charset="-122"/>
              </a:rPr>
              <a:t>用</a:t>
            </a:r>
            <a:r>
              <a:rPr lang="zh-CN" altLang="en-US" sz="2400" dirty="0">
                <a:solidFill>
                  <a:schemeClr val="tx1"/>
                </a:solidFill>
                <a:latin typeface="微软雅黑" panose="020B0503020204020204" pitchFamily="34" charset="-122"/>
                <a:ea typeface="微软雅黑" panose="020B0503020204020204" pitchFamily="34" charset="-122"/>
              </a:rPr>
              <a:t>公式进行计算的一般步骤：</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）读题、审题（注意已知量的内容）；</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）根据题意画出电路图；</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）在图上标明已知量的符号、数值和未知量的符号；</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）选用物理公式进行计算（书写格式要完整，规范）。</a:t>
            </a:r>
          </a:p>
        </p:txBody>
      </p:sp>
      <p:grpSp>
        <p:nvGrpSpPr>
          <p:cNvPr id="4" name="组合 3"/>
          <p:cNvGrpSpPr/>
          <p:nvPr/>
        </p:nvGrpSpPr>
        <p:grpSpPr>
          <a:xfrm>
            <a:off x="5167351" y="1498543"/>
            <a:ext cx="3009208" cy="1387775"/>
            <a:chOff x="1187160" y="902131"/>
            <a:chExt cx="3605575" cy="1773313"/>
          </a:xfrm>
        </p:grpSpPr>
        <p:grpSp>
          <p:nvGrpSpPr>
            <p:cNvPr id="5" name="组合 4"/>
            <p:cNvGrpSpPr/>
            <p:nvPr/>
          </p:nvGrpSpPr>
          <p:grpSpPr>
            <a:xfrm>
              <a:off x="1187160" y="1130731"/>
              <a:ext cx="1611312" cy="1202127"/>
              <a:chOff x="968289" y="1230887"/>
              <a:chExt cx="1611312" cy="1202127"/>
            </a:xfrm>
          </p:grpSpPr>
          <p:sp>
            <p:nvSpPr>
              <p:cNvPr id="14" name="Text Box 4"/>
              <p:cNvSpPr txBox="1">
                <a:spLocks noChangeArrowheads="1"/>
              </p:cNvSpPr>
              <p:nvPr/>
            </p:nvSpPr>
            <p:spPr bwMode="auto">
              <a:xfrm>
                <a:off x="968289" y="1428144"/>
                <a:ext cx="925512" cy="58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dirty="0">
                    <a:solidFill>
                      <a:srgbClr val="FF0000"/>
                    </a:solidFill>
                    <a:latin typeface="Times New Roman" panose="02020603050405020304" pitchFamily="18" charset="0"/>
                  </a:rPr>
                  <a:t>I</a:t>
                </a:r>
              </a:p>
            </p:txBody>
          </p:sp>
          <p:sp>
            <p:nvSpPr>
              <p:cNvPr id="15" name="Rectangle 5"/>
              <p:cNvSpPr>
                <a:spLocks noChangeArrowheads="1"/>
              </p:cNvSpPr>
              <p:nvPr/>
            </p:nvSpPr>
            <p:spPr bwMode="auto">
              <a:xfrm>
                <a:off x="1934441" y="1843094"/>
                <a:ext cx="467111" cy="58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i="1" dirty="0">
                    <a:solidFill>
                      <a:srgbClr val="FF0000"/>
                    </a:solidFill>
                    <a:latin typeface="Times New Roman" panose="02020603050405020304" pitchFamily="18" charset="0"/>
                  </a:rPr>
                  <a:t>R</a:t>
                </a:r>
              </a:p>
            </p:txBody>
          </p:sp>
          <p:sp>
            <p:nvSpPr>
              <p:cNvPr id="16" name="Rectangle 6"/>
              <p:cNvSpPr>
                <a:spLocks noChangeArrowheads="1"/>
              </p:cNvSpPr>
              <p:nvPr/>
            </p:nvSpPr>
            <p:spPr bwMode="auto">
              <a:xfrm>
                <a:off x="1925710" y="1230887"/>
                <a:ext cx="488239" cy="58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dirty="0">
                    <a:solidFill>
                      <a:srgbClr val="FF0000"/>
                    </a:solidFill>
                    <a:latin typeface="Times New Roman" panose="02020603050405020304" pitchFamily="18" charset="0"/>
                  </a:rPr>
                  <a:t>U</a:t>
                </a:r>
              </a:p>
            </p:txBody>
          </p:sp>
          <p:sp>
            <p:nvSpPr>
              <p:cNvPr id="17" name="Rectangle 7"/>
              <p:cNvSpPr>
                <a:spLocks noChangeArrowheads="1"/>
              </p:cNvSpPr>
              <p:nvPr/>
            </p:nvSpPr>
            <p:spPr bwMode="auto">
              <a:xfrm>
                <a:off x="1246102" y="1455131"/>
                <a:ext cx="591956" cy="58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FF0000"/>
                    </a:solidFill>
                    <a:latin typeface="Times New Roman" panose="02020603050405020304" pitchFamily="18" charset="0"/>
                  </a:rPr>
                  <a:t>＝</a:t>
                </a:r>
              </a:p>
            </p:txBody>
          </p:sp>
          <p:sp>
            <p:nvSpPr>
              <p:cNvPr id="18" name="Line 8"/>
              <p:cNvSpPr>
                <a:spLocks noChangeShapeType="1"/>
              </p:cNvSpPr>
              <p:nvPr/>
            </p:nvSpPr>
            <p:spPr bwMode="auto">
              <a:xfrm>
                <a:off x="1746163" y="1700991"/>
                <a:ext cx="833438"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solidFill>
                    <a:srgbClr val="FF0000"/>
                  </a:solidFill>
                </a:endParaRPr>
              </a:p>
            </p:txBody>
          </p:sp>
        </p:grpSp>
        <p:sp>
          <p:nvSpPr>
            <p:cNvPr id="6" name="Text Box 17"/>
            <p:cNvSpPr txBox="1">
              <a:spLocks noChangeArrowheads="1"/>
            </p:cNvSpPr>
            <p:nvPr/>
          </p:nvSpPr>
          <p:spPr bwMode="auto">
            <a:xfrm>
              <a:off x="3268735" y="902131"/>
              <a:ext cx="1524000" cy="58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i="1" dirty="0">
                  <a:solidFill>
                    <a:srgbClr val="FF0000"/>
                  </a:solidFill>
                  <a:latin typeface="Times New Roman" panose="02020603050405020304" pitchFamily="18" charset="0"/>
                </a:rPr>
                <a:t>U=IR</a:t>
              </a:r>
            </a:p>
          </p:txBody>
        </p:sp>
        <p:grpSp>
          <p:nvGrpSpPr>
            <p:cNvPr id="7" name="Group 18"/>
            <p:cNvGrpSpPr>
              <a:grpSpLocks/>
            </p:cNvGrpSpPr>
            <p:nvPr/>
          </p:nvGrpSpPr>
          <p:grpSpPr bwMode="auto">
            <a:xfrm>
              <a:off x="3224277" y="1616694"/>
              <a:ext cx="1530049" cy="1058750"/>
              <a:chOff x="0" y="8"/>
              <a:chExt cx="721" cy="605"/>
            </a:xfrm>
          </p:grpSpPr>
          <p:sp>
            <p:nvSpPr>
              <p:cNvPr id="9" name="Rectangle 19"/>
              <p:cNvSpPr>
                <a:spLocks noChangeArrowheads="1"/>
              </p:cNvSpPr>
              <p:nvPr/>
            </p:nvSpPr>
            <p:spPr bwMode="auto">
              <a:xfrm>
                <a:off x="0" y="144"/>
                <a:ext cx="292"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i="1" dirty="0">
                    <a:solidFill>
                      <a:srgbClr val="FF0000"/>
                    </a:solidFill>
                    <a:latin typeface="Times New Roman" panose="02020603050405020304" pitchFamily="18" charset="0"/>
                  </a:rPr>
                  <a:t>R</a:t>
                </a:r>
              </a:p>
            </p:txBody>
          </p:sp>
          <p:sp>
            <p:nvSpPr>
              <p:cNvPr id="10" name="Rectangle 20"/>
              <p:cNvSpPr>
                <a:spLocks noChangeArrowheads="1"/>
              </p:cNvSpPr>
              <p:nvPr/>
            </p:nvSpPr>
            <p:spPr bwMode="auto">
              <a:xfrm>
                <a:off x="174" y="144"/>
                <a:ext cx="203"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i="1" dirty="0">
                    <a:solidFill>
                      <a:srgbClr val="FF0000"/>
                    </a:solidFill>
                    <a:latin typeface="Times New Roman" panose="02020603050405020304" pitchFamily="18" charset="0"/>
                  </a:rPr>
                  <a:t>=</a:t>
                </a:r>
              </a:p>
            </p:txBody>
          </p:sp>
          <p:sp>
            <p:nvSpPr>
              <p:cNvPr id="11" name="Rectangle 21"/>
              <p:cNvSpPr>
                <a:spLocks noChangeArrowheads="1"/>
              </p:cNvSpPr>
              <p:nvPr/>
            </p:nvSpPr>
            <p:spPr bwMode="auto">
              <a:xfrm>
                <a:off x="388" y="276"/>
                <a:ext cx="172"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i="1" dirty="0">
                    <a:solidFill>
                      <a:srgbClr val="FF0000"/>
                    </a:solidFill>
                    <a:latin typeface="Times New Roman" panose="02020603050405020304" pitchFamily="18" charset="0"/>
                  </a:rPr>
                  <a:t>I</a:t>
                </a:r>
              </a:p>
            </p:txBody>
          </p:sp>
          <p:sp>
            <p:nvSpPr>
              <p:cNvPr id="12" name="Rectangle 22"/>
              <p:cNvSpPr>
                <a:spLocks noChangeArrowheads="1"/>
              </p:cNvSpPr>
              <p:nvPr/>
            </p:nvSpPr>
            <p:spPr bwMode="auto">
              <a:xfrm>
                <a:off x="367" y="8"/>
                <a:ext cx="354"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ea typeface="宋体" panose="02010600030101010101" pitchFamily="2" charset="-122"/>
                  </a:defRPr>
                </a:lvl1pPr>
                <a:lvl2pPr marL="742950" indent="-285750" algn="l">
                  <a:defRPr>
                    <a:solidFill>
                      <a:schemeClr val="tx1"/>
                    </a:solidFill>
                    <a:latin typeface="Arial" panose="020B0604020202020204" pitchFamily="34" charset="0"/>
                    <a:ea typeface="宋体" panose="02010600030101010101" pitchFamily="2" charset="-122"/>
                  </a:defRPr>
                </a:lvl2pPr>
                <a:lvl3pPr marL="1143000" indent="-228600" algn="l">
                  <a:defRPr>
                    <a:solidFill>
                      <a:schemeClr val="tx1"/>
                    </a:solidFill>
                    <a:latin typeface="Arial" panose="020B0604020202020204" pitchFamily="34" charset="0"/>
                    <a:ea typeface="宋体" panose="02010600030101010101" pitchFamily="2" charset="-122"/>
                  </a:defRPr>
                </a:lvl3pPr>
                <a:lvl4pPr marL="1600200" indent="-228600" algn="l">
                  <a:defRPr>
                    <a:solidFill>
                      <a:schemeClr val="tx1"/>
                    </a:solidFill>
                    <a:latin typeface="Arial" panose="020B0604020202020204" pitchFamily="34" charset="0"/>
                    <a:ea typeface="宋体" panose="02010600030101010101" pitchFamily="2" charset="-122"/>
                  </a:defRPr>
                </a:lvl4pPr>
                <a:lvl5pPr marL="2057400" indent="-228600" algn="l">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i="1" dirty="0">
                    <a:solidFill>
                      <a:srgbClr val="FF0000"/>
                    </a:solidFill>
                    <a:latin typeface="Times New Roman" panose="02020603050405020304" pitchFamily="18" charset="0"/>
                  </a:rPr>
                  <a:t>U</a:t>
                </a:r>
              </a:p>
            </p:txBody>
          </p:sp>
          <p:sp>
            <p:nvSpPr>
              <p:cNvPr id="13" name="Line 23"/>
              <p:cNvSpPr>
                <a:spLocks noChangeShapeType="1"/>
              </p:cNvSpPr>
              <p:nvPr/>
            </p:nvSpPr>
            <p:spPr bwMode="auto">
              <a:xfrm>
                <a:off x="308" y="268"/>
                <a:ext cx="339" cy="4"/>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solidFill>
                    <a:srgbClr val="FF0000"/>
                  </a:solidFill>
                </a:endParaRPr>
              </a:p>
            </p:txBody>
          </p:sp>
        </p:grpSp>
        <p:sp>
          <p:nvSpPr>
            <p:cNvPr id="8" name="左大括号 7"/>
            <p:cNvSpPr/>
            <p:nvPr/>
          </p:nvSpPr>
          <p:spPr>
            <a:xfrm>
              <a:off x="2878051" y="1047404"/>
              <a:ext cx="358775" cy="1122218"/>
            </a:xfrm>
            <a:prstGeom prst="leftBrace">
              <a:avLst/>
            </a:prstGeom>
            <a:ln>
              <a:solidFill>
                <a:srgbClr val="FF0000"/>
              </a:solidFill>
            </a:ln>
          </p:spPr>
          <p:style>
            <a:lnRef idx="2">
              <a:schemeClr val="dk1"/>
            </a:lnRef>
            <a:fillRef idx="0">
              <a:schemeClr val="dk1"/>
            </a:fillRef>
            <a:effectRef idx="1">
              <a:schemeClr val="dk1"/>
            </a:effectRef>
            <a:fontRef idx="minor">
              <a:schemeClr val="tx1"/>
            </a:fontRef>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FF0000"/>
                </a:solidFill>
                <a:effectLst/>
                <a:uFillTx/>
              </a:endParaRPr>
            </a:p>
          </p:txBody>
        </p:sp>
      </p:grpSp>
      <p:sp>
        <p:nvSpPr>
          <p:cNvPr id="19" name="文本框 18"/>
          <p:cNvSpPr txBox="1"/>
          <p:nvPr/>
        </p:nvSpPr>
        <p:spPr>
          <a:xfrm>
            <a:off x="158109" y="625990"/>
            <a:ext cx="8202560" cy="1200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50000"/>
              </a:lnSpc>
              <a:spcBef>
                <a:spcPts val="0"/>
              </a:spcBef>
              <a:spcAft>
                <a:spcPts val="0"/>
              </a:spcAft>
              <a:buClrTx/>
              <a:buSzTx/>
              <a:buFontTx/>
              <a:buNone/>
            </a:pPr>
            <a:r>
              <a:rPr kumimoji="0" lang="en-US" altLang="zh-CN" sz="2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Arial" panose="020B0706020202030204"/>
              </a:rPr>
              <a:t>1.</a:t>
            </a:r>
            <a:r>
              <a:rPr kumimoji="0" lang="zh-CN" altLang="en-US" sz="24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sym typeface="Arial" panose="020B0706020202030204"/>
              </a:rPr>
              <a:t>对于一段电路，只要知道电流、电压、电阻这三个量中的两个既可以根据计算第三个量。根据：</a:t>
            </a:r>
            <a:endParaRPr kumimoji="0" lang="zh-CN" altLang="en-US" sz="24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sym typeface="Arial" panose="020B0706020202030204"/>
            </a:endParaRPr>
          </a:p>
        </p:txBody>
      </p:sp>
    </p:spTree>
    <p:extLst>
      <p:ext uri="{BB962C8B-B14F-4D97-AF65-F5344CB8AC3E}">
        <p14:creationId xmlns:p14="http://schemas.microsoft.com/office/powerpoint/2010/main" val="1347353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ipe(left)">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ipe(left)">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wipe(left)">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left)">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wipe(left)">
                                      <p:cBhvr>
                                        <p:cTn id="3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51598" y="1190557"/>
            <a:ext cx="8546384" cy="1754326"/>
          </a:xfrm>
          <a:prstGeom prst="rect">
            <a:avLst/>
          </a:prstGeom>
        </p:spPr>
        <p:txBody>
          <a:bodyPr wrap="square">
            <a:spAutoFit/>
          </a:bodyPr>
          <a:lstStyle/>
          <a:p>
            <a:pPr algn="just">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rPr>
              <a:t>例题</a:t>
            </a:r>
            <a:r>
              <a:rPr lang="en-US" altLang="zh-CN" sz="2400" dirty="0" smtClean="0">
                <a:solidFill>
                  <a:schemeClr val="tx1"/>
                </a:solidFill>
                <a:latin typeface="微软雅黑" panose="020B0503020204020204" pitchFamily="34" charset="-122"/>
                <a:ea typeface="微软雅黑" panose="020B0503020204020204" pitchFamily="34" charset="-122"/>
              </a:rPr>
              <a:t>1</a:t>
            </a:r>
            <a:r>
              <a:rPr lang="zh-CN" altLang="en-US" sz="2400" dirty="0" smtClean="0">
                <a:solidFill>
                  <a:schemeClr val="tx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手电筒的小灯泡上标有“</a:t>
            </a:r>
            <a:r>
              <a:rPr lang="en-US" altLang="zh-CN" sz="2400" dirty="0" err="1">
                <a:latin typeface="微软雅黑" panose="020B0503020204020204" pitchFamily="34" charset="-122"/>
                <a:ea typeface="微软雅黑" panose="020B0503020204020204" pitchFamily="34" charset="-122"/>
              </a:rPr>
              <a:t>2.5V0.3A</a:t>
            </a:r>
            <a:r>
              <a:rPr lang="zh-CN" altLang="en-US" sz="2400" dirty="0">
                <a:latin typeface="微软雅黑" panose="020B0503020204020204" pitchFamily="34" charset="-122"/>
                <a:ea typeface="微软雅黑" panose="020B0503020204020204" pitchFamily="34" charset="-122"/>
              </a:rPr>
              <a:t>”，表示加</a:t>
            </a:r>
            <a:r>
              <a:rPr lang="en-US" altLang="zh-CN" sz="2400" dirty="0" err="1">
                <a:latin typeface="微软雅黑" panose="020B0503020204020204" pitchFamily="34" charset="-122"/>
                <a:ea typeface="微软雅黑" panose="020B0503020204020204" pitchFamily="34" charset="-122"/>
              </a:rPr>
              <a:t>2.5V</a:t>
            </a:r>
            <a:r>
              <a:rPr lang="zh-CN" altLang="en-US" sz="2400" dirty="0">
                <a:latin typeface="微软雅黑" panose="020B0503020204020204" pitchFamily="34" charset="-122"/>
                <a:ea typeface="微软雅黑" panose="020B0503020204020204" pitchFamily="34" charset="-122"/>
              </a:rPr>
              <a:t>电压时，通过的电流为</a:t>
            </a:r>
            <a:r>
              <a:rPr lang="en-US" altLang="zh-CN" sz="2400" dirty="0" err="1">
                <a:latin typeface="微软雅黑" panose="020B0503020204020204" pitchFamily="34" charset="-122"/>
                <a:ea typeface="微软雅黑" panose="020B0503020204020204" pitchFamily="34" charset="-122"/>
              </a:rPr>
              <a:t>0.3A</a:t>
            </a:r>
            <a:r>
              <a:rPr lang="zh-CN" altLang="en-US" sz="2400" dirty="0">
                <a:latin typeface="微软雅黑" panose="020B0503020204020204" pitchFamily="34" charset="-122"/>
                <a:ea typeface="微软雅黑" panose="020B0503020204020204" pitchFamily="34" charset="-122"/>
              </a:rPr>
              <a:t>，灯泡正常发光。灯泡正常发光时的电阻是多少？</a:t>
            </a:r>
          </a:p>
        </p:txBody>
      </p:sp>
      <p:pic>
        <p:nvPicPr>
          <p:cNvPr id="3" name="图片 2"/>
          <p:cNvPicPr>
            <a:picLocks noChangeAspect="1"/>
          </p:cNvPicPr>
          <p:nvPr/>
        </p:nvPicPr>
        <p:blipFill>
          <a:blip r:embed="rId2"/>
          <a:stretch>
            <a:fillRect/>
          </a:stretch>
        </p:blipFill>
        <p:spPr>
          <a:xfrm>
            <a:off x="911184" y="2845683"/>
            <a:ext cx="2173421" cy="1720934"/>
          </a:xfrm>
          <a:prstGeom prst="rect">
            <a:avLst/>
          </a:prstGeom>
        </p:spPr>
      </p:pic>
      <mc:AlternateContent xmlns:mc="http://schemas.openxmlformats.org/markup-compatibility/2006" xmlns:a14="http://schemas.microsoft.com/office/drawing/2010/main">
        <mc:Choice Requires="a14">
          <p:sp>
            <p:nvSpPr>
              <p:cNvPr id="8" name="矩形 7">
                <a:extLst>
                  <a:ext uri="{FF2B5EF4-FFF2-40B4-BE49-F238E27FC236}">
                    <ele xmlns="" attr="{9D2827DE-0514-4C69-A30F-76B9DE5BF282}"/>
                  </a:ext>
                </a:extLst>
              </p:cNvPr>
              <p:cNvSpPr/>
              <p:nvPr/>
            </p:nvSpPr>
            <p:spPr>
              <a:xfrm>
                <a:off x="3815857" y="2674122"/>
                <a:ext cx="4845610" cy="1928157"/>
              </a:xfrm>
              <a:prstGeom prst="rect">
                <a:avLst/>
              </a:prstGeom>
            </p:spPr>
            <p:txBody>
              <a:bodyPr wrap="square">
                <a:spAutoFit/>
              </a:bodyPr>
              <a:lstStyle/>
              <a:p>
                <a:pPr algn="just">
                  <a:lnSpc>
                    <a:spcPct val="150000"/>
                  </a:lnSpc>
                </a:pPr>
                <a:r>
                  <a:rPr lang="zh-CN" altLang="en-US" sz="2400" dirty="0" smtClean="0">
                    <a:solidFill>
                      <a:srgbClr val="FF0000"/>
                    </a:solidFill>
                    <a:latin typeface="微软雅黑" panose="020B0503020204020204" pitchFamily="34" charset="-122"/>
                    <a:ea typeface="微软雅黑" panose="020B0503020204020204" pitchFamily="34" charset="-122"/>
                  </a:rPr>
                  <a:t>解：由</a:t>
                </a:r>
                <a14:m>
                  <m:oMath xmlns:m="http://schemas.openxmlformats.org/officeDocument/2006/math">
                    <m:r>
                      <a:rPr lang="en-US" altLang="zh-CN" sz="2400" b="0" i="1" smtClean="0">
                        <a:solidFill>
                          <a:srgbClr val="FF0000"/>
                        </a:solidFill>
                        <a:latin typeface="Cambria Math" panose="02040503050406030204" pitchFamily="18" charset="0"/>
                        <a:ea typeface="微软雅黑" panose="020B0503020204020204" pitchFamily="34" charset="-122"/>
                      </a:rPr>
                      <m:t>𝐼</m:t>
                    </m:r>
                    <m:r>
                      <a:rPr lang="en-US" altLang="zh-CN" sz="2400" b="0" i="0" smtClean="0">
                        <a:solidFill>
                          <a:srgbClr val="FF0000"/>
                        </a:solidFill>
                        <a:latin typeface="Cambria Math" panose="02040503050406030204" pitchFamily="18" charset="0"/>
                        <a:ea typeface="微软雅黑" panose="020B0503020204020204" pitchFamily="34" charset="-122"/>
                      </a:rPr>
                      <m:t>=</m:t>
                    </m:r>
                    <m:f>
                      <m:fPr>
                        <m:ctrlPr>
                          <a:rPr lang="en-US" altLang="zh-CN" sz="2400" i="1" smtClean="0">
                            <a:solidFill>
                              <a:srgbClr val="FF0000"/>
                            </a:solidFill>
                            <a:latin typeface="Cambria Math"/>
                            <a:ea typeface="微软雅黑" panose="020B0503020204020204" pitchFamily="34" charset="-122"/>
                          </a:rPr>
                        </m:ctrlPr>
                      </m:fPr>
                      <m:num>
                        <m:r>
                          <a:rPr lang="en-US" altLang="zh-CN" sz="2400" b="0" i="1" smtClean="0">
                            <a:solidFill>
                              <a:srgbClr val="FF0000"/>
                            </a:solidFill>
                            <a:latin typeface="Cambria Math" panose="02040503050406030204" pitchFamily="18" charset="0"/>
                            <a:ea typeface="微软雅黑" panose="020B0503020204020204" pitchFamily="34" charset="-122"/>
                          </a:rPr>
                          <m:t>𝑈</m:t>
                        </m:r>
                      </m:num>
                      <m:den>
                        <m:r>
                          <a:rPr lang="en-US" altLang="zh-CN" sz="2400" b="0" i="1" smtClean="0">
                            <a:solidFill>
                              <a:srgbClr val="FF0000"/>
                            </a:solidFill>
                            <a:latin typeface="Cambria Math" panose="02040503050406030204" pitchFamily="18" charset="0"/>
                            <a:ea typeface="微软雅黑" panose="020B0503020204020204" pitchFamily="34" charset="-122"/>
                          </a:rPr>
                          <m:t>𝑅</m:t>
                        </m:r>
                      </m:den>
                    </m:f>
                    <m:r>
                      <a:rPr lang="zh-CN" altLang="en-US" sz="2400" b="0" i="1">
                        <a:solidFill>
                          <a:srgbClr val="FF0000"/>
                        </a:solidFill>
                        <a:latin typeface="Cambria Math" panose="02040503050406030204" pitchFamily="18" charset="0"/>
                        <a:ea typeface="微软雅黑" panose="020B0503020204020204" pitchFamily="34" charset="-122"/>
                      </a:rPr>
                      <m:t>得</m:t>
                    </m:r>
                    <m:r>
                      <a:rPr lang="zh-CN" altLang="en-US" sz="2400" b="0" i="1" smtClean="0">
                        <a:solidFill>
                          <a:srgbClr val="FF0000"/>
                        </a:solidFill>
                        <a:latin typeface="Cambria Math" panose="02040503050406030204" pitchFamily="18" charset="0"/>
                        <a:ea typeface="微软雅黑" panose="020B0503020204020204" pitchFamily="34" charset="-122"/>
                      </a:rPr>
                      <m:t>到</m:t>
                    </m:r>
                  </m:oMath>
                </a14:m>
                <a:r>
                  <a:rPr lang="zh-CN" altLang="en-US" sz="2400" b="0" dirty="0" smtClean="0">
                    <a:solidFill>
                      <a:srgbClr val="FF0000"/>
                    </a:solidFill>
                    <a:latin typeface="Cambria Math" panose="02040503050406030204" pitchFamily="18" charset="0"/>
                    <a:ea typeface="微软雅黑" panose="020B0503020204020204" pitchFamily="34" charset="-122"/>
                  </a:rPr>
                  <a:t>：</a:t>
                </a:r>
                <a:endParaRPr lang="en-US" altLang="zh-CN" sz="2400" b="0" dirty="0" smtClean="0">
                  <a:solidFill>
                    <a:srgbClr val="FF0000"/>
                  </a:solidFill>
                  <a:latin typeface="Cambria Math" panose="02040503050406030204" pitchFamily="18" charset="0"/>
                  <a:ea typeface="微软雅黑" panose="020B0503020204020204" pitchFamily="34" charset="-122"/>
                </a:endParaRPr>
              </a:p>
              <a:p>
                <a:pPr algn="just">
                  <a:lnSpc>
                    <a:spcPct val="150000"/>
                  </a:lnSpc>
                </a:pPr>
                <a14:m>
                  <m:oMathPara xmlns:m="http://schemas.openxmlformats.org/officeDocument/2006/math">
                    <m:oMathParaPr>
                      <m:jc m:val="centerGroup"/>
                    </m:oMathParaPr>
                    <m:oMath xmlns:m="http://schemas.openxmlformats.org/officeDocument/2006/math">
                      <m:r>
                        <a:rPr lang="en-US" altLang="zh-CN" sz="2400" b="0" i="1" smtClean="0">
                          <a:solidFill>
                            <a:srgbClr val="FF0000"/>
                          </a:solidFill>
                          <a:latin typeface="Cambria Math" panose="02040503050406030204" pitchFamily="18" charset="0"/>
                          <a:ea typeface="微软雅黑" panose="020B0503020204020204" pitchFamily="34" charset="-122"/>
                        </a:rPr>
                        <m:t>𝑅</m:t>
                      </m:r>
                      <m:r>
                        <a:rPr lang="en-US" altLang="zh-CN" sz="2400" b="0" i="1" smtClean="0">
                          <a:solidFill>
                            <a:srgbClr val="FF0000"/>
                          </a:solidFill>
                          <a:latin typeface="Cambria Math" panose="02040503050406030204" pitchFamily="18" charset="0"/>
                          <a:ea typeface="微软雅黑" panose="020B0503020204020204" pitchFamily="34" charset="-122"/>
                        </a:rPr>
                        <m:t>=</m:t>
                      </m:r>
                      <m:f>
                        <m:fPr>
                          <m:ctrlPr>
                            <a:rPr lang="en-US" altLang="zh-CN" sz="2400" i="1" smtClean="0">
                              <a:solidFill>
                                <a:srgbClr val="FF0000"/>
                              </a:solidFill>
                              <a:latin typeface="Cambria Math"/>
                              <a:ea typeface="微软雅黑" panose="020B0503020204020204" pitchFamily="34" charset="-122"/>
                            </a:rPr>
                          </m:ctrlPr>
                        </m:fPr>
                        <m:num>
                          <m:r>
                            <a:rPr lang="en-US" altLang="zh-CN" sz="2400" b="0" i="1" smtClean="0">
                              <a:solidFill>
                                <a:srgbClr val="FF0000"/>
                              </a:solidFill>
                              <a:latin typeface="Cambria Math" panose="02040503050406030204" pitchFamily="18" charset="0"/>
                              <a:ea typeface="微软雅黑" panose="020B0503020204020204" pitchFamily="34" charset="-122"/>
                            </a:rPr>
                            <m:t>𝑈</m:t>
                          </m:r>
                        </m:num>
                        <m:den>
                          <m:r>
                            <a:rPr lang="en-US" altLang="zh-CN" sz="2400" b="0" i="1" smtClean="0">
                              <a:solidFill>
                                <a:srgbClr val="FF0000"/>
                              </a:solidFill>
                              <a:latin typeface="Cambria Math" panose="02040503050406030204" pitchFamily="18" charset="0"/>
                              <a:ea typeface="微软雅黑" panose="020B0503020204020204" pitchFamily="34" charset="-122"/>
                            </a:rPr>
                            <m:t>𝐼</m:t>
                          </m:r>
                        </m:den>
                      </m:f>
                      <m:r>
                        <a:rPr lang="en-US" altLang="zh-CN" sz="2400" b="0" i="1" smtClean="0">
                          <a:solidFill>
                            <a:srgbClr val="FF0000"/>
                          </a:solidFill>
                          <a:latin typeface="Cambria Math" panose="02040503050406030204" pitchFamily="18" charset="0"/>
                          <a:ea typeface="微软雅黑" panose="020B0503020204020204" pitchFamily="34" charset="-122"/>
                        </a:rPr>
                        <m:t>=</m:t>
                      </m:r>
                      <m:f>
                        <m:fPr>
                          <m:ctrlPr>
                            <a:rPr lang="en-US" altLang="zh-CN" sz="2400" i="1" smtClean="0">
                              <a:solidFill>
                                <a:srgbClr val="FF0000"/>
                              </a:solidFill>
                              <a:latin typeface="Cambria Math"/>
                              <a:ea typeface="微软雅黑" panose="020B0503020204020204" pitchFamily="34" charset="-122"/>
                            </a:rPr>
                          </m:ctrlPr>
                        </m:fPr>
                        <m:num>
                          <m:r>
                            <a:rPr lang="en-US" altLang="zh-CN" sz="2400" b="0" i="1" smtClean="0">
                              <a:solidFill>
                                <a:srgbClr val="FF0000"/>
                              </a:solidFill>
                              <a:latin typeface="Cambria Math" panose="02040503050406030204" pitchFamily="18" charset="0"/>
                              <a:ea typeface="微软雅黑" panose="020B0503020204020204" pitchFamily="34" charset="-122"/>
                            </a:rPr>
                            <m:t>2.5</m:t>
                          </m:r>
                          <m:r>
                            <a:rPr lang="en-US" altLang="zh-CN" sz="2400" b="0" i="1" smtClean="0">
                              <a:solidFill>
                                <a:srgbClr val="FF0000"/>
                              </a:solidFill>
                              <a:latin typeface="Cambria Math" panose="02040503050406030204" pitchFamily="18" charset="0"/>
                              <a:ea typeface="微软雅黑" panose="020B0503020204020204" pitchFamily="34" charset="-122"/>
                            </a:rPr>
                            <m:t>𝑉</m:t>
                          </m:r>
                        </m:num>
                        <m:den>
                          <m:r>
                            <a:rPr lang="en-US" altLang="zh-CN" sz="2400" b="0" i="1" smtClean="0">
                              <a:solidFill>
                                <a:srgbClr val="FF0000"/>
                              </a:solidFill>
                              <a:latin typeface="Cambria Math" panose="02040503050406030204" pitchFamily="18" charset="0"/>
                              <a:ea typeface="微软雅黑" panose="020B0503020204020204" pitchFamily="34" charset="-122"/>
                            </a:rPr>
                            <m:t>0.3</m:t>
                          </m:r>
                          <m:r>
                            <a:rPr lang="en-US" altLang="zh-CN" sz="2400" b="0" i="1" smtClean="0">
                              <a:solidFill>
                                <a:srgbClr val="FF0000"/>
                              </a:solidFill>
                              <a:latin typeface="Cambria Math" panose="02040503050406030204" pitchFamily="18" charset="0"/>
                              <a:ea typeface="微软雅黑" panose="020B0503020204020204" pitchFamily="34" charset="-122"/>
                            </a:rPr>
                            <m:t>𝐴</m:t>
                          </m:r>
                        </m:den>
                      </m:f>
                      <m:r>
                        <a:rPr lang="en-US" altLang="zh-CN" sz="2400" b="0" i="1" smtClean="0">
                          <a:solidFill>
                            <a:srgbClr val="FF0000"/>
                          </a:solidFill>
                          <a:latin typeface="Cambria Math" panose="02040503050406030204" pitchFamily="18" charset="0"/>
                          <a:ea typeface="Cambria Math" panose="02040503050406030204" pitchFamily="18" charset="0"/>
                        </a:rPr>
                        <m:t>≈8.3</m:t>
                      </m:r>
                      <m:r>
                        <a:rPr lang="zh-CN" altLang="en-US" sz="2400" b="0" i="1" smtClean="0">
                          <a:solidFill>
                            <a:srgbClr val="FF0000"/>
                          </a:solidFill>
                          <a:latin typeface="Cambria Math" panose="02040503050406030204" pitchFamily="18" charset="0"/>
                          <a:ea typeface="微软雅黑" panose="020B0503020204020204" pitchFamily="34" charset="-122"/>
                        </a:rPr>
                        <m:t>𝛺</m:t>
                      </m:r>
                    </m:oMath>
                  </m:oMathPara>
                </a14:m>
                <a:endParaRPr lang="en-US" altLang="zh-CN" sz="2400" dirty="0">
                  <a:solidFill>
                    <a:srgbClr val="FF0000"/>
                  </a:solidFill>
                  <a:latin typeface="微软雅黑" panose="020B0503020204020204" pitchFamily="34" charset="-122"/>
                  <a:ea typeface="微软雅黑" panose="020B0503020204020204" pitchFamily="34" charset="-122"/>
                </a:endParaRPr>
              </a:p>
            </p:txBody>
          </p:sp>
        </mc:Choice>
        <mc:Fallback xmlns="">
          <p:sp>
            <p:nvSpPr>
              <p:cNvPr id="8" name="矩形 7">
                <a:extLst>
                  <a:ext uri="{FF2B5EF4-FFF2-40B4-BE49-F238E27FC236}">
                    <ele xmlns="" xmlns:a14="http://schemas.microsoft.com/office/drawing/2010/main" attr="{9D2827DE-0514-4C69-A30F-76B9DE5BF282}"/>
                  </a:ext>
                </a:extLst>
              </p:cNvPr>
              <p:cNvSpPr>
                <a:spLocks noRot="1" noChangeAspect="1" noMove="1" noResize="1" noEditPoints="1" noAdjustHandles="1" noChangeArrowheads="1" noChangeShapeType="1" noTextEdit="1"/>
              </p:cNvSpPr>
              <p:nvPr/>
            </p:nvSpPr>
            <p:spPr>
              <a:xfrm>
                <a:off x="3815857" y="2674122"/>
                <a:ext cx="4845610" cy="1928157"/>
              </a:xfrm>
              <a:prstGeom prst="rect">
                <a:avLst/>
              </a:prstGeom>
              <a:blipFill rotWithShape="0">
                <a:blip r:embed="rId3"/>
                <a:stretch>
                  <a:fillRect l="-2013"/>
                </a:stretch>
              </a:blipFill>
            </p:spPr>
            <p:txBody>
              <a:bodyPr/>
              <a:lstStyle/>
              <a:p>
                <a:r>
                  <a:rPr lang="zh-CN" altLang="en-US">
                    <a:noFill/>
                  </a:rPr>
                  <a:t> </a:t>
                </a:r>
              </a:p>
            </p:txBody>
          </p:sp>
        </mc:Fallback>
      </mc:AlternateContent>
      <p:sp>
        <p:nvSpPr>
          <p:cNvPr id="11" name="Rectangle 4"/>
          <p:cNvSpPr>
            <a:spLocks noChangeArrowheads="1"/>
          </p:cNvSpPr>
          <p:nvPr/>
        </p:nvSpPr>
        <p:spPr bwMode="auto">
          <a:xfrm>
            <a:off x="151598" y="671444"/>
            <a:ext cx="5609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2400" dirty="0" smtClean="0">
                <a:solidFill>
                  <a:srgbClr val="FF0000"/>
                </a:solidFill>
                <a:latin typeface="微软雅黑" pitchFamily="34" charset="-122"/>
                <a:ea typeface="微软雅黑" pitchFamily="34" charset="-122"/>
              </a:rPr>
              <a:t>（</a:t>
            </a:r>
            <a:r>
              <a:rPr lang="en-US" altLang="zh-CN" sz="2400" dirty="0" smtClean="0">
                <a:solidFill>
                  <a:srgbClr val="FF0000"/>
                </a:solidFill>
                <a:latin typeface="微软雅黑" pitchFamily="34" charset="-122"/>
                <a:ea typeface="微软雅黑" pitchFamily="34" charset="-122"/>
              </a:rPr>
              <a:t>1</a:t>
            </a:r>
            <a:r>
              <a:rPr lang="zh-CN" altLang="en-US" sz="2400" dirty="0" smtClean="0">
                <a:solidFill>
                  <a:srgbClr val="FF0000"/>
                </a:solidFill>
                <a:latin typeface="微软雅黑" pitchFamily="34" charset="-122"/>
                <a:ea typeface="微软雅黑" pitchFamily="34" charset="-122"/>
              </a:rPr>
              <a:t>）已知</a:t>
            </a:r>
            <a:r>
              <a:rPr lang="zh-CN" altLang="en-US" sz="2400" dirty="0">
                <a:solidFill>
                  <a:srgbClr val="FF0000"/>
                </a:solidFill>
                <a:latin typeface="微软雅黑" pitchFamily="34" charset="-122"/>
                <a:ea typeface="微软雅黑" pitchFamily="34" charset="-122"/>
              </a:rPr>
              <a:t>电流、电压，求</a:t>
            </a:r>
            <a:r>
              <a:rPr lang="zh-CN" altLang="en-US" sz="2400" dirty="0" smtClean="0">
                <a:solidFill>
                  <a:srgbClr val="FF0000"/>
                </a:solidFill>
                <a:latin typeface="微软雅黑" pitchFamily="34" charset="-122"/>
                <a:ea typeface="微软雅黑" pitchFamily="34" charset="-122"/>
              </a:rPr>
              <a:t>电阻</a:t>
            </a:r>
            <a:r>
              <a:rPr lang="en-US" altLang="zh-CN" sz="2400" dirty="0" smtClean="0">
                <a:solidFill>
                  <a:srgbClr val="FF0000"/>
                </a:solidFill>
                <a:latin typeface="微软雅黑" pitchFamily="34" charset="-122"/>
                <a:ea typeface="微软雅黑" pitchFamily="34" charset="-122"/>
              </a:rPr>
              <a:t>:</a:t>
            </a:r>
            <a:endParaRPr lang="zh-CN" altLang="en-US" sz="2400" dirty="0">
              <a:solidFill>
                <a:srgbClr val="FF0000"/>
              </a:solidFill>
              <a:latin typeface="微软雅黑" pitchFamily="34" charset="-122"/>
              <a:ea typeface="微软雅黑" pitchFamily="34" charset="-122"/>
            </a:endParaRPr>
          </a:p>
        </p:txBody>
      </p:sp>
      <p:grpSp>
        <p:nvGrpSpPr>
          <p:cNvPr id="12" name="组合 11"/>
          <p:cNvGrpSpPr/>
          <p:nvPr/>
        </p:nvGrpSpPr>
        <p:grpSpPr>
          <a:xfrm>
            <a:off x="4655890" y="521534"/>
            <a:ext cx="1794563" cy="946150"/>
            <a:chOff x="4350815" y="259556"/>
            <a:chExt cx="1794563" cy="946150"/>
          </a:xfrm>
        </p:grpSpPr>
        <p:grpSp>
          <p:nvGrpSpPr>
            <p:cNvPr id="13" name="组合 12"/>
            <p:cNvGrpSpPr/>
            <p:nvPr/>
          </p:nvGrpSpPr>
          <p:grpSpPr>
            <a:xfrm>
              <a:off x="5065878" y="259556"/>
              <a:ext cx="1079500" cy="946150"/>
              <a:chOff x="4895850" y="441325"/>
              <a:chExt cx="1079500" cy="946150"/>
            </a:xfrm>
          </p:grpSpPr>
          <p:sp>
            <p:nvSpPr>
              <p:cNvPr id="15" name="Rectangle 32"/>
              <p:cNvSpPr>
                <a:spLocks noChangeArrowheads="1"/>
              </p:cNvSpPr>
              <p:nvPr/>
            </p:nvSpPr>
            <p:spPr bwMode="auto">
              <a:xfrm>
                <a:off x="4895850" y="657225"/>
                <a:ext cx="1079500" cy="519113"/>
              </a:xfrm>
              <a:prstGeom prst="rect">
                <a:avLst/>
              </a:prstGeom>
              <a:noFill/>
              <a:ln w="9525">
                <a:noFill/>
                <a:miter lim="800000"/>
                <a:headEnd/>
                <a:tailEnd/>
              </a:ln>
            </p:spPr>
            <p:txBody>
              <a:bodyPr>
                <a:spAutoFit/>
              </a:bodyPr>
              <a:lstStyle/>
              <a:p>
                <a:pPr>
                  <a:buFont typeface="Arial" charset="0"/>
                  <a:buNone/>
                </a:pPr>
                <a:r>
                  <a:rPr lang="en-US" altLang="zh-CN" sz="2800" i="1" dirty="0">
                    <a:solidFill>
                      <a:srgbClr val="FF0000"/>
                    </a:solidFill>
                    <a:latin typeface="Times New Roman" pitchFamily="18" charset="0"/>
                  </a:rPr>
                  <a:t>R</a:t>
                </a:r>
                <a:r>
                  <a:rPr lang="en-US" altLang="zh-CN" sz="2800" dirty="0">
                    <a:solidFill>
                      <a:srgbClr val="FF0000"/>
                    </a:solidFill>
                    <a:latin typeface="Times New Roman" pitchFamily="18" charset="0"/>
                  </a:rPr>
                  <a:t>=</a:t>
                </a:r>
              </a:p>
            </p:txBody>
          </p:sp>
          <p:sp>
            <p:nvSpPr>
              <p:cNvPr id="16" name="Rectangle 33"/>
              <p:cNvSpPr>
                <a:spLocks noChangeArrowheads="1"/>
              </p:cNvSpPr>
              <p:nvPr/>
            </p:nvSpPr>
            <p:spPr bwMode="auto">
              <a:xfrm>
                <a:off x="5507038" y="441325"/>
                <a:ext cx="441325" cy="946150"/>
              </a:xfrm>
              <a:prstGeom prst="rect">
                <a:avLst/>
              </a:prstGeom>
              <a:noFill/>
              <a:ln w="9525">
                <a:noFill/>
                <a:miter lim="800000"/>
                <a:headEnd/>
                <a:tailEnd/>
              </a:ln>
            </p:spPr>
            <p:txBody>
              <a:bodyPr wrap="none">
                <a:spAutoFit/>
              </a:bodyPr>
              <a:lstStyle/>
              <a:p>
                <a:pPr>
                  <a:buFont typeface="Arial" charset="0"/>
                  <a:buNone/>
                </a:pPr>
                <a:r>
                  <a:rPr lang="en-US" altLang="zh-CN" sz="2800" i="1" dirty="0">
                    <a:solidFill>
                      <a:srgbClr val="FF0000"/>
                    </a:solidFill>
                    <a:latin typeface="Times New Roman" pitchFamily="18" charset="0"/>
                  </a:rPr>
                  <a:t>U</a:t>
                </a:r>
              </a:p>
              <a:p>
                <a:pPr>
                  <a:buFont typeface="Arial" charset="0"/>
                  <a:buNone/>
                </a:pPr>
                <a:r>
                  <a:rPr lang="en-US" altLang="zh-CN" sz="2800" i="1" dirty="0">
                    <a:solidFill>
                      <a:srgbClr val="FF0000"/>
                    </a:solidFill>
                    <a:latin typeface="Times New Roman" pitchFamily="18" charset="0"/>
                  </a:rPr>
                  <a:t>I</a:t>
                </a:r>
              </a:p>
            </p:txBody>
          </p:sp>
          <p:sp>
            <p:nvSpPr>
              <p:cNvPr id="17" name="Line 34"/>
              <p:cNvSpPr>
                <a:spLocks noChangeShapeType="1"/>
              </p:cNvSpPr>
              <p:nvPr/>
            </p:nvSpPr>
            <p:spPr bwMode="auto">
              <a:xfrm>
                <a:off x="5507038" y="909638"/>
                <a:ext cx="433388" cy="0"/>
              </a:xfrm>
              <a:prstGeom prst="line">
                <a:avLst/>
              </a:prstGeom>
              <a:noFill/>
              <a:ln w="12700">
                <a:solidFill>
                  <a:srgbClr val="FF0000"/>
                </a:solidFill>
                <a:round/>
                <a:headEnd/>
                <a:tailEnd/>
              </a:ln>
            </p:spPr>
            <p:txBody>
              <a:bodyPr/>
              <a:lstStyle/>
              <a:p>
                <a:endParaRPr lang="zh-CN" altLang="en-US">
                  <a:solidFill>
                    <a:srgbClr val="FF0000"/>
                  </a:solidFill>
                </a:endParaRPr>
              </a:p>
            </p:txBody>
          </p:sp>
        </p:grpSp>
        <p:sp>
          <p:nvSpPr>
            <p:cNvPr id="14" name="文本框 30728"/>
            <p:cNvSpPr txBox="1"/>
            <p:nvPr/>
          </p:nvSpPr>
          <p:spPr>
            <a:xfrm>
              <a:off x="4350815" y="389021"/>
              <a:ext cx="860822" cy="58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zh-CN" altLang="en-US" dirty="0"/>
                <a:t>根据</a:t>
              </a:r>
            </a:p>
          </p:txBody>
        </p:sp>
      </p:grpSp>
      <p:sp>
        <p:nvSpPr>
          <p:cNvPr id="26" name="矩形 25"/>
          <p:cNvSpPr/>
          <p:nvPr/>
        </p:nvSpPr>
        <p:spPr>
          <a:xfrm>
            <a:off x="383636" y="124573"/>
            <a:ext cx="1055097" cy="646331"/>
          </a:xfrm>
          <a:prstGeom prst="rect">
            <a:avLst/>
          </a:prstGeom>
          <a:noFill/>
        </p:spPr>
        <p:txBody>
          <a:bodyPr wrap="square" rtlCol="0">
            <a:spAutoFit/>
          </a:bodyPr>
          <a:lstStyle/>
          <a:p>
            <a:pPr algn="l">
              <a:lnSpc>
                <a:spcPct val="150000"/>
              </a:lnSpc>
            </a:pPr>
            <a:r>
              <a:rPr lang="en-US" altLang="zh-CN" sz="2400" dirty="0">
                <a:solidFill>
                  <a:srgbClr val="000000"/>
                </a:solidFill>
                <a:latin typeface="微软雅黑" panose="020B0503020204020204" pitchFamily="34" charset="-122"/>
                <a:ea typeface="微软雅黑" panose="020B0503020204020204" pitchFamily="34" charset="-122"/>
              </a:rPr>
              <a:t>3.</a:t>
            </a:r>
            <a:r>
              <a:rPr lang="zh-CN" altLang="en-US" sz="2400" dirty="0">
                <a:solidFill>
                  <a:srgbClr val="000000"/>
                </a:solidFill>
                <a:latin typeface="微软雅黑" panose="020B0503020204020204" pitchFamily="34" charset="-122"/>
                <a:ea typeface="微软雅黑" panose="020B0503020204020204" pitchFamily="34" charset="-122"/>
              </a:rPr>
              <a:t>应用</a:t>
            </a:r>
          </a:p>
        </p:txBody>
      </p:sp>
    </p:spTree>
    <p:extLst>
      <p:ext uri="{BB962C8B-B14F-4D97-AF65-F5344CB8AC3E}">
        <p14:creationId xmlns:p14="http://schemas.microsoft.com/office/powerpoint/2010/main" val="31117455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1+#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wipe(left)">
                                      <p:cBhvr>
                                        <p:cTn id="30" dur="5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Effect transition="in" filter="wipe(left)">
                                      <p:cBhvr>
                                        <p:cTn id="3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46755" y="2440161"/>
            <a:ext cx="8695181"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kumimoji="1" lang="en-US" altLang="zh-CN" sz="2400" b="1" dirty="0">
                <a:solidFill>
                  <a:schemeClr val="tx1"/>
                </a:solidFill>
                <a:latin typeface="微软雅黑" panose="020B0503020204020204" pitchFamily="34" charset="-122"/>
                <a:ea typeface="微软雅黑" panose="020B0503020204020204" pitchFamily="34" charset="-122"/>
              </a:rPr>
              <a:t> </a:t>
            </a:r>
            <a:r>
              <a:rPr kumimoji="1" lang="en-US" altLang="zh-CN" sz="2400" dirty="0" smtClean="0">
                <a:solidFill>
                  <a:schemeClr val="tx1"/>
                </a:solidFill>
                <a:latin typeface="微软雅黑" panose="020B0503020204020204" pitchFamily="34" charset="-122"/>
                <a:ea typeface="微软雅黑" panose="020B0503020204020204" pitchFamily="34" charset="-122"/>
              </a:rPr>
              <a:t>①</a:t>
            </a:r>
            <a:r>
              <a:rPr kumimoji="1" lang="zh-CN" altLang="en-US" sz="2400" dirty="0" smtClean="0">
                <a:solidFill>
                  <a:schemeClr val="tx1"/>
                </a:solidFill>
                <a:latin typeface="微软雅黑" panose="020B0503020204020204" pitchFamily="34" charset="-122"/>
                <a:ea typeface="微软雅黑" panose="020B0503020204020204" pitchFamily="34" charset="-122"/>
              </a:rPr>
              <a:t>导体</a:t>
            </a:r>
            <a:r>
              <a:rPr kumimoji="1" lang="zh-CN" altLang="en-US" sz="2400" dirty="0">
                <a:solidFill>
                  <a:schemeClr val="tx1"/>
                </a:solidFill>
                <a:latin typeface="微软雅黑" panose="020B0503020204020204" pitchFamily="34" charset="-122"/>
                <a:ea typeface="微软雅黑" panose="020B0503020204020204" pitchFamily="34" charset="-122"/>
              </a:rPr>
              <a:t>电阻的大小在数值上等于导体两端的电压跟通过导体电流的</a:t>
            </a:r>
            <a:r>
              <a:rPr kumimoji="1" lang="zh-CN" altLang="en-US" sz="2400" dirty="0" smtClean="0">
                <a:solidFill>
                  <a:schemeClr val="tx1"/>
                </a:solidFill>
                <a:latin typeface="微软雅黑" panose="020B0503020204020204" pitchFamily="34" charset="-122"/>
                <a:ea typeface="微软雅黑" panose="020B0503020204020204" pitchFamily="34" charset="-122"/>
              </a:rPr>
              <a:t>比值。</a:t>
            </a:r>
            <a:endParaRPr kumimoji="1" lang="zh-CN" altLang="en-US" sz="2400" dirty="0">
              <a:solidFill>
                <a:schemeClr val="tx1"/>
              </a:solidFill>
              <a:latin typeface="微软雅黑" panose="020B0503020204020204" pitchFamily="34" charset="-122"/>
              <a:ea typeface="微软雅黑" panose="020B0503020204020204" pitchFamily="34" charset="-122"/>
            </a:endParaRPr>
          </a:p>
          <a:p>
            <a:pPr algn="l">
              <a:lnSpc>
                <a:spcPct val="150000"/>
              </a:lnSpc>
            </a:pPr>
            <a:r>
              <a:rPr kumimoji="1" lang="zh-CN" altLang="en-US" sz="2400" dirty="0">
                <a:solidFill>
                  <a:schemeClr val="tx1"/>
                </a:solidFill>
                <a:latin typeface="微软雅黑" panose="020B0503020204020204" pitchFamily="34" charset="-122"/>
                <a:ea typeface="微软雅黑" panose="020B0503020204020204" pitchFamily="34" charset="-122"/>
              </a:rPr>
              <a:t> </a:t>
            </a:r>
            <a:r>
              <a:rPr kumimoji="1" lang="zh-CN" altLang="en-US" sz="2400" dirty="0" smtClean="0">
                <a:solidFill>
                  <a:schemeClr val="tx1"/>
                </a:solidFill>
                <a:latin typeface="微软雅黑" panose="020B0503020204020204" pitchFamily="34" charset="-122"/>
                <a:ea typeface="微软雅黑" panose="020B0503020204020204" pitchFamily="34" charset="-122"/>
              </a:rPr>
              <a:t>②不能</a:t>
            </a:r>
            <a:r>
              <a:rPr kumimoji="1" lang="zh-CN" altLang="en-US" sz="2400" dirty="0">
                <a:solidFill>
                  <a:schemeClr val="tx1"/>
                </a:solidFill>
                <a:latin typeface="微软雅黑" panose="020B0503020204020204" pitchFamily="34" charset="-122"/>
                <a:ea typeface="微软雅黑" panose="020B0503020204020204" pitchFamily="34" charset="-122"/>
              </a:rPr>
              <a:t>认为电阻跟电压成正比</a:t>
            </a:r>
            <a:r>
              <a:rPr kumimoji="1" lang="en-US" altLang="zh-CN" sz="2400" dirty="0">
                <a:solidFill>
                  <a:schemeClr val="tx1"/>
                </a:solidFill>
                <a:latin typeface="微软雅黑" panose="020B0503020204020204" pitchFamily="34" charset="-122"/>
                <a:ea typeface="微软雅黑" panose="020B0503020204020204" pitchFamily="34" charset="-122"/>
              </a:rPr>
              <a:t>,</a:t>
            </a:r>
            <a:r>
              <a:rPr kumimoji="1" lang="zh-CN" altLang="en-US" sz="2400" dirty="0">
                <a:solidFill>
                  <a:schemeClr val="tx1"/>
                </a:solidFill>
                <a:latin typeface="微软雅黑" panose="020B0503020204020204" pitchFamily="34" charset="-122"/>
                <a:ea typeface="微软雅黑" panose="020B0503020204020204" pitchFamily="34" charset="-122"/>
              </a:rPr>
              <a:t>跟电流成</a:t>
            </a:r>
            <a:r>
              <a:rPr kumimoji="1" lang="zh-CN" altLang="en-US" sz="2400" dirty="0" smtClean="0">
                <a:solidFill>
                  <a:schemeClr val="tx1"/>
                </a:solidFill>
                <a:latin typeface="微软雅黑" panose="020B0503020204020204" pitchFamily="34" charset="-122"/>
                <a:ea typeface="微软雅黑" panose="020B0503020204020204" pitchFamily="34" charset="-122"/>
              </a:rPr>
              <a:t>反比。</a:t>
            </a:r>
            <a:endParaRPr kumimoji="1" lang="zh-CN" altLang="en-US" sz="2400" dirty="0">
              <a:solidFill>
                <a:schemeClr val="tx1"/>
              </a:solidFill>
              <a:latin typeface="微软雅黑" panose="020B0503020204020204" pitchFamily="34" charset="-122"/>
              <a:ea typeface="微软雅黑" panose="020B0503020204020204" pitchFamily="34" charset="-122"/>
            </a:endParaRPr>
          </a:p>
          <a:p>
            <a:pPr algn="l">
              <a:lnSpc>
                <a:spcPct val="150000"/>
              </a:lnSpc>
            </a:pPr>
            <a:r>
              <a:rPr kumimoji="1" lang="zh-CN" altLang="en-US" sz="2400" dirty="0">
                <a:solidFill>
                  <a:schemeClr val="tx1"/>
                </a:solidFill>
                <a:latin typeface="微软雅黑" panose="020B0503020204020204" pitchFamily="34" charset="-122"/>
                <a:ea typeface="微软雅黑" panose="020B0503020204020204" pitchFamily="34" charset="-122"/>
              </a:rPr>
              <a:t> </a:t>
            </a:r>
            <a:r>
              <a:rPr kumimoji="1" lang="en-US" altLang="en-US" sz="2400" dirty="0" smtClean="0">
                <a:solidFill>
                  <a:schemeClr val="tx1"/>
                </a:solidFill>
                <a:latin typeface="微软雅黑" panose="020B0503020204020204" pitchFamily="34" charset="-122"/>
                <a:ea typeface="微软雅黑" panose="020B0503020204020204" pitchFamily="34" charset="-122"/>
              </a:rPr>
              <a:t>③</a:t>
            </a:r>
            <a:r>
              <a:rPr kumimoji="1" lang="zh-CN" altLang="en-US" sz="2400" dirty="0" smtClean="0">
                <a:solidFill>
                  <a:schemeClr val="tx1"/>
                </a:solidFill>
                <a:latin typeface="微软雅黑" panose="020B0503020204020204" pitchFamily="34" charset="-122"/>
                <a:ea typeface="微软雅黑" panose="020B0503020204020204" pitchFamily="34" charset="-122"/>
              </a:rPr>
              <a:t>电阻是导体本身的属性。电阻大小</a:t>
            </a:r>
            <a:r>
              <a:rPr kumimoji="1" lang="zh-CN" altLang="en-US" sz="2400" dirty="0">
                <a:solidFill>
                  <a:schemeClr val="tx1"/>
                </a:solidFill>
                <a:latin typeface="微软雅黑" panose="020B0503020204020204" pitchFamily="34" charset="-122"/>
                <a:ea typeface="微软雅黑" panose="020B0503020204020204" pitchFamily="34" charset="-122"/>
              </a:rPr>
              <a:t>只与电阻的材料、长度、横截面和温度有关，与电压和电流</a:t>
            </a:r>
            <a:r>
              <a:rPr kumimoji="1" lang="zh-CN" altLang="en-US" sz="2400" dirty="0" smtClean="0">
                <a:solidFill>
                  <a:schemeClr val="tx1"/>
                </a:solidFill>
                <a:latin typeface="微软雅黑" panose="020B0503020204020204" pitchFamily="34" charset="-122"/>
                <a:ea typeface="微软雅黑" panose="020B0503020204020204" pitchFamily="34" charset="-122"/>
              </a:rPr>
              <a:t>无关。</a:t>
            </a:r>
            <a:endParaRPr kumimoji="1"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46261" y="155340"/>
            <a:ext cx="7002088" cy="1754326"/>
          </a:xfrm>
          <a:prstGeom prst="rect">
            <a:avLst/>
          </a:prstGeom>
          <a:no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本题提供了一</a:t>
            </a:r>
            <a:r>
              <a:rPr lang="zh-CN" altLang="en-US" sz="2400" dirty="0">
                <a:latin typeface="微软雅黑" panose="020B0503020204020204" pitchFamily="34" charset="-122"/>
                <a:ea typeface="微软雅黑" panose="020B0503020204020204" pitchFamily="34" charset="-122"/>
              </a:rPr>
              <a:t>种</a:t>
            </a:r>
            <a:r>
              <a:rPr lang="zh-CN" altLang="en-US" sz="2400" dirty="0" smtClean="0">
                <a:solidFill>
                  <a:srgbClr val="FF0000"/>
                </a:solidFill>
                <a:latin typeface="微软雅黑" panose="020B0503020204020204" pitchFamily="34" charset="-122"/>
                <a:ea typeface="微软雅黑" panose="020B0503020204020204" pitchFamily="34" charset="-122"/>
              </a:rPr>
              <a:t>测定电阻</a:t>
            </a:r>
            <a:r>
              <a:rPr lang="zh-CN" altLang="en-US" sz="2400" dirty="0">
                <a:solidFill>
                  <a:srgbClr val="FF0000"/>
                </a:solidFill>
                <a:latin typeface="微软雅黑" panose="020B0503020204020204" pitchFamily="34" charset="-122"/>
                <a:ea typeface="微软雅黑" panose="020B0503020204020204" pitchFamily="34" charset="-122"/>
              </a:rPr>
              <a:t>的方法</a:t>
            </a:r>
            <a:r>
              <a:rPr lang="zh-CN" altLang="en-US" sz="2400" dirty="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即通过</a:t>
            </a:r>
            <a:r>
              <a:rPr lang="zh-CN" altLang="en-US" sz="2400" dirty="0">
                <a:solidFill>
                  <a:schemeClr val="tx1"/>
                </a:solidFill>
                <a:latin typeface="微软雅黑" panose="020B0503020204020204" pitchFamily="34" charset="-122"/>
                <a:ea typeface="微软雅黑" panose="020B0503020204020204" pitchFamily="34" charset="-122"/>
              </a:rPr>
              <a:t>测量</a:t>
            </a:r>
            <a:r>
              <a:rPr lang="zh-CN" altLang="en-US" sz="2400" dirty="0">
                <a:latin typeface="微软雅黑" panose="020B0503020204020204" pitchFamily="34" charset="-122"/>
                <a:ea typeface="微软雅黑" panose="020B0503020204020204" pitchFamily="34" charset="-122"/>
              </a:rPr>
              <a:t>未知电阻两端的</a:t>
            </a:r>
            <a:r>
              <a:rPr lang="zh-CN" altLang="en-US" sz="2400" dirty="0">
                <a:solidFill>
                  <a:srgbClr val="FF0000"/>
                </a:solidFill>
                <a:latin typeface="微软雅黑" panose="020B0503020204020204" pitchFamily="34" charset="-122"/>
                <a:ea typeface="微软雅黑" panose="020B0503020204020204" pitchFamily="34" charset="-122"/>
              </a:rPr>
              <a:t>电压</a:t>
            </a:r>
            <a:r>
              <a:rPr lang="zh-CN" altLang="en-US" sz="2400" dirty="0">
                <a:latin typeface="微软雅黑" panose="020B0503020204020204" pitchFamily="34" charset="-122"/>
                <a:ea typeface="微软雅黑" panose="020B0503020204020204" pitchFamily="34" charset="-122"/>
              </a:rPr>
              <a:t>和通过该电阻的</a:t>
            </a:r>
            <a:r>
              <a:rPr lang="zh-CN" altLang="en-US" sz="2400" dirty="0">
                <a:solidFill>
                  <a:srgbClr val="FF0000"/>
                </a:solidFill>
                <a:latin typeface="微软雅黑" panose="020B0503020204020204" pitchFamily="34" charset="-122"/>
                <a:ea typeface="微软雅黑" panose="020B0503020204020204" pitchFamily="34" charset="-122"/>
              </a:rPr>
              <a:t>电流</a:t>
            </a:r>
            <a:r>
              <a:rPr lang="zh-CN" altLang="en-US" sz="2400" dirty="0">
                <a:latin typeface="微软雅黑" panose="020B0503020204020204" pitchFamily="34" charset="-122"/>
                <a:ea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rPr>
              <a:t>然后</a:t>
            </a:r>
            <a:r>
              <a:rPr lang="zh-CN" altLang="en-US" sz="2400" dirty="0">
                <a:latin typeface="微软雅黑" panose="020B0503020204020204" pitchFamily="34" charset="-122"/>
                <a:ea typeface="微软雅黑" panose="020B0503020204020204" pitchFamily="34" charset="-122"/>
              </a:rPr>
              <a:t>应用欧姆定律</a:t>
            </a:r>
            <a:r>
              <a:rPr lang="zh-CN" altLang="en-US" sz="2400" dirty="0">
                <a:solidFill>
                  <a:schemeClr val="tx1"/>
                </a:solidFill>
                <a:latin typeface="微软雅黑" panose="020B0503020204020204" pitchFamily="34" charset="-122"/>
                <a:ea typeface="微软雅黑" panose="020B0503020204020204" pitchFamily="34" charset="-122"/>
              </a:rPr>
              <a:t>算出</a:t>
            </a:r>
            <a:r>
              <a:rPr lang="zh-CN" altLang="en-US" sz="2400" dirty="0">
                <a:solidFill>
                  <a:srgbClr val="FF0000"/>
                </a:solidFill>
                <a:latin typeface="微软雅黑" panose="020B0503020204020204" pitchFamily="34" charset="-122"/>
                <a:ea typeface="微软雅黑" panose="020B0503020204020204" pitchFamily="34" charset="-122"/>
              </a:rPr>
              <a:t>电阻</a:t>
            </a:r>
            <a:r>
              <a:rPr lang="zh-CN" altLang="en-US" sz="2400" dirty="0">
                <a:latin typeface="微软雅黑" panose="020B0503020204020204" pitchFamily="34" charset="-122"/>
                <a:ea typeface="微软雅黑" panose="020B0503020204020204" pitchFamily="34" charset="-122"/>
              </a:rPr>
              <a:t>的大小。</a:t>
            </a:r>
            <a:endParaRPr lang="en-US" altLang="zh-CN" sz="24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6261" y="1734674"/>
            <a:ext cx="2996618" cy="946150"/>
            <a:chOff x="571231" y="1807880"/>
            <a:chExt cx="2996618" cy="946150"/>
          </a:xfrm>
        </p:grpSpPr>
        <p:grpSp>
          <p:nvGrpSpPr>
            <p:cNvPr id="6" name="组合 5"/>
            <p:cNvGrpSpPr/>
            <p:nvPr/>
          </p:nvGrpSpPr>
          <p:grpSpPr>
            <a:xfrm>
              <a:off x="571231" y="1807880"/>
              <a:ext cx="1794563" cy="946150"/>
              <a:chOff x="4350815" y="259556"/>
              <a:chExt cx="1794563" cy="946150"/>
            </a:xfrm>
          </p:grpSpPr>
          <p:grpSp>
            <p:nvGrpSpPr>
              <p:cNvPr id="7" name="组合 6"/>
              <p:cNvGrpSpPr/>
              <p:nvPr/>
            </p:nvGrpSpPr>
            <p:grpSpPr>
              <a:xfrm>
                <a:off x="5065878" y="259556"/>
                <a:ext cx="1079500" cy="946150"/>
                <a:chOff x="4895850" y="441325"/>
                <a:chExt cx="1079500" cy="946150"/>
              </a:xfrm>
            </p:grpSpPr>
            <p:sp>
              <p:nvSpPr>
                <p:cNvPr id="9" name="Rectangle 32"/>
                <p:cNvSpPr>
                  <a:spLocks noChangeArrowheads="1"/>
                </p:cNvSpPr>
                <p:nvPr/>
              </p:nvSpPr>
              <p:spPr bwMode="auto">
                <a:xfrm>
                  <a:off x="4895850" y="657225"/>
                  <a:ext cx="1079500" cy="519113"/>
                </a:xfrm>
                <a:prstGeom prst="rect">
                  <a:avLst/>
                </a:prstGeom>
                <a:noFill/>
                <a:ln w="9525">
                  <a:noFill/>
                  <a:miter lim="800000"/>
                  <a:headEnd/>
                  <a:tailEnd/>
                </a:ln>
              </p:spPr>
              <p:txBody>
                <a:bodyPr>
                  <a:spAutoFit/>
                </a:bodyPr>
                <a:lstStyle/>
                <a:p>
                  <a:pPr>
                    <a:buFont typeface="Arial" charset="0"/>
                    <a:buNone/>
                  </a:pPr>
                  <a:r>
                    <a:rPr lang="en-US" altLang="zh-CN" sz="2800" i="1" dirty="0">
                      <a:solidFill>
                        <a:srgbClr val="FF0000"/>
                      </a:solidFill>
                      <a:latin typeface="Times New Roman" pitchFamily="18" charset="0"/>
                    </a:rPr>
                    <a:t>R</a:t>
                  </a:r>
                  <a:r>
                    <a:rPr lang="en-US" altLang="zh-CN" sz="2800" dirty="0">
                      <a:solidFill>
                        <a:srgbClr val="FF0000"/>
                      </a:solidFill>
                      <a:latin typeface="Times New Roman" pitchFamily="18" charset="0"/>
                    </a:rPr>
                    <a:t>=</a:t>
                  </a:r>
                </a:p>
              </p:txBody>
            </p:sp>
            <p:sp>
              <p:nvSpPr>
                <p:cNvPr id="10" name="Rectangle 33"/>
                <p:cNvSpPr>
                  <a:spLocks noChangeArrowheads="1"/>
                </p:cNvSpPr>
                <p:nvPr/>
              </p:nvSpPr>
              <p:spPr bwMode="auto">
                <a:xfrm>
                  <a:off x="5507038" y="441325"/>
                  <a:ext cx="441325" cy="946150"/>
                </a:xfrm>
                <a:prstGeom prst="rect">
                  <a:avLst/>
                </a:prstGeom>
                <a:noFill/>
                <a:ln w="9525">
                  <a:noFill/>
                  <a:miter lim="800000"/>
                  <a:headEnd/>
                  <a:tailEnd/>
                </a:ln>
              </p:spPr>
              <p:txBody>
                <a:bodyPr wrap="none">
                  <a:spAutoFit/>
                </a:bodyPr>
                <a:lstStyle/>
                <a:p>
                  <a:pPr>
                    <a:buFont typeface="Arial" charset="0"/>
                    <a:buNone/>
                  </a:pPr>
                  <a:r>
                    <a:rPr lang="en-US" altLang="zh-CN" sz="2800" i="1" dirty="0">
                      <a:solidFill>
                        <a:srgbClr val="FF0000"/>
                      </a:solidFill>
                      <a:latin typeface="Times New Roman" pitchFamily="18" charset="0"/>
                    </a:rPr>
                    <a:t>U</a:t>
                  </a:r>
                </a:p>
                <a:p>
                  <a:pPr>
                    <a:buFont typeface="Arial" charset="0"/>
                    <a:buNone/>
                  </a:pPr>
                  <a:r>
                    <a:rPr lang="en-US" altLang="zh-CN" sz="2800" i="1" dirty="0">
                      <a:solidFill>
                        <a:srgbClr val="FF0000"/>
                      </a:solidFill>
                      <a:latin typeface="Times New Roman" pitchFamily="18" charset="0"/>
                    </a:rPr>
                    <a:t>I</a:t>
                  </a:r>
                </a:p>
              </p:txBody>
            </p:sp>
            <p:sp>
              <p:nvSpPr>
                <p:cNvPr id="11" name="Line 34"/>
                <p:cNvSpPr>
                  <a:spLocks noChangeShapeType="1"/>
                </p:cNvSpPr>
                <p:nvPr/>
              </p:nvSpPr>
              <p:spPr bwMode="auto">
                <a:xfrm>
                  <a:off x="5507038" y="909638"/>
                  <a:ext cx="433388" cy="0"/>
                </a:xfrm>
                <a:prstGeom prst="line">
                  <a:avLst/>
                </a:prstGeom>
                <a:noFill/>
                <a:ln w="12700">
                  <a:solidFill>
                    <a:srgbClr val="FF0000"/>
                  </a:solidFill>
                  <a:round/>
                  <a:headEnd/>
                  <a:tailEnd/>
                </a:ln>
              </p:spPr>
              <p:txBody>
                <a:bodyPr/>
                <a:lstStyle/>
                <a:p>
                  <a:endParaRPr lang="zh-CN" altLang="en-US">
                    <a:solidFill>
                      <a:srgbClr val="FF0000"/>
                    </a:solidFill>
                  </a:endParaRPr>
                </a:p>
              </p:txBody>
            </p:sp>
          </p:grpSp>
          <p:sp>
            <p:nvSpPr>
              <p:cNvPr id="8" name="文本框 30728"/>
              <p:cNvSpPr txBox="1"/>
              <p:nvPr/>
            </p:nvSpPr>
            <p:spPr>
              <a:xfrm>
                <a:off x="4350815" y="389021"/>
                <a:ext cx="860822" cy="58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gn="l">
                  <a:lnSpc>
                    <a:spcPct val="150000"/>
                  </a:lnSpc>
                  <a:defRPr sz="2400">
                    <a:solidFill>
                      <a:srgbClr val="FF0000"/>
                    </a:solidFill>
                    <a:latin typeface="微软雅黑" pitchFamily="34" charset="-122"/>
                    <a:ea typeface="微软雅黑" pitchFamily="34" charset="-122"/>
                  </a:defRPr>
                </a:lvl1pPr>
              </a:lstStyle>
              <a:p>
                <a:r>
                  <a:rPr lang="zh-CN" altLang="en-US" dirty="0" smtClean="0"/>
                  <a:t>公式</a:t>
                </a:r>
                <a:endParaRPr lang="zh-CN" altLang="en-US" dirty="0"/>
              </a:p>
            </p:txBody>
          </p:sp>
        </p:grpSp>
        <p:sp>
          <p:nvSpPr>
            <p:cNvPr id="12" name="矩形 11"/>
            <p:cNvSpPr/>
            <p:nvPr/>
          </p:nvSpPr>
          <p:spPr>
            <a:xfrm>
              <a:off x="2386115" y="1927309"/>
              <a:ext cx="118173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2400" dirty="0" smtClean="0">
                  <a:solidFill>
                    <a:srgbClr val="FF0000"/>
                  </a:solidFill>
                  <a:latin typeface="微软雅黑" pitchFamily="34" charset="-122"/>
                  <a:ea typeface="微软雅黑" pitchFamily="34" charset="-122"/>
                </a:rPr>
                <a:t>的理解</a:t>
              </a:r>
              <a:r>
                <a:rPr lang="en-US" altLang="zh-CN" sz="2400" dirty="0" smtClean="0">
                  <a:solidFill>
                    <a:srgbClr val="FF0000"/>
                  </a:solidFill>
                  <a:latin typeface="微软雅黑" pitchFamily="34" charset="-122"/>
                  <a:ea typeface="微软雅黑" pitchFamily="34" charset="-122"/>
                </a:rPr>
                <a:t>:</a:t>
              </a:r>
              <a:endParaRPr lang="en-US" altLang="zh-CN" sz="2400" dirty="0">
                <a:solidFill>
                  <a:srgbClr val="FF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273062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2040204020203" charset="-122"/>
            <a:ea typeface="微软雅黑" panose="020B0502040204020203" charset="-122"/>
            <a:cs typeface="微软雅黑" panose="020B0502040204020203" charset="-122"/>
            <a:sym typeface="微软雅黑" panose="020B0502040204020203"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706020202030204"/>
            <a:ea typeface="Arial" panose="020B0706020202030204"/>
            <a:cs typeface="Arial" panose="020B0706020202030204"/>
            <a:sym typeface="Arial" panose="020B0706020202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TotalTime>
  <Words>1443</Words>
  <Application>Microsoft Office PowerPoint</Application>
  <PresentationFormat>自定义</PresentationFormat>
  <Paragraphs>171</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Default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89</cp:revision>
  <dcterms:created xsi:type="dcterms:W3CDTF">2019-04-02T02:49:40Z</dcterms:created>
  <dcterms:modified xsi:type="dcterms:W3CDTF">2020-01-11T01:07:03Z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2052-2.5.0.931</vt:lpwstr>
  </property>
</Properties>
</file>