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78" r:id="rId3"/>
    <p:sldId id="270" r:id="rId4"/>
    <p:sldId id="308" r:id="rId5"/>
    <p:sldId id="334" r:id="rId6"/>
    <p:sldId id="335" r:id="rId7"/>
    <p:sldId id="336" r:id="rId8"/>
    <p:sldId id="309" r:id="rId9"/>
    <p:sldId id="290" r:id="rId10"/>
    <p:sldId id="291" r:id="rId11"/>
    <p:sldId id="324" r:id="rId12"/>
    <p:sldId id="338" r:id="rId13"/>
    <p:sldId id="339" r:id="rId14"/>
    <p:sldId id="340" r:id="rId15"/>
    <p:sldId id="332" r:id="rId16"/>
    <p:sldId id="319" r:id="rId17"/>
    <p:sldId id="302" r:id="rId18"/>
    <p:sldId id="345" r:id="rId19"/>
    <p:sldId id="341" r:id="rId20"/>
    <p:sldId id="342" r:id="rId21"/>
    <p:sldId id="343" r:id="rId22"/>
    <p:sldId id="344" r:id="rId23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7084063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534711" y="2190868"/>
            <a:ext cx="2632708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770485" y="586142"/>
            <a:ext cx="4253927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212797" y="2918983"/>
            <a:ext cx="3893868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欧姆定律（第</a:t>
            </a:r>
            <a:r>
              <a:rPr lang="en-US" altLang="zh-CN" sz="40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课时）</a:t>
            </a:r>
            <a:endParaRPr lang="zh-CN" sz="4000" baseline="-25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96738" y="1868381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59" y="831470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Shape 40"/>
          <p:cNvSpPr/>
          <p:nvPr/>
        </p:nvSpPr>
        <p:spPr>
          <a:xfrm>
            <a:off x="3308466" y="3655198"/>
            <a:ext cx="570253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实验探究：电流跟电阻、电压的关系</a:t>
            </a:r>
            <a:endParaRPr lang="zh-CN" sz="4000" baseline="-25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42" name="Group 1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152410"/>
              </p:ext>
            </p:extLst>
          </p:nvPr>
        </p:nvGraphicFramePr>
        <p:xfrm>
          <a:off x="448362" y="1028199"/>
          <a:ext cx="7322822" cy="2279650"/>
        </p:xfrm>
        <a:graphic>
          <a:graphicData uri="http://schemas.openxmlformats.org/drawingml/2006/table">
            <a:tbl>
              <a:tblPr/>
              <a:tblGrid>
                <a:gridCol w="1543050"/>
                <a:gridCol w="962978"/>
                <a:gridCol w="963454"/>
                <a:gridCol w="962978"/>
                <a:gridCol w="963454"/>
                <a:gridCol w="962978"/>
                <a:gridCol w="96393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itchFamily="34" charset="-122"/>
                          <a:ea typeface="微软雅黑" pitchFamily="34" charset="-122"/>
                        </a:rPr>
                        <a:t>电阻</a:t>
                      </a:r>
                      <a:r>
                        <a:rPr lang="en-US" altLang="zh-CN" sz="2400" b="0" i="1" dirty="0">
                          <a:latin typeface="微软雅黑" pitchFamily="34" charset="-122"/>
                          <a:ea typeface="微软雅黑" pitchFamily="34" charset="-122"/>
                        </a:rPr>
                        <a:t>R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kumimoji="0" lang="el-GR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" panose="020B0604020202020204" pitchFamily="34" charset="0"/>
                        </a:rPr>
                        <a:t>Ω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" panose="020B0604020202020204" pitchFamily="34" charset="0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35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电压</a:t>
                      </a: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U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/V</a:t>
                      </a: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charset="-122"/>
                        </a:rPr>
                        <a:t>5.0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charset="-122"/>
                        </a:rPr>
                        <a:t>6.0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5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电流</a:t>
                      </a: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/A</a:t>
                      </a: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charset="-122"/>
                          <a:cs typeface="+mn-cs"/>
                          <a:sym typeface="Arial" panose="020B0706020202030204"/>
                        </a:rPr>
                        <a:t>0.1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charset="-122"/>
                          <a:cs typeface="+mn-cs"/>
                          <a:sym typeface="Arial" panose="020B0706020202030204"/>
                        </a:rPr>
                        <a:t>0.2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charset="-122"/>
                          <a:cs typeface="+mn-cs"/>
                          <a:sym typeface="Arial" panose="020B0706020202030204"/>
                        </a:rPr>
                        <a:t>0.3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charset="-122"/>
                          <a:cs typeface="+mn-cs"/>
                          <a:sym typeface="Arial" panose="020B0706020202030204"/>
                        </a:rPr>
                        <a:t>0.4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charset="-122"/>
                        <a:cs typeface="+mn-cs"/>
                        <a:sym typeface="Arial" panose="020B0706020202030204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charset="-122"/>
                        </a:rPr>
                        <a:t>0.5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0030101010101" charset="-122"/>
                        </a:rPr>
                        <a:t>0.6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0030101010101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Text Box 87"/>
          <p:cNvSpPr txBox="1"/>
          <p:nvPr/>
        </p:nvSpPr>
        <p:spPr>
          <a:xfrm>
            <a:off x="375994" y="271598"/>
            <a:ext cx="170976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olidFill>
                  <a:schemeClr val="tx1"/>
                </a:solidFill>
              </a:rPr>
              <a:t>(3)</a:t>
            </a:r>
            <a:r>
              <a:rPr lang="zh-CN" altLang="en-US" dirty="0" smtClean="0">
                <a:solidFill>
                  <a:schemeClr val="tx1"/>
                </a:solidFill>
              </a:rPr>
              <a:t>实验</a:t>
            </a:r>
            <a:r>
              <a:rPr lang="zh-CN" altLang="en-US" dirty="0">
                <a:solidFill>
                  <a:schemeClr val="tx1"/>
                </a:solidFill>
              </a:rPr>
              <a:t>数据</a:t>
            </a:r>
          </a:p>
        </p:txBody>
      </p:sp>
      <p:sp>
        <p:nvSpPr>
          <p:cNvPr id="44" name="矩形 43"/>
          <p:cNvSpPr/>
          <p:nvPr/>
        </p:nvSpPr>
        <p:spPr>
          <a:xfrm>
            <a:off x="1611317" y="3848540"/>
            <a:ext cx="474424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根据表格中的数据画出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I—U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图像．</a:t>
            </a:r>
            <a:endParaRPr lang="zh-CN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508793" y="589241"/>
            <a:ext cx="7199313" cy="4304492"/>
            <a:chOff x="612" y="890"/>
            <a:chExt cx="4535" cy="2622"/>
          </a:xfrm>
        </p:grpSpPr>
        <p:grpSp>
          <p:nvGrpSpPr>
            <p:cNvPr id="10" name="Group 59"/>
            <p:cNvGrpSpPr>
              <a:grpSpLocks/>
            </p:cNvGrpSpPr>
            <p:nvPr/>
          </p:nvGrpSpPr>
          <p:grpSpPr bwMode="auto">
            <a:xfrm>
              <a:off x="1054" y="970"/>
              <a:ext cx="3865" cy="2220"/>
              <a:chOff x="776" y="1039"/>
              <a:chExt cx="4956" cy="2867"/>
            </a:xfrm>
          </p:grpSpPr>
          <p:sp>
            <p:nvSpPr>
              <p:cNvPr id="42" name="Line 4"/>
              <p:cNvSpPr>
                <a:spLocks noChangeShapeType="1"/>
              </p:cNvSpPr>
              <p:nvPr/>
            </p:nvSpPr>
            <p:spPr bwMode="auto">
              <a:xfrm>
                <a:off x="776" y="3906"/>
                <a:ext cx="4956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Line 5"/>
              <p:cNvSpPr>
                <a:spLocks noChangeShapeType="1"/>
              </p:cNvSpPr>
              <p:nvPr/>
            </p:nvSpPr>
            <p:spPr bwMode="auto">
              <a:xfrm flipV="1">
                <a:off x="811" y="1039"/>
                <a:ext cx="0" cy="286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Line 6"/>
              <p:cNvSpPr>
                <a:spLocks noChangeShapeType="1"/>
              </p:cNvSpPr>
              <p:nvPr/>
            </p:nvSpPr>
            <p:spPr bwMode="auto">
              <a:xfrm>
                <a:off x="811" y="3646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Line 7"/>
              <p:cNvSpPr>
                <a:spLocks noChangeShapeType="1"/>
              </p:cNvSpPr>
              <p:nvPr/>
            </p:nvSpPr>
            <p:spPr bwMode="auto">
              <a:xfrm>
                <a:off x="811" y="3385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Line 8"/>
              <p:cNvSpPr>
                <a:spLocks noChangeShapeType="1"/>
              </p:cNvSpPr>
              <p:nvPr/>
            </p:nvSpPr>
            <p:spPr bwMode="auto">
              <a:xfrm>
                <a:off x="811" y="3124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Line 9"/>
              <p:cNvSpPr>
                <a:spLocks noChangeShapeType="1"/>
              </p:cNvSpPr>
              <p:nvPr/>
            </p:nvSpPr>
            <p:spPr bwMode="auto">
              <a:xfrm>
                <a:off x="811" y="2838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Line 10"/>
              <p:cNvSpPr>
                <a:spLocks noChangeShapeType="1"/>
              </p:cNvSpPr>
              <p:nvPr/>
            </p:nvSpPr>
            <p:spPr bwMode="auto">
              <a:xfrm>
                <a:off x="811" y="2577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Line 11"/>
              <p:cNvSpPr>
                <a:spLocks noChangeShapeType="1"/>
              </p:cNvSpPr>
              <p:nvPr/>
            </p:nvSpPr>
            <p:spPr bwMode="auto">
              <a:xfrm>
                <a:off x="811" y="2290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Line 12"/>
              <p:cNvSpPr>
                <a:spLocks noChangeShapeType="1"/>
              </p:cNvSpPr>
              <p:nvPr/>
            </p:nvSpPr>
            <p:spPr bwMode="auto">
              <a:xfrm>
                <a:off x="811" y="1978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Line 13"/>
              <p:cNvSpPr>
                <a:spLocks noChangeShapeType="1"/>
              </p:cNvSpPr>
              <p:nvPr/>
            </p:nvSpPr>
            <p:spPr bwMode="auto">
              <a:xfrm>
                <a:off x="811" y="1691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Line 14"/>
              <p:cNvSpPr>
                <a:spLocks noChangeShapeType="1"/>
              </p:cNvSpPr>
              <p:nvPr/>
            </p:nvSpPr>
            <p:spPr bwMode="auto">
              <a:xfrm>
                <a:off x="811" y="1404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Line 15"/>
              <p:cNvSpPr>
                <a:spLocks noChangeShapeType="1"/>
              </p:cNvSpPr>
              <p:nvPr/>
            </p:nvSpPr>
            <p:spPr bwMode="auto">
              <a:xfrm flipV="1">
                <a:off x="1236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Line 16"/>
              <p:cNvSpPr>
                <a:spLocks noChangeShapeType="1"/>
              </p:cNvSpPr>
              <p:nvPr/>
            </p:nvSpPr>
            <p:spPr bwMode="auto">
              <a:xfrm flipV="1">
                <a:off x="1696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Line 17"/>
              <p:cNvSpPr>
                <a:spLocks noChangeShapeType="1"/>
              </p:cNvSpPr>
              <p:nvPr/>
            </p:nvSpPr>
            <p:spPr bwMode="auto">
              <a:xfrm flipV="1">
                <a:off x="2121" y="1404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Line 18"/>
              <p:cNvSpPr>
                <a:spLocks noChangeShapeType="1"/>
              </p:cNvSpPr>
              <p:nvPr/>
            </p:nvSpPr>
            <p:spPr bwMode="auto">
              <a:xfrm flipV="1">
                <a:off x="2545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Line 19"/>
              <p:cNvSpPr>
                <a:spLocks noChangeShapeType="1"/>
              </p:cNvSpPr>
              <p:nvPr/>
            </p:nvSpPr>
            <p:spPr bwMode="auto">
              <a:xfrm flipV="1">
                <a:off x="2970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Line 20"/>
              <p:cNvSpPr>
                <a:spLocks noChangeShapeType="1"/>
              </p:cNvSpPr>
              <p:nvPr/>
            </p:nvSpPr>
            <p:spPr bwMode="auto">
              <a:xfrm flipV="1">
                <a:off x="3396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Line 21"/>
              <p:cNvSpPr>
                <a:spLocks noChangeShapeType="1"/>
              </p:cNvSpPr>
              <p:nvPr/>
            </p:nvSpPr>
            <p:spPr bwMode="auto">
              <a:xfrm flipV="1">
                <a:off x="3820" y="1404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Line 22"/>
              <p:cNvSpPr>
                <a:spLocks noChangeShapeType="1"/>
              </p:cNvSpPr>
              <p:nvPr/>
            </p:nvSpPr>
            <p:spPr bwMode="auto">
              <a:xfrm flipV="1">
                <a:off x="4245" y="1404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Line 23"/>
              <p:cNvSpPr>
                <a:spLocks noChangeShapeType="1"/>
              </p:cNvSpPr>
              <p:nvPr/>
            </p:nvSpPr>
            <p:spPr bwMode="auto">
              <a:xfrm flipV="1">
                <a:off x="4706" y="1404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Line 24"/>
              <p:cNvSpPr>
                <a:spLocks noChangeShapeType="1"/>
              </p:cNvSpPr>
              <p:nvPr/>
            </p:nvSpPr>
            <p:spPr bwMode="auto">
              <a:xfrm flipV="1">
                <a:off x="5130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Line 25"/>
              <p:cNvSpPr>
                <a:spLocks noChangeShapeType="1"/>
              </p:cNvSpPr>
              <p:nvPr/>
            </p:nvSpPr>
            <p:spPr bwMode="auto">
              <a:xfrm flipV="1">
                <a:off x="5520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612" y="890"/>
              <a:ext cx="6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i="1" dirty="0">
                  <a:latin typeface="Times New Roman" pitchFamily="18" charset="0"/>
                </a:rPr>
                <a:t>I/</a:t>
              </a:r>
              <a:r>
                <a:rPr lang="en-US" sz="2400" b="1" dirty="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2" name="Text Box 27"/>
            <p:cNvSpPr txBox="1">
              <a:spLocks noChangeArrowheads="1"/>
            </p:cNvSpPr>
            <p:nvPr/>
          </p:nvSpPr>
          <p:spPr bwMode="auto">
            <a:xfrm>
              <a:off x="4675" y="3190"/>
              <a:ext cx="4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i="1" dirty="0">
                  <a:latin typeface="Times New Roman" pitchFamily="18" charset="0"/>
                </a:rPr>
                <a:t>U</a:t>
              </a:r>
              <a:r>
                <a:rPr lang="en-US" sz="2400" b="1" dirty="0">
                  <a:latin typeface="Times New Roman" pitchFamily="18" charset="0"/>
                </a:rPr>
                <a:t>/V</a:t>
              </a:r>
            </a:p>
          </p:txBody>
        </p:sp>
        <p:sp>
          <p:nvSpPr>
            <p:cNvPr id="13" name="Text Box 28"/>
            <p:cNvSpPr txBox="1">
              <a:spLocks noChangeArrowheads="1"/>
            </p:cNvSpPr>
            <p:nvPr/>
          </p:nvSpPr>
          <p:spPr bwMode="auto">
            <a:xfrm>
              <a:off x="917" y="3210"/>
              <a:ext cx="30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i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14" name="Text Box 29"/>
            <p:cNvSpPr txBox="1">
              <a:spLocks noChangeArrowheads="1"/>
            </p:cNvSpPr>
            <p:nvPr/>
          </p:nvSpPr>
          <p:spPr bwMode="auto">
            <a:xfrm>
              <a:off x="2176" y="3189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4.0</a:t>
              </a:r>
            </a:p>
          </p:txBody>
        </p:sp>
        <p:sp>
          <p:nvSpPr>
            <p:cNvPr id="15" name="Text Box 30"/>
            <p:cNvSpPr txBox="1">
              <a:spLocks noChangeArrowheads="1"/>
            </p:cNvSpPr>
            <p:nvPr/>
          </p:nvSpPr>
          <p:spPr bwMode="auto">
            <a:xfrm>
              <a:off x="2833" y="3189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6.0</a:t>
              </a:r>
            </a:p>
          </p:txBody>
        </p:sp>
        <p:sp>
          <p:nvSpPr>
            <p:cNvPr id="16" name="Text Box 31"/>
            <p:cNvSpPr txBox="1">
              <a:spLocks noChangeArrowheads="1"/>
            </p:cNvSpPr>
            <p:nvPr/>
          </p:nvSpPr>
          <p:spPr bwMode="auto">
            <a:xfrm>
              <a:off x="3491" y="3189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8.0</a:t>
              </a:r>
            </a:p>
          </p:txBody>
        </p:sp>
        <p:sp>
          <p:nvSpPr>
            <p:cNvPr id="17" name="Text Box 32"/>
            <p:cNvSpPr txBox="1">
              <a:spLocks noChangeArrowheads="1"/>
            </p:cNvSpPr>
            <p:nvPr/>
          </p:nvSpPr>
          <p:spPr bwMode="auto">
            <a:xfrm>
              <a:off x="4240" y="3195"/>
              <a:ext cx="48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10.0</a:t>
              </a:r>
            </a:p>
          </p:txBody>
        </p:sp>
        <p:sp>
          <p:nvSpPr>
            <p:cNvPr id="18" name="Text Box 33"/>
            <p:cNvSpPr txBox="1">
              <a:spLocks noChangeArrowheads="1"/>
            </p:cNvSpPr>
            <p:nvPr/>
          </p:nvSpPr>
          <p:spPr bwMode="auto">
            <a:xfrm>
              <a:off x="727" y="2879"/>
              <a:ext cx="3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0.1</a:t>
              </a:r>
            </a:p>
          </p:txBody>
        </p:sp>
        <p:sp>
          <p:nvSpPr>
            <p:cNvPr id="19" name="Text Box 34"/>
            <p:cNvSpPr txBox="1">
              <a:spLocks noChangeArrowheads="1"/>
            </p:cNvSpPr>
            <p:nvPr/>
          </p:nvSpPr>
          <p:spPr bwMode="auto">
            <a:xfrm>
              <a:off x="727" y="2459"/>
              <a:ext cx="3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0.3</a:t>
              </a:r>
            </a:p>
          </p:txBody>
        </p:sp>
        <p:sp>
          <p:nvSpPr>
            <p:cNvPr id="20" name="Text Box 35"/>
            <p:cNvSpPr txBox="1">
              <a:spLocks noChangeArrowheads="1"/>
            </p:cNvSpPr>
            <p:nvPr/>
          </p:nvSpPr>
          <p:spPr bwMode="auto">
            <a:xfrm>
              <a:off x="705" y="2017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0.5</a:t>
              </a:r>
            </a:p>
          </p:txBody>
        </p:sp>
        <p:sp>
          <p:nvSpPr>
            <p:cNvPr id="21" name="Text Box 36"/>
            <p:cNvSpPr txBox="1">
              <a:spLocks noChangeArrowheads="1"/>
            </p:cNvSpPr>
            <p:nvPr/>
          </p:nvSpPr>
          <p:spPr bwMode="auto">
            <a:xfrm>
              <a:off x="702" y="1796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0.6</a:t>
              </a:r>
            </a:p>
          </p:txBody>
        </p:sp>
        <p:sp>
          <p:nvSpPr>
            <p:cNvPr id="22" name="Text Box 37"/>
            <p:cNvSpPr txBox="1">
              <a:spLocks noChangeArrowheads="1"/>
            </p:cNvSpPr>
            <p:nvPr/>
          </p:nvSpPr>
          <p:spPr bwMode="auto">
            <a:xfrm>
              <a:off x="704" y="2237"/>
              <a:ext cx="3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0.4</a:t>
              </a:r>
            </a:p>
          </p:txBody>
        </p:sp>
        <p:sp>
          <p:nvSpPr>
            <p:cNvPr id="23" name="Text Box 38"/>
            <p:cNvSpPr txBox="1">
              <a:spLocks noChangeArrowheads="1"/>
            </p:cNvSpPr>
            <p:nvPr/>
          </p:nvSpPr>
          <p:spPr bwMode="auto">
            <a:xfrm>
              <a:off x="711" y="2651"/>
              <a:ext cx="39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0.2</a:t>
              </a:r>
            </a:p>
          </p:txBody>
        </p:sp>
        <p:sp>
          <p:nvSpPr>
            <p:cNvPr id="24" name="Text Box 39"/>
            <p:cNvSpPr txBox="1">
              <a:spLocks noChangeArrowheads="1"/>
            </p:cNvSpPr>
            <p:nvPr/>
          </p:nvSpPr>
          <p:spPr bwMode="auto">
            <a:xfrm>
              <a:off x="702" y="1574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0.7</a:t>
              </a:r>
            </a:p>
          </p:txBody>
        </p:sp>
        <p:sp>
          <p:nvSpPr>
            <p:cNvPr id="25" name="Text Box 40"/>
            <p:cNvSpPr txBox="1">
              <a:spLocks noChangeArrowheads="1"/>
            </p:cNvSpPr>
            <p:nvPr/>
          </p:nvSpPr>
          <p:spPr bwMode="auto">
            <a:xfrm>
              <a:off x="702" y="1331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latin typeface="Times New Roman" pitchFamily="18" charset="0"/>
                </a:rPr>
                <a:t>0.8</a:t>
              </a:r>
            </a:p>
          </p:txBody>
        </p:sp>
        <p:sp>
          <p:nvSpPr>
            <p:cNvPr id="26" name="Text Box 41"/>
            <p:cNvSpPr txBox="1">
              <a:spLocks noChangeArrowheads="1"/>
            </p:cNvSpPr>
            <p:nvPr/>
          </p:nvSpPr>
          <p:spPr bwMode="auto">
            <a:xfrm>
              <a:off x="1495" y="3195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2.0</a:t>
              </a:r>
            </a:p>
          </p:txBody>
        </p:sp>
        <p:sp>
          <p:nvSpPr>
            <p:cNvPr id="27" name="Text Box 42"/>
            <p:cNvSpPr txBox="1">
              <a:spLocks noChangeArrowheads="1"/>
            </p:cNvSpPr>
            <p:nvPr/>
          </p:nvSpPr>
          <p:spPr bwMode="auto">
            <a:xfrm>
              <a:off x="1650" y="2461"/>
              <a:ext cx="222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28" name="Text Box 43"/>
            <p:cNvSpPr txBox="1">
              <a:spLocks noChangeArrowheads="1"/>
            </p:cNvSpPr>
            <p:nvPr/>
          </p:nvSpPr>
          <p:spPr bwMode="auto">
            <a:xfrm>
              <a:off x="1990" y="2257"/>
              <a:ext cx="221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29" name="Text Box 44"/>
            <p:cNvSpPr txBox="1">
              <a:spLocks noChangeArrowheads="1"/>
            </p:cNvSpPr>
            <p:nvPr/>
          </p:nvSpPr>
          <p:spPr bwMode="auto">
            <a:xfrm>
              <a:off x="2308" y="2053"/>
              <a:ext cx="227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30" name="Text Box 45"/>
            <p:cNvSpPr txBox="1">
              <a:spLocks noChangeArrowheads="1"/>
            </p:cNvSpPr>
            <p:nvPr/>
          </p:nvSpPr>
          <p:spPr bwMode="auto">
            <a:xfrm>
              <a:off x="1287" y="2643"/>
              <a:ext cx="227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 flipV="1">
              <a:off x="1060" y="1962"/>
              <a:ext cx="2032" cy="1249"/>
            </a:xfrm>
            <a:prstGeom prst="line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Text Box 47"/>
            <p:cNvSpPr txBox="1">
              <a:spLocks noChangeArrowheads="1"/>
            </p:cNvSpPr>
            <p:nvPr/>
          </p:nvSpPr>
          <p:spPr bwMode="auto">
            <a:xfrm>
              <a:off x="1835" y="3195"/>
              <a:ext cx="55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3.0</a:t>
              </a:r>
            </a:p>
          </p:txBody>
        </p:sp>
        <p:sp>
          <p:nvSpPr>
            <p:cNvPr id="33" name="Text Box 48"/>
            <p:cNvSpPr txBox="1">
              <a:spLocks noChangeArrowheads="1"/>
            </p:cNvSpPr>
            <p:nvPr/>
          </p:nvSpPr>
          <p:spPr bwMode="auto">
            <a:xfrm>
              <a:off x="2516" y="3190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5.0</a:t>
              </a:r>
            </a:p>
          </p:txBody>
        </p:sp>
        <p:sp>
          <p:nvSpPr>
            <p:cNvPr id="34" name="Text Box 49"/>
            <p:cNvSpPr txBox="1">
              <a:spLocks noChangeArrowheads="1"/>
            </p:cNvSpPr>
            <p:nvPr/>
          </p:nvSpPr>
          <p:spPr bwMode="auto">
            <a:xfrm>
              <a:off x="3151" y="3190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7.0</a:t>
              </a:r>
            </a:p>
          </p:txBody>
        </p:sp>
        <p:sp>
          <p:nvSpPr>
            <p:cNvPr id="35" name="Text Box 50"/>
            <p:cNvSpPr txBox="1">
              <a:spLocks noChangeArrowheads="1"/>
            </p:cNvSpPr>
            <p:nvPr/>
          </p:nvSpPr>
          <p:spPr bwMode="auto">
            <a:xfrm>
              <a:off x="1110" y="3195"/>
              <a:ext cx="55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1.0</a:t>
              </a:r>
            </a:p>
          </p:txBody>
        </p:sp>
        <p:sp>
          <p:nvSpPr>
            <p:cNvPr id="36" name="Text Box 51"/>
            <p:cNvSpPr txBox="1">
              <a:spLocks noChangeArrowheads="1"/>
            </p:cNvSpPr>
            <p:nvPr/>
          </p:nvSpPr>
          <p:spPr bwMode="auto">
            <a:xfrm>
              <a:off x="3922" y="3190"/>
              <a:ext cx="41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9.0</a:t>
              </a:r>
            </a:p>
          </p:txBody>
        </p:sp>
        <p:sp>
          <p:nvSpPr>
            <p:cNvPr id="37" name="Text Box 52"/>
            <p:cNvSpPr txBox="1">
              <a:spLocks noChangeArrowheads="1"/>
            </p:cNvSpPr>
            <p:nvPr/>
          </p:nvSpPr>
          <p:spPr bwMode="auto">
            <a:xfrm>
              <a:off x="2648" y="1849"/>
              <a:ext cx="18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38" name="Text Box 53"/>
            <p:cNvSpPr txBox="1">
              <a:spLocks noChangeArrowheads="1"/>
            </p:cNvSpPr>
            <p:nvPr/>
          </p:nvSpPr>
          <p:spPr bwMode="auto">
            <a:xfrm>
              <a:off x="2988" y="1622"/>
              <a:ext cx="22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39" name="Text Box 54"/>
            <p:cNvSpPr txBox="1">
              <a:spLocks noChangeArrowheads="1"/>
            </p:cNvSpPr>
            <p:nvPr/>
          </p:nvSpPr>
          <p:spPr bwMode="auto">
            <a:xfrm>
              <a:off x="974" y="2878"/>
              <a:ext cx="222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 dirty="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40" name="Text Box 55"/>
            <p:cNvSpPr txBox="1">
              <a:spLocks noChangeArrowheads="1"/>
            </p:cNvSpPr>
            <p:nvPr/>
          </p:nvSpPr>
          <p:spPr bwMode="auto">
            <a:xfrm>
              <a:off x="702" y="1108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</a:rPr>
                <a:t>0.9</a:t>
              </a:r>
            </a:p>
          </p:txBody>
        </p:sp>
        <p:sp>
          <p:nvSpPr>
            <p:cNvPr id="41" name="Text Box 56"/>
            <p:cNvSpPr txBox="1">
              <a:spLocks noChangeArrowheads="1"/>
            </p:cNvSpPr>
            <p:nvPr/>
          </p:nvSpPr>
          <p:spPr bwMode="auto">
            <a:xfrm>
              <a:off x="3083" y="1926"/>
              <a:ext cx="35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R</a:t>
              </a:r>
              <a:endPara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</p:grpSp>
      <p:sp>
        <p:nvSpPr>
          <p:cNvPr id="64" name="TextBox 7"/>
          <p:cNvSpPr>
            <a:spLocks noChangeArrowheads="1"/>
          </p:cNvSpPr>
          <p:nvPr/>
        </p:nvSpPr>
        <p:spPr bwMode="auto">
          <a:xfrm>
            <a:off x="2386805" y="393755"/>
            <a:ext cx="3376613" cy="59250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电阻一定时，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I-U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图象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 Box 87"/>
          <p:cNvSpPr txBox="1"/>
          <p:nvPr/>
        </p:nvSpPr>
        <p:spPr>
          <a:xfrm>
            <a:off x="159928" y="134011"/>
            <a:ext cx="212013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（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r>
              <a:rPr lang="zh-CN" altLang="en-US" dirty="0" smtClean="0">
                <a:solidFill>
                  <a:schemeClr val="tx1"/>
                </a:solidFill>
              </a:rPr>
              <a:t>）处理数据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8506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5995" y="205610"/>
            <a:ext cx="1767166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实验结论：</a:t>
            </a:r>
          </a:p>
        </p:txBody>
      </p:sp>
      <p:sp>
        <p:nvSpPr>
          <p:cNvPr id="3" name="TextBox 5"/>
          <p:cNvSpPr>
            <a:spLocks noChangeArrowheads="1"/>
          </p:cNvSpPr>
          <p:nvPr/>
        </p:nvSpPr>
        <p:spPr bwMode="auto">
          <a:xfrm>
            <a:off x="185995" y="800011"/>
            <a:ext cx="7943197" cy="510778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电阻一定，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通过导体的电流跟导体两端的电压成正比。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443848" y="2154957"/>
            <a:ext cx="6244190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一定要有“电阻一定”这个条件；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43848" y="2747386"/>
            <a:ext cx="8296480" cy="1754324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电压是原因，电流是结果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，一定是电流跟电压成正比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而不能是电压跟电流成正比。因为电压是电源提供的，与电流没关系。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85995" y="1627911"/>
            <a:ext cx="1441449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两点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361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514" y="166640"/>
            <a:ext cx="4424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课题</a:t>
            </a:r>
            <a:r>
              <a:rPr lang="en-US" altLang="zh-CN" dirty="0"/>
              <a:t>2 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探究</a:t>
            </a:r>
            <a:r>
              <a:rPr lang="zh-CN" altLang="en-US" dirty="0"/>
              <a:t>电流跟电阻的关系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9360" y="849453"/>
            <a:ext cx="2024063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设计实验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-25985" y="1397162"/>
            <a:ext cx="54586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本实验中如何改变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电阻？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99867" y="1949615"/>
            <a:ext cx="4987252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可以通过更换电阻来改变电阻值。</a:t>
            </a:r>
          </a:p>
        </p:txBody>
      </p:sp>
      <p:sp>
        <p:nvSpPr>
          <p:cNvPr id="40" name="矩形 39"/>
          <p:cNvSpPr/>
          <p:nvPr/>
        </p:nvSpPr>
        <p:spPr>
          <a:xfrm>
            <a:off x="-110451" y="3683634"/>
            <a:ext cx="78201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）滑动变阻器在实验中起到什么作用？</a:t>
            </a:r>
          </a:p>
        </p:txBody>
      </p:sp>
      <p:sp>
        <p:nvSpPr>
          <p:cNvPr id="41" name="TextBox 9"/>
          <p:cNvSpPr txBox="1">
            <a:spLocks noChangeArrowheads="1"/>
          </p:cNvSpPr>
          <p:nvPr/>
        </p:nvSpPr>
        <p:spPr bwMode="auto">
          <a:xfrm>
            <a:off x="-119160" y="2524383"/>
            <a:ext cx="84276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）电阻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变了，体两端电压也会变。怎样控制电压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10"/>
          <p:cNvSpPr txBox="1">
            <a:spLocks noChangeArrowheads="1"/>
          </p:cNvSpPr>
          <p:nvPr/>
        </p:nvSpPr>
        <p:spPr bwMode="auto">
          <a:xfrm>
            <a:off x="0" y="3158136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改变滑动变阻器的阻值大小，来调节自制电源两端输出电压。</a:t>
            </a: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310795" y="4403788"/>
            <a:ext cx="773646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400" dirty="0" smtClean="0">
                <a:solidFill>
                  <a:srgbClr val="FF0000"/>
                </a:solidFill>
              </a:rPr>
              <a:t>①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两端的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电压不变；   </a:t>
            </a:r>
            <a:r>
              <a:rPr lang="zh-CN" altLang="zh-CN" sz="2400" dirty="0" smtClean="0">
                <a:solidFill>
                  <a:srgbClr val="FF0000"/>
                </a:solidFill>
              </a:rPr>
              <a:t> </a:t>
            </a:r>
            <a:r>
              <a:rPr lang="zh-CN" altLang="zh-CN" sz="2400" dirty="0">
                <a:solidFill>
                  <a:srgbClr val="FF0000"/>
                </a:solidFill>
              </a:rPr>
              <a:t>②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保护电路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899190" y="274004"/>
            <a:ext cx="2380130" cy="2363557"/>
            <a:chOff x="4825560" y="389702"/>
            <a:chExt cx="2380130" cy="2363557"/>
          </a:xfrm>
        </p:grpSpPr>
        <p:grpSp>
          <p:nvGrpSpPr>
            <p:cNvPr id="36" name="组合 35"/>
            <p:cNvGrpSpPr/>
            <p:nvPr/>
          </p:nvGrpSpPr>
          <p:grpSpPr>
            <a:xfrm>
              <a:off x="4825560" y="389702"/>
              <a:ext cx="2380130" cy="2363557"/>
              <a:chOff x="4902266" y="1710724"/>
              <a:chExt cx="2160000" cy="2266012"/>
            </a:xfrm>
          </p:grpSpPr>
          <p:sp>
            <p:nvSpPr>
              <p:cNvPr id="37" name="Rectangle 6"/>
              <p:cNvSpPr>
                <a:spLocks noChangeArrowheads="1"/>
              </p:cNvSpPr>
              <p:nvPr/>
            </p:nvSpPr>
            <p:spPr bwMode="auto">
              <a:xfrm>
                <a:off x="5237193" y="3534124"/>
                <a:ext cx="1284832" cy="4426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lang="zh-CN" altLang="en-US" sz="24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实验电路</a:t>
                </a:r>
                <a:endPara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38" name="Picture 7"/>
              <p:cNvPicPr preferRelativeResize="0">
                <a:picLocks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743" b="18892"/>
              <a:stretch/>
            </p:blipFill>
            <p:spPr bwMode="auto">
              <a:xfrm>
                <a:off x="4902266" y="1710724"/>
                <a:ext cx="2160000" cy="180000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09600" dist="35921" dir="2700000" algn="ctr" rotWithShape="0">
                  <a:schemeClr val="bg2">
                    <a:alpha val="59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2" name="Text Box 14"/>
            <p:cNvSpPr txBox="1">
              <a:spLocks noChangeArrowheads="1"/>
            </p:cNvSpPr>
            <p:nvPr/>
          </p:nvSpPr>
          <p:spPr bwMode="auto">
            <a:xfrm>
              <a:off x="5393216" y="655194"/>
              <a:ext cx="622409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5Ω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525533" y="827434"/>
            <a:ext cx="1349829" cy="993199"/>
            <a:chOff x="7715794" y="1161392"/>
            <a:chExt cx="1628169" cy="1179576"/>
          </a:xfrm>
        </p:grpSpPr>
        <p:grpSp>
          <p:nvGrpSpPr>
            <p:cNvPr id="46" name="Group 8"/>
            <p:cNvGrpSpPr>
              <a:grpSpLocks/>
            </p:cNvGrpSpPr>
            <p:nvPr/>
          </p:nvGrpSpPr>
          <p:grpSpPr bwMode="auto">
            <a:xfrm>
              <a:off x="7715794" y="1537871"/>
              <a:ext cx="1628168" cy="180410"/>
              <a:chOff x="2472" y="3385"/>
              <a:chExt cx="1361" cy="90"/>
            </a:xfrm>
          </p:grpSpPr>
          <p:sp>
            <p:nvSpPr>
              <p:cNvPr id="47" name="Line 9"/>
              <p:cNvSpPr>
                <a:spLocks noChangeShapeType="1"/>
              </p:cNvSpPr>
              <p:nvPr/>
            </p:nvSpPr>
            <p:spPr bwMode="auto">
              <a:xfrm>
                <a:off x="2472" y="3430"/>
                <a:ext cx="13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Rectangle 10"/>
              <p:cNvSpPr>
                <a:spLocks noChangeArrowheads="1"/>
              </p:cNvSpPr>
              <p:nvPr/>
            </p:nvSpPr>
            <p:spPr bwMode="auto">
              <a:xfrm>
                <a:off x="2971" y="3385"/>
                <a:ext cx="408" cy="9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Group 11"/>
            <p:cNvGrpSpPr>
              <a:grpSpLocks/>
            </p:cNvGrpSpPr>
            <p:nvPr/>
          </p:nvGrpSpPr>
          <p:grpSpPr bwMode="auto">
            <a:xfrm>
              <a:off x="7793837" y="2187159"/>
              <a:ext cx="1550126" cy="153809"/>
              <a:chOff x="2584" y="3385"/>
              <a:chExt cx="1249" cy="90"/>
            </a:xfrm>
          </p:grpSpPr>
          <p:sp>
            <p:nvSpPr>
              <p:cNvPr id="50" name="Line 12"/>
              <p:cNvSpPr>
                <a:spLocks noChangeShapeType="1"/>
              </p:cNvSpPr>
              <p:nvPr/>
            </p:nvSpPr>
            <p:spPr bwMode="auto">
              <a:xfrm>
                <a:off x="2584" y="3425"/>
                <a:ext cx="1249" cy="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Rectangle 13"/>
              <p:cNvSpPr>
                <a:spLocks noChangeArrowheads="1"/>
              </p:cNvSpPr>
              <p:nvPr/>
            </p:nvSpPr>
            <p:spPr bwMode="auto">
              <a:xfrm>
                <a:off x="2971" y="3385"/>
                <a:ext cx="408" cy="9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3" name="Text Box 15"/>
            <p:cNvSpPr txBox="1">
              <a:spLocks noChangeArrowheads="1"/>
            </p:cNvSpPr>
            <p:nvPr/>
          </p:nvSpPr>
          <p:spPr bwMode="auto">
            <a:xfrm>
              <a:off x="8124995" y="1161392"/>
              <a:ext cx="8636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10Ω</a:t>
              </a:r>
            </a:p>
          </p:txBody>
        </p:sp>
        <p:sp>
          <p:nvSpPr>
            <p:cNvPr id="54" name="Text Box 16"/>
            <p:cNvSpPr txBox="1">
              <a:spLocks noChangeArrowheads="1"/>
            </p:cNvSpPr>
            <p:nvPr/>
          </p:nvSpPr>
          <p:spPr bwMode="auto">
            <a:xfrm>
              <a:off x="8064436" y="1787109"/>
              <a:ext cx="86360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35296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40" grpId="0"/>
      <p:bldP spid="41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23882" y="208448"/>
            <a:ext cx="1943100" cy="4616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</a:p>
        </p:txBody>
      </p:sp>
      <p:sp>
        <p:nvSpPr>
          <p:cNvPr id="8" name="矩形 7"/>
          <p:cNvSpPr/>
          <p:nvPr/>
        </p:nvSpPr>
        <p:spPr>
          <a:xfrm>
            <a:off x="107362" y="670113"/>
            <a:ext cx="3741827" cy="4616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400" dirty="0" smtClean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）按</a:t>
            </a:r>
            <a:r>
              <a:rPr lang="zh-CN" altLang="en-US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电路图连接电路；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513" y="3403129"/>
            <a:ext cx="885375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）更换一个新的电阻，记下其阻值（ </a:t>
            </a:r>
            <a:r>
              <a:rPr lang="zh-CN" altLang="en-US" dirty="0" smtClean="0"/>
              <a:t>如</a:t>
            </a:r>
            <a:r>
              <a:rPr lang="en-US" altLang="zh-CN" dirty="0" smtClean="0"/>
              <a:t>1</a:t>
            </a:r>
            <a:r>
              <a:rPr lang="zh-CN" altLang="en-US" dirty="0" smtClean="0"/>
              <a:t>0Ω、</a:t>
            </a:r>
            <a:r>
              <a:rPr lang="en-US" altLang="zh-CN" dirty="0" smtClean="0"/>
              <a:t>15</a:t>
            </a:r>
            <a:r>
              <a:rPr lang="zh-CN" altLang="en-US" dirty="0" smtClean="0"/>
              <a:t>Ω </a:t>
            </a:r>
            <a:r>
              <a:rPr lang="en-US" altLang="zh-CN" dirty="0">
                <a:solidFill>
                  <a:srgbClr val="070605"/>
                </a:solidFill>
              </a:rPr>
              <a:t>.....</a:t>
            </a:r>
            <a:r>
              <a:rPr lang="zh-CN" altLang="en-US" dirty="0" smtClean="0"/>
              <a:t> </a:t>
            </a:r>
            <a:r>
              <a:rPr lang="zh-CN" altLang="en-US" dirty="0"/>
              <a:t>）移动滑动变阻器的滑片，使电压表的示数保持不变</a:t>
            </a:r>
            <a:r>
              <a:rPr lang="zh-CN" altLang="en-US" dirty="0" smtClean="0"/>
              <a:t>（仍为</a:t>
            </a:r>
            <a:r>
              <a:rPr lang="en-US" altLang="zh-CN" dirty="0" smtClean="0"/>
              <a:t>2</a:t>
            </a:r>
            <a:r>
              <a:rPr lang="zh-CN" altLang="en-US" dirty="0" smtClean="0"/>
              <a:t>V</a:t>
            </a:r>
            <a:r>
              <a:rPr lang="zh-CN" altLang="en-US" dirty="0"/>
              <a:t>），重复上次</a:t>
            </a:r>
            <a:r>
              <a:rPr lang="zh-CN" altLang="en-US" dirty="0" smtClean="0"/>
              <a:t>实验，把</a:t>
            </a:r>
            <a:r>
              <a:rPr lang="zh-CN" altLang="en-US" dirty="0"/>
              <a:t>数据记录在表格</a:t>
            </a:r>
            <a:r>
              <a:rPr lang="zh-CN" altLang="en-US" dirty="0" smtClean="0"/>
              <a:t>中。</a:t>
            </a:r>
            <a:endParaRPr lang="zh-CN" altLang="en-US" dirty="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7313" y="1884223"/>
            <a:ext cx="846829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）记下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电阻值（如</a:t>
            </a:r>
            <a:r>
              <a:rPr lang="en-US" altLang="zh-CN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），闭合开关，移动滑动变阻器的滑片，使电压表的示数为某一值（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2V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），记下电流表的示数，把数据记录在表格中；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103321" y="410366"/>
            <a:ext cx="2460567" cy="1687608"/>
            <a:chOff x="3986213" y="2484438"/>
            <a:chExt cx="4948237" cy="4202112"/>
          </a:xfrm>
        </p:grpSpPr>
        <p:pic>
          <p:nvPicPr>
            <p:cNvPr id="13" name="Picture 12" descr="H:\2\人教教参资源\九\图\电阻3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1975" y="4505325"/>
              <a:ext cx="1084263" cy="44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" name="组合 13"/>
            <p:cNvGrpSpPr/>
            <p:nvPr/>
          </p:nvGrpSpPr>
          <p:grpSpPr>
            <a:xfrm>
              <a:off x="3986213" y="2484438"/>
              <a:ext cx="4948237" cy="4202112"/>
              <a:chOff x="3986213" y="2484438"/>
              <a:chExt cx="4948237" cy="4202112"/>
            </a:xfrm>
          </p:grpSpPr>
          <p:grpSp>
            <p:nvGrpSpPr>
              <p:cNvPr id="15" name="Group 33"/>
              <p:cNvGrpSpPr>
                <a:grpSpLocks noChangeAspect="1"/>
              </p:cNvGrpSpPr>
              <p:nvPr/>
            </p:nvGrpSpPr>
            <p:grpSpPr bwMode="auto">
              <a:xfrm>
                <a:off x="4122738" y="2484438"/>
                <a:ext cx="4811712" cy="4202112"/>
                <a:chOff x="0" y="0"/>
                <a:chExt cx="3031" cy="2647"/>
              </a:xfrm>
            </p:grpSpPr>
            <p:pic>
              <p:nvPicPr>
                <p:cNvPr id="24" name="Picture 34" descr="无标题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0" y="1204"/>
                  <a:ext cx="1161" cy="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" name="Picture 3" descr="H:\2\人教教参资源\九\图\铡刀开关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9" y="183"/>
                  <a:ext cx="720" cy="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Picture 6" descr="H:\2\人教教参资源\九\图\电流表.JP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920"/>
                  <a:ext cx="670" cy="7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" name="Picture 7" descr="H:\2\人教教参资源\九\图\电压表.JP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5" y="1827"/>
                  <a:ext cx="807" cy="8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14" descr="H:\2\人教教参资源\九\图\蓄电池.jp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" y="0"/>
                  <a:ext cx="984" cy="9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6" name="Group 39"/>
              <p:cNvGrpSpPr>
                <a:grpSpLocks/>
              </p:cNvGrpSpPr>
              <p:nvPr/>
            </p:nvGrpSpPr>
            <p:grpSpPr bwMode="auto">
              <a:xfrm>
                <a:off x="3986213" y="2713038"/>
                <a:ext cx="4873625" cy="3702050"/>
                <a:chOff x="0" y="0"/>
                <a:chExt cx="3070" cy="2332"/>
              </a:xfrm>
            </p:grpSpPr>
            <p:sp>
              <p:nvSpPr>
                <p:cNvPr id="17" name="未知"/>
                <p:cNvSpPr>
                  <a:spLocks/>
                </p:cNvSpPr>
                <p:nvPr/>
              </p:nvSpPr>
              <p:spPr bwMode="auto">
                <a:xfrm>
                  <a:off x="1446" y="0"/>
                  <a:ext cx="684" cy="460"/>
                </a:xfrm>
                <a:custGeom>
                  <a:avLst/>
                  <a:gdLst>
                    <a:gd name="T0" fmla="*/ 0 w 684"/>
                    <a:gd name="T1" fmla="*/ 52 h 460"/>
                    <a:gd name="T2" fmla="*/ 240 w 684"/>
                    <a:gd name="T3" fmla="*/ 34 h 460"/>
                    <a:gd name="T4" fmla="*/ 404 w 684"/>
                    <a:gd name="T5" fmla="*/ 253 h 460"/>
                    <a:gd name="T6" fmla="*/ 595 w 684"/>
                    <a:gd name="T7" fmla="*/ 445 h 460"/>
                    <a:gd name="T8" fmla="*/ 684 w 684"/>
                    <a:gd name="T9" fmla="*/ 345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4" h="460">
                      <a:moveTo>
                        <a:pt x="0" y="52"/>
                      </a:moveTo>
                      <a:cubicBezTo>
                        <a:pt x="39" y="49"/>
                        <a:pt x="173" y="0"/>
                        <a:pt x="240" y="34"/>
                      </a:cubicBezTo>
                      <a:cubicBezTo>
                        <a:pt x="308" y="68"/>
                        <a:pt x="345" y="184"/>
                        <a:pt x="404" y="253"/>
                      </a:cubicBezTo>
                      <a:cubicBezTo>
                        <a:pt x="463" y="321"/>
                        <a:pt x="548" y="430"/>
                        <a:pt x="595" y="445"/>
                      </a:cubicBezTo>
                      <a:cubicBezTo>
                        <a:pt x="642" y="460"/>
                        <a:pt x="666" y="366"/>
                        <a:pt x="684" y="345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" name="未知"/>
                <p:cNvSpPr>
                  <a:spLocks/>
                </p:cNvSpPr>
                <p:nvPr/>
              </p:nvSpPr>
              <p:spPr bwMode="auto">
                <a:xfrm>
                  <a:off x="2541" y="339"/>
                  <a:ext cx="529" cy="860"/>
                </a:xfrm>
                <a:custGeom>
                  <a:avLst/>
                  <a:gdLst>
                    <a:gd name="T0" fmla="*/ 0 w 529"/>
                    <a:gd name="T1" fmla="*/ 26 h 860"/>
                    <a:gd name="T2" fmla="*/ 243 w 529"/>
                    <a:gd name="T3" fmla="*/ 71 h 860"/>
                    <a:gd name="T4" fmla="*/ 487 w 529"/>
                    <a:gd name="T5" fmla="*/ 454 h 860"/>
                    <a:gd name="T6" fmla="*/ 496 w 529"/>
                    <a:gd name="T7" fmla="*/ 860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9" h="860">
                      <a:moveTo>
                        <a:pt x="0" y="26"/>
                      </a:moveTo>
                      <a:cubicBezTo>
                        <a:pt x="42" y="33"/>
                        <a:pt x="162" y="0"/>
                        <a:pt x="243" y="71"/>
                      </a:cubicBezTo>
                      <a:cubicBezTo>
                        <a:pt x="324" y="142"/>
                        <a:pt x="445" y="323"/>
                        <a:pt x="487" y="454"/>
                      </a:cubicBezTo>
                      <a:cubicBezTo>
                        <a:pt x="529" y="585"/>
                        <a:pt x="494" y="776"/>
                        <a:pt x="496" y="86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未知"/>
                <p:cNvSpPr>
                  <a:spLocks/>
                </p:cNvSpPr>
                <p:nvPr/>
              </p:nvSpPr>
              <p:spPr bwMode="auto">
                <a:xfrm>
                  <a:off x="1660" y="1299"/>
                  <a:ext cx="593" cy="403"/>
                </a:xfrm>
                <a:custGeom>
                  <a:avLst/>
                  <a:gdLst>
                    <a:gd name="T0" fmla="*/ 0 w 593"/>
                    <a:gd name="T1" fmla="*/ 0 h 403"/>
                    <a:gd name="T2" fmla="*/ 200 w 593"/>
                    <a:gd name="T3" fmla="*/ 264 h 403"/>
                    <a:gd name="T4" fmla="*/ 334 w 593"/>
                    <a:gd name="T5" fmla="*/ 354 h 403"/>
                    <a:gd name="T6" fmla="*/ 558 w 593"/>
                    <a:gd name="T7" fmla="*/ 354 h 403"/>
                    <a:gd name="T8" fmla="*/ 545 w 593"/>
                    <a:gd name="T9" fmla="*/ 5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3" h="403">
                      <a:moveTo>
                        <a:pt x="0" y="0"/>
                      </a:moveTo>
                      <a:cubicBezTo>
                        <a:pt x="33" y="45"/>
                        <a:pt x="144" y="205"/>
                        <a:pt x="200" y="264"/>
                      </a:cubicBezTo>
                      <a:cubicBezTo>
                        <a:pt x="256" y="323"/>
                        <a:pt x="275" y="339"/>
                        <a:pt x="334" y="354"/>
                      </a:cubicBezTo>
                      <a:cubicBezTo>
                        <a:pt x="394" y="368"/>
                        <a:pt x="524" y="403"/>
                        <a:pt x="558" y="354"/>
                      </a:cubicBezTo>
                      <a:cubicBezTo>
                        <a:pt x="593" y="305"/>
                        <a:pt x="548" y="120"/>
                        <a:pt x="545" y="58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未知"/>
                <p:cNvSpPr>
                  <a:spLocks/>
                </p:cNvSpPr>
                <p:nvPr/>
              </p:nvSpPr>
              <p:spPr bwMode="auto">
                <a:xfrm>
                  <a:off x="1534" y="1275"/>
                  <a:ext cx="355" cy="1010"/>
                </a:xfrm>
                <a:custGeom>
                  <a:avLst/>
                  <a:gdLst>
                    <a:gd name="T0" fmla="*/ 0 w 355"/>
                    <a:gd name="T1" fmla="*/ 1010 h 1010"/>
                    <a:gd name="T2" fmla="*/ 213 w 355"/>
                    <a:gd name="T3" fmla="*/ 967 h 1010"/>
                    <a:gd name="T4" fmla="*/ 315 w 355"/>
                    <a:gd name="T5" fmla="*/ 777 h 1010"/>
                    <a:gd name="T6" fmla="*/ 322 w 355"/>
                    <a:gd name="T7" fmla="*/ 412 h 1010"/>
                    <a:gd name="T8" fmla="*/ 118 w 355"/>
                    <a:gd name="T9" fmla="*/ 0 h 10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5" h="1010">
                      <a:moveTo>
                        <a:pt x="0" y="1010"/>
                      </a:moveTo>
                      <a:cubicBezTo>
                        <a:pt x="35" y="1004"/>
                        <a:pt x="160" y="1006"/>
                        <a:pt x="213" y="967"/>
                      </a:cubicBezTo>
                      <a:cubicBezTo>
                        <a:pt x="266" y="928"/>
                        <a:pt x="297" y="869"/>
                        <a:pt x="315" y="777"/>
                      </a:cubicBezTo>
                      <a:cubicBezTo>
                        <a:pt x="334" y="684"/>
                        <a:pt x="355" y="542"/>
                        <a:pt x="322" y="412"/>
                      </a:cubicBezTo>
                      <a:cubicBezTo>
                        <a:pt x="289" y="283"/>
                        <a:pt x="160" y="86"/>
                        <a:pt x="118" y="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" name="未知"/>
                <p:cNvSpPr>
                  <a:spLocks/>
                </p:cNvSpPr>
                <p:nvPr/>
              </p:nvSpPr>
              <p:spPr bwMode="auto">
                <a:xfrm>
                  <a:off x="936" y="1304"/>
                  <a:ext cx="274" cy="1028"/>
                </a:xfrm>
                <a:custGeom>
                  <a:avLst/>
                  <a:gdLst>
                    <a:gd name="T0" fmla="*/ 198 w 274"/>
                    <a:gd name="T1" fmla="*/ 0 h 1028"/>
                    <a:gd name="T2" fmla="*/ 58 w 274"/>
                    <a:gd name="T3" fmla="*/ 504 h 1028"/>
                    <a:gd name="T4" fmla="*/ 4 w 274"/>
                    <a:gd name="T5" fmla="*/ 770 h 1028"/>
                    <a:gd name="T6" fmla="*/ 80 w 274"/>
                    <a:gd name="T7" fmla="*/ 994 h 1028"/>
                    <a:gd name="T8" fmla="*/ 274 w 274"/>
                    <a:gd name="T9" fmla="*/ 974 h 1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4" h="1028">
                      <a:moveTo>
                        <a:pt x="198" y="0"/>
                      </a:moveTo>
                      <a:cubicBezTo>
                        <a:pt x="175" y="84"/>
                        <a:pt x="90" y="376"/>
                        <a:pt x="58" y="504"/>
                      </a:cubicBezTo>
                      <a:cubicBezTo>
                        <a:pt x="26" y="632"/>
                        <a:pt x="0" y="688"/>
                        <a:pt x="4" y="770"/>
                      </a:cubicBezTo>
                      <a:cubicBezTo>
                        <a:pt x="8" y="852"/>
                        <a:pt x="35" y="960"/>
                        <a:pt x="80" y="994"/>
                      </a:cubicBezTo>
                      <a:cubicBezTo>
                        <a:pt x="125" y="1028"/>
                        <a:pt x="234" y="978"/>
                        <a:pt x="274" y="974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" name="未知"/>
                <p:cNvSpPr>
                  <a:spLocks/>
                </p:cNvSpPr>
                <p:nvPr/>
              </p:nvSpPr>
              <p:spPr bwMode="auto">
                <a:xfrm>
                  <a:off x="426" y="1292"/>
                  <a:ext cx="718" cy="259"/>
                </a:xfrm>
                <a:custGeom>
                  <a:avLst/>
                  <a:gdLst>
                    <a:gd name="T0" fmla="*/ 0 w 718"/>
                    <a:gd name="T1" fmla="*/ 76 h 259"/>
                    <a:gd name="T2" fmla="*/ 109 w 718"/>
                    <a:gd name="T3" fmla="*/ 229 h 259"/>
                    <a:gd name="T4" fmla="*/ 307 w 718"/>
                    <a:gd name="T5" fmla="*/ 245 h 259"/>
                    <a:gd name="T6" fmla="*/ 467 w 718"/>
                    <a:gd name="T7" fmla="*/ 146 h 259"/>
                    <a:gd name="T8" fmla="*/ 718 w 718"/>
                    <a:gd name="T9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8" h="259">
                      <a:moveTo>
                        <a:pt x="0" y="76"/>
                      </a:moveTo>
                      <a:cubicBezTo>
                        <a:pt x="19" y="102"/>
                        <a:pt x="58" y="201"/>
                        <a:pt x="109" y="229"/>
                      </a:cubicBezTo>
                      <a:cubicBezTo>
                        <a:pt x="160" y="257"/>
                        <a:pt x="247" y="259"/>
                        <a:pt x="307" y="245"/>
                      </a:cubicBezTo>
                      <a:cubicBezTo>
                        <a:pt x="367" y="232"/>
                        <a:pt x="399" y="187"/>
                        <a:pt x="467" y="146"/>
                      </a:cubicBezTo>
                      <a:cubicBezTo>
                        <a:pt x="535" y="105"/>
                        <a:pt x="666" y="30"/>
                        <a:pt x="718" y="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" name="未知"/>
                <p:cNvSpPr>
                  <a:spLocks/>
                </p:cNvSpPr>
                <p:nvPr/>
              </p:nvSpPr>
              <p:spPr bwMode="auto">
                <a:xfrm>
                  <a:off x="0" y="56"/>
                  <a:ext cx="994" cy="1343"/>
                </a:xfrm>
                <a:custGeom>
                  <a:avLst/>
                  <a:gdLst>
                    <a:gd name="T0" fmla="*/ 1030 w 1030"/>
                    <a:gd name="T1" fmla="*/ 33 h 1394"/>
                    <a:gd name="T2" fmla="*/ 891 w 1030"/>
                    <a:gd name="T3" fmla="*/ 39 h 1394"/>
                    <a:gd name="T4" fmla="*/ 428 w 1030"/>
                    <a:gd name="T5" fmla="*/ 265 h 1394"/>
                    <a:gd name="T6" fmla="*/ 57 w 1030"/>
                    <a:gd name="T7" fmla="*/ 695 h 1394"/>
                    <a:gd name="T8" fmla="*/ 85 w 1030"/>
                    <a:gd name="T9" fmla="*/ 1282 h 1394"/>
                    <a:gd name="T10" fmla="*/ 289 w 1030"/>
                    <a:gd name="T11" fmla="*/ 1364 h 1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30" h="1394">
                      <a:moveTo>
                        <a:pt x="1030" y="33"/>
                      </a:moveTo>
                      <a:cubicBezTo>
                        <a:pt x="1007" y="34"/>
                        <a:pt x="991" y="0"/>
                        <a:pt x="891" y="39"/>
                      </a:cubicBezTo>
                      <a:cubicBezTo>
                        <a:pt x="791" y="78"/>
                        <a:pt x="567" y="156"/>
                        <a:pt x="428" y="265"/>
                      </a:cubicBezTo>
                      <a:cubicBezTo>
                        <a:pt x="289" y="374"/>
                        <a:pt x="114" y="525"/>
                        <a:pt x="57" y="695"/>
                      </a:cubicBezTo>
                      <a:cubicBezTo>
                        <a:pt x="0" y="865"/>
                        <a:pt x="46" y="1170"/>
                        <a:pt x="85" y="1282"/>
                      </a:cubicBezTo>
                      <a:cubicBezTo>
                        <a:pt x="124" y="1394"/>
                        <a:pt x="247" y="1347"/>
                        <a:pt x="289" y="1364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grpSp>
        <p:nvGrpSpPr>
          <p:cNvPr id="29" name="组合 28"/>
          <p:cNvGrpSpPr/>
          <p:nvPr/>
        </p:nvGrpSpPr>
        <p:grpSpPr>
          <a:xfrm>
            <a:off x="6694139" y="820314"/>
            <a:ext cx="1282913" cy="1005112"/>
            <a:chOff x="6854827" y="1986311"/>
            <a:chExt cx="986536" cy="96008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4523" y="1986311"/>
              <a:ext cx="967144" cy="542544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4827" y="2528856"/>
              <a:ext cx="986536" cy="4175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92731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7875" y="3279412"/>
            <a:ext cx="471539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根据表格中的数据画出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I—R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图像．</a:t>
            </a:r>
            <a:endParaRPr lang="zh-CN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Group 1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826282"/>
              </p:ext>
            </p:extLst>
          </p:nvPr>
        </p:nvGraphicFramePr>
        <p:xfrm>
          <a:off x="256020" y="1115460"/>
          <a:ext cx="7765521" cy="1554480"/>
        </p:xfrm>
        <a:graphic>
          <a:graphicData uri="http://schemas.openxmlformats.org/drawingml/2006/table">
            <a:tbl>
              <a:tblPr/>
              <a:tblGrid>
                <a:gridCol w="1669853"/>
                <a:gridCol w="842284"/>
                <a:gridCol w="1189084"/>
                <a:gridCol w="1015684"/>
                <a:gridCol w="1089239"/>
                <a:gridCol w="1015683"/>
                <a:gridCol w="943694"/>
              </a:tblGrid>
              <a:tr h="475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电压</a:t>
                      </a:r>
                      <a:r>
                        <a:rPr kumimoji="0" lang="en-U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</a:t>
                      </a:r>
                      <a:endParaRPr kumimoji="0" lang="zh-CN" altLang="en-US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5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电阻</a:t>
                      </a:r>
                      <a:r>
                        <a:rPr kumimoji="0" lang="en-U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R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隶书" pitchFamily="49" charset="-122"/>
                        </a:rPr>
                        <a:t>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15.0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电流</a:t>
                      </a:r>
                      <a:r>
                        <a:rPr kumimoji="0" lang="en-US" sz="2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/A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0.4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0.2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0.13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0.1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0.08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0.06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87"/>
          <p:cNvSpPr txBox="1"/>
          <p:nvPr/>
        </p:nvSpPr>
        <p:spPr>
          <a:xfrm>
            <a:off x="361854" y="341299"/>
            <a:ext cx="21026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（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r>
              <a:rPr lang="zh-CN" altLang="en-US" dirty="0" smtClean="0">
                <a:solidFill>
                  <a:schemeClr val="tx1"/>
                </a:solidFill>
              </a:rPr>
              <a:t>）实验</a:t>
            </a:r>
            <a:r>
              <a:rPr lang="zh-CN" altLang="en-US" dirty="0">
                <a:solidFill>
                  <a:schemeClr val="tx1"/>
                </a:solidFill>
              </a:rPr>
              <a:t>数据</a:t>
            </a:r>
          </a:p>
        </p:txBody>
      </p:sp>
    </p:spTree>
    <p:extLst>
      <p:ext uri="{BB962C8B-B14F-4D97-AF65-F5344CB8AC3E}">
        <p14:creationId xmlns:p14="http://schemas.microsoft.com/office/powerpoint/2010/main" val="36007381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395918" y="594383"/>
            <a:ext cx="8221699" cy="4078325"/>
            <a:chOff x="395918" y="554313"/>
            <a:chExt cx="8221699" cy="4078325"/>
          </a:xfrm>
        </p:grpSpPr>
        <p:grpSp>
          <p:nvGrpSpPr>
            <p:cNvPr id="49" name="组合 48"/>
            <p:cNvGrpSpPr/>
            <p:nvPr/>
          </p:nvGrpSpPr>
          <p:grpSpPr>
            <a:xfrm>
              <a:off x="395918" y="554313"/>
              <a:ext cx="8221699" cy="4078325"/>
              <a:chOff x="152400" y="1268413"/>
              <a:chExt cx="8991600" cy="5219402"/>
            </a:xfrm>
          </p:grpSpPr>
          <p:grpSp>
            <p:nvGrpSpPr>
              <p:cNvPr id="51" name="组合 82945"/>
              <p:cNvGrpSpPr>
                <a:grpSpLocks/>
              </p:cNvGrpSpPr>
              <p:nvPr/>
            </p:nvGrpSpPr>
            <p:grpSpPr bwMode="auto">
              <a:xfrm>
                <a:off x="152400" y="1268413"/>
                <a:ext cx="8991600" cy="5214937"/>
                <a:chOff x="0" y="0"/>
                <a:chExt cx="5664" cy="3285"/>
              </a:xfrm>
            </p:grpSpPr>
            <p:grpSp>
              <p:nvGrpSpPr>
                <p:cNvPr id="72" name="组合 82946"/>
                <p:cNvGrpSpPr>
                  <a:grpSpLocks/>
                </p:cNvGrpSpPr>
                <p:nvPr/>
              </p:nvGrpSpPr>
              <p:grpSpPr bwMode="auto">
                <a:xfrm>
                  <a:off x="567" y="104"/>
                  <a:ext cx="4956" cy="2867"/>
                  <a:chOff x="0" y="0"/>
                  <a:chExt cx="4956" cy="2867"/>
                </a:xfrm>
              </p:grpSpPr>
              <p:sp>
                <p:nvSpPr>
                  <p:cNvPr id="76" name="直接连接符 82947"/>
                  <p:cNvSpPr>
                    <a:spLocks noChangeShapeType="1"/>
                  </p:cNvSpPr>
                  <p:nvPr/>
                </p:nvSpPr>
                <p:spPr bwMode="auto">
                  <a:xfrm>
                    <a:off x="0" y="2867"/>
                    <a:ext cx="495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直接连接符 829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" y="0"/>
                    <a:ext cx="0" cy="2867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直接连接符 82949"/>
                  <p:cNvSpPr>
                    <a:spLocks noChangeShapeType="1"/>
                  </p:cNvSpPr>
                  <p:nvPr/>
                </p:nvSpPr>
                <p:spPr bwMode="auto">
                  <a:xfrm>
                    <a:off x="35" y="2607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" name="直接连接符 82950"/>
                  <p:cNvSpPr>
                    <a:spLocks noChangeShapeType="1"/>
                  </p:cNvSpPr>
                  <p:nvPr/>
                </p:nvSpPr>
                <p:spPr bwMode="auto">
                  <a:xfrm>
                    <a:off x="35" y="2346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直接连接符 82951"/>
                  <p:cNvSpPr>
                    <a:spLocks noChangeShapeType="1"/>
                  </p:cNvSpPr>
                  <p:nvPr/>
                </p:nvSpPr>
                <p:spPr bwMode="auto">
                  <a:xfrm>
                    <a:off x="35" y="2085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直接连接符 82952"/>
                  <p:cNvSpPr>
                    <a:spLocks noChangeShapeType="1"/>
                  </p:cNvSpPr>
                  <p:nvPr/>
                </p:nvSpPr>
                <p:spPr bwMode="auto">
                  <a:xfrm>
                    <a:off x="35" y="1799"/>
                    <a:ext cx="47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直接连接符 82953"/>
                  <p:cNvSpPr>
                    <a:spLocks noChangeShapeType="1"/>
                  </p:cNvSpPr>
                  <p:nvPr/>
                </p:nvSpPr>
                <p:spPr bwMode="auto">
                  <a:xfrm>
                    <a:off x="35" y="1538"/>
                    <a:ext cx="47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直接连接符 82954"/>
                  <p:cNvSpPr>
                    <a:spLocks noChangeShapeType="1"/>
                  </p:cNvSpPr>
                  <p:nvPr/>
                </p:nvSpPr>
                <p:spPr bwMode="auto">
                  <a:xfrm>
                    <a:off x="35" y="1251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直接连接符 82955"/>
                  <p:cNvSpPr>
                    <a:spLocks noChangeShapeType="1"/>
                  </p:cNvSpPr>
                  <p:nvPr/>
                </p:nvSpPr>
                <p:spPr bwMode="auto">
                  <a:xfrm>
                    <a:off x="35" y="939"/>
                    <a:ext cx="47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直接连接符 82956"/>
                  <p:cNvSpPr>
                    <a:spLocks noChangeShapeType="1"/>
                  </p:cNvSpPr>
                  <p:nvPr/>
                </p:nvSpPr>
                <p:spPr bwMode="auto">
                  <a:xfrm>
                    <a:off x="35" y="652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直接连接符 82957"/>
                  <p:cNvSpPr>
                    <a:spLocks noChangeShapeType="1"/>
                  </p:cNvSpPr>
                  <p:nvPr/>
                </p:nvSpPr>
                <p:spPr bwMode="auto">
                  <a:xfrm>
                    <a:off x="35" y="365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直接连接符 829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0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直接连接符 829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20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直接连接符 829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45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" name="直接连接符 829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69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直接连接符 829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94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直接连接符 829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20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直接连接符 829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44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" name="直接连接符 829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69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直接连接符 829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30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直接连接符 829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54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直接连接符 829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44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3" name="文本框 82969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884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i="1">
                      <a:latin typeface="Times New Roman" pitchFamily="18" charset="0"/>
                    </a:rPr>
                    <a:t>I/</a:t>
                  </a:r>
                  <a:r>
                    <a:rPr lang="en-US" altLang="zh-CN" sz="2400">
                      <a:latin typeface="Times New Roman" pitchFamily="18" charset="0"/>
                    </a:rPr>
                    <a:t>A</a:t>
                  </a:r>
                </a:p>
              </p:txBody>
            </p:sp>
            <p:sp>
              <p:nvSpPr>
                <p:cNvPr id="74" name="文本框 82970"/>
                <p:cNvSpPr txBox="1">
                  <a:spLocks noChangeArrowheads="1"/>
                </p:cNvSpPr>
                <p:nvPr/>
              </p:nvSpPr>
              <p:spPr bwMode="auto">
                <a:xfrm>
                  <a:off x="5168" y="2971"/>
                  <a:ext cx="496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i="1">
                      <a:latin typeface="Times New Roman" pitchFamily="18" charset="0"/>
                    </a:rPr>
                    <a:t>R</a:t>
                  </a:r>
                  <a:r>
                    <a:rPr lang="en-US" altLang="zh-CN" sz="2400">
                      <a:latin typeface="Times New Roman" pitchFamily="18" charset="0"/>
                    </a:rPr>
                    <a:t>/Ω</a:t>
                  </a:r>
                </a:p>
              </p:txBody>
            </p:sp>
            <p:sp>
              <p:nvSpPr>
                <p:cNvPr id="75" name="文本框 82971"/>
                <p:cNvSpPr txBox="1">
                  <a:spLocks noChangeArrowheads="1"/>
                </p:cNvSpPr>
                <p:nvPr/>
              </p:nvSpPr>
              <p:spPr bwMode="auto">
                <a:xfrm>
                  <a:off x="390" y="2997"/>
                  <a:ext cx="389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i="1">
                      <a:latin typeface="Times New Roman" pitchFamily="18" charset="0"/>
                    </a:rPr>
                    <a:t>O</a:t>
                  </a:r>
                </a:p>
              </p:txBody>
            </p:sp>
          </p:grpSp>
          <p:sp>
            <p:nvSpPr>
              <p:cNvPr id="52" name="文本框 82972"/>
              <p:cNvSpPr txBox="1">
                <a:spLocks noChangeArrowheads="1"/>
              </p:cNvSpPr>
              <p:nvPr/>
            </p:nvSpPr>
            <p:spPr bwMode="auto">
              <a:xfrm>
                <a:off x="4381500" y="5983288"/>
                <a:ext cx="4064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5</a:t>
                </a:r>
              </a:p>
            </p:txBody>
          </p:sp>
          <p:sp>
            <p:nvSpPr>
              <p:cNvPr id="53" name="文本框 82973"/>
              <p:cNvSpPr txBox="1">
                <a:spLocks noChangeArrowheads="1"/>
              </p:cNvSpPr>
              <p:nvPr/>
            </p:nvSpPr>
            <p:spPr bwMode="auto">
              <a:xfrm>
                <a:off x="366713" y="5346700"/>
                <a:ext cx="73183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0.1</a:t>
                </a:r>
              </a:p>
            </p:txBody>
          </p:sp>
          <p:sp>
            <p:nvSpPr>
              <p:cNvPr id="54" name="文本框 82974"/>
              <p:cNvSpPr txBox="1">
                <a:spLocks noChangeArrowheads="1"/>
              </p:cNvSpPr>
              <p:nvPr/>
            </p:nvSpPr>
            <p:spPr bwMode="auto">
              <a:xfrm>
                <a:off x="366713" y="4484688"/>
                <a:ext cx="73183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0.3</a:t>
                </a:r>
              </a:p>
            </p:txBody>
          </p:sp>
          <p:sp>
            <p:nvSpPr>
              <p:cNvPr id="55" name="文本框 82975"/>
              <p:cNvSpPr txBox="1">
                <a:spLocks noChangeArrowheads="1"/>
              </p:cNvSpPr>
              <p:nvPr/>
            </p:nvSpPr>
            <p:spPr bwMode="auto">
              <a:xfrm>
                <a:off x="361950" y="3579813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0.5</a:t>
                </a:r>
              </a:p>
            </p:txBody>
          </p:sp>
          <p:sp>
            <p:nvSpPr>
              <p:cNvPr id="56" name="文本框 82976"/>
              <p:cNvSpPr txBox="1">
                <a:spLocks noChangeArrowheads="1"/>
              </p:cNvSpPr>
              <p:nvPr/>
            </p:nvSpPr>
            <p:spPr bwMode="auto">
              <a:xfrm>
                <a:off x="361950" y="3124200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0.6</a:t>
                </a:r>
              </a:p>
            </p:txBody>
          </p:sp>
          <p:sp>
            <p:nvSpPr>
              <p:cNvPr id="57" name="文本框 82977"/>
              <p:cNvSpPr txBox="1">
                <a:spLocks noChangeArrowheads="1"/>
              </p:cNvSpPr>
              <p:nvPr/>
            </p:nvSpPr>
            <p:spPr bwMode="auto">
              <a:xfrm>
                <a:off x="366713" y="4029075"/>
                <a:ext cx="8032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0.4</a:t>
                </a:r>
              </a:p>
            </p:txBody>
          </p:sp>
          <p:sp>
            <p:nvSpPr>
              <p:cNvPr id="58" name="文本框 82978"/>
              <p:cNvSpPr txBox="1">
                <a:spLocks noChangeArrowheads="1"/>
              </p:cNvSpPr>
              <p:nvPr/>
            </p:nvSpPr>
            <p:spPr bwMode="auto">
              <a:xfrm>
                <a:off x="314325" y="4905375"/>
                <a:ext cx="6762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0.2</a:t>
                </a:r>
              </a:p>
            </p:txBody>
          </p:sp>
          <p:sp>
            <p:nvSpPr>
              <p:cNvPr id="59" name="文本框 82979"/>
              <p:cNvSpPr txBox="1">
                <a:spLocks noChangeArrowheads="1"/>
              </p:cNvSpPr>
              <p:nvPr/>
            </p:nvSpPr>
            <p:spPr bwMode="auto">
              <a:xfrm>
                <a:off x="361950" y="2671763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0.7</a:t>
                </a:r>
              </a:p>
            </p:txBody>
          </p:sp>
          <p:sp>
            <p:nvSpPr>
              <p:cNvPr id="60" name="文本框 82980"/>
              <p:cNvSpPr txBox="1">
                <a:spLocks noChangeArrowheads="1"/>
              </p:cNvSpPr>
              <p:nvPr/>
            </p:nvSpPr>
            <p:spPr bwMode="auto">
              <a:xfrm>
                <a:off x="361950" y="2173288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0.8</a:t>
                </a:r>
              </a:p>
            </p:txBody>
          </p:sp>
          <p:sp>
            <p:nvSpPr>
              <p:cNvPr id="61" name="文本框 82981"/>
              <p:cNvSpPr txBox="1">
                <a:spLocks noChangeArrowheads="1"/>
              </p:cNvSpPr>
              <p:nvPr/>
            </p:nvSpPr>
            <p:spPr bwMode="auto">
              <a:xfrm>
                <a:off x="3033713" y="5983288"/>
                <a:ext cx="4587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3</a:t>
                </a:r>
              </a:p>
            </p:txBody>
          </p:sp>
          <p:sp>
            <p:nvSpPr>
              <p:cNvPr id="62" name="文本框 82987"/>
              <p:cNvSpPr txBox="1">
                <a:spLocks noChangeArrowheads="1"/>
              </p:cNvSpPr>
              <p:nvPr/>
            </p:nvSpPr>
            <p:spPr bwMode="auto">
              <a:xfrm>
                <a:off x="3635375" y="5984875"/>
                <a:ext cx="4445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4</a:t>
                </a:r>
              </a:p>
            </p:txBody>
          </p:sp>
          <p:sp>
            <p:nvSpPr>
              <p:cNvPr id="63" name="文本框 82988"/>
              <p:cNvSpPr txBox="1">
                <a:spLocks noChangeArrowheads="1"/>
              </p:cNvSpPr>
              <p:nvPr/>
            </p:nvSpPr>
            <p:spPr bwMode="auto">
              <a:xfrm>
                <a:off x="5038725" y="5984875"/>
                <a:ext cx="3968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6</a:t>
                </a:r>
              </a:p>
            </p:txBody>
          </p:sp>
          <p:sp>
            <p:nvSpPr>
              <p:cNvPr id="64" name="文本框 82989"/>
              <p:cNvSpPr txBox="1">
                <a:spLocks noChangeArrowheads="1"/>
              </p:cNvSpPr>
              <p:nvPr/>
            </p:nvSpPr>
            <p:spPr bwMode="auto">
              <a:xfrm>
                <a:off x="2338388" y="5984875"/>
                <a:ext cx="50482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65" name="文本框 82992"/>
              <p:cNvSpPr txBox="1">
                <a:spLocks noChangeArrowheads="1"/>
              </p:cNvSpPr>
              <p:nvPr/>
            </p:nvSpPr>
            <p:spPr bwMode="auto">
              <a:xfrm>
                <a:off x="361950" y="1716088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0.9</a:t>
                </a:r>
              </a:p>
            </p:txBody>
          </p:sp>
          <p:sp>
            <p:nvSpPr>
              <p:cNvPr id="66" name="文本框 82998"/>
              <p:cNvSpPr txBox="1">
                <a:spLocks noChangeArrowheads="1"/>
              </p:cNvSpPr>
              <p:nvPr/>
            </p:nvSpPr>
            <p:spPr bwMode="auto">
              <a:xfrm>
                <a:off x="1503363" y="5995988"/>
                <a:ext cx="5476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67" name="文本框 82999"/>
              <p:cNvSpPr txBox="1">
                <a:spLocks noChangeArrowheads="1"/>
              </p:cNvSpPr>
              <p:nvPr/>
            </p:nvSpPr>
            <p:spPr bwMode="auto">
              <a:xfrm>
                <a:off x="5724525" y="5995988"/>
                <a:ext cx="3968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7</a:t>
                </a:r>
              </a:p>
            </p:txBody>
          </p:sp>
          <p:sp>
            <p:nvSpPr>
              <p:cNvPr id="68" name="文本框 83000"/>
              <p:cNvSpPr txBox="1">
                <a:spLocks noChangeArrowheads="1"/>
              </p:cNvSpPr>
              <p:nvPr/>
            </p:nvSpPr>
            <p:spPr bwMode="auto">
              <a:xfrm>
                <a:off x="6407150" y="5984875"/>
                <a:ext cx="3968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itchFamily="18" charset="0"/>
                  </a:rPr>
                  <a:t>8</a:t>
                </a:r>
              </a:p>
            </p:txBody>
          </p:sp>
          <p:sp>
            <p:nvSpPr>
              <p:cNvPr id="69" name="任意多边形 68"/>
              <p:cNvSpPr>
                <a:spLocks noChangeArrowheads="1"/>
              </p:cNvSpPr>
              <p:nvPr/>
            </p:nvSpPr>
            <p:spPr bwMode="auto">
              <a:xfrm>
                <a:off x="2555874" y="1484312"/>
                <a:ext cx="5584674" cy="3744912"/>
              </a:xfrm>
              <a:custGeom>
                <a:avLst/>
                <a:gdLst>
                  <a:gd name="T0" fmla="*/ 0 w 3130"/>
                  <a:gd name="T1" fmla="*/ 0 h 2359"/>
                  <a:gd name="T2" fmla="*/ 816 w 3130"/>
                  <a:gd name="T3" fmla="*/ 1497 h 2359"/>
                  <a:gd name="T4" fmla="*/ 3130 w 3130"/>
                  <a:gd name="T5" fmla="*/ 2359 h 2359"/>
                  <a:gd name="T6" fmla="*/ 0 60000 65536"/>
                  <a:gd name="T7" fmla="*/ 0 60000 65536"/>
                  <a:gd name="T8" fmla="*/ 0 60000 65536"/>
                  <a:gd name="T9" fmla="*/ 0 w 3130"/>
                  <a:gd name="T10" fmla="*/ 0 h 2359"/>
                  <a:gd name="T11" fmla="*/ 3130 w 3130"/>
                  <a:gd name="T12" fmla="*/ 2359 h 235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30" h="2359">
                    <a:moveTo>
                      <a:pt x="0" y="0"/>
                    </a:moveTo>
                    <a:cubicBezTo>
                      <a:pt x="147" y="552"/>
                      <a:pt x="294" y="1104"/>
                      <a:pt x="816" y="1497"/>
                    </a:cubicBezTo>
                    <a:cubicBezTo>
                      <a:pt x="1338" y="1890"/>
                      <a:pt x="2234" y="2124"/>
                      <a:pt x="3130" y="2359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文本框 83000"/>
              <p:cNvSpPr txBox="1">
                <a:spLocks noChangeArrowheads="1"/>
              </p:cNvSpPr>
              <p:nvPr/>
            </p:nvSpPr>
            <p:spPr bwMode="auto">
              <a:xfrm>
                <a:off x="7106004" y="6026150"/>
                <a:ext cx="3968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dirty="0" smtClean="0">
                    <a:latin typeface="Times New Roman" pitchFamily="18" charset="0"/>
                  </a:rPr>
                  <a:t>9</a:t>
                </a:r>
                <a:endParaRPr lang="en-US" altLang="zh-CN" sz="2400" dirty="0">
                  <a:latin typeface="Times New Roman" pitchFamily="18" charset="0"/>
                </a:endParaRPr>
              </a:p>
            </p:txBody>
          </p:sp>
          <p:sp>
            <p:nvSpPr>
              <p:cNvPr id="71" name="文本框 83000"/>
              <p:cNvSpPr txBox="1">
                <a:spLocks noChangeArrowheads="1"/>
              </p:cNvSpPr>
              <p:nvPr/>
            </p:nvSpPr>
            <p:spPr bwMode="auto">
              <a:xfrm>
                <a:off x="7766050" y="6026150"/>
                <a:ext cx="59055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dirty="0" smtClean="0">
                    <a:latin typeface="Times New Roman" pitchFamily="18" charset="0"/>
                  </a:rPr>
                  <a:t>10</a:t>
                </a:r>
                <a:endParaRPr lang="en-US" altLang="zh-CN" sz="2400" dirty="0">
                  <a:latin typeface="Times New Roman" pitchFamily="18" charset="0"/>
                </a:endParaRPr>
              </a:p>
            </p:txBody>
          </p:sp>
        </p:grpSp>
        <p:sp>
          <p:nvSpPr>
            <p:cNvPr id="50" name="文本框 83001"/>
            <p:cNvSpPr txBox="1">
              <a:spLocks noChangeArrowheads="1"/>
            </p:cNvSpPr>
            <p:nvPr/>
          </p:nvSpPr>
          <p:spPr bwMode="auto">
            <a:xfrm>
              <a:off x="7318256" y="3362409"/>
              <a:ext cx="4508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00"/>
                  </a:solidFill>
                  <a:latin typeface="宋体" pitchFamily="2" charset="-122"/>
                </a:rPr>
                <a:t>·</a:t>
              </a:r>
              <a:endParaRPr lang="en-US" altLang="zh-CN" sz="2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98" name="Text Box 87"/>
          <p:cNvSpPr txBox="1"/>
          <p:nvPr/>
        </p:nvSpPr>
        <p:spPr>
          <a:xfrm>
            <a:off x="256919" y="127578"/>
            <a:ext cx="212013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（</a:t>
            </a:r>
            <a:r>
              <a:rPr lang="en-US" altLang="zh-CN" dirty="0" smtClean="0">
                <a:solidFill>
                  <a:schemeClr val="tx1"/>
                </a:solidFill>
              </a:rPr>
              <a:t>5</a:t>
            </a:r>
            <a:r>
              <a:rPr lang="zh-CN" altLang="en-US" dirty="0" smtClean="0">
                <a:solidFill>
                  <a:schemeClr val="tx1"/>
                </a:solidFill>
              </a:rPr>
              <a:t>）处理数据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9" name="TextBox 7"/>
          <p:cNvSpPr>
            <a:spLocks noChangeArrowheads="1"/>
          </p:cNvSpPr>
          <p:nvPr/>
        </p:nvSpPr>
        <p:spPr bwMode="auto">
          <a:xfrm>
            <a:off x="2950780" y="259442"/>
            <a:ext cx="3376613" cy="59250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电压一定时，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I-R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图象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文本框 82991"/>
          <p:cNvSpPr txBox="1">
            <a:spLocks noChangeArrowheads="1"/>
          </p:cNvSpPr>
          <p:nvPr/>
        </p:nvSpPr>
        <p:spPr bwMode="auto">
          <a:xfrm>
            <a:off x="4158253" y="2690568"/>
            <a:ext cx="450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0620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8661" y="843037"/>
            <a:ext cx="6555639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一定，导体中的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跟导体的电阻成反比。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443443" y="2030008"/>
            <a:ext cx="5186890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一定要有“电压一定”的条件；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6629" y="208376"/>
            <a:ext cx="1578315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实验结论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15928" y="2629202"/>
            <a:ext cx="8138582" cy="1200327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一定是电流跟电阻成正比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而不能是电阻跟电流成正比。因为电阻是导体本身的属性，跟电压和电流都没关系。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76737" y="1429844"/>
            <a:ext cx="1441449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两点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0547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93" y="550055"/>
            <a:ext cx="8229600" cy="3916295"/>
          </a:xfrm>
          <a:prstGeom prst="rect">
            <a:avLst/>
          </a:prstGeom>
        </p:spPr>
      </p:pic>
      <p:sp>
        <p:nvSpPr>
          <p:cNvPr id="3" name="Shape 108"/>
          <p:cNvSpPr/>
          <p:nvPr/>
        </p:nvSpPr>
        <p:spPr>
          <a:xfrm>
            <a:off x="141316" y="71760"/>
            <a:ext cx="702454" cy="478295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150593" y="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9873" y="26837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61104" y="49186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extBox 26"/>
          <p:cNvSpPr txBox="1">
            <a:spLocks noChangeArrowheads="1"/>
          </p:cNvSpPr>
          <p:nvPr/>
        </p:nvSpPr>
        <p:spPr bwMode="auto">
          <a:xfrm>
            <a:off x="326805" y="4470156"/>
            <a:ext cx="67140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buFont typeface="Arial" pitchFamily="34" charset="0"/>
              <a:buNone/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本堂重点：探究电流与电压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   阻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的关系的过程</a:t>
            </a:r>
          </a:p>
        </p:txBody>
      </p:sp>
      <p:sp>
        <p:nvSpPr>
          <p:cNvPr id="8" name="TextBox 25"/>
          <p:cNvSpPr txBox="1">
            <a:spLocks noChangeArrowheads="1"/>
          </p:cNvSpPr>
          <p:nvPr/>
        </p:nvSpPr>
        <p:spPr bwMode="auto">
          <a:xfrm>
            <a:off x="326805" y="4776857"/>
            <a:ext cx="74954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buFont typeface="Arial" pitchFamily="34" charset="0"/>
              <a:buNone/>
              <a:defRPr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dirty="0" smtClean="0"/>
              <a:t>本堂难点</a:t>
            </a:r>
            <a:r>
              <a:rPr lang="zh-CN" altLang="en-US" dirty="0"/>
              <a:t>：分析数据和图象得出电流与电压和电阻的关系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02609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7636" y="112042"/>
            <a:ext cx="154951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3" name="Shape 108"/>
          <p:cNvSpPr/>
          <p:nvPr/>
        </p:nvSpPr>
        <p:spPr>
          <a:xfrm>
            <a:off x="194195" y="92769"/>
            <a:ext cx="562930" cy="5732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7636" y="632432"/>
            <a:ext cx="659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探究实验中，滑动变阻器的作用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197" descr="说明: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402" y="2500023"/>
            <a:ext cx="2449672" cy="181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21255" y="1065347"/>
            <a:ext cx="7968295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2019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湖南湘西州）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如图所示的电路中，当滑动变阻器滑片左移时，下面说法正确的是（　　）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5660" y="2255209"/>
            <a:ext cx="47463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A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．压表示数变大	  </a:t>
            </a:r>
            <a:endParaRPr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华文仿宋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B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．总电流变小   </a:t>
            </a:r>
            <a:endParaRPr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华文仿宋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C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．总电阻不变	    </a:t>
            </a:r>
            <a:endParaRPr lang="en-US" altLang="zh-CN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华文仿宋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D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．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R2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的电阻变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大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24122" y="1731989"/>
            <a:ext cx="4379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A</a:t>
            </a:r>
            <a:endParaRPr lang="zh-CN" altLang="en-US"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3684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524" y="4170917"/>
            <a:ext cx="9009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舞台灯光强弱和声音大小的控制都是通过改变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电流大小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来实现的。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6723" y="108022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400" y="1089284"/>
            <a:ext cx="5598234" cy="2863478"/>
          </a:xfrm>
          <a:prstGeom prst="rect">
            <a:avLst/>
          </a:prstGeom>
          <a:effectLst>
            <a:outerShdw blurRad="457200" dist="50800" dir="5400000" algn="ctr" rotWithShape="0">
              <a:srgbClr val="000000">
                <a:alpha val="5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7551" y="322635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0358" y="776407"/>
            <a:ext cx="818506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2019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毕节）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如图所示的电路，闭合开关，当滑片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向上移动的过程中，电流表读数和电压表读数的变化情况分别是（　　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4" name="图片 198" descr="说明: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43" y="3606800"/>
            <a:ext cx="2000149" cy="138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19084" y="2342003"/>
            <a:ext cx="664797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60500" algn="l"/>
                <a:tab pos="2794000" algn="l"/>
                <a:tab pos="40640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．变大，变大	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．变大，变小	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华文仿宋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60500" algn="l"/>
                <a:tab pos="2794000" algn="l"/>
                <a:tab pos="40640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．变小，变小	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．变小，变大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533" y="1851420"/>
            <a:ext cx="4587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华文仿宋" pitchFamily="2" charset="-122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华文仿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50623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826" y="87612"/>
            <a:ext cx="536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实验电路图的连接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837" y="549402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36560" y="799901"/>
            <a:ext cx="8346018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连云港市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某实验小组利用如图所示电路探究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导体中电流和电压的关系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，提供的实验器材有：电源（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6V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）、电流表、电压表、定值电阻（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）、滑动变阻器（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40Ω 0.5A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）、开关和导线若干。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" name="图片 53" descr="说明:  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14" y="3533716"/>
            <a:ext cx="2321185" cy="156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72034" y="3072051"/>
            <a:ext cx="6736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用笔画线代替导线，将图中实物电路连接完整；</a:t>
            </a:r>
          </a:p>
        </p:txBody>
      </p:sp>
      <p:pic>
        <p:nvPicPr>
          <p:cNvPr id="7" name="图片 6" descr=" 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136" y="3403592"/>
            <a:ext cx="2466975" cy="1628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3118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7552" y="769035"/>
            <a:ext cx="8174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(2019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泰州市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小华在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探究电流与电阻关系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的实验中</a:t>
            </a:r>
          </a:p>
        </p:txBody>
      </p:sp>
      <p:pic>
        <p:nvPicPr>
          <p:cNvPr id="3" name="图片 2" descr=" 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1" y="2688655"/>
            <a:ext cx="2867550" cy="168861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457114" y="1325253"/>
            <a:ext cx="81745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要求将实物图连接完整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要求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滑片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向右滑时变阻器接入电路的电阻变大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 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067" y="2525582"/>
            <a:ext cx="3015720" cy="185168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427552" y="220085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26813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0146" y="103915"/>
            <a:ext cx="3207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以下实验并思考</a:t>
            </a:r>
          </a:p>
        </p:txBody>
      </p:sp>
      <p:graphicFrame>
        <p:nvGraphicFramePr>
          <p:cNvPr id="10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8526176"/>
              </p:ext>
            </p:extLst>
          </p:nvPr>
        </p:nvGraphicFramePr>
        <p:xfrm>
          <a:off x="2120873" y="537180"/>
          <a:ext cx="1800000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位图图像" r:id="rId4" imgW="3019048" imgH="1857143" progId="Paint.Picture">
                  <p:embed/>
                </p:oleObj>
              </mc:Choice>
              <mc:Fallback>
                <p:oleObj name="位图图像" r:id="rId4" imgW="3019048" imgH="1857143" progId="Paint.Picture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FFFF"/>
                          </a:clrFrom>
                          <a:clrTo>
                            <a:srgbClr val="00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0873" y="537180"/>
                        <a:ext cx="1800000" cy="108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8"/>
          <p:cNvPicPr preferRelativeResize="0">
            <a:picLocks noChangeArrowheads="1"/>
          </p:cNvPicPr>
          <p:nvPr/>
        </p:nvPicPr>
        <p:blipFill>
          <a:blip r:embed="rId6">
            <a:clrChange>
              <a:clrFrom>
                <a:srgbClr val="00FFFF"/>
              </a:clrFrom>
              <a:clrTo>
                <a:srgbClr val="00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69806" y="503659"/>
            <a:ext cx="1800000" cy="1080000"/>
          </a:xfrm>
          <a:prstGeom prst="rect">
            <a:avLst/>
          </a:prstGeom>
          <a:noFill/>
          <a:ln w="12700">
            <a:miter lim="400000"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5644" y="1702571"/>
            <a:ext cx="87188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kumimoji="1"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灯泡使用</a:t>
            </a:r>
            <a:r>
              <a:rPr kumimoji="1"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两节干电池（</a:t>
            </a:r>
            <a:r>
              <a:rPr kumimoji="1"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3V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），比用</a:t>
            </a:r>
            <a:r>
              <a:rPr kumimoji="1"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一节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干电池</a:t>
            </a:r>
            <a:r>
              <a:rPr kumimoji="1"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(1.5V)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kumimoji="1"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-26126" y="2361280"/>
            <a:ext cx="92540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kumimoji="1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/>
              <a:t>说明：电阻</a:t>
            </a:r>
            <a:r>
              <a:rPr lang="zh-CN" altLang="en-US" dirty="0"/>
              <a:t>一定的情况下，导体中的电流跟导体两端的</a:t>
            </a:r>
            <a:r>
              <a:rPr lang="zh-CN" altLang="en-US" dirty="0" smtClean="0"/>
              <a:t>电压</a:t>
            </a:r>
            <a:r>
              <a:rPr lang="zh-CN" altLang="en-US" u="sng" dirty="0" smtClean="0">
                <a:solidFill>
                  <a:schemeClr val="tx1"/>
                </a:solidFill>
              </a:rPr>
              <a:t>        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15" name="Picture 6"/>
          <p:cNvPicPr preferRelativeResize="0">
            <a:picLocks noChangeArrowheads="1"/>
          </p:cNvPicPr>
          <p:nvPr/>
        </p:nvPicPr>
        <p:blipFill>
          <a:blip r:embed="rId6">
            <a:clrChange>
              <a:clrFrom>
                <a:srgbClr val="00FFFF"/>
              </a:clrFrom>
              <a:clrTo>
                <a:srgbClr val="00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0873" y="2872880"/>
            <a:ext cx="1800000" cy="1080000"/>
          </a:xfrm>
          <a:prstGeom prst="rect">
            <a:avLst/>
          </a:prstGeom>
          <a:noFill/>
          <a:ln w="12700">
            <a:miter lim="400000"/>
          </a:ln>
        </p:spPr>
      </p:pic>
      <p:pic>
        <p:nvPicPr>
          <p:cNvPr id="16" name="Picture 7"/>
          <p:cNvPicPr preferRelativeResize="0">
            <a:picLocks noChangeArrowheads="1"/>
          </p:cNvPicPr>
          <p:nvPr/>
        </p:nvPicPr>
        <p:blipFill>
          <a:blip r:embed="rId7">
            <a:clrChange>
              <a:clrFrom>
                <a:srgbClr val="00FEFE"/>
              </a:clrFrom>
              <a:clrTo>
                <a:srgbClr val="00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808" y="2906834"/>
            <a:ext cx="180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014133" y="1714808"/>
            <a:ext cx="52251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 panose="020B070602020203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07682" y="2447425"/>
            <a:ext cx="74893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</a:rPr>
              <a:t>有关</a:t>
            </a:r>
            <a:endParaRPr kumimoji="0" lang="zh-CN" altLang="en-US" sz="2400" b="0" i="0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 panose="020B0706020202030204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44835" y="3930471"/>
            <a:ext cx="83989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kumimoji="1"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电源电压一定，电阻增大时，同一个灯泡变</a:t>
            </a:r>
            <a:r>
              <a:rPr kumimoji="1" lang="zh-CN" altLang="en-US" sz="24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，说明电流</a:t>
            </a:r>
            <a:endParaRPr kumimoji="1" lang="en-US" altLang="zh-CN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</a:t>
            </a:r>
            <a:r>
              <a:rPr kumimoji="1" lang="zh-CN" altLang="en-US" sz="2400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kumimoji="1"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有关。</a:t>
            </a:r>
            <a:endParaRPr kumimoji="1"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21463" y="3952880"/>
            <a:ext cx="52251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 panose="020B070602020203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9285" y="4530635"/>
            <a:ext cx="9000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  <p:bldP spid="2" grpId="0"/>
      <p:bldP spid="17" grpId="0"/>
      <p:bldP spid="18" grpId="0" autoUpdateAnimBg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1020" y="896650"/>
            <a:ext cx="84520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结论：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由以上可知，导体中电流的大小与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731974" y="896364"/>
            <a:ext cx="800219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925474" y="896363"/>
            <a:ext cx="800219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1020" y="1529905"/>
            <a:ext cx="5708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一、实验：探究电流跟电压、电阻的关系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4715" y="2031856"/>
            <a:ext cx="1978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33700" y="199524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控制变量法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1018" y="2470290"/>
            <a:ext cx="65213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）保持电阻不变，探究电流跟电压的关系；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）保持电压不变，探究电流跟电阻的关系。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78650" y="3571523"/>
            <a:ext cx="3812672" cy="461665"/>
          </a:xfrm>
          <a:prstGeom prst="rect">
            <a:avLst/>
          </a:prstGeom>
          <a:noFill/>
          <a:extLst/>
        </p:spPr>
        <p:txBody>
          <a:bodyPr wrap="none" rtlCol="0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2.</a:t>
            </a:r>
            <a:r>
              <a:rPr lang="zh-CN" altLang="en-US" dirty="0"/>
              <a:t>如何改变电阻两端电压？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15399" y="3940072"/>
            <a:ext cx="56165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改变电池个数。</a:t>
            </a:r>
          </a:p>
          <a:p>
            <a:pPr algn="l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）也</a:t>
            </a:r>
            <a:r>
              <a:rPr kumimoji="1"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可以使用滑动变阻器。</a:t>
            </a:r>
          </a:p>
        </p:txBody>
      </p:sp>
      <p:sp>
        <p:nvSpPr>
          <p:cNvPr id="14" name="Shape 108"/>
          <p:cNvSpPr/>
          <p:nvPr/>
        </p:nvSpPr>
        <p:spPr>
          <a:xfrm>
            <a:off x="309736" y="232842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5" name="Shape 112"/>
          <p:cNvSpPr/>
          <p:nvPr/>
        </p:nvSpPr>
        <p:spPr>
          <a:xfrm>
            <a:off x="224361" y="224881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87464" y="249153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067135" y="77237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8559644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 build="p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2068" y="167959"/>
            <a:ext cx="7696200" cy="4616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buClrTx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哪种改变电压的方法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更好呢？为什么？</a:t>
            </a:r>
          </a:p>
        </p:txBody>
      </p:sp>
      <p:sp>
        <p:nvSpPr>
          <p:cNvPr id="3" name="矩形 2"/>
          <p:cNvSpPr/>
          <p:nvPr/>
        </p:nvSpPr>
        <p:spPr>
          <a:xfrm>
            <a:off x="222068" y="606485"/>
            <a:ext cx="8921932" cy="45243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>
              <a:lnSpc>
                <a:spcPct val="150000"/>
              </a:lnSpc>
              <a:buClrTx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滑动变阻器方法更好，理由是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）操作方面：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更换电池个数操作不便；使用滑动变阻器不需拆装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安全方面：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更换电池个数使电压成倍变化，容易烧坏电源或电表；使用滑动变阻器能起到保护电路作用。</a:t>
            </a:r>
          </a:p>
          <a:p>
            <a:pPr algn="l">
              <a:lnSpc>
                <a:spcPct val="150000"/>
              </a:lnSpc>
              <a:buClrTx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）收集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方面：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更换电池个数不能选取任意数据，结论存在特殊性；使用滑动变阻器可以选取任意数据，结论存在普遍性，也能减小实验误差。</a:t>
            </a:r>
          </a:p>
        </p:txBody>
      </p:sp>
    </p:spTree>
    <p:extLst>
      <p:ext uri="{BB962C8B-B14F-4D97-AF65-F5344CB8AC3E}">
        <p14:creationId xmlns:p14="http://schemas.microsoft.com/office/powerpoint/2010/main" val="36349731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20949" y="283636"/>
            <a:ext cx="16546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设计实验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4171" y="745301"/>
            <a:ext cx="85344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设计实验电路时，选定一个定值电阻，用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测出通过它的电流，用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测出它两端的电压，用电池和一个滑动变阻器串联制成可调节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的电源。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736183" y="648020"/>
            <a:ext cx="11128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电流表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52258" y="1294351"/>
            <a:ext cx="111280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电压表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821306" y="1853296"/>
            <a:ext cx="803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601793" y="1952060"/>
            <a:ext cx="2160000" cy="2261665"/>
            <a:chOff x="4997103" y="1900078"/>
            <a:chExt cx="2160000" cy="2261665"/>
          </a:xfrm>
        </p:grpSpPr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5364195" y="3700078"/>
              <a:ext cx="172354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电路。</a:t>
              </a:r>
            </a:p>
          </p:txBody>
        </p:sp>
        <p:pic>
          <p:nvPicPr>
            <p:cNvPr id="10" name="Picture 7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743" b="18892"/>
            <a:stretch/>
          </p:blipFill>
          <p:spPr bwMode="auto">
            <a:xfrm>
              <a:off x="4997103" y="1900078"/>
              <a:ext cx="216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609600" dist="35921" dir="2700000" algn="ctr" rotWithShape="0">
                <a:schemeClr val="bg2">
                  <a:alpha val="59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8571" y="2623807"/>
            <a:ext cx="835183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过程中的变量控制：</a:t>
            </a:r>
          </a:p>
          <a:p>
            <a:pPr indent="0"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①控制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不变时，探究电流与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电压的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关系；</a:t>
            </a:r>
          </a:p>
          <a:p>
            <a:pPr indent="0"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②控制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不变时，探究电流与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电阻的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关系。 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046968" y="3168263"/>
            <a:ext cx="800219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075033" y="3710567"/>
            <a:ext cx="800219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</a:t>
            </a:r>
          </a:p>
        </p:txBody>
      </p:sp>
    </p:spTree>
    <p:extLst>
      <p:ext uri="{BB962C8B-B14F-4D97-AF65-F5344CB8AC3E}">
        <p14:creationId xmlns:p14="http://schemas.microsoft.com/office/powerpoint/2010/main" val="67741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68263" y="237839"/>
            <a:ext cx="157831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实验器材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8263" y="2493457"/>
            <a:ext cx="6591818" cy="2266434"/>
            <a:chOff x="1614682" y="1277442"/>
            <a:chExt cx="6298849" cy="2266434"/>
          </a:xfrm>
        </p:grpSpPr>
        <p:sp>
          <p:nvSpPr>
            <p:cNvPr id="18" name="Text Box 1044"/>
            <p:cNvSpPr txBox="1">
              <a:spLocks noChangeArrowheads="1"/>
            </p:cNvSpPr>
            <p:nvPr/>
          </p:nvSpPr>
          <p:spPr bwMode="auto">
            <a:xfrm>
              <a:off x="1690531" y="1789550"/>
              <a:ext cx="6223000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）连接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电路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时</a:t>
              </a:r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开关应断开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      </a:t>
              </a:r>
            </a:p>
            <a:p>
              <a:pPr algn="l">
                <a:lnSpc>
                  <a:spcPct val="150000"/>
                </a:lnSpc>
              </a:pP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）闭合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开关前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，滑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片应处在阻值最大的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位置；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）电流表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和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电压表选择正确的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量程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和接线柱。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1045"/>
            <p:cNvSpPr txBox="1">
              <a:spLocks noChangeArrowheads="1"/>
            </p:cNvSpPr>
            <p:nvPr/>
          </p:nvSpPr>
          <p:spPr bwMode="auto">
            <a:xfrm>
              <a:off x="1614682" y="1277442"/>
              <a:ext cx="18838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7.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注意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事项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90989" y="343478"/>
            <a:ext cx="4688738" cy="2310796"/>
            <a:chOff x="2648931" y="240799"/>
            <a:chExt cx="4688738" cy="2310796"/>
          </a:xfrm>
        </p:grpSpPr>
        <p:pic>
          <p:nvPicPr>
            <p:cNvPr id="9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3851" y="1921571"/>
              <a:ext cx="1119869" cy="519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8931" y="393917"/>
              <a:ext cx="1079125" cy="928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7" descr="H:\2\人教教参资源\九\图\电压表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8931" y="1489050"/>
              <a:ext cx="1079125" cy="92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4" descr="H:\2\人教教参资源\九\图\蓄电池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4401" y="240799"/>
              <a:ext cx="1403619" cy="954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7" descr="导线.jpg"/>
            <p:cNvPicPr>
              <a:picLocks noChangeAspect="1" noChangeArrowheads="1"/>
            </p:cNvPicPr>
            <p:nvPr/>
          </p:nvPicPr>
          <p:blipFill>
            <a:blip r:embed="rId7">
              <a:lum bright="30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77" b="12196"/>
            <a:stretch>
              <a:fillRect/>
            </a:stretch>
          </p:blipFill>
          <p:spPr bwMode="auto">
            <a:xfrm>
              <a:off x="5448020" y="1810964"/>
              <a:ext cx="1362003" cy="740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H:\2\人教教参资源\九\ppt\16\16-4-2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6645" y="492740"/>
              <a:ext cx="1731024" cy="652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4182056" y="1301032"/>
              <a:ext cx="1003458" cy="493247"/>
              <a:chOff x="7298057" y="1263966"/>
              <a:chExt cx="1003458" cy="493247"/>
            </a:xfrm>
          </p:grpSpPr>
          <p:pic>
            <p:nvPicPr>
              <p:cNvPr id="15" name="Picture 12" descr="H:\2\人教教参资源\九\图\电阻3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057" y="1456054"/>
                <a:ext cx="1003458" cy="3011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7502852" y="1263966"/>
                <a:ext cx="648393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en-US" altLang="zh-CN" dirty="0" smtClean="0">
                    <a:solidFill>
                      <a:srgbClr val="07060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 </a:t>
                </a:r>
                <a:r>
                  <a:rPr lang="en-US" altLang="zh-CN" dirty="0">
                    <a:solidFill>
                      <a:srgbClr val="07060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Ω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169788" y="1235586"/>
              <a:ext cx="1003458" cy="524170"/>
              <a:chOff x="7531111" y="2130104"/>
              <a:chExt cx="1003458" cy="524170"/>
            </a:xfrm>
          </p:grpSpPr>
          <p:pic>
            <p:nvPicPr>
              <p:cNvPr id="20" name="Picture 12" descr="H:\2\人教教参资源\九\图\电阻3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31111" y="2353115"/>
                <a:ext cx="1003458" cy="3011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文本框 21"/>
              <p:cNvSpPr txBox="1"/>
              <p:nvPr/>
            </p:nvSpPr>
            <p:spPr>
              <a:xfrm>
                <a:off x="7673614" y="2130104"/>
                <a:ext cx="648393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en-US" altLang="zh-CN" dirty="0" smtClean="0">
                    <a:solidFill>
                      <a:srgbClr val="07060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 </a:t>
                </a:r>
                <a:r>
                  <a:rPr lang="en-US" altLang="zh-CN" dirty="0">
                    <a:solidFill>
                      <a:srgbClr val="07060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Ω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177747" y="1218627"/>
              <a:ext cx="1003458" cy="569122"/>
              <a:chOff x="7207291" y="2847976"/>
              <a:chExt cx="1003458" cy="569122"/>
            </a:xfrm>
          </p:grpSpPr>
          <p:pic>
            <p:nvPicPr>
              <p:cNvPr id="21" name="Picture 12" descr="H:\2\人教教参资源\九\图\电阻3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7291" y="3115939"/>
                <a:ext cx="1003458" cy="3011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7349417" y="2847976"/>
                <a:ext cx="648393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en-US" altLang="zh-CN" dirty="0">
                    <a:solidFill>
                      <a:srgbClr val="07060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 Ω</a:t>
                </a:r>
                <a:endParaRPr kumimoji="0" lang="zh-CN" alt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793087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5129" y="226285"/>
            <a:ext cx="4333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电流跟电压的关系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6751" y="754957"/>
            <a:ext cx="2024063" cy="4616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设计实验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26751" y="1337521"/>
            <a:ext cx="57340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）如何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保持电阻不变？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441513" y="2046223"/>
            <a:ext cx="3519059" cy="461665"/>
          </a:xfrm>
          <a:prstGeom prst="rect">
            <a:avLst/>
          </a:prstGeom>
          <a:noFill/>
          <a:ln w="19050">
            <a:noFill/>
            <a:miter lim="800000"/>
          </a:ln>
          <a:effectLst/>
          <a:extLst/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选用一只定值电阻。</a:t>
            </a:r>
          </a:p>
        </p:txBody>
      </p:sp>
      <p:sp>
        <p:nvSpPr>
          <p:cNvPr id="47" name="矩形 46"/>
          <p:cNvSpPr/>
          <p:nvPr/>
        </p:nvSpPr>
        <p:spPr>
          <a:xfrm>
            <a:off x="26751" y="2948090"/>
            <a:ext cx="49452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）滑动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变阻器在实验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中的作用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83786" y="3723028"/>
            <a:ext cx="4075923" cy="1028794"/>
            <a:chOff x="4747971" y="2952177"/>
            <a:chExt cx="4075923" cy="1028794"/>
          </a:xfrm>
        </p:grpSpPr>
        <p:sp>
          <p:nvSpPr>
            <p:cNvPr id="50" name="Rectangle 2"/>
            <p:cNvSpPr>
              <a:spLocks noChangeArrowheads="1"/>
            </p:cNvSpPr>
            <p:nvPr/>
          </p:nvSpPr>
          <p:spPr bwMode="auto">
            <a:xfrm>
              <a:off x="4837868" y="2952177"/>
              <a:ext cx="3986026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zh-CN" altLang="zh-CN" sz="2400" b="1" dirty="0">
                  <a:solidFill>
                    <a:srgbClr val="FF0000"/>
                  </a:solidFill>
                </a:rPr>
                <a:t>①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改变定值电阻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两端的电压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2"/>
            <p:cNvSpPr>
              <a:spLocks noChangeArrowheads="1"/>
            </p:cNvSpPr>
            <p:nvPr/>
          </p:nvSpPr>
          <p:spPr bwMode="auto">
            <a:xfrm>
              <a:off x="4747971" y="3519308"/>
              <a:ext cx="1716173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zh-CN" altLang="zh-CN" sz="2400" b="1" dirty="0">
                  <a:solidFill>
                    <a:srgbClr val="FF0000"/>
                  </a:solidFill>
                </a:rPr>
                <a:t> ②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保护电路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47093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2" grpId="0"/>
      <p:bldP spid="43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30130" y="327063"/>
            <a:ext cx="1873250" cy="4616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</a:p>
        </p:txBody>
      </p:sp>
      <p:sp>
        <p:nvSpPr>
          <p:cNvPr id="16" name="矩形 15"/>
          <p:cNvSpPr/>
          <p:nvPr/>
        </p:nvSpPr>
        <p:spPr>
          <a:xfrm>
            <a:off x="114667" y="890403"/>
            <a:ext cx="4249737" cy="4616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）按</a:t>
            </a:r>
            <a:r>
              <a:rPr lang="zh-CN" altLang="en-US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电路图连接电路；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415394" y="1103974"/>
            <a:ext cx="3063368" cy="2089705"/>
            <a:chOff x="3986213" y="2484438"/>
            <a:chExt cx="4948237" cy="4202112"/>
          </a:xfrm>
        </p:grpSpPr>
        <p:pic>
          <p:nvPicPr>
            <p:cNvPr id="19" name="Picture 12" descr="H:\2\人教教参资源\九\图\电阻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1975" y="4505325"/>
              <a:ext cx="1084263" cy="44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3986213" y="2484438"/>
              <a:ext cx="4948237" cy="4202112"/>
              <a:chOff x="3986213" y="2484438"/>
              <a:chExt cx="4948237" cy="4202112"/>
            </a:xfrm>
          </p:grpSpPr>
          <p:grpSp>
            <p:nvGrpSpPr>
              <p:cNvPr id="21" name="Group 33"/>
              <p:cNvGrpSpPr>
                <a:grpSpLocks noChangeAspect="1"/>
              </p:cNvGrpSpPr>
              <p:nvPr/>
            </p:nvGrpSpPr>
            <p:grpSpPr bwMode="auto">
              <a:xfrm>
                <a:off x="4122738" y="2484438"/>
                <a:ext cx="4811712" cy="4202112"/>
                <a:chOff x="0" y="0"/>
                <a:chExt cx="3031" cy="2647"/>
              </a:xfrm>
            </p:grpSpPr>
            <p:pic>
              <p:nvPicPr>
                <p:cNvPr id="30" name="Picture 34" descr="无标题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0" y="1204"/>
                  <a:ext cx="1161" cy="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" name="Picture 3" descr="H:\2\人教教参资源\九\图\铡刀开关.JP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9" y="183"/>
                  <a:ext cx="720" cy="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6" descr="H:\2\人教教参资源\九\图\电流表.JP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920"/>
                  <a:ext cx="670" cy="7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7" descr="H:\2\人教教参资源\九\图\电压表.JP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5" y="1827"/>
                  <a:ext cx="807" cy="8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" name="Picture 14" descr="H:\2\人教教参资源\九\图\蓄电池.jpg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" y="0"/>
                  <a:ext cx="984" cy="9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2" name="Group 39"/>
              <p:cNvGrpSpPr>
                <a:grpSpLocks/>
              </p:cNvGrpSpPr>
              <p:nvPr/>
            </p:nvGrpSpPr>
            <p:grpSpPr bwMode="auto">
              <a:xfrm>
                <a:off x="3986213" y="2713038"/>
                <a:ext cx="4873625" cy="3702050"/>
                <a:chOff x="0" y="0"/>
                <a:chExt cx="3070" cy="2332"/>
              </a:xfrm>
            </p:grpSpPr>
            <p:sp>
              <p:nvSpPr>
                <p:cNvPr id="23" name="未知"/>
                <p:cNvSpPr>
                  <a:spLocks/>
                </p:cNvSpPr>
                <p:nvPr/>
              </p:nvSpPr>
              <p:spPr bwMode="auto">
                <a:xfrm>
                  <a:off x="1446" y="0"/>
                  <a:ext cx="684" cy="460"/>
                </a:xfrm>
                <a:custGeom>
                  <a:avLst/>
                  <a:gdLst>
                    <a:gd name="T0" fmla="*/ 0 w 684"/>
                    <a:gd name="T1" fmla="*/ 52 h 460"/>
                    <a:gd name="T2" fmla="*/ 240 w 684"/>
                    <a:gd name="T3" fmla="*/ 34 h 460"/>
                    <a:gd name="T4" fmla="*/ 404 w 684"/>
                    <a:gd name="T5" fmla="*/ 253 h 460"/>
                    <a:gd name="T6" fmla="*/ 595 w 684"/>
                    <a:gd name="T7" fmla="*/ 445 h 460"/>
                    <a:gd name="T8" fmla="*/ 684 w 684"/>
                    <a:gd name="T9" fmla="*/ 345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4" h="460">
                      <a:moveTo>
                        <a:pt x="0" y="52"/>
                      </a:moveTo>
                      <a:cubicBezTo>
                        <a:pt x="39" y="49"/>
                        <a:pt x="173" y="0"/>
                        <a:pt x="240" y="34"/>
                      </a:cubicBezTo>
                      <a:cubicBezTo>
                        <a:pt x="308" y="68"/>
                        <a:pt x="345" y="184"/>
                        <a:pt x="404" y="253"/>
                      </a:cubicBezTo>
                      <a:cubicBezTo>
                        <a:pt x="463" y="321"/>
                        <a:pt x="548" y="430"/>
                        <a:pt x="595" y="445"/>
                      </a:cubicBezTo>
                      <a:cubicBezTo>
                        <a:pt x="642" y="460"/>
                        <a:pt x="666" y="366"/>
                        <a:pt x="684" y="345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未知"/>
                <p:cNvSpPr>
                  <a:spLocks/>
                </p:cNvSpPr>
                <p:nvPr/>
              </p:nvSpPr>
              <p:spPr bwMode="auto">
                <a:xfrm>
                  <a:off x="2541" y="339"/>
                  <a:ext cx="529" cy="860"/>
                </a:xfrm>
                <a:custGeom>
                  <a:avLst/>
                  <a:gdLst>
                    <a:gd name="T0" fmla="*/ 0 w 529"/>
                    <a:gd name="T1" fmla="*/ 26 h 860"/>
                    <a:gd name="T2" fmla="*/ 243 w 529"/>
                    <a:gd name="T3" fmla="*/ 71 h 860"/>
                    <a:gd name="T4" fmla="*/ 487 w 529"/>
                    <a:gd name="T5" fmla="*/ 454 h 860"/>
                    <a:gd name="T6" fmla="*/ 496 w 529"/>
                    <a:gd name="T7" fmla="*/ 860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9" h="860">
                      <a:moveTo>
                        <a:pt x="0" y="26"/>
                      </a:moveTo>
                      <a:cubicBezTo>
                        <a:pt x="42" y="33"/>
                        <a:pt x="162" y="0"/>
                        <a:pt x="243" y="71"/>
                      </a:cubicBezTo>
                      <a:cubicBezTo>
                        <a:pt x="324" y="142"/>
                        <a:pt x="445" y="323"/>
                        <a:pt x="487" y="454"/>
                      </a:cubicBezTo>
                      <a:cubicBezTo>
                        <a:pt x="529" y="585"/>
                        <a:pt x="494" y="776"/>
                        <a:pt x="496" y="86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" name="未知"/>
                <p:cNvSpPr>
                  <a:spLocks/>
                </p:cNvSpPr>
                <p:nvPr/>
              </p:nvSpPr>
              <p:spPr bwMode="auto">
                <a:xfrm>
                  <a:off x="1660" y="1299"/>
                  <a:ext cx="593" cy="403"/>
                </a:xfrm>
                <a:custGeom>
                  <a:avLst/>
                  <a:gdLst>
                    <a:gd name="T0" fmla="*/ 0 w 593"/>
                    <a:gd name="T1" fmla="*/ 0 h 403"/>
                    <a:gd name="T2" fmla="*/ 200 w 593"/>
                    <a:gd name="T3" fmla="*/ 264 h 403"/>
                    <a:gd name="T4" fmla="*/ 334 w 593"/>
                    <a:gd name="T5" fmla="*/ 354 h 403"/>
                    <a:gd name="T6" fmla="*/ 558 w 593"/>
                    <a:gd name="T7" fmla="*/ 354 h 403"/>
                    <a:gd name="T8" fmla="*/ 545 w 593"/>
                    <a:gd name="T9" fmla="*/ 5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3" h="403">
                      <a:moveTo>
                        <a:pt x="0" y="0"/>
                      </a:moveTo>
                      <a:cubicBezTo>
                        <a:pt x="33" y="45"/>
                        <a:pt x="144" y="205"/>
                        <a:pt x="200" y="264"/>
                      </a:cubicBezTo>
                      <a:cubicBezTo>
                        <a:pt x="256" y="323"/>
                        <a:pt x="275" y="339"/>
                        <a:pt x="334" y="354"/>
                      </a:cubicBezTo>
                      <a:cubicBezTo>
                        <a:pt x="394" y="368"/>
                        <a:pt x="524" y="403"/>
                        <a:pt x="558" y="354"/>
                      </a:cubicBezTo>
                      <a:cubicBezTo>
                        <a:pt x="593" y="305"/>
                        <a:pt x="548" y="120"/>
                        <a:pt x="545" y="58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" name="未知"/>
                <p:cNvSpPr>
                  <a:spLocks/>
                </p:cNvSpPr>
                <p:nvPr/>
              </p:nvSpPr>
              <p:spPr bwMode="auto">
                <a:xfrm>
                  <a:off x="1534" y="1275"/>
                  <a:ext cx="355" cy="1010"/>
                </a:xfrm>
                <a:custGeom>
                  <a:avLst/>
                  <a:gdLst>
                    <a:gd name="T0" fmla="*/ 0 w 355"/>
                    <a:gd name="T1" fmla="*/ 1010 h 1010"/>
                    <a:gd name="T2" fmla="*/ 213 w 355"/>
                    <a:gd name="T3" fmla="*/ 967 h 1010"/>
                    <a:gd name="T4" fmla="*/ 315 w 355"/>
                    <a:gd name="T5" fmla="*/ 777 h 1010"/>
                    <a:gd name="T6" fmla="*/ 322 w 355"/>
                    <a:gd name="T7" fmla="*/ 412 h 1010"/>
                    <a:gd name="T8" fmla="*/ 118 w 355"/>
                    <a:gd name="T9" fmla="*/ 0 h 10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5" h="1010">
                      <a:moveTo>
                        <a:pt x="0" y="1010"/>
                      </a:moveTo>
                      <a:cubicBezTo>
                        <a:pt x="35" y="1004"/>
                        <a:pt x="160" y="1006"/>
                        <a:pt x="213" y="967"/>
                      </a:cubicBezTo>
                      <a:cubicBezTo>
                        <a:pt x="266" y="928"/>
                        <a:pt x="297" y="869"/>
                        <a:pt x="315" y="777"/>
                      </a:cubicBezTo>
                      <a:cubicBezTo>
                        <a:pt x="334" y="684"/>
                        <a:pt x="355" y="542"/>
                        <a:pt x="322" y="412"/>
                      </a:cubicBezTo>
                      <a:cubicBezTo>
                        <a:pt x="289" y="283"/>
                        <a:pt x="160" y="86"/>
                        <a:pt x="118" y="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" name="未知"/>
                <p:cNvSpPr>
                  <a:spLocks/>
                </p:cNvSpPr>
                <p:nvPr/>
              </p:nvSpPr>
              <p:spPr bwMode="auto">
                <a:xfrm>
                  <a:off x="936" y="1304"/>
                  <a:ext cx="274" cy="1028"/>
                </a:xfrm>
                <a:custGeom>
                  <a:avLst/>
                  <a:gdLst>
                    <a:gd name="T0" fmla="*/ 198 w 274"/>
                    <a:gd name="T1" fmla="*/ 0 h 1028"/>
                    <a:gd name="T2" fmla="*/ 58 w 274"/>
                    <a:gd name="T3" fmla="*/ 504 h 1028"/>
                    <a:gd name="T4" fmla="*/ 4 w 274"/>
                    <a:gd name="T5" fmla="*/ 770 h 1028"/>
                    <a:gd name="T6" fmla="*/ 80 w 274"/>
                    <a:gd name="T7" fmla="*/ 994 h 1028"/>
                    <a:gd name="T8" fmla="*/ 274 w 274"/>
                    <a:gd name="T9" fmla="*/ 974 h 1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4" h="1028">
                      <a:moveTo>
                        <a:pt x="198" y="0"/>
                      </a:moveTo>
                      <a:cubicBezTo>
                        <a:pt x="175" y="84"/>
                        <a:pt x="90" y="376"/>
                        <a:pt x="58" y="504"/>
                      </a:cubicBezTo>
                      <a:cubicBezTo>
                        <a:pt x="26" y="632"/>
                        <a:pt x="0" y="688"/>
                        <a:pt x="4" y="770"/>
                      </a:cubicBezTo>
                      <a:cubicBezTo>
                        <a:pt x="8" y="852"/>
                        <a:pt x="35" y="960"/>
                        <a:pt x="80" y="994"/>
                      </a:cubicBezTo>
                      <a:cubicBezTo>
                        <a:pt x="125" y="1028"/>
                        <a:pt x="234" y="978"/>
                        <a:pt x="274" y="974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" name="未知"/>
                <p:cNvSpPr>
                  <a:spLocks/>
                </p:cNvSpPr>
                <p:nvPr/>
              </p:nvSpPr>
              <p:spPr bwMode="auto">
                <a:xfrm>
                  <a:off x="426" y="1292"/>
                  <a:ext cx="718" cy="259"/>
                </a:xfrm>
                <a:custGeom>
                  <a:avLst/>
                  <a:gdLst>
                    <a:gd name="T0" fmla="*/ 0 w 718"/>
                    <a:gd name="T1" fmla="*/ 76 h 259"/>
                    <a:gd name="T2" fmla="*/ 109 w 718"/>
                    <a:gd name="T3" fmla="*/ 229 h 259"/>
                    <a:gd name="T4" fmla="*/ 307 w 718"/>
                    <a:gd name="T5" fmla="*/ 245 h 259"/>
                    <a:gd name="T6" fmla="*/ 467 w 718"/>
                    <a:gd name="T7" fmla="*/ 146 h 259"/>
                    <a:gd name="T8" fmla="*/ 718 w 718"/>
                    <a:gd name="T9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8" h="259">
                      <a:moveTo>
                        <a:pt x="0" y="76"/>
                      </a:moveTo>
                      <a:cubicBezTo>
                        <a:pt x="19" y="102"/>
                        <a:pt x="58" y="201"/>
                        <a:pt x="109" y="229"/>
                      </a:cubicBezTo>
                      <a:cubicBezTo>
                        <a:pt x="160" y="257"/>
                        <a:pt x="247" y="259"/>
                        <a:pt x="307" y="245"/>
                      </a:cubicBezTo>
                      <a:cubicBezTo>
                        <a:pt x="367" y="232"/>
                        <a:pt x="399" y="187"/>
                        <a:pt x="467" y="146"/>
                      </a:cubicBezTo>
                      <a:cubicBezTo>
                        <a:pt x="535" y="105"/>
                        <a:pt x="666" y="30"/>
                        <a:pt x="718" y="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" name="未知"/>
                <p:cNvSpPr>
                  <a:spLocks/>
                </p:cNvSpPr>
                <p:nvPr/>
              </p:nvSpPr>
              <p:spPr bwMode="auto">
                <a:xfrm>
                  <a:off x="0" y="56"/>
                  <a:ext cx="994" cy="1343"/>
                </a:xfrm>
                <a:custGeom>
                  <a:avLst/>
                  <a:gdLst>
                    <a:gd name="T0" fmla="*/ 1030 w 1030"/>
                    <a:gd name="T1" fmla="*/ 33 h 1394"/>
                    <a:gd name="T2" fmla="*/ 891 w 1030"/>
                    <a:gd name="T3" fmla="*/ 39 h 1394"/>
                    <a:gd name="T4" fmla="*/ 428 w 1030"/>
                    <a:gd name="T5" fmla="*/ 265 h 1394"/>
                    <a:gd name="T6" fmla="*/ 57 w 1030"/>
                    <a:gd name="T7" fmla="*/ 695 h 1394"/>
                    <a:gd name="T8" fmla="*/ 85 w 1030"/>
                    <a:gd name="T9" fmla="*/ 1282 h 1394"/>
                    <a:gd name="T10" fmla="*/ 289 w 1030"/>
                    <a:gd name="T11" fmla="*/ 1364 h 1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30" h="1394">
                      <a:moveTo>
                        <a:pt x="1030" y="33"/>
                      </a:moveTo>
                      <a:cubicBezTo>
                        <a:pt x="1007" y="34"/>
                        <a:pt x="991" y="0"/>
                        <a:pt x="891" y="39"/>
                      </a:cubicBezTo>
                      <a:cubicBezTo>
                        <a:pt x="791" y="78"/>
                        <a:pt x="567" y="156"/>
                        <a:pt x="428" y="265"/>
                      </a:cubicBezTo>
                      <a:cubicBezTo>
                        <a:pt x="289" y="374"/>
                        <a:pt x="114" y="525"/>
                        <a:pt x="57" y="695"/>
                      </a:cubicBezTo>
                      <a:cubicBezTo>
                        <a:pt x="0" y="865"/>
                        <a:pt x="46" y="1170"/>
                        <a:pt x="85" y="1282"/>
                      </a:cubicBezTo>
                      <a:cubicBezTo>
                        <a:pt x="124" y="1394"/>
                        <a:pt x="247" y="1347"/>
                        <a:pt x="289" y="1364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sp>
        <p:nvSpPr>
          <p:cNvPr id="35" name="矩形 34"/>
          <p:cNvSpPr/>
          <p:nvPr/>
        </p:nvSpPr>
        <p:spPr>
          <a:xfrm>
            <a:off x="176260" y="3197348"/>
            <a:ext cx="8268181" cy="175432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闭合开关，保持电阻 </a:t>
            </a:r>
            <a:r>
              <a:rPr lang="en-US" altLang="zh-CN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en-US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Ω </a:t>
            </a:r>
            <a:r>
              <a:rPr lang="zh-CN" altLang="en-US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不变，调节滑动变阻器使电阻两端的电压分别为 </a:t>
            </a:r>
            <a:r>
              <a:rPr lang="en-US" altLang="zh-CN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V</a:t>
            </a:r>
            <a:r>
              <a:rPr lang="zh-CN" altLang="en-US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V</a:t>
            </a:r>
            <a:r>
              <a:rPr lang="zh-CN" altLang="en-US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V</a:t>
            </a:r>
            <a:r>
              <a:rPr lang="zh-CN" altLang="en-US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 smtClean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  </a:t>
            </a:r>
            <a:r>
              <a:rPr lang="zh-CN" altLang="en-US" sz="2400" dirty="0" smtClean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，读出</a:t>
            </a:r>
            <a:r>
              <a:rPr lang="zh-CN" altLang="en-US" sz="2400" dirty="0">
                <a:solidFill>
                  <a:srgbClr val="0706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相应的电流值，把数据填入表格中。</a:t>
            </a:r>
          </a:p>
        </p:txBody>
      </p:sp>
    </p:spTree>
    <p:extLst>
      <p:ext uri="{BB962C8B-B14F-4D97-AF65-F5344CB8AC3E}">
        <p14:creationId xmlns:p14="http://schemas.microsoft.com/office/powerpoint/2010/main" val="20586766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5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1336</Words>
  <Application>Microsoft Office PowerPoint</Application>
  <PresentationFormat>自定义</PresentationFormat>
  <Paragraphs>212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Default</vt:lpstr>
      <vt:lpstr>位图图像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76</cp:revision>
  <dcterms:created xsi:type="dcterms:W3CDTF">2019-04-02T02:49:40Z</dcterms:created>
  <dcterms:modified xsi:type="dcterms:W3CDTF">2020-01-11T01:07:35Z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