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2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2"/>
  </p:notesMasterIdLst>
  <p:sldIdLst>
    <p:sldId id="256" r:id="rId2"/>
    <p:sldId id="309" r:id="rId3"/>
    <p:sldId id="310" r:id="rId4"/>
    <p:sldId id="312" r:id="rId5"/>
    <p:sldId id="332" r:id="rId6"/>
    <p:sldId id="324" r:id="rId7"/>
    <p:sldId id="326" r:id="rId8"/>
    <p:sldId id="327" r:id="rId9"/>
    <p:sldId id="351" r:id="rId10"/>
    <p:sldId id="352" r:id="rId11"/>
    <p:sldId id="353" r:id="rId12"/>
    <p:sldId id="354" r:id="rId13"/>
    <p:sldId id="355" r:id="rId14"/>
    <p:sldId id="356" r:id="rId15"/>
    <p:sldId id="361" r:id="rId16"/>
    <p:sldId id="313" r:id="rId17"/>
    <p:sldId id="357" r:id="rId18"/>
    <p:sldId id="358" r:id="rId19"/>
    <p:sldId id="359" r:id="rId20"/>
    <p:sldId id="360" r:id="rId21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20489264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817531" y="2486436"/>
            <a:ext cx="2573869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第四章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996711" y="894143"/>
            <a:ext cx="4562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031910" y="2989138"/>
            <a:ext cx="4671823" cy="132343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电阻：导体对电流的阻碍作用</a:t>
            </a:r>
            <a:endParaRPr lang="en-US" altLang="zh-CN" sz="4000" baseline="-25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（第</a:t>
            </a:r>
            <a:r>
              <a:rPr lang="en-US" altLang="zh-CN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课时）</a:t>
            </a:r>
            <a:endParaRPr lang="zh-CN" sz="4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28991" y="1980562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（教科版）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14" y="843642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941854"/>
              </p:ext>
            </p:extLst>
          </p:nvPr>
        </p:nvGraphicFramePr>
        <p:xfrm>
          <a:off x="759619" y="796766"/>
          <a:ext cx="8131703" cy="39643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65965"/>
                <a:gridCol w="1795824"/>
                <a:gridCol w="1436530"/>
                <a:gridCol w="2008811"/>
                <a:gridCol w="1524573"/>
              </a:tblGrid>
              <a:tr h="43434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连入电路的接线柱</a:t>
                      </a:r>
                    </a:p>
                  </a:txBody>
                  <a:tcPr marL="68575" marR="68575" marT="34290" marB="34290" anchor="ctr" horzOverflow="overflow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滑片向左滑</a:t>
                      </a: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接入电路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中的示意图</a:t>
                      </a: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接入电路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中的符号</a:t>
                      </a: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</a:tr>
              <a:tr h="3917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接入电路的阻值变化</a:t>
                      </a: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灯的亮度变化</a:t>
                      </a: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</a:tr>
              <a:tr h="488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D</a:t>
                      </a:r>
                    </a:p>
                  </a:txBody>
                  <a:tcPr marL="68575" marR="68575" marT="34290" marB="34290" anchor="ctr" horzOverflow="overflow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</a:tr>
              <a:tr h="4724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</a:p>
                  </a:txBody>
                  <a:tcPr marL="68575" marR="68575" marT="34290" marB="34290" anchor="ctr" horzOverflow="overflow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</a:tr>
              <a:tr h="4591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B</a:t>
                      </a:r>
                      <a:r>
                        <a:rPr kumimoji="0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D</a:t>
                      </a:r>
                    </a:p>
                  </a:txBody>
                  <a:tcPr marL="68575" marR="68575" marT="34290" marB="34290" anchor="ctr" horzOverflow="overflow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</a:tr>
              <a:tr h="4724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B</a:t>
                      </a:r>
                      <a:r>
                        <a:rPr kumimoji="0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</a:p>
                  </a:txBody>
                  <a:tcPr marL="68575" marR="68575" marT="34290" marB="34290" anchor="ctr" horzOverflow="overflow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</a:tr>
              <a:tr h="4870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B</a:t>
                      </a:r>
                    </a:p>
                  </a:txBody>
                  <a:tcPr marL="68575" marR="68575" marT="34290" marB="34290" anchor="ctr" horzOverflow="overflow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</a:tr>
              <a:tr h="4724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r>
                        <a:rPr kumimoji="0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</a:rPr>
                        <a:t>D</a:t>
                      </a:r>
                    </a:p>
                  </a:txBody>
                  <a:tcPr marL="68575" marR="68575" marT="34290" marB="34290" anchor="ctr" horzOverflow="overflow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75" marR="68575" marT="34290" marB="34290" anchor="ctr" horzOverflow="overflow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" name="Text Box 56"/>
          <p:cNvSpPr txBox="1">
            <a:spLocks noChangeArrowheads="1"/>
          </p:cNvSpPr>
          <p:nvPr/>
        </p:nvSpPr>
        <p:spPr bwMode="auto">
          <a:xfrm>
            <a:off x="2296584" y="1978699"/>
            <a:ext cx="15880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i="1" dirty="0">
                <a:latin typeface="微软雅黑" pitchFamily="34" charset="-122"/>
                <a:ea typeface="微软雅黑" pitchFamily="34" charset="-122"/>
              </a:rPr>
              <a:t>AP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、变小</a:t>
            </a:r>
          </a:p>
        </p:txBody>
      </p:sp>
      <p:sp>
        <p:nvSpPr>
          <p:cNvPr id="11" name="Text Box 57"/>
          <p:cNvSpPr txBox="1">
            <a:spLocks noChangeArrowheads="1"/>
          </p:cNvSpPr>
          <p:nvPr/>
        </p:nvSpPr>
        <p:spPr bwMode="auto">
          <a:xfrm>
            <a:off x="4210051" y="1978699"/>
            <a:ext cx="8096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变亮</a:t>
            </a:r>
          </a:p>
        </p:txBody>
      </p:sp>
      <p:grpSp>
        <p:nvGrpSpPr>
          <p:cNvPr id="12" name="Group 58"/>
          <p:cNvGrpSpPr>
            <a:grpSpLocks/>
          </p:cNvGrpSpPr>
          <p:nvPr/>
        </p:nvGrpSpPr>
        <p:grpSpPr bwMode="auto">
          <a:xfrm>
            <a:off x="7601858" y="1996836"/>
            <a:ext cx="857250" cy="285750"/>
            <a:chOff x="4416" y="1152"/>
            <a:chExt cx="720" cy="240"/>
          </a:xfrm>
        </p:grpSpPr>
        <p:sp>
          <p:nvSpPr>
            <p:cNvPr id="13" name="Rectangle 59"/>
            <p:cNvSpPr>
              <a:spLocks noChangeArrowheads="1"/>
            </p:cNvSpPr>
            <p:nvPr/>
          </p:nvSpPr>
          <p:spPr bwMode="auto">
            <a:xfrm>
              <a:off x="4608" y="1248"/>
              <a:ext cx="384" cy="14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Line 60"/>
            <p:cNvSpPr>
              <a:spLocks noChangeShapeType="1"/>
            </p:cNvSpPr>
            <p:nvPr/>
          </p:nvSpPr>
          <p:spPr bwMode="auto">
            <a:xfrm>
              <a:off x="4800" y="1164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Line 61"/>
            <p:cNvSpPr>
              <a:spLocks noChangeShapeType="1"/>
            </p:cNvSpPr>
            <p:nvPr/>
          </p:nvSpPr>
          <p:spPr bwMode="auto">
            <a:xfrm>
              <a:off x="4800" y="1152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Line 62"/>
            <p:cNvSpPr>
              <a:spLocks noChangeShapeType="1"/>
            </p:cNvSpPr>
            <p:nvPr/>
          </p:nvSpPr>
          <p:spPr bwMode="auto">
            <a:xfrm>
              <a:off x="4416" y="1320"/>
              <a:ext cx="1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 Box 63"/>
          <p:cNvSpPr txBox="1">
            <a:spLocks noChangeArrowheads="1"/>
          </p:cNvSpPr>
          <p:nvPr/>
        </p:nvSpPr>
        <p:spPr bwMode="auto">
          <a:xfrm>
            <a:off x="2290235" y="2413605"/>
            <a:ext cx="15726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i="1" dirty="0">
                <a:latin typeface="微软雅黑" pitchFamily="34" charset="-122"/>
                <a:ea typeface="微软雅黑" pitchFamily="34" charset="-122"/>
              </a:rPr>
              <a:t>AP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、变小</a:t>
            </a:r>
          </a:p>
        </p:txBody>
      </p:sp>
      <p:sp>
        <p:nvSpPr>
          <p:cNvPr id="18" name="Text Box 64"/>
          <p:cNvSpPr txBox="1">
            <a:spLocks noChangeArrowheads="1"/>
          </p:cNvSpPr>
          <p:nvPr/>
        </p:nvSpPr>
        <p:spPr bwMode="auto">
          <a:xfrm>
            <a:off x="4217459" y="2453687"/>
            <a:ext cx="971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变亮</a:t>
            </a:r>
          </a:p>
        </p:txBody>
      </p:sp>
      <p:grpSp>
        <p:nvGrpSpPr>
          <p:cNvPr id="19" name="Group 65"/>
          <p:cNvGrpSpPr>
            <a:grpSpLocks/>
          </p:cNvGrpSpPr>
          <p:nvPr/>
        </p:nvGrpSpPr>
        <p:grpSpPr bwMode="auto">
          <a:xfrm>
            <a:off x="7627258" y="2453687"/>
            <a:ext cx="685800" cy="285750"/>
            <a:chOff x="4512" y="1632"/>
            <a:chExt cx="576" cy="240"/>
          </a:xfrm>
        </p:grpSpPr>
        <p:sp>
          <p:nvSpPr>
            <p:cNvPr id="20" name="Rectangle 66"/>
            <p:cNvSpPr>
              <a:spLocks noChangeArrowheads="1"/>
            </p:cNvSpPr>
            <p:nvPr/>
          </p:nvSpPr>
          <p:spPr bwMode="auto">
            <a:xfrm>
              <a:off x="4704" y="1728"/>
              <a:ext cx="384" cy="14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Line 67"/>
            <p:cNvSpPr>
              <a:spLocks noChangeShapeType="1"/>
            </p:cNvSpPr>
            <p:nvPr/>
          </p:nvSpPr>
          <p:spPr bwMode="auto">
            <a:xfrm>
              <a:off x="4896" y="1644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Line 68"/>
            <p:cNvSpPr>
              <a:spLocks noChangeShapeType="1"/>
            </p:cNvSpPr>
            <p:nvPr/>
          </p:nvSpPr>
          <p:spPr bwMode="auto">
            <a:xfrm>
              <a:off x="4560" y="1632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Line 69"/>
            <p:cNvSpPr>
              <a:spLocks noChangeShapeType="1"/>
            </p:cNvSpPr>
            <p:nvPr/>
          </p:nvSpPr>
          <p:spPr bwMode="auto">
            <a:xfrm>
              <a:off x="4512" y="1800"/>
              <a:ext cx="1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 Box 70"/>
          <p:cNvSpPr txBox="1">
            <a:spLocks noChangeArrowheads="1"/>
          </p:cNvSpPr>
          <p:nvPr/>
        </p:nvSpPr>
        <p:spPr bwMode="auto">
          <a:xfrm>
            <a:off x="2260468" y="2867454"/>
            <a:ext cx="16602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i="1" dirty="0">
                <a:latin typeface="微软雅黑" pitchFamily="34" charset="-122"/>
                <a:ea typeface="微软雅黑" pitchFamily="34" charset="-122"/>
              </a:rPr>
              <a:t>BP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、变大</a:t>
            </a:r>
          </a:p>
        </p:txBody>
      </p:sp>
      <p:sp>
        <p:nvSpPr>
          <p:cNvPr id="25" name="Text Box 71"/>
          <p:cNvSpPr txBox="1">
            <a:spLocks noChangeArrowheads="1"/>
          </p:cNvSpPr>
          <p:nvPr/>
        </p:nvSpPr>
        <p:spPr bwMode="auto">
          <a:xfrm>
            <a:off x="4217459" y="2867454"/>
            <a:ext cx="971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变暗</a:t>
            </a:r>
          </a:p>
        </p:txBody>
      </p:sp>
      <p:grpSp>
        <p:nvGrpSpPr>
          <p:cNvPr id="26" name="Group 72"/>
          <p:cNvGrpSpPr>
            <a:grpSpLocks/>
          </p:cNvGrpSpPr>
          <p:nvPr/>
        </p:nvGrpSpPr>
        <p:grpSpPr bwMode="auto">
          <a:xfrm flipH="1">
            <a:off x="7732033" y="2990771"/>
            <a:ext cx="685800" cy="271462"/>
            <a:chOff x="4416" y="1164"/>
            <a:chExt cx="576" cy="228"/>
          </a:xfrm>
        </p:grpSpPr>
        <p:sp>
          <p:nvSpPr>
            <p:cNvPr id="27" name="Rectangle 73"/>
            <p:cNvSpPr>
              <a:spLocks noChangeArrowheads="1"/>
            </p:cNvSpPr>
            <p:nvPr/>
          </p:nvSpPr>
          <p:spPr bwMode="auto">
            <a:xfrm>
              <a:off x="4608" y="1248"/>
              <a:ext cx="384" cy="14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Line 74"/>
            <p:cNvSpPr>
              <a:spLocks noChangeShapeType="1"/>
            </p:cNvSpPr>
            <p:nvPr/>
          </p:nvSpPr>
          <p:spPr bwMode="auto">
            <a:xfrm>
              <a:off x="4800" y="1164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Line 75"/>
            <p:cNvSpPr>
              <a:spLocks noChangeShapeType="1"/>
            </p:cNvSpPr>
            <p:nvPr/>
          </p:nvSpPr>
          <p:spPr bwMode="auto">
            <a:xfrm flipH="1">
              <a:off x="4464" y="1164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Line 76"/>
            <p:cNvSpPr>
              <a:spLocks noChangeShapeType="1"/>
            </p:cNvSpPr>
            <p:nvPr/>
          </p:nvSpPr>
          <p:spPr bwMode="auto">
            <a:xfrm>
              <a:off x="4416" y="1320"/>
              <a:ext cx="1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Text Box 77"/>
          <p:cNvSpPr txBox="1">
            <a:spLocks noChangeArrowheads="1"/>
          </p:cNvSpPr>
          <p:nvPr/>
        </p:nvSpPr>
        <p:spPr bwMode="auto">
          <a:xfrm>
            <a:off x="2260468" y="3374996"/>
            <a:ext cx="14066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i="1" dirty="0">
                <a:latin typeface="微软雅黑" pitchFamily="34" charset="-122"/>
                <a:ea typeface="微软雅黑" pitchFamily="34" charset="-122"/>
              </a:rPr>
              <a:t>BP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、变大</a:t>
            </a:r>
          </a:p>
        </p:txBody>
      </p:sp>
      <p:sp>
        <p:nvSpPr>
          <p:cNvPr id="32" name="Text Box 78"/>
          <p:cNvSpPr txBox="1">
            <a:spLocks noChangeArrowheads="1"/>
          </p:cNvSpPr>
          <p:nvPr/>
        </p:nvSpPr>
        <p:spPr bwMode="auto">
          <a:xfrm>
            <a:off x="4236244" y="3334715"/>
            <a:ext cx="971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变暗</a:t>
            </a:r>
          </a:p>
        </p:txBody>
      </p:sp>
      <p:grpSp>
        <p:nvGrpSpPr>
          <p:cNvPr id="33" name="Group 79"/>
          <p:cNvGrpSpPr>
            <a:grpSpLocks/>
          </p:cNvGrpSpPr>
          <p:nvPr/>
        </p:nvGrpSpPr>
        <p:grpSpPr bwMode="auto">
          <a:xfrm flipH="1">
            <a:off x="7582808" y="3385809"/>
            <a:ext cx="857250" cy="271463"/>
            <a:chOff x="4512" y="1644"/>
            <a:chExt cx="720" cy="228"/>
          </a:xfrm>
        </p:grpSpPr>
        <p:sp>
          <p:nvSpPr>
            <p:cNvPr id="34" name="Rectangle 80"/>
            <p:cNvSpPr>
              <a:spLocks noChangeArrowheads="1"/>
            </p:cNvSpPr>
            <p:nvPr/>
          </p:nvSpPr>
          <p:spPr bwMode="auto">
            <a:xfrm>
              <a:off x="4704" y="1728"/>
              <a:ext cx="384" cy="14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Line 81"/>
            <p:cNvSpPr>
              <a:spLocks noChangeShapeType="1"/>
            </p:cNvSpPr>
            <p:nvPr/>
          </p:nvSpPr>
          <p:spPr bwMode="auto">
            <a:xfrm>
              <a:off x="4896" y="1644"/>
              <a:ext cx="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Line 82"/>
            <p:cNvSpPr>
              <a:spLocks noChangeShapeType="1"/>
            </p:cNvSpPr>
            <p:nvPr/>
          </p:nvSpPr>
          <p:spPr bwMode="auto">
            <a:xfrm>
              <a:off x="4896" y="1644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Line 83"/>
            <p:cNvSpPr>
              <a:spLocks noChangeShapeType="1"/>
            </p:cNvSpPr>
            <p:nvPr/>
          </p:nvSpPr>
          <p:spPr bwMode="auto">
            <a:xfrm>
              <a:off x="4512" y="1800"/>
              <a:ext cx="1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Text Box 84"/>
          <p:cNvSpPr txBox="1">
            <a:spLocks noChangeArrowheads="1"/>
          </p:cNvSpPr>
          <p:nvPr/>
        </p:nvSpPr>
        <p:spPr bwMode="auto">
          <a:xfrm>
            <a:off x="2287985" y="3816874"/>
            <a:ext cx="15029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i="1" dirty="0">
                <a:latin typeface="微软雅黑" pitchFamily="34" charset="-122"/>
                <a:ea typeface="微软雅黑" pitchFamily="34" charset="-122"/>
              </a:rPr>
              <a:t>AB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、不变</a:t>
            </a:r>
          </a:p>
        </p:txBody>
      </p:sp>
      <p:sp>
        <p:nvSpPr>
          <p:cNvPr id="39" name="Text Box 85"/>
          <p:cNvSpPr txBox="1">
            <a:spLocks noChangeArrowheads="1"/>
          </p:cNvSpPr>
          <p:nvPr/>
        </p:nvSpPr>
        <p:spPr bwMode="auto">
          <a:xfrm>
            <a:off x="4246828" y="3825341"/>
            <a:ext cx="971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不变</a:t>
            </a:r>
          </a:p>
        </p:txBody>
      </p:sp>
      <p:grpSp>
        <p:nvGrpSpPr>
          <p:cNvPr id="40" name="Group 86"/>
          <p:cNvGrpSpPr>
            <a:grpSpLocks/>
          </p:cNvGrpSpPr>
          <p:nvPr/>
        </p:nvGrpSpPr>
        <p:grpSpPr bwMode="auto">
          <a:xfrm>
            <a:off x="7563908" y="3939671"/>
            <a:ext cx="914400" cy="171450"/>
            <a:chOff x="4560" y="3216"/>
            <a:chExt cx="768" cy="144"/>
          </a:xfrm>
        </p:grpSpPr>
        <p:sp>
          <p:nvSpPr>
            <p:cNvPr id="41" name="Rectangle 87"/>
            <p:cNvSpPr>
              <a:spLocks noChangeArrowheads="1"/>
            </p:cNvSpPr>
            <p:nvPr/>
          </p:nvSpPr>
          <p:spPr bwMode="auto">
            <a:xfrm>
              <a:off x="4752" y="3216"/>
              <a:ext cx="384" cy="14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Line 88"/>
            <p:cNvSpPr>
              <a:spLocks noChangeShapeType="1"/>
            </p:cNvSpPr>
            <p:nvPr/>
          </p:nvSpPr>
          <p:spPr bwMode="auto">
            <a:xfrm>
              <a:off x="4560" y="3288"/>
              <a:ext cx="1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Line 89"/>
            <p:cNvSpPr>
              <a:spLocks noChangeShapeType="1"/>
            </p:cNvSpPr>
            <p:nvPr/>
          </p:nvSpPr>
          <p:spPr bwMode="auto">
            <a:xfrm>
              <a:off x="5136" y="3288"/>
              <a:ext cx="1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Text Box 90"/>
          <p:cNvSpPr txBox="1">
            <a:spLocks noChangeArrowheads="1"/>
          </p:cNvSpPr>
          <p:nvPr/>
        </p:nvSpPr>
        <p:spPr bwMode="auto">
          <a:xfrm>
            <a:off x="2252795" y="4315495"/>
            <a:ext cx="15381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i="1" dirty="0">
                <a:latin typeface="微软雅黑" pitchFamily="34" charset="-122"/>
                <a:ea typeface="微软雅黑" pitchFamily="34" charset="-122"/>
              </a:rPr>
              <a:t>CD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、不变</a:t>
            </a:r>
          </a:p>
        </p:txBody>
      </p:sp>
      <p:sp>
        <p:nvSpPr>
          <p:cNvPr id="45" name="Text Box 91"/>
          <p:cNvSpPr txBox="1">
            <a:spLocks noChangeArrowheads="1"/>
          </p:cNvSpPr>
          <p:nvPr/>
        </p:nvSpPr>
        <p:spPr bwMode="auto">
          <a:xfrm>
            <a:off x="4236244" y="4271753"/>
            <a:ext cx="9715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不变</a:t>
            </a:r>
          </a:p>
        </p:txBody>
      </p:sp>
      <p:sp>
        <p:nvSpPr>
          <p:cNvPr id="46" name="Line 92"/>
          <p:cNvSpPr>
            <a:spLocks noChangeShapeType="1"/>
          </p:cNvSpPr>
          <p:nvPr/>
        </p:nvSpPr>
        <p:spPr bwMode="auto">
          <a:xfrm flipV="1">
            <a:off x="7674883" y="4476248"/>
            <a:ext cx="7429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67125" y="11991"/>
            <a:ext cx="1700214" cy="65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671" y="2004662"/>
            <a:ext cx="1249363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665" y="2459144"/>
            <a:ext cx="1243013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665" y="2960911"/>
            <a:ext cx="1201737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47" y="3434557"/>
            <a:ext cx="1189037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671" y="3876434"/>
            <a:ext cx="1152525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671" y="4389636"/>
            <a:ext cx="1096963" cy="306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5" name="组合 74"/>
          <p:cNvGrpSpPr/>
          <p:nvPr/>
        </p:nvGrpSpPr>
        <p:grpSpPr>
          <a:xfrm>
            <a:off x="110067" y="1760446"/>
            <a:ext cx="647700" cy="1213984"/>
            <a:chOff x="110067" y="1760446"/>
            <a:chExt cx="647700" cy="1213984"/>
          </a:xfrm>
        </p:grpSpPr>
        <p:sp>
          <p:nvSpPr>
            <p:cNvPr id="72" name="左大括号 71"/>
            <p:cNvSpPr/>
            <p:nvPr/>
          </p:nvSpPr>
          <p:spPr>
            <a:xfrm>
              <a:off x="427567" y="2025216"/>
              <a:ext cx="330200" cy="885518"/>
            </a:xfrm>
            <a:prstGeom prst="leftBrac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10067" y="1760446"/>
              <a:ext cx="321734" cy="1213984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2400" i="0" u="none" strike="noStrike" cap="none" spc="0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A</a:t>
              </a:r>
            </a:p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400" i="0" u="none" strike="noStrike" cap="none" spc="0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在下</a:t>
              </a:r>
              <a:endPara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35467" y="2834393"/>
            <a:ext cx="626534" cy="1200327"/>
            <a:chOff x="135467" y="2834393"/>
            <a:chExt cx="626534" cy="1200327"/>
          </a:xfrm>
        </p:grpSpPr>
        <p:sp>
          <p:nvSpPr>
            <p:cNvPr id="82" name="左大括号 81"/>
            <p:cNvSpPr/>
            <p:nvPr/>
          </p:nvSpPr>
          <p:spPr>
            <a:xfrm>
              <a:off x="431801" y="2974430"/>
              <a:ext cx="330200" cy="885518"/>
            </a:xfrm>
            <a:prstGeom prst="leftBrace">
              <a:avLst/>
            </a:prstGeom>
            <a:ln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35467" y="2834393"/>
              <a:ext cx="254000" cy="1200327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en-US" altLang="zh-CN" sz="2400" i="0" u="none" strike="noStrike" cap="none" spc="0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B</a:t>
              </a:r>
              <a:r>
                <a:rPr kumimoji="0" lang="zh-CN" altLang="en-US" sz="2400" i="0" u="none" strike="noStrike" cap="none" spc="0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在下</a:t>
              </a:r>
              <a:endPara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05456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6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18" grpId="0"/>
      <p:bldP spid="24" grpId="0"/>
      <p:bldP spid="25" grpId="0"/>
      <p:bldP spid="31" grpId="0"/>
      <p:bldP spid="32" grpId="0"/>
      <p:bldP spid="38" grpId="0"/>
      <p:bldP spid="39" grpId="0"/>
      <p:bldP spid="44" grpId="0"/>
      <p:bldP spid="45" grpId="0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16106" y="222089"/>
            <a:ext cx="1723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实验探究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026662" y="222089"/>
            <a:ext cx="4493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用滑动变阻器改变小电机的转速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30792" y="1091726"/>
            <a:ext cx="1362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电路图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38922" y="2902751"/>
            <a:ext cx="75184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）能不能只接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两接线柱或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只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两接线柱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3182" y="1948954"/>
            <a:ext cx="1670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实验步骤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2800" y="3795751"/>
            <a:ext cx="59009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闭合开关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前，滑片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应处在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端。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5115" y="4318916"/>
            <a:ext cx="66127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）滑片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向左移动，小电机的转速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852" y="859826"/>
            <a:ext cx="1603988" cy="1089128"/>
          </a:xfrm>
          <a:prstGeom prst="rect">
            <a:avLst/>
          </a:prstGeom>
          <a:effectLst>
            <a:outerShdw blurRad="647700" dist="50800" dir="5400000" algn="ctr" rotWithShape="0">
              <a:srgbClr val="000000">
                <a:alpha val="49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262" y="887321"/>
            <a:ext cx="2626334" cy="1743942"/>
          </a:xfrm>
          <a:prstGeom prst="rect">
            <a:avLst/>
          </a:prstGeom>
          <a:effectLst>
            <a:outerShdw blurRad="647700" dist="50800" dir="5400000" algn="ctr" rotWithShape="0">
              <a:srgbClr val="000000">
                <a:alpha val="49000"/>
              </a:srgbClr>
            </a:outerShdw>
          </a:effec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46860" y="2441086"/>
            <a:ext cx="3570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根据电路图连接好实物图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220719" y="3291879"/>
            <a:ext cx="90009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不能。不仅不能改变电阻，接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时，电阻太小还可能损坏电路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925412" y="3753544"/>
            <a:ext cx="4010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5181731" y="4257417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变小</a:t>
            </a:r>
          </a:p>
        </p:txBody>
      </p:sp>
    </p:spTree>
    <p:extLst>
      <p:ext uri="{BB962C8B-B14F-4D97-AF65-F5344CB8AC3E}">
        <p14:creationId xmlns:p14="http://schemas.microsoft.com/office/powerpoint/2010/main" val="7407512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3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88077" y="192809"/>
            <a:ext cx="4556062" cy="458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变阻器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在生产和生活中的应用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5580" y="1135792"/>
            <a:ext cx="4483100" cy="175432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改变</a:t>
            </a:r>
            <a:r>
              <a:rPr 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电路中的电流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改变</a:t>
            </a:r>
            <a:r>
              <a:rPr 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部分电路两端的电压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</a:p>
          <a:p>
            <a:pPr marL="457200" indent="-457200" algn="l">
              <a:lnSpc>
                <a:spcPct val="150000"/>
              </a:lnSpc>
              <a:buFont typeface="+mj-ea"/>
              <a:buAutoNum type="circleNumDbPlain"/>
            </a:pPr>
            <a:r>
              <a:rPr 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.</a:t>
            </a:r>
            <a:r>
              <a:rPr 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保护电路</a:t>
            </a:r>
            <a:r>
              <a:rPr 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88077" y="739574"/>
            <a:ext cx="239905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 smtClean="0">
                <a:solidFill>
                  <a:schemeClr val="tx1"/>
                </a:solidFill>
              </a:rPr>
              <a:t>(1).</a:t>
            </a:r>
            <a:r>
              <a:rPr lang="zh-CN" altLang="en-US" sz="2400" dirty="0" smtClean="0">
                <a:solidFill>
                  <a:schemeClr val="tx1"/>
                </a:solidFill>
              </a:rPr>
              <a:t>变阻器的作用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98354" y="2845743"/>
            <a:ext cx="17311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电位器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0913" y="3307409"/>
            <a:ext cx="52932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电位器是变阻器的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种，通过改变电阻来调节电压和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电流的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大小，来改变用电器的工作状态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33392" y="2890118"/>
            <a:ext cx="2324991" cy="1980659"/>
            <a:chOff x="5733392" y="2890118"/>
            <a:chExt cx="2324991" cy="1980659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3392" y="2890118"/>
              <a:ext cx="2324991" cy="1518994"/>
            </a:xfrm>
            <a:prstGeom prst="rect">
              <a:avLst/>
            </a:prstGeom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6278849" y="4409112"/>
              <a:ext cx="12340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电位器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0163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88830" y="503531"/>
            <a:ext cx="1800000" cy="1891127"/>
            <a:chOff x="4168715" y="603036"/>
            <a:chExt cx="1800000" cy="1891127"/>
          </a:xfrm>
        </p:grpSpPr>
        <p:pic>
          <p:nvPicPr>
            <p:cNvPr id="3" name="Picture 5" descr="http://image.suning.cn/content/catentries/00000000010330/000000000103305672/fullimage/000000000103305672_1f.jpg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8715" y="603036"/>
              <a:ext cx="1800000" cy="1440000"/>
            </a:xfrm>
            <a:prstGeom prst="rect">
              <a:avLst/>
            </a:prstGeom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4411732" y="2032498"/>
              <a:ext cx="150311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调光台灯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45560" y="613763"/>
            <a:ext cx="1800000" cy="1857889"/>
            <a:chOff x="6285695" y="608401"/>
            <a:chExt cx="1800000" cy="1857889"/>
          </a:xfrm>
        </p:grpSpPr>
        <p:pic>
          <p:nvPicPr>
            <p:cNvPr id="6" name="Picture 7" descr="http://pic8.nipic.com/20100622/4282793_171054214561_2.jpg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5695" y="608401"/>
              <a:ext cx="1800000" cy="1440000"/>
            </a:xfrm>
            <a:prstGeom prst="rect">
              <a:avLst/>
            </a:prstGeom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6435513" y="2004625"/>
              <a:ext cx="150036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音量旋钮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45885" y="2659284"/>
            <a:ext cx="1800000" cy="1746831"/>
            <a:chOff x="5163187" y="2747164"/>
            <a:chExt cx="1800000" cy="1746831"/>
          </a:xfrm>
        </p:grpSpPr>
        <p:pic>
          <p:nvPicPr>
            <p:cNvPr id="12" name="图片 11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546"/>
            <a:stretch/>
          </p:blipFill>
          <p:spPr>
            <a:xfrm>
              <a:off x="5163187" y="2747164"/>
              <a:ext cx="1800000" cy="1440000"/>
            </a:xfrm>
            <a:prstGeom prst="rect">
              <a:avLst/>
            </a:prstGeom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5208262" y="4124592"/>
              <a:ext cx="1440439" cy="3694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数字电位器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96713" y="2659284"/>
            <a:ext cx="2031325" cy="1842106"/>
            <a:chOff x="6912374" y="2813355"/>
            <a:chExt cx="2031325" cy="1842106"/>
          </a:xfrm>
        </p:grpSpPr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6912374" y="4193796"/>
              <a:ext cx="203132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调节耳机音量</a:t>
              </a:r>
            </a:p>
          </p:txBody>
        </p:sp>
        <p:pic>
          <p:nvPicPr>
            <p:cNvPr id="16" name="图片 15"/>
            <p:cNvPicPr preferRelativeResize="0"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8037" y="2813355"/>
              <a:ext cx="1800000" cy="1440000"/>
            </a:xfrm>
            <a:prstGeom prst="rect">
              <a:avLst/>
            </a:prstGeom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</p:spPr>
        </p:pic>
      </p:grpSp>
      <p:sp>
        <p:nvSpPr>
          <p:cNvPr id="17" name="文本框 78857"/>
          <p:cNvSpPr txBox="1">
            <a:spLocks noChangeArrowheads="1"/>
          </p:cNvSpPr>
          <p:nvPr/>
        </p:nvSpPr>
        <p:spPr bwMode="auto">
          <a:xfrm>
            <a:off x="153581" y="2572763"/>
            <a:ext cx="4809143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 typeface="+mj-ea"/>
              <a:buAutoNum type="circleNumDbPlain" startAt="2"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数字电位器：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数字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电位器具有可程序控制改变阻值、耐震动、噪声小、寿命长、抗环境污染等优点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53581" y="492993"/>
            <a:ext cx="2069797" cy="1901665"/>
            <a:chOff x="180141" y="707231"/>
            <a:chExt cx="2069797" cy="1901665"/>
          </a:xfrm>
        </p:grpSpPr>
        <p:pic>
          <p:nvPicPr>
            <p:cNvPr id="18" name="Picture 2" descr="E:\01商乐\05区工作\04课题组\做ppt\16章 电压电阻\电压电阻图\16-4-5.JPG"/>
            <p:cNvPicPr preferRelativeResize="0">
              <a:picLocks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15039" y="707231"/>
              <a:ext cx="1800000" cy="1440000"/>
            </a:xfrm>
            <a:prstGeom prst="rect">
              <a:avLst/>
            </a:prstGeom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180141" y="2147231"/>
              <a:ext cx="20697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buFont typeface="+mj-ea"/>
                <a:buAutoNum type="circleNumDbPlain"/>
              </a:pPr>
              <a:r>
                <a:rPr lang="zh-CN" altLang="en-US" sz="2400" noProof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机械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电位器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23378" y="497458"/>
            <a:ext cx="1800000" cy="1897200"/>
            <a:chOff x="2429530" y="652314"/>
            <a:chExt cx="1800000" cy="1897200"/>
          </a:xfrm>
        </p:grpSpPr>
        <p:pic>
          <p:nvPicPr>
            <p:cNvPr id="20" name="Picture 13" descr="调速开关3"/>
            <p:cNvPicPr preferRelativeResize="0"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9530" y="652314"/>
              <a:ext cx="1800000" cy="1440000"/>
            </a:xfrm>
            <a:prstGeom prst="rect">
              <a:avLst/>
            </a:prstGeom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16"/>
            <p:cNvSpPr txBox="1">
              <a:spLocks noChangeArrowheads="1"/>
            </p:cNvSpPr>
            <p:nvPr/>
          </p:nvSpPr>
          <p:spPr bwMode="auto">
            <a:xfrm>
              <a:off x="2624680" y="2092314"/>
              <a:ext cx="14097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buFont typeface="Arial" pitchFamily="34" charset="0"/>
                <a:buNone/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调速开关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46519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41794" y="163671"/>
            <a:ext cx="2880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(3).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汽车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油量表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原理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2126" y="625336"/>
            <a:ext cx="5276714" cy="3006864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19736" y="3712927"/>
            <a:ext cx="8569325" cy="113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油面上升时，杠杆左端上翘，变阻器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连入电路中的电阻</a:t>
            </a:r>
            <a:r>
              <a:rPr lang="zh-CN" altLang="en-US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，油量表（电流表）的示数</a:t>
            </a:r>
            <a:r>
              <a:rPr lang="zh-CN" altLang="en-US" sz="2400" u="sng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84131" y="4225975"/>
            <a:ext cx="1079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变小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879340" y="4280454"/>
            <a:ext cx="1079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变大</a:t>
            </a:r>
          </a:p>
        </p:txBody>
      </p:sp>
    </p:spTree>
    <p:extLst>
      <p:ext uri="{BB962C8B-B14F-4D97-AF65-F5344CB8AC3E}">
        <p14:creationId xmlns:p14="http://schemas.microsoft.com/office/powerpoint/2010/main" val="393389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001" y="471156"/>
            <a:ext cx="39115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超导体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1911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年，荷兰科学家海克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卡末林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昂内斯（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1853--1926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）发现，汞在极低的温度下，其电阻就变成了零，这种现象叫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超导现象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。能够发生超导现象的物体叫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超导体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.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1" y="574244"/>
            <a:ext cx="3962400" cy="4318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3201" y="0"/>
            <a:ext cx="142218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物理在线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0208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90770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205395" y="15264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160638" y="11959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5291" y="64281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矩形 5"/>
          <p:cNvSpPr/>
          <p:nvPr/>
        </p:nvSpPr>
        <p:spPr>
          <a:xfrm>
            <a:off x="4140007" y="4262734"/>
            <a:ext cx="48980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教学难点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：滑动变阻器的连接使用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68" y="4262734"/>
            <a:ext cx="46312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教学重点：滑动变阻器的作用。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69" y="737415"/>
            <a:ext cx="8590763" cy="3647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73886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241431" y="24692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1327" y="221194"/>
            <a:ext cx="59230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滑动变阻器的连接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8640" y="782857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71813" y="1081033"/>
            <a:ext cx="866550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2019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天津市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）如图是滑动变阻器的结构和连入电路的示意图。当滑片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向左滑动时，连入电路的电阻变小的是（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12643" y="2243387"/>
            <a:ext cx="2076668" cy="1284965"/>
            <a:chOff x="5204995" y="2731660"/>
            <a:chExt cx="2235062" cy="1440000"/>
          </a:xfrm>
        </p:grpSpPr>
        <p:pic>
          <p:nvPicPr>
            <p:cNvPr id="6147" name="Picture 3" descr="学科网(www.zxxk.com)--教育资源门户，提供试卷、教案、课件、论文、素材以及各类教学资源下载，还有大量而丰富的教学相关资讯！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0057" y="2731660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5204995" y="3370575"/>
              <a:ext cx="48932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B. 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281002" y="3528352"/>
            <a:ext cx="2150739" cy="1329099"/>
            <a:chOff x="1117683" y="3508988"/>
            <a:chExt cx="2228060" cy="1440000"/>
          </a:xfrm>
        </p:grpSpPr>
        <p:pic>
          <p:nvPicPr>
            <p:cNvPr id="6146" name="Picture 2" descr="学科网(www.zxxk.com)--教育资源门户，提供试卷、教案、课件、论文、素材以及各类教学资源下载，还有大量而丰富的教学相关资讯！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5743" y="3508988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1117683" y="4047067"/>
              <a:ext cx="44026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C. </a:t>
              </a:r>
              <a:endPara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29443" y="3521945"/>
            <a:ext cx="2159868" cy="1341911"/>
            <a:chOff x="4192824" y="3788732"/>
            <a:chExt cx="2280979" cy="1440000"/>
          </a:xfrm>
        </p:grpSpPr>
        <p:pic>
          <p:nvPicPr>
            <p:cNvPr id="6145" name="Picture 1" descr="学科网(www.zxxk.com)--教育资源门户，提供试卷、教案、课件、论文、素材以及各类教学资源下载，还有大量而丰富的教学相关资讯！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3803" y="3788732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4192824" y="4365546"/>
              <a:ext cx="530567" cy="49541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ctr"/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D. </a:t>
              </a:r>
              <a:endPara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6871975" y="1828359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81002" y="2290024"/>
            <a:ext cx="2140941" cy="1316166"/>
            <a:chOff x="1561108" y="2919940"/>
            <a:chExt cx="2259538" cy="1440000"/>
          </a:xfrm>
        </p:grpSpPr>
        <p:pic>
          <p:nvPicPr>
            <p:cNvPr id="6148" name="Picture 4" descr="学科网(www.zxxk.com)--教育资源门户，提供试卷、教案、课件、论文、素材以及各类教学资源下载，还有大量而丰富的教学相关资讯！"/>
            <p:cNvPicPr preferRelativeResize="0"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0646" y="2919940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1561108" y="3481739"/>
              <a:ext cx="47481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ctr"/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A.</a:t>
              </a:r>
              <a:endPara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175547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804" y="214848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85804" y="676512"/>
            <a:ext cx="801999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2019 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山东</a:t>
            </a:r>
            <a:r>
              <a:rPr lang="zh-CN" altLang="en-US" sz="2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菏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泽）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当滑动变阻器的滑片向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端滑动时，下列四种接法中，变阻器阻值变大的是（　　）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77890" y="3456972"/>
            <a:ext cx="2217922" cy="1440000"/>
            <a:chOff x="1209691" y="3456973"/>
            <a:chExt cx="2217922" cy="1440000"/>
          </a:xfrm>
        </p:grpSpPr>
        <p:pic>
          <p:nvPicPr>
            <p:cNvPr id="9218" name="图片 198" descr="说明: 5b4b5c4d.png (142×73)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7613" y="3456973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1209691" y="4094665"/>
              <a:ext cx="45508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C.</a:t>
              </a:r>
              <a:endPara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39169" y="2016972"/>
            <a:ext cx="2156643" cy="1440000"/>
            <a:chOff x="1793890" y="2152788"/>
            <a:chExt cx="2156643" cy="1440000"/>
          </a:xfrm>
        </p:grpSpPr>
        <p:pic>
          <p:nvPicPr>
            <p:cNvPr id="9220" name="图片 192" descr="说明: ba934668.png (153×70)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533" y="2152788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1793890" y="2841070"/>
              <a:ext cx="47042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A.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49237" y="3456972"/>
            <a:ext cx="2272024" cy="1440000"/>
            <a:chOff x="4449226" y="3370050"/>
            <a:chExt cx="2272024" cy="1440000"/>
          </a:xfrm>
        </p:grpSpPr>
        <p:pic>
          <p:nvPicPr>
            <p:cNvPr id="9217" name="图片 201" descr="说明: a03ba0fd.png (140×89)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1250" y="3370050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4449226" y="3946140"/>
              <a:ext cx="62442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l" rt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D.</a:t>
              </a:r>
              <a:endPara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78869" y="2054153"/>
            <a:ext cx="2242392" cy="1440000"/>
            <a:chOff x="4825983" y="2094118"/>
            <a:chExt cx="2242392" cy="1440000"/>
          </a:xfrm>
        </p:grpSpPr>
        <p:pic>
          <p:nvPicPr>
            <p:cNvPr id="9219" name="图片 195" descr="说明: ac3dae89.png (142×77)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8375" y="2094118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4825983" y="2650203"/>
              <a:ext cx="61595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B.</a:t>
              </a:r>
              <a:endPara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6004978" y="1415177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77224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001" y="216805"/>
            <a:ext cx="5854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滑动变阻器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的作用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021" y="740025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42" name="Picture 2" descr="111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t="10939" r="21208" b="27513"/>
          <a:stretch>
            <a:fillRect/>
          </a:stretch>
        </p:blipFill>
        <p:spPr bwMode="auto">
          <a:xfrm>
            <a:off x="1406227" y="2639751"/>
            <a:ext cx="198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1" descr="222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1" t="8122" r="20982" b="11270"/>
          <a:stretch>
            <a:fillRect/>
          </a:stretch>
        </p:blipFill>
        <p:spPr bwMode="auto">
          <a:xfrm>
            <a:off x="4603953" y="2639751"/>
            <a:ext cx="1980000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30687" y="1076622"/>
            <a:ext cx="854653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2019 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四川 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广安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如图所示，电源电压不变，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L</a:t>
            </a:r>
            <a:r>
              <a:rPr lang="en-US" altLang="zh-CN" sz="2400" baseline="-25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两个灯泡的规格相同。闭合开关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S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，当滑动变阻器的滑片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P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都从中点向右滑动的过程中，关于两灯的亮度情况，说法正确的是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（  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　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043947" y="3810085"/>
            <a:ext cx="6999385" cy="12003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始终比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暗	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始终比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亮	</a:t>
            </a:r>
            <a:endParaRPr lang="zh-CN" altLang="en-US" sz="24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都变暗	    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都变亮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07804" y="2320251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72222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26805" y="228192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280016" y="22819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204089" y="22819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59873" y="75141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TextBox 5"/>
          <p:cNvSpPr txBox="1"/>
          <p:nvPr/>
        </p:nvSpPr>
        <p:spPr>
          <a:xfrm>
            <a:off x="570688" y="1057360"/>
            <a:ext cx="103844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复习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4443" y="1057360"/>
            <a:ext cx="526502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1.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导体电阻大小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的与哪些因素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有关？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7069" y="1615645"/>
            <a:ext cx="86988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</a:rPr>
              <a:t>材料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71643" y="1596029"/>
            <a:ext cx="171811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导体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的长度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78772" y="2197968"/>
            <a:ext cx="75884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温度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99331" y="1596028"/>
            <a:ext cx="230671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0000"/>
                </a:solidFill>
              </a:rPr>
              <a:t>导体</a:t>
            </a:r>
            <a:r>
              <a:rPr lang="zh-CN" altLang="en-US" dirty="0">
                <a:solidFill>
                  <a:srgbClr val="FF0000"/>
                </a:solidFill>
              </a:rPr>
              <a:t>的横截面积</a:t>
            </a:r>
          </a:p>
        </p:txBody>
      </p:sp>
      <p:sp>
        <p:nvSpPr>
          <p:cNvPr id="13" name="矩形 12"/>
          <p:cNvSpPr/>
          <p:nvPr/>
        </p:nvSpPr>
        <p:spPr>
          <a:xfrm>
            <a:off x="478584" y="3510137"/>
            <a:ext cx="757130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导体的材料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、横截面积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相同时，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导体越长，电阻越大。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7551" y="2963895"/>
            <a:ext cx="475314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2.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导体电阻跟长度有什么关系？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8256" y="1569141"/>
            <a:ext cx="8444662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导体的电阻跟导体的</a:t>
            </a:r>
            <a:r>
              <a:rPr kumimoji="0" lang="zh-CN" altLang="en-US" sz="2400" b="0" i="0" u="sng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          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、</a:t>
            </a:r>
            <a:r>
              <a:rPr kumimoji="0" lang="zh-CN" altLang="en-US" sz="2400" b="0" i="0" u="sng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                   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、</a:t>
            </a:r>
            <a:r>
              <a:rPr kumimoji="0" lang="zh-CN" altLang="en-US" sz="2400" b="0" i="0" u="sng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                     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、</a:t>
            </a:r>
            <a:endParaRPr kumimoji="0" lang="en-US" altLang="zh-CN" sz="24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以及导体的</a:t>
            </a:r>
            <a:r>
              <a:rPr kumimoji="0" lang="zh-CN" altLang="en-US" sz="2400" b="0" i="0" u="sng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            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、有关。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11860576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401" y="55299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8547" y="545882"/>
            <a:ext cx="843412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(2019 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四川自贡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某同学在做“用滑动变阻器改变电流”的实验时，连接如图所示的电路，将滑动变阻器的滑片移动到最大阻值处，闭合开关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S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，发现小灯不亮，接下来的操作，在以下步骤中最合理的是（　　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）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265" name="图片24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932" y="3229481"/>
            <a:ext cx="1769533" cy="113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93336" y="2735672"/>
            <a:ext cx="7664336" cy="22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．断开开关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S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，更换额定功率大一点的灯泡重新实验	</a:t>
            </a: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．断开开关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S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，增加电池的节数重新实验	</a:t>
            </a: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．断开开关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S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，拆掉导线重新连接电路	</a:t>
            </a: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．观察电流表的示数是否为零，判断电路是否断路</a:t>
            </a:r>
          </a:p>
        </p:txBody>
      </p:sp>
      <p:sp>
        <p:nvSpPr>
          <p:cNvPr id="5" name="矩形 4"/>
          <p:cNvSpPr/>
          <p:nvPr/>
        </p:nvSpPr>
        <p:spPr>
          <a:xfrm>
            <a:off x="3291180" y="2392541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61481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512" y="220418"/>
            <a:ext cx="103844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问题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734" y="2151219"/>
            <a:ext cx="3395132" cy="20214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5016" y="375047"/>
            <a:ext cx="7614784" cy="175432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从电视机的电路板上看到这么多电子元件。每个电子元件的工作电压和电流都不同，而电视机只有一个电源，怎样来调节每个电子元器件的电压和电流呢？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377" y="4457821"/>
            <a:ext cx="567488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通过一种电子元件</a:t>
            </a:r>
            <a:r>
              <a:rPr kumimoji="0" lang="en-US" altLang="zh-CN" sz="2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------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电阻器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来调节。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7" name="椭圆形标注 6"/>
          <p:cNvSpPr/>
          <p:nvPr/>
        </p:nvSpPr>
        <p:spPr>
          <a:xfrm flipH="1">
            <a:off x="2802468" y="3653288"/>
            <a:ext cx="670749" cy="519348"/>
          </a:xfrm>
          <a:prstGeom prst="wedgeEllipseCallout">
            <a:avLst>
              <a:gd name="adj1" fmla="val -184928"/>
              <a:gd name="adj2" fmla="val 124665"/>
            </a:avLst>
          </a:prstGeom>
          <a:noFill/>
          <a:ln w="12700" cap="flat">
            <a:solidFill>
              <a:srgbClr val="00B05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solidFill>
                  <a:srgbClr val="FF0000"/>
                </a:solidFill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59907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69493" y="8149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136702" y="1379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59872" y="707801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326806" y="1379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06412" y="876959"/>
            <a:ext cx="478913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一、电阻器</a:t>
            </a:r>
            <a:r>
              <a:rPr lang="en-US" altLang="zh-CN" dirty="0"/>
              <a:t>—</a:t>
            </a:r>
            <a:r>
              <a:rPr lang="zh-CN" altLang="en-US" dirty="0"/>
              <a:t>重要的电子元件</a:t>
            </a:r>
          </a:p>
        </p:txBody>
      </p:sp>
      <p:sp>
        <p:nvSpPr>
          <p:cNvPr id="7" name="矩形 6"/>
          <p:cNvSpPr/>
          <p:nvPr/>
        </p:nvSpPr>
        <p:spPr>
          <a:xfrm>
            <a:off x="312192" y="1273177"/>
            <a:ext cx="8376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电子技术中，我们常用到有一定电阻值的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元件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---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电阻器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，也叫做定值电阻，简称电阻。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933906" y="2381038"/>
            <a:ext cx="3379875" cy="2834429"/>
            <a:chOff x="3392039" y="2381038"/>
            <a:chExt cx="3379875" cy="2834429"/>
          </a:xfrm>
        </p:grpSpPr>
        <p:pic>
          <p:nvPicPr>
            <p:cNvPr id="21" name="图片 20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92748" y="2381038"/>
              <a:ext cx="3188801" cy="1800000"/>
            </a:xfrm>
            <a:prstGeom prst="rect">
              <a:avLst/>
            </a:prstGeom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</p:spPr>
        </p:pic>
        <p:sp>
          <p:nvSpPr>
            <p:cNvPr id="26" name="矩形 25"/>
            <p:cNvSpPr/>
            <p:nvPr/>
          </p:nvSpPr>
          <p:spPr>
            <a:xfrm>
              <a:off x="3392039" y="4015138"/>
              <a:ext cx="337987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电阻器是各种电子产品里的重要电子元件</a:t>
              </a:r>
              <a:endPara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261293" y="2812172"/>
            <a:ext cx="1266379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电阻器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2" name="矩形标注 31"/>
          <p:cNvSpPr/>
          <p:nvPr/>
        </p:nvSpPr>
        <p:spPr>
          <a:xfrm rot="2749317">
            <a:off x="4036478" y="3027013"/>
            <a:ext cx="2290878" cy="561119"/>
          </a:xfrm>
          <a:prstGeom prst="wedgeRectCallout">
            <a:avLst>
              <a:gd name="adj1" fmla="val -91729"/>
              <a:gd name="adj2" fmla="val 348718"/>
            </a:avLst>
          </a:prstGeom>
          <a:noFill/>
          <a:ln w="12700" cap="flat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3069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1" grpId="0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0196" y="85906"/>
            <a:ext cx="2537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各种电阻器：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3" name="图片 2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908" y="732237"/>
            <a:ext cx="2160000" cy="1440000"/>
          </a:xfrm>
          <a:prstGeom prst="rect">
            <a:avLst/>
          </a:prstGeom>
          <a:effectLst>
            <a:outerShdw blurRad="647700" dist="50800" dir="54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4" name="图片 3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596" y="732237"/>
            <a:ext cx="2160000" cy="1440000"/>
          </a:xfrm>
          <a:prstGeom prst="rect">
            <a:avLst/>
          </a:prstGeom>
          <a:effectLst>
            <a:outerShdw blurRad="647700" dist="50800" dir="54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5" name="图片 4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202" y="763104"/>
            <a:ext cx="2160000" cy="1440000"/>
          </a:xfrm>
          <a:prstGeom prst="rect">
            <a:avLst/>
          </a:prstGeom>
          <a:effectLst>
            <a:outerShdw blurRad="647700" dist="50800" dir="54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63475" y="2203104"/>
            <a:ext cx="158326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碳膜电阻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2096" y="2215572"/>
            <a:ext cx="16510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金属膜电阻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29225" y="2241444"/>
            <a:ext cx="15240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线绕电阻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1860" y="2740535"/>
            <a:ext cx="2887134" cy="2192208"/>
          </a:xfrm>
          <a:prstGeom prst="rect">
            <a:avLst/>
          </a:prstGeom>
          <a:effectLst>
            <a:outerShdw blurRad="647700" dist="50800" dir="54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50301" y="2703107"/>
            <a:ext cx="5236099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3.</a:t>
            </a: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一些材料制成的长</a:t>
            </a:r>
            <a:r>
              <a:rPr kumimoji="0" lang="en-US" altLang="zh-CN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1m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，横截面积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1mm</a:t>
            </a:r>
            <a:r>
              <a:rPr lang="en-US" altLang="zh-CN" sz="2400" baseline="30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的导线在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en-US" altLang="zh-CN" sz="2400" baseline="30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时的电阻值：</a:t>
            </a:r>
            <a:endParaRPr kumimoji="0" lang="zh-CN" altLang="en-US" sz="2400" b="0" i="0" u="none" strike="noStrike" cap="none" spc="0" normalizeH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4397" y="3836639"/>
            <a:ext cx="253768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电阻器的作用：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9861" y="4335715"/>
            <a:ext cx="5841999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控制电流和电压的大小，使电路正常工作。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3378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6529" y="47407"/>
            <a:ext cx="3275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让小灯泡逐渐亮起来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5575" y="47407"/>
            <a:ext cx="129453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动手做：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54491" y="3237862"/>
            <a:ext cx="847304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1.M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端向左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移动的过程中，小灯泡的亮度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，说明此时接入电路的电阻在变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变阻器：是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靠改变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电阻大小来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控制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的元件。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954181" y="3144728"/>
            <a:ext cx="800219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变亮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970489" y="3791059"/>
            <a:ext cx="492443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169838" y="4304380"/>
            <a:ext cx="800219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电流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900" y="1646178"/>
            <a:ext cx="2761157" cy="1693284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9000"/>
              </a:srgbClr>
            </a:outerShdw>
          </a:effectLst>
        </p:spPr>
      </p:pic>
      <p:sp>
        <p:nvSpPr>
          <p:cNvPr id="10" name="矩形 67597"/>
          <p:cNvSpPr>
            <a:spLocks noChangeArrowheads="1"/>
          </p:cNvSpPr>
          <p:nvPr/>
        </p:nvSpPr>
        <p:spPr bwMode="auto">
          <a:xfrm>
            <a:off x="154491" y="530516"/>
            <a:ext cx="87843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将铅笔芯接入电路，把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端固定，另一端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M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沿铅笔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芯向左移动，观察随铅笔芯接入电路的长度变化，灯泡亮度怎样变化？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5575" y="2591531"/>
            <a:ext cx="800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思考</a:t>
            </a:r>
          </a:p>
        </p:txBody>
      </p:sp>
    </p:spTree>
    <p:extLst>
      <p:ext uri="{BB962C8B-B14F-4D97-AF65-F5344CB8AC3E}">
        <p14:creationId xmlns:p14="http://schemas.microsoft.com/office/powerpoint/2010/main" val="776192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98835" y="1134237"/>
            <a:ext cx="8532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改变接入电路中电阻线的长度来改变接入电阻，从而改变电流。</a:t>
            </a:r>
          </a:p>
        </p:txBody>
      </p:sp>
      <p:sp>
        <p:nvSpPr>
          <p:cNvPr id="3" name="矩形 68628"/>
          <p:cNvSpPr>
            <a:spLocks noChangeArrowheads="1"/>
          </p:cNvSpPr>
          <p:nvPr/>
        </p:nvSpPr>
        <p:spPr bwMode="auto">
          <a:xfrm>
            <a:off x="162322" y="672572"/>
            <a:ext cx="1978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工作原理：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3691" y="1665701"/>
            <a:ext cx="1362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结构：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2612312"/>
            <a:ext cx="20786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）实物图：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53645" y="149354"/>
            <a:ext cx="260584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二、滑动电阻器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883892" y="1759481"/>
            <a:ext cx="6972299" cy="2987080"/>
            <a:chOff x="982133" y="1372609"/>
            <a:chExt cx="6972299" cy="2665992"/>
          </a:xfrm>
        </p:grpSpPr>
        <p:pic>
          <p:nvPicPr>
            <p:cNvPr id="11" name="Picture 4" descr="14-图片-1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571626" y="1951567"/>
              <a:ext cx="5877982" cy="1964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2" name="组合 11"/>
            <p:cNvGrpSpPr/>
            <p:nvPr/>
          </p:nvGrpSpPr>
          <p:grpSpPr>
            <a:xfrm>
              <a:off x="982133" y="1372609"/>
              <a:ext cx="6972299" cy="2665992"/>
              <a:chOff x="905932" y="1372609"/>
              <a:chExt cx="7047048" cy="2665992"/>
            </a:xfrm>
          </p:grpSpPr>
          <p:sp>
            <p:nvSpPr>
              <p:cNvPr id="13" name="AutoShape 5"/>
              <p:cNvSpPr>
                <a:spLocks noChangeArrowheads="1"/>
              </p:cNvSpPr>
              <p:nvPr/>
            </p:nvSpPr>
            <p:spPr bwMode="auto">
              <a:xfrm>
                <a:off x="3437468" y="1454913"/>
                <a:ext cx="812799" cy="456071"/>
              </a:xfrm>
              <a:prstGeom prst="wedgeRoundRectCallout">
                <a:avLst>
                  <a:gd name="adj1" fmla="val 49509"/>
                  <a:gd name="adj2" fmla="val 152988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滑片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黑体" pitchFamily="49" charset="-122"/>
                  </a:rPr>
                  <a:t>P</a:t>
                </a:r>
              </a:p>
            </p:txBody>
          </p:sp>
          <p:sp>
            <p:nvSpPr>
              <p:cNvPr id="14" name="AutoShape 6"/>
              <p:cNvSpPr>
                <a:spLocks noChangeArrowheads="1"/>
              </p:cNvSpPr>
              <p:nvPr/>
            </p:nvSpPr>
            <p:spPr bwMode="auto">
              <a:xfrm>
                <a:off x="6763413" y="1485360"/>
                <a:ext cx="1189567" cy="456071"/>
              </a:xfrm>
              <a:prstGeom prst="wedgeRoundRectCallout">
                <a:avLst>
                  <a:gd name="adj1" fmla="val -29070"/>
                  <a:gd name="adj2" fmla="val 117071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接线柱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黑体" pitchFamily="49" charset="-122"/>
                  </a:rPr>
                  <a:t>D</a:t>
                </a:r>
              </a:p>
            </p:txBody>
          </p:sp>
          <p:sp>
            <p:nvSpPr>
              <p:cNvPr id="15" name="AutoShape 7"/>
              <p:cNvSpPr>
                <a:spLocks noChangeArrowheads="1"/>
              </p:cNvSpPr>
              <p:nvPr/>
            </p:nvSpPr>
            <p:spPr bwMode="auto">
              <a:xfrm>
                <a:off x="6585886" y="3343772"/>
                <a:ext cx="1159934" cy="456071"/>
              </a:xfrm>
              <a:prstGeom prst="wedgeRoundRectCallout">
                <a:avLst>
                  <a:gd name="adj1" fmla="val -54833"/>
                  <a:gd name="adj2" fmla="val -119532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接线柱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黑体" pitchFamily="49" charset="-122"/>
                  </a:rPr>
                  <a:t>B</a:t>
                </a:r>
              </a:p>
            </p:txBody>
          </p:sp>
          <p:sp>
            <p:nvSpPr>
              <p:cNvPr id="16" name="AutoShape 8"/>
              <p:cNvSpPr>
                <a:spLocks noChangeArrowheads="1"/>
              </p:cNvSpPr>
              <p:nvPr/>
            </p:nvSpPr>
            <p:spPr bwMode="auto">
              <a:xfrm>
                <a:off x="1050407" y="1758866"/>
                <a:ext cx="1540933" cy="304236"/>
              </a:xfrm>
              <a:prstGeom prst="wedgeRoundRectCallout">
                <a:avLst>
                  <a:gd name="adj1" fmla="val 28995"/>
                  <a:gd name="adj2" fmla="val 152343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接线柱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黑体" pitchFamily="49" charset="-122"/>
                  </a:rPr>
                  <a:t>C</a:t>
                </a:r>
              </a:p>
            </p:txBody>
          </p:sp>
          <p:sp>
            <p:nvSpPr>
              <p:cNvPr id="17" name="AutoShape 9"/>
              <p:cNvSpPr>
                <a:spLocks noChangeArrowheads="1"/>
              </p:cNvSpPr>
              <p:nvPr/>
            </p:nvSpPr>
            <p:spPr bwMode="auto">
              <a:xfrm>
                <a:off x="3177117" y="3588739"/>
                <a:ext cx="1333500" cy="449862"/>
              </a:xfrm>
              <a:prstGeom prst="wedgeRoundRectCallout">
                <a:avLst>
                  <a:gd name="adj1" fmla="val -47134"/>
                  <a:gd name="adj2" fmla="val -157292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接线柱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黑体" pitchFamily="49" charset="-122"/>
                  </a:rPr>
                  <a:t>A</a:t>
                </a:r>
              </a:p>
            </p:txBody>
          </p:sp>
          <p:sp>
            <p:nvSpPr>
              <p:cNvPr id="18" name="AutoShape 10"/>
              <p:cNvSpPr>
                <a:spLocks noChangeArrowheads="1"/>
              </p:cNvSpPr>
              <p:nvPr/>
            </p:nvSpPr>
            <p:spPr bwMode="auto">
              <a:xfrm>
                <a:off x="5029200" y="1372609"/>
                <a:ext cx="914400" cy="456071"/>
              </a:xfrm>
              <a:prstGeom prst="wedgeRoundRectCallout">
                <a:avLst>
                  <a:gd name="adj1" fmla="val 10681"/>
                  <a:gd name="adj2" fmla="val 140719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金属杆</a:t>
                </a:r>
              </a:p>
            </p:txBody>
          </p:sp>
          <p:sp>
            <p:nvSpPr>
              <p:cNvPr id="19" name="AutoShape 11"/>
              <p:cNvSpPr>
                <a:spLocks noChangeArrowheads="1"/>
              </p:cNvSpPr>
              <p:nvPr/>
            </p:nvSpPr>
            <p:spPr bwMode="auto">
              <a:xfrm>
                <a:off x="1275780" y="2793436"/>
                <a:ext cx="706967" cy="373097"/>
              </a:xfrm>
              <a:prstGeom prst="wedgeRoundRectCallout">
                <a:avLst>
                  <a:gd name="adj1" fmla="val 88153"/>
                  <a:gd name="adj2" fmla="val 31773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瓷筒</a:t>
                </a:r>
              </a:p>
            </p:txBody>
          </p:sp>
          <p:sp>
            <p:nvSpPr>
              <p:cNvPr id="20" name="AutoShape 12"/>
              <p:cNvSpPr>
                <a:spLocks noChangeArrowheads="1"/>
              </p:cNvSpPr>
              <p:nvPr/>
            </p:nvSpPr>
            <p:spPr bwMode="auto">
              <a:xfrm>
                <a:off x="905932" y="3705579"/>
                <a:ext cx="846667" cy="333022"/>
              </a:xfrm>
              <a:prstGeom prst="wedgeRoundRectCallout">
                <a:avLst>
                  <a:gd name="adj1" fmla="val 96944"/>
                  <a:gd name="adj2" fmla="val -48176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支架</a:t>
                </a:r>
              </a:p>
            </p:txBody>
          </p:sp>
          <p:sp>
            <p:nvSpPr>
              <p:cNvPr id="21" name="AutoShape 13"/>
              <p:cNvSpPr>
                <a:spLocks noChangeArrowheads="1"/>
              </p:cNvSpPr>
              <p:nvPr/>
            </p:nvSpPr>
            <p:spPr bwMode="auto">
              <a:xfrm>
                <a:off x="4992578" y="3571808"/>
                <a:ext cx="1312333" cy="299720"/>
              </a:xfrm>
              <a:prstGeom prst="wedgeRoundRectCallout">
                <a:avLst>
                  <a:gd name="adj1" fmla="val -56833"/>
                  <a:gd name="adj2" fmla="val -242449"/>
                  <a:gd name="adj3" fmla="val 16667"/>
                </a:avLst>
              </a:prstGeom>
              <a:solidFill>
                <a:srgbClr val="FFFFFF"/>
              </a:soli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36000" tIns="36000" rIns="36000" bIns="72000"/>
              <a:lstStyle/>
              <a:p>
                <a:pPr algn="ctr"/>
                <a:r>
                  <a:rPr lang="zh-CN" altLang="en-US" sz="2000" b="1" dirty="0">
                    <a:solidFill>
                      <a:srgbClr val="FF0000"/>
                    </a:solidFill>
                    <a:ea typeface="黑体" pitchFamily="49" charset="-122"/>
                  </a:rPr>
                  <a:t>电阻线圈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23962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9"/>
          <p:cNvSpPr>
            <a:spLocks noChangeArrowheads="1"/>
          </p:cNvSpPr>
          <p:nvPr/>
        </p:nvSpPr>
        <p:spPr bwMode="auto">
          <a:xfrm>
            <a:off x="106610" y="303508"/>
            <a:ext cx="28902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）结构示意图：</a:t>
            </a:r>
          </a:p>
        </p:txBody>
      </p:sp>
      <p:pic>
        <p:nvPicPr>
          <p:cNvPr id="7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813" y="131190"/>
            <a:ext cx="2726928" cy="126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516" y="1603200"/>
            <a:ext cx="1333526" cy="52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矩形 72"/>
          <p:cNvSpPr/>
          <p:nvPr/>
        </p:nvSpPr>
        <p:spPr>
          <a:xfrm>
            <a:off x="106610" y="1634423"/>
            <a:ext cx="23507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3.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anose="020B0706020202030204"/>
              </a:rPr>
              <a:t>元件符号：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anose="020B0706020202030204"/>
            </a:endParaRPr>
          </a:p>
        </p:txBody>
      </p:sp>
      <p:sp>
        <p:nvSpPr>
          <p:cNvPr id="74" name="Rectangle 2"/>
          <p:cNvSpPr txBox="1">
            <a:spLocks noChangeArrowheads="1"/>
          </p:cNvSpPr>
          <p:nvPr/>
        </p:nvSpPr>
        <p:spPr>
          <a:xfrm>
            <a:off x="111429" y="2390377"/>
            <a:ext cx="1173669" cy="51308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indent="4572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indent="9144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indent="13716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indent="18288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algn="l"/>
            <a:r>
              <a:rPr kumimoji="1"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kumimoji="1"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铭牌：</a:t>
            </a:r>
            <a:endParaRPr kumimoji="1"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Rectangle 3"/>
          <p:cNvSpPr txBox="1">
            <a:spLocks noChangeArrowheads="1"/>
          </p:cNvSpPr>
          <p:nvPr/>
        </p:nvSpPr>
        <p:spPr>
          <a:xfrm>
            <a:off x="382582" y="3094150"/>
            <a:ext cx="8479654" cy="166076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l-GR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表示：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；“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1.5A”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表示：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。在闭合开关前应该把滑片移到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处。目的是</a:t>
            </a:r>
            <a:r>
              <a:rPr lang="zh-CN" altLang="en-US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6" name="Picture 7"/>
          <p:cNvPicPr preferRelativeResize="0">
            <a:picLocks noChangeArrowheads="1"/>
          </p:cNvPicPr>
          <p:nvPr/>
        </p:nvPicPr>
        <p:blipFill>
          <a:blip r:embed="rId4" cstate="print">
            <a:lum bright="-24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741" y="1926917"/>
            <a:ext cx="2160000" cy="1440000"/>
          </a:xfrm>
          <a:prstGeom prst="rect">
            <a:avLst/>
          </a:prstGeom>
          <a:noFill/>
          <a:ln>
            <a:noFill/>
          </a:ln>
          <a:effectLst>
            <a:outerShdw blurRad="647700" dist="35921" dir="2700000" algn="ctr" rotWithShape="0">
              <a:schemeClr val="bg2">
                <a:alpha val="49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矩形 76"/>
          <p:cNvSpPr/>
          <p:nvPr/>
        </p:nvSpPr>
        <p:spPr>
          <a:xfrm>
            <a:off x="1433022" y="247218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如： “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el-GR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Ω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1.5A”“</a:t>
            </a:r>
            <a:endParaRPr lang="zh-CN" altLang="en-US" sz="2400" dirty="0"/>
          </a:p>
        </p:txBody>
      </p:sp>
      <p:sp>
        <p:nvSpPr>
          <p:cNvPr id="78" name="Text Box 4"/>
          <p:cNvSpPr txBox="1">
            <a:spLocks noChangeArrowheads="1"/>
          </p:cNvSpPr>
          <p:nvPr/>
        </p:nvSpPr>
        <p:spPr bwMode="auto">
          <a:xfrm>
            <a:off x="2196137" y="3136085"/>
            <a:ext cx="25923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最大阻值为</a:t>
            </a:r>
            <a:r>
              <a:rPr lang="en-US" altLang="zh-CN" dirty="0"/>
              <a:t>200</a:t>
            </a:r>
            <a:r>
              <a:rPr lang="el-GR" altLang="en-US" dirty="0"/>
              <a:t>Ω</a:t>
            </a:r>
            <a:endParaRPr lang="en-US" altLang="zh-CN" dirty="0"/>
          </a:p>
        </p:txBody>
      </p:sp>
      <p:sp>
        <p:nvSpPr>
          <p:cNvPr id="79" name="Text Box 5"/>
          <p:cNvSpPr txBox="1">
            <a:spLocks noChangeArrowheads="1"/>
          </p:cNvSpPr>
          <p:nvPr/>
        </p:nvSpPr>
        <p:spPr bwMode="auto">
          <a:xfrm>
            <a:off x="2380719" y="4232514"/>
            <a:ext cx="1676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最大阻值</a:t>
            </a:r>
          </a:p>
        </p:txBody>
      </p:sp>
      <p:sp>
        <p:nvSpPr>
          <p:cNvPr id="80" name="Text Box 6"/>
          <p:cNvSpPr txBox="1">
            <a:spLocks noChangeArrowheads="1"/>
          </p:cNvSpPr>
          <p:nvPr/>
        </p:nvSpPr>
        <p:spPr bwMode="auto">
          <a:xfrm>
            <a:off x="5580327" y="4299604"/>
            <a:ext cx="15486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保护电路</a:t>
            </a:r>
            <a:endParaRPr lang="zh-CN" altLang="en-US" dirty="0"/>
          </a:p>
        </p:txBody>
      </p:sp>
      <p:sp>
        <p:nvSpPr>
          <p:cNvPr id="81" name="Text Box 8"/>
          <p:cNvSpPr txBox="1">
            <a:spLocks noChangeArrowheads="1"/>
          </p:cNvSpPr>
          <p:nvPr/>
        </p:nvSpPr>
        <p:spPr bwMode="auto">
          <a:xfrm>
            <a:off x="2251846" y="3693698"/>
            <a:ext cx="38957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允许通过的最大电流为</a:t>
            </a:r>
            <a:r>
              <a:rPr lang="en-US" altLang="zh-CN" dirty="0"/>
              <a:t>1.5A</a:t>
            </a:r>
          </a:p>
        </p:txBody>
      </p:sp>
    </p:spTree>
    <p:extLst>
      <p:ext uri="{BB962C8B-B14F-4D97-AF65-F5344CB8AC3E}">
        <p14:creationId xmlns:p14="http://schemas.microsoft.com/office/powerpoint/2010/main" val="1679636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 build="p" autoUpdateAnimBg="0"/>
      <p:bldP spid="77" grpId="0"/>
      <p:bldP spid="78" grpId="0" animBg="1" autoUpdateAnimBg="0"/>
      <p:bldP spid="79" grpId="0" animBg="1" autoUpdateAnimBg="0"/>
      <p:bldP spid="80" grpId="0" animBg="1" autoUpdateAnimBg="0"/>
      <p:bldP spid="81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261409" y="883708"/>
            <a:ext cx="7812088" cy="22430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（</a:t>
            </a:r>
            <a:r>
              <a:rPr lang="en-US" altLang="zh-CN" sz="2400" noProof="1"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）</a:t>
            </a:r>
            <a:r>
              <a:rPr lang="zh-CN" altLang="en-US" sz="2400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串联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在电路中，接线是</a:t>
            </a:r>
            <a:r>
              <a:rPr lang="zh-CN" altLang="en-US" sz="2400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一上一下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。</a:t>
            </a:r>
            <a:endParaRPr lang="zh-CN" altLang="en-US" sz="2400" noProof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（</a:t>
            </a:r>
            <a:r>
              <a:rPr lang="en-US" altLang="zh-CN" sz="2400" noProof="1"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）使用前应将</a:t>
            </a:r>
            <a:r>
              <a:rPr lang="zh-CN" altLang="en-US" sz="2400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滑片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放在变阻器</a:t>
            </a:r>
            <a:r>
              <a:rPr lang="zh-CN" altLang="en-US" sz="2400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阻值最大位置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。</a:t>
            </a:r>
            <a:endParaRPr lang="zh-CN" altLang="en-US" sz="2400" noProof="1">
              <a:latin typeface="微软雅黑" pitchFamily="34" charset="-122"/>
              <a:ea typeface="微软雅黑" pitchFamily="34" charset="-122"/>
            </a:endParaRPr>
          </a:p>
          <a:p>
            <a:pPr marL="355600" indent="-355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（</a:t>
            </a:r>
            <a:r>
              <a:rPr lang="en-US" altLang="zh-CN" sz="2400" noProof="1"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）使用前要了解铭牌，铭牌上标有变阻器的</a:t>
            </a:r>
            <a:r>
              <a:rPr lang="zh-CN" altLang="en-US" sz="2400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最大电阻值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和变阻器</a:t>
            </a:r>
            <a:r>
              <a:rPr lang="zh-CN" altLang="en-US" sz="2400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允许通过的最大电流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。</a:t>
            </a:r>
            <a:endParaRPr lang="zh-CN" altLang="en-US" sz="2400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78885" y="336549"/>
            <a:ext cx="32095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滑动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变阻器的使用：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467" y="3174120"/>
            <a:ext cx="2683933" cy="162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99142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1178</Words>
  <Application>Microsoft Office PowerPoint</Application>
  <PresentationFormat>自定义</PresentationFormat>
  <Paragraphs>167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2019-10-09T06:59:19Z</dcterms:created>
  <dcterms:modified xsi:type="dcterms:W3CDTF">2020-01-10T13:30:04Z</dcterms:modified>
</cp:coreProperties>
</file>