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24"/>
  </p:notesMasterIdLst>
  <p:sldIdLst>
    <p:sldId id="256" r:id="rId2"/>
    <p:sldId id="278" r:id="rId3"/>
    <p:sldId id="270" r:id="rId4"/>
    <p:sldId id="303" r:id="rId5"/>
    <p:sldId id="288" r:id="rId6"/>
    <p:sldId id="291" r:id="rId7"/>
    <p:sldId id="292" r:id="rId8"/>
    <p:sldId id="293" r:id="rId9"/>
    <p:sldId id="294" r:id="rId10"/>
    <p:sldId id="295" r:id="rId11"/>
    <p:sldId id="296" r:id="rId12"/>
    <p:sldId id="297" r:id="rId13"/>
    <p:sldId id="298" r:id="rId14"/>
    <p:sldId id="299" r:id="rId15"/>
    <p:sldId id="300" r:id="rId16"/>
    <p:sldId id="301" r:id="rId17"/>
    <p:sldId id="308" r:id="rId18"/>
    <p:sldId id="289" r:id="rId19"/>
    <p:sldId id="304" r:id="rId20"/>
    <p:sldId id="305" r:id="rId21"/>
    <p:sldId id="306" r:id="rId22"/>
    <p:sldId id="307" r:id="rId23"/>
  </p:sldIdLst>
  <p:sldSz cx="9144000" cy="5130800"/>
  <p:notesSz cx="6858000" cy="9144000"/>
  <p:defaultTextStyle>
    <a:lvl1pPr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1pPr>
    <a:lvl2pPr indent="457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2pPr>
    <a:lvl3pPr indent="914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3pPr>
    <a:lvl4pPr indent="1371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4pPr>
    <a:lvl5pPr indent="18288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5pPr>
    <a:lvl6pPr indent="22860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6pPr>
    <a:lvl7pPr indent="2743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7pPr>
    <a:lvl8pPr indent="3200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8pPr>
    <a:lvl9pPr indent="3657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1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7E27"/>
    <a:srgbClr val="66FF33"/>
    <a:srgbClr val="01457D"/>
    <a:srgbClr val="025EAA"/>
    <a:srgbClr val="0039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44" d="100"/>
          <a:sy n="144" d="100"/>
        </p:scale>
        <p:origin x="-684" y="-102"/>
      </p:cViewPr>
      <p:guideLst>
        <p:guide orient="horz" pos="16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3204892648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4650" y="685800"/>
            <a:ext cx="61087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5762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 hasCustomPrompt="1"/>
          </p:nvPr>
        </p:nvSpPr>
        <p:spPr>
          <a:xfrm>
            <a:off x="1143000" y="0"/>
            <a:ext cx="6858000" cy="2632075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 hasCustomPrompt="1"/>
          </p:nvPr>
        </p:nvSpPr>
        <p:spPr>
          <a:xfrm>
            <a:off x="1143000" y="2700338"/>
            <a:ext cx="6858000" cy="2430462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500"/>
              </a:spcBef>
              <a:buSzTx/>
              <a:buNone/>
              <a:defRPr sz="2400"/>
            </a:lvl1pPr>
            <a:lvl2pPr marL="0" indent="457200" algn="ctr">
              <a:spcBef>
                <a:spcPts val="500"/>
              </a:spcBef>
              <a:buSzTx/>
              <a:buNone/>
              <a:defRPr sz="2400"/>
            </a:lvl2pPr>
            <a:lvl3pPr marL="0" indent="914400" algn="ctr">
              <a:spcBef>
                <a:spcPts val="500"/>
              </a:spcBef>
              <a:buSzTx/>
              <a:buNone/>
              <a:defRPr sz="2400"/>
            </a:lvl3pPr>
            <a:lvl4pPr marL="0" indent="1371600" algn="ctr">
              <a:spcBef>
                <a:spcPts val="500"/>
              </a:spcBef>
              <a:buSzTx/>
              <a:buNone/>
              <a:defRPr sz="2400"/>
            </a:lvl4pPr>
            <a:lvl5pPr marL="0" indent="1828800" algn="ctr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2" name="图片 1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 hasCustomPrompt="1"/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 hasCustomPrompt="1"/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23362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 hasCustomPrompt="1"/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 hasCustomPrompt="1"/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 hasCustomPrompt="1"/>
          </p:nvPr>
        </p:nvSpPr>
        <p:spPr>
          <a:xfrm>
            <a:off x="628650" y="1368425"/>
            <a:ext cx="3867150" cy="37623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 hasCustomPrompt="1"/>
          </p:nvPr>
        </p:nvSpPr>
        <p:spPr>
          <a:xfrm>
            <a:off x="630237" y="273050"/>
            <a:ext cx="7886701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 hasCustomPrompt="1"/>
          </p:nvPr>
        </p:nvSpPr>
        <p:spPr>
          <a:xfrm>
            <a:off x="630237" y="1260475"/>
            <a:ext cx="3868739" cy="61753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>
              <a:defRPr sz="1800" b="0"/>
            </a:pPr>
            <a:r>
              <a:rPr sz="2400" b="1"/>
              <a:t>正文级别 1</a:t>
            </a:r>
          </a:p>
          <a:p>
            <a:pPr lvl="1">
              <a:defRPr sz="1800" b="0"/>
            </a:pPr>
            <a:r>
              <a:rPr sz="2400" b="1"/>
              <a:t>正文级别 2</a:t>
            </a:r>
          </a:p>
          <a:p>
            <a:pPr lvl="2">
              <a:defRPr sz="1800" b="0"/>
            </a:pPr>
            <a:r>
              <a:rPr sz="2400" b="1"/>
              <a:t>正文级别 3</a:t>
            </a:r>
          </a:p>
          <a:p>
            <a:pPr lvl="3">
              <a:defRPr sz="1800" b="0"/>
            </a:pPr>
            <a:r>
              <a:rPr sz="2400" b="1"/>
              <a:t>正文级别 4</a:t>
            </a:r>
          </a:p>
          <a:p>
            <a:pPr lvl="4">
              <a:defRPr sz="1800" b="0"/>
            </a:pPr>
            <a:r>
              <a:rPr sz="2400" b="1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 hasCustomPrompt="1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4" name="图片 3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 hasCustomPrompt="1"/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 hasCustomPrompt="1"/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正文级别 1</a:t>
            </a:r>
          </a:p>
          <a:p>
            <a:pPr lvl="1">
              <a:defRPr sz="1800"/>
            </a:pPr>
            <a:r>
              <a:rPr sz="1600"/>
              <a:t>正文级别 2</a:t>
            </a:r>
          </a:p>
          <a:p>
            <a:pPr lvl="2">
              <a:defRPr sz="1800"/>
            </a:pPr>
            <a:r>
              <a:rPr sz="1600"/>
              <a:t>正文级别 3</a:t>
            </a:r>
          </a:p>
          <a:p>
            <a:pPr lvl="3">
              <a:defRPr sz="1800"/>
            </a:pPr>
            <a:r>
              <a:rPr sz="1600"/>
              <a:t>正文级别 4</a:t>
            </a:r>
          </a:p>
          <a:p>
            <a:pPr lvl="4">
              <a:defRPr sz="1800"/>
            </a:pPr>
            <a:r>
              <a:rPr sz="1600"/>
              <a:t>正文级别 5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1095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7886700" cy="3762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med"/>
  <p:txStyles>
    <p:titleStyle>
      <a:lvl1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indent="4572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indent="9144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indent="13716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indent="18288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70602020203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4825995" y="2340681"/>
            <a:ext cx="2573869" cy="50270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第四章  第</a:t>
            </a:r>
            <a:r>
              <a:rPr lang="en-US" altLang="zh-CN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节</a:t>
            </a:r>
            <a:endParaRPr lang="zh-CN" sz="4000" baseline="-25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3996711" y="883025"/>
            <a:ext cx="4562710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教科</a:t>
            </a:r>
            <a:r>
              <a:rPr lang="zh-CN" altLang="en-US" sz="72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版  物理</a:t>
            </a:r>
            <a:r>
              <a:rPr lang="zh-CN" altLang="en-US" sz="24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Shape 40"/>
          <p:cNvSpPr/>
          <p:nvPr/>
        </p:nvSpPr>
        <p:spPr>
          <a:xfrm>
            <a:off x="4022555" y="2975523"/>
            <a:ext cx="4698112" cy="1323439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lnSpc>
                <a:spcPct val="15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电阻：导体对电流的阻碍作用</a:t>
            </a:r>
            <a:endParaRPr lang="en-US" altLang="zh-CN" sz="4000" baseline="-250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>
              <a:lnSpc>
                <a:spcPct val="15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（第</a:t>
            </a:r>
            <a:r>
              <a:rPr lang="en-US" altLang="zh-CN" sz="4000" baseline="-25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4000" baseline="-25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课时）</a:t>
            </a:r>
            <a:endParaRPr lang="zh-CN" sz="4000" baseline="-25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314" y="203839"/>
            <a:ext cx="1530566" cy="307775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同步</a:t>
            </a: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精品课堂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28991" y="1980562"/>
            <a:ext cx="1246493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（教科版）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314" y="843642"/>
            <a:ext cx="3592864" cy="3590100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 advClick="0" advTm="2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09499" y="188669"/>
            <a:ext cx="1627131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实验过程：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3"/>
          <p:cNvSpPr txBox="1">
            <a:spLocks noChangeArrowheads="1"/>
          </p:cNvSpPr>
          <p:nvPr/>
        </p:nvSpPr>
        <p:spPr bwMode="auto">
          <a:xfrm>
            <a:off x="418306" y="650334"/>
            <a:ext cx="49410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探究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导体的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长度对电阻的影响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418306" y="1081258"/>
            <a:ext cx="790575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选用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长度不相同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、横截面积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相同的两段镍铬合金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丝，分别接入电路中，观察电流表示数。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比较它们电流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的大小，并记录表一中。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18306" y="3086156"/>
            <a:ext cx="1385094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电路图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42734" y="2697869"/>
            <a:ext cx="2900760" cy="2352009"/>
          </a:xfrm>
          <a:prstGeom prst="rect">
            <a:avLst/>
          </a:prstGeom>
          <a:effectLst>
            <a:outerShdw blurRad="635000" dist="50800" dir="5400000" algn="ctr" rotWithShape="0">
              <a:srgbClr val="000000">
                <a:alpha val="48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12554752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graphicFrame>
        <p:nvGraphicFramePr>
          <p:cNvPr id="4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3048017"/>
              </p:ext>
            </p:extLst>
          </p:nvPr>
        </p:nvGraphicFramePr>
        <p:xfrm>
          <a:off x="238226" y="918939"/>
          <a:ext cx="8431477" cy="1546873"/>
        </p:xfrm>
        <a:graphic>
          <a:graphicData uri="http://schemas.openxmlformats.org/drawingml/2006/table">
            <a:tbl>
              <a:tblPr/>
              <a:tblGrid>
                <a:gridCol w="1771915"/>
                <a:gridCol w="1150937"/>
                <a:gridCol w="1763713"/>
                <a:gridCol w="1117600"/>
                <a:gridCol w="1285875"/>
                <a:gridCol w="1341437"/>
              </a:tblGrid>
              <a:tr h="75746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材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  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料</a:t>
                      </a:r>
                    </a:p>
                  </a:txBody>
                  <a:tcPr marL="68580" marR="68580" marT="0" marB="0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长度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）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横截面积（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mm</a:t>
                      </a:r>
                      <a:r>
                        <a:rPr kumimoji="0" lang="en-US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）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电</a:t>
                      </a: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压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电流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电阻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6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镍铬合金</a:t>
                      </a:r>
                    </a:p>
                  </a:txBody>
                  <a:tcPr marL="68580" marR="68580" marT="0" marB="0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0.5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相同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相同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较大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较小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475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镍铬合金</a:t>
                      </a:r>
                    </a:p>
                  </a:txBody>
                  <a:tcPr marL="68580" marR="68580" marT="0" marB="0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1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相同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相同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较小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较大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Text Box 34"/>
          <p:cNvSpPr txBox="1">
            <a:spLocks noChangeArrowheads="1"/>
          </p:cNvSpPr>
          <p:nvPr/>
        </p:nvSpPr>
        <p:spPr bwMode="auto">
          <a:xfrm>
            <a:off x="292483" y="2674654"/>
            <a:ext cx="58316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1" hangingPunct="1"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>
                <a:solidFill>
                  <a:srgbClr val="FF0000"/>
                </a:solidFill>
                <a:sym typeface="宋体" pitchFamily="2" charset="-122"/>
              </a:rPr>
              <a:t>实验现象</a:t>
            </a:r>
            <a:r>
              <a:rPr lang="zh-CN" altLang="en-US" dirty="0" smtClean="0">
                <a:solidFill>
                  <a:srgbClr val="FF0000"/>
                </a:solidFill>
                <a:sym typeface="宋体" pitchFamily="2" charset="-122"/>
              </a:rPr>
              <a:t>：</a:t>
            </a:r>
            <a:r>
              <a:rPr lang="zh-CN" altLang="en-US" dirty="0" smtClean="0">
                <a:sym typeface="宋体" pitchFamily="2" charset="-122"/>
              </a:rPr>
              <a:t>长</a:t>
            </a:r>
            <a:r>
              <a:rPr lang="zh-CN" altLang="en-US" dirty="0">
                <a:sym typeface="宋体" pitchFamily="2" charset="-122"/>
              </a:rPr>
              <a:t>的镍铬合金丝中电流较小。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12385" y="3239735"/>
            <a:ext cx="1694215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实验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结论：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260675" y="396547"/>
            <a:ext cx="1655763" cy="460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实验记录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Rectangle 108"/>
          <p:cNvSpPr>
            <a:spLocks noChangeArrowheads="1"/>
          </p:cNvSpPr>
          <p:nvPr/>
        </p:nvSpPr>
        <p:spPr bwMode="auto">
          <a:xfrm>
            <a:off x="1942284" y="3324672"/>
            <a:ext cx="6658352" cy="1135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实验表明：导体的电阻与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导体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的长度有关。粗细相同的同种材料导体，长度越长，电阻越</a:t>
            </a:r>
            <a:r>
              <a:rPr lang="zh-CN" altLang="en-US" sz="2400" u="sng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 Box 34"/>
          <p:cNvSpPr txBox="1">
            <a:spLocks noChangeArrowheads="1"/>
          </p:cNvSpPr>
          <p:nvPr/>
        </p:nvSpPr>
        <p:spPr bwMode="auto">
          <a:xfrm>
            <a:off x="7592809" y="3892199"/>
            <a:ext cx="5182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1" hangingPunct="1"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 smtClean="0">
                <a:solidFill>
                  <a:srgbClr val="FF0000"/>
                </a:solidFill>
              </a:rPr>
              <a:t>大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341951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4" name="TextBox 53"/>
          <p:cNvSpPr txBox="1">
            <a:spLocks noChangeArrowheads="1"/>
          </p:cNvSpPr>
          <p:nvPr/>
        </p:nvSpPr>
        <p:spPr bwMode="auto">
          <a:xfrm>
            <a:off x="206639" y="337067"/>
            <a:ext cx="64058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探究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导体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的横截面积对电阻的影响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69836" y="886524"/>
            <a:ext cx="790575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选用长度相同、横截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面积不同的两段镍铬合金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丝，分别接入电路中，观察电流表示数。比较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流过它们的电流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的大小，并记录表一中。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8306" y="2730556"/>
            <a:ext cx="1385094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电路图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1915" y="2392397"/>
            <a:ext cx="3290552" cy="2416789"/>
          </a:xfrm>
          <a:prstGeom prst="rect">
            <a:avLst/>
          </a:prstGeom>
          <a:effectLst>
            <a:outerShdw blurRad="635000" dist="50800" dir="5400000" algn="ctr" rotWithShape="0">
              <a:srgbClr val="000000">
                <a:alpha val="48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46036964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graphicFrame>
        <p:nvGraphicFramePr>
          <p:cNvPr id="4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6402"/>
              </p:ext>
            </p:extLst>
          </p:nvPr>
        </p:nvGraphicFramePr>
        <p:xfrm>
          <a:off x="261411" y="902758"/>
          <a:ext cx="8570913" cy="1659113"/>
        </p:xfrm>
        <a:graphic>
          <a:graphicData uri="http://schemas.openxmlformats.org/drawingml/2006/table">
            <a:tbl>
              <a:tblPr/>
              <a:tblGrid>
                <a:gridCol w="1765300"/>
                <a:gridCol w="1150938"/>
                <a:gridCol w="1763712"/>
                <a:gridCol w="1301750"/>
                <a:gridCol w="1225550"/>
                <a:gridCol w="1363663"/>
              </a:tblGrid>
              <a:tr h="59425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材</a:t>
                      </a:r>
                      <a:r>
                        <a:rPr kumimoji="0" lang="zh-CN" altLang="en-US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</a:t>
                      </a:r>
                      <a:r>
                        <a:rPr kumimoji="0" lang="zh-CN" altLang="en-US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料</a:t>
                      </a:r>
                    </a:p>
                  </a:txBody>
                  <a:tcPr marL="68580" marR="68580" marT="0" marB="0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长度</a:t>
                      </a:r>
                      <a:endParaRPr kumimoji="0" lang="en-US" sz="2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kumimoji="0" lang="en-US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kumimoji="0" lang="zh-CN" altLang="en-US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）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横截面积</a:t>
                      </a:r>
                      <a:endParaRPr kumimoji="0" lang="en-US" sz="2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kumimoji="0" lang="en-U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mm</a:t>
                      </a:r>
                      <a:r>
                        <a:rPr kumimoji="0" lang="en-US" sz="21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zh-CN" altLang="en-U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）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电</a:t>
                      </a:r>
                      <a:r>
                        <a:rPr kumimoji="0" lang="zh-CN" altLang="en-U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压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电流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电阻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27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镍铬合金</a:t>
                      </a:r>
                    </a:p>
                  </a:txBody>
                  <a:tcPr marL="68580" marR="68580" marT="0" marB="0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相同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</a:t>
                      </a:r>
                      <a:endParaRPr kumimoji="0" lang="zh-CN" altLang="en-US" sz="2100" b="1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相同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较小</a:t>
                      </a:r>
                      <a:endParaRPr kumimoji="0" lang="en-US" sz="2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较大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7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镍铬合金</a:t>
                      </a:r>
                    </a:p>
                  </a:txBody>
                  <a:tcPr marL="68580" marR="68580" marT="0" marB="0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相同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2S</a:t>
                      </a:r>
                      <a:endParaRPr kumimoji="0" lang="zh-CN" altLang="en-US" sz="2100" b="1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相同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较大</a:t>
                      </a:r>
                      <a:endParaRPr kumimoji="0" lang="en-US" sz="2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较小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Text Box 33"/>
          <p:cNvSpPr txBox="1">
            <a:spLocks noChangeArrowheads="1"/>
          </p:cNvSpPr>
          <p:nvPr/>
        </p:nvSpPr>
        <p:spPr bwMode="auto">
          <a:xfrm>
            <a:off x="243422" y="2792233"/>
            <a:ext cx="58599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1" hangingPunct="1"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 smtClean="0">
                <a:sym typeface="宋体" pitchFamily="2" charset="-122"/>
              </a:rPr>
              <a:t>实验现象：</a:t>
            </a:r>
            <a:r>
              <a:rPr lang="zh-CN" altLang="en-US" dirty="0" smtClean="0">
                <a:solidFill>
                  <a:schemeClr val="tx1"/>
                </a:solidFill>
                <a:sym typeface="宋体" pitchFamily="2" charset="-122"/>
              </a:rPr>
              <a:t>较</a:t>
            </a:r>
            <a:r>
              <a:rPr lang="zh-CN" altLang="en-US" dirty="0">
                <a:solidFill>
                  <a:schemeClr val="tx1"/>
                </a:solidFill>
                <a:sym typeface="宋体" pitchFamily="2" charset="-122"/>
              </a:rPr>
              <a:t>细的镍铬合金丝中电流较小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61411" y="345746"/>
            <a:ext cx="1655763" cy="460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实验记录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8943" y="3472900"/>
            <a:ext cx="1694215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实验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结论：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Rectangle 108"/>
          <p:cNvSpPr>
            <a:spLocks noChangeArrowheads="1"/>
          </p:cNvSpPr>
          <p:nvPr/>
        </p:nvSpPr>
        <p:spPr bwMode="auto">
          <a:xfrm>
            <a:off x="1742501" y="3482134"/>
            <a:ext cx="691368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实验表明：导体的电阻与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导体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的长度有关。长度相同的同种材料导体，横截面积越大，电阻越</a:t>
            </a:r>
            <a:r>
              <a:rPr lang="zh-CN" altLang="en-US" sz="2400" u="sng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 Box 34"/>
          <p:cNvSpPr txBox="1">
            <a:spLocks noChangeArrowheads="1"/>
          </p:cNvSpPr>
          <p:nvPr/>
        </p:nvSpPr>
        <p:spPr bwMode="auto">
          <a:xfrm>
            <a:off x="7722799" y="4082298"/>
            <a:ext cx="5182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1" hangingPunct="1"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 smtClean="0">
                <a:solidFill>
                  <a:srgbClr val="FF0000"/>
                </a:solidFill>
              </a:rPr>
              <a:t>小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65685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4" name="TextBox 53"/>
          <p:cNvSpPr txBox="1">
            <a:spLocks noChangeArrowheads="1"/>
          </p:cNvSpPr>
          <p:nvPr/>
        </p:nvSpPr>
        <p:spPr bwMode="auto">
          <a:xfrm>
            <a:off x="206639" y="337067"/>
            <a:ext cx="64058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探究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导体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的材料对电阻的影响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06639" y="928857"/>
            <a:ext cx="7905750" cy="1689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选用长度相同、横截面积相同的铜丝和镍铬合金丝，分别接入电路中，观察电流表示数。比较流过铜丝和镍铬合金丝电流的大小，并记录表一中。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93687" y="2730556"/>
            <a:ext cx="1385094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电路图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41671" y="2961388"/>
            <a:ext cx="3040608" cy="1830746"/>
          </a:xfrm>
          <a:prstGeom prst="rect">
            <a:avLst/>
          </a:prstGeom>
          <a:effectLst>
            <a:outerShdw blurRad="635000" dist="50800" dir="5400000" algn="ctr" rotWithShape="0">
              <a:srgbClr val="000000">
                <a:alpha val="48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12554752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graphicFrame>
        <p:nvGraphicFramePr>
          <p:cNvPr id="4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6135725"/>
              </p:ext>
            </p:extLst>
          </p:nvPr>
        </p:nvGraphicFramePr>
        <p:xfrm>
          <a:off x="457200" y="687588"/>
          <a:ext cx="8328025" cy="1972744"/>
        </p:xfrm>
        <a:graphic>
          <a:graphicData uri="http://schemas.openxmlformats.org/drawingml/2006/table">
            <a:tbl>
              <a:tblPr/>
              <a:tblGrid>
                <a:gridCol w="1668463"/>
                <a:gridCol w="1150937"/>
                <a:gridCol w="1763713"/>
                <a:gridCol w="1117600"/>
                <a:gridCol w="1077912"/>
                <a:gridCol w="1549400"/>
              </a:tblGrid>
              <a:tr h="7969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材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 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料</a:t>
                      </a:r>
                    </a:p>
                  </a:txBody>
                  <a:tcPr marL="68580" marR="68580" marT="0" marB="0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长度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）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横截面积（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mm</a:t>
                      </a:r>
                      <a:r>
                        <a:rPr kumimoji="0" lang="en-US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）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电</a:t>
                      </a: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压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电流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电阻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79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铜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  丝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相同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相同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相同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大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小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79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镍铬合金</a:t>
                      </a:r>
                    </a:p>
                  </a:txBody>
                  <a:tcPr marL="68580" marR="68580" marT="0" marB="0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相同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相同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相同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较小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较大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Text Box 34"/>
          <p:cNvSpPr txBox="1">
            <a:spLocks noChangeArrowheads="1"/>
          </p:cNvSpPr>
          <p:nvPr/>
        </p:nvSpPr>
        <p:spPr bwMode="auto">
          <a:xfrm>
            <a:off x="292364" y="2953358"/>
            <a:ext cx="7869503" cy="464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1" hangingPunct="1"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 smtClean="0">
                <a:solidFill>
                  <a:srgbClr val="FF0000"/>
                </a:solidFill>
                <a:sym typeface="宋体" pitchFamily="2" charset="-122"/>
              </a:rPr>
              <a:t>实验现象：</a:t>
            </a:r>
            <a:r>
              <a:rPr lang="zh-CN" altLang="en-US" dirty="0" smtClean="0">
                <a:sym typeface="宋体" pitchFamily="2" charset="-122"/>
              </a:rPr>
              <a:t>镍铬合金</a:t>
            </a:r>
            <a:r>
              <a:rPr lang="zh-CN" altLang="en-US" dirty="0">
                <a:sym typeface="宋体" pitchFamily="2" charset="-122"/>
              </a:rPr>
              <a:t>丝中电流较小，铜丝中电流很大</a:t>
            </a:r>
            <a:endParaRPr lang="zh-CN" alt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92364" y="227213"/>
            <a:ext cx="1655763" cy="460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实验记录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5895" y="3608367"/>
            <a:ext cx="1694215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实验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结论：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Rectangle 108"/>
          <p:cNvSpPr>
            <a:spLocks noChangeArrowheads="1"/>
          </p:cNvSpPr>
          <p:nvPr/>
        </p:nvSpPr>
        <p:spPr bwMode="auto">
          <a:xfrm>
            <a:off x="1948127" y="3589900"/>
            <a:ext cx="589443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实验表明：导体的电阻与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导体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的材料有关。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9341951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5" name="TextBox 53"/>
          <p:cNvSpPr txBox="1">
            <a:spLocks noChangeArrowheads="1"/>
          </p:cNvSpPr>
          <p:nvPr/>
        </p:nvSpPr>
        <p:spPr bwMode="auto">
          <a:xfrm>
            <a:off x="174704" y="201082"/>
            <a:ext cx="46630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1" hangingPunct="1"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dirty="0"/>
              <a:t>4.</a:t>
            </a:r>
            <a:r>
              <a:rPr lang="zh-CN" altLang="en-US" dirty="0" smtClean="0"/>
              <a:t>探究</a:t>
            </a:r>
            <a:r>
              <a:rPr lang="zh-CN" altLang="en-US" dirty="0"/>
              <a:t>导体的</a:t>
            </a:r>
            <a:r>
              <a:rPr lang="zh-CN" altLang="en-US" dirty="0" smtClean="0"/>
              <a:t>温度对电阻的影响</a:t>
            </a:r>
            <a:endParaRPr lang="zh-CN" altLang="en-US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74704" y="3201903"/>
            <a:ext cx="8701618" cy="168905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）对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大多数导体来说，温度越高，电阻越大，即电阻随温度的升高而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增大。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algn="l" eaLnBrk="1" hangingPunct="1">
              <a:lnSpc>
                <a:spcPct val="150000"/>
              </a:lnSpc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）但也有少数导体，电阻随温度的升高而减小，如：碳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47649" y="662747"/>
            <a:ext cx="613642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把旧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日光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灯管的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灯丝接入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电路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用酒精灯缓慢地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对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其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加热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观察电流表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的示数有什么变化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 Box 33"/>
          <p:cNvSpPr txBox="1">
            <a:spLocks noChangeArrowheads="1"/>
          </p:cNvSpPr>
          <p:nvPr/>
        </p:nvSpPr>
        <p:spPr bwMode="auto">
          <a:xfrm>
            <a:off x="174704" y="2027605"/>
            <a:ext cx="62803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1" hangingPunct="1"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 smtClean="0">
                <a:sym typeface="宋体" pitchFamily="2" charset="-122"/>
              </a:rPr>
              <a:t>实验现象：</a:t>
            </a:r>
            <a:r>
              <a:rPr lang="zh-CN" altLang="en-US" dirty="0" smtClean="0">
                <a:solidFill>
                  <a:schemeClr val="tx1"/>
                </a:solidFill>
                <a:sym typeface="宋体" pitchFamily="2" charset="-122"/>
              </a:rPr>
              <a:t>随着温度升高，电流表示数在变小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182628" y="2555572"/>
            <a:ext cx="4509011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实验结论：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电阻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还跟温度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有关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16565" y="431914"/>
            <a:ext cx="2359757" cy="2827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036964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  <p:bldP spid="9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>
            <a:spLocks noChangeArrowheads="1"/>
          </p:cNvSpPr>
          <p:nvPr/>
        </p:nvSpPr>
        <p:spPr bwMode="auto">
          <a:xfrm>
            <a:off x="120153" y="59267"/>
            <a:ext cx="8152341" cy="1328023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导体的电阻是导体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本身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的一种性质，它的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大小决定于导体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的材料、长度、横截面积和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温度，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与其他因素无关。</a:t>
            </a:r>
            <a:endParaRPr lang="en-US" altLang="zh-CN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55491" y="1247615"/>
            <a:ext cx="7993203" cy="1080000"/>
            <a:chOff x="688225" y="1247616"/>
            <a:chExt cx="7993203" cy="1080000"/>
          </a:xfrm>
        </p:grpSpPr>
        <p:sp>
          <p:nvSpPr>
            <p:cNvPr id="6" name="矩形 5"/>
            <p:cNvSpPr/>
            <p:nvPr/>
          </p:nvSpPr>
          <p:spPr>
            <a:xfrm>
              <a:off x="2452080" y="1556783"/>
              <a:ext cx="622934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手电筒的小灯泡的电阻为</a:t>
              </a:r>
              <a:r>
                <a:rPr lang="zh-CN" altLang="en-US" sz="2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几欧到十几欧</a:t>
              </a:r>
              <a:endPara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7" name="图片 6"/>
            <p:cNvPicPr preferRelativeResize="0">
              <a:picLocks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88225" y="1247616"/>
              <a:ext cx="1800000" cy="1080000"/>
            </a:xfrm>
            <a:prstGeom prst="rect">
              <a:avLst/>
            </a:prstGeom>
            <a:effectLst>
              <a:outerShdw blurRad="660400" dist="50800" dir="5400000" algn="ctr" rotWithShape="0">
                <a:srgbClr val="000000">
                  <a:alpha val="49000"/>
                </a:srgbClr>
              </a:outerShdw>
            </a:effectLst>
          </p:spPr>
        </p:pic>
      </p:grpSp>
      <p:grpSp>
        <p:nvGrpSpPr>
          <p:cNvPr id="18" name="组合 17"/>
          <p:cNvGrpSpPr/>
          <p:nvPr/>
        </p:nvGrpSpPr>
        <p:grpSpPr>
          <a:xfrm>
            <a:off x="346025" y="2327615"/>
            <a:ext cx="7673333" cy="1080000"/>
            <a:chOff x="675361" y="2327616"/>
            <a:chExt cx="7673333" cy="1080000"/>
          </a:xfrm>
        </p:grpSpPr>
        <p:sp>
          <p:nvSpPr>
            <p:cNvPr id="9" name="矩形 8"/>
            <p:cNvSpPr/>
            <p:nvPr/>
          </p:nvSpPr>
          <p:spPr>
            <a:xfrm>
              <a:off x="2524208" y="2327616"/>
              <a:ext cx="5824486" cy="10800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长</a:t>
              </a:r>
              <a:r>
                <a:rPr lang="en-US" altLang="zh-CN" sz="2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1m</a:t>
              </a:r>
              <a:r>
                <a:rPr lang="zh-CN" altLang="en-US" sz="2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、截面积</a:t>
              </a:r>
              <a:r>
                <a:rPr lang="en-US" altLang="zh-CN" sz="2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1mm</a:t>
              </a:r>
              <a:r>
                <a:rPr lang="en-US" altLang="zh-CN" sz="2400" baseline="300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r>
                <a:rPr lang="zh-CN" altLang="en-US" sz="2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的</a:t>
              </a:r>
              <a:r>
                <a:rPr lang="zh-CN" altLang="en-US" sz="2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铜导线的</a:t>
              </a:r>
              <a:r>
                <a:rPr lang="zh-CN" altLang="en-US" sz="2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电阻约百分之几欧。</a:t>
              </a:r>
              <a:endPara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10" name="图片 9"/>
            <p:cNvPicPr preferRelativeResize="0"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5361" y="2327616"/>
              <a:ext cx="1800000" cy="1080000"/>
            </a:xfrm>
            <a:prstGeom prst="rect">
              <a:avLst/>
            </a:prstGeom>
            <a:effectLst>
              <a:outerShdw blurRad="660400" dist="50800" dir="5400000" algn="ctr" rotWithShape="0">
                <a:srgbClr val="000000">
                  <a:alpha val="49000"/>
                </a:srgbClr>
              </a:outerShdw>
            </a:effectLst>
          </p:spPr>
        </p:pic>
      </p:grpSp>
      <p:grpSp>
        <p:nvGrpSpPr>
          <p:cNvPr id="11" name="组合 10"/>
          <p:cNvGrpSpPr/>
          <p:nvPr/>
        </p:nvGrpSpPr>
        <p:grpSpPr>
          <a:xfrm>
            <a:off x="643156" y="3512699"/>
            <a:ext cx="3589867" cy="1511810"/>
            <a:chOff x="45699" y="3199432"/>
            <a:chExt cx="4041491" cy="1850447"/>
          </a:xfrm>
        </p:grpSpPr>
        <p:pic>
          <p:nvPicPr>
            <p:cNvPr id="12" name="图片 11"/>
            <p:cNvPicPr preferRelativeResize="0">
              <a:picLocks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312183" y="3199432"/>
              <a:ext cx="1260000" cy="1440000"/>
            </a:xfrm>
            <a:prstGeom prst="rect">
              <a:avLst/>
            </a:prstGeom>
            <a:effectLst>
              <a:outerShdw blurRad="660400" dist="50800" dir="5400000" algn="ctr" rotWithShape="0">
                <a:srgbClr val="000000">
                  <a:alpha val="49000"/>
                </a:srgbClr>
              </a:outerShdw>
            </a:effectLst>
          </p:spPr>
        </p:pic>
        <p:sp>
          <p:nvSpPr>
            <p:cNvPr id="13" name="矩形 12"/>
            <p:cNvSpPr/>
            <p:nvPr/>
          </p:nvSpPr>
          <p:spPr>
            <a:xfrm>
              <a:off x="45699" y="4588214"/>
              <a:ext cx="404149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2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电流表的内阻在</a:t>
              </a:r>
              <a:r>
                <a:rPr lang="en-US" altLang="zh-CN" sz="2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0.1</a:t>
              </a:r>
              <a:r>
                <a:rPr lang="en-US" altLang="zh-CN" sz="2400" dirty="0"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2400" dirty="0" smtClean="0">
                  <a:latin typeface="微软雅黑" pitchFamily="34" charset="-122"/>
                  <a:ea typeface="微软雅黑" pitchFamily="34" charset="-122"/>
                </a:rPr>
                <a:t>Ω</a:t>
              </a:r>
              <a:r>
                <a:rPr lang="zh-CN" altLang="en-US" sz="2400" dirty="0" smtClean="0">
                  <a:latin typeface="微软雅黑" pitchFamily="34" charset="-122"/>
                  <a:ea typeface="微软雅黑" pitchFamily="34" charset="-122"/>
                </a:rPr>
                <a:t>左右；</a:t>
              </a:r>
              <a:endPara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481274" y="3512699"/>
            <a:ext cx="3867420" cy="1511810"/>
            <a:chOff x="3891644" y="3103782"/>
            <a:chExt cx="4528804" cy="1946095"/>
          </a:xfrm>
        </p:grpSpPr>
        <p:pic>
          <p:nvPicPr>
            <p:cNvPr id="15" name="图片 14"/>
            <p:cNvPicPr preferRelativeResize="0">
              <a:picLocks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633391" y="3103782"/>
              <a:ext cx="1260000" cy="1440000"/>
            </a:xfrm>
            <a:prstGeom prst="rect">
              <a:avLst/>
            </a:prstGeom>
            <a:effectLst>
              <a:outerShdw blurRad="660400" dist="50800" dir="5400000" algn="ctr" rotWithShape="0">
                <a:srgbClr val="000000">
                  <a:alpha val="49000"/>
                </a:srgbClr>
              </a:outerShdw>
            </a:effectLst>
          </p:spPr>
        </p:pic>
        <p:sp>
          <p:nvSpPr>
            <p:cNvPr id="16" name="矩形 15"/>
            <p:cNvSpPr/>
            <p:nvPr/>
          </p:nvSpPr>
          <p:spPr>
            <a:xfrm>
              <a:off x="3891644" y="4588212"/>
              <a:ext cx="452880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2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电压表的内阻在几十兆欧</a:t>
              </a:r>
              <a:r>
                <a:rPr lang="en-US" altLang="zh-CN" sz="2400" dirty="0" smtClean="0">
                  <a:latin typeface="微软雅黑" pitchFamily="34" charset="-122"/>
                  <a:ea typeface="微软雅黑" pitchFamily="34" charset="-122"/>
                </a:rPr>
                <a:t> Ω</a:t>
              </a:r>
              <a:r>
                <a:rPr lang="zh-CN" altLang="en-US" sz="2400" dirty="0" smtClean="0">
                  <a:latin typeface="微软雅黑" pitchFamily="34" charset="-122"/>
                  <a:ea typeface="微软雅黑" pitchFamily="34" charset="-122"/>
                </a:rPr>
                <a:t>左右</a:t>
              </a:r>
              <a:endPara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9991313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577539" y="174433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75022" y="308477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课堂小结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6199" y="4597400"/>
            <a:ext cx="3767668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重点：理解电阻的概念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13200" y="4588217"/>
            <a:ext cx="4588934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难点：探究影响电阻大小的因素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068" y="997865"/>
            <a:ext cx="8276860" cy="3580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596326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08"/>
          <p:cNvSpPr/>
          <p:nvPr/>
        </p:nvSpPr>
        <p:spPr>
          <a:xfrm>
            <a:off x="284119" y="13391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12" name="文本框 1"/>
          <p:cNvSpPr txBox="1"/>
          <p:nvPr/>
        </p:nvSpPr>
        <p:spPr>
          <a:xfrm>
            <a:off x="1157524" y="133914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典例分析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sp>
        <p:nvSpPr>
          <p:cNvPr id="13" name="Shape 112"/>
          <p:cNvSpPr/>
          <p:nvPr/>
        </p:nvSpPr>
        <p:spPr>
          <a:xfrm>
            <a:off x="241431" y="246920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4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31315" y="597330"/>
            <a:ext cx="59230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考点一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理解电阻的概念</a:t>
            </a:r>
            <a:endParaRPr lang="zh-CN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21659" y="1120550"/>
            <a:ext cx="22124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【典型例题</a:t>
            </a:r>
            <a:r>
              <a:rPr lang="en-US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400" dirty="0"/>
          </a:p>
        </p:txBody>
      </p:sp>
      <p:sp>
        <p:nvSpPr>
          <p:cNvPr id="16" name="矩形 15"/>
          <p:cNvSpPr/>
          <p:nvPr/>
        </p:nvSpPr>
        <p:spPr>
          <a:xfrm>
            <a:off x="812800" y="1411238"/>
            <a:ext cx="7747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2019 </a:t>
            </a: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福建省）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在相同温度下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关于导体的电阻，下列说法正确的是（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）</a:t>
            </a:r>
          </a:p>
          <a:p>
            <a:pPr algn="l" fontAlgn="ctr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A. 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铜线的电阻一定比铝线的小</a:t>
            </a:r>
          </a:p>
          <a:p>
            <a:pPr algn="l" fontAlgn="ctr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B. 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长度相同粗细也相同的铜线和铝线电阻相等</a:t>
            </a:r>
          </a:p>
          <a:p>
            <a:pPr algn="l" fontAlgn="ctr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C. 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长度相同的两根铜线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, 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粗的那根电阻较大</a:t>
            </a:r>
          </a:p>
          <a:p>
            <a:pPr algn="l" fontAlgn="ctr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D. 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粗细相同的两根铜线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, 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长的那根电阻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较大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146902" y="2165151"/>
            <a:ext cx="4187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602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5" y="228192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0016" y="228192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228192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课堂导入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751410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72217" y="997865"/>
            <a:ext cx="7535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复习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27201" y="997865"/>
            <a:ext cx="2734736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金属导电靠什么？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45006" y="997864"/>
            <a:ext cx="1904998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靠自由电子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2217" y="1677140"/>
            <a:ext cx="1254984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动手做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78121" y="1677140"/>
            <a:ext cx="2783816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一个导电性检测器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0781" y="2238571"/>
            <a:ext cx="52507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如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图所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示，在导线间分别接入细铜线、细铁线、铅笔芯、橡皮、塑料尺、木片等，观察到小灯泡的亮度和电流表的示数发生了变化。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925"/>
          <a:stretch/>
        </p:blipFill>
        <p:spPr>
          <a:xfrm>
            <a:off x="5980110" y="2138803"/>
            <a:ext cx="2689593" cy="1836404"/>
          </a:xfrm>
          <a:prstGeom prst="rect">
            <a:avLst/>
          </a:prstGeom>
          <a:effectLst>
            <a:outerShdw blurRad="635000" dist="50800" dir="5400000" algn="ctr" rotWithShape="0">
              <a:srgbClr val="000000">
                <a:alpha val="49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63752709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804" y="214848"/>
            <a:ext cx="22124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【迁移训练</a:t>
            </a:r>
            <a:r>
              <a:rPr lang="en-US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</a:p>
        </p:txBody>
      </p:sp>
      <p:sp>
        <p:nvSpPr>
          <p:cNvPr id="3" name="矩形 2"/>
          <p:cNvSpPr/>
          <p:nvPr/>
        </p:nvSpPr>
        <p:spPr>
          <a:xfrm>
            <a:off x="516466" y="1005512"/>
            <a:ext cx="750993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2019  </a:t>
            </a: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四川巴中）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下列说法错误的是（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）</a:t>
            </a:r>
          </a:p>
          <a:p>
            <a:pPr algn="l" fontAlgn="ctr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．电荷的定向移动形成电流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             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l" fontAlgn="ctr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．串联电路中电流处处相等</a:t>
            </a:r>
          </a:p>
          <a:p>
            <a:pPr algn="l" fontAlgn="ctr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．灯泡亮度由灯泡的实际功率决定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       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l" fontAlgn="ctr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．导体的电阻跟导体两端电压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成正比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67492" y="1220801"/>
            <a:ext cx="4187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/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199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5001" y="216805"/>
            <a:ext cx="58541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影响电阻大小的因素</a:t>
            </a:r>
            <a:endParaRPr lang="en-US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2819" y="750850"/>
            <a:ext cx="25490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例题</a:t>
            </a:r>
            <a:r>
              <a:rPr lang="en-US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2869" y="1271037"/>
            <a:ext cx="7112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2019  </a:t>
            </a: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广东深圳）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下列说法正确的是（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）</a:t>
            </a:r>
          </a:p>
          <a:p>
            <a:pPr algn="l" fontAlgn="ctr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．电荷的移动形成电流</a:t>
            </a:r>
          </a:p>
          <a:p>
            <a:pPr algn="l" fontAlgn="ctr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．电路中有电压就一定有电流</a:t>
            </a:r>
          </a:p>
          <a:p>
            <a:pPr algn="l" fontAlgn="ctr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．把一根铜丝均匀拉长后电阻变小</a:t>
            </a:r>
          </a:p>
          <a:p>
            <a:pPr algn="l" fontAlgn="ctr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．长时间使用的手机发烫，是因为电流的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热效应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912046" y="1419367"/>
            <a:ext cx="4187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/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8213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5234" y="269311"/>
            <a:ext cx="25490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训练</a:t>
            </a:r>
            <a:r>
              <a:rPr lang="en-US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zh-CN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7934" y="967939"/>
            <a:ext cx="778933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吉林省）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有甲、乙两根镍铬合金线，甲和乙等长，乙粗些，把它们并联在同一电路中，它们两端的电压分别为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U</a:t>
            </a:r>
            <a:r>
              <a:rPr lang="zh-CN" altLang="zh-CN" sz="2400" baseline="-25000" dirty="0">
                <a:latin typeface="微软雅黑" pitchFamily="34" charset="-122"/>
                <a:ea typeface="微软雅黑" pitchFamily="34" charset="-122"/>
              </a:rPr>
              <a:t>甲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U</a:t>
            </a:r>
            <a:r>
              <a:rPr lang="zh-CN" altLang="zh-CN" sz="2400" baseline="-25000" dirty="0">
                <a:latin typeface="微软雅黑" pitchFamily="34" charset="-122"/>
                <a:ea typeface="微软雅黑" pitchFamily="34" charset="-122"/>
              </a:rPr>
              <a:t>乙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，下列判断中正确的是（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）</a:t>
            </a:r>
          </a:p>
          <a:p>
            <a:pPr algn="l" fontAlgn="ctr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A.U</a:t>
            </a:r>
            <a:r>
              <a:rPr lang="zh-CN" altLang="zh-CN" sz="2400" baseline="-25000" dirty="0">
                <a:latin typeface="微软雅黑" pitchFamily="34" charset="-122"/>
                <a:ea typeface="微软雅黑" pitchFamily="34" charset="-122"/>
              </a:rPr>
              <a:t>甲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=U</a:t>
            </a:r>
            <a:r>
              <a:rPr lang="zh-CN" altLang="zh-CN" sz="2400" baseline="-25000" dirty="0">
                <a:latin typeface="微软雅黑" pitchFamily="34" charset="-122"/>
                <a:ea typeface="微软雅黑" pitchFamily="34" charset="-122"/>
              </a:rPr>
              <a:t>乙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                                  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B.U</a:t>
            </a:r>
            <a:r>
              <a:rPr lang="zh-CN" altLang="zh-CN" sz="2400" baseline="-25000" dirty="0">
                <a:latin typeface="微软雅黑" pitchFamily="34" charset="-122"/>
                <a:ea typeface="微软雅黑" pitchFamily="34" charset="-122"/>
              </a:rPr>
              <a:t>甲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＜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U</a:t>
            </a:r>
            <a:r>
              <a:rPr lang="zh-CN" altLang="zh-CN" sz="2400" baseline="-25000" dirty="0">
                <a:latin typeface="微软雅黑" pitchFamily="34" charset="-122"/>
                <a:ea typeface="微软雅黑" pitchFamily="34" charset="-122"/>
              </a:rPr>
              <a:t>乙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   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  <a:p>
            <a:pPr algn="l" fontAlgn="ctr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C.U</a:t>
            </a:r>
            <a:r>
              <a:rPr lang="zh-CN" altLang="zh-CN" sz="2400" baseline="-25000" dirty="0">
                <a:latin typeface="微软雅黑" pitchFamily="34" charset="-122"/>
                <a:ea typeface="微软雅黑" pitchFamily="34" charset="-122"/>
              </a:rPr>
              <a:t>甲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＞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U</a:t>
            </a:r>
            <a:r>
              <a:rPr lang="zh-CN" altLang="zh-CN" sz="2400" baseline="-25000" dirty="0">
                <a:latin typeface="微软雅黑" pitchFamily="34" charset="-122"/>
                <a:ea typeface="微软雅黑" pitchFamily="34" charset="-122"/>
              </a:rPr>
              <a:t>乙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                                  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无法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确定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846222" y="2255967"/>
            <a:ext cx="5799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   </a:t>
            </a:r>
            <a:endParaRPr lang="zh-CN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4009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86823" y="300857"/>
            <a:ext cx="1083732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现象：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3268" y="762520"/>
            <a:ext cx="833103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）在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导线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AB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之间分别接入铜线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小刀、硬币、铅笔芯，闭合开关，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电流表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示数，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灯泡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。说明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铜线、小刀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、硬币、铅笔芯对电流阻碍作用</a:t>
            </a:r>
            <a:r>
              <a:rPr lang="zh-CN" altLang="en-US" sz="2400" u="sng" dirty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。</a:t>
            </a:r>
            <a:br>
              <a:rPr lang="zh-CN" altLang="en-US" sz="2400" dirty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）若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在导线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AB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之间分别接入橡胶、塑料尺、木片，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闭合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开关，电流表</a:t>
            </a:r>
            <a:r>
              <a:rPr lang="zh-CN" altLang="en-US" sz="2400" u="sng" dirty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示数，说明橡胶、塑料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尺、木片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对电流阻碍作用</a:t>
            </a:r>
            <a:r>
              <a:rPr lang="en-US" altLang="zh-CN" sz="2400" u="sng" dirty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4495108" y="1888597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小</a:t>
            </a: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2308226" y="2972861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没有</a:t>
            </a: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2912535" y="1334561"/>
            <a:ext cx="492443" cy="461665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有</a:t>
            </a: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5132918" y="1323447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发光</a:t>
            </a: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1470555" y="3529014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大</a:t>
            </a:r>
          </a:p>
        </p:txBody>
      </p:sp>
    </p:spTree>
    <p:extLst>
      <p:ext uri="{BB962C8B-B14F-4D97-AF65-F5344CB8AC3E}">
        <p14:creationId xmlns:p14="http://schemas.microsoft.com/office/powerpoint/2010/main" val="396976836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utoUpdateAnimBg="0"/>
      <p:bldP spid="12" grpId="0" autoUpdateAnimBg="0"/>
      <p:bldP spid="13" grpId="0" autoUpdateAnimBg="0"/>
      <p:bldP spid="14" grpId="0" autoUpdateAnimBg="0"/>
      <p:bldP spid="15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48875" y="291388"/>
            <a:ext cx="1538883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CC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numCol="1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rPr>
              <a:t>现象分析：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941146" y="660720"/>
            <a:ext cx="3537435" cy="978649"/>
            <a:chOff x="941146" y="660720"/>
            <a:chExt cx="3537435" cy="978649"/>
          </a:xfrm>
        </p:grpSpPr>
        <p:sp>
          <p:nvSpPr>
            <p:cNvPr id="6" name="Text Box 17"/>
            <p:cNvSpPr txBox="1">
              <a:spLocks noChangeArrowheads="1"/>
            </p:cNvSpPr>
            <p:nvPr/>
          </p:nvSpPr>
          <p:spPr bwMode="auto">
            <a:xfrm>
              <a:off x="941146" y="660720"/>
              <a:ext cx="1415772" cy="950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omic Sans MS" pitchFamily="66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omic Sans MS" pitchFamily="66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omic Sans MS" pitchFamily="66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omic Sans MS" pitchFamily="66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400" dirty="0">
                  <a:latin typeface="微软雅黑" pitchFamily="34" charset="-122"/>
                  <a:ea typeface="微软雅黑" pitchFamily="34" charset="-122"/>
                </a:rPr>
                <a:t>灯泡的</a:t>
              </a:r>
            </a:p>
            <a:p>
              <a:pPr algn="ctr" eaLnBrk="1" hangingPunct="1">
                <a:lnSpc>
                  <a:spcPct val="150000"/>
                </a:lnSpc>
              </a:pPr>
              <a:r>
                <a:rPr lang="zh-CN" altLang="en-US" sz="2400" dirty="0">
                  <a:latin typeface="微软雅黑" pitchFamily="34" charset="-122"/>
                  <a:ea typeface="微软雅黑" pitchFamily="34" charset="-122"/>
                </a:rPr>
                <a:t>亮暗程度</a:t>
              </a:r>
            </a:p>
          </p:txBody>
        </p:sp>
        <p:sp>
          <p:nvSpPr>
            <p:cNvPr id="7" name="AutoShape 18"/>
            <p:cNvSpPr>
              <a:spLocks noChangeArrowheads="1"/>
            </p:cNvSpPr>
            <p:nvPr/>
          </p:nvSpPr>
          <p:spPr bwMode="auto">
            <a:xfrm rot="10860000">
              <a:off x="2357842" y="1078765"/>
              <a:ext cx="976313" cy="114300"/>
            </a:xfrm>
            <a:prstGeom prst="leftArrow">
              <a:avLst>
                <a:gd name="adj1" fmla="val 50000"/>
                <a:gd name="adj2" fmla="val 106771"/>
              </a:avLst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Text Box 19"/>
            <p:cNvSpPr txBox="1">
              <a:spLocks noChangeArrowheads="1"/>
            </p:cNvSpPr>
            <p:nvPr/>
          </p:nvSpPr>
          <p:spPr bwMode="auto">
            <a:xfrm>
              <a:off x="3365777" y="808372"/>
              <a:ext cx="1112804" cy="8309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algn="ctr" eaLnBrk="1" hangingPunct="1"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omic Sans MS" pitchFamily="66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omic Sans MS" pitchFamily="66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omic Sans MS" pitchFamily="66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omic Sans MS" pitchFamily="66" charset="0"/>
                  <a:ea typeface="宋体" pitchFamily="2" charset="-122"/>
                </a:defRPr>
              </a:lvl9pPr>
            </a:lstStyle>
            <a:p>
              <a:r>
                <a:rPr lang="zh-CN" altLang="en-US" dirty="0"/>
                <a:t>电流的</a:t>
              </a:r>
            </a:p>
            <a:p>
              <a:r>
                <a:rPr lang="zh-CN" altLang="en-US" dirty="0"/>
                <a:t>强弱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416449" y="726270"/>
            <a:ext cx="3089562" cy="830997"/>
            <a:chOff x="4478580" y="720416"/>
            <a:chExt cx="3089562" cy="830997"/>
          </a:xfrm>
        </p:grpSpPr>
        <p:sp>
          <p:nvSpPr>
            <p:cNvPr id="10" name="Text Box 10"/>
            <p:cNvSpPr txBox="1">
              <a:spLocks noChangeArrowheads="1"/>
            </p:cNvSpPr>
            <p:nvPr/>
          </p:nvSpPr>
          <p:spPr bwMode="auto">
            <a:xfrm>
              <a:off x="5527199" y="720416"/>
              <a:ext cx="2040943" cy="8309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algn="ctr" eaLnBrk="1" hangingPunct="1"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itchFamily="66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omic Sans MS" pitchFamily="66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omic Sans MS" pitchFamily="66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omic Sans MS" pitchFamily="66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omic Sans MS" pitchFamily="66" charset="0"/>
                  <a:ea typeface="宋体" pitchFamily="2" charset="-122"/>
                </a:defRPr>
              </a:lvl9pPr>
            </a:lstStyle>
            <a:p>
              <a:r>
                <a:rPr lang="zh-CN" altLang="en-US" dirty="0"/>
                <a:t>导体对电流的</a:t>
              </a:r>
            </a:p>
            <a:p>
              <a:r>
                <a:rPr lang="zh-CN" altLang="en-US" dirty="0"/>
                <a:t>阻碍作用</a:t>
              </a:r>
            </a:p>
          </p:txBody>
        </p:sp>
        <p:sp>
          <p:nvSpPr>
            <p:cNvPr id="11" name="AutoShape 20"/>
            <p:cNvSpPr>
              <a:spLocks noChangeArrowheads="1"/>
            </p:cNvSpPr>
            <p:nvPr/>
          </p:nvSpPr>
          <p:spPr bwMode="auto">
            <a:xfrm rot="10800000">
              <a:off x="4478580" y="1029125"/>
              <a:ext cx="976313" cy="106790"/>
            </a:xfrm>
            <a:prstGeom prst="leftArrow">
              <a:avLst>
                <a:gd name="adj1" fmla="val 50000"/>
                <a:gd name="adj2" fmla="val 106771"/>
              </a:avLst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148876" y="1454703"/>
            <a:ext cx="710674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400">
                <a:solidFill>
                  <a:srgbClr val="FF0000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defRPr>
            </a:lvl1pPr>
          </a:lstStyle>
          <a:p>
            <a:r>
              <a:rPr lang="zh-CN" altLang="en-US" dirty="0"/>
              <a:t>结论</a:t>
            </a:r>
            <a:r>
              <a:rPr lang="en-US" dirty="0"/>
              <a:t>:</a:t>
            </a:r>
          </a:p>
        </p:txBody>
      </p:sp>
      <p:sp>
        <p:nvSpPr>
          <p:cNvPr id="15" name="Text Box 3"/>
          <p:cNvSpPr txBox="1"/>
          <p:nvPr/>
        </p:nvSpPr>
        <p:spPr>
          <a:xfrm>
            <a:off x="173281" y="1695649"/>
            <a:ext cx="8610600" cy="1200329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l" eaLnBrk="0" hangingPunct="0">
              <a:lnSpc>
                <a:spcPct val="150000"/>
              </a:lnSpc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r>
              <a:rPr lang="en-US" altLang="x-none" dirty="0"/>
              <a:t>  </a:t>
            </a:r>
            <a:r>
              <a:rPr lang="zh-CN" altLang="en-US" dirty="0" smtClean="0"/>
              <a:t>各种</a:t>
            </a:r>
            <a:r>
              <a:rPr lang="zh-CN" altLang="en-US" dirty="0"/>
              <a:t>导体都能导电，但导电的性能不一样，任何事物都具有两面性，导体也一样，在导电的同时，又对电流产生阻碍作用。 </a:t>
            </a:r>
            <a:r>
              <a:rPr lang="en-US" altLang="x-none" dirty="0"/>
              <a:t> </a:t>
            </a:r>
          </a:p>
        </p:txBody>
      </p:sp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229025" y="2895978"/>
            <a:ext cx="689291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numCol="1" anchor="t">
            <a:spAutoFit/>
          </a:bodyPr>
          <a:lstStyle>
            <a:lvl1pPr>
              <a:defRPr sz="2400">
                <a:solidFill>
                  <a:srgbClr val="FF0000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defRPr>
            </a:lvl1pPr>
          </a:lstStyle>
          <a:p>
            <a:r>
              <a:rPr lang="zh-CN" altLang="en-US" dirty="0" smtClean="0"/>
              <a:t>原因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20" name="Text Box 3"/>
          <p:cNvSpPr txBox="1"/>
          <p:nvPr/>
        </p:nvSpPr>
        <p:spPr>
          <a:xfrm>
            <a:off x="847580" y="2757478"/>
            <a:ext cx="8100295" cy="646331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l" eaLnBrk="0" hangingPunct="0">
              <a:lnSpc>
                <a:spcPct val="150000"/>
              </a:lnSpc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r>
              <a:rPr lang="en-US" altLang="x-none" dirty="0"/>
              <a:t>  </a:t>
            </a:r>
            <a:r>
              <a:rPr lang="zh-CN" altLang="en-US" dirty="0" smtClean="0"/>
              <a:t>自由电子在金属导体中定向移动时会受到阻力</a:t>
            </a:r>
            <a:endParaRPr lang="en-US" altLang="x-none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22601" y="3403809"/>
            <a:ext cx="3054103" cy="1654995"/>
          </a:xfrm>
          <a:prstGeom prst="rect">
            <a:avLst/>
          </a:prstGeom>
          <a:effectLst>
            <a:outerShdw blurRad="635000" dist="50800" dir="5400000" algn="ctr" rotWithShape="0">
              <a:srgbClr val="000000">
                <a:alpha val="52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9811970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6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69493" y="8149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326806" y="1379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36702" y="1379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课堂活动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2" y="707801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265334" y="707801"/>
            <a:ext cx="3057247" cy="523220"/>
          </a:xfrm>
          <a:prstGeom prst="rect">
            <a:avLst/>
          </a:prstGeom>
          <a:solidFill>
            <a:schemeClr val="bg1">
              <a:alpha val="8901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一、物体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的导电性</a:t>
            </a:r>
          </a:p>
        </p:txBody>
      </p:sp>
      <p:sp>
        <p:nvSpPr>
          <p:cNvPr id="4" name="矩形 3"/>
          <p:cNvSpPr/>
          <p:nvPr/>
        </p:nvSpPr>
        <p:spPr>
          <a:xfrm>
            <a:off x="234046" y="1088244"/>
            <a:ext cx="614982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导体：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对电流的阻碍作用小，容易导电的物体。如铅笔芯、金属、人体、 酸碱盐的水溶液、大地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等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3308" y="2659955"/>
            <a:ext cx="64233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绝缘体：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对电流的阻碍作用大，不容易导电的物体。如干木、橡皮、橡胶、塑料、陶瓷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等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316876" y="545714"/>
            <a:ext cx="2700317" cy="4593713"/>
            <a:chOff x="6443683" y="276553"/>
            <a:chExt cx="2700317" cy="4593713"/>
          </a:xfrm>
        </p:grpSpPr>
        <p:sp>
          <p:nvSpPr>
            <p:cNvPr id="11" name="Text Box 9"/>
            <p:cNvSpPr txBox="1">
              <a:spLocks noChangeArrowheads="1"/>
            </p:cNvSpPr>
            <p:nvPr/>
          </p:nvSpPr>
          <p:spPr bwMode="auto">
            <a:xfrm>
              <a:off x="6443683" y="617159"/>
              <a:ext cx="1223352" cy="42262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银</a:t>
              </a:r>
              <a:endParaRPr lang="zh-CN" altLang="en-US" sz="16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/>
              <a:r>
                <a:rPr lang="zh-CN" altLang="en-US" sz="16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铜</a:t>
              </a:r>
            </a:p>
            <a:p>
              <a:pPr algn="r"/>
              <a:r>
                <a:rPr lang="zh-CN" altLang="en-US" sz="16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铝</a:t>
              </a:r>
            </a:p>
            <a:p>
              <a:pPr algn="r"/>
              <a:r>
                <a:rPr lang="zh-CN" altLang="en-US" sz="16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铁</a:t>
              </a:r>
            </a:p>
            <a:p>
              <a:pPr algn="r"/>
              <a:r>
                <a:rPr lang="zh-CN" altLang="en-US" sz="16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炭笔</a:t>
              </a:r>
              <a:endParaRPr lang="zh-CN" altLang="en-US" sz="16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/>
              <a:r>
                <a:rPr lang="zh-CN" altLang="en-US" sz="16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电解质</a:t>
              </a:r>
              <a:r>
                <a:rPr lang="zh-CN" altLang="en-US" sz="16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溶液</a:t>
              </a:r>
              <a:endParaRPr lang="zh-CN" altLang="en-US" sz="16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/>
              <a:r>
                <a:rPr lang="zh-CN" altLang="en-US" sz="16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地表</a:t>
              </a:r>
              <a:endParaRPr lang="zh-CN" altLang="en-US" sz="16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/>
              <a:r>
                <a:rPr lang="zh-CN" altLang="en-US" sz="16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湿木</a:t>
              </a:r>
            </a:p>
            <a:p>
              <a:pPr algn="r"/>
              <a:r>
                <a:rPr lang="zh-CN" altLang="en-US" sz="16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锗</a:t>
              </a:r>
            </a:p>
            <a:p>
              <a:pPr algn="r"/>
              <a:r>
                <a:rPr lang="zh-CN" altLang="en-US" sz="16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硅</a:t>
              </a:r>
            </a:p>
            <a:p>
              <a:pPr algn="r"/>
              <a:r>
                <a:rPr lang="zh-CN" altLang="en-US" sz="16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汽油</a:t>
              </a:r>
            </a:p>
            <a:p>
              <a:pPr algn="r"/>
              <a:r>
                <a:rPr lang="zh-CN" altLang="en-US" sz="16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干纸</a:t>
              </a:r>
            </a:p>
            <a:p>
              <a:pPr algn="r"/>
              <a:r>
                <a:rPr lang="zh-CN" altLang="en-US" sz="16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干布</a:t>
              </a:r>
            </a:p>
            <a:p>
              <a:pPr algn="r"/>
              <a:r>
                <a:rPr lang="zh-CN" altLang="en-US" sz="16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玻璃</a:t>
              </a:r>
            </a:p>
            <a:p>
              <a:pPr algn="r"/>
              <a:r>
                <a:rPr lang="zh-CN" altLang="en-US" sz="16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橡胶</a:t>
              </a:r>
            </a:p>
            <a:p>
              <a:pPr algn="r"/>
              <a:r>
                <a:rPr lang="zh-CN" altLang="en-US" sz="16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陶瓷</a:t>
              </a:r>
              <a:endParaRPr lang="zh-CN" altLang="en-US" sz="16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12802" y="276553"/>
              <a:ext cx="1531198" cy="4593713"/>
            </a:xfrm>
            <a:prstGeom prst="rect">
              <a:avLst/>
            </a:prstGeom>
          </p:spPr>
        </p:pic>
      </p:grpSp>
      <p:sp>
        <p:nvSpPr>
          <p:cNvPr id="18" name="TextBox 17"/>
          <p:cNvSpPr txBox="1"/>
          <p:nvPr/>
        </p:nvSpPr>
        <p:spPr>
          <a:xfrm>
            <a:off x="182756" y="3849551"/>
            <a:ext cx="6607021" cy="1200329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/>
              <a:t>3.</a:t>
            </a:r>
            <a:r>
              <a:rPr lang="zh-CN" altLang="en-US" dirty="0"/>
              <a:t>如图，是常温下一些物质的导电和绝缘能力的排列顺序。导体和绝缘体之间没有绝对的界限。</a:t>
            </a:r>
          </a:p>
        </p:txBody>
      </p:sp>
    </p:spTree>
    <p:extLst>
      <p:ext uri="{BB962C8B-B14F-4D97-AF65-F5344CB8AC3E}">
        <p14:creationId xmlns:p14="http://schemas.microsoft.com/office/powerpoint/2010/main" val="1609228082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127530" y="292099"/>
            <a:ext cx="2103701" cy="64633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1" hangingPunct="1"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>
                <a:solidFill>
                  <a:srgbClr val="FF0000"/>
                </a:solidFill>
              </a:rPr>
              <a:t>4.</a:t>
            </a:r>
            <a:r>
              <a:rPr lang="zh-CN" altLang="en-US" dirty="0">
                <a:solidFill>
                  <a:srgbClr val="FF0000"/>
                </a:solidFill>
              </a:rPr>
              <a:t>电 阻（</a:t>
            </a:r>
            <a:r>
              <a:rPr lang="en-US" altLang="zh-CN" dirty="0">
                <a:solidFill>
                  <a:srgbClr val="FF0000"/>
                </a:solidFill>
              </a:rPr>
              <a:t>R</a:t>
            </a:r>
            <a:r>
              <a:rPr lang="zh-CN" altLang="en-US" dirty="0" smtClean="0">
                <a:solidFill>
                  <a:srgbClr val="FF0000"/>
                </a:solidFill>
              </a:rPr>
              <a:t>）：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2235199" y="292098"/>
            <a:ext cx="5097992" cy="64633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1" hangingPunct="1"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表示导体对电流的阻碍作用的大小。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131499" y="953297"/>
            <a:ext cx="8419834" cy="64633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1" hangingPunct="1"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导体的电阻</a:t>
            </a:r>
            <a:r>
              <a:rPr lang="zh-CN" altLang="en-US" dirty="0">
                <a:solidFill>
                  <a:srgbClr val="FF0000"/>
                </a:solidFill>
              </a:rPr>
              <a:t>小</a:t>
            </a:r>
            <a:r>
              <a:rPr lang="zh-CN" altLang="en-US" dirty="0"/>
              <a:t>，导电能力</a:t>
            </a:r>
            <a:r>
              <a:rPr lang="zh-CN" altLang="en-US" dirty="0" smtClean="0">
                <a:solidFill>
                  <a:srgbClr val="FF0000"/>
                </a:solidFill>
              </a:rPr>
              <a:t>强</a:t>
            </a:r>
            <a:r>
              <a:rPr lang="zh-CN" altLang="en-US" dirty="0" smtClean="0"/>
              <a:t>；绝缘体</a:t>
            </a:r>
            <a:r>
              <a:rPr lang="zh-CN" altLang="en-US" dirty="0"/>
              <a:t>的电阻</a:t>
            </a:r>
            <a:r>
              <a:rPr lang="zh-CN" altLang="en-US" dirty="0">
                <a:solidFill>
                  <a:srgbClr val="FF0000"/>
                </a:solidFill>
              </a:rPr>
              <a:t>大</a:t>
            </a:r>
            <a:r>
              <a:rPr lang="zh-CN" altLang="en-US" dirty="0"/>
              <a:t>，导电能力</a:t>
            </a:r>
            <a:r>
              <a:rPr lang="zh-CN" altLang="en-US" dirty="0">
                <a:solidFill>
                  <a:srgbClr val="FF0000"/>
                </a:solidFill>
              </a:rPr>
              <a:t>弱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127530" y="1599628"/>
            <a:ext cx="4891163" cy="64633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1" hangingPunct="1">
              <a:lnSpc>
                <a:spcPct val="150000"/>
              </a:lnSpc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5.</a:t>
            </a:r>
            <a:r>
              <a:rPr lang="zh-CN" altLang="en-US" dirty="0" smtClean="0"/>
              <a:t>单位</a:t>
            </a:r>
            <a:r>
              <a:rPr lang="zh-CN" altLang="en-US" dirty="0"/>
              <a:t>：</a:t>
            </a:r>
            <a:r>
              <a:rPr lang="zh-CN" altLang="en-US" dirty="0">
                <a:solidFill>
                  <a:schemeClr val="tx1"/>
                </a:solidFill>
              </a:rPr>
              <a:t>欧姆（欧</a:t>
            </a:r>
            <a:r>
              <a:rPr lang="zh-CN" altLang="en-US" dirty="0" smtClean="0">
                <a:solidFill>
                  <a:schemeClr val="tx1"/>
                </a:solidFill>
              </a:rPr>
              <a:t>）   </a:t>
            </a:r>
            <a:r>
              <a:rPr lang="zh-CN" altLang="en-US" dirty="0">
                <a:solidFill>
                  <a:schemeClr val="tx1"/>
                </a:solidFill>
              </a:rPr>
              <a:t>符号：</a:t>
            </a:r>
            <a:r>
              <a:rPr lang="el-GR" altLang="zh-CN" dirty="0">
                <a:solidFill>
                  <a:schemeClr val="tx1"/>
                </a:solidFill>
              </a:rPr>
              <a:t>Ω</a:t>
            </a:r>
          </a:p>
        </p:txBody>
      </p:sp>
      <p:sp>
        <p:nvSpPr>
          <p:cNvPr id="13" name="文本框 2"/>
          <p:cNvSpPr txBox="1">
            <a:spLocks noChangeArrowheads="1"/>
          </p:cNvSpPr>
          <p:nvPr/>
        </p:nvSpPr>
        <p:spPr bwMode="auto">
          <a:xfrm>
            <a:off x="4661513" y="1691960"/>
            <a:ext cx="411042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dirty="0"/>
              <a:t>千欧（kΩ ）、兆欧（MΩ ）</a:t>
            </a:r>
          </a:p>
        </p:txBody>
      </p:sp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1381299" y="2245958"/>
            <a:ext cx="6096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 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kΩ=10</a:t>
            </a:r>
            <a:r>
              <a:rPr lang="en-US" altLang="zh-CN" sz="2400" baseline="30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Ω,      1 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MΩ = 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en-US" altLang="zh-CN" sz="2400" baseline="30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Ω</a:t>
            </a:r>
          </a:p>
        </p:txBody>
      </p:sp>
      <p:pic>
        <p:nvPicPr>
          <p:cNvPr id="15" name="Picture 4" descr="0db52fad373014394a36d63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014" y="3104120"/>
            <a:ext cx="1410667" cy="1766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2237418" y="3202362"/>
            <a:ext cx="570238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      </a:t>
            </a: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欧姆</a:t>
            </a:r>
            <a:r>
              <a:rPr lang="en-US" altLang="zh-CN" sz="2400" dirty="0" smtClean="0">
                <a:latin typeface="华文楷体" pitchFamily="2" charset="-122"/>
                <a:ea typeface="华文楷体" pitchFamily="2" charset="-122"/>
              </a:rPr>
              <a:t>(1787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～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1854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年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是德国物理学家</a:t>
            </a: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。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欧姆在物理学中的主要贡献是发现了欧姆定律。</a:t>
            </a: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人们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为了纪念他，将电阻的单位定</a:t>
            </a: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为</a:t>
            </a:r>
            <a:r>
              <a:rPr lang="en-US" altLang="zh-CN" sz="2400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欧姆。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2000730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  <p:bldP spid="10" grpId="0" autoUpdateAnimBg="0"/>
      <p:bldP spid="12" grpId="0" autoUpdateAnimBg="0"/>
      <p:bldP spid="13" grpId="0"/>
      <p:bldP spid="14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51688" y="108583"/>
            <a:ext cx="6365047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6.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好的导体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和绝缘体都是重要的电工材料。</a:t>
            </a:r>
          </a:p>
        </p:txBody>
      </p:sp>
      <p:pic>
        <p:nvPicPr>
          <p:cNvPr id="9" name="图片 74753"/>
          <p:cNvPicPr preferRelativeResize="0"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74203" y="826879"/>
            <a:ext cx="2880000" cy="1620000"/>
          </a:xfrm>
          <a:prstGeom prst="rect">
            <a:avLst/>
          </a:prstGeom>
          <a:effectLst>
            <a:outerShdw blurRad="635000" dist="50800" dir="5400000" algn="ctr" rotWithShape="0">
              <a:srgbClr val="000000">
                <a:alpha val="5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 preferRelativeResize="0">
            <a:picLocks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2029" y="935173"/>
            <a:ext cx="2880000" cy="1620000"/>
          </a:xfrm>
          <a:prstGeom prst="rect">
            <a:avLst/>
          </a:prstGeom>
          <a:effectLst>
            <a:outerShdw blurRad="635000" dist="50800" dir="5400000" algn="ctr" rotWithShape="0">
              <a:srgbClr val="000000">
                <a:alpha val="55000"/>
              </a:srgbClr>
            </a:outerShdw>
          </a:effectLst>
        </p:spPr>
      </p:pic>
      <p:pic>
        <p:nvPicPr>
          <p:cNvPr id="12" name="图片 11"/>
          <p:cNvPicPr preferRelativeResize="0"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029" y="3048052"/>
            <a:ext cx="2880000" cy="1620000"/>
          </a:xfrm>
          <a:prstGeom prst="rect">
            <a:avLst/>
          </a:prstGeom>
          <a:effectLst>
            <a:outerShdw blurRad="635000" dist="50800" dir="5400000" algn="ctr" rotWithShape="0">
              <a:srgbClr val="000000">
                <a:alpha val="55000"/>
              </a:srgbClr>
            </a:outerShdw>
          </a:effectLst>
        </p:spPr>
      </p:pic>
      <p:pic>
        <p:nvPicPr>
          <p:cNvPr id="13" name="图片 12"/>
          <p:cNvPicPr preferRelativeResize="0">
            <a:picLocks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155"/>
          <a:stretch/>
        </p:blipFill>
        <p:spPr>
          <a:xfrm>
            <a:off x="4874203" y="3036088"/>
            <a:ext cx="2880000" cy="1620000"/>
          </a:xfrm>
          <a:prstGeom prst="rect">
            <a:avLst/>
          </a:prstGeom>
          <a:effectLst>
            <a:outerShdw blurRad="635000" dist="50800" dir="5400000" algn="ctr" rotWithShape="0">
              <a:srgbClr val="000000">
                <a:alpha val="5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300717" y="2574425"/>
            <a:ext cx="914400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导线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05938" y="2436652"/>
            <a:ext cx="1252062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测电笔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97623" y="4639432"/>
            <a:ext cx="2034988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高压输电线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33934" y="4609202"/>
            <a:ext cx="1363132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闸刀开关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26112" y="1007942"/>
            <a:ext cx="457200" cy="83099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导</a:t>
            </a:r>
            <a:endParaRPr kumimoji="0" lang="en-US" altLang="zh-CN" sz="2400" b="0" i="0" u="none" strike="noStrike" cap="none" spc="0" normalizeH="0" baseline="0" dirty="0" smtClean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体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826112" y="2898315"/>
            <a:ext cx="457200" cy="120032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绝</a:t>
            </a:r>
            <a:endParaRPr lang="en-US" altLang="zh-CN" dirty="0"/>
          </a:p>
          <a:p>
            <a:r>
              <a:rPr lang="zh-CN" altLang="en-US" dirty="0"/>
              <a:t>缘</a:t>
            </a:r>
            <a:endParaRPr lang="en-US" altLang="zh-CN" dirty="0"/>
          </a:p>
          <a:p>
            <a:r>
              <a:rPr lang="zh-CN" altLang="en-US" dirty="0"/>
              <a:t>体</a:t>
            </a:r>
          </a:p>
        </p:txBody>
      </p:sp>
      <p:cxnSp>
        <p:nvCxnSpPr>
          <p:cNvPr id="7" name="直接箭头连接符 6"/>
          <p:cNvCxnSpPr/>
          <p:nvPr/>
        </p:nvCxnSpPr>
        <p:spPr>
          <a:xfrm flipH="1">
            <a:off x="2671644" y="1236535"/>
            <a:ext cx="1154468" cy="602402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 flipH="1" flipV="1">
            <a:off x="1078127" y="1916101"/>
            <a:ext cx="2781707" cy="1479193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/>
          <p:nvPr/>
        </p:nvCxnSpPr>
        <p:spPr>
          <a:xfrm>
            <a:off x="4165228" y="1537735"/>
            <a:ext cx="3220534" cy="722921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8" name="直接箭头连接符 27"/>
          <p:cNvCxnSpPr/>
          <p:nvPr/>
        </p:nvCxnSpPr>
        <p:spPr>
          <a:xfrm flipV="1">
            <a:off x="4165228" y="1175386"/>
            <a:ext cx="1669309" cy="2170542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1" name="直接箭头连接符 30"/>
          <p:cNvCxnSpPr/>
          <p:nvPr/>
        </p:nvCxnSpPr>
        <p:spPr>
          <a:xfrm flipH="1">
            <a:off x="1300717" y="1326239"/>
            <a:ext cx="2559117" cy="1831828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3" name="直接箭头连接符 32"/>
          <p:cNvCxnSpPr/>
          <p:nvPr/>
        </p:nvCxnSpPr>
        <p:spPr>
          <a:xfrm flipH="1" flipV="1">
            <a:off x="1213590" y="3643698"/>
            <a:ext cx="2650592" cy="60588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7" name="直接箭头连接符 36"/>
          <p:cNvCxnSpPr/>
          <p:nvPr/>
        </p:nvCxnSpPr>
        <p:spPr>
          <a:xfrm flipV="1">
            <a:off x="4161073" y="3345928"/>
            <a:ext cx="838809" cy="368814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8" name="直接箭头连接符 37"/>
          <p:cNvCxnSpPr/>
          <p:nvPr/>
        </p:nvCxnSpPr>
        <p:spPr>
          <a:xfrm>
            <a:off x="4161073" y="1745173"/>
            <a:ext cx="1471564" cy="1753305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2050076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08079" y="124301"/>
            <a:ext cx="1507068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问题思考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289289" y="1895557"/>
            <a:ext cx="2880000" cy="2261665"/>
            <a:chOff x="1915147" y="1895557"/>
            <a:chExt cx="2880000" cy="2261665"/>
          </a:xfrm>
        </p:grpSpPr>
        <p:pic>
          <p:nvPicPr>
            <p:cNvPr id="7" name="图片 6"/>
            <p:cNvPicPr preferRelativeResize="0"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5147" y="1895557"/>
              <a:ext cx="2880000" cy="1800000"/>
            </a:xfrm>
            <a:prstGeom prst="rect">
              <a:avLst/>
            </a:prstGeom>
            <a:effectLst>
              <a:outerShdw blurRad="622300" dist="50800" dir="5400000" algn="ctr" rotWithShape="0">
                <a:srgbClr val="000000">
                  <a:alpha val="49000"/>
                </a:srgbClr>
              </a:outerShdw>
            </a:effectLst>
          </p:spPr>
        </p:pic>
        <p:sp>
          <p:nvSpPr>
            <p:cNvPr id="8" name="Text Box 4"/>
            <p:cNvSpPr txBox="1">
              <a:spLocks noChangeArrowheads="1"/>
            </p:cNvSpPr>
            <p:nvPr/>
          </p:nvSpPr>
          <p:spPr bwMode="auto">
            <a:xfrm>
              <a:off x="2655588" y="3695557"/>
              <a:ext cx="1399117" cy="4616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>
              <a:lvl1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400" b="0" i="0" u="none" strike="noStrike" cap="none" spc="0" normalizeH="0" baseline="0">
                  <a:ln>
                    <a:noFill/>
                  </a:ln>
                  <a:solidFill>
                    <a:srgbClr val="FF0000"/>
                  </a:solidFill>
                  <a:effectLst/>
                  <a:uFillTx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/>
                  </a:solidFill>
                </a:rPr>
                <a:t>铜质导线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501745" y="1895557"/>
            <a:ext cx="2880000" cy="2328379"/>
            <a:chOff x="5171545" y="1895557"/>
            <a:chExt cx="2880000" cy="2328379"/>
          </a:xfrm>
        </p:grpSpPr>
        <p:pic>
          <p:nvPicPr>
            <p:cNvPr id="10" name="图片 9"/>
            <p:cNvPicPr preferRelativeResize="0"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71545" y="1895557"/>
              <a:ext cx="2880000" cy="1800000"/>
            </a:xfrm>
            <a:prstGeom prst="rect">
              <a:avLst/>
            </a:prstGeom>
            <a:effectLst>
              <a:outerShdw blurRad="495300" dist="38100" dir="16200000" rotWithShape="0">
                <a:prstClr val="black">
                  <a:alpha val="45000"/>
                </a:prstClr>
              </a:outerShdw>
            </a:effectLst>
          </p:spPr>
        </p:pic>
        <p:sp>
          <p:nvSpPr>
            <p:cNvPr id="11" name="Text Box 9"/>
            <p:cNvSpPr txBox="1">
              <a:spLocks noChangeArrowheads="1"/>
            </p:cNvSpPr>
            <p:nvPr/>
          </p:nvSpPr>
          <p:spPr bwMode="auto">
            <a:xfrm>
              <a:off x="5868841" y="3762271"/>
              <a:ext cx="1485408" cy="4616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>
              <a:lvl1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400" b="0" i="0" u="none" strike="noStrike" cap="none" spc="0" normalizeH="0" baseline="0">
                  <a:ln>
                    <a:noFill/>
                  </a:ln>
                  <a:solidFill>
                    <a:srgbClr val="FF0000"/>
                  </a:solidFill>
                  <a:effectLst/>
                  <a:uFillTx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/>
                  </a:solidFill>
                </a:rPr>
                <a:t>铝质导线</a:t>
              </a:r>
            </a:p>
          </p:txBody>
        </p:sp>
      </p:grpSp>
      <p:sp>
        <p:nvSpPr>
          <p:cNvPr id="12" name="Rectangle 14"/>
          <p:cNvSpPr>
            <a:spLocks noChangeArrowheads="1"/>
          </p:cNvSpPr>
          <p:nvPr/>
        </p:nvSpPr>
        <p:spPr bwMode="auto">
          <a:xfrm>
            <a:off x="408079" y="4223936"/>
            <a:ext cx="7372679" cy="646329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导线的粗细不同，对导线的导电性能有影响吗？ </a:t>
            </a:r>
            <a:endParaRPr lang="zh-CN" altLang="en-US" sz="2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66699" y="585964"/>
            <a:ext cx="8963025" cy="1754326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导线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多是用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铜和铝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做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的，特别重要的电器设备的导线还要用昂贵的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银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来做。</a:t>
            </a:r>
            <a:r>
              <a:rPr lang="zh-CN" altLang="en-US" sz="24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铁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也是导体，既多又便宜，想想看，为什么不用铁来做导线呢？</a:t>
            </a:r>
          </a:p>
        </p:txBody>
      </p:sp>
    </p:spTree>
    <p:extLst>
      <p:ext uri="{BB962C8B-B14F-4D97-AF65-F5344CB8AC3E}">
        <p14:creationId xmlns:p14="http://schemas.microsoft.com/office/powerpoint/2010/main" val="105671144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2068" y="276001"/>
            <a:ext cx="5570756" cy="523220"/>
          </a:xfrm>
          <a:prstGeom prst="rect">
            <a:avLst/>
          </a:prstGeom>
          <a:solidFill>
            <a:schemeClr val="bg1">
              <a:alpha val="8901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二、探究决定导体电阻大小的因素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341829" y="808450"/>
            <a:ext cx="571423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提出问题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 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影响电阻大小的因素有哪些？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 Box 12"/>
          <p:cNvSpPr txBox="1">
            <a:spLocks noChangeArrowheads="1"/>
          </p:cNvSpPr>
          <p:nvPr/>
        </p:nvSpPr>
        <p:spPr bwMode="auto">
          <a:xfrm>
            <a:off x="328698" y="1394890"/>
            <a:ext cx="16733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猜想假设：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70863" y="1309491"/>
            <a:ext cx="6581282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电阻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可能与导体的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材料、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长度、粗细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、等有关。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1832" y="2014941"/>
            <a:ext cx="1627131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研究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方法：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87554" y="1925639"/>
            <a:ext cx="17235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控制变量法</a:t>
            </a:r>
          </a:p>
        </p:txBody>
      </p:sp>
      <p:sp>
        <p:nvSpPr>
          <p:cNvPr id="10" name="矩形 9"/>
          <p:cNvSpPr/>
          <p:nvPr/>
        </p:nvSpPr>
        <p:spPr>
          <a:xfrm>
            <a:off x="3936809" y="1910821"/>
            <a:ext cx="1723549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转换法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8698" y="2652737"/>
            <a:ext cx="1627131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设计实验：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177" y="3395220"/>
            <a:ext cx="2285632" cy="1218600"/>
          </a:xfrm>
          <a:prstGeom prst="rect">
            <a:avLst/>
          </a:prstGeom>
          <a:effectLst>
            <a:outerShdw blurRad="635000" dist="50800" dir="5400000" algn="ctr" rotWithShape="0">
              <a:srgbClr val="000000">
                <a:alpha val="54000"/>
              </a:srgbClr>
            </a:outerShdw>
          </a:effectLst>
        </p:spPr>
      </p:pic>
      <p:pic>
        <p:nvPicPr>
          <p:cNvPr id="16" name="Picture 7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271"/>
          <a:stretch/>
        </p:blipFill>
        <p:spPr bwMode="auto">
          <a:xfrm>
            <a:off x="4728915" y="2959015"/>
            <a:ext cx="3280833" cy="1927091"/>
          </a:xfrm>
          <a:prstGeom prst="rect">
            <a:avLst/>
          </a:prstGeom>
          <a:effectLst>
            <a:outerShdw blurRad="635000" dist="50800" dir="5400000" algn="ctr" rotWithShape="0">
              <a:srgbClr val="000000">
                <a:alpha val="54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7529332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706020202030204"/>
            <a:ea typeface="Arial" panose="020B0706020202030204"/>
            <a:cs typeface="Arial" panose="020B0706020202030204"/>
            <a:sym typeface="Arial" panose="020B0706020202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706020202030204"/>
            <a:ea typeface="Arial" panose="020B0706020202030204"/>
            <a:cs typeface="Arial" panose="020B0706020202030204"/>
            <a:sym typeface="Arial" panose="020B0706020202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1411</Words>
  <Application>Microsoft Office PowerPoint</Application>
  <PresentationFormat>自定义</PresentationFormat>
  <Paragraphs>212</Paragraphs>
  <Slides>22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Default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2019-10-09T06:59:44Z</dcterms:created>
  <dcterms:modified xsi:type="dcterms:W3CDTF">2020-01-10T13:30:32Z</dcterms:modified>
</cp:coreProperties>
</file>