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2"/>
  </p:notesMasterIdLst>
  <p:sldIdLst>
    <p:sldId id="256" r:id="rId2"/>
    <p:sldId id="278" r:id="rId3"/>
    <p:sldId id="270" r:id="rId4"/>
    <p:sldId id="294" r:id="rId5"/>
    <p:sldId id="288" r:id="rId6"/>
    <p:sldId id="293" r:id="rId7"/>
    <p:sldId id="295" r:id="rId8"/>
    <p:sldId id="296" r:id="rId9"/>
    <p:sldId id="301" r:id="rId10"/>
    <p:sldId id="304" r:id="rId11"/>
    <p:sldId id="300" r:id="rId12"/>
    <p:sldId id="306" r:id="rId13"/>
    <p:sldId id="299" r:id="rId14"/>
    <p:sldId id="298" r:id="rId15"/>
    <p:sldId id="305" r:id="rId16"/>
    <p:sldId id="307" r:id="rId17"/>
    <p:sldId id="302" r:id="rId18"/>
    <p:sldId id="309" r:id="rId19"/>
    <p:sldId id="297" r:id="rId20"/>
    <p:sldId id="310" r:id="rId21"/>
  </p:sldIdLst>
  <p:sldSz cx="9144000" cy="5130800"/>
  <p:notesSz cx="6858000" cy="9144000"/>
  <p:defaultTextStyle>
    <a:lvl1pPr>
      <a:defRPr>
        <a:latin typeface="Arial" panose="020B0706020202030204"/>
        <a:ea typeface="Arial" panose="020B0706020202030204"/>
        <a:cs typeface="Arial" panose="020B0706020202030204"/>
        <a:sym typeface="Arial" panose="020B0706020202030204"/>
      </a:defRPr>
    </a:lvl1pPr>
    <a:lvl2pPr indent="457200">
      <a:defRPr>
        <a:latin typeface="Arial" panose="020B0706020202030204"/>
        <a:ea typeface="Arial" panose="020B0706020202030204"/>
        <a:cs typeface="Arial" panose="020B0706020202030204"/>
        <a:sym typeface="Arial" panose="020B0706020202030204"/>
      </a:defRPr>
    </a:lvl2pPr>
    <a:lvl3pPr indent="914400">
      <a:defRPr>
        <a:latin typeface="Arial" panose="020B0706020202030204"/>
        <a:ea typeface="Arial" panose="020B0706020202030204"/>
        <a:cs typeface="Arial" panose="020B0706020202030204"/>
        <a:sym typeface="Arial" panose="020B0706020202030204"/>
      </a:defRPr>
    </a:lvl3pPr>
    <a:lvl4pPr indent="1371600">
      <a:defRPr>
        <a:latin typeface="Arial" panose="020B0706020202030204"/>
        <a:ea typeface="Arial" panose="020B0706020202030204"/>
        <a:cs typeface="Arial" panose="020B0706020202030204"/>
        <a:sym typeface="Arial" panose="020B0706020202030204"/>
      </a:defRPr>
    </a:lvl4pPr>
    <a:lvl5pPr indent="1828800">
      <a:defRPr>
        <a:latin typeface="Arial" panose="020B0706020202030204"/>
        <a:ea typeface="Arial" panose="020B0706020202030204"/>
        <a:cs typeface="Arial" panose="020B0706020202030204"/>
        <a:sym typeface="Arial" panose="020B0706020202030204"/>
      </a:defRPr>
    </a:lvl5pPr>
    <a:lvl6pPr indent="2286000">
      <a:defRPr>
        <a:latin typeface="Arial" panose="020B0706020202030204"/>
        <a:ea typeface="Arial" panose="020B0706020202030204"/>
        <a:cs typeface="Arial" panose="020B0706020202030204"/>
        <a:sym typeface="Arial" panose="020B0706020202030204"/>
      </a:defRPr>
    </a:lvl6pPr>
    <a:lvl7pPr indent="2743200">
      <a:defRPr>
        <a:latin typeface="Arial" panose="020B0706020202030204"/>
        <a:ea typeface="Arial" panose="020B0706020202030204"/>
        <a:cs typeface="Arial" panose="020B0706020202030204"/>
        <a:sym typeface="Arial" panose="020B0706020202030204"/>
      </a:defRPr>
    </a:lvl7pPr>
    <a:lvl8pPr indent="3200400">
      <a:defRPr>
        <a:latin typeface="Arial" panose="020B0706020202030204"/>
        <a:ea typeface="Arial" panose="020B0706020202030204"/>
        <a:cs typeface="Arial" panose="020B0706020202030204"/>
        <a:sym typeface="Arial" panose="020B0706020202030204"/>
      </a:defRPr>
    </a:lvl8pPr>
    <a:lvl9pPr indent="3657600">
      <a:defRPr>
        <a:latin typeface="Arial" panose="020B0706020202030204"/>
        <a:ea typeface="Arial" panose="020B0706020202030204"/>
        <a:cs typeface="Arial" panose="020B0706020202030204"/>
        <a:sym typeface="Arial" panose="020B0706020202030204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616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C9D6FF"/>
    <a:srgbClr val="007E27"/>
    <a:srgbClr val="66FF33"/>
    <a:srgbClr val="01457D"/>
    <a:srgbClr val="025EAA"/>
    <a:srgbClr val="0039A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44" d="100"/>
          <a:sy n="144" d="100"/>
        </p:scale>
        <p:origin x="-684" y="-102"/>
      </p:cViewPr>
      <p:guideLst>
        <p:guide orient="horz" pos="1616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Shape 35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  <p:sp>
        <p:nvSpPr>
          <p:cNvPr id="36" name="Shape 36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</p:spTree>
    <p:extLst>
      <p:ext uri="{BB962C8B-B14F-4D97-AF65-F5344CB8AC3E}">
        <p14:creationId xmlns:p14="http://schemas.microsoft.com/office/powerpoint/2010/main" val="2512077675"/>
      </p:ext>
    </p:extLst>
  </p:cSld>
  <p:clrMap bg1="lt1" tx1="dk1" bg2="lt2" tx2="dk2" accent1="accent1" accent2="accent2" accent3="accent3" accent4="accent4" accent5="accent5" accent6="accent6" hlink="hlink" folHlink="folHlink"/>
  <p:notesStyle>
    <a:lvl1pPr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1pPr>
    <a:lvl2pPr indent="2286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2pPr>
    <a:lvl3pPr indent="4572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3pPr>
    <a:lvl4pPr indent="6858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4pPr>
    <a:lvl5pPr indent="9144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5pPr>
    <a:lvl6pPr indent="11430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6pPr>
    <a:lvl7pPr indent="13716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7pPr>
    <a:lvl8pPr indent="16002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8pPr>
    <a:lvl9pPr indent="18288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74650" y="685800"/>
            <a:ext cx="61087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3689815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74650" y="685800"/>
            <a:ext cx="61087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1491300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5"/>
          <p:cNvSpPr>
            <a:spLocks noGrp="1"/>
          </p:cNvSpPr>
          <p:nvPr>
            <p:ph type="title" hasCustomPrompt="1"/>
          </p:nvPr>
        </p:nvSpPr>
        <p:spPr>
          <a:xfrm>
            <a:off x="1143000" y="0"/>
            <a:ext cx="6858000" cy="2632075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pPr lvl="0">
              <a:defRPr sz="1800"/>
            </a:pPr>
            <a:r>
              <a:rPr sz="6000"/>
              <a:t>标题文本</a:t>
            </a:r>
          </a:p>
        </p:txBody>
      </p:sp>
      <p:sp>
        <p:nvSpPr>
          <p:cNvPr id="6" name="Shape 6"/>
          <p:cNvSpPr>
            <a:spLocks noGrp="1"/>
          </p:cNvSpPr>
          <p:nvPr>
            <p:ph type="body" idx="1" hasCustomPrompt="1"/>
          </p:nvPr>
        </p:nvSpPr>
        <p:spPr>
          <a:xfrm>
            <a:off x="1143000" y="2700338"/>
            <a:ext cx="6858000" cy="2430462"/>
          </a:xfrm>
          <a:prstGeom prst="rect">
            <a:avLst/>
          </a:prstGeom>
        </p:spPr>
        <p:txBody>
          <a:bodyPr/>
          <a:lstStyle>
            <a:lvl1pPr marL="0" indent="0" algn="ctr">
              <a:spcBef>
                <a:spcPts val="500"/>
              </a:spcBef>
              <a:buSzTx/>
              <a:buNone/>
              <a:defRPr sz="2400"/>
            </a:lvl1pPr>
            <a:lvl2pPr marL="0" indent="457200" algn="ctr">
              <a:spcBef>
                <a:spcPts val="500"/>
              </a:spcBef>
              <a:buSzTx/>
              <a:buNone/>
              <a:defRPr sz="2400"/>
            </a:lvl2pPr>
            <a:lvl3pPr marL="0" indent="914400" algn="ctr">
              <a:spcBef>
                <a:spcPts val="500"/>
              </a:spcBef>
              <a:buSzTx/>
              <a:buNone/>
              <a:defRPr sz="2400"/>
            </a:lvl3pPr>
            <a:lvl4pPr marL="0" indent="1371600" algn="ctr">
              <a:spcBef>
                <a:spcPts val="500"/>
              </a:spcBef>
              <a:buSzTx/>
              <a:buNone/>
              <a:defRPr sz="2400"/>
            </a:lvl4pPr>
            <a:lvl5pPr marL="0" indent="1828800" algn="ctr">
              <a:spcBef>
                <a:spcPts val="500"/>
              </a:spcBef>
              <a:buSzTx/>
              <a:buNone/>
              <a:defRPr sz="2400"/>
            </a:lvl5pPr>
          </a:lstStyle>
          <a:p>
            <a:pPr lvl="0">
              <a:defRPr sz="1800"/>
            </a:pPr>
            <a:r>
              <a:rPr sz="2400"/>
              <a:t>正文级别 1</a:t>
            </a:r>
          </a:p>
          <a:p>
            <a:pPr lvl="1">
              <a:defRPr sz="1800"/>
            </a:pPr>
            <a:r>
              <a:rPr sz="2400"/>
              <a:t>正文级别 2</a:t>
            </a:r>
          </a:p>
          <a:p>
            <a:pPr lvl="2">
              <a:defRPr sz="1800"/>
            </a:pPr>
            <a:r>
              <a:rPr sz="2400"/>
              <a:t>正文级别 3</a:t>
            </a:r>
          </a:p>
          <a:p>
            <a:pPr lvl="3">
              <a:defRPr sz="1800"/>
            </a:pPr>
            <a:r>
              <a:rPr sz="2400"/>
              <a:t>正文级别 4</a:t>
            </a:r>
          </a:p>
          <a:p>
            <a:pPr lvl="4">
              <a:defRPr sz="1800"/>
            </a:pPr>
            <a:r>
              <a:rPr sz="2400"/>
              <a:t>正文级别 5</a:t>
            </a:r>
          </a:p>
        </p:txBody>
      </p:sp>
      <p:grpSp>
        <p:nvGrpSpPr>
          <p:cNvPr id="4" name="组合 3"/>
          <p:cNvGrpSpPr/>
          <p:nvPr userDrawn="1"/>
        </p:nvGrpSpPr>
        <p:grpSpPr>
          <a:xfrm>
            <a:off x="7864747" y="126477"/>
            <a:ext cx="1135204" cy="341359"/>
            <a:chOff x="468128" y="370735"/>
            <a:chExt cx="1135204" cy="341359"/>
          </a:xfrm>
        </p:grpSpPr>
        <p:pic>
          <p:nvPicPr>
            <p:cNvPr id="2" name="图片 1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9670" y="370735"/>
              <a:ext cx="490406" cy="177473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8128" y="558194"/>
              <a:ext cx="1135204" cy="153900"/>
            </a:xfrm>
            <a:prstGeom prst="rect">
              <a:avLst/>
            </a:prstGeom>
          </p:spPr>
        </p:pic>
      </p:grp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Shape 29"/>
          <p:cNvSpPr>
            <a:spLocks noGrp="1"/>
          </p:cNvSpPr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400"/>
              <a:t>标题文本</a:t>
            </a:r>
          </a:p>
        </p:txBody>
      </p:sp>
      <p:sp>
        <p:nvSpPr>
          <p:cNvPr id="30" name="Shape 30"/>
          <p:cNvSpPr>
            <a:spLocks noGrp="1"/>
          </p:cNvSpPr>
          <p:nvPr>
            <p:ph type="body" idx="1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3200"/>
              <a:t>正文级别 1</a:t>
            </a:r>
          </a:p>
          <a:p>
            <a:pPr lvl="1">
              <a:defRPr sz="1800"/>
            </a:pPr>
            <a:r>
              <a:rPr sz="3200"/>
              <a:t>正文级别 2</a:t>
            </a:r>
          </a:p>
          <a:p>
            <a:pPr lvl="2">
              <a:defRPr sz="1800"/>
            </a:pPr>
            <a:r>
              <a:rPr sz="3200"/>
              <a:t>正文级别 3</a:t>
            </a:r>
          </a:p>
          <a:p>
            <a:pPr lvl="3">
              <a:defRPr sz="1800"/>
            </a:pPr>
            <a:r>
              <a:rPr sz="3200"/>
              <a:t>正文级别 4</a:t>
            </a:r>
          </a:p>
          <a:p>
            <a:pPr lvl="4">
              <a:defRPr sz="1800"/>
            </a:pPr>
            <a:r>
              <a:rPr sz="3200"/>
              <a:t>正文级别 5</a:t>
            </a:r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Shape 32"/>
          <p:cNvSpPr>
            <a:spLocks noGrp="1"/>
          </p:cNvSpPr>
          <p:nvPr>
            <p:ph type="title" hasCustomPrompt="1"/>
          </p:nvPr>
        </p:nvSpPr>
        <p:spPr>
          <a:xfrm>
            <a:off x="6543675" y="273050"/>
            <a:ext cx="1971675" cy="4857750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400"/>
              <a:t>标题文本</a:t>
            </a:r>
          </a:p>
        </p:txBody>
      </p:sp>
      <p:sp>
        <p:nvSpPr>
          <p:cNvPr id="33" name="Shape 33"/>
          <p:cNvSpPr>
            <a:spLocks noGrp="1"/>
          </p:cNvSpPr>
          <p:nvPr>
            <p:ph type="body" idx="1" hasCustomPrompt="1"/>
          </p:nvPr>
        </p:nvSpPr>
        <p:spPr>
          <a:xfrm>
            <a:off x="628650" y="273050"/>
            <a:ext cx="5762625" cy="4857750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3200"/>
              <a:t>正文级别 1</a:t>
            </a:r>
          </a:p>
          <a:p>
            <a:pPr lvl="1">
              <a:defRPr sz="1800"/>
            </a:pPr>
            <a:r>
              <a:rPr sz="3200"/>
              <a:t>正文级别 2</a:t>
            </a:r>
          </a:p>
          <a:p>
            <a:pPr lvl="2">
              <a:defRPr sz="1800"/>
            </a:pPr>
            <a:r>
              <a:rPr sz="3200"/>
              <a:t>正文级别 3</a:t>
            </a:r>
          </a:p>
          <a:p>
            <a:pPr lvl="3">
              <a:defRPr sz="1800"/>
            </a:pPr>
            <a:r>
              <a:rPr sz="3200"/>
              <a:t>正文级别 4</a:t>
            </a:r>
          </a:p>
          <a:p>
            <a:pPr lvl="4">
              <a:defRPr sz="1800"/>
            </a:pPr>
            <a:r>
              <a:rPr sz="3200"/>
              <a:t>正文级别 5</a:t>
            </a:r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hape 8"/>
          <p:cNvSpPr>
            <a:spLocks noGrp="1"/>
          </p:cNvSpPr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400"/>
              <a:t>标题文本</a:t>
            </a:r>
          </a:p>
        </p:txBody>
      </p:sp>
      <p:sp>
        <p:nvSpPr>
          <p:cNvPr id="9" name="Shape 9"/>
          <p:cNvSpPr>
            <a:spLocks noGrp="1"/>
          </p:cNvSpPr>
          <p:nvPr>
            <p:ph type="body" idx="1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3200"/>
              <a:t>正文级别 1</a:t>
            </a:r>
          </a:p>
          <a:p>
            <a:pPr lvl="1">
              <a:defRPr sz="1800"/>
            </a:pPr>
            <a:r>
              <a:rPr sz="3200"/>
              <a:t>正文级别 2</a:t>
            </a:r>
          </a:p>
          <a:p>
            <a:pPr lvl="2">
              <a:defRPr sz="1800"/>
            </a:pPr>
            <a:r>
              <a:rPr sz="3200"/>
              <a:t>正文级别 3</a:t>
            </a:r>
          </a:p>
          <a:p>
            <a:pPr lvl="3">
              <a:defRPr sz="1800"/>
            </a:pPr>
            <a:r>
              <a:rPr sz="3200"/>
              <a:t>正文级别 4</a:t>
            </a:r>
          </a:p>
          <a:p>
            <a:pPr lvl="4">
              <a:defRPr sz="1800"/>
            </a:pPr>
            <a:r>
              <a:rPr sz="3200"/>
              <a:t>正文级别 5</a:t>
            </a:r>
          </a:p>
        </p:txBody>
      </p:sp>
      <p:grpSp>
        <p:nvGrpSpPr>
          <p:cNvPr id="4" name="组合 3"/>
          <p:cNvGrpSpPr/>
          <p:nvPr userDrawn="1"/>
        </p:nvGrpSpPr>
        <p:grpSpPr>
          <a:xfrm>
            <a:off x="7864747" y="126477"/>
            <a:ext cx="1135204" cy="341359"/>
            <a:chOff x="468128" y="370735"/>
            <a:chExt cx="1135204" cy="341359"/>
          </a:xfrm>
        </p:grpSpPr>
        <p:pic>
          <p:nvPicPr>
            <p:cNvPr id="5" name="图片 4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9670" y="370735"/>
              <a:ext cx="490406" cy="177473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8128" y="558194"/>
              <a:ext cx="1135204" cy="153900"/>
            </a:xfrm>
            <a:prstGeom prst="rect">
              <a:avLst/>
            </a:prstGeom>
          </p:spPr>
        </p:pic>
      </p:grp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hape 11"/>
          <p:cNvSpPr>
            <a:spLocks noGrp="1"/>
          </p:cNvSpPr>
          <p:nvPr>
            <p:ph type="title" hasCustomPrompt="1"/>
          </p:nvPr>
        </p:nvSpPr>
        <p:spPr>
          <a:xfrm>
            <a:off x="623887" y="0"/>
            <a:ext cx="7886701" cy="3421064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pPr lvl="0">
              <a:defRPr sz="1800"/>
            </a:pPr>
            <a:r>
              <a:rPr sz="6000"/>
              <a:t>标题文本</a:t>
            </a:r>
          </a:p>
        </p:txBody>
      </p:sp>
      <p:sp>
        <p:nvSpPr>
          <p:cNvPr id="12" name="Shape 12"/>
          <p:cNvSpPr>
            <a:spLocks noGrp="1"/>
          </p:cNvSpPr>
          <p:nvPr>
            <p:ph type="body" idx="1" hasCustomPrompt="1"/>
          </p:nvPr>
        </p:nvSpPr>
        <p:spPr>
          <a:xfrm>
            <a:off x="623887" y="3441700"/>
            <a:ext cx="7886701" cy="168910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500"/>
              </a:spcBef>
              <a:buSzTx/>
              <a:buNone/>
              <a:defRPr sz="2400"/>
            </a:lvl1pPr>
            <a:lvl2pPr marL="0" indent="457200">
              <a:spcBef>
                <a:spcPts val="500"/>
              </a:spcBef>
              <a:buSzTx/>
              <a:buNone/>
              <a:defRPr sz="2400"/>
            </a:lvl2pPr>
            <a:lvl3pPr marL="0" indent="914400">
              <a:spcBef>
                <a:spcPts val="500"/>
              </a:spcBef>
              <a:buSzTx/>
              <a:buNone/>
              <a:defRPr sz="2400"/>
            </a:lvl3pPr>
            <a:lvl4pPr marL="0" indent="1371600">
              <a:spcBef>
                <a:spcPts val="500"/>
              </a:spcBef>
              <a:buSzTx/>
              <a:buNone/>
              <a:defRPr sz="2400"/>
            </a:lvl4pPr>
            <a:lvl5pPr marL="0" indent="1828800">
              <a:spcBef>
                <a:spcPts val="500"/>
              </a:spcBef>
              <a:buSzTx/>
              <a:buNone/>
              <a:defRPr sz="2400"/>
            </a:lvl5pPr>
          </a:lstStyle>
          <a:p>
            <a:pPr lvl="0">
              <a:defRPr sz="1800"/>
            </a:pPr>
            <a:r>
              <a:rPr sz="2400"/>
              <a:t>正文级别 1</a:t>
            </a:r>
          </a:p>
          <a:p>
            <a:pPr lvl="1">
              <a:defRPr sz="1800"/>
            </a:pPr>
            <a:r>
              <a:rPr sz="2400"/>
              <a:t>正文级别 2</a:t>
            </a:r>
          </a:p>
          <a:p>
            <a:pPr lvl="2">
              <a:defRPr sz="1800"/>
            </a:pPr>
            <a:r>
              <a:rPr sz="2400"/>
              <a:t>正文级别 3</a:t>
            </a:r>
          </a:p>
          <a:p>
            <a:pPr lvl="3">
              <a:defRPr sz="1800"/>
            </a:pPr>
            <a:r>
              <a:rPr sz="2400"/>
              <a:t>正文级别 4</a:t>
            </a:r>
          </a:p>
          <a:p>
            <a:pPr lvl="4">
              <a:defRPr sz="1800"/>
            </a:pPr>
            <a:r>
              <a:rPr sz="2400"/>
              <a:t>正文级别 5</a:t>
            </a:r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hape 14"/>
          <p:cNvSpPr>
            <a:spLocks noGrp="1"/>
          </p:cNvSpPr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400"/>
              <a:t>标题文本</a:t>
            </a:r>
          </a:p>
        </p:txBody>
      </p:sp>
      <p:sp>
        <p:nvSpPr>
          <p:cNvPr id="15" name="Shape 15"/>
          <p:cNvSpPr>
            <a:spLocks noGrp="1"/>
          </p:cNvSpPr>
          <p:nvPr>
            <p:ph type="body" idx="1" hasCustomPrompt="1"/>
          </p:nvPr>
        </p:nvSpPr>
        <p:spPr>
          <a:xfrm>
            <a:off x="628650" y="1368425"/>
            <a:ext cx="3867150" cy="3762375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3200"/>
              <a:t>正文级别 1</a:t>
            </a:r>
          </a:p>
          <a:p>
            <a:pPr lvl="1">
              <a:defRPr sz="1800"/>
            </a:pPr>
            <a:r>
              <a:rPr sz="3200"/>
              <a:t>正文级别 2</a:t>
            </a:r>
          </a:p>
          <a:p>
            <a:pPr lvl="2">
              <a:defRPr sz="1800"/>
            </a:pPr>
            <a:r>
              <a:rPr sz="3200"/>
              <a:t>正文级别 3</a:t>
            </a:r>
          </a:p>
          <a:p>
            <a:pPr lvl="3">
              <a:defRPr sz="1800"/>
            </a:pPr>
            <a:r>
              <a:rPr sz="3200"/>
              <a:t>正文级别 4</a:t>
            </a:r>
          </a:p>
          <a:p>
            <a:pPr lvl="4">
              <a:defRPr sz="1800"/>
            </a:pPr>
            <a:r>
              <a:rPr sz="3200"/>
              <a:t>正文级别 5</a:t>
            </a:r>
          </a:p>
        </p:txBody>
      </p:sp>
      <p:grpSp>
        <p:nvGrpSpPr>
          <p:cNvPr id="4" name="组合 3"/>
          <p:cNvGrpSpPr/>
          <p:nvPr userDrawn="1"/>
        </p:nvGrpSpPr>
        <p:grpSpPr>
          <a:xfrm>
            <a:off x="7864747" y="126477"/>
            <a:ext cx="1135204" cy="341359"/>
            <a:chOff x="468128" y="370735"/>
            <a:chExt cx="1135204" cy="341359"/>
          </a:xfrm>
        </p:grpSpPr>
        <p:pic>
          <p:nvPicPr>
            <p:cNvPr id="5" name="图片 4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9670" y="370735"/>
              <a:ext cx="490406" cy="177473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8128" y="558194"/>
              <a:ext cx="1135204" cy="153900"/>
            </a:xfrm>
            <a:prstGeom prst="rect">
              <a:avLst/>
            </a:prstGeom>
          </p:spPr>
        </p:pic>
      </p:grp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>
            <a:spLocks noGrp="1"/>
          </p:cNvSpPr>
          <p:nvPr>
            <p:ph type="title" hasCustomPrompt="1"/>
          </p:nvPr>
        </p:nvSpPr>
        <p:spPr>
          <a:xfrm>
            <a:off x="630237" y="273050"/>
            <a:ext cx="7886701" cy="995363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400"/>
              <a:t>标题文本</a:t>
            </a:r>
          </a:p>
        </p:txBody>
      </p:sp>
      <p:sp>
        <p:nvSpPr>
          <p:cNvPr id="18" name="Shape 18"/>
          <p:cNvSpPr>
            <a:spLocks noGrp="1"/>
          </p:cNvSpPr>
          <p:nvPr>
            <p:ph type="body" idx="1" hasCustomPrompt="1"/>
          </p:nvPr>
        </p:nvSpPr>
        <p:spPr>
          <a:xfrm>
            <a:off x="630237" y="1260475"/>
            <a:ext cx="3868739" cy="617538"/>
          </a:xfrm>
          <a:prstGeom prst="rect">
            <a:avLst/>
          </a:prstGeom>
        </p:spPr>
        <p:txBody>
          <a:bodyPr anchor="b"/>
          <a:lstStyle>
            <a:lvl1pPr marL="0" indent="0">
              <a:spcBef>
                <a:spcPts val="500"/>
              </a:spcBef>
              <a:buSzTx/>
              <a:buNone/>
              <a:defRPr sz="2400" b="1"/>
            </a:lvl1pPr>
            <a:lvl2pPr marL="0" indent="457200">
              <a:spcBef>
                <a:spcPts val="500"/>
              </a:spcBef>
              <a:buSzTx/>
              <a:buNone/>
              <a:defRPr sz="2400" b="1"/>
            </a:lvl2pPr>
            <a:lvl3pPr marL="0" indent="914400">
              <a:spcBef>
                <a:spcPts val="500"/>
              </a:spcBef>
              <a:buSzTx/>
              <a:buNone/>
              <a:defRPr sz="2400" b="1"/>
            </a:lvl3pPr>
            <a:lvl4pPr marL="0" indent="1371600">
              <a:spcBef>
                <a:spcPts val="500"/>
              </a:spcBef>
              <a:buSzTx/>
              <a:buNone/>
              <a:defRPr sz="2400" b="1"/>
            </a:lvl4pPr>
            <a:lvl5pPr marL="0" indent="1828800">
              <a:spcBef>
                <a:spcPts val="500"/>
              </a:spcBef>
              <a:buSzTx/>
              <a:buNone/>
              <a:defRPr sz="2400" b="1"/>
            </a:lvl5pPr>
          </a:lstStyle>
          <a:p>
            <a:pPr lvl="0">
              <a:defRPr sz="1800" b="0"/>
            </a:pPr>
            <a:r>
              <a:rPr sz="2400" b="1"/>
              <a:t>正文级别 1</a:t>
            </a:r>
          </a:p>
          <a:p>
            <a:pPr lvl="1">
              <a:defRPr sz="1800" b="0"/>
            </a:pPr>
            <a:r>
              <a:rPr sz="2400" b="1"/>
              <a:t>正文级别 2</a:t>
            </a:r>
          </a:p>
          <a:p>
            <a:pPr lvl="2">
              <a:defRPr sz="1800" b="0"/>
            </a:pPr>
            <a:r>
              <a:rPr sz="2400" b="1"/>
              <a:t>正文级别 3</a:t>
            </a:r>
          </a:p>
          <a:p>
            <a:pPr lvl="3">
              <a:defRPr sz="1800" b="0"/>
            </a:pPr>
            <a:r>
              <a:rPr sz="2400" b="1"/>
              <a:t>正文级别 4</a:t>
            </a:r>
          </a:p>
          <a:p>
            <a:pPr lvl="4">
              <a:defRPr sz="1800" b="0"/>
            </a:pPr>
            <a:r>
              <a:rPr sz="2400" b="1"/>
              <a:t>正文级别 5</a:t>
            </a:r>
          </a:p>
        </p:txBody>
      </p:sp>
      <p:grpSp>
        <p:nvGrpSpPr>
          <p:cNvPr id="4" name="组合 3"/>
          <p:cNvGrpSpPr/>
          <p:nvPr userDrawn="1"/>
        </p:nvGrpSpPr>
        <p:grpSpPr>
          <a:xfrm>
            <a:off x="7864747" y="126477"/>
            <a:ext cx="1135204" cy="341359"/>
            <a:chOff x="468128" y="370735"/>
            <a:chExt cx="1135204" cy="341359"/>
          </a:xfrm>
        </p:grpSpPr>
        <p:pic>
          <p:nvPicPr>
            <p:cNvPr id="5" name="图片 4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9670" y="370735"/>
              <a:ext cx="490406" cy="177473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8128" y="558194"/>
              <a:ext cx="1135204" cy="153900"/>
            </a:xfrm>
            <a:prstGeom prst="rect">
              <a:avLst/>
            </a:prstGeom>
          </p:spPr>
        </p:pic>
      </p:grp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hape 20"/>
          <p:cNvSpPr>
            <a:spLocks noGrp="1"/>
          </p:cNvSpPr>
          <p:nvPr>
            <p:ph type="title" hasCustomPrompt="1"/>
          </p:nvPr>
        </p:nvSpPr>
        <p:spPr>
          <a:xfrm>
            <a:off x="628650" y="273050"/>
            <a:ext cx="7886700" cy="995363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400"/>
              <a:t>标题文本</a:t>
            </a:r>
          </a:p>
        </p:txBody>
      </p:sp>
      <p:grpSp>
        <p:nvGrpSpPr>
          <p:cNvPr id="3" name="组合 2"/>
          <p:cNvGrpSpPr/>
          <p:nvPr userDrawn="1"/>
        </p:nvGrpSpPr>
        <p:grpSpPr>
          <a:xfrm>
            <a:off x="7864747" y="126477"/>
            <a:ext cx="1135204" cy="341359"/>
            <a:chOff x="468128" y="370735"/>
            <a:chExt cx="1135204" cy="341359"/>
          </a:xfrm>
        </p:grpSpPr>
        <p:pic>
          <p:nvPicPr>
            <p:cNvPr id="4" name="图片 3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9670" y="370735"/>
              <a:ext cx="490406" cy="177473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8128" y="558194"/>
              <a:ext cx="1135204" cy="153900"/>
            </a:xfrm>
            <a:prstGeom prst="rect">
              <a:avLst/>
            </a:prstGeom>
          </p:spPr>
        </p:pic>
      </p:grp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Shape 23"/>
          <p:cNvSpPr>
            <a:spLocks noGrp="1"/>
          </p:cNvSpPr>
          <p:nvPr>
            <p:ph type="title" hasCustomPrompt="1"/>
          </p:nvPr>
        </p:nvSpPr>
        <p:spPr>
          <a:xfrm>
            <a:off x="630237" y="0"/>
            <a:ext cx="2949576" cy="154305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pPr lvl="0">
              <a:defRPr sz="1800"/>
            </a:pPr>
            <a:r>
              <a:rPr sz="3200"/>
              <a:t>标题文本</a:t>
            </a:r>
          </a:p>
        </p:txBody>
      </p:sp>
      <p:sp>
        <p:nvSpPr>
          <p:cNvPr id="24" name="Shape 24"/>
          <p:cNvSpPr>
            <a:spLocks noGrp="1"/>
          </p:cNvSpPr>
          <p:nvPr>
            <p:ph type="body" idx="1" hasCustomPrompt="1"/>
          </p:nvPr>
        </p:nvSpPr>
        <p:spPr>
          <a:xfrm>
            <a:off x="3887787" y="739775"/>
            <a:ext cx="4629151" cy="4391025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3200"/>
              <a:t>正文级别 1</a:t>
            </a:r>
          </a:p>
          <a:p>
            <a:pPr lvl="1">
              <a:defRPr sz="1800"/>
            </a:pPr>
            <a:r>
              <a:rPr sz="3200"/>
              <a:t>正文级别 2</a:t>
            </a:r>
          </a:p>
          <a:p>
            <a:pPr lvl="2">
              <a:defRPr sz="1800"/>
            </a:pPr>
            <a:r>
              <a:rPr sz="3200"/>
              <a:t>正文级别 3</a:t>
            </a:r>
          </a:p>
          <a:p>
            <a:pPr lvl="3">
              <a:defRPr sz="1800"/>
            </a:pPr>
            <a:r>
              <a:rPr sz="3200"/>
              <a:t>正文级别 4</a:t>
            </a:r>
          </a:p>
          <a:p>
            <a:pPr lvl="4">
              <a:defRPr sz="1800"/>
            </a:pPr>
            <a:r>
              <a:rPr sz="3200"/>
              <a:t>正文级别 5</a:t>
            </a:r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hape 26"/>
          <p:cNvSpPr>
            <a:spLocks noGrp="1"/>
          </p:cNvSpPr>
          <p:nvPr>
            <p:ph type="title" hasCustomPrompt="1"/>
          </p:nvPr>
        </p:nvSpPr>
        <p:spPr>
          <a:xfrm>
            <a:off x="630237" y="0"/>
            <a:ext cx="2949576" cy="154305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pPr lvl="0">
              <a:defRPr sz="1800"/>
            </a:pPr>
            <a:r>
              <a:rPr sz="3200"/>
              <a:t>标题文本</a:t>
            </a:r>
          </a:p>
        </p:txBody>
      </p:sp>
      <p:sp>
        <p:nvSpPr>
          <p:cNvPr id="27" name="Shape 27"/>
          <p:cNvSpPr>
            <a:spLocks noGrp="1"/>
          </p:cNvSpPr>
          <p:nvPr>
            <p:ph type="body" idx="1" hasCustomPrompt="1"/>
          </p:nvPr>
        </p:nvSpPr>
        <p:spPr>
          <a:xfrm>
            <a:off x="630237" y="1543050"/>
            <a:ext cx="2949576" cy="358775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300"/>
              </a:spcBef>
              <a:buSzTx/>
              <a:buNone/>
              <a:defRPr sz="1600"/>
            </a:lvl1pPr>
            <a:lvl2pPr marL="0" indent="457200">
              <a:spcBef>
                <a:spcPts val="300"/>
              </a:spcBef>
              <a:buSzTx/>
              <a:buNone/>
              <a:defRPr sz="1600"/>
            </a:lvl2pPr>
            <a:lvl3pPr marL="0" indent="914400">
              <a:spcBef>
                <a:spcPts val="300"/>
              </a:spcBef>
              <a:buSzTx/>
              <a:buNone/>
              <a:defRPr sz="1600"/>
            </a:lvl3pPr>
            <a:lvl4pPr marL="0" indent="1371600">
              <a:spcBef>
                <a:spcPts val="300"/>
              </a:spcBef>
              <a:buSzTx/>
              <a:buNone/>
              <a:defRPr sz="1600"/>
            </a:lvl4pPr>
            <a:lvl5pPr marL="0" indent="1828800">
              <a:spcBef>
                <a:spcPts val="300"/>
              </a:spcBef>
              <a:buSzTx/>
              <a:buNone/>
              <a:defRPr sz="1600"/>
            </a:lvl5pPr>
          </a:lstStyle>
          <a:p>
            <a:pPr lvl="0">
              <a:defRPr sz="1800"/>
            </a:pPr>
            <a:r>
              <a:rPr sz="1600"/>
              <a:t>正文级别 1</a:t>
            </a:r>
          </a:p>
          <a:p>
            <a:pPr lvl="1">
              <a:defRPr sz="1800"/>
            </a:pPr>
            <a:r>
              <a:rPr sz="1600"/>
              <a:t>正文级别 2</a:t>
            </a:r>
          </a:p>
          <a:p>
            <a:pPr lvl="2">
              <a:defRPr sz="1800"/>
            </a:pPr>
            <a:r>
              <a:rPr sz="1600"/>
              <a:t>正文级别 3</a:t>
            </a:r>
          </a:p>
          <a:p>
            <a:pPr lvl="3">
              <a:defRPr sz="1800"/>
            </a:pPr>
            <a:r>
              <a:rPr sz="1600"/>
              <a:t>正文级别 4</a:t>
            </a:r>
          </a:p>
          <a:p>
            <a:pPr lvl="4">
              <a:defRPr sz="1800"/>
            </a:pPr>
            <a:r>
              <a:rPr sz="1600"/>
              <a:t>正文级别 5</a:t>
            </a:r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>
            <a:spLocks noGrp="1"/>
          </p:cNvSpPr>
          <p:nvPr>
            <p:ph type="title"/>
          </p:nvPr>
        </p:nvSpPr>
        <p:spPr>
          <a:xfrm>
            <a:off x="628650" y="273050"/>
            <a:ext cx="7886700" cy="1095375"/>
          </a:xfrm>
          <a:prstGeom prst="rect">
            <a:avLst/>
          </a:prstGeom>
          <a:ln w="12700">
            <a:miter lim="400000"/>
          </a:ln>
        </p:spPr>
        <p:txBody>
          <a:bodyPr lIns="45719" rIns="45719"/>
          <a:lstStyle/>
          <a:p>
            <a:pPr lvl="0">
              <a:defRPr sz="1800"/>
            </a:pPr>
            <a:r>
              <a:rPr sz="4400"/>
              <a:t>标题文本</a:t>
            </a:r>
          </a:p>
        </p:txBody>
      </p:sp>
      <p:sp>
        <p:nvSpPr>
          <p:cNvPr id="3" name="Shape 3"/>
          <p:cNvSpPr>
            <a:spLocks noGrp="1"/>
          </p:cNvSpPr>
          <p:nvPr>
            <p:ph type="body" idx="1"/>
          </p:nvPr>
        </p:nvSpPr>
        <p:spPr>
          <a:xfrm>
            <a:off x="628650" y="1368425"/>
            <a:ext cx="7886700" cy="3762375"/>
          </a:xfrm>
          <a:prstGeom prst="rect">
            <a:avLst/>
          </a:prstGeom>
          <a:ln w="12700">
            <a:miter lim="400000"/>
          </a:ln>
        </p:spPr>
        <p:txBody>
          <a:bodyPr lIns="45719" rIns="45719"/>
          <a:lstStyle/>
          <a:p>
            <a:pPr lvl="0">
              <a:defRPr sz="1800"/>
            </a:pPr>
            <a:r>
              <a:rPr sz="3200"/>
              <a:t>正文级别 1</a:t>
            </a:r>
          </a:p>
          <a:p>
            <a:pPr lvl="1">
              <a:defRPr sz="1800"/>
            </a:pPr>
            <a:r>
              <a:rPr sz="3200"/>
              <a:t>正文级别 2</a:t>
            </a:r>
          </a:p>
          <a:p>
            <a:pPr lvl="2">
              <a:defRPr sz="1800"/>
            </a:pPr>
            <a:r>
              <a:rPr sz="3200"/>
              <a:t>正文级别 3</a:t>
            </a:r>
          </a:p>
          <a:p>
            <a:pPr lvl="3">
              <a:defRPr sz="1800"/>
            </a:pPr>
            <a:r>
              <a:rPr sz="3200"/>
              <a:t>正文级别 4</a:t>
            </a:r>
          </a:p>
          <a:p>
            <a:pPr lvl="4">
              <a:defRPr sz="1800"/>
            </a:pPr>
            <a:r>
              <a:rPr sz="3200"/>
              <a:t>正文级别 5</a:t>
            </a:r>
          </a:p>
        </p:txBody>
      </p:sp>
      <p:grpSp>
        <p:nvGrpSpPr>
          <p:cNvPr id="7" name="组合 6"/>
          <p:cNvGrpSpPr/>
          <p:nvPr userDrawn="1"/>
        </p:nvGrpSpPr>
        <p:grpSpPr>
          <a:xfrm>
            <a:off x="7450969" y="126477"/>
            <a:ext cx="1433080" cy="430931"/>
            <a:chOff x="468128" y="370735"/>
            <a:chExt cx="1135204" cy="341359"/>
          </a:xfrm>
        </p:grpSpPr>
        <p:pic>
          <p:nvPicPr>
            <p:cNvPr id="8" name="图片 7"/>
            <p:cNvPicPr>
              <a:picLocks noChangeAspect="1"/>
            </p:cNvPicPr>
            <p:nvPr userDrawn="1"/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9670" y="370735"/>
              <a:ext cx="490406" cy="177473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 userDrawn="1"/>
          </p:nvPicPr>
          <p:blipFill>
            <a:blip r:embed="rId1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8128" y="558194"/>
              <a:ext cx="1135204" cy="153900"/>
            </a:xfrm>
            <a:prstGeom prst="rect">
              <a:avLst/>
            </a:prstGeom>
          </p:spPr>
        </p:pic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med"/>
  <p:txStyles>
    <p:titleStyle>
      <a:lvl1pPr algn="ctr">
        <a:defRPr sz="44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1pPr>
      <a:lvl2pPr algn="ctr">
        <a:defRPr sz="44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2pPr>
      <a:lvl3pPr algn="ctr">
        <a:defRPr sz="44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3pPr>
      <a:lvl4pPr algn="ctr">
        <a:defRPr sz="44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4pPr>
      <a:lvl5pPr algn="ctr">
        <a:defRPr sz="44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5pPr>
      <a:lvl6pPr indent="457200" algn="ctr">
        <a:defRPr sz="44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6pPr>
      <a:lvl7pPr indent="914400" algn="ctr">
        <a:defRPr sz="44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7pPr>
      <a:lvl8pPr indent="1371600" algn="ctr">
        <a:defRPr sz="44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8pPr>
      <a:lvl9pPr indent="1828800" algn="ctr">
        <a:defRPr sz="44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9pPr>
    </p:titleStyle>
    <p:bodyStyle>
      <a:lvl1pPr marL="342900" indent="-342900">
        <a:spcBef>
          <a:spcPts val="700"/>
        </a:spcBef>
        <a:buSzPct val="100000"/>
        <a:buChar char="•"/>
        <a:defRPr sz="32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1pPr>
      <a:lvl2pPr marL="783590" indent="-326390">
        <a:spcBef>
          <a:spcPts val="700"/>
        </a:spcBef>
        <a:buSzPct val="100000"/>
        <a:buChar char="–"/>
        <a:defRPr sz="32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2pPr>
      <a:lvl3pPr marL="1219200" indent="-304800">
        <a:spcBef>
          <a:spcPts val="700"/>
        </a:spcBef>
        <a:buSzPct val="100000"/>
        <a:buChar char="•"/>
        <a:defRPr sz="32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3pPr>
      <a:lvl4pPr marL="1737360" indent="-365760">
        <a:spcBef>
          <a:spcPts val="700"/>
        </a:spcBef>
        <a:buSzPct val="100000"/>
        <a:buChar char="–"/>
        <a:defRPr sz="32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4pPr>
      <a:lvl5pPr marL="2194560" indent="-365760">
        <a:spcBef>
          <a:spcPts val="700"/>
        </a:spcBef>
        <a:buSzPct val="100000"/>
        <a:buChar char="»"/>
        <a:defRPr sz="32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5pPr>
      <a:lvl6pPr marL="2692400" indent="-406400">
        <a:spcBef>
          <a:spcPts val="700"/>
        </a:spcBef>
        <a:buSzPct val="100000"/>
        <a:buChar char="•"/>
        <a:defRPr sz="32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6pPr>
      <a:lvl7pPr marL="3149600" indent="-406400">
        <a:spcBef>
          <a:spcPts val="700"/>
        </a:spcBef>
        <a:buSzPct val="100000"/>
        <a:buChar char="•"/>
        <a:defRPr sz="32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7pPr>
      <a:lvl8pPr marL="3606800" indent="-406400">
        <a:spcBef>
          <a:spcPts val="700"/>
        </a:spcBef>
        <a:buSzPct val="100000"/>
        <a:buChar char="•"/>
        <a:defRPr sz="32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8pPr>
      <a:lvl9pPr marL="4064000" indent="-406400">
        <a:spcBef>
          <a:spcPts val="700"/>
        </a:spcBef>
        <a:buSzPct val="100000"/>
        <a:buChar char="•"/>
        <a:defRPr sz="32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9pPr>
    </p:bodyStyle>
    <p:otherStyle>
      <a:lvl1pPr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706020202030204"/>
        </a:defRPr>
      </a:lvl1pPr>
      <a:lvl2pPr indent="4572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706020202030204"/>
        </a:defRPr>
      </a:lvl2pPr>
      <a:lvl3pPr indent="9144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706020202030204"/>
        </a:defRPr>
      </a:lvl3pPr>
      <a:lvl4pPr indent="13716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706020202030204"/>
        </a:defRPr>
      </a:lvl4pPr>
      <a:lvl5pPr indent="18288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706020202030204"/>
        </a:defRPr>
      </a:lvl5pPr>
      <a:lvl6pPr indent="22860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706020202030204"/>
        </a:defRPr>
      </a:lvl6pPr>
      <a:lvl7pPr indent="27432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706020202030204"/>
        </a:defRPr>
      </a:lvl7pPr>
      <a:lvl8pPr indent="32004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706020202030204"/>
        </a:defRPr>
      </a:lvl8pPr>
      <a:lvl9pPr indent="36576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706020202030204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7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5" Type="http://schemas.openxmlformats.org/officeDocument/2006/relationships/image" Target="../media/image13.jpg"/><Relationship Id="rId4" Type="http://schemas.openxmlformats.org/officeDocument/2006/relationships/image" Target="../media/image12.jp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332747" y="1934396"/>
            <a:ext cx="1829733" cy="46166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中物理</a:t>
            </a:r>
            <a:endParaRPr kumimoji="0" lang="zh-CN" altLang="en-US" sz="2400" b="1" i="0" u="none" strike="noStrike" cap="none" spc="0" normalizeH="0" dirty="0">
              <a:ln>
                <a:noFill/>
              </a:ln>
              <a:solidFill>
                <a:schemeClr val="bg1"/>
              </a:solidFill>
              <a:effectLst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Arial" panose="020B0706020202030204"/>
            </a:endParaRPr>
          </a:p>
        </p:txBody>
      </p:sp>
      <p:sp>
        <p:nvSpPr>
          <p:cNvPr id="40" name="Shape 40"/>
          <p:cNvSpPr/>
          <p:nvPr/>
        </p:nvSpPr>
        <p:spPr>
          <a:xfrm>
            <a:off x="5138445" y="2796298"/>
            <a:ext cx="2642046" cy="502702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>
              <a:defRPr sz="3600">
                <a:solidFill>
                  <a:srgbClr val="B61C22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lang="zh-CN" altLang="en-US" sz="4000" baseline="-250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第二章  第</a:t>
            </a:r>
            <a:r>
              <a:rPr lang="en-US" altLang="zh-CN" sz="4000" baseline="-250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en-US" sz="4000" baseline="-250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节</a:t>
            </a:r>
            <a:endParaRPr lang="zh-CN" sz="4000" baseline="-250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Shape 40"/>
          <p:cNvSpPr/>
          <p:nvPr/>
        </p:nvSpPr>
        <p:spPr>
          <a:xfrm>
            <a:off x="4005557" y="1103399"/>
            <a:ext cx="4586956" cy="830997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>
              <a:defRPr sz="3600">
                <a:solidFill>
                  <a:srgbClr val="B61C22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lang="zh-CN" altLang="en-US" sz="7200" b="1" baseline="-25000" dirty="0">
                <a:solidFill>
                  <a:srgbClr val="007E27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教科版  物理</a:t>
            </a:r>
            <a:r>
              <a:rPr lang="zh-CN" altLang="en-US" sz="2400" b="1" baseline="-25000" dirty="0">
                <a:solidFill>
                  <a:srgbClr val="007E27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（初中）</a:t>
            </a:r>
            <a:endParaRPr lang="zh-CN" sz="2400" b="1" baseline="-25000" dirty="0">
              <a:solidFill>
                <a:srgbClr val="007E27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6" name="Shape 40"/>
          <p:cNvSpPr/>
          <p:nvPr/>
        </p:nvSpPr>
        <p:spPr>
          <a:xfrm>
            <a:off x="5406598" y="3442626"/>
            <a:ext cx="1720084" cy="58477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>
              <a:defRPr sz="3600">
                <a:solidFill>
                  <a:srgbClr val="B61C22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lang="zh-CN" altLang="en-US" sz="4800" baseline="-250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热机效率</a:t>
            </a:r>
            <a:endParaRPr lang="zh-CN" sz="4800" baseline="-250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7314" y="203839"/>
            <a:ext cx="1530566" cy="307775"/>
          </a:xfrm>
          <a:prstGeom prst="rect">
            <a:avLst/>
          </a:prstGeom>
          <a:solidFill>
            <a:srgbClr val="007E27"/>
          </a:solidFill>
          <a:ln w="12700" cap="flat">
            <a:noFill/>
            <a:prstDash val="solid"/>
            <a:miter lim="800000"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  <a:softEdge rad="19050"/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dist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400" b="1" u="none" strike="noStrike" cap="none" spc="0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腾祥范笑歌楷书简繁合集" panose="01010104010101010101" pitchFamily="2" charset="-122"/>
                <a:ea typeface="腾祥范笑歌楷书简繁合集" panose="01010104010101010101" pitchFamily="2" charset="-122"/>
                <a:cs typeface="微软雅黑" panose="020B0502040204020203" charset="-122"/>
                <a:sym typeface="微软雅黑" panose="020B0502040204020203" charset="-122"/>
              </a:rPr>
              <a:t>同步</a:t>
            </a:r>
            <a:r>
              <a:rPr kumimoji="0" lang="zh-CN" altLang="en-US" sz="1400" b="1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腾祥范笑歌楷书简繁合集" panose="01010104010101010101" pitchFamily="2" charset="-122"/>
                <a:ea typeface="腾祥范笑歌楷书简繁合集" panose="01010104010101010101" pitchFamily="2" charset="-122"/>
                <a:cs typeface="微软雅黑" panose="020B0502040204020203" charset="-122"/>
                <a:sym typeface="微软雅黑" panose="020B0502040204020203" charset="-122"/>
              </a:rPr>
              <a:t>精品课堂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6897105" y="2211394"/>
            <a:ext cx="1246493" cy="36933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itchFamily="34" charset="-122"/>
                <a:ea typeface="微软雅黑" pitchFamily="34" charset="-122"/>
                <a:sym typeface="Arial" panose="020B0706020202030204"/>
              </a:rPr>
              <a:t>（九年级）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693" y="764897"/>
            <a:ext cx="3592864" cy="3590100"/>
          </a:xfrm>
          <a:prstGeom prst="rect">
            <a:avLst/>
          </a:prstGeom>
          <a:effectLst>
            <a:glow rad="63500">
              <a:schemeClr val="accent3">
                <a:satMod val="175000"/>
                <a:alpha val="40000"/>
              </a:schemeClr>
            </a:glow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ransition spd="med" advClick="0" advTm="2000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4850440" y="1196916"/>
            <a:ext cx="2714991" cy="3234896"/>
            <a:chOff x="4831694" y="879321"/>
            <a:chExt cx="2924141" cy="4613321"/>
          </a:xfrm>
        </p:grpSpPr>
        <p:pic>
          <p:nvPicPr>
            <p:cNvPr id="3" name="Picture 4" descr="E:\R九物上\第十四章 内能的利用\第2节 热机的效率\教材图片\图14.2-6 自带燃料和氧化剂的火箭.jp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31694" y="879321"/>
              <a:ext cx="2924141" cy="30018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" name="矩形 3"/>
            <p:cNvSpPr/>
            <p:nvPr/>
          </p:nvSpPr>
          <p:spPr bwMode="auto">
            <a:xfrm>
              <a:off x="4831694" y="3873929"/>
              <a:ext cx="2924141" cy="1618713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ctr">
                <a:lnSpc>
                  <a:spcPct val="150000"/>
                </a:lnSpc>
                <a:defRPr/>
              </a:pPr>
              <a:r>
                <a:rPr lang="zh-CN" altLang="en-US" sz="2400" dirty="0">
                  <a:latin typeface="微软雅黑" pitchFamily="34" charset="-122"/>
                  <a:ea typeface="微软雅黑" pitchFamily="34" charset="-122"/>
                </a:rPr>
                <a:t>自带燃料和氧化剂的火箭</a:t>
              </a: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864021" y="1196917"/>
            <a:ext cx="2926583" cy="3064926"/>
            <a:chOff x="1077400" y="649132"/>
            <a:chExt cx="3146895" cy="4070427"/>
          </a:xfrm>
        </p:grpSpPr>
        <p:pic>
          <p:nvPicPr>
            <p:cNvPr id="6" name="Picture 5" descr="E:\R九物上\第十四章 内能的利用\第2节 热机的效率\教材图片\图14.2-5 高温高压水蒸气直接推动蒸汽轮机的叶片.jp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94318" y="649132"/>
              <a:ext cx="2745124" cy="27603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" name="矩形 6"/>
            <p:cNvSpPr/>
            <p:nvPr/>
          </p:nvSpPr>
          <p:spPr bwMode="auto">
            <a:xfrm>
              <a:off x="1077400" y="3409469"/>
              <a:ext cx="3146895" cy="131009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  <a:defRPr/>
              </a:pPr>
              <a:r>
                <a:rPr lang="zh-CN" altLang="en-US" sz="2400" dirty="0">
                  <a:latin typeface="微软雅黑" pitchFamily="34" charset="-122"/>
                  <a:ea typeface="微软雅黑" pitchFamily="34" charset="-122"/>
                </a:rPr>
                <a:t>高温高压水蒸气直接推动蒸汽轮机的叶片</a:t>
              </a:r>
            </a:p>
          </p:txBody>
        </p:sp>
      </p:grpSp>
      <p:sp>
        <p:nvSpPr>
          <p:cNvPr id="10" name="TextBox 9"/>
          <p:cNvSpPr txBox="1"/>
          <p:nvPr/>
        </p:nvSpPr>
        <p:spPr>
          <a:xfrm>
            <a:off x="773581" y="4496432"/>
            <a:ext cx="7156580" cy="46166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spc="0" normalizeH="0" baseline="0" dirty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微软雅黑" pitchFamily="34" charset="-122"/>
                <a:ea typeface="微软雅黑" pitchFamily="34" charset="-122"/>
                <a:sym typeface="Arial" panose="020B0706020202030204"/>
              </a:rPr>
              <a:t>热机给人类文明带来进步，也给生态环境造成污染</a:t>
            </a:r>
          </a:p>
        </p:txBody>
      </p:sp>
      <p:sp>
        <p:nvSpPr>
          <p:cNvPr id="2" name="矩形 1"/>
          <p:cNvSpPr/>
          <p:nvPr/>
        </p:nvSpPr>
        <p:spPr>
          <a:xfrm>
            <a:off x="329914" y="619835"/>
            <a:ext cx="791755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/>
            <a:r>
              <a:rPr lang="en-US" altLang="zh-CN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3. </a:t>
            </a:r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对热机的研制和改进将会进一步推动社会生产力的发展</a:t>
            </a:r>
          </a:p>
        </p:txBody>
      </p:sp>
    </p:spTree>
    <p:extLst>
      <p:ext uri="{BB962C8B-B14F-4D97-AF65-F5344CB8AC3E}">
        <p14:creationId xmlns:p14="http://schemas.microsoft.com/office/powerpoint/2010/main" val="1558772142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1"/>
          <p:cNvSpPr txBox="1">
            <a:spLocks/>
          </p:cNvSpPr>
          <p:nvPr/>
        </p:nvSpPr>
        <p:spPr>
          <a:xfrm>
            <a:off x="222436" y="112589"/>
            <a:ext cx="3590727" cy="430887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none" lIns="0" tIns="0" rIns="0" bIns="0" numCol="1" anchor="t">
            <a:spAutoFit/>
          </a:bodyPr>
          <a:lstStyle>
            <a:lvl1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800" b="0" i="0" u="none" strike="noStrike" kern="0" cap="none" spc="0" normalizeH="0" baseline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</a:defRPr>
            </a:lvl1pPr>
          </a:lstStyle>
          <a:p>
            <a:r>
              <a:rPr lang="zh-CN" altLang="en-US" dirty="0"/>
              <a:t>三、地球就在我们手中</a:t>
            </a:r>
          </a:p>
        </p:txBody>
      </p:sp>
      <p:sp>
        <p:nvSpPr>
          <p:cNvPr id="4" name="TextBox 9"/>
          <p:cNvSpPr txBox="1">
            <a:spLocks noChangeArrowheads="1"/>
          </p:cNvSpPr>
          <p:nvPr/>
        </p:nvSpPr>
        <p:spPr bwMode="auto">
          <a:xfrm>
            <a:off x="339134" y="1257707"/>
            <a:ext cx="8217951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l" eaLnBrk="0" hangingPunct="0"/>
            <a:r>
              <a:rPr lang="zh-CN" altLang="en-US" sz="2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二氧化碳就像一层厚厚的玻璃，使地球变成了一个大暖房，热机排出的二氧化碳，使大气中二氧化碳浓度增加，阻止地球热量的散失，使地球发生可感觉到的气温升高，这就是 “温室效应”。对地球表面热平衡有较大影响。</a:t>
            </a:r>
          </a:p>
        </p:txBody>
      </p:sp>
      <p:sp>
        <p:nvSpPr>
          <p:cNvPr id="9" name="矩形 8"/>
          <p:cNvSpPr/>
          <p:nvPr/>
        </p:nvSpPr>
        <p:spPr>
          <a:xfrm>
            <a:off x="292413" y="699252"/>
            <a:ext cx="175721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</a:rPr>
              <a:t>1. </a:t>
            </a:r>
            <a:r>
              <a:rPr lang="zh-CN" altLang="en-US" sz="2400" b="1" dirty="0">
                <a:solidFill>
                  <a:srgbClr val="FF0000"/>
                </a:solidFill>
              </a:rPr>
              <a:t>温室效应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pic>
        <p:nvPicPr>
          <p:cNvPr id="14" name="图片 13"/>
          <p:cNvPicPr preferRelativeResize="0">
            <a:picLocks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564" b="11519"/>
          <a:stretch/>
        </p:blipFill>
        <p:spPr>
          <a:xfrm>
            <a:off x="479299" y="2973093"/>
            <a:ext cx="2160000" cy="1800000"/>
          </a:xfrm>
          <a:prstGeom prst="rect">
            <a:avLst/>
          </a:prstGeom>
          <a:effectLst>
            <a:outerShdw blurRad="647700" dist="50800" dir="5400000" algn="ctr" rotWithShape="0">
              <a:srgbClr val="000000">
                <a:alpha val="58000"/>
              </a:srgbClr>
            </a:outerShdw>
          </a:effectLst>
        </p:spPr>
      </p:pic>
      <p:pic>
        <p:nvPicPr>
          <p:cNvPr id="15" name="图片 14"/>
          <p:cNvPicPr preferRelativeResize="0">
            <a:picLocks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06" t="3297" r="-5806" b="12353"/>
          <a:stretch/>
        </p:blipFill>
        <p:spPr>
          <a:xfrm>
            <a:off x="5682640" y="2973093"/>
            <a:ext cx="2160000" cy="1800000"/>
          </a:xfrm>
          <a:prstGeom prst="rect">
            <a:avLst/>
          </a:prstGeom>
          <a:effectLst>
            <a:outerShdw blurRad="647700" dist="50800" dir="5400000" algn="ctr" rotWithShape="0">
              <a:srgbClr val="000000">
                <a:alpha val="70000"/>
              </a:srgbClr>
            </a:outerShdw>
          </a:effectLst>
        </p:spPr>
      </p:pic>
      <p:pic>
        <p:nvPicPr>
          <p:cNvPr id="18" name="图片 17"/>
          <p:cNvPicPr preferRelativeResize="0">
            <a:picLocks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955"/>
          <a:stretch/>
        </p:blipFill>
        <p:spPr>
          <a:xfrm>
            <a:off x="3080969" y="2973093"/>
            <a:ext cx="2160000" cy="1800000"/>
          </a:xfrm>
          <a:prstGeom prst="rect">
            <a:avLst/>
          </a:prstGeom>
          <a:effectLst>
            <a:outerShdw blurRad="647700" dist="50800" dir="5400000" algn="ctr" rotWithShape="0">
              <a:srgbClr val="000000">
                <a:alpha val="67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415402405"/>
      </p:ext>
    </p:extLst>
  </p:cSld>
  <p:clrMapOvr>
    <a:masterClrMapping/>
  </p:clrMapOvr>
  <p:transition spd="med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 preferRelativeResize="0">
            <a:picLocks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67" t="6255" r="2760"/>
          <a:stretch/>
        </p:blipFill>
        <p:spPr>
          <a:xfrm>
            <a:off x="668906" y="2989599"/>
            <a:ext cx="2160000" cy="1800000"/>
          </a:xfrm>
          <a:prstGeom prst="rect">
            <a:avLst/>
          </a:prstGeom>
          <a:effectLst>
            <a:outerShdw blurRad="673100" dist="50800" dir="5400000" algn="ctr" rotWithShape="0">
              <a:srgbClr val="000000">
                <a:alpha val="71000"/>
              </a:srgbClr>
            </a:outerShdw>
          </a:effectLst>
        </p:spPr>
      </p:pic>
      <p:pic>
        <p:nvPicPr>
          <p:cNvPr id="3" name="图片 2"/>
          <p:cNvPicPr preferRelativeResize="0">
            <a:picLocks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75" r="4198"/>
          <a:stretch/>
        </p:blipFill>
        <p:spPr>
          <a:xfrm>
            <a:off x="3160349" y="2989599"/>
            <a:ext cx="2160000" cy="1800000"/>
          </a:xfrm>
          <a:prstGeom prst="rect">
            <a:avLst/>
          </a:prstGeom>
          <a:effectLst>
            <a:outerShdw blurRad="660400" dist="50800" dir="5400000" algn="ctr" rotWithShape="0">
              <a:srgbClr val="000000">
                <a:alpha val="44000"/>
              </a:srgbClr>
            </a:outerShdw>
          </a:effectLst>
        </p:spPr>
      </p:pic>
      <p:sp>
        <p:nvSpPr>
          <p:cNvPr id="4" name="矩形 3"/>
          <p:cNvSpPr/>
          <p:nvPr/>
        </p:nvSpPr>
        <p:spPr>
          <a:xfrm>
            <a:off x="377415" y="233606"/>
            <a:ext cx="6250191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2.</a:t>
            </a:r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温室效应带来的危害：</a:t>
            </a:r>
            <a:endParaRPr lang="en-US" altLang="zh-CN" sz="24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pPr algn="l"/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  (1)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地球上的病虫害增加；</a:t>
            </a:r>
          </a:p>
          <a:p>
            <a:pPr algn="l"/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  (2)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海平面上升；</a:t>
            </a:r>
          </a:p>
          <a:p>
            <a:pPr algn="l"/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  (3)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气候反常，海洋风暴增多；</a:t>
            </a:r>
          </a:p>
          <a:p>
            <a:pPr algn="l"/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  (4)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土地干旱，沙漠化面积增大；</a:t>
            </a:r>
          </a:p>
          <a:p>
            <a:pPr algn="l"/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  (5)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动物们失去栖息地。</a:t>
            </a:r>
          </a:p>
        </p:txBody>
      </p:sp>
      <p:pic>
        <p:nvPicPr>
          <p:cNvPr id="5" name="图片 4"/>
          <p:cNvPicPr preferRelativeResize="0"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1792" y="2989599"/>
            <a:ext cx="2160000" cy="1800000"/>
          </a:xfrm>
          <a:prstGeom prst="rect">
            <a:avLst/>
          </a:prstGeom>
          <a:effectLst>
            <a:outerShdw blurRad="635000" dist="50800" dir="5400000" algn="ctr" rotWithShape="0">
              <a:srgbClr val="000000">
                <a:alpha val="43137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417018847"/>
      </p:ext>
    </p:extLst>
  </p:cSld>
  <p:clrMapOvr>
    <a:masterClrMapping/>
  </p:clrMapOvr>
  <p:transition spd="med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3"/>
          <p:cNvSpPr txBox="1">
            <a:spLocks noChangeArrowheads="1"/>
          </p:cNvSpPr>
          <p:nvPr/>
        </p:nvSpPr>
        <p:spPr bwMode="auto">
          <a:xfrm>
            <a:off x="811975" y="4309737"/>
            <a:ext cx="596052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汽车，是许多城市环境污染的主要来源。</a:t>
            </a:r>
          </a:p>
        </p:txBody>
      </p:sp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1975" y="1709692"/>
            <a:ext cx="2418459" cy="1456849"/>
          </a:xfrm>
          <a:prstGeom prst="rect">
            <a:avLst/>
          </a:prstGeom>
          <a:noFill/>
          <a:ln>
            <a:noFill/>
          </a:ln>
          <a:effectLst>
            <a:outerShdw dist="23000" dir="5400000" rotWithShape="0">
              <a:srgbClr val="000000">
                <a:alpha val="34998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9"/>
          <p:cNvSpPr txBox="1">
            <a:spLocks noChangeArrowheads="1"/>
          </p:cNvSpPr>
          <p:nvPr/>
        </p:nvSpPr>
        <p:spPr bwMode="auto">
          <a:xfrm>
            <a:off x="250031" y="3109408"/>
            <a:ext cx="8643937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l" eaLnBrk="0" hangingPunct="0">
              <a:lnSpc>
                <a:spcPct val="150000"/>
              </a:lnSpc>
            </a:pPr>
            <a:r>
              <a:rPr lang="zh-CN" altLang="en-US" sz="2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 排放大量的氮氧化物、碳氧化物和铅，废气和冷却水带走总热量的</a:t>
            </a:r>
            <a:r>
              <a:rPr lang="en-US" altLang="zh-CN" sz="2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60%</a:t>
            </a:r>
            <a:r>
              <a:rPr lang="zh-CN" altLang="en-US" sz="2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，成为城市热岛效应的元凶之一。</a:t>
            </a: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8399" y="1709692"/>
            <a:ext cx="3836487" cy="1454193"/>
          </a:xfrm>
          <a:prstGeom prst="rect">
            <a:avLst/>
          </a:prstGeom>
          <a:noFill/>
          <a:ln>
            <a:noFill/>
          </a:ln>
          <a:effectLst>
            <a:outerShdw dist="23000" dir="5400000" rotWithShape="0">
              <a:srgbClr val="000000">
                <a:alpha val="34998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/>
          <p:cNvSpPr/>
          <p:nvPr/>
        </p:nvSpPr>
        <p:spPr>
          <a:xfrm>
            <a:off x="203655" y="159881"/>
            <a:ext cx="167866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3.</a:t>
            </a:r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热岛效应</a:t>
            </a:r>
          </a:p>
        </p:txBody>
      </p:sp>
      <p:sp>
        <p:nvSpPr>
          <p:cNvPr id="7" name="矩形 6"/>
          <p:cNvSpPr/>
          <p:nvPr/>
        </p:nvSpPr>
        <p:spPr>
          <a:xfrm>
            <a:off x="203655" y="509363"/>
            <a:ext cx="837308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热岛效应是指一个地区的气温高于周围地区的现象。城市热岛效应是</a:t>
            </a:r>
            <a:r>
              <a:rPr lang="zh-CN" altLang="en-US" sz="2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城市气温比郊区气温高的现象</a:t>
            </a:r>
          </a:p>
        </p:txBody>
      </p:sp>
    </p:spTree>
    <p:extLst>
      <p:ext uri="{BB962C8B-B14F-4D97-AF65-F5344CB8AC3E}">
        <p14:creationId xmlns:p14="http://schemas.microsoft.com/office/powerpoint/2010/main" val="2044617564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0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2"/>
          <p:cNvSpPr txBox="1">
            <a:spLocks noChangeArrowheads="1"/>
          </p:cNvSpPr>
          <p:nvPr/>
        </p:nvSpPr>
        <p:spPr bwMode="auto">
          <a:xfrm>
            <a:off x="203200" y="1038571"/>
            <a:ext cx="8991600" cy="34163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505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1.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对人体健康的直接危害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硫酸雾和硫酸盐雾的毒性比二氧化硫大得多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可以侵入肺的深部组织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引起肺水肿等疾病而使人致死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.</a:t>
            </a:r>
          </a:p>
          <a:p>
            <a:pPr algn="l">
              <a:lnSpc>
                <a:spcPct val="150000"/>
              </a:lnSpc>
            </a:pP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2.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引起河流、湖泊的水体酸化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严重影响水生动植物的生长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.</a:t>
            </a:r>
          </a:p>
          <a:p>
            <a:pPr algn="l">
              <a:lnSpc>
                <a:spcPct val="150000"/>
              </a:lnSpc>
            </a:pP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3.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破坏土壤、植被、森林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.</a:t>
            </a:r>
          </a:p>
          <a:p>
            <a:pPr algn="l">
              <a:lnSpc>
                <a:spcPct val="150000"/>
              </a:lnSpc>
            </a:pP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4.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腐蚀金属、油漆、皮革、纺织品及建筑材料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.</a:t>
            </a:r>
          </a:p>
          <a:p>
            <a:pPr algn="l">
              <a:lnSpc>
                <a:spcPct val="150000"/>
              </a:lnSpc>
            </a:pP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5.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渗入地下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使水中铝、铜、锌、镉含量比中性地下水中高很多倍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.</a:t>
            </a:r>
          </a:p>
        </p:txBody>
      </p:sp>
      <p:sp>
        <p:nvSpPr>
          <p:cNvPr id="6" name="Text Box 3"/>
          <p:cNvSpPr txBox="1">
            <a:spLocks noChangeArrowheads="1"/>
          </p:cNvSpPr>
          <p:nvPr/>
        </p:nvSpPr>
        <p:spPr>
          <a:xfrm>
            <a:off x="177800" y="174508"/>
            <a:ext cx="1978427" cy="461665"/>
          </a:xfrm>
          <a:prstGeom prst="rect">
            <a:avLst/>
          </a:prstGeom>
        </p:spPr>
        <p:txBody>
          <a:bodyPr wrap="none">
            <a:spAutoFit/>
          </a:bodyPr>
          <a:lstStyle>
            <a:lvl1pPr>
              <a:defRPr sz="240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en-US" altLang="zh-CN" dirty="0"/>
              <a:t>4.</a:t>
            </a:r>
            <a:r>
              <a:rPr lang="zh-CN" altLang="en-US" dirty="0"/>
              <a:t>酸雨的危害</a:t>
            </a:r>
          </a:p>
        </p:txBody>
      </p:sp>
      <p:sp>
        <p:nvSpPr>
          <p:cNvPr id="7" name="Text Box 7"/>
          <p:cNvSpPr txBox="1">
            <a:spLocks noChangeArrowheads="1"/>
          </p:cNvSpPr>
          <p:nvPr/>
        </p:nvSpPr>
        <p:spPr bwMode="auto">
          <a:xfrm>
            <a:off x="237067" y="636173"/>
            <a:ext cx="8533871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sz="2400" b="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排放的二氧化硫、二氧化碳和氮氧化物，还会形成酸雨</a:t>
            </a:r>
          </a:p>
        </p:txBody>
      </p:sp>
      <p:sp>
        <p:nvSpPr>
          <p:cNvPr id="2" name="矩形 1"/>
          <p:cNvSpPr/>
          <p:nvPr/>
        </p:nvSpPr>
        <p:spPr>
          <a:xfrm>
            <a:off x="406273" y="4404175"/>
            <a:ext cx="5109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 eaLnBrk="0" hangingPunct="0">
              <a:lnSpc>
                <a:spcPct val="150000"/>
              </a:lnSpc>
            </a:pPr>
            <a:r>
              <a:rPr lang="zh-CN" altLang="en-US" sz="2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此外噪声危害身心健康的公害之一。</a:t>
            </a:r>
          </a:p>
        </p:txBody>
      </p:sp>
    </p:spTree>
    <p:extLst>
      <p:ext uri="{BB962C8B-B14F-4D97-AF65-F5344CB8AC3E}">
        <p14:creationId xmlns:p14="http://schemas.microsoft.com/office/powerpoint/2010/main" val="2270315108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utoUpdateAnimBg="0"/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66562"/>
          <p:cNvSpPr txBox="1">
            <a:spLocks noChangeArrowheads="1"/>
          </p:cNvSpPr>
          <p:nvPr/>
        </p:nvSpPr>
        <p:spPr>
          <a:xfrm>
            <a:off x="203200" y="274638"/>
            <a:ext cx="3608680" cy="461665"/>
          </a:xfrm>
          <a:prstGeom prst="rect">
            <a:avLst/>
          </a:prstGeom>
        </p:spPr>
        <p:txBody>
          <a:bodyPr wrap="none">
            <a:spAutoFit/>
          </a:bodyPr>
          <a:lstStyle>
            <a:lvl1pPr>
              <a:defRPr sz="240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en-US" altLang="zh-CN" dirty="0"/>
              <a:t>5. </a:t>
            </a:r>
            <a:r>
              <a:rPr lang="zh-CN" altLang="en-US" dirty="0"/>
              <a:t>如何保护我们的环境？</a:t>
            </a:r>
          </a:p>
        </p:txBody>
      </p:sp>
      <p:sp>
        <p:nvSpPr>
          <p:cNvPr id="4" name="文本框 66563"/>
          <p:cNvSpPr txBox="1">
            <a:spLocks noChangeArrowheads="1"/>
          </p:cNvSpPr>
          <p:nvPr/>
        </p:nvSpPr>
        <p:spPr bwMode="auto">
          <a:xfrm>
            <a:off x="376736" y="876492"/>
            <a:ext cx="7561263" cy="21236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marL="0" indent="0">
              <a:spcBef>
                <a:spcPct val="50000"/>
              </a:spcBef>
            </a:pP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(1)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改进燃烧设备，加装消烟除尘装置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;</a:t>
            </a:r>
          </a:p>
          <a:p>
            <a:pPr marL="0" indent="0">
              <a:spcBef>
                <a:spcPct val="50000"/>
              </a:spcBef>
            </a:pP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(2)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集中供热；</a:t>
            </a:r>
          </a:p>
          <a:p>
            <a:pPr marL="0" indent="0">
              <a:spcBef>
                <a:spcPct val="50000"/>
              </a:spcBef>
            </a:pP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(3)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改用气体燃料，普及煤气和天然气；</a:t>
            </a:r>
          </a:p>
          <a:p>
            <a:pPr marL="0" indent="0">
              <a:spcBef>
                <a:spcPct val="50000"/>
              </a:spcBef>
            </a:pP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(4)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充分开发利用污染少和无污染的新能源。</a:t>
            </a:r>
          </a:p>
        </p:txBody>
      </p:sp>
      <p:sp>
        <p:nvSpPr>
          <p:cNvPr id="5" name="矩形 4"/>
          <p:cNvSpPr/>
          <p:nvPr/>
        </p:nvSpPr>
        <p:spPr>
          <a:xfrm>
            <a:off x="376736" y="3101836"/>
            <a:ext cx="798955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400" dirty="0">
                <a:solidFill>
                  <a:srgbClr val="FF0000"/>
                </a:solidFill>
                <a:latin typeface="+mn-lt"/>
                <a:ea typeface="隶书" pitchFamily="49" charset="-122"/>
              </a:rPr>
              <a:t>保护环境从我做起</a:t>
            </a:r>
            <a:r>
              <a:rPr lang="zh-CN" altLang="en-US" sz="2400" dirty="0"/>
              <a:t>：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生活中，我们把垃圾扔进垃圾桶里；平时我们要绿色出行；节约用水、节约用电；避免使用一次性用品；保护环境要从植树做起，地球需要绿色。</a:t>
            </a:r>
          </a:p>
        </p:txBody>
      </p:sp>
    </p:spTree>
    <p:extLst>
      <p:ext uri="{BB962C8B-B14F-4D97-AF65-F5344CB8AC3E}">
        <p14:creationId xmlns:p14="http://schemas.microsoft.com/office/powerpoint/2010/main" val="1646198196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98000"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457200" y="133914"/>
            <a:ext cx="623660" cy="522619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2040204020203" charset="-122"/>
              <a:ea typeface="微软雅黑" panose="020B0502040204020203" charset="-122"/>
              <a:sym typeface="微软雅黑" panose="020B0502040204020203" charset="-122"/>
            </a:endParaRPr>
          </a:p>
        </p:txBody>
      </p:sp>
      <p:sp>
        <p:nvSpPr>
          <p:cNvPr id="6" name="Shape 112"/>
          <p:cNvSpPr/>
          <p:nvPr/>
        </p:nvSpPr>
        <p:spPr>
          <a:xfrm>
            <a:off x="335658" y="190416"/>
            <a:ext cx="809896" cy="58477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2040204020203" charset="-122"/>
              </a:rPr>
              <a:t>3</a:t>
            </a:r>
            <a:endParaRPr kumimoji="0" sz="32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2040204020203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79128" y="133315"/>
            <a:ext cx="1528622" cy="52321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706020202030204"/>
                <a:sym typeface="Arial" panose="020B0706020202030204"/>
              </a:rPr>
              <a:t>课堂小结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1080860" y="656533"/>
            <a:ext cx="4669105" cy="0"/>
          </a:xfrm>
          <a:prstGeom prst="line">
            <a:avLst/>
          </a:prstGeom>
          <a:noFill/>
          <a:ln w="28575" cap="flat">
            <a:solidFill>
              <a:srgbClr val="007E27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1515" y="4690653"/>
            <a:ext cx="736376" cy="359227"/>
          </a:xfrm>
          <a:prstGeom prst="rect">
            <a:avLst/>
          </a:prstGeom>
        </p:spPr>
      </p:pic>
      <p:sp>
        <p:nvSpPr>
          <p:cNvPr id="7" name="TextBox 26"/>
          <p:cNvSpPr txBox="1">
            <a:spLocks noChangeArrowheads="1"/>
          </p:cNvSpPr>
          <p:nvPr/>
        </p:nvSpPr>
        <p:spPr bwMode="auto">
          <a:xfrm>
            <a:off x="262239" y="4175496"/>
            <a:ext cx="404283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本堂重点：热机效率的计算</a:t>
            </a: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262239" y="4548071"/>
            <a:ext cx="830034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本堂难点：热机中的能量转化及损失，提高热机效率的措施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7328" y="779086"/>
            <a:ext cx="7882404" cy="33494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88066460"/>
      </p:ext>
    </p:extLst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113356" y="877607"/>
            <a:ext cx="8964142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2019 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山东泰安）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某载重汽车自重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12t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，车轮与地面的总接触面积为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0.5m</a:t>
            </a:r>
            <a:r>
              <a:rPr lang="en-US" altLang="zh-CN" sz="2000" baseline="30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，汽车以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72km/h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的速度在平直公路上匀速行驶时，柴油发动机的功率为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210kW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，每行驶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43s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消耗柴油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700g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，柴油的热值为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4.3×10</a:t>
            </a:r>
            <a:r>
              <a:rPr lang="en-US" altLang="zh-CN" sz="2000" baseline="30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J/kg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。下列说法中（　　）</a:t>
            </a:r>
          </a:p>
          <a:p>
            <a:pPr algn="l">
              <a:lnSpc>
                <a:spcPct val="150000"/>
              </a:lnSpc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①完全燃烧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700g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柴油放出的热量为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3.01×10</a:t>
            </a:r>
            <a:r>
              <a:rPr lang="en-US" altLang="zh-CN" sz="2000" baseline="30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9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J</a:t>
            </a:r>
          </a:p>
          <a:p>
            <a:pPr algn="l">
              <a:lnSpc>
                <a:spcPct val="15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②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该柴油发动机效率为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30%</a:t>
            </a:r>
          </a:p>
          <a:p>
            <a:pPr algn="l">
              <a:lnSpc>
                <a:spcPct val="15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③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汽车的牵引力为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1.05×10</a:t>
            </a:r>
            <a:r>
              <a:rPr lang="en-US" altLang="zh-CN" sz="2000" baseline="30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N</a:t>
            </a:r>
          </a:p>
          <a:p>
            <a:pPr algn="l">
              <a:lnSpc>
                <a:spcPct val="15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④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若公路所能承受的最大压强为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8×105Pa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，汽车最多能装载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40t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的货物</a:t>
            </a:r>
          </a:p>
          <a:p>
            <a:pPr algn="l">
              <a:lnSpc>
                <a:spcPct val="15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．只有①②正确	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．只有③④正确	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>
              <a:lnSpc>
                <a:spcPct val="15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．只有①③正确	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D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．只有②③正确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182743" y="96280"/>
            <a:ext cx="1528622" cy="52321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706020202030204"/>
                <a:sym typeface="Arial" panose="020B0706020202030204"/>
              </a:rPr>
              <a:t>典例分析</a:t>
            </a:r>
          </a:p>
        </p:txBody>
      </p:sp>
      <p:sp>
        <p:nvSpPr>
          <p:cNvPr id="3" name="Shape 108"/>
          <p:cNvSpPr/>
          <p:nvPr/>
        </p:nvSpPr>
        <p:spPr>
          <a:xfrm>
            <a:off x="296267" y="96280"/>
            <a:ext cx="632448" cy="530071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2040204020203" charset="-122"/>
              <a:ea typeface="微软雅黑" panose="020B0502040204020203" charset="-122"/>
              <a:sym typeface="微软雅黑" panose="020B0502040204020203" charset="-122"/>
            </a:endParaRPr>
          </a:p>
        </p:txBody>
      </p:sp>
      <p:sp>
        <p:nvSpPr>
          <p:cNvPr id="4" name="Shape 112"/>
          <p:cNvSpPr/>
          <p:nvPr/>
        </p:nvSpPr>
        <p:spPr>
          <a:xfrm>
            <a:off x="241053" y="68927"/>
            <a:ext cx="681583" cy="58477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2040204020203" charset="-122"/>
              </a:rPr>
              <a:t>4</a:t>
            </a:r>
            <a:endParaRPr kumimoji="0" sz="32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2040204020203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845363" y="96280"/>
            <a:ext cx="639482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考点一：</a:t>
            </a:r>
            <a:r>
              <a:rPr lang="zh-CN" altLang="en-US" sz="28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热机效率的计算</a:t>
            </a:r>
            <a:endParaRPr lang="zh-CN" altLang="zh-CN" sz="28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064619" y="1877492"/>
            <a:ext cx="46858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</a:t>
            </a:r>
            <a:endParaRPr lang="zh-CN" altLang="en-US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41053" y="559697"/>
            <a:ext cx="254909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dirty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【典型例题</a:t>
            </a:r>
            <a:r>
              <a:rPr lang="en-US" altLang="zh-CN" sz="2800" dirty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zh-CN" sz="2800" dirty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】</a:t>
            </a:r>
            <a:endParaRPr lang="zh-CN" altLang="en-US" sz="2800" dirty="0">
              <a:solidFill>
                <a:srgbClr val="00808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87902066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70587" y="880853"/>
            <a:ext cx="8584163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fontAlgn="ctr">
              <a:lnSpc>
                <a:spcPct val="150000"/>
              </a:lnSpc>
            </a:pPr>
            <a:r>
              <a:rPr lang="en-US" altLang="zh-CN" sz="2400" b="1" dirty="0">
                <a:latin typeface="微软雅黑" pitchFamily="34" charset="-122"/>
                <a:ea typeface="微软雅黑" pitchFamily="34" charset="-122"/>
              </a:rPr>
              <a:t>(2109 </a:t>
            </a:r>
            <a:r>
              <a:rPr lang="zh-CN" altLang="zh-CN" sz="2400" b="1" dirty="0">
                <a:latin typeface="微软雅黑" pitchFamily="34" charset="-122"/>
                <a:ea typeface="微软雅黑" pitchFamily="34" charset="-122"/>
              </a:rPr>
              <a:t>四川绵阳</a:t>
            </a:r>
            <a:r>
              <a:rPr lang="en-US" altLang="zh-CN" sz="2400" b="1" dirty="0">
                <a:latin typeface="微软雅黑" pitchFamily="34" charset="-122"/>
                <a:ea typeface="微软雅黑" pitchFamily="34" charset="-122"/>
              </a:rPr>
              <a:t>)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一个标准大气压下，将质量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1.0kg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的水从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20℃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加热到沸腾，水吸收的热量是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_______________J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。小明家天然气热水器的热效率是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84%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，他某次洗澡，耗水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40kg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，自来水进热水器的温度是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24℃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，出热水器的温度是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40℃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，小明这次洗澡消耗天然气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_________m</a:t>
            </a:r>
            <a:r>
              <a:rPr lang="en-US" altLang="zh-CN" sz="2400" baseline="30000" dirty="0"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。已知水的比热容是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4.2×10³ J/(kg℃)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，天然气的热值是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3.2×10</a:t>
            </a:r>
            <a:r>
              <a:rPr lang="en-US" altLang="zh-CN" sz="2400" baseline="30000" dirty="0">
                <a:latin typeface="微软雅黑" pitchFamily="34" charset="-122"/>
                <a:ea typeface="微软雅黑" pitchFamily="34" charset="-122"/>
              </a:rPr>
              <a:t>7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J/m</a:t>
            </a:r>
            <a:r>
              <a:rPr lang="en-US" altLang="zh-CN" sz="2400" baseline="30000" dirty="0"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。</a:t>
            </a:r>
          </a:p>
        </p:txBody>
      </p:sp>
      <p:sp>
        <p:nvSpPr>
          <p:cNvPr id="3" name="矩形 2"/>
          <p:cNvSpPr/>
          <p:nvPr/>
        </p:nvSpPr>
        <p:spPr>
          <a:xfrm>
            <a:off x="4562668" y="1323761"/>
            <a:ext cx="1939955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 fontAlgn="ctr">
              <a:lnSpc>
                <a:spcPct val="15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3.36×10</a:t>
            </a:r>
            <a:r>
              <a:rPr lang="en-US" altLang="zh-CN" sz="2800" baseline="300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5</a:t>
            </a:r>
            <a:r>
              <a:rPr lang="en-US" altLang="zh-CN" sz="28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  </a:t>
            </a:r>
            <a:endParaRPr lang="zh-CN" altLang="zh-CN" sz="28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902413" y="2969812"/>
            <a:ext cx="691215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 fontAlgn="ctr">
              <a:lnSpc>
                <a:spcPct val="15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0.1</a:t>
            </a:r>
            <a:endParaRPr lang="zh-CN" altLang="zh-CN" sz="28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94301" y="357633"/>
            <a:ext cx="261635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dirty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【迁移训练</a:t>
            </a:r>
            <a:r>
              <a:rPr lang="en-US" altLang="zh-CN" sz="2800" dirty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zh-CN" sz="2800" dirty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】</a:t>
            </a:r>
            <a:endParaRPr lang="en-US" altLang="zh-CN" sz="2800" dirty="0">
              <a:solidFill>
                <a:srgbClr val="00808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55535339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805552"/>
            <a:ext cx="254909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dirty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【典型例题</a:t>
            </a:r>
            <a:r>
              <a:rPr lang="en-US" altLang="zh-CN" sz="2800" dirty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zh-CN" sz="2800" dirty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】</a:t>
            </a:r>
            <a:endParaRPr lang="zh-CN" altLang="en-US" sz="2800" dirty="0">
              <a:solidFill>
                <a:srgbClr val="00808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15328" y="195049"/>
            <a:ext cx="639482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考点</a:t>
            </a:r>
            <a:r>
              <a:rPr lang="zh-CN" altLang="en-US" sz="28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二</a:t>
            </a:r>
            <a:r>
              <a:rPr lang="zh-CN" altLang="zh-CN" sz="28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zh-CN" altLang="en-US" sz="28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热机工作中的能量转化</a:t>
            </a:r>
            <a:endParaRPr lang="zh-CN" altLang="zh-CN" sz="28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52450" y="1154205"/>
            <a:ext cx="8654352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2019 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广西北部湾经济区）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汽车的发动机常用水作为降温的物质，这是因为水的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_________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较大的缘故。汽油的热值是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4.6×107J/kg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1kg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汽油完全燃烧放出的热量是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___________J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。目前热机的效率还比较低，在热机的能量损失中，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_______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带走的能量最多，设法利用这部分能量，是提高燃料利用率的重要措施。</a:t>
            </a:r>
          </a:p>
        </p:txBody>
      </p:sp>
      <p:sp>
        <p:nvSpPr>
          <p:cNvPr id="9" name="矩形 8"/>
          <p:cNvSpPr/>
          <p:nvPr/>
        </p:nvSpPr>
        <p:spPr>
          <a:xfrm>
            <a:off x="2858744" y="1681490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比热容</a:t>
            </a:r>
            <a:endParaRPr lang="zh-CN" altLang="zh-CN" sz="2400" kern="100" dirty="0"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713485" y="2214559"/>
            <a:ext cx="133081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4.6</a:t>
            </a:r>
            <a:r>
              <a:rPr lang="zh-CN" altLang="zh-CN" sz="2400" kern="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×</a:t>
            </a:r>
            <a:r>
              <a:rPr lang="en-US" altLang="zh-CN" sz="2400" kern="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10</a:t>
            </a:r>
            <a:r>
              <a:rPr lang="en-US" altLang="zh-CN" sz="2400" kern="100" baseline="30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7</a:t>
            </a:r>
            <a:endParaRPr lang="zh-CN" altLang="zh-CN" sz="2400" kern="100" dirty="0"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978782" y="2746211"/>
            <a:ext cx="80021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废气</a:t>
            </a:r>
            <a:endParaRPr lang="zh-CN" altLang="zh-CN" sz="2400" kern="100" dirty="0"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12532468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6806" y="300084"/>
            <a:ext cx="724521" cy="697781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2040204020203" charset="-122"/>
              <a:ea typeface="微软雅黑" panose="020B0502040204020203" charset="-122"/>
              <a:sym typeface="微软雅黑" panose="020B0502040204020203" charset="-122"/>
            </a:endParaRPr>
          </a:p>
        </p:txBody>
      </p:sp>
      <p:sp>
        <p:nvSpPr>
          <p:cNvPr id="6" name="Shape 112"/>
          <p:cNvSpPr/>
          <p:nvPr/>
        </p:nvSpPr>
        <p:spPr>
          <a:xfrm>
            <a:off x="284119" y="341198"/>
            <a:ext cx="809896" cy="58477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2040204020203" charset="-122"/>
              </a:rPr>
              <a:t>1</a:t>
            </a:r>
            <a:endParaRPr kumimoji="0" sz="32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2040204020203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04089" y="341198"/>
            <a:ext cx="1528622" cy="52321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706020202030204"/>
                <a:sym typeface="Arial" panose="020B0706020202030204"/>
              </a:rPr>
              <a:t>课堂导入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1059873" y="831695"/>
            <a:ext cx="4669105" cy="0"/>
          </a:xfrm>
          <a:prstGeom prst="line">
            <a:avLst/>
          </a:prstGeom>
          <a:noFill/>
          <a:ln w="28575" cap="flat">
            <a:solidFill>
              <a:srgbClr val="007E27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1515" y="4690653"/>
            <a:ext cx="736376" cy="359227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460844" y="1228693"/>
            <a:ext cx="764311" cy="46166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spc="0" normalizeH="0" baseline="0" dirty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微软雅黑" pitchFamily="34" charset="-122"/>
                <a:ea typeface="微软雅黑" pitchFamily="34" charset="-122"/>
                <a:sym typeface="Arial" panose="020B0706020202030204"/>
              </a:rPr>
              <a:t>复习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426045" y="1228694"/>
            <a:ext cx="5652089" cy="46166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itchFamily="34" charset="-122"/>
                <a:ea typeface="微软雅黑" pitchFamily="34" charset="-122"/>
                <a:sym typeface="Arial" panose="020B0706020202030204"/>
              </a:rPr>
              <a:t>内燃机的哪个冲程把</a:t>
            </a:r>
            <a:r>
              <a:rPr kumimoji="0" lang="zh-CN" altLang="en-US" sz="2400" b="0" i="0" u="none" strike="noStrike" cap="none" spc="0" normalizeH="0" baseline="0" dirty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微软雅黑" pitchFamily="34" charset="-122"/>
                <a:ea typeface="微软雅黑" pitchFamily="34" charset="-122"/>
                <a:sym typeface="Arial" panose="020B0706020202030204"/>
              </a:rPr>
              <a:t>内能</a:t>
            </a:r>
            <a:r>
              <a:rPr kumimoji="0" lang="zh-CN" altLang="en-US" sz="24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itchFamily="34" charset="-122"/>
                <a:ea typeface="微软雅黑" pitchFamily="34" charset="-122"/>
                <a:sym typeface="Arial" panose="020B0706020202030204"/>
              </a:rPr>
              <a:t>转化为机械能？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418510" y="1885496"/>
            <a:ext cx="1811867" cy="2820602"/>
            <a:chOff x="2732711" y="1459527"/>
            <a:chExt cx="1811867" cy="2820602"/>
          </a:xfrm>
        </p:grpSpPr>
        <p:pic>
          <p:nvPicPr>
            <p:cNvPr id="11" name="Picture 8" descr="做功(汽)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00989F"/>
                </a:clrFrom>
                <a:clrTo>
                  <a:srgbClr val="00989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2732711" y="1459527"/>
              <a:ext cx="1519701" cy="23589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blurRad="635000" dist="50800" dir="5400000" algn="ctr" rotWithShape="0">
                <a:srgbClr val="000000">
                  <a:alpha val="99000"/>
                </a:srgbClr>
              </a:outerShdw>
            </a:effectLst>
          </p:spPr>
        </p:pic>
        <p:sp>
          <p:nvSpPr>
            <p:cNvPr id="12" name="TextBox 11"/>
            <p:cNvSpPr txBox="1"/>
            <p:nvPr/>
          </p:nvSpPr>
          <p:spPr>
            <a:xfrm>
              <a:off x="2817378" y="3818466"/>
              <a:ext cx="1727200" cy="461663"/>
            </a:xfrm>
            <a:prstGeom prst="rect">
              <a:avLst/>
            </a:prstGeom>
            <a:noFill/>
            <a:ln w="12700" cap="flat">
              <a:noFill/>
              <a:miter lim="400000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t">
              <a:spAutoFit/>
            </a:bodyPr>
            <a:lstStyle>
              <a:lvl1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2400" b="0" i="0" u="none" strike="noStrike" cap="none" spc="0" normalizeH="0" baseline="0">
                  <a:ln>
                    <a:noFill/>
                  </a:ln>
                  <a:solidFill>
                    <a:srgbClr val="FF0000"/>
                  </a:solidFill>
                  <a:effectLst/>
                  <a:uFillTx/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en-US" dirty="0"/>
                <a:t>做功冲程</a:t>
              </a:r>
            </a:p>
          </p:txBody>
        </p:sp>
      </p:grpSp>
      <p:sp>
        <p:nvSpPr>
          <p:cNvPr id="13" name="TextBox 12"/>
          <p:cNvSpPr txBox="1"/>
          <p:nvPr/>
        </p:nvSpPr>
        <p:spPr>
          <a:xfrm>
            <a:off x="2350555" y="1885496"/>
            <a:ext cx="1037226" cy="46166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spc="0" normalizeH="0" baseline="0" dirty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微软雅黑" pitchFamily="34" charset="-122"/>
                <a:ea typeface="微软雅黑" pitchFamily="34" charset="-122"/>
                <a:sym typeface="Arial" panose="020B0706020202030204"/>
              </a:rPr>
              <a:t>问题：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2265070" y="2326026"/>
            <a:ext cx="6387912" cy="1200327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itchFamily="34" charset="-122"/>
                <a:ea typeface="微软雅黑" pitchFamily="34" charset="-122"/>
                <a:sym typeface="Arial" panose="020B0706020202030204"/>
              </a:rPr>
              <a:t>内燃机工作过程中，有没有把燃料产生的内能全部转化为机械能？有没有其它的能量转化？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12118" y="3526353"/>
            <a:ext cx="3893816" cy="1436164"/>
          </a:xfrm>
          <a:prstGeom prst="rect">
            <a:avLst/>
          </a:prstGeom>
          <a:noFill/>
          <a:ln>
            <a:noFill/>
          </a:ln>
          <a:effectLst>
            <a:outerShdw blurRad="673100" dist="35921" dir="2700000" algn="ctr" rotWithShape="0">
              <a:schemeClr val="bg2">
                <a:alpha val="45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63752709"/>
      </p:ext>
    </p:extLst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3333" y="262638"/>
            <a:ext cx="261635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dirty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【迁移训练</a:t>
            </a:r>
            <a:r>
              <a:rPr lang="en-US" altLang="zh-CN" sz="2800" dirty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zh-CN" sz="2800" dirty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】</a:t>
            </a:r>
            <a:endParaRPr lang="en-US" altLang="zh-CN" sz="2800" dirty="0">
              <a:solidFill>
                <a:srgbClr val="00808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07817" y="785858"/>
            <a:ext cx="841719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2019 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湖北武汉市）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如图所示是四冲程汽油机的剖面图，关于其四个冲程的描述正确的是（　　）</a:t>
            </a:r>
          </a:p>
        </p:txBody>
      </p:sp>
      <p:sp>
        <p:nvSpPr>
          <p:cNvPr id="7" name="矩形 6"/>
          <p:cNvSpPr/>
          <p:nvPr/>
        </p:nvSpPr>
        <p:spPr>
          <a:xfrm>
            <a:off x="207817" y="2666444"/>
            <a:ext cx="9123068" cy="22430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．吸气冲程中，汽油和空气的混合物进入汽缸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．压缩冲程中，通过做功的方式使汽缸内气体的内能减小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．做功冲程中，燃料释放的能量绝大部分转化为机械能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D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．排气冲程中，废气带走了燃料释放的能量的极少部分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38822" y="1357594"/>
            <a:ext cx="1810669" cy="1969179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4710536" y="1466115"/>
            <a:ext cx="4010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endParaRPr lang="zh-CN" altLang="en-US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71558854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1515" y="4690652"/>
            <a:ext cx="736376" cy="359227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205713" y="171165"/>
            <a:ext cx="1275953" cy="510632"/>
            <a:chOff x="160867" y="475449"/>
            <a:chExt cx="1275953" cy="510632"/>
          </a:xfrm>
        </p:grpSpPr>
        <p:sp>
          <p:nvSpPr>
            <p:cNvPr id="2" name="矩形 1"/>
            <p:cNvSpPr/>
            <p:nvPr/>
          </p:nvSpPr>
          <p:spPr>
            <a:xfrm>
              <a:off x="160867" y="475449"/>
              <a:ext cx="1275953" cy="510632"/>
            </a:xfrm>
            <a:prstGeom prst="rect">
              <a:avLst/>
            </a:prstGeom>
            <a:solidFill>
              <a:srgbClr val="C9D6FF"/>
            </a:solidFill>
            <a:ln w="12700" cap="flat">
              <a:solidFill>
                <a:srgbClr val="BBE0E3"/>
              </a:solidFill>
              <a:prstDash val="solid"/>
              <a:miter lim="800000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ctr">
              <a:spAutoFit/>
            </a:bodyPr>
            <a:lstStyle/>
            <a:p>
              <a: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endParaRPr>
            </a:p>
          </p:txBody>
        </p:sp>
        <p:sp>
          <p:nvSpPr>
            <p:cNvPr id="7" name="Shape 120"/>
            <p:cNvSpPr/>
            <p:nvPr/>
          </p:nvSpPr>
          <p:spPr>
            <a:xfrm>
              <a:off x="205714" y="546099"/>
              <a:ext cx="1231106" cy="36933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none" lIns="0" tIns="0" rIns="0" bIns="0" numCol="1" anchor="t">
              <a:spAutoFit/>
            </a:bodyPr>
            <a:lstStyle>
              <a:lvl1pPr>
                <a:defRPr b="1">
                  <a:solidFill>
                    <a:srgbClr val="B61C22"/>
                  </a:solidFill>
                  <a:latin typeface="微软雅黑" panose="020B0502040204020203" charset="-122"/>
                  <a:ea typeface="微软雅黑" panose="020B0502040204020203" charset="-122"/>
                  <a:cs typeface="微软雅黑" panose="020B0502040204020203" charset="-122"/>
                  <a:sym typeface="微软雅黑" panose="020B0502040204020203" charset="-122"/>
                </a:defRPr>
              </a:lvl1pPr>
            </a:lstStyle>
            <a:p>
              <a:pPr lvl="0">
                <a:defRPr b="0">
                  <a:solidFill>
                    <a:srgbClr val="000000"/>
                  </a:solidFill>
                </a:defRPr>
              </a:pPr>
              <a:r>
                <a:rPr lang="zh-CN" altLang="en-US" sz="2400" b="0" dirty="0">
                  <a:solidFill>
                    <a:srgbClr val="FF0000"/>
                  </a:solidFill>
                </a:rPr>
                <a:t>讨论交流</a:t>
              </a:r>
              <a:endParaRPr sz="2400" b="0" dirty="0">
                <a:solidFill>
                  <a:srgbClr val="FF0000"/>
                </a:solidFill>
              </a:endParaRPr>
            </a:p>
          </p:txBody>
        </p:sp>
      </p:grp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3151188" y="35466"/>
            <a:ext cx="3042974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l" eaLnBrk="1" hangingPunct="1">
              <a:lnSpc>
                <a:spcPct val="150000"/>
              </a:lnSpc>
            </a:pPr>
            <a:r>
              <a:rPr lang="zh-CN" altLang="en-US" sz="2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热机里的能量转化</a:t>
            </a:r>
          </a:p>
        </p:txBody>
      </p:sp>
      <p:sp>
        <p:nvSpPr>
          <p:cNvPr id="9" name="Rectangle 7"/>
          <p:cNvSpPr>
            <a:spLocks noChangeArrowheads="1"/>
          </p:cNvSpPr>
          <p:nvPr/>
        </p:nvSpPr>
        <p:spPr bwMode="auto">
          <a:xfrm>
            <a:off x="1510138" y="482775"/>
            <a:ext cx="7165334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l" eaLnBrk="1" hangingPunct="1"/>
            <a:r>
              <a:rPr lang="zh-CN" altLang="en-US" sz="2400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在内燃机里。燃料释放的能量都到哪里去了？如图是某汽车汽油机的能量流向，对照此图和同学讨论，描述能量的变化情况。</a:t>
            </a:r>
          </a:p>
        </p:txBody>
      </p:sp>
      <p:sp>
        <p:nvSpPr>
          <p:cNvPr id="37" name="虚尾箭头 36"/>
          <p:cNvSpPr/>
          <p:nvPr/>
        </p:nvSpPr>
        <p:spPr>
          <a:xfrm>
            <a:off x="2069154" y="3060208"/>
            <a:ext cx="711368" cy="290521"/>
          </a:xfrm>
          <a:prstGeom prst="stripedRightArrow">
            <a:avLst/>
          </a:prstGeom>
          <a:solidFill>
            <a:srgbClr val="C00000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1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grpSp>
        <p:nvGrpSpPr>
          <p:cNvPr id="42" name="组合 41"/>
          <p:cNvGrpSpPr/>
          <p:nvPr/>
        </p:nvGrpSpPr>
        <p:grpSpPr>
          <a:xfrm>
            <a:off x="156868" y="1662910"/>
            <a:ext cx="8881023" cy="3412153"/>
            <a:chOff x="156868" y="1566524"/>
            <a:chExt cx="8881023" cy="3412153"/>
          </a:xfrm>
        </p:grpSpPr>
        <p:grpSp>
          <p:nvGrpSpPr>
            <p:cNvPr id="39" name="组合 38"/>
            <p:cNvGrpSpPr/>
            <p:nvPr/>
          </p:nvGrpSpPr>
          <p:grpSpPr>
            <a:xfrm>
              <a:off x="270006" y="1566524"/>
              <a:ext cx="8767885" cy="3412153"/>
              <a:chOff x="-74039" y="1591283"/>
              <a:chExt cx="8767885" cy="3412153"/>
            </a:xfrm>
          </p:grpSpPr>
          <p:grpSp>
            <p:nvGrpSpPr>
              <p:cNvPr id="36" name="组合 35"/>
              <p:cNvGrpSpPr/>
              <p:nvPr/>
            </p:nvGrpSpPr>
            <p:grpSpPr>
              <a:xfrm>
                <a:off x="-74039" y="1591283"/>
                <a:ext cx="8767885" cy="3412153"/>
                <a:chOff x="-117333" y="417716"/>
                <a:chExt cx="8767885" cy="3412153"/>
              </a:xfrm>
            </p:grpSpPr>
            <p:sp>
              <p:nvSpPr>
                <p:cNvPr id="10" name="TextBox 7"/>
                <p:cNvSpPr txBox="1">
                  <a:spLocks noChangeArrowheads="1"/>
                </p:cNvSpPr>
                <p:nvPr/>
              </p:nvSpPr>
              <p:spPr bwMode="auto">
                <a:xfrm>
                  <a:off x="714119" y="417716"/>
                  <a:ext cx="4248150" cy="40011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/>
                <a:p>
                  <a:pPr eaLnBrk="0" hangingPunct="0"/>
                  <a:r>
                    <a:rPr lang="zh-CN" altLang="en-US" sz="2000" dirty="0">
                      <a:latin typeface="微软雅黑" pitchFamily="34" charset="-122"/>
                      <a:ea typeface="微软雅黑" pitchFamily="34" charset="-122"/>
                    </a:rPr>
                    <a:t>燃料释放的热量（</a:t>
                  </a:r>
                  <a:r>
                    <a:rPr lang="en-US" altLang="zh-CN" sz="2000" dirty="0">
                      <a:latin typeface="微软雅黑" pitchFamily="34" charset="-122"/>
                      <a:ea typeface="微软雅黑" pitchFamily="34" charset="-122"/>
                    </a:rPr>
                    <a:t>100%</a:t>
                  </a:r>
                  <a:r>
                    <a:rPr lang="zh-CN" altLang="en-US" sz="2000" dirty="0">
                      <a:latin typeface="微软雅黑" pitchFamily="34" charset="-122"/>
                      <a:ea typeface="微软雅黑" pitchFamily="34" charset="-122"/>
                    </a:rPr>
                    <a:t>）</a:t>
                  </a:r>
                </a:p>
              </p:txBody>
            </p:sp>
            <p:sp>
              <p:nvSpPr>
                <p:cNvPr id="11" name="TextBox 8"/>
                <p:cNvSpPr txBox="1">
                  <a:spLocks noChangeArrowheads="1"/>
                </p:cNvSpPr>
                <p:nvPr/>
              </p:nvSpPr>
              <p:spPr bwMode="auto">
                <a:xfrm>
                  <a:off x="4435210" y="559084"/>
                  <a:ext cx="3384550" cy="40011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/>
                <a:p>
                  <a:pPr eaLnBrk="0" hangingPunct="0"/>
                  <a:r>
                    <a:rPr lang="zh-CN" altLang="en-US" sz="2000" dirty="0">
                      <a:solidFill>
                        <a:srgbClr val="0000FF"/>
                      </a:solidFill>
                      <a:latin typeface="微软雅黑" pitchFamily="34" charset="-122"/>
                      <a:ea typeface="微软雅黑" pitchFamily="34" charset="-122"/>
                    </a:rPr>
                    <a:t>废气（</a:t>
                  </a:r>
                  <a:r>
                    <a:rPr lang="en-US" altLang="zh-CN" sz="2000" dirty="0">
                      <a:solidFill>
                        <a:srgbClr val="0000FF"/>
                      </a:solidFill>
                      <a:latin typeface="微软雅黑" pitchFamily="34" charset="-122"/>
                      <a:ea typeface="微软雅黑" pitchFamily="34" charset="-122"/>
                    </a:rPr>
                    <a:t>33%~35%</a:t>
                  </a:r>
                  <a:r>
                    <a:rPr lang="zh-CN" altLang="en-US" sz="2000" dirty="0">
                      <a:solidFill>
                        <a:srgbClr val="0000FF"/>
                      </a:solidFill>
                      <a:latin typeface="微软雅黑" pitchFamily="34" charset="-122"/>
                      <a:ea typeface="微软雅黑" pitchFamily="34" charset="-122"/>
                    </a:rPr>
                    <a:t>）</a:t>
                  </a:r>
                </a:p>
              </p:txBody>
            </p:sp>
            <p:sp>
              <p:nvSpPr>
                <p:cNvPr id="12" name="TextBox 9"/>
                <p:cNvSpPr txBox="1">
                  <a:spLocks noChangeArrowheads="1"/>
                </p:cNvSpPr>
                <p:nvPr/>
              </p:nvSpPr>
              <p:spPr bwMode="auto">
                <a:xfrm>
                  <a:off x="4437327" y="853826"/>
                  <a:ext cx="3384550" cy="40011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/>
                <a:p>
                  <a:pPr eaLnBrk="0" hangingPunct="0"/>
                  <a:r>
                    <a:rPr lang="zh-CN" altLang="en-US" sz="2000" dirty="0">
                      <a:solidFill>
                        <a:srgbClr val="0000FF"/>
                      </a:solidFill>
                      <a:latin typeface="微软雅黑" pitchFamily="34" charset="-122"/>
                      <a:ea typeface="微软雅黑" pitchFamily="34" charset="-122"/>
                    </a:rPr>
                    <a:t>冷却水（</a:t>
                  </a:r>
                  <a:r>
                    <a:rPr lang="en-US" altLang="zh-CN" sz="2000" dirty="0">
                      <a:solidFill>
                        <a:srgbClr val="0000FF"/>
                      </a:solidFill>
                      <a:latin typeface="微软雅黑" pitchFamily="34" charset="-122"/>
                      <a:ea typeface="微软雅黑" pitchFamily="34" charset="-122"/>
                    </a:rPr>
                    <a:t>30%~32%</a:t>
                  </a:r>
                  <a:r>
                    <a:rPr lang="zh-CN" altLang="en-US" sz="2000" dirty="0">
                      <a:solidFill>
                        <a:srgbClr val="0000FF"/>
                      </a:solidFill>
                      <a:latin typeface="微软雅黑" pitchFamily="34" charset="-122"/>
                      <a:ea typeface="微软雅黑" pitchFamily="34" charset="-122"/>
                    </a:rPr>
                    <a:t>）</a:t>
                  </a:r>
                </a:p>
              </p:txBody>
            </p:sp>
            <p:sp>
              <p:nvSpPr>
                <p:cNvPr id="13" name="TextBox 10"/>
                <p:cNvSpPr txBox="1">
                  <a:spLocks noChangeArrowheads="1"/>
                </p:cNvSpPr>
                <p:nvPr/>
              </p:nvSpPr>
              <p:spPr bwMode="auto">
                <a:xfrm>
                  <a:off x="4418538" y="1108579"/>
                  <a:ext cx="3825875" cy="40011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/>
                <a:p>
                  <a:pPr eaLnBrk="0" hangingPunct="0"/>
                  <a:r>
                    <a:rPr lang="zh-CN" altLang="en-US" sz="2000" dirty="0">
                      <a:solidFill>
                        <a:srgbClr val="0000FF"/>
                      </a:solidFill>
                      <a:latin typeface="微软雅黑" pitchFamily="34" charset="-122"/>
                      <a:ea typeface="微软雅黑" pitchFamily="34" charset="-122"/>
                    </a:rPr>
                    <a:t>摩擦与辐射（</a:t>
                  </a:r>
                  <a:r>
                    <a:rPr lang="en-US" altLang="zh-CN" sz="2000" dirty="0">
                      <a:solidFill>
                        <a:srgbClr val="0000FF"/>
                      </a:solidFill>
                      <a:latin typeface="微软雅黑" pitchFamily="34" charset="-122"/>
                      <a:ea typeface="微软雅黑" pitchFamily="34" charset="-122"/>
                    </a:rPr>
                    <a:t>7%~9%</a:t>
                  </a:r>
                  <a:r>
                    <a:rPr lang="zh-CN" altLang="en-US" sz="2000" dirty="0">
                      <a:solidFill>
                        <a:srgbClr val="0000FF"/>
                      </a:solidFill>
                      <a:latin typeface="微软雅黑" pitchFamily="34" charset="-122"/>
                      <a:ea typeface="微软雅黑" pitchFamily="34" charset="-122"/>
                    </a:rPr>
                    <a:t>）</a:t>
                  </a:r>
                </a:p>
              </p:txBody>
            </p:sp>
            <p:sp>
              <p:nvSpPr>
                <p:cNvPr id="14" name="TextBox 11"/>
                <p:cNvSpPr txBox="1">
                  <a:spLocks noChangeArrowheads="1"/>
                </p:cNvSpPr>
                <p:nvPr/>
              </p:nvSpPr>
              <p:spPr bwMode="auto">
                <a:xfrm>
                  <a:off x="-117333" y="1677154"/>
                  <a:ext cx="1863441" cy="70788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>
                  <a:spAutoFit/>
                </a:bodyPr>
                <a:lstStyle/>
                <a:p>
                  <a:pPr eaLnBrk="0" hangingPunct="0"/>
                  <a:r>
                    <a:rPr lang="zh-CN" altLang="en-US" sz="2000" dirty="0">
                      <a:solidFill>
                        <a:schemeClr val="tx1"/>
                      </a:solidFill>
                      <a:latin typeface="微软雅黑" pitchFamily="34" charset="-122"/>
                      <a:ea typeface="微软雅黑" pitchFamily="34" charset="-122"/>
                    </a:rPr>
                    <a:t>  输出有用功</a:t>
                  </a:r>
                  <a:endParaRPr lang="en-US" altLang="zh-CN" sz="2000" dirty="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  <a:p>
                  <a:pPr eaLnBrk="0" hangingPunct="0"/>
                  <a:r>
                    <a:rPr lang="zh-CN" altLang="en-US" sz="2000" dirty="0">
                      <a:solidFill>
                        <a:schemeClr val="tx1"/>
                      </a:solidFill>
                      <a:latin typeface="微软雅黑" pitchFamily="34" charset="-122"/>
                      <a:ea typeface="微软雅黑" pitchFamily="34" charset="-122"/>
                    </a:rPr>
                    <a:t>（</a:t>
                  </a:r>
                  <a:r>
                    <a:rPr lang="en-US" altLang="zh-CN" sz="2000" dirty="0">
                      <a:solidFill>
                        <a:schemeClr val="tx1"/>
                      </a:solidFill>
                      <a:latin typeface="微软雅黑" pitchFamily="34" charset="-122"/>
                      <a:ea typeface="微软雅黑" pitchFamily="34" charset="-122"/>
                    </a:rPr>
                    <a:t>5%~30%</a:t>
                  </a:r>
                  <a:r>
                    <a:rPr lang="zh-CN" altLang="en-US" sz="2000" dirty="0">
                      <a:solidFill>
                        <a:schemeClr val="tx1"/>
                      </a:solidFill>
                      <a:latin typeface="微软雅黑" pitchFamily="34" charset="-122"/>
                      <a:ea typeface="微软雅黑" pitchFamily="34" charset="-122"/>
                    </a:rPr>
                    <a:t>）</a:t>
                  </a:r>
                </a:p>
              </p:txBody>
            </p:sp>
            <p:sp>
              <p:nvSpPr>
                <p:cNvPr id="15" name="TextBox 12"/>
                <p:cNvSpPr txBox="1">
                  <a:spLocks noChangeArrowheads="1"/>
                </p:cNvSpPr>
                <p:nvPr/>
              </p:nvSpPr>
              <p:spPr bwMode="auto">
                <a:xfrm>
                  <a:off x="712113" y="1006942"/>
                  <a:ext cx="1343025" cy="40011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/>
                <a:p>
                  <a:pPr eaLnBrk="0" hangingPunct="0"/>
                  <a:r>
                    <a:rPr lang="en-US" altLang="zh-CN" sz="2000" dirty="0">
                      <a:latin typeface="微软雅黑" pitchFamily="34" charset="-122"/>
                      <a:ea typeface="微软雅黑" pitchFamily="34" charset="-122"/>
                    </a:rPr>
                    <a:t>100%</a:t>
                  </a:r>
                  <a:endParaRPr lang="zh-CN" altLang="en-US" sz="2000" dirty="0"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16" name="TextBox 13"/>
                <p:cNvSpPr txBox="1">
                  <a:spLocks noChangeArrowheads="1"/>
                </p:cNvSpPr>
                <p:nvPr/>
              </p:nvSpPr>
              <p:spPr bwMode="auto">
                <a:xfrm>
                  <a:off x="4565912" y="1429338"/>
                  <a:ext cx="3384550" cy="40011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/>
                <a:p>
                  <a:pPr eaLnBrk="0" hangingPunct="0"/>
                  <a:r>
                    <a:rPr lang="zh-CN" altLang="en-US" sz="2000" dirty="0">
                      <a:solidFill>
                        <a:srgbClr val="0000FF"/>
                      </a:solidFill>
                      <a:latin typeface="微软雅黑" pitchFamily="34" charset="-122"/>
                      <a:ea typeface="微软雅黑" pitchFamily="34" charset="-122"/>
                    </a:rPr>
                    <a:t>发动机风扇（</a:t>
                  </a:r>
                  <a:r>
                    <a:rPr lang="en-US" altLang="zh-CN" sz="2000" dirty="0">
                      <a:solidFill>
                        <a:srgbClr val="0000FF"/>
                      </a:solidFill>
                      <a:latin typeface="微软雅黑" pitchFamily="34" charset="-122"/>
                      <a:ea typeface="微软雅黑" pitchFamily="34" charset="-122"/>
                    </a:rPr>
                    <a:t>10%</a:t>
                  </a:r>
                  <a:r>
                    <a:rPr lang="zh-CN" altLang="en-US" sz="2000" dirty="0">
                      <a:solidFill>
                        <a:srgbClr val="0000FF"/>
                      </a:solidFill>
                      <a:latin typeface="微软雅黑" pitchFamily="34" charset="-122"/>
                      <a:ea typeface="微软雅黑" pitchFamily="34" charset="-122"/>
                    </a:rPr>
                    <a:t>）</a:t>
                  </a:r>
                </a:p>
              </p:txBody>
            </p:sp>
            <p:sp>
              <p:nvSpPr>
                <p:cNvPr id="17" name="TextBox 14"/>
                <p:cNvSpPr txBox="1">
                  <a:spLocks noChangeArrowheads="1"/>
                </p:cNvSpPr>
                <p:nvPr/>
              </p:nvSpPr>
              <p:spPr bwMode="auto">
                <a:xfrm>
                  <a:off x="4590916" y="1706796"/>
                  <a:ext cx="3384550" cy="40011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/>
                <a:p>
                  <a:pPr eaLnBrk="0" hangingPunct="0"/>
                  <a:r>
                    <a:rPr lang="zh-CN" altLang="en-US" sz="2000" dirty="0">
                      <a:solidFill>
                        <a:srgbClr val="0000FF"/>
                      </a:solidFill>
                      <a:latin typeface="微软雅黑" pitchFamily="34" charset="-122"/>
                      <a:ea typeface="微软雅黑" pitchFamily="34" charset="-122"/>
                    </a:rPr>
                    <a:t>变速齿轮（</a:t>
                  </a:r>
                  <a:r>
                    <a:rPr lang="en-US" altLang="zh-CN" sz="2000" dirty="0">
                      <a:solidFill>
                        <a:srgbClr val="0000FF"/>
                      </a:solidFill>
                      <a:latin typeface="微软雅黑" pitchFamily="34" charset="-122"/>
                      <a:ea typeface="微软雅黑" pitchFamily="34" charset="-122"/>
                    </a:rPr>
                    <a:t>10%</a:t>
                  </a:r>
                  <a:r>
                    <a:rPr lang="zh-CN" altLang="en-US" sz="2000" dirty="0">
                      <a:solidFill>
                        <a:srgbClr val="0000FF"/>
                      </a:solidFill>
                      <a:latin typeface="微软雅黑" pitchFamily="34" charset="-122"/>
                      <a:ea typeface="微软雅黑" pitchFamily="34" charset="-122"/>
                    </a:rPr>
                    <a:t>）</a:t>
                  </a:r>
                </a:p>
              </p:txBody>
            </p:sp>
            <p:sp>
              <p:nvSpPr>
                <p:cNvPr id="18" name="TextBox 15"/>
                <p:cNvSpPr txBox="1">
                  <a:spLocks noChangeArrowheads="1"/>
                </p:cNvSpPr>
                <p:nvPr/>
              </p:nvSpPr>
              <p:spPr bwMode="auto">
                <a:xfrm>
                  <a:off x="4590916" y="1971467"/>
                  <a:ext cx="3448215" cy="40011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>
                  <a:spAutoFit/>
                </a:bodyPr>
                <a:lstStyle/>
                <a:p>
                  <a:pPr eaLnBrk="0" hangingPunct="0"/>
                  <a:r>
                    <a:rPr lang="zh-CN" altLang="en-US" sz="2000" dirty="0">
                      <a:solidFill>
                        <a:srgbClr val="0000FF"/>
                      </a:solidFill>
                      <a:latin typeface="微软雅黑" pitchFamily="34" charset="-122"/>
                      <a:ea typeface="微软雅黑" pitchFamily="34" charset="-122"/>
                    </a:rPr>
                    <a:t>轴（</a:t>
                  </a:r>
                  <a:r>
                    <a:rPr lang="en-US" altLang="zh-CN" sz="2000" dirty="0">
                      <a:solidFill>
                        <a:srgbClr val="0000FF"/>
                      </a:solidFill>
                      <a:latin typeface="微软雅黑" pitchFamily="34" charset="-122"/>
                      <a:ea typeface="微软雅黑" pitchFamily="34" charset="-122"/>
                    </a:rPr>
                    <a:t>4%</a:t>
                  </a:r>
                  <a:r>
                    <a:rPr lang="zh-CN" altLang="en-US" sz="2000" dirty="0">
                      <a:solidFill>
                        <a:srgbClr val="0000FF"/>
                      </a:solidFill>
                      <a:latin typeface="微软雅黑" pitchFamily="34" charset="-122"/>
                      <a:ea typeface="微软雅黑" pitchFamily="34" charset="-122"/>
                    </a:rPr>
                    <a:t>）</a:t>
                  </a:r>
                </a:p>
              </p:txBody>
            </p:sp>
            <p:sp>
              <p:nvSpPr>
                <p:cNvPr id="19" name="TextBox 16"/>
                <p:cNvSpPr txBox="1">
                  <a:spLocks noChangeArrowheads="1"/>
                </p:cNvSpPr>
                <p:nvPr/>
              </p:nvSpPr>
              <p:spPr bwMode="auto">
                <a:xfrm>
                  <a:off x="4624171" y="2261988"/>
                  <a:ext cx="4010025" cy="40011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/>
                <a:p>
                  <a:pPr eaLnBrk="0" hangingPunct="0"/>
                  <a:r>
                    <a:rPr lang="zh-CN" altLang="en-US" sz="2000" dirty="0">
                      <a:solidFill>
                        <a:srgbClr val="0000FF"/>
                      </a:solidFill>
                      <a:latin typeface="微软雅黑" pitchFamily="34" charset="-122"/>
                      <a:ea typeface="微软雅黑" pitchFamily="34" charset="-122"/>
                    </a:rPr>
                    <a:t>克服车轮阻力（</a:t>
                  </a:r>
                  <a:r>
                    <a:rPr lang="en-US" altLang="zh-CN" sz="2000" dirty="0">
                      <a:solidFill>
                        <a:srgbClr val="0000FF"/>
                      </a:solidFill>
                      <a:latin typeface="微软雅黑" pitchFamily="34" charset="-122"/>
                      <a:ea typeface="微软雅黑" pitchFamily="34" charset="-122"/>
                    </a:rPr>
                    <a:t>17%</a:t>
                  </a:r>
                  <a:r>
                    <a:rPr lang="zh-CN" altLang="en-US" sz="2000" dirty="0">
                      <a:solidFill>
                        <a:srgbClr val="0000FF"/>
                      </a:solidFill>
                      <a:latin typeface="微软雅黑" pitchFamily="34" charset="-122"/>
                      <a:ea typeface="微软雅黑" pitchFamily="34" charset="-122"/>
                    </a:rPr>
                    <a:t>）</a:t>
                  </a:r>
                </a:p>
              </p:txBody>
            </p:sp>
            <p:sp>
              <p:nvSpPr>
                <p:cNvPr id="20" name="直角上箭头 19"/>
                <p:cNvSpPr/>
                <p:nvPr/>
              </p:nvSpPr>
              <p:spPr>
                <a:xfrm rot="5400000">
                  <a:off x="2151920" y="1802667"/>
                  <a:ext cx="1305581" cy="777884"/>
                </a:xfrm>
                <a:prstGeom prst="bentUpArrow">
                  <a:avLst/>
                </a:prstGeom>
                <a:solidFill>
                  <a:srgbClr val="C00000"/>
                </a:solidFill>
                <a:ln w="25400" cap="flat" cmpd="sng" algn="ctr">
                  <a:solidFill>
                    <a:srgbClr val="4F81BD">
                      <a:shade val="50000"/>
                    </a:srgbClr>
                  </a:solidFill>
                  <a:prstDash val="solid"/>
                </a:ln>
                <a:effectLst/>
              </p:spPr>
              <p:txBody>
                <a:bodyPr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000" b="0" i="0" u="none" strike="noStrike" kern="0" cap="none" spc="0" normalizeH="0" baseline="0" noProof="1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cs typeface="+mn-cs"/>
                  </a:endParaRPr>
                </a:p>
              </p:txBody>
            </p:sp>
            <p:sp>
              <p:nvSpPr>
                <p:cNvPr id="21" name="虚尾箭头 20"/>
                <p:cNvSpPr/>
                <p:nvPr/>
              </p:nvSpPr>
              <p:spPr>
                <a:xfrm>
                  <a:off x="1581680" y="809969"/>
                  <a:ext cx="649817" cy="728849"/>
                </a:xfrm>
                <a:prstGeom prst="stripedRightArrow">
                  <a:avLst/>
                </a:prstGeom>
                <a:solidFill>
                  <a:srgbClr val="FF0000"/>
                </a:solidFill>
                <a:ln w="25400" cap="flat" cmpd="sng" algn="ctr">
                  <a:solidFill>
                    <a:srgbClr val="4F81BD">
                      <a:shade val="50000"/>
                    </a:srgbClr>
                  </a:solidFill>
                  <a:prstDash val="solid"/>
                </a:ln>
                <a:effectLst/>
              </p:spPr>
              <p:txBody>
                <a:bodyPr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000" b="0" i="0" u="none" strike="noStrike" kern="0" cap="none" spc="0" normalizeH="0" baseline="0" noProof="1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cs typeface="+mn-cs"/>
                  </a:endParaRPr>
                </a:p>
              </p:txBody>
            </p:sp>
            <p:sp>
              <p:nvSpPr>
                <p:cNvPr id="22" name="矩形 21"/>
                <p:cNvSpPr/>
                <p:nvPr/>
              </p:nvSpPr>
              <p:spPr>
                <a:xfrm>
                  <a:off x="2357429" y="782406"/>
                  <a:ext cx="222775" cy="652347"/>
                </a:xfrm>
                <a:prstGeom prst="rect">
                  <a:avLst/>
                </a:prstGeom>
                <a:solidFill>
                  <a:srgbClr val="FF0000"/>
                </a:solidFill>
                <a:ln w="25400" cap="flat" cmpd="sng" algn="ctr">
                  <a:solidFill>
                    <a:srgbClr val="4F81BD">
                      <a:shade val="50000"/>
                    </a:srgbClr>
                  </a:solidFill>
                  <a:prstDash val="solid"/>
                </a:ln>
                <a:effectLst/>
              </p:spPr>
              <p:txBody>
                <a:bodyPr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000" b="0" i="0" u="none" strike="noStrike" kern="0" cap="none" spc="0" normalizeH="0" baseline="0" noProof="1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cs typeface="+mn-cs"/>
                  </a:endParaRPr>
                </a:p>
              </p:txBody>
            </p:sp>
            <p:sp>
              <p:nvSpPr>
                <p:cNvPr id="23" name="虚尾箭头 22"/>
                <p:cNvSpPr/>
                <p:nvPr/>
              </p:nvSpPr>
              <p:spPr>
                <a:xfrm>
                  <a:off x="2580204" y="719209"/>
                  <a:ext cx="1894153" cy="281516"/>
                </a:xfrm>
                <a:prstGeom prst="stripedRightArrow">
                  <a:avLst/>
                </a:prstGeom>
                <a:solidFill>
                  <a:srgbClr val="FF0000"/>
                </a:solidFill>
                <a:ln w="25400" cap="flat" cmpd="sng" algn="ctr">
                  <a:solidFill>
                    <a:srgbClr val="4F81BD">
                      <a:shade val="50000"/>
                    </a:srgbClr>
                  </a:solidFill>
                  <a:prstDash val="solid"/>
                </a:ln>
                <a:effectLst/>
              </p:spPr>
              <p:txBody>
                <a:bodyPr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000" b="0" i="0" u="none" strike="noStrike" kern="0" cap="none" spc="0" normalizeH="0" baseline="0" noProof="1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cs typeface="+mn-cs"/>
                  </a:endParaRPr>
                </a:p>
              </p:txBody>
            </p:sp>
            <p:sp>
              <p:nvSpPr>
                <p:cNvPr id="24" name="虚尾箭头 23"/>
                <p:cNvSpPr/>
                <p:nvPr/>
              </p:nvSpPr>
              <p:spPr>
                <a:xfrm>
                  <a:off x="2580204" y="950764"/>
                  <a:ext cx="1855006" cy="233723"/>
                </a:xfrm>
                <a:prstGeom prst="stripedRightArrow">
                  <a:avLst/>
                </a:prstGeom>
                <a:solidFill>
                  <a:srgbClr val="FF0000"/>
                </a:solidFill>
                <a:ln w="25400" cap="flat" cmpd="sng" algn="ctr">
                  <a:solidFill>
                    <a:srgbClr val="4F81BD">
                      <a:shade val="50000"/>
                    </a:srgbClr>
                  </a:solidFill>
                  <a:prstDash val="solid"/>
                </a:ln>
                <a:effectLst/>
              </p:spPr>
              <p:txBody>
                <a:bodyPr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000" b="0" i="0" u="none" strike="noStrike" kern="0" cap="none" spc="0" normalizeH="0" baseline="0" noProof="1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cs typeface="+mn-cs"/>
                  </a:endParaRPr>
                </a:p>
              </p:txBody>
            </p:sp>
            <p:sp>
              <p:nvSpPr>
                <p:cNvPr id="25" name="虚尾箭头 24"/>
                <p:cNvSpPr/>
                <p:nvPr/>
              </p:nvSpPr>
              <p:spPr>
                <a:xfrm>
                  <a:off x="2580204" y="1184487"/>
                  <a:ext cx="1775897" cy="153458"/>
                </a:xfrm>
                <a:prstGeom prst="stripedRightArrow">
                  <a:avLst/>
                </a:prstGeom>
                <a:solidFill>
                  <a:srgbClr val="FF0000"/>
                </a:solidFill>
                <a:ln w="25400" cap="flat" cmpd="sng" algn="ctr">
                  <a:solidFill>
                    <a:srgbClr val="4F81BD">
                      <a:shade val="50000"/>
                    </a:srgbClr>
                  </a:solidFill>
                  <a:prstDash val="solid"/>
                </a:ln>
                <a:effectLst/>
              </p:spPr>
              <p:txBody>
                <a:bodyPr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000" b="0" i="0" u="none" strike="noStrike" kern="0" cap="none" spc="0" normalizeH="0" baseline="0" noProof="1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cs typeface="+mn-cs"/>
                  </a:endParaRPr>
                </a:p>
              </p:txBody>
            </p:sp>
            <p:sp>
              <p:nvSpPr>
                <p:cNvPr id="27" name="虚尾箭头 26"/>
                <p:cNvSpPr/>
                <p:nvPr/>
              </p:nvSpPr>
              <p:spPr>
                <a:xfrm>
                  <a:off x="3377816" y="1529665"/>
                  <a:ext cx="1249363" cy="209873"/>
                </a:xfrm>
                <a:prstGeom prst="stripedRightArrow">
                  <a:avLst/>
                </a:prstGeom>
                <a:solidFill>
                  <a:srgbClr val="C00000"/>
                </a:solidFill>
                <a:ln w="25400" cap="flat" cmpd="sng" algn="ctr">
                  <a:solidFill>
                    <a:srgbClr val="4F81BD">
                      <a:shade val="50000"/>
                    </a:srgbClr>
                  </a:solidFill>
                  <a:prstDash val="solid"/>
                </a:ln>
                <a:effectLst/>
              </p:spPr>
              <p:txBody>
                <a:bodyPr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000" b="0" i="0" u="none" strike="noStrike" kern="0" cap="none" spc="0" normalizeH="0" baseline="0" noProof="1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cs typeface="+mn-cs"/>
                  </a:endParaRPr>
                </a:p>
              </p:txBody>
            </p:sp>
            <p:sp>
              <p:nvSpPr>
                <p:cNvPr id="28" name="虚尾箭头 27"/>
                <p:cNvSpPr/>
                <p:nvPr/>
              </p:nvSpPr>
              <p:spPr>
                <a:xfrm>
                  <a:off x="3382254" y="1820975"/>
                  <a:ext cx="1227105" cy="183862"/>
                </a:xfrm>
                <a:prstGeom prst="stripedRightArrow">
                  <a:avLst/>
                </a:prstGeom>
                <a:solidFill>
                  <a:srgbClr val="C00000"/>
                </a:solidFill>
                <a:ln w="25400" cap="flat" cmpd="sng" algn="ctr">
                  <a:solidFill>
                    <a:srgbClr val="4F81BD">
                      <a:shade val="50000"/>
                    </a:srgbClr>
                  </a:solidFill>
                  <a:prstDash val="solid"/>
                </a:ln>
                <a:effectLst/>
              </p:spPr>
              <p:txBody>
                <a:bodyPr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000" b="0" i="0" u="none" strike="noStrike" kern="0" cap="none" spc="0" normalizeH="0" baseline="0" noProof="1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cs typeface="+mn-cs"/>
                  </a:endParaRPr>
                </a:p>
              </p:txBody>
            </p:sp>
            <p:sp>
              <p:nvSpPr>
                <p:cNvPr id="29" name="虚尾箭头 28"/>
                <p:cNvSpPr/>
                <p:nvPr/>
              </p:nvSpPr>
              <p:spPr>
                <a:xfrm flipV="1">
                  <a:off x="3403938" y="2140276"/>
                  <a:ext cx="1178389" cy="84702"/>
                </a:xfrm>
                <a:prstGeom prst="stripedRightArrow">
                  <a:avLst/>
                </a:prstGeom>
                <a:solidFill>
                  <a:srgbClr val="C00000"/>
                </a:solidFill>
                <a:ln w="25400" cap="flat" cmpd="sng" algn="ctr">
                  <a:solidFill>
                    <a:srgbClr val="4F81BD">
                      <a:shade val="50000"/>
                    </a:srgbClr>
                  </a:solidFill>
                  <a:prstDash val="solid"/>
                </a:ln>
                <a:effectLst/>
              </p:spPr>
              <p:txBody>
                <a:bodyPr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000" b="0" i="0" u="none" strike="noStrike" kern="0" cap="none" spc="0" normalizeH="0" baseline="0" noProof="1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cs typeface="+mn-cs"/>
                  </a:endParaRPr>
                </a:p>
              </p:txBody>
            </p:sp>
            <p:sp>
              <p:nvSpPr>
                <p:cNvPr id="30" name="TextBox 30"/>
                <p:cNvSpPr txBox="1">
                  <a:spLocks noChangeArrowheads="1"/>
                </p:cNvSpPr>
                <p:nvPr/>
              </p:nvSpPr>
              <p:spPr bwMode="auto">
                <a:xfrm>
                  <a:off x="4605535" y="2636369"/>
                  <a:ext cx="4010025" cy="40011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/>
                <a:p>
                  <a:pPr eaLnBrk="0" hangingPunct="0"/>
                  <a:r>
                    <a:rPr lang="zh-CN" altLang="en-US" sz="2000" dirty="0">
                      <a:solidFill>
                        <a:srgbClr val="0000FF"/>
                      </a:solidFill>
                      <a:latin typeface="微软雅黑" pitchFamily="34" charset="-122"/>
                      <a:ea typeface="微软雅黑" pitchFamily="34" charset="-122"/>
                    </a:rPr>
                    <a:t>克服空气阻力（</a:t>
                  </a:r>
                  <a:r>
                    <a:rPr lang="en-US" altLang="zh-CN" sz="2000" dirty="0">
                      <a:solidFill>
                        <a:srgbClr val="0000FF"/>
                      </a:solidFill>
                      <a:latin typeface="微软雅黑" pitchFamily="34" charset="-122"/>
                      <a:ea typeface="微软雅黑" pitchFamily="34" charset="-122"/>
                    </a:rPr>
                    <a:t>42%</a:t>
                  </a:r>
                  <a:r>
                    <a:rPr lang="zh-CN" altLang="en-US" sz="2000" dirty="0">
                      <a:solidFill>
                        <a:srgbClr val="0000FF"/>
                      </a:solidFill>
                      <a:latin typeface="微软雅黑" pitchFamily="34" charset="-122"/>
                      <a:ea typeface="微软雅黑" pitchFamily="34" charset="-122"/>
                    </a:rPr>
                    <a:t>）</a:t>
                  </a:r>
                </a:p>
              </p:txBody>
            </p:sp>
            <p:sp>
              <p:nvSpPr>
                <p:cNvPr id="31" name="TextBox 32"/>
                <p:cNvSpPr txBox="1">
                  <a:spLocks noChangeArrowheads="1"/>
                </p:cNvSpPr>
                <p:nvPr/>
              </p:nvSpPr>
              <p:spPr bwMode="auto">
                <a:xfrm>
                  <a:off x="4640527" y="3010750"/>
                  <a:ext cx="4010025" cy="40011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/>
                <a:p>
                  <a:pPr eaLnBrk="0" hangingPunct="0"/>
                  <a:r>
                    <a:rPr lang="zh-CN" altLang="en-US" sz="2000" dirty="0">
                      <a:solidFill>
                        <a:srgbClr val="0000FF"/>
                      </a:solidFill>
                      <a:latin typeface="微软雅黑" pitchFamily="34" charset="-122"/>
                      <a:ea typeface="微软雅黑" pitchFamily="34" charset="-122"/>
                    </a:rPr>
                    <a:t>克服爬坡阻力（</a:t>
                  </a:r>
                  <a:r>
                    <a:rPr lang="en-US" altLang="zh-CN" sz="2000" dirty="0">
                      <a:solidFill>
                        <a:srgbClr val="0000FF"/>
                      </a:solidFill>
                      <a:latin typeface="微软雅黑" pitchFamily="34" charset="-122"/>
                      <a:ea typeface="微软雅黑" pitchFamily="34" charset="-122"/>
                    </a:rPr>
                    <a:t>17%</a:t>
                  </a:r>
                  <a:r>
                    <a:rPr lang="zh-CN" altLang="en-US" sz="2000" dirty="0">
                      <a:solidFill>
                        <a:srgbClr val="0000FF"/>
                      </a:solidFill>
                      <a:latin typeface="微软雅黑" pitchFamily="34" charset="-122"/>
                      <a:ea typeface="微软雅黑" pitchFamily="34" charset="-122"/>
                    </a:rPr>
                    <a:t>）</a:t>
                  </a:r>
                </a:p>
              </p:txBody>
            </p:sp>
            <p:sp>
              <p:nvSpPr>
                <p:cNvPr id="32" name="虚尾箭头 31"/>
                <p:cNvSpPr/>
                <p:nvPr/>
              </p:nvSpPr>
              <p:spPr>
                <a:xfrm>
                  <a:off x="3389107" y="2398109"/>
                  <a:ext cx="1175998" cy="200355"/>
                </a:xfrm>
                <a:prstGeom prst="stripedRightArrow">
                  <a:avLst/>
                </a:prstGeom>
                <a:solidFill>
                  <a:srgbClr val="C00000"/>
                </a:solidFill>
                <a:ln w="25400" cap="flat" cmpd="sng" algn="ctr">
                  <a:solidFill>
                    <a:srgbClr val="4F81BD">
                      <a:shade val="50000"/>
                    </a:srgbClr>
                  </a:solidFill>
                  <a:prstDash val="solid"/>
                </a:ln>
                <a:effectLst/>
              </p:spPr>
              <p:txBody>
                <a:bodyPr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000" b="0" i="0" u="none" strike="noStrike" kern="0" cap="none" spc="0" normalizeH="0" baseline="0" noProof="1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cs typeface="+mn-cs"/>
                  </a:endParaRPr>
                </a:p>
              </p:txBody>
            </p:sp>
            <p:sp>
              <p:nvSpPr>
                <p:cNvPr id="33" name="虚尾箭头 32"/>
                <p:cNvSpPr/>
                <p:nvPr/>
              </p:nvSpPr>
              <p:spPr>
                <a:xfrm>
                  <a:off x="3362800" y="2695468"/>
                  <a:ext cx="1203111" cy="348652"/>
                </a:xfrm>
                <a:prstGeom prst="stripedRightArrow">
                  <a:avLst/>
                </a:prstGeom>
                <a:solidFill>
                  <a:srgbClr val="C00000"/>
                </a:solidFill>
                <a:ln w="25400" cap="flat" cmpd="sng" algn="ctr">
                  <a:solidFill>
                    <a:srgbClr val="4F81BD">
                      <a:shade val="50000"/>
                    </a:srgbClr>
                  </a:solidFill>
                  <a:prstDash val="solid"/>
                </a:ln>
                <a:effectLst/>
              </p:spPr>
              <p:txBody>
                <a:bodyPr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000" b="0" i="0" u="none" strike="noStrike" kern="0" cap="none" spc="0" normalizeH="0" baseline="0" noProof="1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cs typeface="+mn-cs"/>
                  </a:endParaRPr>
                </a:p>
              </p:txBody>
            </p:sp>
            <p:sp>
              <p:nvSpPr>
                <p:cNvPr id="34" name="虚尾箭头 33"/>
                <p:cNvSpPr/>
                <p:nvPr/>
              </p:nvSpPr>
              <p:spPr>
                <a:xfrm>
                  <a:off x="3379548" y="3088000"/>
                  <a:ext cx="1202779" cy="234949"/>
                </a:xfrm>
                <a:prstGeom prst="stripedRightArrow">
                  <a:avLst/>
                </a:prstGeom>
                <a:solidFill>
                  <a:srgbClr val="C00000"/>
                </a:solidFill>
                <a:ln w="25400" cap="flat" cmpd="sng" algn="ctr">
                  <a:solidFill>
                    <a:srgbClr val="4F81BD">
                      <a:shade val="50000"/>
                    </a:srgbClr>
                  </a:solidFill>
                  <a:prstDash val="solid"/>
                </a:ln>
                <a:effectLst/>
              </p:spPr>
              <p:txBody>
                <a:bodyPr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000" b="0" i="0" u="none" strike="noStrike" kern="0" cap="none" spc="0" normalizeH="0" baseline="0" noProof="1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cs typeface="+mn-cs"/>
                  </a:endParaRPr>
                </a:p>
              </p:txBody>
            </p:sp>
            <p:sp>
              <p:nvSpPr>
                <p:cNvPr id="35" name="TextBox 36"/>
                <p:cNvSpPr txBox="1">
                  <a:spLocks noChangeArrowheads="1"/>
                </p:cNvSpPr>
                <p:nvPr/>
              </p:nvSpPr>
              <p:spPr bwMode="auto">
                <a:xfrm>
                  <a:off x="2963962" y="3429759"/>
                  <a:ext cx="3020789" cy="40011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>
                  <a:spAutoFit/>
                </a:bodyPr>
                <a:lstStyle/>
                <a:p>
                  <a:pPr eaLnBrk="0" hangingPunct="0"/>
                  <a:r>
                    <a:rPr lang="zh-CN" altLang="en-US" sz="2000" dirty="0">
                      <a:solidFill>
                        <a:schemeClr val="tx1"/>
                      </a:solidFill>
                      <a:latin typeface="微软雅黑" pitchFamily="34" charset="-122"/>
                      <a:ea typeface="微软雅黑" pitchFamily="34" charset="-122"/>
                    </a:rPr>
                    <a:t>汽车内燃机的能量流向</a:t>
                  </a:r>
                </a:p>
              </p:txBody>
            </p:sp>
            <p:sp>
              <p:nvSpPr>
                <p:cNvPr id="26" name="矩形 25"/>
                <p:cNvSpPr/>
                <p:nvPr/>
              </p:nvSpPr>
              <p:spPr>
                <a:xfrm>
                  <a:off x="3193653" y="1538818"/>
                  <a:ext cx="186762" cy="1872042"/>
                </a:xfrm>
                <a:prstGeom prst="rect">
                  <a:avLst/>
                </a:prstGeom>
                <a:solidFill>
                  <a:srgbClr val="C00000"/>
                </a:solidFill>
                <a:ln w="25400" cap="flat" cmpd="sng" algn="ctr">
                  <a:solidFill>
                    <a:srgbClr val="4F81BD">
                      <a:shade val="50000"/>
                    </a:srgbClr>
                  </a:solidFill>
                  <a:prstDash val="solid"/>
                </a:ln>
                <a:effectLst/>
              </p:spPr>
              <p:txBody>
                <a:bodyPr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000" b="0" i="0" u="none" strike="noStrike" kern="0" cap="none" spc="0" normalizeH="0" baseline="0" noProof="1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cs typeface="+mn-cs"/>
                  </a:endParaRPr>
                </a:p>
              </p:txBody>
            </p:sp>
          </p:grpSp>
          <p:sp>
            <p:nvSpPr>
              <p:cNvPr id="38" name="下箭头 37"/>
              <p:cNvSpPr/>
              <p:nvPr/>
            </p:nvSpPr>
            <p:spPr>
              <a:xfrm>
                <a:off x="987835" y="2559604"/>
                <a:ext cx="208063" cy="320759"/>
              </a:xfrm>
              <a:prstGeom prst="downArrow">
                <a:avLst/>
              </a:prstGeom>
              <a:solidFill>
                <a:srgbClr val="FF0000"/>
              </a:solidFill>
              <a:ln w="12700" cap="flat">
                <a:solidFill>
                  <a:srgbClr val="BBE0E3"/>
                </a:solidFill>
                <a:prstDash val="solid"/>
                <a:miter lim="800000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square" lIns="45719" tIns="45719" rIns="45719" bIns="45719" numCol="1" spcCol="38100" rtlCol="0" anchor="ctr">
                <a:spAutoFit/>
              </a:bodyPr>
              <a:lstStyle/>
              <a:p>
                <a:pPr marL="0" marR="0" indent="0" algn="l" defTabSz="914400" rtl="0" fontAlgn="auto" latinLnBrk="1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微软雅黑" panose="020B0502040204020203" charset="-122"/>
                  <a:ea typeface="微软雅黑" panose="020B0502040204020203" charset="-122"/>
                  <a:cs typeface="微软雅黑" panose="020B0502040204020203" charset="-122"/>
                  <a:sym typeface="微软雅黑" panose="020B0502040204020203" charset="-122"/>
                </a:endParaRPr>
              </a:p>
            </p:txBody>
          </p:sp>
        </p:grpSp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6868" y="2091325"/>
              <a:ext cx="965730" cy="528959"/>
            </a:xfrm>
            <a:prstGeom prst="rect">
              <a:avLst/>
            </a:prstGeom>
            <a:noFill/>
            <a:ln>
              <a:noFill/>
            </a:ln>
            <a:effectLst>
              <a:outerShdw blurRad="558800" dist="35921" dir="2700000" algn="ctr" rotWithShape="0">
                <a:schemeClr val="bg2">
                  <a:alpha val="67000"/>
                </a:scheme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969768365"/>
      </p:ext>
    </p:extLst>
  </p:cSld>
  <p:clrMapOvr>
    <a:masterClrMapping/>
  </p:clrMapOvr>
  <p:transition spd="slow" advClick="0" advTm="2000">
    <p:dissolv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971550" y="1649695"/>
            <a:ext cx="2000250" cy="2968025"/>
            <a:chOff x="0" y="0"/>
            <a:chExt cx="1824" cy="2592"/>
          </a:xfrm>
        </p:grpSpPr>
        <p:sp>
          <p:nvSpPr>
            <p:cNvPr id="980995" name="Freeform 3"/>
            <p:cNvSpPr>
              <a:spLocks/>
            </p:cNvSpPr>
            <p:nvPr/>
          </p:nvSpPr>
          <p:spPr bwMode="auto">
            <a:xfrm>
              <a:off x="0" y="192"/>
              <a:ext cx="1296" cy="440"/>
            </a:xfrm>
            <a:custGeom>
              <a:avLst/>
              <a:gdLst>
                <a:gd name="T0" fmla="*/ 0 w 1296"/>
                <a:gd name="T1" fmla="*/ 432 h 440"/>
                <a:gd name="T2" fmla="*/ 480 w 1296"/>
                <a:gd name="T3" fmla="*/ 432 h 440"/>
                <a:gd name="T4" fmla="*/ 720 w 1296"/>
                <a:gd name="T5" fmla="*/ 384 h 440"/>
                <a:gd name="T6" fmla="*/ 1104 w 1296"/>
                <a:gd name="T7" fmla="*/ 144 h 440"/>
                <a:gd name="T8" fmla="*/ 1296 w 1296"/>
                <a:gd name="T9" fmla="*/ 0 h 44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96"/>
                <a:gd name="T16" fmla="*/ 0 h 440"/>
                <a:gd name="T17" fmla="*/ 1296 w 1296"/>
                <a:gd name="T18" fmla="*/ 440 h 44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96" h="440">
                  <a:moveTo>
                    <a:pt x="0" y="432"/>
                  </a:moveTo>
                  <a:cubicBezTo>
                    <a:pt x="180" y="436"/>
                    <a:pt x="360" y="440"/>
                    <a:pt x="480" y="432"/>
                  </a:cubicBezTo>
                  <a:cubicBezTo>
                    <a:pt x="600" y="424"/>
                    <a:pt x="616" y="432"/>
                    <a:pt x="720" y="384"/>
                  </a:cubicBezTo>
                  <a:cubicBezTo>
                    <a:pt x="824" y="336"/>
                    <a:pt x="1008" y="208"/>
                    <a:pt x="1104" y="144"/>
                  </a:cubicBezTo>
                  <a:cubicBezTo>
                    <a:pt x="1200" y="80"/>
                    <a:pt x="1248" y="40"/>
                    <a:pt x="1296" y="0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scene3d>
              <a:camera prst="legacyObliqueTopRight"/>
              <a:lightRig rig="legacyFlat3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96420E"/>
              </a:extrusionClr>
            </a:sp3d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>
              <a:flatTx/>
            </a:bodyPr>
            <a:lstStyle/>
            <a:p>
              <a:pPr algn="l">
                <a:buFont typeface="Arial" pitchFamily="34" charset="0"/>
                <a:buNone/>
              </a:pPr>
              <a:endParaRPr lang="zh-CN" altLang="zh-CN"/>
            </a:p>
          </p:txBody>
        </p:sp>
        <p:sp>
          <p:nvSpPr>
            <p:cNvPr id="980996" name="Freeform 4"/>
            <p:cNvSpPr>
              <a:spLocks/>
            </p:cNvSpPr>
            <p:nvPr/>
          </p:nvSpPr>
          <p:spPr bwMode="auto">
            <a:xfrm flipV="1">
              <a:off x="0" y="1912"/>
              <a:ext cx="1296" cy="440"/>
            </a:xfrm>
            <a:custGeom>
              <a:avLst/>
              <a:gdLst>
                <a:gd name="T0" fmla="*/ 0 w 1296"/>
                <a:gd name="T1" fmla="*/ 432 h 440"/>
                <a:gd name="T2" fmla="*/ 480 w 1296"/>
                <a:gd name="T3" fmla="*/ 432 h 440"/>
                <a:gd name="T4" fmla="*/ 720 w 1296"/>
                <a:gd name="T5" fmla="*/ 384 h 440"/>
                <a:gd name="T6" fmla="*/ 1104 w 1296"/>
                <a:gd name="T7" fmla="*/ 144 h 440"/>
                <a:gd name="T8" fmla="*/ 1296 w 1296"/>
                <a:gd name="T9" fmla="*/ 0 h 44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96"/>
                <a:gd name="T16" fmla="*/ 0 h 440"/>
                <a:gd name="T17" fmla="*/ 1296 w 1296"/>
                <a:gd name="T18" fmla="*/ 440 h 44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96" h="440">
                  <a:moveTo>
                    <a:pt x="0" y="432"/>
                  </a:moveTo>
                  <a:cubicBezTo>
                    <a:pt x="180" y="436"/>
                    <a:pt x="360" y="440"/>
                    <a:pt x="480" y="432"/>
                  </a:cubicBezTo>
                  <a:cubicBezTo>
                    <a:pt x="600" y="424"/>
                    <a:pt x="616" y="432"/>
                    <a:pt x="720" y="384"/>
                  </a:cubicBezTo>
                  <a:cubicBezTo>
                    <a:pt x="824" y="336"/>
                    <a:pt x="1008" y="208"/>
                    <a:pt x="1104" y="144"/>
                  </a:cubicBezTo>
                  <a:cubicBezTo>
                    <a:pt x="1200" y="80"/>
                    <a:pt x="1248" y="40"/>
                    <a:pt x="1296" y="0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scene3d>
              <a:camera prst="legacyObliqueTopRight"/>
              <a:lightRig rig="legacyFlat3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96420E"/>
              </a:extrusionClr>
            </a:sp3d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>
              <a:flatTx/>
            </a:bodyPr>
            <a:lstStyle/>
            <a:p>
              <a:pPr algn="l">
                <a:buFont typeface="Arial" pitchFamily="34" charset="0"/>
                <a:buNone/>
              </a:pPr>
              <a:endParaRPr lang="zh-CN" altLang="zh-CN"/>
            </a:p>
          </p:txBody>
        </p:sp>
        <p:sp>
          <p:nvSpPr>
            <p:cNvPr id="980997" name="AutoShape 5"/>
            <p:cNvSpPr>
              <a:spLocks noChangeArrowheads="1"/>
            </p:cNvSpPr>
            <p:nvPr/>
          </p:nvSpPr>
          <p:spPr bwMode="auto">
            <a:xfrm rot="-1977083">
              <a:off x="1152" y="0"/>
              <a:ext cx="624" cy="480"/>
            </a:xfrm>
            <a:prstGeom prst="rightArrow">
              <a:avLst>
                <a:gd name="adj1" fmla="val 50000"/>
                <a:gd name="adj2" fmla="val 32500"/>
              </a:avLst>
            </a:prstGeom>
            <a:solidFill>
              <a:schemeClr val="accent1"/>
            </a:solidFill>
            <a:ln w="9525">
              <a:miter lim="800000"/>
              <a:headEnd/>
              <a:tailEnd/>
            </a:ln>
            <a:scene3d>
              <a:camera prst="legacyObliqueTopRight"/>
              <a:lightRig rig="legacyFlat3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96420E"/>
              </a:extrusionClr>
            </a:sp3d>
          </p:spPr>
          <p:txBody>
            <a:bodyPr wrap="none" anchor="ctr">
              <a:flatTx/>
            </a:bodyPr>
            <a:lstStyle/>
            <a:p>
              <a:pPr algn="l">
                <a:buFont typeface="Arial" pitchFamily="34" charset="0"/>
                <a:buNone/>
              </a:pPr>
              <a:endParaRPr lang="zh-CN" altLang="zh-CN"/>
            </a:p>
          </p:txBody>
        </p:sp>
        <p:sp>
          <p:nvSpPr>
            <p:cNvPr id="980998" name="AutoShape 6"/>
            <p:cNvSpPr>
              <a:spLocks noChangeArrowheads="1"/>
            </p:cNvSpPr>
            <p:nvPr/>
          </p:nvSpPr>
          <p:spPr bwMode="auto">
            <a:xfrm rot="1977083" flipV="1">
              <a:off x="1200" y="2112"/>
              <a:ext cx="624" cy="480"/>
            </a:xfrm>
            <a:prstGeom prst="rightArrow">
              <a:avLst>
                <a:gd name="adj1" fmla="val 50000"/>
                <a:gd name="adj2" fmla="val 32500"/>
              </a:avLst>
            </a:prstGeom>
            <a:solidFill>
              <a:schemeClr val="accent1"/>
            </a:solidFill>
            <a:ln w="9525">
              <a:miter lim="800000"/>
              <a:headEnd/>
              <a:tailEnd/>
            </a:ln>
            <a:scene3d>
              <a:camera prst="legacyObliqueTopRight"/>
              <a:lightRig rig="legacyFlat3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96420E"/>
              </a:extrusionClr>
            </a:sp3d>
          </p:spPr>
          <p:txBody>
            <a:bodyPr wrap="none" anchor="ctr">
              <a:flatTx/>
            </a:bodyPr>
            <a:lstStyle/>
            <a:p>
              <a:pPr algn="l">
                <a:buFont typeface="Arial" pitchFamily="34" charset="0"/>
                <a:buNone/>
              </a:pPr>
              <a:endParaRPr lang="zh-CN" altLang="zh-CN"/>
            </a:p>
          </p:txBody>
        </p:sp>
      </p:grpSp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1908175" y="1811220"/>
            <a:ext cx="3581400" cy="2755430"/>
            <a:chOff x="0" y="0"/>
            <a:chExt cx="2256" cy="2320"/>
          </a:xfrm>
        </p:grpSpPr>
        <p:sp>
          <p:nvSpPr>
            <p:cNvPr id="981000" name="Freeform 8"/>
            <p:cNvSpPr>
              <a:spLocks/>
            </p:cNvSpPr>
            <p:nvPr/>
          </p:nvSpPr>
          <p:spPr bwMode="auto">
            <a:xfrm>
              <a:off x="0" y="96"/>
              <a:ext cx="1728" cy="376"/>
            </a:xfrm>
            <a:custGeom>
              <a:avLst/>
              <a:gdLst>
                <a:gd name="T0" fmla="*/ 320 w 1384"/>
                <a:gd name="T1" fmla="*/ 0 h 376"/>
                <a:gd name="T2" fmla="*/ 32 w 1384"/>
                <a:gd name="T3" fmla="*/ 240 h 376"/>
                <a:gd name="T4" fmla="*/ 128 w 1384"/>
                <a:gd name="T5" fmla="*/ 336 h 376"/>
                <a:gd name="T6" fmla="*/ 320 w 1384"/>
                <a:gd name="T7" fmla="*/ 336 h 376"/>
                <a:gd name="T8" fmla="*/ 752 w 1384"/>
                <a:gd name="T9" fmla="*/ 336 h 376"/>
                <a:gd name="T10" fmla="*/ 1040 w 1384"/>
                <a:gd name="T11" fmla="*/ 336 h 376"/>
                <a:gd name="T12" fmla="*/ 1328 w 1384"/>
                <a:gd name="T13" fmla="*/ 96 h 376"/>
                <a:gd name="T14" fmla="*/ 1376 w 1384"/>
                <a:gd name="T15" fmla="*/ 48 h 37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384"/>
                <a:gd name="T25" fmla="*/ 0 h 376"/>
                <a:gd name="T26" fmla="*/ 1384 w 1384"/>
                <a:gd name="T27" fmla="*/ 376 h 37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384" h="376">
                  <a:moveTo>
                    <a:pt x="320" y="0"/>
                  </a:moveTo>
                  <a:cubicBezTo>
                    <a:pt x="192" y="92"/>
                    <a:pt x="64" y="184"/>
                    <a:pt x="32" y="240"/>
                  </a:cubicBezTo>
                  <a:cubicBezTo>
                    <a:pt x="0" y="296"/>
                    <a:pt x="80" y="320"/>
                    <a:pt x="128" y="336"/>
                  </a:cubicBezTo>
                  <a:cubicBezTo>
                    <a:pt x="176" y="352"/>
                    <a:pt x="216" y="336"/>
                    <a:pt x="320" y="336"/>
                  </a:cubicBezTo>
                  <a:cubicBezTo>
                    <a:pt x="424" y="336"/>
                    <a:pt x="632" y="336"/>
                    <a:pt x="752" y="336"/>
                  </a:cubicBezTo>
                  <a:cubicBezTo>
                    <a:pt x="872" y="336"/>
                    <a:pt x="944" y="376"/>
                    <a:pt x="1040" y="336"/>
                  </a:cubicBezTo>
                  <a:cubicBezTo>
                    <a:pt x="1136" y="296"/>
                    <a:pt x="1272" y="144"/>
                    <a:pt x="1328" y="96"/>
                  </a:cubicBezTo>
                  <a:cubicBezTo>
                    <a:pt x="1384" y="48"/>
                    <a:pt x="1380" y="48"/>
                    <a:pt x="1376" y="48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scene3d>
              <a:camera prst="legacyObliqueTopRight"/>
              <a:lightRig rig="legacyFlat3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91980C"/>
              </a:extrusionClr>
            </a:sp3d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>
              <a:flatTx/>
            </a:bodyPr>
            <a:lstStyle/>
            <a:p>
              <a:pPr algn="l">
                <a:buFont typeface="Arial" pitchFamily="34" charset="0"/>
                <a:buNone/>
              </a:pPr>
              <a:endParaRPr lang="zh-CN" altLang="zh-CN"/>
            </a:p>
          </p:txBody>
        </p:sp>
        <p:sp>
          <p:nvSpPr>
            <p:cNvPr id="981001" name="Freeform 9"/>
            <p:cNvSpPr>
              <a:spLocks/>
            </p:cNvSpPr>
            <p:nvPr/>
          </p:nvSpPr>
          <p:spPr bwMode="auto">
            <a:xfrm flipV="1">
              <a:off x="0" y="1496"/>
              <a:ext cx="864" cy="376"/>
            </a:xfrm>
            <a:custGeom>
              <a:avLst/>
              <a:gdLst>
                <a:gd name="T0" fmla="*/ 320 w 1384"/>
                <a:gd name="T1" fmla="*/ 0 h 376"/>
                <a:gd name="T2" fmla="*/ 32 w 1384"/>
                <a:gd name="T3" fmla="*/ 240 h 376"/>
                <a:gd name="T4" fmla="*/ 128 w 1384"/>
                <a:gd name="T5" fmla="*/ 336 h 376"/>
                <a:gd name="T6" fmla="*/ 320 w 1384"/>
                <a:gd name="T7" fmla="*/ 336 h 376"/>
                <a:gd name="T8" fmla="*/ 752 w 1384"/>
                <a:gd name="T9" fmla="*/ 336 h 376"/>
                <a:gd name="T10" fmla="*/ 1040 w 1384"/>
                <a:gd name="T11" fmla="*/ 336 h 376"/>
                <a:gd name="T12" fmla="*/ 1328 w 1384"/>
                <a:gd name="T13" fmla="*/ 96 h 376"/>
                <a:gd name="T14" fmla="*/ 1376 w 1384"/>
                <a:gd name="T15" fmla="*/ 48 h 37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384"/>
                <a:gd name="T25" fmla="*/ 0 h 376"/>
                <a:gd name="T26" fmla="*/ 1384 w 1384"/>
                <a:gd name="T27" fmla="*/ 376 h 37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384" h="376">
                  <a:moveTo>
                    <a:pt x="320" y="0"/>
                  </a:moveTo>
                  <a:cubicBezTo>
                    <a:pt x="192" y="92"/>
                    <a:pt x="64" y="184"/>
                    <a:pt x="32" y="240"/>
                  </a:cubicBezTo>
                  <a:cubicBezTo>
                    <a:pt x="0" y="296"/>
                    <a:pt x="80" y="320"/>
                    <a:pt x="128" y="336"/>
                  </a:cubicBezTo>
                  <a:cubicBezTo>
                    <a:pt x="176" y="352"/>
                    <a:pt x="216" y="336"/>
                    <a:pt x="320" y="336"/>
                  </a:cubicBezTo>
                  <a:cubicBezTo>
                    <a:pt x="424" y="336"/>
                    <a:pt x="632" y="336"/>
                    <a:pt x="752" y="336"/>
                  </a:cubicBezTo>
                  <a:cubicBezTo>
                    <a:pt x="872" y="336"/>
                    <a:pt x="944" y="376"/>
                    <a:pt x="1040" y="336"/>
                  </a:cubicBezTo>
                  <a:cubicBezTo>
                    <a:pt x="1136" y="296"/>
                    <a:pt x="1272" y="144"/>
                    <a:pt x="1328" y="96"/>
                  </a:cubicBezTo>
                  <a:cubicBezTo>
                    <a:pt x="1384" y="48"/>
                    <a:pt x="1380" y="48"/>
                    <a:pt x="1376" y="48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scene3d>
              <a:camera prst="legacyObliqueTopRight"/>
              <a:lightRig rig="legacyFlat3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91980C"/>
              </a:extrusionClr>
            </a:sp3d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>
              <a:flatTx/>
            </a:bodyPr>
            <a:lstStyle/>
            <a:p>
              <a:pPr algn="l">
                <a:buFont typeface="Arial" pitchFamily="34" charset="0"/>
                <a:buNone/>
              </a:pPr>
              <a:endParaRPr lang="zh-CN" altLang="zh-CN"/>
            </a:p>
          </p:txBody>
        </p:sp>
        <p:sp>
          <p:nvSpPr>
            <p:cNvPr id="981002" name="Freeform 10"/>
            <p:cNvSpPr>
              <a:spLocks/>
            </p:cNvSpPr>
            <p:nvPr/>
          </p:nvSpPr>
          <p:spPr bwMode="auto">
            <a:xfrm rot="16626" flipV="1">
              <a:off x="862" y="1447"/>
              <a:ext cx="914" cy="376"/>
            </a:xfrm>
            <a:custGeom>
              <a:avLst/>
              <a:gdLst>
                <a:gd name="T0" fmla="*/ 320 w 1384"/>
                <a:gd name="T1" fmla="*/ 0 h 376"/>
                <a:gd name="T2" fmla="*/ 32 w 1384"/>
                <a:gd name="T3" fmla="*/ 240 h 376"/>
                <a:gd name="T4" fmla="*/ 128 w 1384"/>
                <a:gd name="T5" fmla="*/ 336 h 376"/>
                <a:gd name="T6" fmla="*/ 320 w 1384"/>
                <a:gd name="T7" fmla="*/ 336 h 376"/>
                <a:gd name="T8" fmla="*/ 752 w 1384"/>
                <a:gd name="T9" fmla="*/ 336 h 376"/>
                <a:gd name="T10" fmla="*/ 1040 w 1384"/>
                <a:gd name="T11" fmla="*/ 336 h 376"/>
                <a:gd name="T12" fmla="*/ 1328 w 1384"/>
                <a:gd name="T13" fmla="*/ 96 h 376"/>
                <a:gd name="T14" fmla="*/ 1376 w 1384"/>
                <a:gd name="T15" fmla="*/ 48 h 37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384"/>
                <a:gd name="T25" fmla="*/ 0 h 376"/>
                <a:gd name="T26" fmla="*/ 1384 w 1384"/>
                <a:gd name="T27" fmla="*/ 376 h 37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384" h="376">
                  <a:moveTo>
                    <a:pt x="320" y="0"/>
                  </a:moveTo>
                  <a:cubicBezTo>
                    <a:pt x="192" y="92"/>
                    <a:pt x="64" y="184"/>
                    <a:pt x="32" y="240"/>
                  </a:cubicBezTo>
                  <a:cubicBezTo>
                    <a:pt x="0" y="296"/>
                    <a:pt x="80" y="320"/>
                    <a:pt x="128" y="336"/>
                  </a:cubicBezTo>
                  <a:cubicBezTo>
                    <a:pt x="176" y="352"/>
                    <a:pt x="216" y="336"/>
                    <a:pt x="320" y="336"/>
                  </a:cubicBezTo>
                  <a:cubicBezTo>
                    <a:pt x="424" y="336"/>
                    <a:pt x="632" y="336"/>
                    <a:pt x="752" y="336"/>
                  </a:cubicBezTo>
                  <a:cubicBezTo>
                    <a:pt x="872" y="336"/>
                    <a:pt x="944" y="376"/>
                    <a:pt x="1040" y="336"/>
                  </a:cubicBezTo>
                  <a:cubicBezTo>
                    <a:pt x="1136" y="296"/>
                    <a:pt x="1272" y="144"/>
                    <a:pt x="1328" y="96"/>
                  </a:cubicBezTo>
                  <a:cubicBezTo>
                    <a:pt x="1384" y="48"/>
                    <a:pt x="1380" y="48"/>
                    <a:pt x="1376" y="48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scene3d>
              <a:camera prst="legacyObliqueTopRight"/>
              <a:lightRig rig="legacyFlat3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91980C"/>
              </a:extrusionClr>
            </a:sp3d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>
              <a:flatTx/>
            </a:bodyPr>
            <a:lstStyle/>
            <a:p>
              <a:pPr algn="l">
                <a:buFont typeface="Arial" pitchFamily="34" charset="0"/>
                <a:buNone/>
              </a:pPr>
              <a:endParaRPr lang="zh-CN" altLang="zh-CN"/>
            </a:p>
          </p:txBody>
        </p:sp>
        <p:sp>
          <p:nvSpPr>
            <p:cNvPr id="981003" name="AutoShape 11"/>
            <p:cNvSpPr>
              <a:spLocks noChangeArrowheads="1"/>
            </p:cNvSpPr>
            <p:nvPr/>
          </p:nvSpPr>
          <p:spPr bwMode="auto">
            <a:xfrm rot="-1977083">
              <a:off x="1562" y="0"/>
              <a:ext cx="555" cy="384"/>
            </a:xfrm>
            <a:prstGeom prst="rightArrow">
              <a:avLst>
                <a:gd name="adj1" fmla="val 50000"/>
                <a:gd name="adj2" fmla="val 36133"/>
              </a:avLst>
            </a:prstGeom>
            <a:solidFill>
              <a:schemeClr val="accent1"/>
            </a:solidFill>
            <a:ln w="9525">
              <a:miter lim="800000"/>
              <a:headEnd/>
              <a:tailEnd/>
            </a:ln>
            <a:scene3d>
              <a:camera prst="legacyObliqueTopRight"/>
              <a:lightRig rig="legacyFlat3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91980C"/>
              </a:extrusionClr>
            </a:sp3d>
          </p:spPr>
          <p:txBody>
            <a:bodyPr wrap="none" anchor="ctr">
              <a:flatTx/>
            </a:bodyPr>
            <a:lstStyle/>
            <a:p>
              <a:pPr algn="l">
                <a:buFont typeface="Arial" pitchFamily="34" charset="0"/>
                <a:buNone/>
              </a:pPr>
              <a:endParaRPr lang="zh-CN" altLang="zh-CN"/>
            </a:p>
          </p:txBody>
        </p:sp>
        <p:sp>
          <p:nvSpPr>
            <p:cNvPr id="981004" name="AutoShape 12"/>
            <p:cNvSpPr>
              <a:spLocks noChangeArrowheads="1"/>
            </p:cNvSpPr>
            <p:nvPr/>
          </p:nvSpPr>
          <p:spPr bwMode="auto">
            <a:xfrm rot="2825235" flipV="1">
              <a:off x="1704" y="1608"/>
              <a:ext cx="624" cy="480"/>
            </a:xfrm>
            <a:prstGeom prst="rightArrow">
              <a:avLst>
                <a:gd name="adj1" fmla="val 50000"/>
                <a:gd name="adj2" fmla="val 32500"/>
              </a:avLst>
            </a:prstGeom>
            <a:solidFill>
              <a:schemeClr val="accent1"/>
            </a:solidFill>
            <a:ln w="9525">
              <a:miter lim="800000"/>
              <a:headEnd/>
              <a:tailEnd/>
            </a:ln>
            <a:scene3d>
              <a:camera prst="legacyObliqueTopRight"/>
              <a:lightRig rig="legacyFlat3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91980C"/>
              </a:extrusionClr>
            </a:sp3d>
          </p:spPr>
          <p:txBody>
            <a:bodyPr wrap="none" anchor="ctr">
              <a:flatTx/>
            </a:bodyPr>
            <a:lstStyle/>
            <a:p>
              <a:pPr algn="l">
                <a:buFont typeface="Arial" pitchFamily="34" charset="0"/>
                <a:buNone/>
              </a:pPr>
              <a:endParaRPr lang="zh-CN" altLang="zh-CN"/>
            </a:p>
          </p:txBody>
        </p:sp>
        <p:sp>
          <p:nvSpPr>
            <p:cNvPr id="981005" name="AutoShape 13"/>
            <p:cNvSpPr>
              <a:spLocks noChangeArrowheads="1"/>
            </p:cNvSpPr>
            <p:nvPr/>
          </p:nvSpPr>
          <p:spPr bwMode="auto">
            <a:xfrm rot="2825235" flipV="1">
              <a:off x="825" y="1843"/>
              <a:ext cx="624" cy="330"/>
            </a:xfrm>
            <a:prstGeom prst="rightArrow">
              <a:avLst>
                <a:gd name="adj1" fmla="val 50000"/>
                <a:gd name="adj2" fmla="val 47273"/>
              </a:avLst>
            </a:prstGeom>
            <a:solidFill>
              <a:schemeClr val="accent1"/>
            </a:solidFill>
            <a:ln w="9525">
              <a:miter lim="800000"/>
              <a:headEnd/>
              <a:tailEnd/>
            </a:ln>
            <a:scene3d>
              <a:camera prst="legacyObliqueTopRight"/>
              <a:lightRig rig="legacyFlat3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91980C"/>
              </a:extrusionClr>
            </a:sp3d>
          </p:spPr>
          <p:txBody>
            <a:bodyPr wrap="none" anchor="ctr">
              <a:flatTx/>
            </a:bodyPr>
            <a:lstStyle/>
            <a:p>
              <a:pPr algn="l">
                <a:buFont typeface="Arial" pitchFamily="34" charset="0"/>
                <a:buNone/>
              </a:pPr>
              <a:endParaRPr lang="zh-CN" altLang="zh-CN"/>
            </a:p>
          </p:txBody>
        </p:sp>
      </p:grpSp>
      <p:grpSp>
        <p:nvGrpSpPr>
          <p:cNvPr id="4" name="Group 14"/>
          <p:cNvGrpSpPr>
            <a:grpSpLocks/>
          </p:cNvGrpSpPr>
          <p:nvPr/>
        </p:nvGrpSpPr>
        <p:grpSpPr bwMode="auto">
          <a:xfrm>
            <a:off x="5724526" y="2403875"/>
            <a:ext cx="2828925" cy="1197187"/>
            <a:chOff x="0" y="0"/>
            <a:chExt cx="1782" cy="1008"/>
          </a:xfrm>
        </p:grpSpPr>
        <p:sp>
          <p:nvSpPr>
            <p:cNvPr id="981007" name="Freeform 15"/>
            <p:cNvSpPr>
              <a:spLocks/>
            </p:cNvSpPr>
            <p:nvPr/>
          </p:nvSpPr>
          <p:spPr bwMode="auto">
            <a:xfrm>
              <a:off x="0" y="0"/>
              <a:ext cx="1016" cy="336"/>
            </a:xfrm>
            <a:custGeom>
              <a:avLst/>
              <a:gdLst>
                <a:gd name="T0" fmla="*/ 296 w 1016"/>
                <a:gd name="T1" fmla="*/ 0 h 336"/>
                <a:gd name="T2" fmla="*/ 8 w 1016"/>
                <a:gd name="T3" fmla="*/ 288 h 336"/>
                <a:gd name="T4" fmla="*/ 344 w 1016"/>
                <a:gd name="T5" fmla="*/ 288 h 336"/>
                <a:gd name="T6" fmla="*/ 872 w 1016"/>
                <a:gd name="T7" fmla="*/ 288 h 336"/>
                <a:gd name="T8" fmla="*/ 1016 w 1016"/>
                <a:gd name="T9" fmla="*/ 288 h 33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16"/>
                <a:gd name="T16" fmla="*/ 0 h 336"/>
                <a:gd name="T17" fmla="*/ 1016 w 1016"/>
                <a:gd name="T18" fmla="*/ 336 h 3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16" h="336">
                  <a:moveTo>
                    <a:pt x="296" y="0"/>
                  </a:moveTo>
                  <a:cubicBezTo>
                    <a:pt x="148" y="120"/>
                    <a:pt x="0" y="240"/>
                    <a:pt x="8" y="288"/>
                  </a:cubicBezTo>
                  <a:cubicBezTo>
                    <a:pt x="16" y="336"/>
                    <a:pt x="200" y="288"/>
                    <a:pt x="344" y="288"/>
                  </a:cubicBezTo>
                  <a:cubicBezTo>
                    <a:pt x="488" y="288"/>
                    <a:pt x="760" y="288"/>
                    <a:pt x="872" y="288"/>
                  </a:cubicBezTo>
                  <a:cubicBezTo>
                    <a:pt x="984" y="288"/>
                    <a:pt x="1000" y="288"/>
                    <a:pt x="1016" y="288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/>
            <a:lstStyle/>
            <a:p>
              <a:pPr algn="l">
                <a:buFont typeface="Arial" pitchFamily="34" charset="0"/>
                <a:buNone/>
              </a:pPr>
              <a:endParaRPr lang="zh-CN" altLang="zh-CN"/>
            </a:p>
          </p:txBody>
        </p:sp>
        <p:sp>
          <p:nvSpPr>
            <p:cNvPr id="981008" name="Freeform 16"/>
            <p:cNvSpPr>
              <a:spLocks/>
            </p:cNvSpPr>
            <p:nvPr/>
          </p:nvSpPr>
          <p:spPr bwMode="auto">
            <a:xfrm flipV="1">
              <a:off x="240" y="672"/>
              <a:ext cx="1016" cy="336"/>
            </a:xfrm>
            <a:custGeom>
              <a:avLst/>
              <a:gdLst>
                <a:gd name="T0" fmla="*/ 296 w 1016"/>
                <a:gd name="T1" fmla="*/ 0 h 336"/>
                <a:gd name="T2" fmla="*/ 8 w 1016"/>
                <a:gd name="T3" fmla="*/ 288 h 336"/>
                <a:gd name="T4" fmla="*/ 344 w 1016"/>
                <a:gd name="T5" fmla="*/ 288 h 336"/>
                <a:gd name="T6" fmla="*/ 872 w 1016"/>
                <a:gd name="T7" fmla="*/ 288 h 336"/>
                <a:gd name="T8" fmla="*/ 1016 w 1016"/>
                <a:gd name="T9" fmla="*/ 288 h 33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16"/>
                <a:gd name="T16" fmla="*/ 0 h 336"/>
                <a:gd name="T17" fmla="*/ 1016 w 1016"/>
                <a:gd name="T18" fmla="*/ 336 h 3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16" h="336">
                  <a:moveTo>
                    <a:pt x="296" y="0"/>
                  </a:moveTo>
                  <a:cubicBezTo>
                    <a:pt x="148" y="120"/>
                    <a:pt x="0" y="240"/>
                    <a:pt x="8" y="288"/>
                  </a:cubicBezTo>
                  <a:cubicBezTo>
                    <a:pt x="16" y="336"/>
                    <a:pt x="200" y="288"/>
                    <a:pt x="344" y="288"/>
                  </a:cubicBezTo>
                  <a:cubicBezTo>
                    <a:pt x="488" y="288"/>
                    <a:pt x="760" y="288"/>
                    <a:pt x="872" y="288"/>
                  </a:cubicBezTo>
                  <a:cubicBezTo>
                    <a:pt x="984" y="288"/>
                    <a:pt x="1000" y="288"/>
                    <a:pt x="1016" y="288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/>
            <a:lstStyle/>
            <a:p>
              <a:pPr algn="l">
                <a:buFont typeface="Arial" pitchFamily="34" charset="0"/>
                <a:buNone/>
              </a:pPr>
              <a:endParaRPr lang="zh-CN" altLang="zh-CN"/>
            </a:p>
          </p:txBody>
        </p:sp>
        <p:sp>
          <p:nvSpPr>
            <p:cNvPr id="981009" name="AutoShape 17"/>
            <p:cNvSpPr>
              <a:spLocks noChangeArrowheads="1"/>
            </p:cNvSpPr>
            <p:nvPr/>
          </p:nvSpPr>
          <p:spPr bwMode="auto">
            <a:xfrm rot="21471594" flipV="1">
              <a:off x="842" y="47"/>
              <a:ext cx="940" cy="912"/>
            </a:xfrm>
            <a:prstGeom prst="rightArrow">
              <a:avLst>
                <a:gd name="adj1" fmla="val 50000"/>
                <a:gd name="adj2" fmla="val 25768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l">
                <a:buFont typeface="Arial" pitchFamily="34" charset="0"/>
                <a:buNone/>
              </a:pPr>
              <a:endParaRPr lang="zh-CN" altLang="zh-CN"/>
            </a:p>
          </p:txBody>
        </p:sp>
      </p:grpSp>
      <p:sp>
        <p:nvSpPr>
          <p:cNvPr id="13330" name="Line 18"/>
          <p:cNvSpPr>
            <a:spLocks noChangeShapeType="1"/>
          </p:cNvSpPr>
          <p:nvPr/>
        </p:nvSpPr>
        <p:spPr bwMode="auto">
          <a:xfrm>
            <a:off x="2819400" y="513081"/>
            <a:ext cx="1588" cy="4127206"/>
          </a:xfrm>
          <a:prstGeom prst="line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zh-CN" altLang="en-US"/>
          </a:p>
        </p:txBody>
      </p:sp>
      <p:grpSp>
        <p:nvGrpSpPr>
          <p:cNvPr id="5" name="Group 19"/>
          <p:cNvGrpSpPr>
            <a:grpSpLocks/>
          </p:cNvGrpSpPr>
          <p:nvPr/>
        </p:nvGrpSpPr>
        <p:grpSpPr bwMode="auto">
          <a:xfrm>
            <a:off x="4267200" y="1938302"/>
            <a:ext cx="2743200" cy="2181778"/>
            <a:chOff x="0" y="0"/>
            <a:chExt cx="1728" cy="1837"/>
          </a:xfrm>
        </p:grpSpPr>
        <p:sp>
          <p:nvSpPr>
            <p:cNvPr id="981012" name="Freeform 20"/>
            <p:cNvSpPr>
              <a:spLocks/>
            </p:cNvSpPr>
            <p:nvPr/>
          </p:nvSpPr>
          <p:spPr bwMode="auto">
            <a:xfrm rot="21358812" flipV="1">
              <a:off x="339" y="1202"/>
              <a:ext cx="960" cy="376"/>
            </a:xfrm>
            <a:custGeom>
              <a:avLst/>
              <a:gdLst>
                <a:gd name="T0" fmla="*/ 320 w 1384"/>
                <a:gd name="T1" fmla="*/ 0 h 376"/>
                <a:gd name="T2" fmla="*/ 32 w 1384"/>
                <a:gd name="T3" fmla="*/ 240 h 376"/>
                <a:gd name="T4" fmla="*/ 128 w 1384"/>
                <a:gd name="T5" fmla="*/ 336 h 376"/>
                <a:gd name="T6" fmla="*/ 320 w 1384"/>
                <a:gd name="T7" fmla="*/ 336 h 376"/>
                <a:gd name="T8" fmla="*/ 752 w 1384"/>
                <a:gd name="T9" fmla="*/ 336 h 376"/>
                <a:gd name="T10" fmla="*/ 1040 w 1384"/>
                <a:gd name="T11" fmla="*/ 336 h 376"/>
                <a:gd name="T12" fmla="*/ 1328 w 1384"/>
                <a:gd name="T13" fmla="*/ 96 h 376"/>
                <a:gd name="T14" fmla="*/ 1376 w 1384"/>
                <a:gd name="T15" fmla="*/ 48 h 37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384"/>
                <a:gd name="T25" fmla="*/ 0 h 376"/>
                <a:gd name="T26" fmla="*/ 1384 w 1384"/>
                <a:gd name="T27" fmla="*/ 376 h 37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384" h="376">
                  <a:moveTo>
                    <a:pt x="320" y="0"/>
                  </a:moveTo>
                  <a:cubicBezTo>
                    <a:pt x="192" y="92"/>
                    <a:pt x="64" y="184"/>
                    <a:pt x="32" y="240"/>
                  </a:cubicBezTo>
                  <a:cubicBezTo>
                    <a:pt x="0" y="296"/>
                    <a:pt x="80" y="320"/>
                    <a:pt x="128" y="336"/>
                  </a:cubicBezTo>
                  <a:cubicBezTo>
                    <a:pt x="176" y="352"/>
                    <a:pt x="216" y="336"/>
                    <a:pt x="320" y="336"/>
                  </a:cubicBezTo>
                  <a:cubicBezTo>
                    <a:pt x="424" y="336"/>
                    <a:pt x="632" y="336"/>
                    <a:pt x="752" y="336"/>
                  </a:cubicBezTo>
                  <a:cubicBezTo>
                    <a:pt x="872" y="336"/>
                    <a:pt x="944" y="376"/>
                    <a:pt x="1040" y="336"/>
                  </a:cubicBezTo>
                  <a:cubicBezTo>
                    <a:pt x="1136" y="296"/>
                    <a:pt x="1272" y="144"/>
                    <a:pt x="1328" y="96"/>
                  </a:cubicBezTo>
                  <a:cubicBezTo>
                    <a:pt x="1384" y="48"/>
                    <a:pt x="1380" y="48"/>
                    <a:pt x="1376" y="48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scene3d>
              <a:camera prst="legacyObliqueTopRight"/>
              <a:lightRig rig="legacyFlat3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FF9900"/>
              </a:extrusionClr>
            </a:sp3d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>
              <a:flatTx/>
            </a:bodyPr>
            <a:lstStyle/>
            <a:p>
              <a:pPr algn="l">
                <a:buFont typeface="Arial" pitchFamily="34" charset="0"/>
                <a:buNone/>
              </a:pPr>
              <a:endParaRPr lang="zh-CN" altLang="zh-CN"/>
            </a:p>
          </p:txBody>
        </p:sp>
        <p:sp>
          <p:nvSpPr>
            <p:cNvPr id="981013" name="Freeform 21"/>
            <p:cNvSpPr>
              <a:spLocks/>
            </p:cNvSpPr>
            <p:nvPr/>
          </p:nvSpPr>
          <p:spPr bwMode="auto">
            <a:xfrm>
              <a:off x="0" y="248"/>
              <a:ext cx="1048" cy="376"/>
            </a:xfrm>
            <a:custGeom>
              <a:avLst/>
              <a:gdLst>
                <a:gd name="T0" fmla="*/ 320 w 1384"/>
                <a:gd name="T1" fmla="*/ 0 h 376"/>
                <a:gd name="T2" fmla="*/ 32 w 1384"/>
                <a:gd name="T3" fmla="*/ 240 h 376"/>
                <a:gd name="T4" fmla="*/ 128 w 1384"/>
                <a:gd name="T5" fmla="*/ 336 h 376"/>
                <a:gd name="T6" fmla="*/ 320 w 1384"/>
                <a:gd name="T7" fmla="*/ 336 h 376"/>
                <a:gd name="T8" fmla="*/ 752 w 1384"/>
                <a:gd name="T9" fmla="*/ 336 h 376"/>
                <a:gd name="T10" fmla="*/ 1040 w 1384"/>
                <a:gd name="T11" fmla="*/ 336 h 376"/>
                <a:gd name="T12" fmla="*/ 1328 w 1384"/>
                <a:gd name="T13" fmla="*/ 96 h 376"/>
                <a:gd name="T14" fmla="*/ 1376 w 1384"/>
                <a:gd name="T15" fmla="*/ 48 h 37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384"/>
                <a:gd name="T25" fmla="*/ 0 h 376"/>
                <a:gd name="T26" fmla="*/ 1384 w 1384"/>
                <a:gd name="T27" fmla="*/ 376 h 37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384" h="376">
                  <a:moveTo>
                    <a:pt x="320" y="0"/>
                  </a:moveTo>
                  <a:cubicBezTo>
                    <a:pt x="192" y="92"/>
                    <a:pt x="64" y="184"/>
                    <a:pt x="32" y="240"/>
                  </a:cubicBezTo>
                  <a:cubicBezTo>
                    <a:pt x="0" y="296"/>
                    <a:pt x="80" y="320"/>
                    <a:pt x="128" y="336"/>
                  </a:cubicBezTo>
                  <a:cubicBezTo>
                    <a:pt x="176" y="352"/>
                    <a:pt x="216" y="336"/>
                    <a:pt x="320" y="336"/>
                  </a:cubicBezTo>
                  <a:cubicBezTo>
                    <a:pt x="424" y="336"/>
                    <a:pt x="632" y="336"/>
                    <a:pt x="752" y="336"/>
                  </a:cubicBezTo>
                  <a:cubicBezTo>
                    <a:pt x="872" y="336"/>
                    <a:pt x="944" y="376"/>
                    <a:pt x="1040" y="336"/>
                  </a:cubicBezTo>
                  <a:cubicBezTo>
                    <a:pt x="1136" y="296"/>
                    <a:pt x="1272" y="144"/>
                    <a:pt x="1328" y="96"/>
                  </a:cubicBezTo>
                  <a:cubicBezTo>
                    <a:pt x="1384" y="48"/>
                    <a:pt x="1380" y="48"/>
                    <a:pt x="1376" y="48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scene3d>
              <a:camera prst="legacyObliqueTopRight"/>
              <a:lightRig rig="legacyFlat3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FF9900"/>
              </a:extrusionClr>
            </a:sp3d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>
              <a:flatTx/>
            </a:bodyPr>
            <a:lstStyle/>
            <a:p>
              <a:pPr algn="l">
                <a:buFont typeface="Arial" pitchFamily="34" charset="0"/>
                <a:buNone/>
              </a:pPr>
              <a:endParaRPr lang="zh-CN" altLang="zh-CN"/>
            </a:p>
          </p:txBody>
        </p:sp>
        <p:sp>
          <p:nvSpPr>
            <p:cNvPr id="981014" name="AutoShape 22"/>
            <p:cNvSpPr>
              <a:spLocks noChangeArrowheads="1"/>
            </p:cNvSpPr>
            <p:nvPr/>
          </p:nvSpPr>
          <p:spPr bwMode="auto">
            <a:xfrm rot="-2680085">
              <a:off x="974" y="0"/>
              <a:ext cx="555" cy="480"/>
            </a:xfrm>
            <a:prstGeom prst="rightArrow">
              <a:avLst>
                <a:gd name="adj1" fmla="val 50000"/>
                <a:gd name="adj2" fmla="val 28906"/>
              </a:avLst>
            </a:prstGeom>
            <a:solidFill>
              <a:schemeClr val="accent1"/>
            </a:solidFill>
            <a:ln w="9525">
              <a:miter lim="800000"/>
              <a:headEnd/>
              <a:tailEnd/>
            </a:ln>
            <a:scene3d>
              <a:camera prst="legacyObliqueTopRight"/>
              <a:lightRig rig="legacyFlat3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FF9900"/>
              </a:extrusionClr>
            </a:sp3d>
          </p:spPr>
          <p:txBody>
            <a:bodyPr wrap="none" anchor="ctr">
              <a:flatTx/>
            </a:bodyPr>
            <a:lstStyle/>
            <a:p>
              <a:pPr algn="l">
                <a:buFont typeface="Arial" pitchFamily="34" charset="0"/>
                <a:buNone/>
              </a:pPr>
              <a:endParaRPr lang="zh-CN" altLang="zh-CN"/>
            </a:p>
          </p:txBody>
        </p:sp>
        <p:sp>
          <p:nvSpPr>
            <p:cNvPr id="981015" name="AutoShape 23"/>
            <p:cNvSpPr>
              <a:spLocks noChangeArrowheads="1"/>
            </p:cNvSpPr>
            <p:nvPr/>
          </p:nvSpPr>
          <p:spPr bwMode="auto">
            <a:xfrm rot="2825235" flipV="1">
              <a:off x="1176" y="1285"/>
              <a:ext cx="624" cy="480"/>
            </a:xfrm>
            <a:prstGeom prst="rightArrow">
              <a:avLst>
                <a:gd name="adj1" fmla="val 50000"/>
                <a:gd name="adj2" fmla="val 32500"/>
              </a:avLst>
            </a:prstGeom>
            <a:solidFill>
              <a:schemeClr val="accent1"/>
            </a:solidFill>
            <a:ln w="9525">
              <a:miter lim="800000"/>
              <a:headEnd/>
              <a:tailEnd/>
            </a:ln>
            <a:scene3d>
              <a:camera prst="legacyObliqueTopRight"/>
              <a:lightRig rig="legacyFlat3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FF9900"/>
              </a:extrusionClr>
            </a:sp3d>
          </p:spPr>
          <p:txBody>
            <a:bodyPr wrap="none" anchor="ctr">
              <a:flatTx/>
            </a:bodyPr>
            <a:lstStyle/>
            <a:p>
              <a:pPr algn="l">
                <a:buFont typeface="Arial" pitchFamily="34" charset="0"/>
                <a:buNone/>
              </a:pPr>
              <a:endParaRPr lang="zh-CN" altLang="zh-CN"/>
            </a:p>
          </p:txBody>
        </p:sp>
      </p:grpSp>
      <p:sp>
        <p:nvSpPr>
          <p:cNvPr id="981016" name="Line 24"/>
          <p:cNvSpPr>
            <a:spLocks noChangeShapeType="1"/>
          </p:cNvSpPr>
          <p:nvPr/>
        </p:nvSpPr>
        <p:spPr bwMode="auto">
          <a:xfrm>
            <a:off x="5562600" y="513080"/>
            <a:ext cx="0" cy="4061883"/>
          </a:xfrm>
          <a:prstGeom prst="line">
            <a:avLst/>
          </a:prstGeom>
          <a:noFill/>
          <a:ln w="9525">
            <a:solidFill>
              <a:srgbClr val="00FF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981017" name="Text Box 25"/>
          <p:cNvSpPr txBox="1">
            <a:spLocks noChangeArrowheads="1"/>
          </p:cNvSpPr>
          <p:nvPr/>
        </p:nvSpPr>
        <p:spPr bwMode="auto">
          <a:xfrm>
            <a:off x="515389" y="2693324"/>
            <a:ext cx="1624561" cy="861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algn="l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algn="l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algn="l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algn="l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algn="l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spcBef>
                <a:spcPct val="50000"/>
              </a:spcBef>
              <a:buFont typeface="Arial" pitchFamily="34" charset="0"/>
              <a:buNone/>
            </a:pPr>
            <a:r>
              <a:rPr lang="zh-CN" altLang="en-US" sz="2000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化学能</a:t>
            </a:r>
          </a:p>
          <a:p>
            <a:pPr>
              <a:spcBef>
                <a:spcPct val="50000"/>
              </a:spcBef>
              <a:buFont typeface="Arial" pitchFamily="34" charset="0"/>
              <a:buNone/>
            </a:pPr>
            <a:r>
              <a:rPr lang="zh-CN" altLang="en-US" sz="2000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zh-CN" altLang="zh-CN" sz="2000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100﹪ </a:t>
            </a:r>
            <a:r>
              <a:rPr lang="zh-CN" altLang="en-US" sz="2000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</a:p>
        </p:txBody>
      </p:sp>
      <p:sp>
        <p:nvSpPr>
          <p:cNvPr id="981018" name="Text Box 26"/>
          <p:cNvSpPr txBox="1">
            <a:spLocks noChangeArrowheads="1"/>
          </p:cNvSpPr>
          <p:nvPr/>
        </p:nvSpPr>
        <p:spPr bwMode="auto">
          <a:xfrm>
            <a:off x="1464002" y="2677003"/>
            <a:ext cx="106680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algn="l">
              <a:spcBef>
                <a:spcPct val="50000"/>
              </a:spcBef>
              <a:buFont typeface="Arial" pitchFamily="34" charset="0"/>
              <a:buNone/>
              <a:defRPr sz="200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 algn="l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algn="l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algn="l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algn="l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dirty="0"/>
              <a:t>内能</a:t>
            </a:r>
          </a:p>
        </p:txBody>
      </p:sp>
      <p:sp>
        <p:nvSpPr>
          <p:cNvPr id="981019" name="Text Box 27"/>
          <p:cNvSpPr txBox="1">
            <a:spLocks noChangeArrowheads="1"/>
          </p:cNvSpPr>
          <p:nvPr/>
        </p:nvSpPr>
        <p:spPr bwMode="auto">
          <a:xfrm>
            <a:off x="3651250" y="2704257"/>
            <a:ext cx="144780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algn="l">
              <a:spcBef>
                <a:spcPct val="50000"/>
              </a:spcBef>
              <a:buFont typeface="Arial" pitchFamily="34" charset="0"/>
              <a:buNone/>
              <a:defRPr sz="200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 algn="l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algn="l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algn="l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algn="l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dirty="0"/>
              <a:t>机械能</a:t>
            </a:r>
          </a:p>
        </p:txBody>
      </p:sp>
      <p:sp>
        <p:nvSpPr>
          <p:cNvPr id="981020" name="Text Box 28"/>
          <p:cNvSpPr txBox="1">
            <a:spLocks noChangeArrowheads="1"/>
          </p:cNvSpPr>
          <p:nvPr/>
        </p:nvSpPr>
        <p:spPr bwMode="auto">
          <a:xfrm>
            <a:off x="876446" y="1095169"/>
            <a:ext cx="160020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l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algn="l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algn="l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algn="l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algn="l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spcBef>
                <a:spcPct val="50000"/>
              </a:spcBef>
              <a:buFont typeface="Arial" pitchFamily="34" charset="0"/>
              <a:buNone/>
            </a:pPr>
            <a:r>
              <a:rPr lang="zh-CN" altLang="en-US" sz="20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燃烧不完全损失的能量</a:t>
            </a:r>
          </a:p>
        </p:txBody>
      </p:sp>
      <p:sp>
        <p:nvSpPr>
          <p:cNvPr id="981021" name="Text Box 29"/>
          <p:cNvSpPr txBox="1">
            <a:spLocks noChangeArrowheads="1"/>
          </p:cNvSpPr>
          <p:nvPr/>
        </p:nvSpPr>
        <p:spPr bwMode="auto">
          <a:xfrm>
            <a:off x="3691229" y="1173233"/>
            <a:ext cx="129540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l">
              <a:spcBef>
                <a:spcPct val="50000"/>
              </a:spcBef>
              <a:buFont typeface="Arial" pitchFamily="34" charset="0"/>
              <a:buNone/>
              <a:defRPr sz="200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 algn="l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algn="l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algn="l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algn="l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dirty="0"/>
              <a:t>废气带走的能量</a:t>
            </a:r>
          </a:p>
        </p:txBody>
      </p:sp>
      <p:sp>
        <p:nvSpPr>
          <p:cNvPr id="981022" name="Text Box 30"/>
          <p:cNvSpPr txBox="1">
            <a:spLocks noChangeArrowheads="1"/>
          </p:cNvSpPr>
          <p:nvPr/>
        </p:nvSpPr>
        <p:spPr bwMode="auto">
          <a:xfrm>
            <a:off x="4981228" y="4282342"/>
            <a:ext cx="160020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l">
              <a:spcBef>
                <a:spcPct val="50000"/>
              </a:spcBef>
              <a:buFont typeface="Arial" pitchFamily="34" charset="0"/>
              <a:buNone/>
              <a:defRPr sz="200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 algn="l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algn="l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algn="l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algn="l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dirty="0"/>
              <a:t>克服摩擦损失的能量</a:t>
            </a:r>
          </a:p>
        </p:txBody>
      </p:sp>
      <p:sp>
        <p:nvSpPr>
          <p:cNvPr id="981023" name="Text Box 31"/>
          <p:cNvSpPr txBox="1">
            <a:spLocks noChangeArrowheads="1"/>
          </p:cNvSpPr>
          <p:nvPr/>
        </p:nvSpPr>
        <p:spPr bwMode="auto">
          <a:xfrm>
            <a:off x="6715413" y="1007663"/>
            <a:ext cx="1600200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l">
              <a:spcBef>
                <a:spcPct val="50000"/>
              </a:spcBef>
              <a:buFont typeface="Arial" pitchFamily="34" charset="0"/>
              <a:buNone/>
              <a:defRPr sz="200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 algn="l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algn="l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algn="l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algn="l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dirty="0"/>
              <a:t>电流通过导线时发热损失的能量</a:t>
            </a:r>
          </a:p>
        </p:txBody>
      </p:sp>
      <p:sp>
        <p:nvSpPr>
          <p:cNvPr id="981024" name="Text Box 32"/>
          <p:cNvSpPr txBox="1">
            <a:spLocks noChangeArrowheads="1"/>
          </p:cNvSpPr>
          <p:nvPr/>
        </p:nvSpPr>
        <p:spPr bwMode="auto">
          <a:xfrm>
            <a:off x="681620" y="4065982"/>
            <a:ext cx="129540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l">
              <a:spcBef>
                <a:spcPct val="50000"/>
              </a:spcBef>
              <a:buFont typeface="Arial" pitchFamily="34" charset="0"/>
              <a:buNone/>
              <a:defRPr sz="200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 algn="l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algn="l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algn="l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algn="l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dirty="0"/>
              <a:t>散热损失的能量</a:t>
            </a:r>
          </a:p>
        </p:txBody>
      </p:sp>
      <p:sp>
        <p:nvSpPr>
          <p:cNvPr id="981025" name="Text Box 33"/>
          <p:cNvSpPr txBox="1">
            <a:spLocks noChangeArrowheads="1"/>
          </p:cNvSpPr>
          <p:nvPr/>
        </p:nvSpPr>
        <p:spPr bwMode="auto">
          <a:xfrm>
            <a:off x="6361113" y="584427"/>
            <a:ext cx="151414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algn="l">
              <a:spcBef>
                <a:spcPct val="50000"/>
              </a:spcBef>
              <a:buFont typeface="Arial" pitchFamily="34" charset="0"/>
              <a:buNone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 algn="l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algn="l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algn="l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algn="l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dirty="0"/>
              <a:t>发电机</a:t>
            </a:r>
          </a:p>
        </p:txBody>
      </p:sp>
      <p:sp>
        <p:nvSpPr>
          <p:cNvPr id="981026" name="Text Box 34"/>
          <p:cNvSpPr txBox="1">
            <a:spLocks noChangeArrowheads="1"/>
          </p:cNvSpPr>
          <p:nvPr/>
        </p:nvSpPr>
        <p:spPr bwMode="auto">
          <a:xfrm>
            <a:off x="3444866" y="589625"/>
            <a:ext cx="154049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algn="l">
              <a:spcBef>
                <a:spcPct val="50000"/>
              </a:spcBef>
              <a:buFont typeface="Arial" pitchFamily="34" charset="0"/>
              <a:buNone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 algn="l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algn="l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algn="l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algn="l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dirty="0"/>
              <a:t>蒸汽轮机</a:t>
            </a:r>
          </a:p>
        </p:txBody>
      </p:sp>
      <p:sp>
        <p:nvSpPr>
          <p:cNvPr id="981027" name="Text Box 35"/>
          <p:cNvSpPr txBox="1">
            <a:spLocks noChangeArrowheads="1"/>
          </p:cNvSpPr>
          <p:nvPr/>
        </p:nvSpPr>
        <p:spPr bwMode="auto">
          <a:xfrm>
            <a:off x="1173580" y="598549"/>
            <a:ext cx="12192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l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algn="l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algn="l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algn="l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algn="l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spcBef>
                <a:spcPct val="50000"/>
              </a:spcBef>
              <a:buFont typeface="Arial" pitchFamily="34" charset="0"/>
              <a:buNone/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锅炉</a:t>
            </a:r>
          </a:p>
        </p:txBody>
      </p:sp>
      <p:grpSp>
        <p:nvGrpSpPr>
          <p:cNvPr id="6" name="Group 36"/>
          <p:cNvGrpSpPr>
            <a:grpSpLocks/>
          </p:cNvGrpSpPr>
          <p:nvPr/>
        </p:nvGrpSpPr>
        <p:grpSpPr bwMode="auto">
          <a:xfrm>
            <a:off x="5857876" y="2394373"/>
            <a:ext cx="2601913" cy="1197187"/>
            <a:chOff x="0" y="0"/>
            <a:chExt cx="1782" cy="1008"/>
          </a:xfrm>
        </p:grpSpPr>
        <p:sp>
          <p:nvSpPr>
            <p:cNvPr id="981029" name="Freeform 37"/>
            <p:cNvSpPr>
              <a:spLocks/>
            </p:cNvSpPr>
            <p:nvPr/>
          </p:nvSpPr>
          <p:spPr bwMode="auto">
            <a:xfrm>
              <a:off x="0" y="0"/>
              <a:ext cx="1016" cy="336"/>
            </a:xfrm>
            <a:custGeom>
              <a:avLst/>
              <a:gdLst>
                <a:gd name="T0" fmla="*/ 296 w 1016"/>
                <a:gd name="T1" fmla="*/ 0 h 336"/>
                <a:gd name="T2" fmla="*/ 8 w 1016"/>
                <a:gd name="T3" fmla="*/ 288 h 336"/>
                <a:gd name="T4" fmla="*/ 344 w 1016"/>
                <a:gd name="T5" fmla="*/ 288 h 336"/>
                <a:gd name="T6" fmla="*/ 872 w 1016"/>
                <a:gd name="T7" fmla="*/ 288 h 336"/>
                <a:gd name="T8" fmla="*/ 1016 w 1016"/>
                <a:gd name="T9" fmla="*/ 288 h 33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16"/>
                <a:gd name="T16" fmla="*/ 0 h 336"/>
                <a:gd name="T17" fmla="*/ 1016 w 1016"/>
                <a:gd name="T18" fmla="*/ 336 h 3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16" h="336">
                  <a:moveTo>
                    <a:pt x="296" y="0"/>
                  </a:moveTo>
                  <a:cubicBezTo>
                    <a:pt x="148" y="120"/>
                    <a:pt x="0" y="240"/>
                    <a:pt x="8" y="288"/>
                  </a:cubicBezTo>
                  <a:cubicBezTo>
                    <a:pt x="16" y="336"/>
                    <a:pt x="200" y="288"/>
                    <a:pt x="344" y="288"/>
                  </a:cubicBezTo>
                  <a:cubicBezTo>
                    <a:pt x="488" y="288"/>
                    <a:pt x="760" y="288"/>
                    <a:pt x="872" y="288"/>
                  </a:cubicBezTo>
                  <a:cubicBezTo>
                    <a:pt x="984" y="288"/>
                    <a:pt x="1000" y="288"/>
                    <a:pt x="1016" y="288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scene3d>
              <a:camera prst="legacyObliqueTopRight"/>
              <a:lightRig rig="legacyFlat3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00FF00"/>
              </a:extrusionClr>
            </a:sp3d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>
              <a:flatTx/>
            </a:bodyPr>
            <a:lstStyle/>
            <a:p>
              <a:pPr algn="l">
                <a:buFont typeface="Arial" pitchFamily="34" charset="0"/>
                <a:buNone/>
              </a:pPr>
              <a:endParaRPr lang="zh-CN" altLang="zh-CN"/>
            </a:p>
          </p:txBody>
        </p:sp>
        <p:sp>
          <p:nvSpPr>
            <p:cNvPr id="981030" name="Freeform 38"/>
            <p:cNvSpPr>
              <a:spLocks/>
            </p:cNvSpPr>
            <p:nvPr/>
          </p:nvSpPr>
          <p:spPr bwMode="auto">
            <a:xfrm flipV="1">
              <a:off x="240" y="672"/>
              <a:ext cx="1016" cy="336"/>
            </a:xfrm>
            <a:custGeom>
              <a:avLst/>
              <a:gdLst>
                <a:gd name="T0" fmla="*/ 296 w 1016"/>
                <a:gd name="T1" fmla="*/ 0 h 336"/>
                <a:gd name="T2" fmla="*/ 8 w 1016"/>
                <a:gd name="T3" fmla="*/ 288 h 336"/>
                <a:gd name="T4" fmla="*/ 344 w 1016"/>
                <a:gd name="T5" fmla="*/ 288 h 336"/>
                <a:gd name="T6" fmla="*/ 872 w 1016"/>
                <a:gd name="T7" fmla="*/ 288 h 336"/>
                <a:gd name="T8" fmla="*/ 1016 w 1016"/>
                <a:gd name="T9" fmla="*/ 288 h 33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16"/>
                <a:gd name="T16" fmla="*/ 0 h 336"/>
                <a:gd name="T17" fmla="*/ 1016 w 1016"/>
                <a:gd name="T18" fmla="*/ 336 h 3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16" h="336">
                  <a:moveTo>
                    <a:pt x="296" y="0"/>
                  </a:moveTo>
                  <a:cubicBezTo>
                    <a:pt x="148" y="120"/>
                    <a:pt x="0" y="240"/>
                    <a:pt x="8" y="288"/>
                  </a:cubicBezTo>
                  <a:cubicBezTo>
                    <a:pt x="16" y="336"/>
                    <a:pt x="200" y="288"/>
                    <a:pt x="344" y="288"/>
                  </a:cubicBezTo>
                  <a:cubicBezTo>
                    <a:pt x="488" y="288"/>
                    <a:pt x="760" y="288"/>
                    <a:pt x="872" y="288"/>
                  </a:cubicBezTo>
                  <a:cubicBezTo>
                    <a:pt x="984" y="288"/>
                    <a:pt x="1000" y="288"/>
                    <a:pt x="1016" y="288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scene3d>
              <a:camera prst="legacyObliqueTopRight"/>
              <a:lightRig rig="legacyFlat3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00FF00"/>
              </a:extrusionClr>
            </a:sp3d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>
              <a:flatTx/>
            </a:bodyPr>
            <a:lstStyle/>
            <a:p>
              <a:pPr algn="l">
                <a:buFont typeface="Arial" pitchFamily="34" charset="0"/>
                <a:buNone/>
              </a:pPr>
              <a:endParaRPr lang="zh-CN" altLang="zh-CN"/>
            </a:p>
          </p:txBody>
        </p:sp>
        <p:sp>
          <p:nvSpPr>
            <p:cNvPr id="981031" name="AutoShape 39"/>
            <p:cNvSpPr>
              <a:spLocks noChangeArrowheads="1"/>
            </p:cNvSpPr>
            <p:nvPr/>
          </p:nvSpPr>
          <p:spPr bwMode="auto">
            <a:xfrm rot="21471594" flipV="1">
              <a:off x="842" y="47"/>
              <a:ext cx="940" cy="912"/>
            </a:xfrm>
            <a:prstGeom prst="rightArrow">
              <a:avLst>
                <a:gd name="adj1" fmla="val 50000"/>
                <a:gd name="adj2" fmla="val 25768"/>
              </a:avLst>
            </a:prstGeom>
            <a:solidFill>
              <a:schemeClr val="accent1"/>
            </a:solidFill>
            <a:ln w="9525">
              <a:miter lim="800000"/>
              <a:headEnd/>
              <a:tailEnd/>
            </a:ln>
            <a:scene3d>
              <a:camera prst="legacyObliqueTopRight"/>
              <a:lightRig rig="legacyFlat3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00FF00"/>
              </a:extrusionClr>
            </a:sp3d>
          </p:spPr>
          <p:txBody>
            <a:bodyPr wrap="none" anchor="ctr">
              <a:flatTx/>
            </a:bodyPr>
            <a:lstStyle/>
            <a:p>
              <a:pPr algn="l">
                <a:buFont typeface="Arial" pitchFamily="34" charset="0"/>
                <a:buNone/>
              </a:pPr>
              <a:endParaRPr lang="zh-CN" altLang="zh-CN"/>
            </a:p>
          </p:txBody>
        </p:sp>
      </p:grpSp>
      <p:grpSp>
        <p:nvGrpSpPr>
          <p:cNvPr id="7" name="Group 40"/>
          <p:cNvGrpSpPr>
            <a:grpSpLocks/>
          </p:cNvGrpSpPr>
          <p:nvPr/>
        </p:nvGrpSpPr>
        <p:grpSpPr bwMode="auto">
          <a:xfrm>
            <a:off x="5867400" y="2403875"/>
            <a:ext cx="2592388" cy="1197187"/>
            <a:chOff x="0" y="0"/>
            <a:chExt cx="1782" cy="1008"/>
          </a:xfrm>
        </p:grpSpPr>
        <p:sp>
          <p:nvSpPr>
            <p:cNvPr id="981033" name="Freeform 41"/>
            <p:cNvSpPr>
              <a:spLocks/>
            </p:cNvSpPr>
            <p:nvPr/>
          </p:nvSpPr>
          <p:spPr bwMode="auto">
            <a:xfrm>
              <a:off x="0" y="0"/>
              <a:ext cx="1016" cy="336"/>
            </a:xfrm>
            <a:custGeom>
              <a:avLst/>
              <a:gdLst>
                <a:gd name="T0" fmla="*/ 296 w 1016"/>
                <a:gd name="T1" fmla="*/ 0 h 336"/>
                <a:gd name="T2" fmla="*/ 8 w 1016"/>
                <a:gd name="T3" fmla="*/ 288 h 336"/>
                <a:gd name="T4" fmla="*/ 344 w 1016"/>
                <a:gd name="T5" fmla="*/ 288 h 336"/>
                <a:gd name="T6" fmla="*/ 872 w 1016"/>
                <a:gd name="T7" fmla="*/ 288 h 336"/>
                <a:gd name="T8" fmla="*/ 1016 w 1016"/>
                <a:gd name="T9" fmla="*/ 288 h 33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16"/>
                <a:gd name="T16" fmla="*/ 0 h 336"/>
                <a:gd name="T17" fmla="*/ 1016 w 1016"/>
                <a:gd name="T18" fmla="*/ 336 h 3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16" h="336">
                  <a:moveTo>
                    <a:pt x="296" y="0"/>
                  </a:moveTo>
                  <a:cubicBezTo>
                    <a:pt x="148" y="120"/>
                    <a:pt x="0" y="240"/>
                    <a:pt x="8" y="288"/>
                  </a:cubicBezTo>
                  <a:cubicBezTo>
                    <a:pt x="16" y="336"/>
                    <a:pt x="200" y="288"/>
                    <a:pt x="344" y="288"/>
                  </a:cubicBezTo>
                  <a:cubicBezTo>
                    <a:pt x="488" y="288"/>
                    <a:pt x="760" y="288"/>
                    <a:pt x="872" y="288"/>
                  </a:cubicBezTo>
                  <a:cubicBezTo>
                    <a:pt x="984" y="288"/>
                    <a:pt x="1000" y="288"/>
                    <a:pt x="1016" y="288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scene3d>
              <a:camera prst="legacyObliqueTopRight"/>
              <a:lightRig rig="legacyFlat3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00FF00"/>
              </a:extrusionClr>
            </a:sp3d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>
              <a:flatTx/>
            </a:bodyPr>
            <a:lstStyle/>
            <a:p>
              <a:pPr algn="l">
                <a:buFont typeface="Arial" pitchFamily="34" charset="0"/>
                <a:buNone/>
              </a:pPr>
              <a:endParaRPr lang="zh-CN" altLang="zh-CN"/>
            </a:p>
          </p:txBody>
        </p:sp>
        <p:sp>
          <p:nvSpPr>
            <p:cNvPr id="981034" name="Freeform 42"/>
            <p:cNvSpPr>
              <a:spLocks/>
            </p:cNvSpPr>
            <p:nvPr/>
          </p:nvSpPr>
          <p:spPr bwMode="auto">
            <a:xfrm flipV="1">
              <a:off x="240" y="672"/>
              <a:ext cx="1016" cy="336"/>
            </a:xfrm>
            <a:custGeom>
              <a:avLst/>
              <a:gdLst>
                <a:gd name="T0" fmla="*/ 296 w 1016"/>
                <a:gd name="T1" fmla="*/ 0 h 336"/>
                <a:gd name="T2" fmla="*/ 8 w 1016"/>
                <a:gd name="T3" fmla="*/ 288 h 336"/>
                <a:gd name="T4" fmla="*/ 344 w 1016"/>
                <a:gd name="T5" fmla="*/ 288 h 336"/>
                <a:gd name="T6" fmla="*/ 872 w 1016"/>
                <a:gd name="T7" fmla="*/ 288 h 336"/>
                <a:gd name="T8" fmla="*/ 1016 w 1016"/>
                <a:gd name="T9" fmla="*/ 288 h 33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16"/>
                <a:gd name="T16" fmla="*/ 0 h 336"/>
                <a:gd name="T17" fmla="*/ 1016 w 1016"/>
                <a:gd name="T18" fmla="*/ 336 h 3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16" h="336">
                  <a:moveTo>
                    <a:pt x="296" y="0"/>
                  </a:moveTo>
                  <a:cubicBezTo>
                    <a:pt x="148" y="120"/>
                    <a:pt x="0" y="240"/>
                    <a:pt x="8" y="288"/>
                  </a:cubicBezTo>
                  <a:cubicBezTo>
                    <a:pt x="16" y="336"/>
                    <a:pt x="200" y="288"/>
                    <a:pt x="344" y="288"/>
                  </a:cubicBezTo>
                  <a:cubicBezTo>
                    <a:pt x="488" y="288"/>
                    <a:pt x="760" y="288"/>
                    <a:pt x="872" y="288"/>
                  </a:cubicBezTo>
                  <a:cubicBezTo>
                    <a:pt x="984" y="288"/>
                    <a:pt x="1000" y="288"/>
                    <a:pt x="1016" y="288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scene3d>
              <a:camera prst="legacyObliqueTopRight"/>
              <a:lightRig rig="legacyFlat3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00FF00"/>
              </a:extrusionClr>
            </a:sp3d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>
              <a:flatTx/>
            </a:bodyPr>
            <a:lstStyle/>
            <a:p>
              <a:pPr algn="l">
                <a:buFont typeface="Arial" pitchFamily="34" charset="0"/>
                <a:buNone/>
              </a:pPr>
              <a:endParaRPr lang="zh-CN" altLang="zh-CN"/>
            </a:p>
          </p:txBody>
        </p:sp>
        <p:sp>
          <p:nvSpPr>
            <p:cNvPr id="981035" name="AutoShape 43"/>
            <p:cNvSpPr>
              <a:spLocks noChangeArrowheads="1"/>
            </p:cNvSpPr>
            <p:nvPr/>
          </p:nvSpPr>
          <p:spPr bwMode="auto">
            <a:xfrm rot="21471594" flipV="1">
              <a:off x="842" y="47"/>
              <a:ext cx="940" cy="912"/>
            </a:xfrm>
            <a:prstGeom prst="rightArrow">
              <a:avLst>
                <a:gd name="adj1" fmla="val 50000"/>
                <a:gd name="adj2" fmla="val 25768"/>
              </a:avLst>
            </a:prstGeom>
            <a:solidFill>
              <a:schemeClr val="accent1"/>
            </a:solidFill>
            <a:ln w="9525">
              <a:miter lim="800000"/>
              <a:headEnd/>
              <a:tailEnd/>
            </a:ln>
            <a:scene3d>
              <a:camera prst="legacyObliqueTopRight"/>
              <a:lightRig rig="legacyFlat3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00FF00"/>
              </a:extrusionClr>
            </a:sp3d>
          </p:spPr>
          <p:txBody>
            <a:bodyPr wrap="none" anchor="ctr">
              <a:flatTx/>
            </a:bodyPr>
            <a:lstStyle/>
            <a:p>
              <a:pPr algn="l">
                <a:buFont typeface="Arial" pitchFamily="34" charset="0"/>
                <a:buNone/>
              </a:pPr>
              <a:endParaRPr lang="zh-CN" altLang="zh-CN"/>
            </a:p>
          </p:txBody>
        </p:sp>
      </p:grpSp>
      <p:sp>
        <p:nvSpPr>
          <p:cNvPr id="981036" name="Text Box 44"/>
          <p:cNvSpPr txBox="1">
            <a:spLocks noChangeArrowheads="1"/>
          </p:cNvSpPr>
          <p:nvPr/>
        </p:nvSpPr>
        <p:spPr bwMode="auto">
          <a:xfrm>
            <a:off x="3424702" y="4422914"/>
            <a:ext cx="129540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l">
              <a:spcBef>
                <a:spcPct val="50000"/>
              </a:spcBef>
              <a:buFont typeface="Arial" pitchFamily="34" charset="0"/>
              <a:buNone/>
              <a:defRPr sz="200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 algn="l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algn="l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algn="l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algn="l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dirty="0"/>
              <a:t>散热损失的能量</a:t>
            </a:r>
          </a:p>
        </p:txBody>
      </p:sp>
      <p:sp>
        <p:nvSpPr>
          <p:cNvPr id="981037" name="Text Box 45"/>
          <p:cNvSpPr txBox="1">
            <a:spLocks noChangeArrowheads="1"/>
          </p:cNvSpPr>
          <p:nvPr/>
        </p:nvSpPr>
        <p:spPr bwMode="auto">
          <a:xfrm>
            <a:off x="6572250" y="4002681"/>
            <a:ext cx="160020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l">
              <a:spcBef>
                <a:spcPct val="50000"/>
              </a:spcBef>
              <a:buFont typeface="Arial" pitchFamily="34" charset="0"/>
              <a:buNone/>
              <a:defRPr sz="200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 algn="l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algn="l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algn="l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algn="l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dirty="0"/>
              <a:t>克服摩擦损失的能量</a:t>
            </a:r>
          </a:p>
        </p:txBody>
      </p:sp>
      <p:sp>
        <p:nvSpPr>
          <p:cNvPr id="981038" name="Text Box 46"/>
          <p:cNvSpPr txBox="1">
            <a:spLocks noChangeArrowheads="1"/>
          </p:cNvSpPr>
          <p:nvPr/>
        </p:nvSpPr>
        <p:spPr bwMode="auto">
          <a:xfrm>
            <a:off x="5901424" y="2720519"/>
            <a:ext cx="1811027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algn="l">
              <a:spcBef>
                <a:spcPct val="50000"/>
              </a:spcBef>
              <a:buFont typeface="Arial" pitchFamily="34" charset="0"/>
              <a:buNone/>
              <a:defRPr sz="200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 algn="l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algn="l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algn="l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algn="l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dirty="0"/>
              <a:t>电能（</a:t>
            </a:r>
            <a:r>
              <a:rPr lang="zh-CN" altLang="zh-CN" dirty="0"/>
              <a:t>30﹪</a:t>
            </a:r>
            <a:r>
              <a:rPr lang="zh-CN" altLang="en-US" dirty="0"/>
              <a:t>）</a:t>
            </a:r>
          </a:p>
        </p:txBody>
      </p:sp>
      <p:sp>
        <p:nvSpPr>
          <p:cNvPr id="50" name="Text Box 34"/>
          <p:cNvSpPr txBox="1">
            <a:spLocks noChangeArrowheads="1"/>
          </p:cNvSpPr>
          <p:nvPr/>
        </p:nvSpPr>
        <p:spPr bwMode="auto">
          <a:xfrm>
            <a:off x="3152445" y="187135"/>
            <a:ext cx="246591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algn="l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algn="l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algn="l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algn="l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algn="l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spcBef>
                <a:spcPct val="50000"/>
              </a:spcBef>
              <a:buFont typeface="Arial" pitchFamily="34" charset="0"/>
              <a:buNone/>
            </a:pPr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火电站能流图</a:t>
            </a:r>
          </a:p>
        </p:txBody>
      </p:sp>
    </p:spTree>
    <p:extLst>
      <p:ext uri="{BB962C8B-B14F-4D97-AF65-F5344CB8AC3E}">
        <p14:creationId xmlns:p14="http://schemas.microsoft.com/office/powerpoint/2010/main" val="3258780485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8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10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9810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10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9810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10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9810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33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98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3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10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9810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4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10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9810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4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1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9810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5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10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9810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10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9810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"/>
                            </p:stCondLst>
                            <p:childTnLst>
                              <p:par>
                                <p:cTn id="5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1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9810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00"/>
                            </p:stCondLst>
                            <p:childTnLst>
                              <p:par>
                                <p:cTn id="6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10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500"/>
                                        <p:tgtEl>
                                          <p:spTgt spid="9810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1000"/>
                            </p:stCondLst>
                            <p:childTnLst>
                              <p:par>
                                <p:cTn id="7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10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500"/>
                                        <p:tgtEl>
                                          <p:spTgt spid="9810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1500"/>
                            </p:stCondLst>
                            <p:childTnLst>
                              <p:par>
                                <p:cTn id="7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1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8" dur="500"/>
                                        <p:tgtEl>
                                          <p:spTgt spid="9810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81"/>
                                            </p:cond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500"/>
                            </p:stCondLst>
                            <p:childTnLst>
                              <p:par>
                                <p:cTn id="8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000"/>
                            </p:stCondLst>
                            <p:childTnLst>
                              <p:par>
                                <p:cTn id="8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89"/>
                                            </p:cond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500"/>
                            </p:stCondLst>
                            <p:childTnLst>
                              <p:par>
                                <p:cTn id="9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10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5" dur="500"/>
                                        <p:tgtEl>
                                          <p:spTgt spid="9810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30" grpId="0" animBg="1"/>
      <p:bldP spid="981016" grpId="0" animBg="1"/>
      <p:bldP spid="981017" grpId="0" autoUpdateAnimBg="0"/>
      <p:bldP spid="981018" grpId="0" autoUpdateAnimBg="0"/>
      <p:bldP spid="981019" grpId="0" autoUpdateAnimBg="0"/>
      <p:bldP spid="981020" grpId="0" autoUpdateAnimBg="0"/>
      <p:bldP spid="981021" grpId="0" autoUpdateAnimBg="0"/>
      <p:bldP spid="981022" grpId="0" autoUpdateAnimBg="0"/>
      <p:bldP spid="981023" grpId="0" autoUpdateAnimBg="0"/>
      <p:bldP spid="981024" grpId="0" autoUpdateAnimBg="0"/>
      <p:bldP spid="981025" grpId="0" autoUpdateAnimBg="0"/>
      <p:bldP spid="981026" grpId="0" autoUpdateAnimBg="0"/>
      <p:bldP spid="981027" grpId="0" autoUpdateAnimBg="0"/>
      <p:bldP spid="981036" grpId="0" autoUpdateAnimBg="0"/>
      <p:bldP spid="981037" grpId="0" autoUpdateAnimBg="0"/>
      <p:bldP spid="981038" grpId="0" build="p" autoUpdateAnimBg="0" advAuto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14945" y="133914"/>
            <a:ext cx="724521" cy="697781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2040204020203" charset="-122"/>
              <a:ea typeface="微软雅黑" panose="020B0502040204020203" charset="-122"/>
              <a:sym typeface="微软雅黑" panose="020B0502040204020203" charset="-122"/>
            </a:endParaRPr>
          </a:p>
        </p:txBody>
      </p:sp>
      <p:sp>
        <p:nvSpPr>
          <p:cNvPr id="6" name="Shape 112"/>
          <p:cNvSpPr/>
          <p:nvPr/>
        </p:nvSpPr>
        <p:spPr>
          <a:xfrm>
            <a:off x="272257" y="133914"/>
            <a:ext cx="809896" cy="58477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2040204020203" charset="-122"/>
              </a:rPr>
              <a:t>2</a:t>
            </a:r>
            <a:endParaRPr kumimoji="0" sz="32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2040204020203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197445" y="221195"/>
            <a:ext cx="1528622" cy="52321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706020202030204"/>
                <a:sym typeface="Arial" panose="020B0706020202030204"/>
              </a:rPr>
              <a:t>课堂活动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1059872" y="737908"/>
            <a:ext cx="4669105" cy="0"/>
          </a:xfrm>
          <a:prstGeom prst="line">
            <a:avLst/>
          </a:prstGeom>
          <a:noFill/>
          <a:ln w="28575" cap="flat">
            <a:solidFill>
              <a:srgbClr val="007E27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1515" y="4690653"/>
            <a:ext cx="736376" cy="359227"/>
          </a:xfrm>
          <a:prstGeom prst="rect">
            <a:avLst/>
          </a:prstGeom>
        </p:spPr>
      </p:pic>
      <p:sp>
        <p:nvSpPr>
          <p:cNvPr id="7" name="矩形 1"/>
          <p:cNvSpPr>
            <a:spLocks noChangeArrowheads="1"/>
          </p:cNvSpPr>
          <p:nvPr/>
        </p:nvSpPr>
        <p:spPr bwMode="auto">
          <a:xfrm>
            <a:off x="326806" y="831695"/>
            <a:ext cx="7329216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 eaLnBrk="0" hangingPunct="0">
              <a:lnSpc>
                <a:spcPct val="150000"/>
              </a:lnSpc>
              <a:buFont typeface="Wingdings" pitchFamily="2" charset="2"/>
              <a:buNone/>
            </a:pP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由图可知，真正能转变为对外做有用功的能量只是：</a:t>
            </a:r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燃料燃烧时所释放能量的一部分。</a:t>
            </a:r>
          </a:p>
        </p:txBody>
      </p:sp>
      <p:sp>
        <p:nvSpPr>
          <p:cNvPr id="9" name="Shape 120"/>
          <p:cNvSpPr/>
          <p:nvPr/>
        </p:nvSpPr>
        <p:spPr>
          <a:xfrm>
            <a:off x="326806" y="2028684"/>
            <a:ext cx="3231654" cy="430887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none" lIns="0" tIns="0" rIns="0" bIns="0" numCol="1" anchor="t">
            <a:spAutoFit/>
          </a:bodyPr>
          <a:lstStyle>
            <a:lvl1pPr>
              <a:defRPr b="1">
                <a:solidFill>
                  <a:srgbClr val="B61C22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b="0">
                <a:solidFill>
                  <a:srgbClr val="000000"/>
                </a:solidFill>
              </a:defRPr>
            </a:pPr>
            <a:r>
              <a:rPr kumimoji="0" lang="zh-CN" altLang="en-US" sz="28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sym typeface="微软雅黑" panose="020B0502040204020203" charset="-122"/>
              </a:rPr>
              <a:t>一、热机效率</a:t>
            </a:r>
            <a:r>
              <a:rPr lang="zh-CN" altLang="en-US" sz="2800" b="0" dirty="0">
                <a:solidFill>
                  <a:schemeClr val="tx1"/>
                </a:solidFill>
              </a:rPr>
              <a:t>（</a:t>
            </a:r>
            <a:r>
              <a:rPr lang="en-US" altLang="zh-CN" sz="2800" b="0" dirty="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 ɳ </a:t>
            </a:r>
            <a:r>
              <a:rPr lang="zh-CN" altLang="en-US" sz="2800" b="0" dirty="0">
                <a:solidFill>
                  <a:schemeClr val="tx1"/>
                </a:solidFill>
                <a:sym typeface="+mn-ea"/>
              </a:rPr>
              <a:t>）</a:t>
            </a:r>
            <a:endParaRPr kumimoji="0" sz="28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sym typeface="微软雅黑" panose="020B0502040204020203" charset="-122"/>
            </a:endParaRPr>
          </a:p>
        </p:txBody>
      </p:sp>
      <p:sp>
        <p:nvSpPr>
          <p:cNvPr id="10" name="Rectangle 3"/>
          <p:cNvSpPr>
            <a:spLocks noChangeArrowheads="1"/>
          </p:cNvSpPr>
          <p:nvPr/>
        </p:nvSpPr>
        <p:spPr bwMode="auto">
          <a:xfrm>
            <a:off x="1508371" y="2591291"/>
            <a:ext cx="7680083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pPr algn="l" eaLnBrk="0" fontAlgn="base" hangingPunct="0"/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热机所做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有用功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与所用燃料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完全燃烧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释放的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热量之比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叫做热机效率。</a:t>
            </a:r>
          </a:p>
        </p:txBody>
      </p:sp>
      <p:sp>
        <p:nvSpPr>
          <p:cNvPr id="11" name="Rectangle 6"/>
          <p:cNvSpPr>
            <a:spLocks noChangeArrowheads="1"/>
          </p:cNvSpPr>
          <p:nvPr/>
        </p:nvSpPr>
        <p:spPr bwMode="auto">
          <a:xfrm>
            <a:off x="326806" y="2580273"/>
            <a:ext cx="1181565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fontAlgn="base"/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 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定义：</a:t>
            </a:r>
          </a:p>
        </p:txBody>
      </p:sp>
      <p:sp>
        <p:nvSpPr>
          <p:cNvPr id="12" name="Rectangle 6"/>
          <p:cNvSpPr>
            <a:spLocks noChangeArrowheads="1"/>
          </p:cNvSpPr>
          <p:nvPr/>
        </p:nvSpPr>
        <p:spPr bwMode="auto">
          <a:xfrm>
            <a:off x="326806" y="3659081"/>
            <a:ext cx="1250142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fontAlgn="base"/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 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公式：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" name="文本框 7"/>
              <p:cNvSpPr txBox="1"/>
              <p:nvPr/>
            </p:nvSpPr>
            <p:spPr>
              <a:xfrm>
                <a:off x="1508371" y="3489417"/>
                <a:ext cx="2736647" cy="83888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zh-CN" altLang="en-US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𝜂</m:t>
                      </m:r>
                      <m:r>
                        <a:rPr lang="en-US" altLang="zh-CN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altLang="zh-CN" sz="2400" i="1" smtClean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altLang="zh-CN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𝑊</m:t>
                          </m:r>
                          <m:r>
                            <a:rPr lang="zh-CN" altLang="en-US" sz="2400" b="0" i="1" baseline="-2500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有用</m:t>
                          </m:r>
                        </m:num>
                        <m:den>
                          <m:r>
                            <a:rPr lang="en-US" altLang="zh-CN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𝑄</m:t>
                          </m:r>
                          <m:r>
                            <a:rPr lang="zh-CN" altLang="en-US" sz="2400" b="0" i="1" baseline="-2500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总</m:t>
                          </m:r>
                        </m:den>
                      </m:f>
                      <m:r>
                        <a:rPr lang="en-US" altLang="zh-CN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×100%</m:t>
                      </m:r>
                    </m:oMath>
                  </m:oMathPara>
                </a14:m>
                <a:endParaRPr lang="zh-CN" altLang="en-US" sz="2400" dirty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mc:Choice>
        <mc:Fallback xmlns="">
          <p:sp>
            <p:nvSpPr>
              <p:cNvPr id="13" name="文本框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08371" y="3489417"/>
                <a:ext cx="2736647" cy="838884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" name="矩形 13"/>
          <p:cNvSpPr/>
          <p:nvPr/>
        </p:nvSpPr>
        <p:spPr>
          <a:xfrm>
            <a:off x="314945" y="4289209"/>
            <a:ext cx="3482043" cy="5810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 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热机的效率总小于</a:t>
            </a:r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1609228082"/>
      </p:ext>
    </p:extLst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 txBox="1">
            <a:spLocks noChangeArrowheads="1"/>
          </p:cNvSpPr>
          <p:nvPr/>
        </p:nvSpPr>
        <p:spPr>
          <a:xfrm>
            <a:off x="184142" y="127091"/>
            <a:ext cx="2851830" cy="46166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>
            <a:lvl1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24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en-US" altLang="zh-CN" dirty="0"/>
              <a:t>4.</a:t>
            </a:r>
            <a:r>
              <a:rPr lang="zh-CN" altLang="en-US" dirty="0"/>
              <a:t>一些设备的效率</a:t>
            </a:r>
            <a:r>
              <a:rPr lang="en-US" altLang="zh-CN" dirty="0"/>
              <a:t>:</a:t>
            </a:r>
            <a:endParaRPr lang="zh-CN" altLang="en-US" dirty="0"/>
          </a:p>
        </p:txBody>
      </p:sp>
      <p:grpSp>
        <p:nvGrpSpPr>
          <p:cNvPr id="5" name="组合 4"/>
          <p:cNvGrpSpPr/>
          <p:nvPr/>
        </p:nvGrpSpPr>
        <p:grpSpPr>
          <a:xfrm>
            <a:off x="579041" y="2797461"/>
            <a:ext cx="3494181" cy="2401275"/>
            <a:chOff x="579146" y="2797460"/>
            <a:chExt cx="3494181" cy="2401275"/>
          </a:xfrm>
        </p:grpSpPr>
        <p:sp>
          <p:nvSpPr>
            <p:cNvPr id="8" name="Text Box 3"/>
            <p:cNvSpPr txBox="1">
              <a:spLocks noChangeArrowheads="1"/>
            </p:cNvSpPr>
            <p:nvPr/>
          </p:nvSpPr>
          <p:spPr bwMode="auto">
            <a:xfrm>
              <a:off x="1390669" y="4367738"/>
              <a:ext cx="2029190" cy="830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zh-CN" altLang="en-US" sz="2400" dirty="0">
                  <a:latin typeface="微软雅黑" pitchFamily="34" charset="-122"/>
                  <a:ea typeface="微软雅黑" pitchFamily="34" charset="-122"/>
                </a:rPr>
                <a:t>  柴油机：</a:t>
              </a:r>
              <a:r>
                <a:rPr lang="zh-CN" altLang="zh-CN" sz="2400" dirty="0">
                  <a:latin typeface="微软雅黑" pitchFamily="34" charset="-122"/>
                  <a:ea typeface="微软雅黑" pitchFamily="34" charset="-122"/>
                </a:rPr>
                <a:t>30﹪~40﹪</a:t>
              </a:r>
            </a:p>
          </p:txBody>
        </p:sp>
        <p:pic>
          <p:nvPicPr>
            <p:cNvPr id="9" name="图片 8"/>
            <p:cNvPicPr preferRelativeResize="0">
              <a:picLocks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3383" b="16268"/>
            <a:stretch/>
          </p:blipFill>
          <p:spPr>
            <a:xfrm>
              <a:off x="579146" y="2797460"/>
              <a:ext cx="3494181" cy="1589282"/>
            </a:xfrm>
            <a:prstGeom prst="rect">
              <a:avLst/>
            </a:prstGeom>
          </p:spPr>
        </p:pic>
      </p:grpSp>
      <p:grpSp>
        <p:nvGrpSpPr>
          <p:cNvPr id="3" name="组合 2"/>
          <p:cNvGrpSpPr/>
          <p:nvPr/>
        </p:nvGrpSpPr>
        <p:grpSpPr>
          <a:xfrm>
            <a:off x="4748860" y="2797461"/>
            <a:ext cx="3121275" cy="2401276"/>
            <a:chOff x="5129596" y="1959347"/>
            <a:chExt cx="3095176" cy="2969344"/>
          </a:xfrm>
        </p:grpSpPr>
        <p:sp>
          <p:nvSpPr>
            <p:cNvPr id="11" name="Text Box 2"/>
            <p:cNvSpPr txBox="1">
              <a:spLocks noChangeArrowheads="1"/>
            </p:cNvSpPr>
            <p:nvPr/>
          </p:nvSpPr>
          <p:spPr bwMode="auto">
            <a:xfrm>
              <a:off x="5593114" y="3901106"/>
              <a:ext cx="2358031" cy="10275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zh-CN" altLang="en-US" sz="2400" dirty="0">
                  <a:latin typeface="微软雅黑" pitchFamily="34" charset="-122"/>
                  <a:ea typeface="微软雅黑" pitchFamily="34" charset="-122"/>
                </a:rPr>
                <a:t>喷气式发动机：</a:t>
              </a:r>
              <a:r>
                <a:rPr lang="zh-CN" altLang="zh-CN" sz="2400" dirty="0">
                  <a:latin typeface="微软雅黑" pitchFamily="34" charset="-122"/>
                  <a:ea typeface="微软雅黑" pitchFamily="34" charset="-122"/>
                </a:rPr>
                <a:t>50﹪~60﹪</a:t>
              </a:r>
            </a:p>
          </p:txBody>
        </p:sp>
        <p:pic>
          <p:nvPicPr>
            <p:cNvPr id="12" name="图片 11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1" t="18095" r="8667" b="13838"/>
            <a:stretch/>
          </p:blipFill>
          <p:spPr>
            <a:xfrm>
              <a:off x="5129596" y="1959347"/>
              <a:ext cx="3095176" cy="1965258"/>
            </a:xfrm>
            <a:prstGeom prst="rect">
              <a:avLst/>
            </a:prstGeom>
          </p:spPr>
        </p:pic>
      </p:grpSp>
      <p:grpSp>
        <p:nvGrpSpPr>
          <p:cNvPr id="18" name="组合 17"/>
          <p:cNvGrpSpPr/>
          <p:nvPr/>
        </p:nvGrpSpPr>
        <p:grpSpPr>
          <a:xfrm>
            <a:off x="4748860" y="548712"/>
            <a:ext cx="3121274" cy="2232014"/>
            <a:chOff x="3575002" y="-599442"/>
            <a:chExt cx="2973682" cy="3435015"/>
          </a:xfrm>
        </p:grpSpPr>
        <p:sp>
          <p:nvSpPr>
            <p:cNvPr id="14" name="Rectangle 5"/>
            <p:cNvSpPr>
              <a:spLocks noChangeArrowheads="1"/>
            </p:cNvSpPr>
            <p:nvPr/>
          </p:nvSpPr>
          <p:spPr bwMode="auto">
            <a:xfrm>
              <a:off x="3575002" y="1556689"/>
              <a:ext cx="2807137" cy="12788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anchor="ctr">
              <a:spAutoFit/>
            </a:bodyPr>
            <a:lstStyle/>
            <a:p>
              <a:pPr algn="ctr" eaLnBrk="0" hangingPunct="0"/>
              <a:r>
                <a:rPr lang="zh-CN" altLang="en-US" sz="1400" dirty="0">
                  <a:latin typeface="微软雅黑" pitchFamily="34" charset="-122"/>
                  <a:ea typeface="微软雅黑" pitchFamily="34" charset="-122"/>
                </a:rPr>
                <a:t> </a:t>
              </a:r>
              <a:r>
                <a:rPr lang="zh-CN" altLang="en-US" sz="2400" dirty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汽油机</a:t>
              </a:r>
              <a:r>
                <a:rPr lang="en-US" altLang="zh-CN" sz="2400" dirty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:</a:t>
              </a:r>
            </a:p>
            <a:p>
              <a:pPr algn="ctr" eaLnBrk="0" hangingPunct="0"/>
              <a:r>
                <a:rPr lang="en-US" altLang="zh-CN" sz="2400" dirty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20%~30%</a:t>
              </a:r>
            </a:p>
          </p:txBody>
        </p:sp>
        <p:pic>
          <p:nvPicPr>
            <p:cNvPr id="17" name="图片 16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110" t="252" r="2867" b="9889"/>
            <a:stretch/>
          </p:blipFill>
          <p:spPr>
            <a:xfrm>
              <a:off x="3575002" y="-599442"/>
              <a:ext cx="2973682" cy="2232278"/>
            </a:xfrm>
            <a:prstGeom prst="rect">
              <a:avLst/>
            </a:prstGeom>
          </p:spPr>
        </p:pic>
      </p:grpSp>
      <p:grpSp>
        <p:nvGrpSpPr>
          <p:cNvPr id="6" name="组合 5"/>
          <p:cNvGrpSpPr/>
          <p:nvPr/>
        </p:nvGrpSpPr>
        <p:grpSpPr>
          <a:xfrm>
            <a:off x="579041" y="548712"/>
            <a:ext cx="3494286" cy="2333937"/>
            <a:chOff x="449594" y="664956"/>
            <a:chExt cx="3494286" cy="2333937"/>
          </a:xfrm>
        </p:grpSpPr>
        <p:sp>
          <p:nvSpPr>
            <p:cNvPr id="13" name="Rectangle 3"/>
            <p:cNvSpPr>
              <a:spLocks noChangeArrowheads="1"/>
            </p:cNvSpPr>
            <p:nvPr/>
          </p:nvSpPr>
          <p:spPr bwMode="auto">
            <a:xfrm>
              <a:off x="627338" y="2167896"/>
              <a:ext cx="2955095" cy="830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anchor="ctr">
              <a:spAutoFit/>
            </a:bodyPr>
            <a:lstStyle/>
            <a:p>
              <a:pPr algn="ctr" eaLnBrk="0" hangingPunct="0"/>
              <a:r>
                <a:rPr lang="zh-CN" altLang="en-US" sz="1400" dirty="0">
                  <a:latin typeface="微软雅黑" pitchFamily="34" charset="-122"/>
                  <a:ea typeface="微软雅黑" pitchFamily="34" charset="-122"/>
                </a:rPr>
                <a:t> </a:t>
              </a:r>
              <a:r>
                <a:rPr lang="zh-CN" altLang="en-US" sz="2400" dirty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蒸汽机</a:t>
              </a:r>
              <a:r>
                <a:rPr lang="en-US" altLang="zh-CN" sz="2400" dirty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:</a:t>
              </a:r>
            </a:p>
            <a:p>
              <a:pPr algn="ctr" eaLnBrk="0" hangingPunct="0"/>
              <a:r>
                <a:rPr lang="en-US" altLang="zh-CN" sz="2400" dirty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6%~15%</a:t>
              </a:r>
            </a:p>
          </p:txBody>
        </p:sp>
        <p:pic>
          <p:nvPicPr>
            <p:cNvPr id="3075" name="Picture 3"/>
            <p:cNvPicPr preferRelativeResize="0">
              <a:picLocks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9594" y="664956"/>
              <a:ext cx="3494286" cy="1591200"/>
            </a:xfrm>
            <a:prstGeom prst="rect">
              <a:avLst/>
            </a:prstGeom>
            <a:noFill/>
            <a:ln>
              <a:noFill/>
            </a:ln>
            <a:effectLst>
              <a:outerShdw blurRad="635000" dist="35921" dir="2700000" algn="ctr" rotWithShape="0">
                <a:schemeClr val="bg2">
                  <a:alpha val="64000"/>
                </a:scheme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581492055"/>
      </p:ext>
    </p:extLst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35465" y="396480"/>
            <a:ext cx="8796865" cy="1135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5. </a:t>
            </a:r>
            <a:r>
              <a:rPr lang="zh-CN" altLang="en-US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热机效率是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热机性能</a:t>
            </a:r>
            <a:r>
              <a:rPr lang="zh-CN" altLang="en-US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的重要指标。热机的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效率高</a:t>
            </a:r>
            <a:r>
              <a:rPr lang="zh-CN" altLang="en-US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，在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做功同样多</a:t>
            </a:r>
            <a:r>
              <a:rPr lang="zh-CN" altLang="en-US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的情况下，就消耗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更少的燃料</a:t>
            </a:r>
            <a:r>
              <a:rPr lang="zh-CN" altLang="en-US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，从而节约能源，减少污染。</a:t>
            </a:r>
            <a:endParaRPr lang="en-US" altLang="zh-CN" sz="24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2"/>
          <p:cNvSpPr txBox="1">
            <a:spLocks noChangeArrowheads="1"/>
          </p:cNvSpPr>
          <p:nvPr/>
        </p:nvSpPr>
        <p:spPr>
          <a:xfrm>
            <a:off x="386965" y="1407717"/>
            <a:ext cx="1484580" cy="581057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>
              <a:lnSpc>
                <a:spcPct val="150000"/>
              </a:lnSpc>
              <a:defRPr sz="240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solidFill>
                  <a:srgbClr val="FF0000"/>
                </a:solidFill>
              </a:rPr>
              <a:t>议一议</a:t>
            </a:r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>
          <a:xfrm>
            <a:off x="1715966" y="1407717"/>
            <a:ext cx="4319588" cy="646331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>
              <a:lnSpc>
                <a:spcPct val="150000"/>
              </a:lnSpc>
              <a:defRPr sz="240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怎样提高热机的效率？</a:t>
            </a:r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>
          <a:xfrm>
            <a:off x="174173" y="2032572"/>
            <a:ext cx="3986115" cy="46166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>
            <a:lvl1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24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en-US" altLang="zh-CN" dirty="0"/>
              <a:t>6. </a:t>
            </a:r>
            <a:r>
              <a:rPr lang="zh-CN" altLang="en-US" dirty="0"/>
              <a:t>提高热机效率的方法：</a:t>
            </a:r>
          </a:p>
        </p:txBody>
      </p:sp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336537" y="2369969"/>
            <a:ext cx="7345135" cy="28623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l" eaLnBrk="0" hangingPunct="0">
              <a:lnSpc>
                <a:spcPct val="150000"/>
              </a:lnSpc>
            </a:pP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）使燃料充分燃烧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;</a:t>
            </a:r>
          </a:p>
          <a:p>
            <a:pPr algn="l" eaLnBrk="0" hangingPunct="0">
              <a:lnSpc>
                <a:spcPct val="150000"/>
              </a:lnSpc>
            </a:pP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）尽量减少各种热量损失；</a:t>
            </a:r>
          </a:p>
          <a:p>
            <a:pPr algn="l" eaLnBrk="0" hangingPunct="0">
              <a:lnSpc>
                <a:spcPct val="150000"/>
              </a:lnSpc>
            </a:pP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）利用废气的能量；（主要措施）</a:t>
            </a:r>
            <a:endParaRPr lang="en-US" altLang="zh-CN" sz="2400" dirty="0">
              <a:latin typeface="微软雅黑" pitchFamily="34" charset="-122"/>
              <a:ea typeface="微软雅黑" pitchFamily="34" charset="-122"/>
            </a:endParaRPr>
          </a:p>
          <a:p>
            <a:pPr algn="l" eaLnBrk="0" hangingPunct="0">
              <a:lnSpc>
                <a:spcPct val="150000"/>
              </a:lnSpc>
            </a:pP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4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）注意保养，保证良好的润滑，减少因克服摩擦阻力而额外消耗的能量。</a:t>
            </a:r>
          </a:p>
        </p:txBody>
      </p:sp>
      <p:grpSp>
        <p:nvGrpSpPr>
          <p:cNvPr id="10" name="组合 9"/>
          <p:cNvGrpSpPr/>
          <p:nvPr/>
        </p:nvGrpSpPr>
        <p:grpSpPr>
          <a:xfrm>
            <a:off x="5842440" y="1670967"/>
            <a:ext cx="2733601" cy="2443032"/>
            <a:chOff x="5829273" y="1624497"/>
            <a:chExt cx="2733601" cy="2443032"/>
          </a:xfrm>
        </p:grpSpPr>
        <p:pic>
          <p:nvPicPr>
            <p:cNvPr id="8" name="Picture 2" descr="200641092719628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648" r="61613" b="41949"/>
            <a:stretch>
              <a:fillRect/>
            </a:stretch>
          </p:blipFill>
          <p:spPr bwMode="auto">
            <a:xfrm>
              <a:off x="6235969" y="1624497"/>
              <a:ext cx="1813417" cy="20011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" name="Rectangle 3"/>
            <p:cNvSpPr txBox="1">
              <a:spLocks noChangeArrowheads="1"/>
            </p:cNvSpPr>
            <p:nvPr/>
          </p:nvSpPr>
          <p:spPr>
            <a:xfrm>
              <a:off x="5829273" y="3585666"/>
              <a:ext cx="2733601" cy="481863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lvl1pPr algn="l">
                <a:lnSpc>
                  <a:spcPct val="150000"/>
                </a:lnSpc>
                <a:defRPr sz="240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2000" dirty="0">
                  <a:solidFill>
                    <a:srgbClr val="FF0000"/>
                  </a:solidFill>
                  <a:latin typeface="楷体" pitchFamily="49" charset="-122"/>
                  <a:ea typeface="楷体" pitchFamily="49" charset="-122"/>
                </a:rPr>
                <a:t>浓烟是因为燃烧不充分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54502991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>
            <a:spLocks/>
          </p:cNvSpPr>
          <p:nvPr/>
        </p:nvSpPr>
        <p:spPr>
          <a:xfrm>
            <a:off x="267300" y="203566"/>
            <a:ext cx="3231654" cy="430887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none" lIns="0" tIns="0" rIns="0" bIns="0" numCol="1" anchor="t">
            <a:spAutoFit/>
          </a:bodyPr>
          <a:lstStyle>
            <a:lvl1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800" b="0" i="0" u="none" strike="noStrike" kern="0" cap="none" spc="0" normalizeH="0" baseline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</a:defRPr>
            </a:lvl1pPr>
          </a:lstStyle>
          <a:p>
            <a:r>
              <a:rPr lang="zh-CN" altLang="en-US" dirty="0"/>
              <a:t>二、改变世界的热机</a:t>
            </a:r>
          </a:p>
        </p:txBody>
      </p:sp>
      <p:grpSp>
        <p:nvGrpSpPr>
          <p:cNvPr id="8" name="组合 7"/>
          <p:cNvGrpSpPr/>
          <p:nvPr/>
        </p:nvGrpSpPr>
        <p:grpSpPr>
          <a:xfrm>
            <a:off x="267300" y="1469170"/>
            <a:ext cx="4252972" cy="3360329"/>
            <a:chOff x="267300" y="1403895"/>
            <a:chExt cx="4252972" cy="3360329"/>
          </a:xfrm>
        </p:grpSpPr>
        <p:pic>
          <p:nvPicPr>
            <p:cNvPr id="3" name="Picture 5"/>
            <p:cNvPicPr preferRelativeResize="0">
              <a:picLocks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78909" y="1403895"/>
              <a:ext cx="3240000" cy="2160000"/>
            </a:xfrm>
            <a:prstGeom prst="rect">
              <a:avLst/>
            </a:prstGeom>
            <a:noFill/>
            <a:ln>
              <a:noFill/>
            </a:ln>
            <a:effectLst>
              <a:outerShdw blurRad="647700" dist="50800" dir="5400000" algn="ctr" rotWithShape="0">
                <a:srgbClr val="000000">
                  <a:alpha val="39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" name="Text Box 6"/>
            <p:cNvSpPr txBox="1">
              <a:spLocks noChangeArrowheads="1"/>
            </p:cNvSpPr>
            <p:nvPr/>
          </p:nvSpPr>
          <p:spPr bwMode="auto">
            <a:xfrm>
              <a:off x="267300" y="3563895"/>
              <a:ext cx="4252972" cy="12003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lnSpc>
                  <a:spcPct val="150000"/>
                </a:lnSpc>
              </a:pPr>
              <a:r>
                <a:rPr lang="zh-CN" altLang="en-US" sz="2400" dirty="0">
                  <a:latin typeface="微软雅黑" pitchFamily="34" charset="-122"/>
                  <a:ea typeface="微软雅黑" pitchFamily="34" charset="-122"/>
                </a:rPr>
                <a:t>十八世纪中后期，蒸汽机的应用，实现了纺织工业机械化。</a:t>
              </a: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4623730" y="1469170"/>
            <a:ext cx="4391025" cy="3295054"/>
            <a:chOff x="4520271" y="1403895"/>
            <a:chExt cx="4391025" cy="3295054"/>
          </a:xfrm>
        </p:grpSpPr>
        <p:pic>
          <p:nvPicPr>
            <p:cNvPr id="5" name="Picture 4"/>
            <p:cNvPicPr preferRelativeResize="0">
              <a:picLocks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93660" y="1403895"/>
              <a:ext cx="3240000" cy="2160000"/>
            </a:xfrm>
            <a:prstGeom prst="rect">
              <a:avLst/>
            </a:prstGeom>
            <a:noFill/>
            <a:ln>
              <a:noFill/>
            </a:ln>
            <a:effectLst>
              <a:outerShdw blurRad="635000" dist="50800" dir="5400000" algn="ctr" rotWithShape="0">
                <a:srgbClr val="000000">
                  <a:alpha val="38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" name="Text Box 5"/>
            <p:cNvSpPr txBox="1">
              <a:spLocks noChangeArrowheads="1"/>
            </p:cNvSpPr>
            <p:nvPr/>
          </p:nvSpPr>
          <p:spPr bwMode="auto">
            <a:xfrm>
              <a:off x="4520271" y="3563895"/>
              <a:ext cx="4391025" cy="11350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algn="ctr" eaLnBrk="1" hangingPunct="1">
                <a:lnSpc>
                  <a:spcPct val="150000"/>
                </a:lnSpc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r>
                <a:rPr lang="zh-CN" altLang="en-US" dirty="0"/>
                <a:t>十八世纪末，蒸汽机广泛应用在采矿工业上。</a:t>
              </a:r>
            </a:p>
          </p:txBody>
        </p:sp>
      </p:grpSp>
      <p:sp>
        <p:nvSpPr>
          <p:cNvPr id="7" name="标题 1"/>
          <p:cNvSpPr txBox="1">
            <a:spLocks/>
          </p:cNvSpPr>
          <p:nvPr/>
        </p:nvSpPr>
        <p:spPr>
          <a:xfrm>
            <a:off x="267300" y="832648"/>
            <a:ext cx="8161867" cy="369332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spAutoFit/>
          </a:bodyPr>
          <a:lstStyle>
            <a:lvl1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800" b="0" i="0" u="none" strike="noStrike" kern="0" cap="none" spc="0" normalizeH="0" baseline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</a:defRPr>
            </a:lvl1pPr>
          </a:lstStyle>
          <a:p>
            <a:r>
              <a:rPr lang="en-US" altLang="zh-CN" sz="2400" dirty="0">
                <a:solidFill>
                  <a:srgbClr val="FF0000"/>
                </a:solidFill>
              </a:rPr>
              <a:t>1.</a:t>
            </a:r>
            <a:r>
              <a:rPr lang="zh-CN" altLang="en-US" sz="2400" dirty="0">
                <a:solidFill>
                  <a:srgbClr val="FF0000"/>
                </a:solidFill>
              </a:rPr>
              <a:t>“蒸汽机时代”，极大地推动了人类的第一次工业革命</a:t>
            </a:r>
          </a:p>
        </p:txBody>
      </p:sp>
    </p:spTree>
    <p:extLst>
      <p:ext uri="{BB962C8B-B14F-4D97-AF65-F5344CB8AC3E}">
        <p14:creationId xmlns:p14="http://schemas.microsoft.com/office/powerpoint/2010/main" val="2280375861"/>
      </p:ext>
    </p:extLst>
  </p:cSld>
  <p:clrMapOvr>
    <a:masterClrMapping/>
  </p:clrMapOvr>
  <p:transition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Box 6"/>
          <p:cNvSpPr txBox="1">
            <a:spLocks noChangeArrowheads="1"/>
          </p:cNvSpPr>
          <p:nvPr/>
        </p:nvSpPr>
        <p:spPr bwMode="auto">
          <a:xfrm>
            <a:off x="230749" y="409304"/>
            <a:ext cx="7670800" cy="1135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l" eaLnBrk="1" hangingPunct="1">
              <a:lnSpc>
                <a:spcPct val="150000"/>
              </a:lnSpc>
            </a:pPr>
            <a:r>
              <a:rPr lang="en-US" altLang="zh-CN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2. </a:t>
            </a:r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以热机为动力装置的汽车、火车、轮船和飞机把整个世界连接在一起，热机，从根本上改变着我们的世界。</a:t>
            </a:r>
          </a:p>
        </p:txBody>
      </p:sp>
      <p:grpSp>
        <p:nvGrpSpPr>
          <p:cNvPr id="8" name="组合 7"/>
          <p:cNvGrpSpPr/>
          <p:nvPr/>
        </p:nvGrpSpPr>
        <p:grpSpPr>
          <a:xfrm>
            <a:off x="4497293" y="1849896"/>
            <a:ext cx="3604490" cy="3207606"/>
            <a:chOff x="4479304" y="1671827"/>
            <a:chExt cx="3604490" cy="3207606"/>
          </a:xfrm>
        </p:grpSpPr>
        <p:pic>
          <p:nvPicPr>
            <p:cNvPr id="5" name="Picture 4"/>
            <p:cNvPicPr preferRelativeResize="0">
              <a:picLocks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82795" y="1671827"/>
              <a:ext cx="3240000" cy="2160000"/>
            </a:xfrm>
            <a:prstGeom prst="rect">
              <a:avLst/>
            </a:prstGeom>
            <a:noFill/>
            <a:ln>
              <a:noFill/>
            </a:ln>
            <a:effectLst>
              <a:outerShdw blurRad="660400" dist="50800" dir="5400000" algn="ctr" rotWithShape="0">
                <a:srgbClr val="000000">
                  <a:alpha val="56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" name="Text Box 5"/>
            <p:cNvSpPr txBox="1">
              <a:spLocks noChangeArrowheads="1"/>
            </p:cNvSpPr>
            <p:nvPr/>
          </p:nvSpPr>
          <p:spPr bwMode="auto">
            <a:xfrm>
              <a:off x="4479304" y="3744379"/>
              <a:ext cx="3604490" cy="11350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l" eaLnBrk="1" hangingPunct="1">
                <a:lnSpc>
                  <a:spcPct val="150000"/>
                </a:lnSpc>
              </a:pPr>
              <a:r>
                <a:rPr lang="zh-CN" altLang="en-US" sz="2400" dirty="0">
                  <a:latin typeface="微软雅黑" pitchFamily="34" charset="-122"/>
                  <a:ea typeface="微软雅黑" pitchFamily="34" charset="-122"/>
                </a:rPr>
                <a:t>热机为现代描绘了一幅宏伟壮丽的画卷</a:t>
              </a: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461659" y="1849896"/>
            <a:ext cx="3604490" cy="2621665"/>
            <a:chOff x="510324" y="1714774"/>
            <a:chExt cx="3604490" cy="2621665"/>
          </a:xfrm>
        </p:grpSpPr>
        <p:sp>
          <p:nvSpPr>
            <p:cNvPr id="2" name="Text Box 5"/>
            <p:cNvSpPr txBox="1">
              <a:spLocks noChangeArrowheads="1"/>
            </p:cNvSpPr>
            <p:nvPr/>
          </p:nvSpPr>
          <p:spPr bwMode="auto">
            <a:xfrm>
              <a:off x="510324" y="3874774"/>
              <a:ext cx="3604490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2400" dirty="0">
                  <a:latin typeface="微软雅黑" pitchFamily="34" charset="-122"/>
                  <a:ea typeface="微软雅黑" pitchFamily="34" charset="-122"/>
                </a:rPr>
                <a:t>用蒸汽轮机发电的火电站</a:t>
              </a:r>
            </a:p>
          </p:txBody>
        </p:sp>
        <p:pic>
          <p:nvPicPr>
            <p:cNvPr id="1026" name="Picture 2"/>
            <p:cNvPicPr preferRelativeResize="0">
              <a:picLocks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92569" y="1714774"/>
              <a:ext cx="3240000" cy="2160000"/>
            </a:xfrm>
            <a:prstGeom prst="rect">
              <a:avLst/>
            </a:prstGeom>
            <a:noFill/>
            <a:ln>
              <a:noFill/>
            </a:ln>
            <a:effectLst>
              <a:outerShdw blurRad="647700" dist="35921" dir="2700000" algn="ctr" rotWithShape="0">
                <a:schemeClr val="bg2">
                  <a:alpha val="44000"/>
                </a:scheme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004051481"/>
      </p:ext>
    </p:extLst>
  </p:cSld>
  <p:clrMapOvr>
    <a:masterClrMapping/>
  </p:clrMapOvr>
  <p:transition spd="med"/>
</p:sld>
</file>

<file path=ppt/theme/theme1.xml><?xml version="1.0" encoding="utf-8"?>
<a:theme xmlns:a="http://schemas.openxmlformats.org/drawingml/2006/main" name="Default">
  <a:themeElements>
    <a:clrScheme name="Default">
      <a:dk1>
        <a:srgbClr val="000000"/>
      </a:dk1>
      <a:lt1>
        <a:srgbClr val="F2F2F2"/>
      </a:lt1>
      <a:dk2>
        <a:srgbClr val="A7A7A7"/>
      </a:dk2>
      <a:lt2>
        <a:srgbClr val="535353"/>
      </a:lt2>
      <a:accent1>
        <a:srgbClr val="BBE0E3"/>
      </a:accent1>
      <a:accent2>
        <a:srgbClr val="333399"/>
      </a:accent2>
      <a:accent3>
        <a:srgbClr val="8F8F8F"/>
      </a:accent3>
      <a:accent4>
        <a:srgbClr val="707070"/>
      </a:accent4>
      <a:accent5>
        <a:srgbClr val="DAEDEF"/>
      </a:accent5>
      <a:accent6>
        <a:srgbClr val="2D2D8A"/>
      </a:accent6>
      <a:hlink>
        <a:srgbClr val="0000FF"/>
      </a:hlink>
      <a:folHlink>
        <a:srgbClr val="FF00FF"/>
      </a:folHlink>
    </a:clrScheme>
    <a:fontScheme name="Default">
      <a:majorFont>
        <a:latin typeface="Helvetica Neue"/>
        <a:ea typeface="Helvetica Neue"/>
        <a:cs typeface="Helvetica Neue"/>
      </a:majorFont>
      <a:minorFont>
        <a:latin typeface="Helvetica"/>
        <a:ea typeface="Helvetica"/>
        <a:cs typeface="Helvetica"/>
      </a:minorFont>
    </a:fontScheme>
    <a:fmtScheme name="Defaul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rgbClr val="BBE0E3"/>
          </a:solidFill>
          <a:prstDash val="solid"/>
          <a:miter lim="800000"/>
        </a:ln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微软雅黑" panose="020B0502040204020203" charset="-122"/>
            <a:ea typeface="微软雅黑" panose="020B0502040204020203" charset="-122"/>
            <a:cs typeface="微软雅黑" panose="020B0502040204020203" charset="-122"/>
            <a:sym typeface="微软雅黑" panose="020B0502040204020203" charset="-122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BBE0E3"/>
          </a:solidFill>
          <a:prstDash val="solid"/>
          <a:miter lim="800000"/>
        </a:ln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 bwMode="auto">
        <a:noFill/>
        <a:ln>
          <a:noFill/>
        </a:ln>
        <a:extLst>
          <a:ext uri="{909E8E84-426E-40DD-AFC4-6F175D3DCCD1}">
            <a14:hiddenFill xmlns:a14="http://schemas.microsoft.com/office/drawing/2010/main">
              <a:solidFill>
                <a:srgbClr val="FFFFFF"/>
              </a:solidFill>
            </a14:hiddenFill>
          </a:ext>
          <a:ext uri="{91240B29-F687-4F45-9708-019B960494DF}">
            <a14:hiddenLine xmlns:a14="http://schemas.microsoft.com/office/drawing/2010/main" w="9525">
              <a:solidFill>
                <a:srgbClr val="000000"/>
              </a:solidFill>
              <a:miter lim="800000"/>
              <a:headEnd/>
              <a:tailEnd/>
            </a14:hiddenLine>
          </a:ext>
        </a:extLst>
      </a:spPr>
      <a:bodyPr vert="eaVert">
        <a:spAutoFit/>
      </a:bodyPr>
      <a:lstStyle>
        <a:defPPr>
          <a:spcBef>
            <a:spcPct val="50000"/>
          </a:spcBef>
          <a:buFont typeface="Arial" pitchFamily="34" charset="0"/>
          <a:buNone/>
          <a:defRPr sz="2800" b="1" dirty="0">
            <a:solidFill>
              <a:srgbClr val="0000FF"/>
            </a:solidFill>
            <a:latin typeface="Verdana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Default">
  <a:themeElements>
    <a:clrScheme name="Default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BBE0E3"/>
      </a:accent1>
      <a:accent2>
        <a:srgbClr val="333399"/>
      </a:accent2>
      <a:accent3>
        <a:srgbClr val="8F8F8F"/>
      </a:accent3>
      <a:accent4>
        <a:srgbClr val="707070"/>
      </a:accent4>
      <a:accent5>
        <a:srgbClr val="DAEDEF"/>
      </a:accent5>
      <a:accent6>
        <a:srgbClr val="2D2D8A"/>
      </a:accent6>
      <a:hlink>
        <a:srgbClr val="0000FF"/>
      </a:hlink>
      <a:folHlink>
        <a:srgbClr val="FF00FF"/>
      </a:folHlink>
    </a:clrScheme>
    <a:fontScheme name="Default">
      <a:majorFont>
        <a:latin typeface="Helvetica Neue"/>
        <a:ea typeface="Helvetica Neue"/>
        <a:cs typeface="Helvetica Neue"/>
      </a:majorFont>
      <a:minorFont>
        <a:latin typeface="Helvetica"/>
        <a:ea typeface="Helvetica"/>
        <a:cs typeface="Helvetica"/>
      </a:minorFont>
    </a:fontScheme>
    <a:fmtScheme name="Defaul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rgbClr val="BBE0E3"/>
          </a:solidFill>
          <a:prstDash val="solid"/>
          <a:miter lim="800000"/>
        </a:ln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微软雅黑" panose="020B0502040204020203" charset="-122"/>
            <a:ea typeface="微软雅黑" panose="020B0502040204020203" charset="-122"/>
            <a:cs typeface="微软雅黑" panose="020B0502040204020203" charset="-122"/>
            <a:sym typeface="微软雅黑" panose="020B0502040204020203" charset="-122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BBE0E3"/>
          </a:solidFill>
          <a:prstDash val="solid"/>
          <a:miter lim="800000"/>
        </a:ln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Arial" panose="020B0706020202030204"/>
            <a:ea typeface="Arial" panose="020B0706020202030204"/>
            <a:cs typeface="Arial" panose="020B0706020202030204"/>
            <a:sym typeface="Arial" panose="020B0706020202030204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825</TotalTime>
  <Words>1395</Words>
  <Application>Microsoft Office PowerPoint</Application>
  <PresentationFormat>自定义</PresentationFormat>
  <Paragraphs>142</Paragraphs>
  <Slides>20</Slides>
  <Notes>2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1" baseType="lpstr">
      <vt:lpstr>Default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zxxk</dc:creator>
  <cp:lastModifiedBy>User</cp:lastModifiedBy>
  <cp:revision>92</cp:revision>
  <dcterms:created xsi:type="dcterms:W3CDTF">2019-04-02T02:49:40Z</dcterms:created>
  <dcterms:modified xsi:type="dcterms:W3CDTF">2020-01-10T13:12:30Z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2052-2.5.0.931</vt:lpwstr>
  </property>
</Properties>
</file>