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2"/>
    <p:sldId id="278" r:id="rId3"/>
    <p:sldId id="288" r:id="rId4"/>
    <p:sldId id="291" r:id="rId5"/>
    <p:sldId id="293" r:id="rId6"/>
    <p:sldId id="296" r:id="rId7"/>
    <p:sldId id="297" r:id="rId8"/>
    <p:sldId id="299" r:id="rId9"/>
    <p:sldId id="298" r:id="rId10"/>
    <p:sldId id="305" r:id="rId11"/>
    <p:sldId id="304" r:id="rId12"/>
    <p:sldId id="302" r:id="rId13"/>
    <p:sldId id="308" r:id="rId14"/>
    <p:sldId id="307" r:id="rId15"/>
    <p:sldId id="289" r:id="rId16"/>
    <p:sldId id="309" r:id="rId17"/>
    <p:sldId id="310" r:id="rId18"/>
    <p:sldId id="311" r:id="rId19"/>
    <p:sldId id="312" r:id="rId20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9AC"/>
    <a:srgbClr val="007E27"/>
    <a:srgbClr val="666699"/>
    <a:srgbClr val="66FF33"/>
    <a:srgbClr val="01457D"/>
    <a:srgbClr val="025E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44" d="100"/>
          <a:sy n="144" d="100"/>
        </p:scale>
        <p:origin x="-684" y="-102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2942218247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60558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9" name="Shape 9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0" name="Shape 40"/>
          <p:cNvSpPr/>
          <p:nvPr/>
        </p:nvSpPr>
        <p:spPr>
          <a:xfrm>
            <a:off x="4727654" y="2705369"/>
            <a:ext cx="2413688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第一章  第</a:t>
            </a:r>
            <a:r>
              <a:rPr lang="en-US" altLang="zh-CN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4000" baseline="-25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节</a:t>
            </a:r>
            <a:endParaRPr lang="zh-CN" sz="4000" baseline="-25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Shape 40"/>
          <p:cNvSpPr/>
          <p:nvPr/>
        </p:nvSpPr>
        <p:spPr>
          <a:xfrm>
            <a:off x="3718544" y="806826"/>
            <a:ext cx="4431908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教科版  物理</a:t>
            </a:r>
            <a:r>
              <a:rPr lang="zh-CN" altLang="en-US" sz="24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（初中）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Shape 40"/>
          <p:cNvSpPr/>
          <p:nvPr/>
        </p:nvSpPr>
        <p:spPr>
          <a:xfrm>
            <a:off x="3918026" y="3381925"/>
            <a:ext cx="4600794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内能和热量（第</a:t>
            </a:r>
            <a:r>
              <a:rPr lang="en-US" altLang="zh-CN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4800" baseline="-25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课时）</a:t>
            </a:r>
            <a:endParaRPr lang="zh-CN" sz="4800" baseline="-25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72295" y="2005839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（九年级）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226" y="1082821"/>
            <a:ext cx="3371907" cy="3369313"/>
          </a:xfrm>
          <a:prstGeom prst="rect">
            <a:avLst/>
          </a:prstGeom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med" advClick="0" advTm="2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4786" y="1014536"/>
            <a:ext cx="7077579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同种物质，相同温度，质量越大，物体内</a:t>
            </a:r>
            <a:r>
              <a:rPr lang="zh-CN" altLang="en-US" sz="2000" u="sng" dirty="0">
                <a:latin typeface="微软雅黑" pitchFamily="34" charset="-122"/>
                <a:ea typeface="微软雅黑" pitchFamily="34" charset="-122"/>
              </a:rPr>
              <a:t>                   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越多，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物体内能越多。</a:t>
            </a:r>
          </a:p>
        </p:txBody>
      </p:sp>
      <p:sp>
        <p:nvSpPr>
          <p:cNvPr id="3" name="矩形 2"/>
          <p:cNvSpPr/>
          <p:nvPr/>
        </p:nvSpPr>
        <p:spPr>
          <a:xfrm>
            <a:off x="397933" y="241068"/>
            <a:ext cx="33443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）内能与质量有关。</a:t>
            </a:r>
            <a:endParaRPr lang="en-US" altLang="zh-CN" sz="24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197815" y="887399"/>
            <a:ext cx="159702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分子个数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070099" y="2087728"/>
            <a:ext cx="5649381" cy="2568270"/>
            <a:chOff x="2070099" y="2087728"/>
            <a:chExt cx="5649381" cy="256827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16327" y="2087728"/>
              <a:ext cx="3930650" cy="2059661"/>
            </a:xfrm>
            <a:prstGeom prst="rect">
              <a:avLst/>
            </a:prstGeom>
          </p:spPr>
        </p:pic>
        <p:sp>
          <p:nvSpPr>
            <p:cNvPr id="6" name="Text Box 20"/>
            <p:cNvSpPr txBox="1">
              <a:spLocks noChangeArrowheads="1"/>
            </p:cNvSpPr>
            <p:nvPr/>
          </p:nvSpPr>
          <p:spPr bwMode="auto">
            <a:xfrm>
              <a:off x="2070099" y="4255888"/>
              <a:ext cx="5649381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zh-CN" altLang="en-US" sz="2000" dirty="0">
                  <a:latin typeface="微软雅黑" pitchFamily="34" charset="-122"/>
                  <a:ea typeface="微软雅黑" pitchFamily="34" charset="-122"/>
                </a:rPr>
                <a:t>温度相同的水，质量越大，内能越多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649596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9438" y="836704"/>
            <a:ext cx="856741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小明和小刚为一件事争论起来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一杯水结冰之后，小明说：“零摄氏度的水和零摄氏度的冰的温度是一样的，因此，它们的内能是一样的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”小刚说：“不对，它们的内能是不一样的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”你认为他俩谁说得对？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说出你的理由。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2964" y="3828871"/>
            <a:ext cx="887863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答：</a:t>
            </a:r>
            <a:r>
              <a:rPr lang="zh-CN" altLang="en-US" sz="24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小刚说得对</a:t>
            </a:r>
            <a:r>
              <a:rPr lang="en-US" altLang="zh-CN" sz="24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zh-CN" altLang="en-US" sz="24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温度和质量相同的水和冰，一个是液态，一个是固态，体积不一样，分子间距和作用力不同，内能不一样</a:t>
            </a:r>
            <a:r>
              <a:rPr lang="en-US" altLang="zh-CN" sz="2400" dirty="0">
                <a:solidFill>
                  <a:srgbClr val="0066FF"/>
                </a:solidFill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2400" dirty="0">
              <a:solidFill>
                <a:srgbClr val="0066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96" t="41224" r="19954"/>
          <a:stretch/>
        </p:blipFill>
        <p:spPr>
          <a:xfrm>
            <a:off x="3272062" y="2504406"/>
            <a:ext cx="2599875" cy="1324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矩形 5"/>
          <p:cNvSpPr/>
          <p:nvPr/>
        </p:nvSpPr>
        <p:spPr>
          <a:xfrm>
            <a:off x="109484" y="101600"/>
            <a:ext cx="69733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）内能还与物体的体积（或状态） 有关，</a:t>
            </a:r>
          </a:p>
        </p:txBody>
      </p:sp>
    </p:spTree>
    <p:extLst>
      <p:ext uri="{BB962C8B-B14F-4D97-AF65-F5344CB8AC3E}">
        <p14:creationId xmlns:p14="http://schemas.microsoft.com/office/powerpoint/2010/main" val="1798883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9529" y="232602"/>
            <a:ext cx="46791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）内能还与物质的种类有关</a:t>
            </a:r>
          </a:p>
        </p:txBody>
      </p:sp>
      <p:sp>
        <p:nvSpPr>
          <p:cNvPr id="4" name="矩形 3"/>
          <p:cNvSpPr/>
          <p:nvPr/>
        </p:nvSpPr>
        <p:spPr>
          <a:xfrm>
            <a:off x="201806" y="1040289"/>
            <a:ext cx="879167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不同物质构成的物体，质量相同，温度相同，因物质的种类不同，</a:t>
            </a:r>
            <a:endParaRPr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分子的质量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不同，分子动能不同，物体的内能也不同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476" y="2253911"/>
            <a:ext cx="8316021" cy="2171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941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9687" y="727277"/>
            <a:ext cx="8816580" cy="961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  物体内能的改变会使得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分子运动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发生变化以及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分子结构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发生变化，从而引起热膨胀、熔化、凝固、蒸发等各种热现象的发生．</a:t>
            </a:r>
          </a:p>
        </p:txBody>
      </p:sp>
      <p:sp>
        <p:nvSpPr>
          <p:cNvPr id="3" name="矩形 2"/>
          <p:cNvSpPr/>
          <p:nvPr/>
        </p:nvSpPr>
        <p:spPr>
          <a:xfrm>
            <a:off x="285214" y="80946"/>
            <a:ext cx="2754448" cy="581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物体内能的改变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75925" y="2046296"/>
            <a:ext cx="3591253" cy="2490327"/>
            <a:chOff x="1076159" y="1988340"/>
            <a:chExt cx="3591253" cy="2490327"/>
          </a:xfrm>
        </p:grpSpPr>
        <p:pic>
          <p:nvPicPr>
            <p:cNvPr id="4" name="图片 3"/>
            <p:cNvPicPr preferRelativeResize="0">
              <a:picLocks/>
            </p:cNvPicPr>
            <p:nvPr/>
          </p:nvPicPr>
          <p:blipFill rotWithShape="1"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49" r="1846" b="16963"/>
            <a:stretch/>
          </p:blipFill>
          <p:spPr>
            <a:xfrm>
              <a:off x="1310947" y="1988340"/>
              <a:ext cx="2880000" cy="1440000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1076159" y="3555339"/>
              <a:ext cx="3591253" cy="92332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烧瓶里的水，温度升高，内能变大，</a:t>
              </a:r>
              <a:r>
                <a:rPr kumimoji="0" lang="zh-CN" altLang="en-US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体积</a:t>
              </a:r>
              <a:r>
                <a:rPr kumimoji="0" lang="zh-CN" altLang="en-US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变大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968326" y="1926295"/>
            <a:ext cx="3591253" cy="2610328"/>
            <a:chOff x="5088466" y="1927606"/>
            <a:chExt cx="3591253" cy="2610328"/>
          </a:xfrm>
        </p:grpSpPr>
        <p:pic>
          <p:nvPicPr>
            <p:cNvPr id="5" name="图片 4"/>
            <p:cNvPicPr preferRelativeResize="0">
              <a:picLocks/>
            </p:cNvPicPr>
            <p:nvPr/>
          </p:nvPicPr>
          <p:blipFill rotWithShape="1">
            <a:blip r:embed="rId3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33" t="15141" r="2533" b="10967"/>
            <a:stretch/>
          </p:blipFill>
          <p:spPr>
            <a:xfrm>
              <a:off x="5444093" y="1927606"/>
              <a:ext cx="2880000" cy="1440000"/>
            </a:xfrm>
            <a:prstGeom prst="rect">
              <a:avLst/>
            </a:prstGeom>
          </p:spPr>
        </p:pic>
        <p:sp>
          <p:nvSpPr>
            <p:cNvPr id="7" name="TextBox 6"/>
            <p:cNvSpPr txBox="1"/>
            <p:nvPr/>
          </p:nvSpPr>
          <p:spPr>
            <a:xfrm>
              <a:off x="5088466" y="3614606"/>
              <a:ext cx="3591253" cy="923328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蜡烛点燃后，温度升高，内能增大，</a:t>
              </a:r>
              <a:r>
                <a:rPr kumimoji="0" lang="zh-CN" altLang="en-US" b="0" i="0" u="none" strike="noStrike" cap="none" spc="0" normalizeH="0" baseline="0" dirty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状态</a:t>
              </a:r>
              <a:r>
                <a:rPr kumimoji="0" lang="zh-CN" altLang="en-US" b="0" i="0" u="none" strike="noStrike" cap="none" spc="0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  <a:sym typeface="Arial" panose="020B0706020202030204"/>
                </a:rPr>
                <a:t>发生变化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584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421249" y="0"/>
            <a:ext cx="3600418" cy="581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内能和机械能的区别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736541"/>
              </p:ext>
            </p:extLst>
          </p:nvPr>
        </p:nvGraphicFramePr>
        <p:xfrm>
          <a:off x="381170" y="968176"/>
          <a:ext cx="8017763" cy="3536091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19028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940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72081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32134"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200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ea typeface="黑体" panose="02010609060101010101" pitchFamily="49" charset="-122"/>
                        </a:rPr>
                        <a:t>什么物体</a:t>
                      </a:r>
                    </a:p>
                  </a:txBody>
                  <a:tcPr marL="91434" marR="91434" marT="60958" marB="60958" anchor="ctr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7429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ea typeface="黑体" panose="02010609060101010101" pitchFamily="49" charset="-122"/>
                        </a:rPr>
                        <a:t>影响因素</a:t>
                      </a:r>
                    </a:p>
                  </a:txBody>
                  <a:tcPr marL="91434" marR="91434" marT="60958" marB="60958" anchor="ctr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tc>
                  <a:txBody>
                    <a:bodyPr/>
                    <a:lstStyle/>
                    <a:p>
                      <a:endParaRPr lang="zh-CN" altLang="en-US" sz="2400" kern="1200" dirty="0">
                        <a:solidFill>
                          <a:schemeClr val="tx1"/>
                        </a:solidFill>
                        <a:latin typeface="+mn-lt"/>
                        <a:ea typeface="黑体" pitchFamily="49" charset="-122"/>
                        <a:cs typeface="+mn-cs"/>
                      </a:endParaRPr>
                    </a:p>
                  </a:txBody>
                  <a:tcPr marL="91434" marR="91434" marT="60958" marB="60958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347666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>
                          <a:solidFill>
                            <a:srgbClr val="C00000"/>
                          </a:solidFill>
                          <a:ea typeface="黑体" panose="02010609060101010101" pitchFamily="49" charset="-122"/>
                        </a:rPr>
                        <a:t>是否每时每刻都有</a:t>
                      </a:r>
                    </a:p>
                  </a:txBody>
                  <a:tcPr marL="91434" marR="91434" marT="60958" marB="60958" anchor="ctr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tc>
                  <a:txBody>
                    <a:bodyPr/>
                    <a:lstStyle/>
                    <a:p>
                      <a:endParaRPr lang="zh-CN" altLang="en-US" sz="2400" dirty="0">
                        <a:ea typeface="黑体" panose="02010609060101010101" pitchFamily="49" charset="-122"/>
                      </a:endParaRPr>
                    </a:p>
                  </a:txBody>
                  <a:tcPr marL="91434" marR="91434" marT="60958" marB="60958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4768820" y="3215818"/>
            <a:ext cx="3585936" cy="120032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ea typeface="黑体" pitchFamily="49" charset="-122"/>
              </a:rPr>
              <a:t>分子在永不停息地运动，因此，物体内能每时每刻，不论何种状态都具有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664329" y="1397118"/>
            <a:ext cx="155628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ea typeface="黑体" pitchFamily="49" charset="-122"/>
              </a:rPr>
              <a:t>不是所有物体都有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494962" y="2258873"/>
            <a:ext cx="222885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ea typeface="黑体" pitchFamily="49" charset="-122"/>
              </a:rPr>
              <a:t>物体的机械运动或者状态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5331482" y="1562327"/>
            <a:ext cx="19100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ea typeface="黑体" pitchFamily="49" charset="-122"/>
              </a:rPr>
              <a:t>一切物体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244353" y="2356390"/>
            <a:ext cx="2673350" cy="472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dirty="0">
                <a:ea typeface="黑体" pitchFamily="49" charset="-122"/>
              </a:rPr>
              <a:t>质量、温度、状态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317424" y="3381570"/>
            <a:ext cx="240722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dirty="0">
                <a:ea typeface="黑体" pitchFamily="49" charset="-122"/>
              </a:rPr>
              <a:t>物体的机械能不是每时每刻都有</a:t>
            </a:r>
          </a:p>
        </p:txBody>
      </p:sp>
      <p:sp>
        <p:nvSpPr>
          <p:cNvPr id="15" name="矩形 3"/>
          <p:cNvSpPr>
            <a:spLocks noChangeArrowheads="1"/>
          </p:cNvSpPr>
          <p:nvPr/>
        </p:nvSpPr>
        <p:spPr bwMode="auto">
          <a:xfrm>
            <a:off x="2763308" y="937418"/>
            <a:ext cx="111283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ea typeface="黑体" pitchFamily="49" charset="-122"/>
              </a:rPr>
              <a:t>机械能</a:t>
            </a:r>
            <a:endParaRPr lang="zh-CN" altLang="en-US" sz="2400" dirty="0">
              <a:solidFill>
                <a:schemeClr val="bg1"/>
              </a:solidFill>
              <a:ea typeface="黑体" pitchFamily="49" charset="-122"/>
            </a:endParaRPr>
          </a:p>
        </p:txBody>
      </p: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5884863" y="937418"/>
            <a:ext cx="8032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  <a:ea typeface="黑体" pitchFamily="49" charset="-122"/>
              </a:rPr>
              <a:t>内能</a:t>
            </a:r>
            <a:endParaRPr lang="zh-CN" altLang="en-US" sz="2400" dirty="0">
              <a:solidFill>
                <a:schemeClr val="bg1"/>
              </a:solidFill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358235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239714" y="58907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186883" y="58907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97445" y="113659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996779" y="636877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14606" y="4588752"/>
            <a:ext cx="378821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本堂重点：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内能的概念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666067" y="4588753"/>
            <a:ext cx="452966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1" hangingPunct="1">
              <a:defRPr sz="240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/>
              <a:t>本堂难点：</a:t>
            </a:r>
            <a:r>
              <a:rPr lang="zh-CN" altLang="en-US" sz="2000" dirty="0">
                <a:solidFill>
                  <a:schemeClr val="tx1"/>
                </a:solidFill>
              </a:rPr>
              <a:t>内能与温度的关系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1602"/>
            <a:ext cx="9086058" cy="386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963265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08"/>
          <p:cNvSpPr/>
          <p:nvPr/>
        </p:nvSpPr>
        <p:spPr>
          <a:xfrm>
            <a:off x="284119" y="13391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309924" y="133914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典例分析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094015" y="65713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hape 112"/>
          <p:cNvSpPr/>
          <p:nvPr/>
        </p:nvSpPr>
        <p:spPr>
          <a:xfrm>
            <a:off x="241432" y="194032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08640" y="664363"/>
            <a:ext cx="3863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考点一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内能的概念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919" y="1187583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/>
          </a:p>
        </p:txBody>
      </p:sp>
      <p:sp>
        <p:nvSpPr>
          <p:cNvPr id="11" name="矩形 10"/>
          <p:cNvSpPr/>
          <p:nvPr/>
        </p:nvSpPr>
        <p:spPr>
          <a:xfrm>
            <a:off x="637912" y="1618526"/>
            <a:ext cx="8048888" cy="3200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成都）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关于分子和物体内能，下列说法正确的是（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杯子里的水可以任意倒出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说明水分子间没有引力</a:t>
            </a: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固体间能扩散，表明固体物质分子是运动的</a:t>
            </a: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把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℃的冰块加热熔化成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℃的水，其内能不变</a:t>
            </a:r>
          </a:p>
          <a:p>
            <a:pPr algn="l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用力搓手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手发热是通过热传递增加手的内能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489534" y="1857133"/>
            <a:ext cx="44026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B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257192687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804" y="214848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3" name="矩形 2"/>
          <p:cNvSpPr/>
          <p:nvPr/>
        </p:nvSpPr>
        <p:spPr>
          <a:xfrm>
            <a:off x="1144977" y="824895"/>
            <a:ext cx="7543800" cy="3200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zh-CN" sz="2400" b="1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2019 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扬州市）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下列说法正确的是(         )</a:t>
            </a:r>
          </a:p>
          <a:p>
            <a:pPr algn="l">
              <a:lnSpc>
                <a:spcPct val="200000"/>
              </a:lnSpc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A.0℃的物体没有内能	</a:t>
            </a:r>
          </a:p>
          <a:p>
            <a:pPr algn="l">
              <a:lnSpc>
                <a:spcPct val="200000"/>
              </a:lnSpc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B.物体具有内能，也同时具有机械能</a:t>
            </a:r>
          </a:p>
          <a:p>
            <a:pPr algn="l">
              <a:lnSpc>
                <a:spcPct val="200000"/>
              </a:lnSpc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C.只要设计巧妙，永动机就可以制成</a:t>
            </a:r>
          </a:p>
          <a:p>
            <a:pPr algn="l">
              <a:lnSpc>
                <a:spcPct val="200000"/>
              </a:lnSpc>
            </a:pP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D.核能属于可再生能源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502839" y="1023239"/>
            <a:ext cx="44026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B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72050823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1795" y="194571"/>
            <a:ext cx="58070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考点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lang="en-US" altLang="zh-CN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28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理解内能与温度的关系</a:t>
            </a:r>
            <a:endParaRPr lang="zh-CN" altLang="zh-CN" sz="28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1795" y="781392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【典型例题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zh-CN" altLang="en-US" sz="2800" dirty="0">
              <a:solidFill>
                <a:srgbClr val="00808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81202" y="1304612"/>
            <a:ext cx="7761021" cy="3077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广州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．下列说法正确的是（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）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．两物体温度相同，内能一定相同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B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．两物体相比，分子动能越大的物体，其内能越大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．甲物体传递了热量给乙物体，说明甲物体内能大</a:t>
            </a:r>
          </a:p>
          <a:p>
            <a:pPr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D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．扩散现象中，分子可以从低温物体运动到高温物体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456427" y="1433045"/>
            <a:ext cx="44026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D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332025855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2208" y="401115"/>
            <a:ext cx="25490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【迁移训练</a:t>
            </a:r>
            <a:r>
              <a:rPr lang="en-US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zh-CN" sz="2800" dirty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</a:p>
        </p:txBody>
      </p:sp>
      <p:sp>
        <p:nvSpPr>
          <p:cNvPr id="4" name="矩形 3"/>
          <p:cNvSpPr/>
          <p:nvPr/>
        </p:nvSpPr>
        <p:spPr>
          <a:xfrm>
            <a:off x="448734" y="1044138"/>
            <a:ext cx="8161866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fontAlgn="ctr">
              <a:lnSpc>
                <a:spcPct val="200000"/>
              </a:lnSpc>
            </a:pP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(2019 </a:t>
            </a:r>
            <a:r>
              <a:rPr lang="zh-CN" altLang="zh-CN" sz="2000" b="1" dirty="0">
                <a:latin typeface="微软雅黑" pitchFamily="34" charset="-122"/>
                <a:ea typeface="微软雅黑" pitchFamily="34" charset="-122"/>
              </a:rPr>
              <a:t>山东烟台</a:t>
            </a:r>
            <a:r>
              <a:rPr lang="en-US" altLang="zh-CN" sz="2000" b="1" dirty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关于温度、热量和内能，下列说法正确的是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(       )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A.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物体的内能增加，温度一定升高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			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B.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物体温度升高，一定吸收了热量</a:t>
            </a:r>
          </a:p>
          <a:p>
            <a:pPr algn="l" fontAlgn="ctr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物体温度降低，内能一定减少</a:t>
            </a: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			</a:t>
            </a:r>
            <a:endParaRPr lang="zh-CN" altLang="zh-CN" sz="2000" dirty="0">
              <a:latin typeface="微软雅黑" pitchFamily="34" charset="-122"/>
              <a:ea typeface="微软雅黑" pitchFamily="34" charset="-122"/>
            </a:endParaRPr>
          </a:p>
          <a:p>
            <a:pPr algn="l" fontAlgn="ctr">
              <a:lnSpc>
                <a:spcPct val="200000"/>
              </a:lnSpc>
            </a:pPr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D.</a:t>
            </a:r>
            <a:r>
              <a:rPr lang="zh-CN" altLang="zh-CN" sz="2000" dirty="0">
                <a:latin typeface="微软雅黑" pitchFamily="34" charset="-122"/>
                <a:ea typeface="微软雅黑" pitchFamily="34" charset="-122"/>
              </a:rPr>
              <a:t>物体吸收了热量，温度一定升高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502085" y="1270084"/>
            <a:ext cx="440267" cy="58477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C</a:t>
            </a:r>
            <a:endParaRPr kumimoji="0" lang="zh-CN" altLang="en-US" sz="3200" b="0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</p:spTree>
    <p:extLst>
      <p:ext uri="{BB962C8B-B14F-4D97-AF65-F5344CB8AC3E}">
        <p14:creationId xmlns:p14="http://schemas.microsoft.com/office/powerpoint/2010/main" val="124240570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6" y="300084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04089" y="341198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831695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2860" y="997865"/>
            <a:ext cx="134417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复习回顾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9066" y="1387636"/>
            <a:ext cx="6163734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en-US" altLang="zh-CN" sz="2000" b="0" i="0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1.</a:t>
            </a:r>
            <a:r>
              <a:rPr kumimoji="0" lang="zh-CN" altLang="en-US" sz="2000" b="0" i="0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温度表示物体的</a:t>
            </a:r>
            <a:r>
              <a:rPr kumimoji="0" lang="zh-CN" altLang="en-US" sz="2000" b="0" i="0" u="sng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                           </a:t>
            </a:r>
            <a:r>
              <a:rPr kumimoji="0" lang="zh-CN" altLang="en-US" sz="2000" b="0" i="0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。</a:t>
            </a: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7460" y="1908028"/>
            <a:ext cx="5574496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sz="2000" dirty="0"/>
              <a:t>2.</a:t>
            </a:r>
            <a:r>
              <a:rPr lang="zh-CN" altLang="en-US" sz="2000" dirty="0"/>
              <a:t> </a:t>
            </a:r>
            <a:r>
              <a:rPr lang="zh-CN" altLang="en-US" sz="2000" u="sng" dirty="0"/>
              <a:t>             </a:t>
            </a:r>
            <a:r>
              <a:rPr lang="zh-CN" altLang="en-US" sz="2000" dirty="0"/>
              <a:t>现象说明分子是运动的。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031080" y="1247161"/>
            <a:ext cx="1344178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冷热程度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89467" y="1795419"/>
            <a:ext cx="7789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扩散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7971" y="2369691"/>
            <a:ext cx="1266712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问题：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586228" y="2400468"/>
            <a:ext cx="5484199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腌咸菜和炒菜，哪种情况菜咸的更快？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204089" y="2996217"/>
            <a:ext cx="5978375" cy="1963923"/>
            <a:chOff x="1462336" y="3028374"/>
            <a:chExt cx="5978375" cy="2186006"/>
          </a:xfrm>
        </p:grpSpPr>
        <p:pic>
          <p:nvPicPr>
            <p:cNvPr id="18" name="图片 17"/>
            <p:cNvPicPr preferRelativeResize="0">
              <a:picLocks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42"/>
            <a:stretch/>
          </p:blipFill>
          <p:spPr>
            <a:xfrm>
              <a:off x="4920711" y="3028374"/>
              <a:ext cx="2520000" cy="1620000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</p:spPr>
        </p:pic>
        <p:grpSp>
          <p:nvGrpSpPr>
            <p:cNvPr id="22" name="组合 21"/>
            <p:cNvGrpSpPr/>
            <p:nvPr/>
          </p:nvGrpSpPr>
          <p:grpSpPr>
            <a:xfrm>
              <a:off x="1462336" y="3028374"/>
              <a:ext cx="2520000" cy="2186006"/>
              <a:chOff x="1462336" y="3028374"/>
              <a:chExt cx="2520000" cy="2186006"/>
            </a:xfrm>
          </p:grpSpPr>
          <p:pic>
            <p:nvPicPr>
              <p:cNvPr id="16" name="图片 15"/>
              <p:cNvPicPr preferRelativeResize="0">
                <a:picLocks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64" t="44626" r="16375"/>
              <a:stretch/>
            </p:blipFill>
            <p:spPr>
              <a:xfrm>
                <a:off x="1462336" y="3028374"/>
                <a:ext cx="2520000" cy="1620001"/>
              </a:xfrm>
              <a:prstGeom prst="roundRect">
                <a:avLst>
                  <a:gd name="adj" fmla="val 8594"/>
                </a:avLst>
              </a:prstGeom>
              <a:solidFill>
                <a:srgbClr val="FFFFFF">
                  <a:shade val="85000"/>
                </a:srgbClr>
              </a:solidFill>
              <a:ln>
                <a:noFill/>
              </a:ln>
              <a:effectLst>
                <a:reflection blurRad="12700" stA="38000" endPos="28000" dist="5000" dir="5400000" sy="-100000" algn="bl" rotWithShape="0"/>
              </a:effectLst>
            </p:spPr>
          </p:pic>
          <p:sp>
            <p:nvSpPr>
              <p:cNvPr id="20" name="TextBox 19"/>
              <p:cNvSpPr txBox="1"/>
              <p:nvPr/>
            </p:nvSpPr>
            <p:spPr>
              <a:xfrm>
                <a:off x="2050247" y="4752717"/>
                <a:ext cx="1344178" cy="46166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>
                <a:lvl1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0" i="0" strike="noStrike" cap="none" spc="0" normalizeH="0" baseline="0">
                    <a:ln>
                      <a:noFill/>
                    </a:ln>
                    <a:solidFill>
                      <a:srgbClr val="000000"/>
                    </a:solidFill>
                    <a:effectLst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dirty="0">
                    <a:solidFill>
                      <a:schemeClr val="tx1"/>
                    </a:solidFill>
                  </a:rPr>
                  <a:t>腌制咸菜</a:t>
                </a:r>
              </a:p>
            </p:txBody>
          </p:sp>
        </p:grpSp>
        <p:sp>
          <p:nvSpPr>
            <p:cNvPr id="21" name="TextBox 20"/>
            <p:cNvSpPr txBox="1"/>
            <p:nvPr/>
          </p:nvSpPr>
          <p:spPr>
            <a:xfrm>
              <a:off x="5508622" y="4752717"/>
              <a:ext cx="1344178" cy="461663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/>
                  </a:solidFill>
                </a:rPr>
                <a:t>炒菜放盐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6375270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08"/>
          <p:cNvSpPr/>
          <p:nvPr/>
        </p:nvSpPr>
        <p:spPr>
          <a:xfrm>
            <a:off x="326805" y="166635"/>
            <a:ext cx="724521" cy="69778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6" name="Shape 112"/>
          <p:cNvSpPr/>
          <p:nvPr/>
        </p:nvSpPr>
        <p:spPr>
          <a:xfrm>
            <a:off x="284119" y="341198"/>
            <a:ext cx="809896" cy="58477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4378" y="143292"/>
            <a:ext cx="1528622" cy="52321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059873" y="666510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3"/>
            <a:ext cx="736376" cy="359227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263438" y="925972"/>
            <a:ext cx="28151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一、温度与热运动 </a:t>
            </a:r>
          </a:p>
        </p:txBody>
      </p:sp>
      <p:sp>
        <p:nvSpPr>
          <p:cNvPr id="9" name="文本框 1"/>
          <p:cNvSpPr txBox="1"/>
          <p:nvPr/>
        </p:nvSpPr>
        <p:spPr>
          <a:xfrm>
            <a:off x="418492" y="1387637"/>
            <a:ext cx="4231522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  <a:defRPr b="0">
                <a:solidFill>
                  <a:srgbClr val="000000"/>
                </a:solidFill>
              </a:defRPr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实验探究：</a:t>
            </a:r>
            <a:r>
              <a:rPr lang="zh-CN" altLang="en-US" sz="2000" dirty="0">
                <a:solidFill>
                  <a:srgbClr val="FF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</a:rPr>
              <a:t>温度对扩散的影响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33789" y="1948229"/>
            <a:ext cx="4857878" cy="1015661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</a:rPr>
              <a:t>把墨水分别滴入一杯热水和一杯冷水中，比较扩散的快慢。</a:t>
            </a:r>
          </a:p>
        </p:txBody>
      </p:sp>
      <p:pic>
        <p:nvPicPr>
          <p:cNvPr id="11" name="图片 10" descr="墨水扩散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8" t="5001" r="9479"/>
          <a:stretch/>
        </p:blipFill>
        <p:spPr bwMode="auto">
          <a:xfrm>
            <a:off x="5728978" y="1189729"/>
            <a:ext cx="2116502" cy="2341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94734" y="3665212"/>
            <a:ext cx="8305800" cy="120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结论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物体温度越高，扩散越快，物体内大量分子做无规则运动的越剧烈。</a:t>
            </a:r>
            <a:endParaRPr lang="en-US" altLang="zh-CN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4734" y="3049581"/>
            <a:ext cx="392928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现象</a:t>
            </a: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20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墨水在热水中扩散更快。</a:t>
            </a:r>
            <a:endParaRPr lang="en-US" altLang="zh-CN" sz="20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9228082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120"/>
          <p:cNvSpPr/>
          <p:nvPr/>
        </p:nvSpPr>
        <p:spPr>
          <a:xfrm>
            <a:off x="379634" y="170853"/>
            <a:ext cx="1538883" cy="369332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r>
              <a:rPr lang="zh-CN" altLang="en-US" sz="2400" b="0" dirty="0">
                <a:solidFill>
                  <a:srgbClr val="007E27"/>
                </a:solidFill>
              </a:rPr>
              <a:t>分子热运动</a:t>
            </a:r>
            <a:endParaRPr lang="en-US" altLang="zh-CN" sz="2400" b="0" dirty="0">
              <a:solidFill>
                <a:srgbClr val="007E27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78561" y="540185"/>
            <a:ext cx="7231278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rgbClr val="0039AC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因为分子运动快慢和温度有关，把分子的无规则运动叫做</a:t>
            </a:r>
            <a:r>
              <a:rPr lang="zh-CN" altLang="en-US" dirty="0">
                <a:solidFill>
                  <a:srgbClr val="FF0000"/>
                </a:solidFill>
              </a:rPr>
              <a:t>分子热运动。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20134" y="1692090"/>
            <a:ext cx="8348133" cy="64632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讨论：</a:t>
            </a: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腌咸菜和炒菜，哪种情况咸的更快一些</a:t>
            </a:r>
            <a:r>
              <a:rPr kumimoji="0" lang="en-US" altLang="zh-CN" sz="2400" i="0" u="none" strike="noStrike" cap="none" spc="0" normalizeH="0" baseline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?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0134" y="2192218"/>
            <a:ext cx="8215856" cy="1200327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点拨：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itchFamily="34" charset="-122"/>
                <a:ea typeface="微软雅黑" pitchFamily="34" charset="-122"/>
              </a:rPr>
              <a:t>炒菜时温度高，盐分子运动剧烈，扩散的快。所以炒菜时咸得更快。</a:t>
            </a:r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220134" y="3313361"/>
            <a:ext cx="8193565" cy="646329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温度微观上表示物体大量分子的无规则运动的剧烈程度。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875" y="3815237"/>
            <a:ext cx="1659465" cy="1234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000730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296333" y="771029"/>
            <a:ext cx="1689932" cy="461665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分子动能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348463" y="1737769"/>
            <a:ext cx="3462867" cy="2286362"/>
            <a:chOff x="348463" y="1737769"/>
            <a:chExt cx="3462867" cy="2286362"/>
          </a:xfrm>
        </p:grpSpPr>
        <p:pic>
          <p:nvPicPr>
            <p:cNvPr id="2" name="Picture 2" descr="篮球"/>
            <p:cNvPicPr preferRelativeResize="0">
              <a:picLocks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9897" y="1737769"/>
              <a:ext cx="2160000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文本框 12291"/>
            <p:cNvSpPr txBox="1">
              <a:spLocks noChangeArrowheads="1"/>
            </p:cNvSpPr>
            <p:nvPr/>
          </p:nvSpPr>
          <p:spPr bwMode="auto">
            <a:xfrm>
              <a:off x="348463" y="3562466"/>
              <a:ext cx="34628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400" dirty="0">
                  <a:latin typeface="微软雅黑" pitchFamily="34" charset="-122"/>
                  <a:ea typeface="微软雅黑" pitchFamily="34" charset="-122"/>
                </a:rPr>
                <a:t>运动着的篮球具有动能</a:t>
              </a:r>
            </a:p>
          </p:txBody>
        </p:sp>
      </p:grpSp>
      <p:sp>
        <p:nvSpPr>
          <p:cNvPr id="9" name="文本框 12293"/>
          <p:cNvSpPr txBox="1"/>
          <p:nvPr/>
        </p:nvSpPr>
        <p:spPr>
          <a:xfrm>
            <a:off x="296333" y="165101"/>
            <a:ext cx="1193800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想一想</a:t>
            </a:r>
            <a:endParaRPr lang="en-US" altLang="zh-CN" noProof="1"/>
          </a:p>
        </p:txBody>
      </p:sp>
      <p:sp>
        <p:nvSpPr>
          <p:cNvPr id="10" name="文本框 12294"/>
          <p:cNvSpPr txBox="1">
            <a:spLocks noChangeArrowheads="1"/>
          </p:cNvSpPr>
          <p:nvPr/>
        </p:nvSpPr>
        <p:spPr bwMode="auto">
          <a:xfrm>
            <a:off x="1835150" y="5445125"/>
            <a:ext cx="5689600" cy="679450"/>
          </a:xfrm>
          <a:prstGeom prst="rect">
            <a:avLst/>
          </a:prstGeom>
          <a:noFill/>
          <a:ln w="38100">
            <a:solidFill>
              <a:srgbClr val="FF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latin typeface="黑体" pitchFamily="49" charset="-122"/>
                <a:ea typeface="黑体" pitchFamily="49" charset="-122"/>
              </a:rPr>
              <a:t>结论</a:t>
            </a:r>
            <a:r>
              <a:rPr lang="en-US" altLang="zh-CN" sz="3600" b="1">
                <a:latin typeface="华文新魏" pitchFamily="2" charset="-122"/>
                <a:ea typeface="华文新魏" pitchFamily="2" charset="-122"/>
              </a:rPr>
              <a:t>:</a:t>
            </a:r>
            <a:r>
              <a:rPr lang="zh-CN" altLang="en-US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运动着的分子也动能</a:t>
            </a:r>
            <a:r>
              <a:rPr lang="en-US" altLang="zh-CN" sz="3600" b="1">
                <a:solidFill>
                  <a:srgbClr val="FF3300"/>
                </a:solidFill>
                <a:latin typeface="黑体" pitchFamily="49" charset="-122"/>
                <a:ea typeface="黑体" pitchFamily="49" charset="-122"/>
              </a:rPr>
              <a:t>.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5363821" y="1708104"/>
            <a:ext cx="2366434" cy="2316027"/>
            <a:chOff x="5363821" y="1708104"/>
            <a:chExt cx="2366434" cy="2316027"/>
          </a:xfrm>
        </p:grpSpPr>
        <p:sp>
          <p:nvSpPr>
            <p:cNvPr id="8" name="文本框 12292"/>
            <p:cNvSpPr txBox="1">
              <a:spLocks noChangeArrowheads="1"/>
            </p:cNvSpPr>
            <p:nvPr/>
          </p:nvSpPr>
          <p:spPr bwMode="auto">
            <a:xfrm>
              <a:off x="5363821" y="3562466"/>
              <a:ext cx="236643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50000"/>
                </a:spcBef>
                <a:defRPr sz="2400"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dirty="0"/>
                <a:t>运动着的分子呢</a:t>
              </a:r>
              <a:r>
                <a:rPr lang="en-US" altLang="zh-CN" dirty="0"/>
                <a:t>?</a:t>
              </a:r>
            </a:p>
          </p:txBody>
        </p:sp>
        <p:pic>
          <p:nvPicPr>
            <p:cNvPr id="22" name="图片 21"/>
            <p:cNvPicPr preferRelativeResize="0">
              <a:picLocks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67038" y="1708104"/>
              <a:ext cx="2160000" cy="1800000"/>
            </a:xfrm>
            <a:prstGeom prst="rect">
              <a:avLst/>
            </a:prstGeom>
          </p:spPr>
        </p:pic>
      </p:grpSp>
      <p:grpSp>
        <p:nvGrpSpPr>
          <p:cNvPr id="24" name="组合 23"/>
          <p:cNvGrpSpPr/>
          <p:nvPr/>
        </p:nvGrpSpPr>
        <p:grpSpPr>
          <a:xfrm>
            <a:off x="3260758" y="1708104"/>
            <a:ext cx="1971641" cy="821665"/>
            <a:chOff x="3260758" y="1708104"/>
            <a:chExt cx="1971641" cy="821665"/>
          </a:xfrm>
        </p:grpSpPr>
        <p:sp>
          <p:nvSpPr>
            <p:cNvPr id="5" name="文本框 12289"/>
            <p:cNvSpPr txBox="1"/>
            <p:nvPr/>
          </p:nvSpPr>
          <p:spPr>
            <a:xfrm>
              <a:off x="3553634" y="1708104"/>
              <a:ext cx="1385887" cy="461665"/>
            </a:xfrm>
            <a:prstGeom prst="rect">
              <a:avLst/>
            </a:prstGeom>
            <a:noFill/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t">
              <a:spAutoFit/>
            </a:bodyPr>
            <a:lstStyle>
              <a:lvl1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2400" b="0" i="0" strike="noStrike" cap="none" spc="0" normalizeH="0" baseline="0">
                  <a:ln>
                    <a:noFill/>
                  </a:ln>
                  <a:solidFill>
                    <a:srgbClr val="FF0000"/>
                  </a:solidFill>
                  <a:effectLst/>
                  <a:uFillTx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noProof="1"/>
                <a:t>对照类比</a:t>
              </a:r>
              <a:r>
                <a:rPr lang="en-US" altLang="zh-CN" noProof="1"/>
                <a:t>:</a:t>
              </a:r>
            </a:p>
          </p:txBody>
        </p:sp>
        <p:sp>
          <p:nvSpPr>
            <p:cNvPr id="23" name="左右箭头 22"/>
            <p:cNvSpPr/>
            <p:nvPr/>
          </p:nvSpPr>
          <p:spPr>
            <a:xfrm>
              <a:off x="3260758" y="2169769"/>
              <a:ext cx="1971641" cy="360000"/>
            </a:xfrm>
            <a:prstGeom prst="leftRightArrow">
              <a:avLst/>
            </a:prstGeom>
            <a:solidFill>
              <a:srgbClr val="0070C0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solidFill>
                    <a:srgbClr val="FF0000"/>
                  </a:solidFill>
                </a:ln>
                <a:solidFill>
                  <a:srgbClr val="FF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</p:grpSp>
      <p:sp>
        <p:nvSpPr>
          <p:cNvPr id="21" name="矩形标注 20"/>
          <p:cNvSpPr/>
          <p:nvPr/>
        </p:nvSpPr>
        <p:spPr>
          <a:xfrm>
            <a:off x="5078185" y="698003"/>
            <a:ext cx="2937707" cy="607715"/>
          </a:xfrm>
          <a:prstGeom prst="wedgeRectCallout">
            <a:avLst>
              <a:gd name="adj1" fmla="val -14222"/>
              <a:gd name="adj2" fmla="val 149222"/>
            </a:avLst>
          </a:prstGeom>
          <a:solidFill>
            <a:schemeClr val="bg1"/>
          </a:solidFill>
          <a:ln w="38100" cap="flat" cmpd="sng">
            <a:solidFill>
              <a:srgbClr val="666699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400" noProof="1">
                <a:solidFill>
                  <a:srgbClr val="00206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我运动</a:t>
            </a:r>
            <a:r>
              <a:rPr lang="en-US" altLang="zh-CN" sz="2400" noProof="1">
                <a:solidFill>
                  <a:srgbClr val="00206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noProof="1">
                <a:solidFill>
                  <a:srgbClr val="00206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微软雅黑" pitchFamily="34" charset="-122"/>
                <a:ea typeface="微软雅黑" pitchFamily="34" charset="-122"/>
              </a:rPr>
              <a:t>也有动能！</a:t>
            </a:r>
          </a:p>
        </p:txBody>
      </p:sp>
      <p:sp>
        <p:nvSpPr>
          <p:cNvPr id="25" name="文本框 13313"/>
          <p:cNvSpPr txBox="1"/>
          <p:nvPr/>
        </p:nvSpPr>
        <p:spPr>
          <a:xfrm>
            <a:off x="1273108" y="4268709"/>
            <a:ext cx="6400801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algn="l" rtl="0" latinLnBrk="1" hangingPunct="0"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分子作无规则运动而具有的能叫做</a:t>
            </a:r>
            <a:r>
              <a:rPr lang="zh-CN" altLang="en-US" noProof="1">
                <a:solidFill>
                  <a:srgbClr val="FF0000"/>
                </a:solidFill>
              </a:rPr>
              <a:t>分子动能。</a:t>
            </a:r>
          </a:p>
        </p:txBody>
      </p:sp>
    </p:spTree>
    <p:extLst>
      <p:ext uri="{BB962C8B-B14F-4D97-AF65-F5344CB8AC3E}">
        <p14:creationId xmlns:p14="http://schemas.microsoft.com/office/powerpoint/2010/main" val="37341213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 animBg="1"/>
      <p:bldP spid="21" grpId="0" animBg="1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56093" y="571435"/>
            <a:ext cx="1479892" cy="46166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algn="l" rtl="0" latinLnBrk="1" hangingPunct="0"/>
            <a:r>
              <a:rPr lang="zh-CN" altLang="en-US" sz="2400" noProof="1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分子势能</a:t>
            </a:r>
            <a:endParaRPr lang="en-US" altLang="zh-CN" sz="2400" noProof="1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文本框 16385"/>
          <p:cNvSpPr txBox="1"/>
          <p:nvPr/>
        </p:nvSpPr>
        <p:spPr>
          <a:xfrm>
            <a:off x="444705" y="4488053"/>
            <a:ext cx="8353953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noProof="1"/>
              <a:t>由于分子间存在着相互作用力而具有的能叫做</a:t>
            </a:r>
            <a:r>
              <a:rPr lang="zh-CN" altLang="en-US" noProof="1">
                <a:solidFill>
                  <a:srgbClr val="FF0000"/>
                </a:solidFill>
              </a:rPr>
              <a:t>分子势能</a:t>
            </a:r>
            <a:r>
              <a:rPr lang="en-US" altLang="zh-CN" noProof="1">
                <a:solidFill>
                  <a:srgbClr val="FF0000"/>
                </a:solidFill>
              </a:rPr>
              <a:t>.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3202608" y="147341"/>
            <a:ext cx="5641344" cy="2846417"/>
            <a:chOff x="3202608" y="147341"/>
            <a:chExt cx="5641344" cy="2846417"/>
          </a:xfrm>
        </p:grpSpPr>
        <p:pic>
          <p:nvPicPr>
            <p:cNvPr id="4" name="Picture 5" descr="引力图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82613" y="147341"/>
              <a:ext cx="862694" cy="180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>
            <a:xfrm>
              <a:off x="4869787" y="1793429"/>
              <a:ext cx="397416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noProof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互相吸引的分子之间有距离也具有势能</a:t>
              </a:r>
              <a:r>
                <a:rPr lang="en-US" altLang="zh-CN" sz="2400" noProof="1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!</a:t>
              </a:r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202608" y="634643"/>
              <a:ext cx="1971641" cy="821665"/>
              <a:chOff x="3260758" y="1708104"/>
              <a:chExt cx="1971641" cy="821665"/>
            </a:xfrm>
          </p:grpSpPr>
          <p:sp>
            <p:nvSpPr>
              <p:cNvPr id="17" name="文本框 12289"/>
              <p:cNvSpPr txBox="1"/>
              <p:nvPr/>
            </p:nvSpPr>
            <p:spPr>
              <a:xfrm>
                <a:off x="3553634" y="1708104"/>
                <a:ext cx="1385887" cy="4616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>
                <a:lvl1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0" i="0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noProof="1"/>
                  <a:t>对照类比</a:t>
                </a:r>
                <a:r>
                  <a:rPr lang="en-US" altLang="zh-CN" noProof="1"/>
                  <a:t>:</a:t>
                </a:r>
              </a:p>
            </p:txBody>
          </p:sp>
          <p:sp>
            <p:nvSpPr>
              <p:cNvPr id="18" name="左右箭头 17"/>
              <p:cNvSpPr/>
              <p:nvPr/>
            </p:nvSpPr>
            <p:spPr>
              <a:xfrm>
                <a:off x="3260758" y="2169769"/>
                <a:ext cx="1971641" cy="360000"/>
              </a:xfrm>
              <a:prstGeom prst="leftRightArrow">
                <a:avLst/>
              </a:prstGeom>
              <a:solidFill>
                <a:srgbClr val="0070C0"/>
              </a:soli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/>
                  <a:uFillTx/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3257707" y="2661571"/>
            <a:ext cx="5433056" cy="1402500"/>
            <a:chOff x="3257707" y="2661571"/>
            <a:chExt cx="5433056" cy="1402500"/>
          </a:xfrm>
        </p:grpSpPr>
        <p:pic>
          <p:nvPicPr>
            <p:cNvPr id="2" name="Picture 3" descr="斥力图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27028" y="2993758"/>
              <a:ext cx="1655762" cy="56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4746542" y="3417740"/>
              <a:ext cx="39442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互相排斥的分子也具有势能！</a:t>
              </a: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3257707" y="2661571"/>
              <a:ext cx="1971641" cy="821665"/>
              <a:chOff x="3260758" y="1708104"/>
              <a:chExt cx="1971641" cy="821665"/>
            </a:xfrm>
          </p:grpSpPr>
          <p:sp>
            <p:nvSpPr>
              <p:cNvPr id="20" name="文本框 12289"/>
              <p:cNvSpPr txBox="1"/>
              <p:nvPr/>
            </p:nvSpPr>
            <p:spPr>
              <a:xfrm>
                <a:off x="3553634" y="1708104"/>
                <a:ext cx="1385887" cy="46166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t">
                <a:spAutoFit/>
              </a:bodyPr>
              <a:lstStyle>
                <a:lvl1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 kumimoji="0" sz="2400" b="0" i="0" strike="noStrike" cap="none" spc="0" normalizeH="0" baseline="0">
                    <a:ln>
                      <a:noFill/>
                    </a:ln>
                    <a:solidFill>
                      <a:srgbClr val="FF0000"/>
                    </a:solidFill>
                    <a:effectLst/>
                    <a:uFillTx/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noProof="1"/>
                  <a:t>对照类比</a:t>
                </a:r>
                <a:endParaRPr lang="en-US" altLang="zh-CN" noProof="1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左右箭头 20"/>
              <p:cNvSpPr/>
              <p:nvPr/>
            </p:nvSpPr>
            <p:spPr>
              <a:xfrm>
                <a:off x="3260758" y="2169769"/>
                <a:ext cx="1971641" cy="360000"/>
              </a:xfrm>
              <a:prstGeom prst="leftRightArrow">
                <a:avLst/>
              </a:prstGeom>
              <a:solidFill>
                <a:srgbClr val="0070C0"/>
              </a:solidFill>
              <a:ln w="12700" cap="flat">
                <a:solidFill>
                  <a:srgbClr val="BBE0E3"/>
                </a:solidFill>
                <a:prstDash val="solid"/>
                <a:miter lim="800000"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none"/>
            </p:style>
            <p:txBody>
              <a:bodyPr rot="0" spcFirstLastPara="1" vertOverflow="overflow" horzOverflow="overflow" vert="horz" wrap="square" lIns="45719" tIns="45719" rIns="45719" bIns="45719" numCol="1" spcCol="38100" rtlCol="0" anchor="ctr">
                <a:spAutoFit/>
              </a:bodyPr>
              <a:lstStyle/>
              <a:p>
                <a:pPr marL="0" marR="0" indent="0" algn="l" defTabSz="914400" rtl="0" fontAlgn="auto" latinLnBrk="1" hangingPunct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cap="none" spc="0" normalizeH="0" baseline="0">
                  <a:ln>
                    <a:solidFill>
                      <a:srgbClr val="FF0000"/>
                    </a:solidFill>
                  </a:ln>
                  <a:solidFill>
                    <a:srgbClr val="FF0000"/>
                  </a:solidFill>
                  <a:effectLst/>
                  <a:uFillTx/>
                  <a:latin typeface="微软雅黑" panose="020B0502040204020203" charset="-122"/>
                  <a:ea typeface="微软雅黑" panose="020B0502040204020203" charset="-122"/>
                  <a:cs typeface="微软雅黑" panose="020B0502040204020203" charset="-122"/>
                  <a:sym typeface="微软雅黑" panose="020B0502040204020203" charset="-122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383828" y="147341"/>
            <a:ext cx="4105840" cy="2909389"/>
            <a:chOff x="383828" y="147341"/>
            <a:chExt cx="4105840" cy="2909389"/>
          </a:xfrm>
        </p:grpSpPr>
        <p:grpSp>
          <p:nvGrpSpPr>
            <p:cNvPr id="5" name="Group 6"/>
            <p:cNvGrpSpPr>
              <a:grpSpLocks/>
            </p:cNvGrpSpPr>
            <p:nvPr/>
          </p:nvGrpSpPr>
          <p:grpSpPr bwMode="auto">
            <a:xfrm>
              <a:off x="2051519" y="147341"/>
              <a:ext cx="844730" cy="1800000"/>
              <a:chOff x="0" y="0"/>
              <a:chExt cx="482" cy="1134"/>
            </a:xfrm>
          </p:grpSpPr>
          <p:pic>
            <p:nvPicPr>
              <p:cNvPr id="6" name="Picture 7" descr="石块"/>
              <p:cNvPicPr>
                <a:picLocks noChangeAspect="1" noChangeArrowheads="1"/>
              </p:cNvPicPr>
              <p:nvPr/>
            </p:nvPicPr>
            <p:blipFill>
              <a:blip r:embed="rId4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6" y="0"/>
                <a:ext cx="241" cy="3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" name="Picture 8" descr="地球"/>
              <p:cNvPicPr>
                <a:picLocks noChangeAspect="1" noChangeArrowheads="1"/>
              </p:cNvPicPr>
              <p:nvPr/>
            </p:nvPicPr>
            <p:blipFill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635"/>
                <a:ext cx="482" cy="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" name="TextBox 9"/>
            <p:cNvSpPr txBox="1"/>
            <p:nvPr/>
          </p:nvSpPr>
          <p:spPr>
            <a:xfrm>
              <a:off x="383828" y="1856401"/>
              <a:ext cx="410584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lnSpc>
                  <a:spcPct val="150000"/>
                </a:lnSpc>
              </a:pPr>
              <a:r>
                <a:rPr lang="zh-CN" altLang="en-US" sz="2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小球和地球之间因为有距离、互相吸引而具有势能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604735" y="1328230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+mn-ea"/>
                </a:rPr>
                <a:t>①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4705" y="3019047"/>
            <a:ext cx="4318911" cy="1599022"/>
            <a:chOff x="444705" y="3019047"/>
            <a:chExt cx="4318911" cy="1599022"/>
          </a:xfrm>
        </p:grpSpPr>
        <p:grpSp>
          <p:nvGrpSpPr>
            <p:cNvPr id="25" name="组合 24"/>
            <p:cNvGrpSpPr/>
            <p:nvPr/>
          </p:nvGrpSpPr>
          <p:grpSpPr>
            <a:xfrm>
              <a:off x="444705" y="3023128"/>
              <a:ext cx="4318911" cy="1594941"/>
              <a:chOff x="444705" y="3023128"/>
              <a:chExt cx="4318911" cy="1594941"/>
            </a:xfrm>
          </p:grpSpPr>
          <p:pic>
            <p:nvPicPr>
              <p:cNvPr id="3" name="Picture 4" descr="弹簧图"/>
              <p:cNvPicPr>
                <a:picLocks noChangeAspect="1" noChangeArrowheads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9358" y="3023128"/>
                <a:ext cx="1873250" cy="5095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文本框 15364"/>
              <p:cNvSpPr txBox="1"/>
              <p:nvPr/>
            </p:nvSpPr>
            <p:spPr>
              <a:xfrm>
                <a:off x="444705" y="3417740"/>
                <a:ext cx="4318911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lvl1pPr algn="l">
                  <a:lnSpc>
                    <a:spcPct val="150000"/>
                  </a:lnSpc>
                  <a:defRPr sz="240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defRPr>
                </a:lvl1pPr>
              </a:lstStyle>
              <a:p>
                <a:r>
                  <a:rPr lang="zh-CN" altLang="en-US" noProof="1"/>
                  <a:t>被压缩的弹簧的各部分互相排斥而具有势能。</a:t>
                </a:r>
              </a:p>
            </p:txBody>
          </p:sp>
        </p:grpSp>
        <p:sp>
          <p:nvSpPr>
            <p:cNvPr id="11" name="矩形 10"/>
            <p:cNvSpPr/>
            <p:nvPr/>
          </p:nvSpPr>
          <p:spPr>
            <a:xfrm>
              <a:off x="604735" y="3019047"/>
              <a:ext cx="49244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rgbClr val="FF0000"/>
                  </a:solidFill>
                  <a:latin typeface="微软雅黑" pitchFamily="34" charset="-122"/>
                  <a:ea typeface="微软雅黑" pitchFamily="34" charset="-122"/>
                  <a:cs typeface="+mn-ea"/>
                </a:rPr>
                <a:t>②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017951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598166" y="1729543"/>
            <a:ext cx="630942" cy="562627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0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429978" y="1190207"/>
            <a:ext cx="1268354" cy="649185"/>
          </a:xfrm>
          <a:prstGeom prst="ellipse">
            <a:avLst/>
          </a:prstGeom>
          <a:solidFill>
            <a:srgbClr val="FFFFFF"/>
          </a:solidFill>
          <a:ln w="12700" cap="flat">
            <a:solidFill>
              <a:srgbClr val="FF0000"/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24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515" y="4690652"/>
            <a:ext cx="736376" cy="359227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359231" y="307904"/>
            <a:ext cx="233910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sz="2400" dirty="0">
                <a:solidFill>
                  <a:srgbClr val="0039AC"/>
                </a:solidFill>
                <a:latin typeface="微软雅黑" pitchFamily="34" charset="-122"/>
                <a:ea typeface="微软雅黑" pitchFamily="34" charset="-122"/>
              </a:rPr>
              <a:t>二、物体的内能</a:t>
            </a:r>
          </a:p>
        </p:txBody>
      </p:sp>
      <p:sp>
        <p:nvSpPr>
          <p:cNvPr id="9" name="文本框 69633"/>
          <p:cNvSpPr txBox="1"/>
          <p:nvPr/>
        </p:nvSpPr>
        <p:spPr>
          <a:xfrm>
            <a:off x="375316" y="1190207"/>
            <a:ext cx="7937500" cy="105362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    </a:t>
            </a:r>
            <a:r>
              <a:rPr lang="zh-CN" altLang="en-US" sz="2000" noProof="1">
                <a:latin typeface="微软雅黑" pitchFamily="34" charset="-122"/>
                <a:ea typeface="微软雅黑" pitchFamily="34" charset="-122"/>
                <a:cs typeface="+mn-ea"/>
              </a:rPr>
              <a:t>物体内所有分子的</a:t>
            </a:r>
            <a:r>
              <a:rPr lang="zh-CN" altLang="en-US" sz="20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动能</a:t>
            </a:r>
            <a:r>
              <a:rPr lang="zh-CN" altLang="en-US" sz="2000" noProof="1">
                <a:latin typeface="微软雅黑" pitchFamily="34" charset="-122"/>
                <a:ea typeface="微软雅黑" pitchFamily="34" charset="-122"/>
                <a:cs typeface="+mn-ea"/>
              </a:rPr>
              <a:t>与分子间相互作用的</a:t>
            </a:r>
            <a:r>
              <a:rPr lang="zh-CN" altLang="en-US" sz="20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势能</a:t>
            </a:r>
            <a:r>
              <a:rPr lang="zh-CN" altLang="en-US" sz="2000" noProof="1">
                <a:latin typeface="微软雅黑" pitchFamily="34" charset="-122"/>
                <a:ea typeface="微软雅黑" pitchFamily="34" charset="-122"/>
                <a:cs typeface="+mn-ea"/>
              </a:rPr>
              <a:t>的</a:t>
            </a:r>
            <a:r>
              <a:rPr lang="zh-CN" altLang="en-US" sz="2000" noProof="1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总和</a:t>
            </a:r>
            <a:r>
              <a:rPr lang="zh-CN" altLang="en-US" sz="2000" noProof="1">
                <a:solidFill>
                  <a:schemeClr val="accent5">
                    <a:lumMod val="10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，</a:t>
            </a:r>
            <a:r>
              <a:rPr lang="zh-CN" altLang="en-US" sz="2000" noProof="1">
                <a:latin typeface="微软雅黑" pitchFamily="34" charset="-122"/>
                <a:ea typeface="微软雅黑" pitchFamily="34" charset="-122"/>
                <a:cs typeface="+mn-ea"/>
              </a:rPr>
              <a:t>叫作物体的</a:t>
            </a:r>
            <a:r>
              <a:rPr lang="zh-CN" altLang="en-US" sz="2000" noProof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+mn-ea"/>
              </a:rPr>
              <a:t>内能</a:t>
            </a:r>
            <a:r>
              <a:rPr lang="zh-CN" altLang="en-US" sz="2000" noProof="1">
                <a:latin typeface="微软雅黑" pitchFamily="34" charset="-122"/>
                <a:ea typeface="微软雅黑" pitchFamily="34" charset="-122"/>
                <a:cs typeface="+mn-ea"/>
              </a:rPr>
              <a:t>。</a:t>
            </a:r>
            <a:endParaRPr lang="zh-CN" altLang="en-US" sz="2000" noProof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框 69634"/>
          <p:cNvSpPr txBox="1">
            <a:spLocks noChangeArrowheads="1"/>
          </p:cNvSpPr>
          <p:nvPr/>
        </p:nvSpPr>
        <p:spPr bwMode="auto">
          <a:xfrm>
            <a:off x="412500" y="728750"/>
            <a:ext cx="12618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内能</a:t>
            </a:r>
          </a:p>
        </p:txBody>
      </p:sp>
      <p:sp>
        <p:nvSpPr>
          <p:cNvPr id="11" name="文本框 69638"/>
          <p:cNvSpPr txBox="1">
            <a:spLocks noChangeArrowheads="1"/>
          </p:cNvSpPr>
          <p:nvPr/>
        </p:nvSpPr>
        <p:spPr bwMode="auto">
          <a:xfrm>
            <a:off x="412500" y="4255202"/>
            <a:ext cx="2678745" cy="646331"/>
          </a:xfrm>
          <a:prstGeom prst="rect">
            <a:avLst/>
          </a:prstGeom>
          <a:noFill/>
          <a:ln w="9525">
            <a:noFill/>
            <a:miter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  <a:cs typeface="+mn-ea"/>
              </a:defRPr>
            </a:lvl1pPr>
          </a:lstStyle>
          <a:p>
            <a:r>
              <a:rPr lang="zh-CN" altLang="en-US" dirty="0">
                <a:solidFill>
                  <a:srgbClr val="FF0000"/>
                </a:solidFill>
              </a:rPr>
              <a:t>单位</a:t>
            </a:r>
            <a:r>
              <a:rPr lang="en-US" altLang="zh-CN" dirty="0">
                <a:solidFill>
                  <a:srgbClr val="FF0000"/>
                </a:solidFill>
              </a:rPr>
              <a:t>:       </a:t>
            </a:r>
            <a:r>
              <a:rPr lang="zh-CN" altLang="en-US" dirty="0"/>
              <a:t>焦耳（</a:t>
            </a:r>
            <a:r>
              <a:rPr lang="en-US" altLang="zh-CN" dirty="0"/>
              <a:t>J)</a:t>
            </a:r>
          </a:p>
        </p:txBody>
      </p:sp>
      <p:sp>
        <p:nvSpPr>
          <p:cNvPr id="15" name="矩形 14"/>
          <p:cNvSpPr/>
          <p:nvPr/>
        </p:nvSpPr>
        <p:spPr>
          <a:xfrm>
            <a:off x="750644" y="3608871"/>
            <a:ext cx="3717684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内能</a:t>
            </a:r>
            <a:r>
              <a:rPr lang="en-US" altLang="zh-CN" sz="2400" noProof="1">
                <a:latin typeface="微软雅黑" pitchFamily="34" charset="-122"/>
                <a:ea typeface="微软雅黑" pitchFamily="34" charset="-122"/>
                <a:cs typeface="+mn-ea"/>
              </a:rPr>
              <a:t>=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分子动能</a:t>
            </a:r>
            <a:r>
              <a:rPr lang="en-US" altLang="zh-CN" sz="2400" noProof="1">
                <a:latin typeface="微软雅黑" pitchFamily="34" charset="-122"/>
                <a:ea typeface="微软雅黑" pitchFamily="34" charset="-122"/>
                <a:cs typeface="+mn-ea"/>
              </a:rPr>
              <a:t>+</a:t>
            </a:r>
            <a:r>
              <a:rPr lang="zh-CN" altLang="en-US" sz="2400" noProof="1">
                <a:latin typeface="微软雅黑" pitchFamily="34" charset="-122"/>
                <a:ea typeface="微软雅黑" pitchFamily="34" charset="-122"/>
                <a:cs typeface="+mn-ea"/>
              </a:rPr>
              <a:t>分子势能</a:t>
            </a:r>
          </a:p>
        </p:txBody>
      </p:sp>
      <p:sp>
        <p:nvSpPr>
          <p:cNvPr id="16" name="矩形 15"/>
          <p:cNvSpPr/>
          <p:nvPr/>
        </p:nvSpPr>
        <p:spPr>
          <a:xfrm>
            <a:off x="1613276" y="2468284"/>
            <a:ext cx="2170113" cy="646331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+mn-ea"/>
              </a:rPr>
              <a:t>① 所有分子。</a:t>
            </a:r>
          </a:p>
        </p:txBody>
      </p:sp>
      <p:sp>
        <p:nvSpPr>
          <p:cNvPr id="17" name="矩形 16"/>
          <p:cNvSpPr/>
          <p:nvPr/>
        </p:nvSpPr>
        <p:spPr>
          <a:xfrm>
            <a:off x="1602877" y="3146909"/>
            <a:ext cx="7210425" cy="461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  <a:cs typeface="+mn-ea"/>
              </a:rPr>
              <a:t>②</a:t>
            </a:r>
            <a:r>
              <a:rPr lang="zh-CN" altLang="zh-CN" sz="2400" dirty="0">
                <a:latin typeface="微软雅黑" pitchFamily="34" charset="-122"/>
                <a:ea typeface="微软雅黑" pitchFamily="34" charset="-122"/>
                <a:cs typeface="+mn-ea"/>
              </a:rPr>
              <a:t>“内能”是指物体具有的，而不是分子具有的。</a:t>
            </a:r>
          </a:p>
        </p:txBody>
      </p:sp>
      <p:sp>
        <p:nvSpPr>
          <p:cNvPr id="18" name="Rectangle 5"/>
          <p:cNvSpPr>
            <a:spLocks noChangeArrowheads="1"/>
          </p:cNvSpPr>
          <p:nvPr/>
        </p:nvSpPr>
        <p:spPr bwMode="auto">
          <a:xfrm>
            <a:off x="359231" y="2328319"/>
            <a:ext cx="1262062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注意：</a:t>
            </a:r>
          </a:p>
        </p:txBody>
      </p:sp>
    </p:spTree>
    <p:extLst>
      <p:ext uri="{BB962C8B-B14F-4D97-AF65-F5344CB8AC3E}">
        <p14:creationId xmlns:p14="http://schemas.microsoft.com/office/powerpoint/2010/main" val="1663222669"/>
      </p:ext>
    </p:extLst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2" grpId="0" animBg="1"/>
      <p:bldP spid="9" grpId="0"/>
      <p:bldP spid="10" grpId="0"/>
      <p:bldP spid="11" grpId="0"/>
      <p:bldP spid="15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882B4269-6766-40C4-9FB5-40C6E255FF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460" y="2968288"/>
            <a:ext cx="2317480" cy="1969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23" name="AutoShape 6"/>
          <p:cNvSpPr>
            <a:spLocks noChangeArrowheads="1"/>
          </p:cNvSpPr>
          <p:nvPr/>
        </p:nvSpPr>
        <p:spPr bwMode="auto">
          <a:xfrm>
            <a:off x="5130800" y="1363463"/>
            <a:ext cx="3962400" cy="1539240"/>
          </a:xfrm>
          <a:prstGeom prst="cloudCallout">
            <a:avLst>
              <a:gd name="adj1" fmla="val -34694"/>
              <a:gd name="adj2" fmla="val 74384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latin typeface="Comic Sans MS" pitchFamily="66" charset="0"/>
            </a:endParaRPr>
          </a:p>
        </p:txBody>
      </p:sp>
      <p:sp>
        <p:nvSpPr>
          <p:cNvPr id="107524" name="AutoShape 7"/>
          <p:cNvSpPr>
            <a:spLocks noChangeArrowheads="1"/>
          </p:cNvSpPr>
          <p:nvPr/>
        </p:nvSpPr>
        <p:spPr bwMode="auto">
          <a:xfrm>
            <a:off x="482600" y="1420471"/>
            <a:ext cx="4038600" cy="1539240"/>
          </a:xfrm>
          <a:prstGeom prst="cloudCallout">
            <a:avLst>
              <a:gd name="adj1" fmla="val 31523"/>
              <a:gd name="adj2" fmla="val 68056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latin typeface="Comic Sans MS" pitchFamily="66" charset="0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DA44750-67A5-4F33-9B06-CE4A15D8D70F}"/>
              </a:ext>
            </a:extLst>
          </p:cNvPr>
          <p:cNvGrpSpPr/>
          <p:nvPr/>
        </p:nvGrpSpPr>
        <p:grpSpPr>
          <a:xfrm>
            <a:off x="439048" y="1538518"/>
            <a:ext cx="3842145" cy="1175477"/>
            <a:chOff x="439048" y="1538518"/>
            <a:chExt cx="3842145" cy="1175477"/>
          </a:xfrm>
        </p:grpSpPr>
        <p:sp>
          <p:nvSpPr>
            <p:cNvPr id="2" name="对话气泡: 圆角矩形 1">
              <a:extLst>
                <a:ext uri="{FF2B5EF4-FFF2-40B4-BE49-F238E27FC236}">
                  <a16:creationId xmlns:a16="http://schemas.microsoft.com/office/drawing/2014/main" xmlns="" id="{85340079-3A10-4FF6-A2FF-19D2708130F2}"/>
                </a:ext>
              </a:extLst>
            </p:cNvPr>
            <p:cNvSpPr/>
            <p:nvPr/>
          </p:nvSpPr>
          <p:spPr>
            <a:xfrm>
              <a:off x="439048" y="1538518"/>
              <a:ext cx="3792555" cy="1175477"/>
            </a:xfrm>
            <a:prstGeom prst="wedgeRoundRectCallout">
              <a:avLst>
                <a:gd name="adj1" fmla="val 43914"/>
                <a:gd name="adj2" fmla="val 92943"/>
                <a:gd name="adj3" fmla="val 16667"/>
              </a:avLst>
            </a:prstGeom>
            <a:solidFill>
              <a:srgbClr val="FFFFFF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7525" name="Text Box 8"/>
            <p:cNvSpPr txBox="1">
              <a:spLocks noChangeArrowheads="1"/>
            </p:cNvSpPr>
            <p:nvPr/>
          </p:nvSpPr>
          <p:spPr bwMode="auto">
            <a:xfrm>
              <a:off x="555859" y="1604111"/>
              <a:ext cx="3725334" cy="9612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我们这里年平均气温是</a:t>
              </a:r>
              <a:r>
                <a:rPr lang="en-US" altLang="zh-CN" sz="20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—25℃</a:t>
              </a:r>
              <a:r>
                <a:rPr lang="zh-CN" altLang="en-US" sz="20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，这里的冰山肯定没有内能了</a:t>
              </a:r>
              <a:r>
                <a:rPr lang="en-US" altLang="zh-CN" sz="2000" dirty="0">
                  <a:solidFill>
                    <a:srgbClr val="002060"/>
                  </a:solidFill>
                  <a:latin typeface="微软雅黑" pitchFamily="34" charset="-122"/>
                  <a:ea typeface="微软雅黑" pitchFamily="34" charset="-122"/>
                </a:rPr>
                <a:t>.</a:t>
              </a:r>
              <a:endParaRPr lang="zh-CN" altLang="en-US" sz="2000" dirty="0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8BFAFD4C-7D7D-4D3C-8148-151E49F7C5FD}"/>
              </a:ext>
            </a:extLst>
          </p:cNvPr>
          <p:cNvGrpSpPr/>
          <p:nvPr/>
        </p:nvGrpSpPr>
        <p:grpSpPr>
          <a:xfrm>
            <a:off x="4547280" y="1415413"/>
            <a:ext cx="4436533" cy="1175477"/>
            <a:chOff x="4547280" y="1415413"/>
            <a:chExt cx="4436533" cy="1175477"/>
          </a:xfrm>
        </p:grpSpPr>
        <p:sp>
          <p:nvSpPr>
            <p:cNvPr id="11" name="对话气泡: 圆角矩形 10">
              <a:extLst>
                <a:ext uri="{FF2B5EF4-FFF2-40B4-BE49-F238E27FC236}">
                  <a16:creationId xmlns:a16="http://schemas.microsoft.com/office/drawing/2014/main" xmlns="" id="{322454D4-86FC-4773-8A0E-A1BAE3EB91CF}"/>
                </a:ext>
              </a:extLst>
            </p:cNvPr>
            <p:cNvSpPr/>
            <p:nvPr/>
          </p:nvSpPr>
          <p:spPr>
            <a:xfrm>
              <a:off x="4547280" y="1415413"/>
              <a:ext cx="4327146" cy="1175477"/>
            </a:xfrm>
            <a:prstGeom prst="wedgeRoundRectCallout">
              <a:avLst>
                <a:gd name="adj1" fmla="val -33220"/>
                <a:gd name="adj2" fmla="val 102596"/>
                <a:gd name="adj3" fmla="val 16667"/>
              </a:avLst>
            </a:prstGeom>
            <a:solidFill>
              <a:srgbClr val="FFFFFF"/>
            </a:solidFill>
            <a:ln w="12700" cap="flat">
              <a:solidFill>
                <a:srgbClr val="BBE0E3"/>
              </a:solidFill>
              <a:prstDash val="solid"/>
              <a:miter lim="8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spcFirstLastPara="1" vertOverflow="overflow" horzOverflow="overflow" vert="horz" wrap="square" lIns="45719" tIns="45719" rIns="45719" bIns="45719" numCol="1" spcCol="38100" rtlCol="0" anchor="ctr">
              <a:spAutoFit/>
            </a:bodyPr>
            <a:lstStyle/>
            <a:p>
              <a:pPr marL="0" marR="0" indent="0" algn="l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endParaRPr>
            </a:p>
          </p:txBody>
        </p:sp>
        <p:sp>
          <p:nvSpPr>
            <p:cNvPr id="107526" name="Text Box 9"/>
            <p:cNvSpPr txBox="1">
              <a:spLocks noChangeArrowheads="1"/>
            </p:cNvSpPr>
            <p:nvPr/>
          </p:nvSpPr>
          <p:spPr bwMode="auto">
            <a:xfrm>
              <a:off x="4656667" y="1480998"/>
              <a:ext cx="4327146" cy="8744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800" dirty="0">
                  <a:solidFill>
                    <a:srgbClr val="002060"/>
                  </a:solidFill>
                </a:rPr>
                <a:t>不会，物体都是由分子构成的，冰山的分子也在做热运动，所以冰山也具有内能</a:t>
              </a:r>
              <a:r>
                <a:rPr lang="en-US" altLang="zh-CN" sz="1800" dirty="0">
                  <a:solidFill>
                    <a:srgbClr val="002060"/>
                  </a:solidFill>
                </a:rPr>
                <a:t>.</a:t>
              </a:r>
              <a:endParaRPr lang="zh-CN" altLang="en-US" sz="18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07527" name="Text Box 10"/>
          <p:cNvSpPr txBox="1">
            <a:spLocks noChangeArrowheads="1"/>
          </p:cNvSpPr>
          <p:nvPr/>
        </p:nvSpPr>
        <p:spPr bwMode="auto">
          <a:xfrm>
            <a:off x="2188312" y="807751"/>
            <a:ext cx="4185761" cy="400108"/>
          </a:xfrm>
          <a:prstGeom prst="rect">
            <a:avLst/>
          </a:prstGeom>
          <a:noFill/>
          <a:ln w="12700" cap="flat">
            <a:noFill/>
            <a:miter lim="4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>
            <a:lvl1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b="0" i="0" strike="noStrike" cap="none" spc="0" normalizeH="0" baseline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2000" dirty="0">
                <a:solidFill>
                  <a:srgbClr val="0039AC"/>
                </a:solidFill>
              </a:rPr>
              <a:t>讨论：南极的冰山有内能吗？</a:t>
            </a:r>
          </a:p>
        </p:txBody>
      </p:sp>
      <p:sp>
        <p:nvSpPr>
          <p:cNvPr id="8" name="文本框 69634"/>
          <p:cNvSpPr txBox="1">
            <a:spLocks noChangeArrowheads="1"/>
          </p:cNvSpPr>
          <p:nvPr/>
        </p:nvSpPr>
        <p:spPr bwMode="auto">
          <a:xfrm>
            <a:off x="222370" y="128097"/>
            <a:ext cx="3209533" cy="5810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</a:rPr>
              <a:t>2.</a:t>
            </a:r>
            <a:r>
              <a:rPr lang="zh-CN" altLang="en-US" dirty="0">
                <a:solidFill>
                  <a:srgbClr val="FF0000"/>
                </a:solidFill>
              </a:rPr>
              <a:t>一切物体都具有内能</a:t>
            </a:r>
          </a:p>
        </p:txBody>
      </p:sp>
    </p:spTree>
    <p:extLst>
      <p:ext uri="{BB962C8B-B14F-4D97-AF65-F5344CB8AC3E}">
        <p14:creationId xmlns:p14="http://schemas.microsoft.com/office/powerpoint/2010/main" val="929953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0241"/>
          <p:cNvSpPr txBox="1">
            <a:spLocks noChangeArrowheads="1"/>
          </p:cNvSpPr>
          <p:nvPr/>
        </p:nvSpPr>
        <p:spPr>
          <a:xfrm>
            <a:off x="177800" y="140002"/>
            <a:ext cx="3675653" cy="58105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algn="l">
              <a:lnSpc>
                <a:spcPct val="150000"/>
              </a:lnSpc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en-US" altLang="zh-CN" dirty="0">
                <a:solidFill>
                  <a:srgbClr val="0039AC"/>
                </a:solidFill>
              </a:rPr>
              <a:t>3. </a:t>
            </a:r>
            <a:r>
              <a:rPr lang="zh-CN" altLang="en-US" dirty="0">
                <a:solidFill>
                  <a:srgbClr val="0039AC"/>
                </a:solidFill>
              </a:rPr>
              <a:t>影响内能多少的因素：</a:t>
            </a:r>
          </a:p>
        </p:txBody>
      </p:sp>
      <p:sp>
        <p:nvSpPr>
          <p:cNvPr id="4" name="矩形 3"/>
          <p:cNvSpPr/>
          <p:nvPr/>
        </p:nvSpPr>
        <p:spPr>
          <a:xfrm>
            <a:off x="177800" y="640603"/>
            <a:ext cx="3344333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）内能与温度有关。</a:t>
            </a:r>
            <a:endParaRPr lang="en-US" altLang="zh-CN" sz="2000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799" y="1395569"/>
            <a:ext cx="8593668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同一物体，温度 </a:t>
            </a:r>
            <a:r>
              <a:rPr lang="zh-CN" altLang="en-US" sz="2000" u="sng" dirty="0"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，物体内分子运动越剧烈，分子  </a:t>
            </a:r>
            <a:r>
              <a:rPr lang="zh-CN" altLang="en-US" sz="2000" u="sng" dirty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越大。</a:t>
            </a:r>
          </a:p>
        </p:txBody>
      </p:sp>
      <p:sp>
        <p:nvSpPr>
          <p:cNvPr id="6" name="矩形 5"/>
          <p:cNvSpPr/>
          <p:nvPr/>
        </p:nvSpPr>
        <p:spPr>
          <a:xfrm>
            <a:off x="2214619" y="132192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越高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16274" y="132192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动能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270933" y="4484191"/>
            <a:ext cx="3932172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2000" dirty="0">
                <a:latin typeface="微软雅黑" pitchFamily="34" charset="-122"/>
                <a:ea typeface="微软雅黑" pitchFamily="34" charset="-122"/>
              </a:rPr>
              <a:t>等量热水的内能比冷水的内能大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431836" y="2090712"/>
            <a:ext cx="4267200" cy="2799571"/>
            <a:chOff x="4665937" y="2250550"/>
            <a:chExt cx="4267200" cy="2799571"/>
          </a:xfrm>
        </p:grpSpPr>
        <p:pic>
          <p:nvPicPr>
            <p:cNvPr id="10" name="Picture 6"/>
            <p:cNvPicPr preferRelativeResize="0">
              <a:picLocks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083" t="4518" r="10128" b="27050"/>
            <a:stretch/>
          </p:blipFill>
          <p:spPr bwMode="auto">
            <a:xfrm>
              <a:off x="5031072" y="2250550"/>
              <a:ext cx="3135086" cy="216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4665937" y="4650011"/>
              <a:ext cx="4267200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l">
                <a:spcBef>
                  <a:spcPct val="50000"/>
                </a:spcBef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defRPr>
              </a:lvl1pPr>
              <a:lvl2pPr marL="742950" indent="-28575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algn="l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r>
                <a:rPr lang="zh-CN" altLang="en-US" sz="2000" dirty="0"/>
                <a:t>炽热灯丝的内能比不亮灯丝的内能大</a:t>
              </a:r>
            </a:p>
          </p:txBody>
        </p:sp>
      </p:grpSp>
      <p:pic>
        <p:nvPicPr>
          <p:cNvPr id="13" name="图片 12" descr="墨水扩散">
            <a:extLst>
              <a:ext uri="{FF2B5EF4-FFF2-40B4-BE49-F238E27FC236}">
                <a16:creationId xmlns:a16="http://schemas.microsoft.com/office/drawing/2014/main" xmlns="" id="{297BD262-FB04-41F1-8B6A-5E3D80919E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68" t="5001" r="9479"/>
          <a:stretch/>
        </p:blipFill>
        <p:spPr bwMode="auto">
          <a:xfrm>
            <a:off x="942533" y="2090712"/>
            <a:ext cx="2340435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44719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</TotalTime>
  <Words>1104</Words>
  <Application>Microsoft Office PowerPoint</Application>
  <PresentationFormat>自定义</PresentationFormat>
  <Paragraphs>129</Paragraphs>
  <Slides>19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0" baseType="lpstr">
      <vt:lpstr>Default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75</cp:revision>
  <dcterms:created xsi:type="dcterms:W3CDTF">2019-04-02T02:49:40Z</dcterms:created>
  <dcterms:modified xsi:type="dcterms:W3CDTF">2020-01-10T13:07:13Z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