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5"/>
  </p:notesMasterIdLst>
  <p:sldIdLst>
    <p:sldId id="256" r:id="rId2"/>
    <p:sldId id="278" r:id="rId3"/>
    <p:sldId id="352" r:id="rId4"/>
    <p:sldId id="354" r:id="rId5"/>
    <p:sldId id="355" r:id="rId6"/>
    <p:sldId id="366" r:id="rId7"/>
    <p:sldId id="367" r:id="rId8"/>
    <p:sldId id="368" r:id="rId9"/>
    <p:sldId id="370" r:id="rId10"/>
    <p:sldId id="371" r:id="rId11"/>
    <p:sldId id="297" r:id="rId12"/>
    <p:sldId id="321" r:id="rId13"/>
    <p:sldId id="377" r:id="rId14"/>
    <p:sldId id="379" r:id="rId15"/>
    <p:sldId id="380" r:id="rId16"/>
    <p:sldId id="375" r:id="rId17"/>
    <p:sldId id="383" r:id="rId18"/>
    <p:sldId id="295" r:id="rId19"/>
    <p:sldId id="292" r:id="rId20"/>
    <p:sldId id="384" r:id="rId21"/>
    <p:sldId id="385" r:id="rId22"/>
    <p:sldId id="386" r:id="rId23"/>
    <p:sldId id="382" r:id="rId24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527" autoAdjust="0"/>
    <p:restoredTop sz="94667" autoAdjust="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outlineViewPr>
    <p:cViewPr>
      <p:scale>
        <a:sx n="33" d="100"/>
        <a:sy n="33" d="100"/>
      </p:scale>
      <p:origin x="0" y="2598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402036849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74650" y="685800"/>
            <a:ext cx="61087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222772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4709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~&#28903;&#27700;&#33192;&#32960;&#20570;&#21151;.swf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48108" y="2518985"/>
            <a:ext cx="2421466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870090" y="764897"/>
            <a:ext cx="4537310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870090" y="3360471"/>
            <a:ext cx="4394647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内能和热量（第</a:t>
            </a:r>
            <a:r>
              <a:rPr lang="en-US" altLang="zh-CN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课时）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67230" y="1980562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693" y="764897"/>
            <a:ext cx="3592864" cy="3590100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337960" y="201610"/>
            <a:ext cx="7089776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zh-CN" altLang="en-US" sz="2000" dirty="0"/>
              <a:t>对物体做功，内能增加，温度升高。</a:t>
            </a:r>
            <a:endParaRPr lang="en-US" altLang="zh-CN" sz="2000" dirty="0"/>
          </a:p>
          <a:p>
            <a:r>
              <a:rPr lang="en-US" altLang="zh-CN" sz="2000" dirty="0"/>
              <a:t>                             </a:t>
            </a:r>
            <a:r>
              <a:rPr lang="zh-CN" altLang="en-US" sz="2000" dirty="0"/>
              <a:t>实质是把</a:t>
            </a:r>
            <a:r>
              <a:rPr lang="zh-CN" altLang="en-US" sz="2000" b="1" dirty="0"/>
              <a:t>机械能转化为内能</a:t>
            </a:r>
            <a:r>
              <a:rPr lang="zh-CN" altLang="en-US" sz="2000" dirty="0"/>
              <a:t>。如</a:t>
            </a:r>
            <a:r>
              <a:rPr lang="en-US" altLang="zh-CN" sz="2000" dirty="0"/>
              <a:t>:</a:t>
            </a:r>
            <a:r>
              <a:rPr lang="zh-CN" altLang="en-US" sz="2000" dirty="0"/>
              <a:t>摩擦生热。 </a:t>
            </a:r>
            <a:endParaRPr lang="en-US" altLang="zh-CN" sz="2000" dirty="0"/>
          </a:p>
        </p:txBody>
      </p:sp>
      <p:sp>
        <p:nvSpPr>
          <p:cNvPr id="3" name="Text Box 11"/>
          <p:cNvSpPr txBox="1">
            <a:spLocks noChangeArrowheads="1"/>
          </p:cNvSpPr>
          <p:nvPr/>
        </p:nvSpPr>
        <p:spPr bwMode="auto">
          <a:xfrm>
            <a:off x="337960" y="1229984"/>
            <a:ext cx="7089776" cy="1107996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zh-CN" altLang="en-US" sz="2000" dirty="0"/>
              <a:t>物体对外做功，内能减少，温度降低。</a:t>
            </a:r>
            <a:endParaRPr lang="en-US" altLang="zh-CN" sz="2000" dirty="0"/>
          </a:p>
          <a:p>
            <a:r>
              <a:rPr lang="zh-CN" altLang="en-US" sz="2000" dirty="0"/>
              <a:t>                             实质是把</a:t>
            </a:r>
            <a:r>
              <a:rPr lang="zh-CN" altLang="en-US" sz="2000" b="1" dirty="0"/>
              <a:t>内能转化为机械能</a:t>
            </a:r>
            <a:r>
              <a:rPr lang="zh-CN" altLang="en-US" sz="2000" dirty="0"/>
              <a:t>。如</a:t>
            </a:r>
            <a:r>
              <a:rPr lang="en-US" altLang="zh-CN" sz="2000" dirty="0"/>
              <a:t>:</a:t>
            </a:r>
            <a:r>
              <a:rPr lang="zh-CN" altLang="en-US" sz="2000" dirty="0"/>
              <a:t>气体膨胀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512229" y="2369120"/>
            <a:ext cx="3005951" cy="427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机械能与内能的相互转化</a:t>
            </a:r>
            <a:endParaRPr lang="en-US" altLang="zh-CN" sz="2000" b="1" dirty="0">
              <a:solidFill>
                <a:srgbClr val="CC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0688" y="2365037"/>
            <a:ext cx="374266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做功改变内能的本质：</a:t>
            </a:r>
          </a:p>
        </p:txBody>
      </p:sp>
      <p:sp>
        <p:nvSpPr>
          <p:cNvPr id="6" name="文本框 54273"/>
          <p:cNvSpPr txBox="1"/>
          <p:nvPr/>
        </p:nvSpPr>
        <p:spPr>
          <a:xfrm>
            <a:off x="158146" y="4240715"/>
            <a:ext cx="6317816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noProof="1"/>
              <a:t>3. </a:t>
            </a:r>
            <a:r>
              <a:rPr lang="zh-CN" altLang="en-US" noProof="1"/>
              <a:t>做功和热传递在改变物体内能 上是等效的。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99239" y="2872727"/>
            <a:ext cx="2311214" cy="139852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3446594" y="3028754"/>
            <a:ext cx="2314126" cy="1025393"/>
            <a:chOff x="3248474" y="3063379"/>
            <a:chExt cx="2314126" cy="1025393"/>
          </a:xfrm>
        </p:grpSpPr>
        <p:sp>
          <p:nvSpPr>
            <p:cNvPr id="8" name="矩形 7"/>
            <p:cNvSpPr/>
            <p:nvPr/>
          </p:nvSpPr>
          <p:spPr>
            <a:xfrm>
              <a:off x="3248474" y="3063379"/>
              <a:ext cx="2031325" cy="497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加热熔化的？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3248474" y="3594791"/>
              <a:ext cx="2031325" cy="49398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  <a:buFont typeface="Arial" pitchFamily="34" charset="0"/>
                <a:buNone/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摩擦熔化的？</a:t>
              </a:r>
              <a:endPara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右大括号 9"/>
            <p:cNvSpPr/>
            <p:nvPr/>
          </p:nvSpPr>
          <p:spPr>
            <a:xfrm>
              <a:off x="5113020" y="3117151"/>
              <a:ext cx="449580" cy="890970"/>
            </a:xfrm>
            <a:prstGeom prst="rightBrace">
              <a:avLst/>
            </a:prstGeom>
            <a:ln/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rot="0" spcFirstLastPara="1" vertOverflow="overflow" horzOverflow="overflow" vert="horz" wrap="square" lIns="91439" tIns="45719" rIns="91439" bIns="45719" numCol="1" spcCol="38100" rtlCol="0" anchor="t">
              <a:no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4060" y="3063379"/>
            <a:ext cx="777240" cy="982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45379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450441" y="1822188"/>
            <a:ext cx="1602833" cy="2028839"/>
            <a:chOff x="649300" y="640834"/>
            <a:chExt cx="1602833" cy="2028839"/>
          </a:xfrm>
        </p:grpSpPr>
        <p:pic>
          <p:nvPicPr>
            <p:cNvPr id="9" name="图片 8"/>
            <p:cNvPicPr preferRelativeResize="0"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9300" y="640834"/>
              <a:ext cx="1602833" cy="16028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TextBox 9"/>
            <p:cNvSpPr txBox="1"/>
            <p:nvPr/>
          </p:nvSpPr>
          <p:spPr>
            <a:xfrm>
              <a:off x="751228" y="2269565"/>
              <a:ext cx="1466051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1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烧木柴做饭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17338" y="1822187"/>
            <a:ext cx="1971865" cy="2028840"/>
            <a:chOff x="2518460" y="3064932"/>
            <a:chExt cx="1731354" cy="200063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8460" y="3064932"/>
              <a:ext cx="1731354" cy="158055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" name="TextBox 15"/>
            <p:cNvSpPr txBox="1"/>
            <p:nvPr/>
          </p:nvSpPr>
          <p:spPr>
            <a:xfrm>
              <a:off x="2713525" y="4665460"/>
              <a:ext cx="1466051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algn="l" rtl="0" latinLnBrk="1" hangingPunct="0"/>
              <a:r>
                <a:rPr lang="zh-CN" altLang="en-US" sz="20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液化石油气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269581" y="1822460"/>
            <a:ext cx="1927701" cy="2040667"/>
            <a:chOff x="5444061" y="669896"/>
            <a:chExt cx="1927701" cy="2040667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44061" y="669896"/>
              <a:ext cx="1927701" cy="1602833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TextBox 18"/>
            <p:cNvSpPr txBox="1"/>
            <p:nvPr/>
          </p:nvSpPr>
          <p:spPr>
            <a:xfrm>
              <a:off x="5674885" y="2310455"/>
              <a:ext cx="1466051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热电厂供暖</a:t>
              </a:r>
            </a:p>
          </p:txBody>
        </p:sp>
      </p:grpSp>
      <p:sp>
        <p:nvSpPr>
          <p:cNvPr id="20" name="文本框 1"/>
          <p:cNvSpPr txBox="1"/>
          <p:nvPr/>
        </p:nvSpPr>
        <p:spPr>
          <a:xfrm>
            <a:off x="356428" y="278006"/>
            <a:ext cx="3323985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四、燃烧：放出热量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13588" y="1822188"/>
            <a:ext cx="2187445" cy="2053377"/>
            <a:chOff x="4130503" y="1037235"/>
            <a:chExt cx="2187445" cy="2053377"/>
          </a:xfrm>
        </p:grpSpPr>
        <p:pic>
          <p:nvPicPr>
            <p:cNvPr id="21" name="图片 20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130503" y="1037235"/>
              <a:ext cx="2187445" cy="1602833"/>
            </a:xfrm>
            <a:prstGeom prst="rect">
              <a:avLst/>
            </a:prstGeom>
          </p:spPr>
        </p:pic>
        <p:sp>
          <p:nvSpPr>
            <p:cNvPr id="22" name="TextBox 21"/>
            <p:cNvSpPr txBox="1"/>
            <p:nvPr/>
          </p:nvSpPr>
          <p:spPr>
            <a:xfrm flipH="1">
              <a:off x="4586973" y="2690504"/>
              <a:ext cx="1265841" cy="40010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lang="zh-CN" altLang="en-US" sz="2000" b="1" dirty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燃油汽车 </a:t>
              </a: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33622" y="696357"/>
            <a:ext cx="8116017" cy="11079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生活中利用的内能主要来自于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---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燃料燃烧。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燃烧过程中，把化学能转化为内能。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4541" y="4050171"/>
            <a:ext cx="740735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问题：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燃料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燃烧产生热量的多少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和什么因素有关？</a:t>
            </a:r>
          </a:p>
        </p:txBody>
      </p:sp>
    </p:spTree>
    <p:extLst>
      <p:ext uri="{BB962C8B-B14F-4D97-AF65-F5344CB8AC3E}">
        <p14:creationId xmlns:p14="http://schemas.microsoft.com/office/powerpoint/2010/main" val="22823774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344" y="876438"/>
            <a:ext cx="83820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Calibri"/>
                <a:ea typeface="微软雅黑" pitchFamily="34" charset="-122"/>
                <a:cs typeface="Calibri"/>
              </a:rPr>
              <a:t>① 1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kg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干木柴和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2kg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干木柴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，燃烧情况一样，谁放出热量多？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70" y="1306731"/>
            <a:ext cx="1724961" cy="1049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http://www.88wz.net/UploadFiles/20081061475394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0971" y="3905326"/>
            <a:ext cx="1724961" cy="988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344" y="2243336"/>
            <a:ext cx="8636113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Calibri"/>
                <a:ea typeface="微软雅黑" pitchFamily="34" charset="-122"/>
                <a:cs typeface="Calibri"/>
              </a:rPr>
              <a:t>② 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同样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1kg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干木柴，一个完全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燃烧，另一个燃烧不充分。哪种情况放出热量多？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1108858" y="1338101"/>
            <a:ext cx="255454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跟燃料的质量有关</a:t>
            </a:r>
          </a:p>
        </p:txBody>
      </p:sp>
      <p:sp>
        <p:nvSpPr>
          <p:cNvPr id="8" name="文本框 1"/>
          <p:cNvSpPr txBox="1"/>
          <p:nvPr/>
        </p:nvSpPr>
        <p:spPr>
          <a:xfrm>
            <a:off x="1108858" y="1855297"/>
            <a:ext cx="358468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跟燃料燃烧的程度有关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69344" y="3443663"/>
            <a:ext cx="838200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2400" dirty="0">
                <a:solidFill>
                  <a:schemeClr val="tx1"/>
                </a:solidFill>
                <a:latin typeface="Calibri"/>
                <a:ea typeface="微软雅黑" pitchFamily="34" charset="-122"/>
                <a:cs typeface="Calibri"/>
              </a:rPr>
              <a:t>③ 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1kg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干木柴和</a:t>
            </a: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1kg</a:t>
            </a: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煤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，燃烧情况一样，谁放出热量多？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1051207" y="3905326"/>
            <a:ext cx="358468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跟燃料的种类有关</a:t>
            </a:r>
          </a:p>
        </p:txBody>
      </p:sp>
      <p:sp>
        <p:nvSpPr>
          <p:cNvPr id="11" name="矩形 10"/>
          <p:cNvSpPr/>
          <p:nvPr/>
        </p:nvSpPr>
        <p:spPr>
          <a:xfrm>
            <a:off x="207336" y="330953"/>
            <a:ext cx="1723549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想想议议：</a:t>
            </a:r>
          </a:p>
        </p:txBody>
      </p:sp>
    </p:spTree>
    <p:extLst>
      <p:ext uri="{BB962C8B-B14F-4D97-AF65-F5344CB8AC3E}">
        <p14:creationId xmlns:p14="http://schemas.microsoft.com/office/powerpoint/2010/main" val="171368903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140451" y="330665"/>
            <a:ext cx="2789225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b="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rPr>
              <a:t>2. 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sym typeface="微软雅黑" panose="020B0502040204020203" charset="-122"/>
              </a:rPr>
              <a:t>燃料的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热值（</a:t>
            </a:r>
            <a:r>
              <a:rPr lang="en-US" altLang="zh-CN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 q</a:t>
            </a:r>
            <a:r>
              <a:rPr lang="zh-CN" altLang="en-US" sz="2400" b="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）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Rectangle 22"/>
          <p:cNvSpPr/>
          <p:nvPr/>
        </p:nvSpPr>
        <p:spPr>
          <a:xfrm>
            <a:off x="349092" y="699997"/>
            <a:ext cx="7704667" cy="1107994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影响燃料燃烧放出热量的因素：</a:t>
            </a:r>
          </a:p>
          <a:p>
            <a:pPr algn="l" rtl="0" latinLnBrk="1" hangingPunct="0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燃料的质量；燃料的种类；燃料燃烧的状况。 </a:t>
            </a:r>
          </a:p>
        </p:txBody>
      </p:sp>
      <p:sp>
        <p:nvSpPr>
          <p:cNvPr id="9" name="Rectangle 2"/>
          <p:cNvSpPr/>
          <p:nvPr/>
        </p:nvSpPr>
        <p:spPr>
          <a:xfrm>
            <a:off x="423857" y="2248762"/>
            <a:ext cx="8048149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  <a:sym typeface="+mn-ea"/>
              </a:rPr>
              <a:t>1 kg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  <a:sym typeface="+mn-ea"/>
              </a:rPr>
              <a:t>某种燃料完全燃烧放出的热量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，叫做这种燃料的热值。</a:t>
            </a:r>
            <a:endParaRPr lang="en-US" altLang="x-none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Rectangle 6"/>
          <p:cNvSpPr/>
          <p:nvPr/>
        </p:nvSpPr>
        <p:spPr>
          <a:xfrm>
            <a:off x="208169" y="1787097"/>
            <a:ext cx="1952875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）定义：</a:t>
            </a:r>
          </a:p>
        </p:txBody>
      </p:sp>
      <p:sp>
        <p:nvSpPr>
          <p:cNvPr id="11" name="文本框 69640"/>
          <p:cNvSpPr txBox="1">
            <a:spLocks noChangeArrowheads="1"/>
          </p:cNvSpPr>
          <p:nvPr/>
        </p:nvSpPr>
        <p:spPr bwMode="auto">
          <a:xfrm>
            <a:off x="168500" y="2839508"/>
            <a:ext cx="1827940" cy="46166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buFont typeface="Arial" panose="020B0604020202020204" pitchFamily="34" charset="0"/>
              <a:buNone/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）单位：</a:t>
            </a:r>
          </a:p>
        </p:txBody>
      </p:sp>
      <p:sp>
        <p:nvSpPr>
          <p:cNvPr id="12" name="矩形 11"/>
          <p:cNvSpPr/>
          <p:nvPr/>
        </p:nvSpPr>
        <p:spPr>
          <a:xfrm>
            <a:off x="4858971" y="2807891"/>
            <a:ext cx="1959606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J/m</a:t>
            </a:r>
            <a:r>
              <a:rPr lang="zh-CN" altLang="en-US" sz="2000" baseline="30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（气体）</a:t>
            </a:r>
          </a:p>
        </p:txBody>
      </p:sp>
      <p:sp>
        <p:nvSpPr>
          <p:cNvPr id="13" name="矩形 12"/>
          <p:cNvSpPr/>
          <p:nvPr/>
        </p:nvSpPr>
        <p:spPr>
          <a:xfrm>
            <a:off x="2136891" y="2800291"/>
            <a:ext cx="2555508" cy="4996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J/kg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（固体和液体）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;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7"/>
          <p:cNvSpPr/>
          <p:nvPr/>
        </p:nvSpPr>
        <p:spPr>
          <a:xfrm>
            <a:off x="140451" y="3371424"/>
            <a:ext cx="199644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）公式：</a:t>
            </a:r>
          </a:p>
        </p:txBody>
      </p:sp>
      <p:sp>
        <p:nvSpPr>
          <p:cNvPr id="15" name="文本框 2"/>
          <p:cNvSpPr txBox="1"/>
          <p:nvPr/>
        </p:nvSpPr>
        <p:spPr>
          <a:xfrm>
            <a:off x="2161044" y="3398751"/>
            <a:ext cx="370953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q=Q/m 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（固体和液体）</a:t>
            </a:r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;</a:t>
            </a:r>
            <a:endParaRPr lang="zh-CN" altLang="en-US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  <a:sym typeface="+mn-ea"/>
            </a:endParaRPr>
          </a:p>
        </p:txBody>
      </p:sp>
      <p:sp>
        <p:nvSpPr>
          <p:cNvPr id="16" name="文本框 3"/>
          <p:cNvSpPr txBox="1"/>
          <p:nvPr/>
        </p:nvSpPr>
        <p:spPr>
          <a:xfrm>
            <a:off x="5178605" y="3371424"/>
            <a:ext cx="3491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q=Q/V 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（气体）</a:t>
            </a:r>
            <a:endParaRPr lang="zh-CN" altLang="en-US" sz="1600" dirty="0"/>
          </a:p>
        </p:txBody>
      </p:sp>
      <p:sp>
        <p:nvSpPr>
          <p:cNvPr id="17" name="矩形 16"/>
          <p:cNvSpPr/>
          <p:nvPr/>
        </p:nvSpPr>
        <p:spPr>
          <a:xfrm>
            <a:off x="4982048" y="4514007"/>
            <a:ext cx="34899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对气体燃料：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Q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＝</a:t>
            </a:r>
            <a:r>
              <a:rPr lang="en-US" altLang="zh-CN" sz="2400" dirty="0" err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Vq</a:t>
            </a:r>
            <a:endParaRPr lang="zh-CN" altLang="en-US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46051" y="4459819"/>
            <a:ext cx="43129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对固体或液体燃料：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sym typeface="+mn-ea"/>
              </a:rPr>
              <a:t>Q</a:t>
            </a:r>
            <a:r>
              <a:rPr lang="zh-CN" altLang="en-US" sz="24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放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＝mq</a:t>
            </a:r>
            <a:endParaRPr lang="zh-CN" altLang="en-US" dirty="0">
              <a:solidFill>
                <a:srgbClr val="FF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500" y="3959829"/>
            <a:ext cx="696003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）放热公式：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燃料完全燃烧放出的热量：</a:t>
            </a:r>
          </a:p>
        </p:txBody>
      </p:sp>
    </p:spTree>
    <p:extLst>
      <p:ext uri="{BB962C8B-B14F-4D97-AF65-F5344CB8AC3E}">
        <p14:creationId xmlns:p14="http://schemas.microsoft.com/office/powerpoint/2010/main" val="132298598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20" name="Rectangle 3"/>
          <p:cNvSpPr/>
          <p:nvPr/>
        </p:nvSpPr>
        <p:spPr>
          <a:xfrm>
            <a:off x="126158" y="347121"/>
            <a:ext cx="289771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燃料的热值表</a:t>
            </a:r>
          </a:p>
        </p:txBody>
      </p:sp>
      <p:pic>
        <p:nvPicPr>
          <p:cNvPr id="21" name="Picture 5" descr="]DN{@B@NXAG5YW(_]BDN%EJ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19" y="970729"/>
            <a:ext cx="7093649" cy="37199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矩形 21"/>
          <p:cNvSpPr/>
          <p:nvPr/>
        </p:nvSpPr>
        <p:spPr>
          <a:xfrm>
            <a:off x="2452350" y="347121"/>
            <a:ext cx="48831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观察燃料的热值表，看有什么发现</a:t>
            </a:r>
          </a:p>
        </p:txBody>
      </p:sp>
    </p:spTree>
    <p:extLst>
      <p:ext uri="{BB962C8B-B14F-4D97-AF65-F5344CB8AC3E}">
        <p14:creationId xmlns:p14="http://schemas.microsoft.com/office/powerpoint/2010/main" val="147213708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453100" y="166562"/>
            <a:ext cx="24108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你有哪些发现？</a:t>
            </a:r>
            <a:endParaRPr lang="en-US" altLang="x-none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>
          <a:xfrm>
            <a:off x="300338" y="700262"/>
            <a:ext cx="8112142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en-US" altLang="zh-CN" dirty="0">
                <a:solidFill>
                  <a:srgbClr val="FF0000"/>
                </a:solidFill>
              </a:rPr>
              <a:t>1.</a:t>
            </a:r>
            <a:r>
              <a:rPr lang="en-US" altLang="zh-CN" b="1" dirty="0">
                <a:solidFill>
                  <a:srgbClr val="FF0000"/>
                </a:solidFill>
              </a:rPr>
              <a:t> </a:t>
            </a:r>
            <a:r>
              <a:rPr lang="zh-CN" altLang="en-US" dirty="0">
                <a:solidFill>
                  <a:srgbClr val="FF0000"/>
                </a:solidFill>
              </a:rPr>
              <a:t>不同燃料的热值一般不同。</a:t>
            </a:r>
          </a:p>
          <a:p>
            <a:pPr algn="l"/>
            <a:r>
              <a:rPr lang="zh-CN" altLang="en-US" sz="2000" dirty="0"/>
              <a:t>热值是燃料的一种特性，其大小只与燃料的种类有关，与燃料的质量（体积）、是否燃烧、是否完全燃烧无关。</a:t>
            </a:r>
          </a:p>
        </p:txBody>
      </p:sp>
      <p:sp>
        <p:nvSpPr>
          <p:cNvPr id="7" name="Rectangle 6"/>
          <p:cNvSpPr/>
          <p:nvPr/>
        </p:nvSpPr>
        <p:spPr>
          <a:xfrm>
            <a:off x="354040" y="2504772"/>
            <a:ext cx="287430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氢的热值最大。</a:t>
            </a:r>
          </a:p>
        </p:txBody>
      </p:sp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300338" y="3839794"/>
            <a:ext cx="5455541" cy="499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为什么发射火箭上天要用氢做燃料？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54040" y="3172283"/>
            <a:ext cx="1578369" cy="461665"/>
          </a:xfrm>
          <a:prstGeom prst="rect">
            <a:avLst/>
          </a:prstGeom>
          <a:noFill/>
          <a:ln w="9525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想一想</a:t>
            </a:r>
          </a:p>
        </p:txBody>
      </p:sp>
      <p:pic>
        <p:nvPicPr>
          <p:cNvPr id="10" name="图片 9" descr="火箭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549" y="2530788"/>
            <a:ext cx="2343938" cy="2079936"/>
          </a:xfrm>
          <a:prstGeom prst="rect">
            <a:avLst/>
          </a:prstGeom>
          <a:noFill/>
          <a:ln w="25400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6812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bldLvl="0" autoUpdateAnimBg="0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68441" y="2235276"/>
            <a:ext cx="1531620" cy="2257815"/>
          </a:xfrm>
          <a:prstGeom prst="rect">
            <a:avLst/>
          </a:prstGeom>
        </p:spPr>
      </p:pic>
      <p:sp>
        <p:nvSpPr>
          <p:cNvPr id="5" name="Rectangle 22"/>
          <p:cNvSpPr/>
          <p:nvPr/>
        </p:nvSpPr>
        <p:spPr>
          <a:xfrm>
            <a:off x="227171" y="338973"/>
            <a:ext cx="8535829" cy="193899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ctr" rtl="0" latinLnBrk="1" hangingPunct="0">
              <a:lnSpc>
                <a:spcPct val="2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沙子变热的原因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algn="l" rtl="0" latinLnBrk="1" hangingPunct="0">
              <a:lnSpc>
                <a:spcPct val="20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在玻璃试管里，装上小半试管沙子，将温度计插在沙子中，用力晃动试管十余次，观察温度计示数的变化，并解释你看到的现象。</a:t>
            </a:r>
          </a:p>
        </p:txBody>
      </p:sp>
      <p:sp>
        <p:nvSpPr>
          <p:cNvPr id="6" name="矩形 5"/>
          <p:cNvSpPr/>
          <p:nvPr/>
        </p:nvSpPr>
        <p:spPr>
          <a:xfrm>
            <a:off x="318110" y="205506"/>
            <a:ext cx="147116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发展空间</a:t>
            </a:r>
          </a:p>
        </p:txBody>
      </p:sp>
      <p:sp>
        <p:nvSpPr>
          <p:cNvPr id="7" name="矩形 6"/>
          <p:cNvSpPr/>
          <p:nvPr/>
        </p:nvSpPr>
        <p:spPr>
          <a:xfrm>
            <a:off x="304299" y="2647295"/>
            <a:ext cx="3772401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现象：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温度计的示数升高</a:t>
            </a:r>
          </a:p>
        </p:txBody>
      </p:sp>
      <p:sp>
        <p:nvSpPr>
          <p:cNvPr id="8" name="矩形 7"/>
          <p:cNvSpPr/>
          <p:nvPr/>
        </p:nvSpPr>
        <p:spPr>
          <a:xfrm>
            <a:off x="304299" y="3292762"/>
            <a:ext cx="5982201" cy="105362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解释：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晃动试管时，沙子间相互摩擦做功，把机械能转化成内能，内能增大，温度升高</a:t>
            </a:r>
          </a:p>
        </p:txBody>
      </p:sp>
    </p:spTree>
    <p:extLst>
      <p:ext uri="{BB962C8B-B14F-4D97-AF65-F5344CB8AC3E}">
        <p14:creationId xmlns:p14="http://schemas.microsoft.com/office/powerpoint/2010/main" val="37604940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13745" y="96488"/>
            <a:ext cx="724521" cy="564332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312101" y="64579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9458" y="9535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26"/>
          <p:cNvSpPr txBox="1">
            <a:spLocks noChangeArrowheads="1"/>
          </p:cNvSpPr>
          <p:nvPr/>
        </p:nvSpPr>
        <p:spPr bwMode="auto">
          <a:xfrm>
            <a:off x="145786" y="4331369"/>
            <a:ext cx="483007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改变物体内能的方法；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defRPr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          燃料完全燃烧放出热量的计算。</a:t>
            </a:r>
            <a:endParaRPr lang="zh-CN" altLang="en-US" dirty="0">
              <a:latin typeface="+mn-lt"/>
              <a:ea typeface="方正粗圆_GBK" pitchFamily="65" charset="-122"/>
            </a:endParaRPr>
          </a:p>
        </p:txBody>
      </p:sp>
      <p:sp>
        <p:nvSpPr>
          <p:cNvPr id="9" name="TextBox 25"/>
          <p:cNvSpPr txBox="1">
            <a:spLocks noChangeArrowheads="1"/>
          </p:cNvSpPr>
          <p:nvPr/>
        </p:nvSpPr>
        <p:spPr bwMode="auto">
          <a:xfrm>
            <a:off x="4753593" y="4319903"/>
            <a:ext cx="406851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本堂难点：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热量的概念；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 eaLnBrk="1" hangingPunct="1">
              <a:defRPr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               做功和热传递的比较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194" y="649354"/>
            <a:ext cx="8785970" cy="3670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237148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9924" y="5837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1063226" y="581590"/>
            <a:ext cx="6394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温度、热量、内能概念的理解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9450" y="1102669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108"/>
          <p:cNvSpPr/>
          <p:nvPr/>
        </p:nvSpPr>
        <p:spPr>
          <a:xfrm>
            <a:off x="165042" y="131489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65042" y="18107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880346" y="567465"/>
            <a:ext cx="4665752" cy="11505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0" name="矩形 9"/>
          <p:cNvSpPr/>
          <p:nvPr/>
        </p:nvSpPr>
        <p:spPr>
          <a:xfrm>
            <a:off x="350520" y="1547059"/>
            <a:ext cx="83439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(2019 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山东烟台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).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关于温度、热量和内能，下列说法正确的是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(     )</a:t>
            </a:r>
            <a:endParaRPr lang="zh-CN" altLang="zh-CN" sz="24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物体的内能增加，温度一定升高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			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物体温度升高，一定吸收了热量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物体温度降低，内能一定减少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				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物体吸收了热量，温度一定升高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5584" y="2273013"/>
            <a:ext cx="434340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C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1255648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189" y="146267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2" name="矩形 1"/>
          <p:cNvSpPr/>
          <p:nvPr/>
        </p:nvSpPr>
        <p:spPr>
          <a:xfrm>
            <a:off x="464820" y="810598"/>
            <a:ext cx="6751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山东 威海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关于内能、热量和温度，下列说法正确的是（　　）</a:t>
            </a:r>
          </a:p>
          <a:p>
            <a:pPr algn="l" fontAlgn="ctr">
              <a:lnSpc>
                <a:spcPct val="150000"/>
              </a:lnSpc>
            </a:pP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A.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温度高的物体，含有的热量一定多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B.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物体内能增加，一定吸收了热量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C.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热量总是从内能大的物体传递给内能小的物体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/>
            </a:r>
            <a:br>
              <a:rPr lang="en-US" altLang="zh-CN" sz="2400" dirty="0">
                <a:latin typeface="微软雅黑" pitchFamily="34" charset="-122"/>
                <a:ea typeface="微软雅黑" pitchFamily="34" charset="-122"/>
              </a:rPr>
            </a:b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D. 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物体吸收热量，温度不一定升高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782761" y="1512201"/>
            <a:ext cx="434340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1682050076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6806" y="1057516"/>
            <a:ext cx="1473204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复习回顾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50380" y="1648719"/>
            <a:ext cx="4724401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同一物体的内能</a:t>
            </a: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和温度什么关系？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317772" y="2285467"/>
            <a:ext cx="6354335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温度升高，内能增加；温度降低，内能减少。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22690" y="3701029"/>
            <a:ext cx="92287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问题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51856" y="2833125"/>
            <a:ext cx="7315035" cy="553996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如果要改变一个物体的内能，那就改变它的</a:t>
            </a:r>
            <a:r>
              <a:rPr kumimoji="0" lang="zh-CN" altLang="en-US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4781" y="2851581"/>
            <a:ext cx="87640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温度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09664" y="3701029"/>
            <a:ext cx="472440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怎样改变一个物体的温度呢？</a:t>
            </a: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366" y="71622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5260" y="264080"/>
            <a:ext cx="7391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改变内能的两种方式：做功和热传递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75714" y="1250353"/>
            <a:ext cx="8473926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(2019 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北京市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)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. 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如图所示，在试管内装适量水，用橡胶塞塞住管口，将水加热至沸腾一段时间后，橡胶塞被推出，管口出现大量“白气”。此实验中，主要是通过做功改变物体内能的过程是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(        )</a:t>
            </a:r>
            <a:endParaRPr kumimoji="0" lang="en-US" altLang="zh-CN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A. 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试管变热的过程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B. 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水变热的过程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C. 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水变成水蒸气的过程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D. 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水蒸气推出橡胶塞的同时变成“白气”的过程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pic>
        <p:nvPicPr>
          <p:cNvPr id="7169" name="图片 10" descr=" 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65"/>
          <a:stretch>
            <a:fillRect/>
          </a:stretch>
        </p:blipFill>
        <p:spPr bwMode="auto">
          <a:xfrm>
            <a:off x="6104061" y="2651760"/>
            <a:ext cx="1978854" cy="1607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0" y="1447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02996" y="2273013"/>
            <a:ext cx="434340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337869773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3851" y="113330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418525" y="529870"/>
            <a:ext cx="778657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(2019  </a:t>
            </a:r>
            <a:r>
              <a:rPr kumimoji="0" lang="zh-CN" altLang="en-US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山东枣庄</a:t>
            </a:r>
            <a:r>
              <a:rPr kumimoji="0" lang="en-US" altLang="zh-CN" sz="20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)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黑体" pitchFamily="49" charset="-122"/>
              </a:rPr>
              <a:t>下列各图所列举的事例中，属于热传递改变物体内能的是（　  　）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0" y="1381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22860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auto">
          <a:xfrm>
            <a:off x="0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Calibri" pitchFamily="34" charset="0"/>
              </a:rPr>
              <a:t>     </a:t>
            </a:r>
            <a:endParaRPr kumimoji="0" lang="en-US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448430" y="3503190"/>
            <a:ext cx="9076014" cy="1230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A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．从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滑梯滑下，臀部发热             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B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．冬天搓手，手会变暖	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C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．给试管加热，水温升高	     </a:t>
            </a:r>
            <a:r>
              <a:rPr kumimoji="0" lang="en-US" altLang="zh-CN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D</a:t>
            </a:r>
            <a:r>
              <a:rPr kumimoji="0" lang="zh-CN" alt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Calibri" pitchFamily="34" charset="0"/>
              </a:rPr>
              <a:t>．迅速压下活塞，筒内气温升高</a:t>
            </a:r>
            <a:endParaRPr kumimoji="0" lang="zh-CN" altLang="en-U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18525" y="1627610"/>
            <a:ext cx="7835564" cy="1948037"/>
            <a:chOff x="427552" y="1406866"/>
            <a:chExt cx="7835564" cy="1948037"/>
          </a:xfrm>
        </p:grpSpPr>
        <p:pic>
          <p:nvPicPr>
            <p:cNvPr id="8196" name="图片24" descr=" "/>
            <p:cNvPicPr preferRelativeResize="0">
              <a:picLocks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7552" y="1409843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5" name="Picture 3" descr=" "/>
            <p:cNvPicPr preferRelativeResize="0">
              <a:picLocks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0202" y="1454409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4" name="Picture 2" descr=" "/>
            <p:cNvPicPr preferRelativeResize="0">
              <a:picLocks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80202" y="1520397"/>
              <a:ext cx="180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193" name="Picture 1" descr=" "/>
            <p:cNvPicPr preferRelativeResize="0">
              <a:picLocks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2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29400" y="1406866"/>
              <a:ext cx="1440000" cy="144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矩形 7"/>
            <p:cNvSpPr/>
            <p:nvPr/>
          </p:nvSpPr>
          <p:spPr>
            <a:xfrm>
              <a:off x="762000" y="2893238"/>
              <a:ext cx="75011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400" b="1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  <a:cs typeface="Calibri" pitchFamily="34" charset="0"/>
                </a:rPr>
                <a:t> A</a:t>
              </a:r>
              <a:r>
                <a:rPr lang="zh-CN" altLang="en-US" sz="2400" b="1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  <a:cs typeface="Calibri" pitchFamily="34" charset="0"/>
                </a:rPr>
                <a:t>              </a:t>
              </a:r>
              <a:r>
                <a:rPr lang="en-US" altLang="zh-CN" sz="2400" b="1" dirty="0">
                  <a:solidFill>
                    <a:schemeClr val="tx1"/>
                  </a:solidFill>
                  <a:latin typeface="宋体" pitchFamily="2" charset="-122"/>
                  <a:ea typeface="宋体" pitchFamily="2" charset="-122"/>
                  <a:cs typeface="Calibri" pitchFamily="34" charset="0"/>
                </a:rPr>
                <a:t>B             C            D</a:t>
              </a:r>
              <a:endParaRPr lang="zh-CN" altLang="en-US" sz="2400" b="1" dirty="0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887637" y="1065928"/>
            <a:ext cx="434340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226548614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564" y="832118"/>
            <a:ext cx="831397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四川攀枝花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我国在南海海底开采出的天然气水合物，俗称“可燃冰”，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可释放出约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0.8m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的水和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164m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的天然气。居民使用天然气烧水是利用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（填“热传递”或“做功”）的方式改变水的内能。天然气热值为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1.9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J/m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，完全燃烧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50m</a:t>
            </a:r>
            <a:r>
              <a:rPr lang="en-US" altLang="zh-CN" sz="2400" baseline="30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的天然气释放的热量为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u="sng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400" u="sng" dirty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altLang="zh-CN" sz="2400" dirty="0">
                <a:latin typeface="微软雅黑" pitchFamily="34" charset="-122"/>
                <a:ea typeface="微软雅黑" pitchFamily="34" charset="-122"/>
              </a:rPr>
              <a:t>J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167084" y="500330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5986" y="63430"/>
            <a:ext cx="63948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燃料完全燃烧放出热量的计算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47022" y="1972750"/>
            <a:ext cx="110799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热传递</a:t>
            </a:r>
          </a:p>
        </p:txBody>
      </p:sp>
      <p:sp>
        <p:nvSpPr>
          <p:cNvPr id="6" name="矩形 5"/>
          <p:cNvSpPr/>
          <p:nvPr/>
        </p:nvSpPr>
        <p:spPr>
          <a:xfrm>
            <a:off x="7139940" y="2977580"/>
            <a:ext cx="1318260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9.5</a:t>
            </a:r>
            <a:r>
              <a:rPr lang="zh-CN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400" baseline="30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zh-CN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170139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20980" y="421819"/>
            <a:ext cx="870204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山东泰安）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某载重汽车自重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12t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，车轮与地面的总接触面积为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0.5m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，汽车以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72km/h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的速度在平直公路上匀速行驶时，柴油发动机的功率为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210kW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，每行驶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43s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消耗柴油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700g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，柴油的热值为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4.3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J/kg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。下列说法中（　　）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①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完全燃烧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700g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柴油放出的热量为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3.01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9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J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②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该柴油发动机效率为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30%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③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汽车的牵引力为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1.05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N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④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若公路所能承受的最大压强为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8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×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en-US" altLang="zh-CN" sz="2000" baseline="30000" dirty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Pa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，汽车最多能装载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40t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的货物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．只有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①②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正确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	         B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．只有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③④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正确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algn="l">
              <a:lnSpc>
                <a:spcPct val="15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．只有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①③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正确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	         D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．只有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②③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正确</a:t>
            </a:r>
          </a:p>
        </p:txBody>
      </p:sp>
      <p:sp>
        <p:nvSpPr>
          <p:cNvPr id="4" name="矩形 3"/>
          <p:cNvSpPr/>
          <p:nvPr/>
        </p:nvSpPr>
        <p:spPr>
          <a:xfrm>
            <a:off x="63851" y="0"/>
            <a:ext cx="26163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5236" y="1646543"/>
            <a:ext cx="510076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zh-CN" sz="3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20151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68873" y="323771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标题 31745"/>
          <p:cNvSpPr txBox="1">
            <a:spLocks noChangeArrowheads="1"/>
          </p:cNvSpPr>
          <p:nvPr/>
        </p:nvSpPr>
        <p:spPr>
          <a:xfrm>
            <a:off x="326806" y="1062874"/>
            <a:ext cx="142875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b="1" dirty="0">
                <a:solidFill>
                  <a:srgbClr val="FF0000"/>
                </a:solidFill>
              </a:rPr>
              <a:t>实验探究</a:t>
            </a:r>
          </a:p>
        </p:txBody>
      </p:sp>
      <p:sp>
        <p:nvSpPr>
          <p:cNvPr id="7" name="内容占位符 31746"/>
          <p:cNvSpPr txBox="1">
            <a:spLocks noChangeArrowheads="1"/>
          </p:cNvSpPr>
          <p:nvPr/>
        </p:nvSpPr>
        <p:spPr>
          <a:xfrm>
            <a:off x="1755556" y="1140049"/>
            <a:ext cx="2054798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000" dirty="0"/>
              <a:t>让笔杆热起来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58" r="32220" b="13771"/>
          <a:stretch/>
        </p:blipFill>
        <p:spPr>
          <a:xfrm>
            <a:off x="6300945" y="1593833"/>
            <a:ext cx="2012415" cy="2843954"/>
          </a:xfrm>
          <a:prstGeom prst="rect">
            <a:avLst/>
          </a:prstGeom>
        </p:spPr>
      </p:pic>
      <p:sp>
        <p:nvSpPr>
          <p:cNvPr id="9" name="内容占位符 31746"/>
          <p:cNvSpPr txBox="1">
            <a:spLocks noChangeArrowheads="1"/>
          </p:cNvSpPr>
          <p:nvPr/>
        </p:nvSpPr>
        <p:spPr>
          <a:xfrm>
            <a:off x="445358" y="1593833"/>
            <a:ext cx="5433045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800" b="0" i="0" u="none" strike="noStrike" kern="0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000" dirty="0"/>
              <a:t>拿一支铅笔，你怎样做能让笔杆热起来。试一试有几种方法，并把这些方法归纳分类。</a:t>
            </a:r>
          </a:p>
        </p:txBody>
      </p:sp>
      <p:sp>
        <p:nvSpPr>
          <p:cNvPr id="10" name="Rectangle 2"/>
          <p:cNvSpPr txBox="1">
            <a:spLocks noRot="1" noChangeArrowheads="1"/>
          </p:cNvSpPr>
          <p:nvPr/>
        </p:nvSpPr>
        <p:spPr bwMode="auto">
          <a:xfrm>
            <a:off x="845959" y="2890378"/>
            <a:ext cx="5096932" cy="1473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放到火上烤            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用手焐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太阳晒                   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5. 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在地上摩擦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放到热水里面         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6.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用手搓热等</a:t>
            </a:r>
          </a:p>
        </p:txBody>
      </p:sp>
    </p:spTree>
    <p:extLst>
      <p:ext uri="{BB962C8B-B14F-4D97-AF65-F5344CB8AC3E}">
        <p14:creationId xmlns:p14="http://schemas.microsoft.com/office/powerpoint/2010/main" val="142647039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3" name="Group 3"/>
          <p:cNvGrpSpPr>
            <a:grpSpLocks/>
          </p:cNvGrpSpPr>
          <p:nvPr/>
        </p:nvGrpSpPr>
        <p:grpSpPr bwMode="auto">
          <a:xfrm>
            <a:off x="4586629" y="1263569"/>
            <a:ext cx="2029937" cy="1637819"/>
            <a:chOff x="-40" y="-28"/>
            <a:chExt cx="1728" cy="1379"/>
          </a:xfrm>
        </p:grpSpPr>
        <p:sp>
          <p:nvSpPr>
            <p:cNvPr id="52248" name="Rectangle 20"/>
            <p:cNvSpPr>
              <a:spLocks noChangeArrowheads="1"/>
            </p:cNvSpPr>
            <p:nvPr/>
          </p:nvSpPr>
          <p:spPr bwMode="auto">
            <a:xfrm>
              <a:off x="158" y="-28"/>
              <a:ext cx="1530" cy="1244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3D8F9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用温度更高的物体使笔杆温度升高</a:t>
              </a:r>
            </a:p>
          </p:txBody>
        </p:sp>
        <p:sp>
          <p:nvSpPr>
            <p:cNvPr id="52249" name="AutoShape 5"/>
            <p:cNvSpPr>
              <a:spLocks/>
            </p:cNvSpPr>
            <p:nvPr/>
          </p:nvSpPr>
          <p:spPr bwMode="auto">
            <a:xfrm>
              <a:off x="-40" y="-28"/>
              <a:ext cx="115" cy="1379"/>
            </a:xfrm>
            <a:prstGeom prst="rightBrace">
              <a:avLst>
                <a:gd name="adj1" fmla="val 72304"/>
                <a:gd name="adj2" fmla="val 50000"/>
              </a:avLst>
            </a:prstGeom>
            <a:noFill/>
            <a:ln w="28575">
              <a:solidFill>
                <a:srgbClr val="3D8F95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72000" y="2929425"/>
            <a:ext cx="2020507" cy="1477669"/>
            <a:chOff x="4572000" y="2929425"/>
            <a:chExt cx="2020507" cy="1477669"/>
          </a:xfrm>
        </p:grpSpPr>
        <p:sp>
          <p:nvSpPr>
            <p:cNvPr id="52246" name="AutoShape 7"/>
            <p:cNvSpPr>
              <a:spLocks/>
            </p:cNvSpPr>
            <p:nvPr/>
          </p:nvSpPr>
          <p:spPr bwMode="auto">
            <a:xfrm>
              <a:off x="4572000" y="3222472"/>
              <a:ext cx="155487" cy="1057513"/>
            </a:xfrm>
            <a:prstGeom prst="rightBrace">
              <a:avLst>
                <a:gd name="adj1" fmla="val 72294"/>
                <a:gd name="adj2" fmla="val 50000"/>
              </a:avLst>
            </a:prstGeom>
            <a:noFill/>
            <a:ln w="28575">
              <a:solidFill>
                <a:srgbClr val="CC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52247" name="Rectangle 20"/>
            <p:cNvSpPr>
              <a:spLocks noChangeArrowheads="1"/>
            </p:cNvSpPr>
            <p:nvPr/>
          </p:nvSpPr>
          <p:spPr bwMode="auto">
            <a:xfrm>
              <a:off x="4843284" y="2929425"/>
              <a:ext cx="1749223" cy="1477669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25000"/>
                </a:lnSpc>
                <a:buFont typeface="Arial" pitchFamily="34" charset="0"/>
                <a:buNone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itchFamily="49" charset="-122"/>
                  <a:ea typeface="黑体" pitchFamily="49" charset="-122"/>
                </a:rPr>
                <a:t>温度升高的过程，往往伴随着运动</a:t>
              </a:r>
            </a:p>
          </p:txBody>
        </p:sp>
      </p:grpSp>
      <p:grpSp>
        <p:nvGrpSpPr>
          <p:cNvPr id="10249" name="Group 9"/>
          <p:cNvGrpSpPr>
            <a:grpSpLocks/>
          </p:cNvGrpSpPr>
          <p:nvPr/>
        </p:nvGrpSpPr>
        <p:grpSpPr bwMode="auto">
          <a:xfrm>
            <a:off x="6649952" y="1256051"/>
            <a:ext cx="1139825" cy="1477480"/>
            <a:chOff x="0" y="0"/>
            <a:chExt cx="823" cy="1244"/>
          </a:xfrm>
        </p:grpSpPr>
        <p:sp>
          <p:nvSpPr>
            <p:cNvPr id="52244" name="Text Box 3"/>
            <p:cNvSpPr txBox="1">
              <a:spLocks noChangeArrowheads="1"/>
            </p:cNvSpPr>
            <p:nvPr/>
          </p:nvSpPr>
          <p:spPr bwMode="auto">
            <a:xfrm>
              <a:off x="448" y="0"/>
              <a:ext cx="375" cy="1244"/>
            </a:xfrm>
            <a:prstGeom prst="rect">
              <a:avLst/>
            </a:prstGeom>
            <a:solidFill>
              <a:srgbClr val="BBE0E3"/>
            </a:solidFill>
            <a:ln w="25400">
              <a:solidFill>
                <a:srgbClr val="3D8F95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Clr>
                  <a:schemeClr val="hlink"/>
                </a:buClr>
                <a:buSzPct val="70000"/>
                <a:buFont typeface="Wingdings" pitchFamily="2" charset="2"/>
                <a:buNone/>
              </a:pPr>
              <a:r>
                <a:rPr lang="zh-CN" altLang="en-US" sz="2400" b="1" dirty="0">
                  <a:latin typeface="黑体" pitchFamily="49" charset="-122"/>
                  <a:ea typeface="黑体" pitchFamily="49" charset="-122"/>
                </a:rPr>
                <a:t>热传递</a:t>
              </a:r>
            </a:p>
          </p:txBody>
        </p:sp>
        <p:sp>
          <p:nvSpPr>
            <p:cNvPr id="52245" name="AutoShape 11"/>
            <p:cNvSpPr>
              <a:spLocks noChangeArrowheads="1"/>
            </p:cNvSpPr>
            <p:nvPr/>
          </p:nvSpPr>
          <p:spPr bwMode="auto">
            <a:xfrm>
              <a:off x="0" y="499"/>
              <a:ext cx="408" cy="137"/>
            </a:xfrm>
            <a:prstGeom prst="rightArrow">
              <a:avLst>
                <a:gd name="adj1" fmla="val 50000"/>
                <a:gd name="adj2" fmla="val 74453"/>
              </a:avLst>
            </a:prstGeom>
            <a:solidFill>
              <a:srgbClr val="3D8F95"/>
            </a:solidFill>
            <a:ln w="9525">
              <a:solidFill>
                <a:srgbClr val="3D8F95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</p:grpSp>
      <p:grpSp>
        <p:nvGrpSpPr>
          <p:cNvPr id="10252" name="Group 12"/>
          <p:cNvGrpSpPr>
            <a:grpSpLocks/>
          </p:cNvGrpSpPr>
          <p:nvPr/>
        </p:nvGrpSpPr>
        <p:grpSpPr bwMode="auto">
          <a:xfrm>
            <a:off x="6649952" y="3003936"/>
            <a:ext cx="1139825" cy="1016255"/>
            <a:chOff x="-51" y="0"/>
            <a:chExt cx="823" cy="857"/>
          </a:xfrm>
        </p:grpSpPr>
        <p:sp>
          <p:nvSpPr>
            <p:cNvPr id="52242" name="Text Box 3"/>
            <p:cNvSpPr txBox="1">
              <a:spLocks noChangeArrowheads="1"/>
            </p:cNvSpPr>
            <p:nvPr/>
          </p:nvSpPr>
          <p:spPr bwMode="auto">
            <a:xfrm>
              <a:off x="409" y="0"/>
              <a:ext cx="363" cy="857"/>
            </a:xfrm>
            <a:prstGeom prst="rect">
              <a:avLst/>
            </a:prstGeom>
            <a:solidFill>
              <a:srgbClr val="FFCC99"/>
            </a:solidFill>
            <a:ln w="25400">
              <a:solidFill>
                <a:srgbClr val="CC0000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125000"/>
                </a:lnSpc>
                <a:buClr>
                  <a:schemeClr val="hlink"/>
                </a:buClr>
                <a:buSzPct val="70000"/>
                <a:buFont typeface="Wingdings" pitchFamily="2" charset="2"/>
                <a:buNone/>
              </a:pPr>
              <a:r>
                <a:rPr lang="zh-CN" altLang="en-US" sz="2400" b="1">
                  <a:latin typeface="黑体" pitchFamily="49" charset="-122"/>
                  <a:ea typeface="黑体" pitchFamily="49" charset="-122"/>
                </a:rPr>
                <a:t>做功</a:t>
              </a:r>
            </a:p>
          </p:txBody>
        </p:sp>
        <p:sp>
          <p:nvSpPr>
            <p:cNvPr id="52243" name="AutoShape 14"/>
            <p:cNvSpPr>
              <a:spLocks noChangeArrowheads="1"/>
            </p:cNvSpPr>
            <p:nvPr/>
          </p:nvSpPr>
          <p:spPr bwMode="auto">
            <a:xfrm>
              <a:off x="-51" y="380"/>
              <a:ext cx="408" cy="136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rgbClr val="CC0000"/>
            </a:solidFill>
            <a:ln w="9525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</p:grpSp>
      <p:grpSp>
        <p:nvGrpSpPr>
          <p:cNvPr id="52230" name="Group 37"/>
          <p:cNvGrpSpPr>
            <a:grpSpLocks/>
          </p:cNvGrpSpPr>
          <p:nvPr/>
        </p:nvGrpSpPr>
        <p:grpSpPr bwMode="auto">
          <a:xfrm>
            <a:off x="518131" y="1170294"/>
            <a:ext cx="4016483" cy="3147527"/>
            <a:chOff x="295" y="660"/>
            <a:chExt cx="2901" cy="2616"/>
          </a:xfrm>
        </p:grpSpPr>
        <p:sp>
          <p:nvSpPr>
            <p:cNvPr id="52231" name="Rectangle 23"/>
            <p:cNvSpPr>
              <a:spLocks noChangeArrowheads="1"/>
            </p:cNvSpPr>
            <p:nvPr/>
          </p:nvSpPr>
          <p:spPr bwMode="auto">
            <a:xfrm>
              <a:off x="295" y="1623"/>
              <a:ext cx="822" cy="956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让笔杆热起来</a:t>
              </a:r>
            </a:p>
          </p:txBody>
        </p:sp>
        <p:sp>
          <p:nvSpPr>
            <p:cNvPr id="52232" name="AutoShape 26"/>
            <p:cNvSpPr>
              <a:spLocks/>
            </p:cNvSpPr>
            <p:nvPr/>
          </p:nvSpPr>
          <p:spPr bwMode="auto">
            <a:xfrm>
              <a:off x="1223" y="1070"/>
              <a:ext cx="129" cy="1867"/>
            </a:xfrm>
            <a:prstGeom prst="leftBrace">
              <a:avLst>
                <a:gd name="adj1" fmla="val 104075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52233" name="AutoShape 27"/>
            <p:cNvSpPr>
              <a:spLocks/>
            </p:cNvSpPr>
            <p:nvPr/>
          </p:nvSpPr>
          <p:spPr bwMode="auto">
            <a:xfrm>
              <a:off x="1356" y="2349"/>
              <a:ext cx="128" cy="927"/>
            </a:xfrm>
            <a:prstGeom prst="leftBrace">
              <a:avLst>
                <a:gd name="adj1" fmla="val 10053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52234" name="AutoShape 28"/>
            <p:cNvSpPr>
              <a:spLocks/>
            </p:cNvSpPr>
            <p:nvPr/>
          </p:nvSpPr>
          <p:spPr bwMode="auto">
            <a:xfrm>
              <a:off x="1352" y="760"/>
              <a:ext cx="136" cy="1362"/>
            </a:xfrm>
            <a:prstGeom prst="leftBrace">
              <a:avLst>
                <a:gd name="adj1" fmla="val 66667"/>
                <a:gd name="adj2" fmla="val 50000"/>
              </a:avLst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Font typeface="Arial" pitchFamily="34" charset="0"/>
                <a:buNone/>
              </a:pPr>
              <a:endParaRPr lang="zh-CN" altLang="en-US" sz="1600">
                <a:ea typeface="黑体" pitchFamily="49" charset="-122"/>
              </a:endParaRPr>
            </a:p>
          </p:txBody>
        </p:sp>
        <p:sp>
          <p:nvSpPr>
            <p:cNvPr id="52235" name="Text Box 30"/>
            <p:cNvSpPr txBox="1">
              <a:spLocks noChangeArrowheads="1"/>
            </p:cNvSpPr>
            <p:nvPr/>
          </p:nvSpPr>
          <p:spPr bwMode="auto">
            <a:xfrm>
              <a:off x="1581" y="660"/>
              <a:ext cx="1615" cy="389"/>
            </a:xfrm>
            <a:prstGeom prst="rect">
              <a:avLst/>
            </a:prstGeom>
            <a:noFill/>
            <a:ln w="25400">
              <a:solidFill>
                <a:srgbClr val="3D8F95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1</a:t>
              </a:r>
              <a:r>
                <a:rPr lang="zh-CN" altLang="en-US" sz="2400" b="1" dirty="0">
                  <a:latin typeface="Arial" pitchFamily="34" charset="0"/>
                  <a:ea typeface="黑体" pitchFamily="49" charset="-122"/>
                </a:rPr>
                <a:t>．用火烧</a:t>
              </a:r>
            </a:p>
          </p:txBody>
        </p:sp>
        <p:sp>
          <p:nvSpPr>
            <p:cNvPr id="52236" name="Text Box 31"/>
            <p:cNvSpPr txBox="1">
              <a:spLocks noChangeArrowheads="1"/>
            </p:cNvSpPr>
            <p:nvPr/>
          </p:nvSpPr>
          <p:spPr bwMode="auto">
            <a:xfrm>
              <a:off x="1581" y="1049"/>
              <a:ext cx="1615" cy="389"/>
            </a:xfrm>
            <a:prstGeom prst="rect">
              <a:avLst/>
            </a:prstGeom>
            <a:noFill/>
            <a:ln w="25400">
              <a:solidFill>
                <a:srgbClr val="3D8F95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2</a:t>
              </a:r>
              <a:r>
                <a:rPr lang="zh-CN" altLang="en-US" sz="2400" b="1" dirty="0">
                  <a:latin typeface="Arial" pitchFamily="34" charset="0"/>
                  <a:ea typeface="黑体" pitchFamily="49" charset="-122"/>
                </a:rPr>
                <a:t>．太阳晒</a:t>
              </a:r>
            </a:p>
          </p:txBody>
        </p:sp>
        <p:sp>
          <p:nvSpPr>
            <p:cNvPr id="52237" name="Text Box 32"/>
            <p:cNvSpPr txBox="1">
              <a:spLocks noChangeArrowheads="1"/>
            </p:cNvSpPr>
            <p:nvPr/>
          </p:nvSpPr>
          <p:spPr bwMode="auto">
            <a:xfrm>
              <a:off x="1581" y="1438"/>
              <a:ext cx="1615" cy="389"/>
            </a:xfrm>
            <a:prstGeom prst="rect">
              <a:avLst/>
            </a:prstGeom>
            <a:noFill/>
            <a:ln w="25400">
              <a:solidFill>
                <a:srgbClr val="3D8F95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Arial" pitchFamily="34" charset="0"/>
                  <a:ea typeface="黑体" pitchFamily="49" charset="-122"/>
                </a:rPr>
                <a:t>3</a:t>
              </a:r>
              <a:r>
                <a:rPr lang="zh-CN" altLang="en-US" sz="2400" b="1" dirty="0">
                  <a:latin typeface="Arial" pitchFamily="34" charset="0"/>
                  <a:ea typeface="黑体" pitchFamily="49" charset="-122"/>
                </a:rPr>
                <a:t>．用手焐</a:t>
              </a:r>
            </a:p>
          </p:txBody>
        </p:sp>
        <p:sp>
          <p:nvSpPr>
            <p:cNvPr id="52238" name="Text Box 33"/>
            <p:cNvSpPr txBox="1">
              <a:spLocks noChangeArrowheads="1"/>
            </p:cNvSpPr>
            <p:nvPr/>
          </p:nvSpPr>
          <p:spPr bwMode="auto">
            <a:xfrm>
              <a:off x="1518" y="2349"/>
              <a:ext cx="1645" cy="389"/>
            </a:xfrm>
            <a:prstGeom prst="rect">
              <a:avLst/>
            </a:prstGeom>
            <a:noFill/>
            <a:ln w="254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5</a:t>
              </a:r>
              <a:r>
                <a:rPr lang="zh-CN" altLang="en-US" sz="2400" b="1" dirty="0">
                  <a:latin typeface="Arial" pitchFamily="34" charset="0"/>
                  <a:ea typeface="黑体" pitchFamily="49" charset="-122"/>
                </a:rPr>
                <a:t>．用手搓</a:t>
              </a:r>
            </a:p>
          </p:txBody>
        </p:sp>
        <p:sp>
          <p:nvSpPr>
            <p:cNvPr id="52239" name="Text Box 34"/>
            <p:cNvSpPr txBox="1">
              <a:spLocks noChangeArrowheads="1"/>
            </p:cNvSpPr>
            <p:nvPr/>
          </p:nvSpPr>
          <p:spPr bwMode="auto">
            <a:xfrm>
              <a:off x="1487" y="2836"/>
              <a:ext cx="1644" cy="389"/>
            </a:xfrm>
            <a:prstGeom prst="rect">
              <a:avLst/>
            </a:prstGeom>
            <a:noFill/>
            <a:ln w="25400">
              <a:solidFill>
                <a:srgbClr val="CC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Arial" pitchFamily="34" charset="0"/>
                <a:buNone/>
              </a:pPr>
              <a:r>
                <a:rPr lang="en-US" altLang="zh-CN" sz="2400" b="1" dirty="0">
                  <a:latin typeface="Times New Roman" pitchFamily="18" charset="0"/>
                  <a:ea typeface="黑体" pitchFamily="49" charset="-122"/>
                </a:rPr>
                <a:t>6</a:t>
              </a:r>
              <a:r>
                <a:rPr lang="zh-CN" altLang="en-US" sz="2400" b="1" dirty="0">
                  <a:latin typeface="Arial" pitchFamily="34" charset="0"/>
                  <a:ea typeface="黑体" pitchFamily="49" charset="-122"/>
                </a:rPr>
                <a:t>．在地上摩擦</a:t>
              </a:r>
            </a:p>
          </p:txBody>
        </p:sp>
      </p:grpSp>
      <p:sp>
        <p:nvSpPr>
          <p:cNvPr id="26" name="Text Box 36"/>
          <p:cNvSpPr txBox="1">
            <a:spLocks noChangeArrowheads="1"/>
          </p:cNvSpPr>
          <p:nvPr/>
        </p:nvSpPr>
        <p:spPr bwMode="auto">
          <a:xfrm>
            <a:off x="2298619" y="2574408"/>
            <a:ext cx="2235995" cy="461665"/>
          </a:xfrm>
          <a:prstGeom prst="rect">
            <a:avLst/>
          </a:prstGeom>
          <a:noFill/>
          <a:ln w="25400">
            <a:solidFill>
              <a:srgbClr val="3D8F9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1" hangingPunct="1">
              <a:buFont typeface="Arial" pitchFamily="34" charset="0"/>
              <a:buNone/>
              <a:defRPr sz="2400" b="1"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en-US" altLang="zh-CN" dirty="0"/>
              <a:t>4.</a:t>
            </a:r>
            <a:r>
              <a:rPr lang="zh-CN" altLang="en-US" dirty="0"/>
              <a:t>放到热水里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544329" y="340407"/>
            <a:ext cx="6788250" cy="535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rgbClr val="0066CC"/>
                </a:solidFill>
                <a:latin typeface="微软雅黑" pitchFamily="34" charset="-122"/>
                <a:ea typeface="微软雅黑" pitchFamily="34" charset="-122"/>
              </a:rPr>
              <a:t>将这些方法分两类，说说你分类的标准是什么？</a:t>
            </a:r>
          </a:p>
        </p:txBody>
      </p:sp>
    </p:spTree>
    <p:extLst>
      <p:ext uri="{BB962C8B-B14F-4D97-AF65-F5344CB8AC3E}">
        <p14:creationId xmlns:p14="http://schemas.microsoft.com/office/powerpoint/2010/main" val="5080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623" y="186566"/>
            <a:ext cx="4460514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一、内能的改变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-----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热传递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50131" y="925896"/>
            <a:ext cx="7230736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4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热传递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两个温度不同的</a:t>
            </a: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物体的传递热的现象。</a:t>
            </a:r>
          </a:p>
        </p:txBody>
      </p:sp>
      <p:sp>
        <p:nvSpPr>
          <p:cNvPr id="4" name="矩形 3"/>
          <p:cNvSpPr/>
          <p:nvPr/>
        </p:nvSpPr>
        <p:spPr>
          <a:xfrm>
            <a:off x="550131" y="1595903"/>
            <a:ext cx="8390817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发生条件</a:t>
            </a:r>
            <a:r>
              <a:rPr lang="zh-CN" altLang="en-US" sz="24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物体之间或物体的不同部分之间存在温度差。 </a:t>
            </a:r>
          </a:p>
        </p:txBody>
      </p:sp>
      <p:sp>
        <p:nvSpPr>
          <p:cNvPr id="5" name="矩形 4"/>
          <p:cNvSpPr/>
          <p:nvPr/>
        </p:nvSpPr>
        <p:spPr>
          <a:xfrm>
            <a:off x="516411" y="2196068"/>
            <a:ext cx="5979522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传递方向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能量从高温处转移到低温处。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33623" y="2994534"/>
            <a:ext cx="7790231" cy="1440000"/>
            <a:chOff x="433623" y="2994534"/>
            <a:chExt cx="7790231" cy="1440000"/>
          </a:xfrm>
        </p:grpSpPr>
        <p:pic>
          <p:nvPicPr>
            <p:cNvPr id="6" name="图片 5"/>
            <p:cNvPicPr preferRelativeResize="0">
              <a:picLocks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3623" y="2994534"/>
              <a:ext cx="1872000" cy="1440000"/>
            </a:xfrm>
            <a:prstGeom prst="rect">
              <a:avLst/>
            </a:prstGeom>
          </p:spPr>
        </p:pic>
        <p:pic>
          <p:nvPicPr>
            <p:cNvPr id="8" name="图片 7"/>
            <p:cNvPicPr preferRelativeResize="0">
              <a:picLocks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06367" y="2994534"/>
              <a:ext cx="1872000" cy="1440000"/>
            </a:xfrm>
            <a:prstGeom prst="rect">
              <a:avLst/>
            </a:prstGeom>
          </p:spPr>
        </p:pic>
        <p:pic>
          <p:nvPicPr>
            <p:cNvPr id="9" name="图片 8"/>
            <p:cNvPicPr preferRelativeResize="0">
              <a:picLocks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379111" y="2994534"/>
              <a:ext cx="1872000" cy="1440000"/>
            </a:xfrm>
            <a:prstGeom prst="rect">
              <a:avLst/>
            </a:prstGeom>
          </p:spPr>
        </p:pic>
        <p:pic>
          <p:nvPicPr>
            <p:cNvPr id="10" name="图片 9"/>
            <p:cNvPicPr preferRelativeResize="0">
              <a:picLocks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351855" y="2994534"/>
              <a:ext cx="1871999" cy="144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41652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5477" y="240268"/>
            <a:ext cx="2633190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热传递过程中：</a:t>
            </a:r>
            <a:endParaRPr lang="zh-CN" altLang="en-US" sz="24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文本框 37891"/>
          <p:cNvSpPr txBox="1"/>
          <p:nvPr/>
        </p:nvSpPr>
        <p:spPr>
          <a:xfrm>
            <a:off x="326496" y="680376"/>
            <a:ext cx="68992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en-US" sz="2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物体吸热，温度升高，内能增加。</a:t>
            </a:r>
          </a:p>
        </p:txBody>
      </p:sp>
      <p:sp>
        <p:nvSpPr>
          <p:cNvPr id="4" name="文本框 37894"/>
          <p:cNvSpPr txBox="1"/>
          <p:nvPr/>
        </p:nvSpPr>
        <p:spPr>
          <a:xfrm>
            <a:off x="326496" y="1161627"/>
            <a:ext cx="650716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r>
              <a:rPr lang="zh-CN" altLang="en-US" sz="2000" dirty="0">
                <a:solidFill>
                  <a:srgbClr val="000000"/>
                </a:solidFill>
              </a:rPr>
              <a:t>（</a:t>
            </a:r>
            <a:r>
              <a:rPr lang="en-US" altLang="zh-CN" sz="2000" dirty="0">
                <a:solidFill>
                  <a:srgbClr val="000000"/>
                </a:solidFill>
              </a:rPr>
              <a:t>2</a:t>
            </a:r>
            <a:r>
              <a:rPr lang="zh-CN" altLang="en-US" sz="2000" dirty="0">
                <a:solidFill>
                  <a:srgbClr val="000000"/>
                </a:solidFill>
              </a:rPr>
              <a:t>）</a:t>
            </a:r>
            <a:r>
              <a:rPr lang="en-US" altLang="zh-CN" sz="2000" dirty="0">
                <a:solidFill>
                  <a:srgbClr val="000000"/>
                </a:solidFill>
              </a:rPr>
              <a:t>.</a:t>
            </a:r>
            <a:r>
              <a:rPr lang="zh-CN" altLang="en-US" sz="2000" dirty="0">
                <a:solidFill>
                  <a:srgbClr val="000000"/>
                </a:solidFill>
              </a:rPr>
              <a:t>物体放热，温度降低，内能减少。</a:t>
            </a:r>
          </a:p>
        </p:txBody>
      </p:sp>
      <p:sp>
        <p:nvSpPr>
          <p:cNvPr id="5" name="文本框 37901"/>
          <p:cNvSpPr txBox="1">
            <a:spLocks noChangeArrowheads="1"/>
          </p:cNvSpPr>
          <p:nvPr/>
        </p:nvSpPr>
        <p:spPr bwMode="auto">
          <a:xfrm>
            <a:off x="220022" y="1787855"/>
            <a:ext cx="2980322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5.</a:t>
            </a:r>
            <a:r>
              <a:rPr lang="zh-CN" altLang="en-US" dirty="0"/>
              <a:t>热传递的实质：</a:t>
            </a:r>
            <a:endParaRPr lang="en-US" altLang="zh-CN" dirty="0"/>
          </a:p>
        </p:txBody>
      </p:sp>
      <p:sp>
        <p:nvSpPr>
          <p:cNvPr id="6" name="文本框 37913"/>
          <p:cNvSpPr txBox="1"/>
          <p:nvPr/>
        </p:nvSpPr>
        <p:spPr>
          <a:xfrm>
            <a:off x="2636081" y="1783228"/>
            <a:ext cx="1938992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noProof="1"/>
              <a:t>内能的转移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5949802" y="684759"/>
            <a:ext cx="2432198" cy="3616308"/>
            <a:chOff x="5476514" y="556989"/>
            <a:chExt cx="2615355" cy="398961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5476514" y="2270678"/>
              <a:ext cx="2615355" cy="2275922"/>
            </a:xfrm>
            <a:prstGeom prst="rect">
              <a:avLst/>
            </a:prstGeom>
          </p:spPr>
        </p:pic>
        <p:sp>
          <p:nvSpPr>
            <p:cNvPr id="9" name="云形标注 8"/>
            <p:cNvSpPr/>
            <p:nvPr/>
          </p:nvSpPr>
          <p:spPr>
            <a:xfrm>
              <a:off x="5653383" y="556989"/>
              <a:ext cx="2261616" cy="1705681"/>
            </a:xfrm>
            <a:prstGeom prst="cloudCallout">
              <a:avLst/>
            </a:prstGeom>
            <a:solidFill>
              <a:srgbClr val="FFFFFF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2000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rPr>
                <a:t>加热至沸腾，需要多少热啊？</a:t>
              </a:r>
            </a:p>
          </p:txBody>
        </p:sp>
      </p:grpSp>
      <p:sp>
        <p:nvSpPr>
          <p:cNvPr id="11" name="文本框 37901"/>
          <p:cNvSpPr txBox="1">
            <a:spLocks noChangeArrowheads="1"/>
          </p:cNvSpPr>
          <p:nvPr/>
        </p:nvSpPr>
        <p:spPr bwMode="auto">
          <a:xfrm>
            <a:off x="220022" y="2443281"/>
            <a:ext cx="5729780" cy="461663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6.</a:t>
            </a:r>
            <a:r>
              <a:rPr lang="zh-CN" altLang="en-US" dirty="0"/>
              <a:t>热量：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热传递过程中，转移内能的多少</a:t>
            </a:r>
            <a:endParaRPr lang="en-US" altLang="zh-CN" sz="2000" dirty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220022" y="3151186"/>
            <a:ext cx="555117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）热量是物体内能改变的量度。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220022" y="4356100"/>
            <a:ext cx="526637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50000"/>
              </a:spcBef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2000" dirty="0"/>
              <a:t>（</a:t>
            </a:r>
            <a:r>
              <a:rPr lang="en-US" altLang="zh-CN" sz="2000" dirty="0"/>
              <a:t>3</a:t>
            </a:r>
            <a:r>
              <a:rPr lang="zh-CN" altLang="en-US" sz="2000" dirty="0"/>
              <a:t>）热量用</a:t>
            </a:r>
            <a:r>
              <a:rPr lang="en-US" altLang="zh-CN" sz="2000" dirty="0"/>
              <a:t>Q</a:t>
            </a:r>
            <a:r>
              <a:rPr lang="zh-CN" altLang="en-US" sz="2000" dirty="0"/>
              <a:t>表示，单位：焦（</a:t>
            </a:r>
            <a:r>
              <a:rPr lang="en-US" altLang="zh-CN" sz="2000" dirty="0"/>
              <a:t>J</a:t>
            </a:r>
            <a:r>
              <a:rPr lang="zh-CN" altLang="en-US" sz="2000" dirty="0"/>
              <a:t>）</a:t>
            </a:r>
          </a:p>
        </p:txBody>
      </p:sp>
      <p:sp>
        <p:nvSpPr>
          <p:cNvPr id="14" name="矩形 13"/>
          <p:cNvSpPr/>
          <p:nvPr/>
        </p:nvSpPr>
        <p:spPr>
          <a:xfrm>
            <a:off x="220022" y="3813294"/>
            <a:ext cx="4620048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itchFamily="34" charset="-122"/>
                <a:ea typeface="微软雅黑" pitchFamily="34" charset="-122"/>
              </a:rPr>
              <a:t>）热量对应于热传递的过程。</a:t>
            </a:r>
          </a:p>
        </p:txBody>
      </p:sp>
    </p:spTree>
    <p:extLst>
      <p:ext uri="{BB962C8B-B14F-4D97-AF65-F5344CB8AC3E}">
        <p14:creationId xmlns:p14="http://schemas.microsoft.com/office/powerpoint/2010/main" val="24601500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33623" y="186566"/>
            <a:ext cx="410144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一、内能的改变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-----</a:t>
            </a:r>
            <a:r>
              <a:rPr kumimoji="0" lang="zh-CN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做功</a:t>
            </a:r>
          </a:p>
        </p:txBody>
      </p:sp>
      <p:sp>
        <p:nvSpPr>
          <p:cNvPr id="3" name="矩形 74753"/>
          <p:cNvSpPr>
            <a:spLocks noChangeArrowheads="1"/>
          </p:cNvSpPr>
          <p:nvPr/>
        </p:nvSpPr>
        <p:spPr bwMode="auto">
          <a:xfrm>
            <a:off x="312420" y="1308735"/>
            <a:ext cx="6713220" cy="907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在一个配有活塞的厚壁玻璃筒中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放一小团硝化棉，迅速向下压活塞，观察现象。</a:t>
            </a:r>
          </a:p>
        </p:txBody>
      </p:sp>
      <p:sp>
        <p:nvSpPr>
          <p:cNvPr id="6" name="文本框 4101"/>
          <p:cNvSpPr txBox="1"/>
          <p:nvPr/>
        </p:nvSpPr>
        <p:spPr bwMode="auto">
          <a:xfrm>
            <a:off x="340279" y="847383"/>
            <a:ext cx="1714500" cy="4613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Arial" panose="020B0706020202030204"/>
              </a:defRPr>
            </a:lvl1pPr>
            <a:lvl2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2pPr>
            <a:lvl3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3pPr>
            <a:lvl4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4pPr>
            <a:lvl5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5pPr>
            <a:lvl6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6pPr>
            <a:lvl7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7pPr>
            <a:lvl8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8pPr>
            <a:lvl9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9pPr>
          </a:lstStyle>
          <a:p>
            <a:r>
              <a:rPr lang="zh-CN" altLang="en-US" noProof="1">
                <a:sym typeface="宋体" pitchFamily="2" charset="-122"/>
              </a:rPr>
              <a:t>实验探究</a:t>
            </a:r>
            <a:r>
              <a:rPr lang="en-US" altLang="zh-CN" noProof="1">
                <a:sym typeface="宋体" pitchFamily="2" charset="-122"/>
              </a:rPr>
              <a:t>1</a:t>
            </a:r>
            <a:endParaRPr lang="zh-CN" altLang="en-US" noProof="1">
              <a:sym typeface="宋体" pitchFamily="2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801831" y="2973158"/>
            <a:ext cx="522380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因为活塞压缩空气做功，空气的内能增大，温度升高，达到硝化棉的燃点，导致硝化棉燃烧。</a:t>
            </a:r>
          </a:p>
        </p:txBody>
      </p:sp>
      <p:sp>
        <p:nvSpPr>
          <p:cNvPr id="9" name="矩形 8"/>
          <p:cNvSpPr/>
          <p:nvPr/>
        </p:nvSpPr>
        <p:spPr>
          <a:xfrm>
            <a:off x="1889660" y="794046"/>
            <a:ext cx="3711986" cy="47654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40000"/>
              </a:lnSpc>
              <a:buFont typeface="Arial" pitchFamily="34" charset="0"/>
              <a:buNone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硝化棉在玻璃筒中燃烧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04801" y="2435197"/>
            <a:ext cx="39090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实验现象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硝化棉燃烧起来</a:t>
            </a:r>
          </a:p>
        </p:txBody>
      </p:sp>
      <p:sp>
        <p:nvSpPr>
          <p:cNvPr id="11" name="矩形 10"/>
          <p:cNvSpPr/>
          <p:nvPr/>
        </p:nvSpPr>
        <p:spPr>
          <a:xfrm>
            <a:off x="312420" y="3013055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现象解释</a:t>
            </a:r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：</a:t>
            </a:r>
          </a:p>
        </p:txBody>
      </p:sp>
      <p:pic>
        <p:nvPicPr>
          <p:cNvPr id="13" name="Picture 2" descr="13-2-5甲"/>
          <p:cNvPicPr>
            <a:picLocks noChangeAspect="1" noChangeArrowheads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786639" y="1126595"/>
            <a:ext cx="2044941" cy="3078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91663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 bwMode="auto">
          <a:xfrm>
            <a:off x="187966" y="269982"/>
            <a:ext cx="1714500" cy="461352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u="none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cs typeface="Arial" panose="020B0706020202030204"/>
              </a:defRPr>
            </a:lvl1pPr>
            <a:lvl2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2pPr>
            <a:lvl3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3pPr>
            <a:lvl4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4pPr>
            <a:lvl5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5pPr>
            <a:lvl6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6pPr>
            <a:lvl7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7pPr>
            <a:lvl8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8pPr>
            <a:lvl9pPr>
              <a:defRPr>
                <a:latin typeface="Arial" panose="020B0706020202030204"/>
                <a:ea typeface="Arial" panose="020B0706020202030204"/>
                <a:cs typeface="Arial" panose="020B0706020202030204"/>
              </a:defRPr>
            </a:lvl9pPr>
          </a:lstStyle>
          <a:p>
            <a:r>
              <a:rPr lang="zh-CN" altLang="en-US" noProof="1">
                <a:sym typeface="宋体" pitchFamily="2" charset="-122"/>
              </a:rPr>
              <a:t>实验探究</a:t>
            </a:r>
            <a:r>
              <a:rPr lang="en-US" altLang="zh-CN" noProof="1">
                <a:sym typeface="宋体" pitchFamily="2" charset="-122"/>
              </a:rPr>
              <a:t>2</a:t>
            </a:r>
            <a:endParaRPr lang="zh-CN" altLang="en-US" noProof="1">
              <a:sym typeface="宋体" pitchFamily="2" charset="-122"/>
            </a:endParaRPr>
          </a:p>
        </p:txBody>
      </p:sp>
      <p:sp>
        <p:nvSpPr>
          <p:cNvPr id="3" name="Text Box 14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971047" y="331224"/>
            <a:ext cx="257301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水蒸气膨胀做功</a:t>
            </a:r>
          </a:p>
        </p:txBody>
      </p:sp>
      <p:pic>
        <p:nvPicPr>
          <p:cNvPr id="4" name="Picture 2" descr="D:\我的文档\My Pictures\R九物上\图13.2-5乙 空气推动塞子时，内能减少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9842" y="1597213"/>
            <a:ext cx="3077278" cy="24517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119385" y="1996475"/>
            <a:ext cx="5402581" cy="868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实验现象：</a:t>
            </a:r>
            <a:r>
              <a:rPr lang="zh-CN" altLang="en-US" sz="2000" dirty="0">
                <a:ea typeface="黑体" panose="02010600030101010101" pitchFamily="2" charset="-122"/>
              </a:rPr>
              <a:t>当瓶塞跳起来时，看到瓶口出现“白雾”。</a:t>
            </a:r>
            <a:endParaRPr lang="zh-CN" altLang="en-US" sz="20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99234" y="764939"/>
            <a:ext cx="5384798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向装有少量水的瓶子内不断打气，使得瓶内的水蒸气，气压增大。</a:t>
            </a:r>
          </a:p>
        </p:txBody>
      </p:sp>
      <p:sp>
        <p:nvSpPr>
          <p:cNvPr id="8" name="矩形 7"/>
          <p:cNvSpPr/>
          <p:nvPr/>
        </p:nvSpPr>
        <p:spPr>
          <a:xfrm>
            <a:off x="119385" y="313490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现象解释：</a:t>
            </a:r>
          </a:p>
        </p:txBody>
      </p:sp>
      <p:sp>
        <p:nvSpPr>
          <p:cNvPr id="9" name="矩形 8"/>
          <p:cNvSpPr/>
          <p:nvPr/>
        </p:nvSpPr>
        <p:spPr>
          <a:xfrm>
            <a:off x="1627812" y="3079429"/>
            <a:ext cx="395203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瓶内气体对塞子做功，水蒸气的内能转化为瓶塞的机械能，内能减少，温度降低，水蒸气液化成雾状的小水滴。</a:t>
            </a:r>
          </a:p>
        </p:txBody>
      </p:sp>
    </p:spTree>
    <p:extLst>
      <p:ext uri="{BB962C8B-B14F-4D97-AF65-F5344CB8AC3E}">
        <p14:creationId xmlns:p14="http://schemas.microsoft.com/office/powerpoint/2010/main" val="17920341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 noChangeShapeType="1" noTextEdit="1"/>
          </p:cNvSpPr>
          <p:nvPr/>
        </p:nvSpPr>
        <p:spPr bwMode="auto">
          <a:xfrm>
            <a:off x="403224" y="271944"/>
            <a:ext cx="3071495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做功改变物体内能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200475" y="733607"/>
            <a:ext cx="2994175" cy="2210157"/>
            <a:chOff x="210441" y="876456"/>
            <a:chExt cx="3516836" cy="2210157"/>
          </a:xfrm>
        </p:grpSpPr>
        <p:pic>
          <p:nvPicPr>
            <p:cNvPr id="7" name="图片 73730" descr="5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4653" y="876456"/>
              <a:ext cx="3277599" cy="1855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文本框 15361"/>
            <p:cNvSpPr txBox="1">
              <a:spLocks noChangeArrowheads="1"/>
            </p:cNvSpPr>
            <p:nvPr/>
          </p:nvSpPr>
          <p:spPr bwMode="auto">
            <a:xfrm>
              <a:off x="210441" y="2643735"/>
              <a:ext cx="3516836" cy="44287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</a:rPr>
                <a:t>为什么冷天人们喜欢搓手？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263366" y="729483"/>
            <a:ext cx="2973301" cy="2215996"/>
            <a:chOff x="3393192" y="992255"/>
            <a:chExt cx="2950604" cy="2420962"/>
          </a:xfrm>
        </p:grpSpPr>
        <p:pic>
          <p:nvPicPr>
            <p:cNvPr id="8" name="文本占位符 73731" descr="6"/>
            <p:cNvPicPr preferRelativeResize="0"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3393192" y="992255"/>
              <a:ext cx="2733695" cy="2026802"/>
            </a:xfrm>
            <a:prstGeom prst="rect">
              <a:avLst/>
            </a:prstGeom>
            <a:ln w="12700">
              <a:miter lim="400000"/>
            </a:ln>
          </p:spPr>
        </p:pic>
        <p:sp>
          <p:nvSpPr>
            <p:cNvPr id="10" name="文本框 15361"/>
            <p:cNvSpPr txBox="1">
              <a:spLocks noChangeArrowheads="1"/>
            </p:cNvSpPr>
            <p:nvPr/>
          </p:nvSpPr>
          <p:spPr bwMode="auto">
            <a:xfrm>
              <a:off x="3485781" y="2913593"/>
              <a:ext cx="2858015" cy="499624"/>
            </a:xfrm>
            <a:prstGeom prst="rect">
              <a:avLst/>
            </a:prstGeom>
            <a:ln w="12700"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</a:rPr>
                <a:t>下滑时臀部有什么感觉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180106" y="729483"/>
            <a:ext cx="2850675" cy="2214281"/>
            <a:chOff x="6269072" y="979914"/>
            <a:chExt cx="2700000" cy="2410301"/>
          </a:xfrm>
        </p:grpSpPr>
        <p:pic>
          <p:nvPicPr>
            <p:cNvPr id="3" name="图片 2" descr="zmqh"/>
            <p:cNvPicPr preferRelativeResize="0"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69072" y="979914"/>
              <a:ext cx="2700000" cy="19800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15361"/>
            <p:cNvSpPr txBox="1">
              <a:spLocks noChangeArrowheads="1"/>
            </p:cNvSpPr>
            <p:nvPr/>
          </p:nvSpPr>
          <p:spPr bwMode="auto">
            <a:xfrm>
              <a:off x="7080360" y="2885764"/>
              <a:ext cx="1260000" cy="504451"/>
            </a:xfrm>
            <a:prstGeom prst="rect">
              <a:avLst/>
            </a:prstGeom>
            <a:ln w="12700">
              <a:miter lim="4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</a:rPr>
                <a:t>钻木取火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8406" y="3176497"/>
            <a:ext cx="2798314" cy="1800971"/>
            <a:chOff x="270429" y="3176497"/>
            <a:chExt cx="2798314" cy="1800971"/>
          </a:xfrm>
        </p:grpSpPr>
        <p:pic>
          <p:nvPicPr>
            <p:cNvPr id="16" name="图片 15"/>
            <p:cNvPicPr preferRelativeResize="0">
              <a:picLocks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29" y="3176497"/>
              <a:ext cx="2798314" cy="1422007"/>
            </a:xfrm>
            <a:prstGeom prst="rect">
              <a:avLst/>
            </a:prstGeom>
            <a:noFill/>
            <a:ln w="28575">
              <a:solidFill>
                <a:srgbClr val="FF9933"/>
              </a:solidFill>
              <a:miter lim="800000"/>
              <a:headEnd/>
              <a:tailEnd/>
            </a:ln>
            <a:effectLst/>
          </p:spPr>
        </p:pic>
        <p:sp>
          <p:nvSpPr>
            <p:cNvPr id="18" name="文本框 15361"/>
            <p:cNvSpPr txBox="1">
              <a:spLocks noChangeArrowheads="1"/>
            </p:cNvSpPr>
            <p:nvPr/>
          </p:nvSpPr>
          <p:spPr bwMode="auto">
            <a:xfrm>
              <a:off x="546187" y="4534590"/>
              <a:ext cx="2302755" cy="44287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</a:rPr>
                <a:t>水蒸气把壶盖顶开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11858" y="3176497"/>
            <a:ext cx="2684642" cy="1830306"/>
            <a:chOff x="3411858" y="3176497"/>
            <a:chExt cx="2684642" cy="1830306"/>
          </a:xfrm>
        </p:grpSpPr>
        <p:pic>
          <p:nvPicPr>
            <p:cNvPr id="17" name="Picture 3" descr="流星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411858" y="3176497"/>
              <a:ext cx="2684642" cy="1422007"/>
            </a:xfrm>
            <a:prstGeom prst="rect">
              <a:avLst/>
            </a:prstGeom>
            <a:noFill/>
            <a:ln w="28575">
              <a:solidFill>
                <a:srgbClr val="FF9933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文本框 15361"/>
            <p:cNvSpPr txBox="1">
              <a:spLocks noChangeArrowheads="1"/>
            </p:cNvSpPr>
            <p:nvPr/>
          </p:nvSpPr>
          <p:spPr bwMode="auto">
            <a:xfrm>
              <a:off x="3641135" y="4547895"/>
              <a:ext cx="2225041" cy="45890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</a:rPr>
                <a:t>小流星穿过大气层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23457" y="3176497"/>
            <a:ext cx="2225041" cy="1801518"/>
            <a:chOff x="6194179" y="3114693"/>
            <a:chExt cx="2225041" cy="1801518"/>
          </a:xfrm>
        </p:grpSpPr>
        <p:pic>
          <p:nvPicPr>
            <p:cNvPr id="20" name="图片 19"/>
            <p:cNvPicPr preferRelativeResize="0"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194179" y="3114693"/>
              <a:ext cx="2225041" cy="1422007"/>
            </a:xfrm>
            <a:prstGeom prst="rect">
              <a:avLst/>
            </a:prstGeom>
            <a:noFill/>
            <a:ln w="28575">
              <a:solidFill>
                <a:srgbClr val="FF9933"/>
              </a:solidFill>
              <a:miter lim="800000"/>
              <a:headEnd/>
              <a:tailEnd/>
            </a:ln>
            <a:effectLst/>
          </p:spPr>
        </p:pic>
        <p:sp>
          <p:nvSpPr>
            <p:cNvPr id="21" name="文本框 15361"/>
            <p:cNvSpPr txBox="1">
              <a:spLocks noChangeArrowheads="1"/>
            </p:cNvSpPr>
            <p:nvPr/>
          </p:nvSpPr>
          <p:spPr bwMode="auto">
            <a:xfrm>
              <a:off x="6849587" y="4473333"/>
              <a:ext cx="1288118" cy="442878"/>
            </a:xfrm>
            <a:prstGeom prst="rect">
              <a:avLst/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lnSpc>
                  <a:spcPct val="150000"/>
                </a:lnSpc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1800" dirty="0">
                  <a:latin typeface="幼圆" panose="02010509060101010101" pitchFamily="49" charset="-122"/>
                  <a:ea typeface="幼圆" panose="02010509060101010101" pitchFamily="49" charset="-122"/>
                </a:rPr>
                <a:t>擦燃火柴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7840142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1454</Words>
  <Application>Microsoft Office PowerPoint</Application>
  <PresentationFormat>自定义</PresentationFormat>
  <Paragraphs>170</Paragraphs>
  <Slides>23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2019-08-19T07:03:10Z</dcterms:created>
  <dcterms:modified xsi:type="dcterms:W3CDTF">2020-01-10T13:06:49Z</dcterms:modified>
</cp:coreProperties>
</file>