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270" r:id="rId4"/>
    <p:sldId id="299" r:id="rId5"/>
    <p:sldId id="293" r:id="rId6"/>
    <p:sldId id="295" r:id="rId7"/>
    <p:sldId id="294" r:id="rId8"/>
    <p:sldId id="296" r:id="rId9"/>
    <p:sldId id="297" r:id="rId10"/>
    <p:sldId id="298" r:id="rId11"/>
    <p:sldId id="291" r:id="rId12"/>
    <p:sldId id="292" r:id="rId13"/>
    <p:sldId id="300" r:id="rId14"/>
    <p:sldId id="301" r:id="rId15"/>
    <p:sldId id="302" r:id="rId16"/>
    <p:sldId id="303" r:id="rId17"/>
    <p:sldId id="289" r:id="rId18"/>
    <p:sldId id="307" r:id="rId19"/>
    <p:sldId id="308" r:id="rId20"/>
    <p:sldId id="309" r:id="rId21"/>
    <p:sldId id="310" r:id="rId22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59868561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http://zhenyuan.sdedu.net/Resource/GZ/GZWL/JAJC/G2/ja000005ZW1_0004_1.gif" TargetMode="Externa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ideo" Target="H:/&#20061;&#24180;&#32423;&#19978;/&#31532;&#19968;&#31456;/&#20998;&#23376;&#21160;&#29702;&#35770;1/&#32418;&#22696;&#27700;&#22312;&#27700;&#20013;&#25193;&#25955;&#23454;&#39564;_baofeng_001.wmv" TargetMode="External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08370" y="2681514"/>
            <a:ext cx="2616201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第一章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5557" y="1021747"/>
            <a:ext cx="42125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739676" y="3305783"/>
            <a:ext cx="2407324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分子动理论</a:t>
            </a:r>
            <a:endParaRPr lang="zh-CN" sz="5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88785" y="2190617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3628" y="97677"/>
            <a:ext cx="2646878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固体的扩散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6738" y="843493"/>
            <a:ext cx="4591918" cy="903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长时间堆放煤的墙角会变黑，用笤帚扫都扫不干净。</a:t>
            </a:r>
            <a:endParaRPr 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3" descr="2a12cfd576ea7af4e807a6ef9eb13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332" y="744008"/>
            <a:ext cx="2582334" cy="1461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69228" y="2935293"/>
            <a:ext cx="1554288" cy="2136656"/>
            <a:chOff x="3614755" y="2060848"/>
            <a:chExt cx="1440000" cy="2136656"/>
          </a:xfrm>
        </p:grpSpPr>
        <p:pic>
          <p:nvPicPr>
            <p:cNvPr id="6" name="Picture 5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4755" y="2060848"/>
              <a:ext cx="1440000" cy="18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3628175" y="3797394"/>
              <a:ext cx="1363315" cy="40011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叠放在一起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295247" y="2912497"/>
            <a:ext cx="1666327" cy="2159451"/>
            <a:chOff x="5631463" y="2183917"/>
            <a:chExt cx="1440000" cy="2192757"/>
          </a:xfrm>
        </p:grpSpPr>
        <p:pic>
          <p:nvPicPr>
            <p:cNvPr id="9" name="Picture 6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86" t="12346" r="5396" b="23910"/>
            <a:stretch/>
          </p:blipFill>
          <p:spPr bwMode="auto">
            <a:xfrm>
              <a:off x="5631463" y="2183917"/>
              <a:ext cx="1440000" cy="18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5951007" y="3976564"/>
              <a:ext cx="1120456" cy="40011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年后</a:t>
              </a:r>
            </a:p>
          </p:txBody>
        </p:sp>
      </p:grp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05122" y="1774152"/>
            <a:ext cx="4380250" cy="1053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放在一起的金块和铅块，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年后会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彼此渗入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毫米</a:t>
            </a:r>
            <a:endParaRPr 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02563" y="2644665"/>
            <a:ext cx="4011238" cy="1969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小结：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固体、液体、气体都会发生扩散现象，表明一切物体的分子都在做永不停息的无规则运动。</a:t>
            </a:r>
            <a:endParaRPr kumimoji="1" lang="en-US" altLang="zh-CN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1256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4133" y="981723"/>
            <a:ext cx="7000839" cy="11079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FF0000"/>
                </a:solidFill>
              </a:rPr>
              <a:t>问题：</a:t>
            </a:r>
            <a:r>
              <a:rPr lang="zh-CN" altLang="en-US" sz="2000" dirty="0">
                <a:solidFill>
                  <a:schemeClr val="tx1"/>
                </a:solidFill>
              </a:rPr>
              <a:t>既然分子在运动，通常固体和液体中的分子为什么没飞散开？而保持一定的体积呢？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74133" y="2330737"/>
            <a:ext cx="5130800" cy="646329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lnSpc>
                <a:spcPct val="150000"/>
              </a:lnSpc>
              <a:defRPr sz="2800" b="1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sz="2400" b="0" dirty="0">
                <a:solidFill>
                  <a:srgbClr val="FF0000"/>
                </a:solidFill>
              </a:rPr>
              <a:t>演示实验：铅的分子引力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481" y="1561169"/>
            <a:ext cx="1611386" cy="304641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3937" y="2977066"/>
            <a:ext cx="6524741" cy="10156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000" dirty="0">
                <a:solidFill>
                  <a:schemeClr val="tx1"/>
                </a:solidFill>
              </a:rPr>
              <a:t>表面光滑、干净的铅块吸引在一起，下挂钩码也不能把他们拉开</a:t>
            </a:r>
            <a:r>
              <a:rPr lang="zh-CN" altLang="en-US" sz="2000" dirty="0">
                <a:solidFill>
                  <a:schemeClr val="tx1"/>
                </a:solidFill>
              </a:rPr>
              <a:t>，</a:t>
            </a:r>
            <a:r>
              <a:rPr lang="zh-CN" altLang="en-US" sz="2000" dirty="0"/>
              <a:t>什么力使得铅块结合在一起？</a:t>
            </a:r>
            <a:endParaRPr lang="zh-CN" altLang="zh-CN" sz="2000" dirty="0">
              <a:solidFill>
                <a:schemeClr val="tx1"/>
              </a:solidFill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07596" y="4228987"/>
            <a:ext cx="31650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分子之间存在引力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1659" y="355231"/>
            <a:ext cx="480685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三、分子间存在着相互作用力</a:t>
            </a:r>
          </a:p>
        </p:txBody>
      </p:sp>
    </p:spTree>
    <p:extLst>
      <p:ext uri="{BB962C8B-B14F-4D97-AF65-F5344CB8AC3E}">
        <p14:creationId xmlns:p14="http://schemas.microsoft.com/office/powerpoint/2010/main" val="24420007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363703" y="690482"/>
            <a:ext cx="4564235" cy="1881320"/>
            <a:chOff x="1547813" y="2135386"/>
            <a:chExt cx="5404777" cy="2524110"/>
          </a:xfrm>
        </p:grpSpPr>
        <p:pic>
          <p:nvPicPr>
            <p:cNvPr id="15" name="Picture 4" descr="C:\体验分子间引力1.jpg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813" y="2139496"/>
              <a:ext cx="1800000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" descr="C:\体验分子间引力2.jpg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590" y="2139496"/>
              <a:ext cx="1800000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6" descr="C:\体验分子间引力3.jpg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2590" y="2135386"/>
              <a:ext cx="1800000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62000" y="261529"/>
            <a:ext cx="476764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测力计的示数为什么会变大？</a:t>
            </a: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615130" y="232686"/>
            <a:ext cx="164687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观察思考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615130" y="2995308"/>
            <a:ext cx="9145339" cy="55399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tx1"/>
                </a:solidFill>
              </a:rPr>
              <a:t>分子间有间隙又有引力，为什么</a:t>
            </a:r>
            <a:r>
              <a:rPr lang="zh-CN" altLang="en-US" sz="2000" b="0" dirty="0"/>
              <a:t>气体被压缩时都会产生“抵抗”？</a:t>
            </a:r>
            <a:endParaRPr lang="zh-CN" altLang="en-US" sz="2000" b="0" dirty="0">
              <a:solidFill>
                <a:schemeClr val="tx1"/>
              </a:solidFill>
            </a:endParaRPr>
          </a:p>
        </p:txBody>
      </p:sp>
      <p:pic>
        <p:nvPicPr>
          <p:cNvPr id="21" name="Picture 9" descr="01-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968" y="3629139"/>
            <a:ext cx="3111420" cy="127633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accent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4906256" y="3889317"/>
            <a:ext cx="3555700" cy="646329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要是压缩液体和固体呢？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670097" y="2533643"/>
            <a:ext cx="11236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想一想</a:t>
            </a:r>
          </a:p>
        </p:txBody>
      </p:sp>
    </p:spTree>
    <p:extLst>
      <p:ext uri="{BB962C8B-B14F-4D97-AF65-F5344CB8AC3E}">
        <p14:creationId xmlns:p14="http://schemas.microsoft.com/office/powerpoint/2010/main" val="168205007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19614605"/>
              </p:ext>
            </p:extLst>
          </p:nvPr>
        </p:nvGraphicFramePr>
        <p:xfrm>
          <a:off x="3157603" y="1940282"/>
          <a:ext cx="2828793" cy="1668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位图图像" r:id="rId5" imgW="4772691" imgH="2104762" progId="PBrush">
                  <p:embed/>
                </p:oleObj>
              </mc:Choice>
              <mc:Fallback>
                <p:oleObj name="位图图像" r:id="rId5" imgW="4772691" imgH="2104762" progId="PBrush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7603" y="1940282"/>
                        <a:ext cx="2828793" cy="16681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14428" y="618741"/>
            <a:ext cx="7678408" cy="11079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分子间同时存在排斥力。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就像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两个用弹簧连着的两个小球，两小球之间弹力的方向由弹簧是被压缩还是拉伸来决定。</a:t>
            </a:r>
          </a:p>
        </p:txBody>
      </p:sp>
      <p:sp>
        <p:nvSpPr>
          <p:cNvPr id="6" name="Shape 120"/>
          <p:cNvSpPr/>
          <p:nvPr/>
        </p:nvSpPr>
        <p:spPr>
          <a:xfrm>
            <a:off x="384626" y="157076"/>
            <a:ext cx="3264508" cy="46166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anose="020B0502040204020203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anose="020B0502040204020203" charset="-122"/>
              </a:rPr>
              <a:t>  分子间的斥力</a:t>
            </a:r>
            <a:endParaRPr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anose="020B0502040204020203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92504" y="3803473"/>
            <a:ext cx="8005841" cy="1200327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小结：</a:t>
            </a:r>
            <a:r>
              <a:rPr lang="zh-CN" altLang="en-US" dirty="0">
                <a:solidFill>
                  <a:schemeClr val="tx1"/>
                </a:solidFill>
              </a:rPr>
              <a:t>分子间的引力和斥力总是同时存在。分子间的作用力与分子间的距离有关。</a:t>
            </a:r>
          </a:p>
        </p:txBody>
      </p:sp>
    </p:spTree>
    <p:extLst>
      <p:ext uri="{BB962C8B-B14F-4D97-AF65-F5344CB8AC3E}">
        <p14:creationId xmlns:p14="http://schemas.microsoft.com/office/powerpoint/2010/main" val="139655665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 Box 4"/>
          <p:cNvSpPr txBox="1">
            <a:spLocks noChangeArrowheads="1"/>
          </p:cNvSpPr>
          <p:nvPr/>
        </p:nvSpPr>
        <p:spPr>
          <a:xfrm>
            <a:off x="186711" y="156534"/>
            <a:ext cx="5459016" cy="46166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b="1" dirty="0"/>
              <a:t>3.</a:t>
            </a:r>
            <a:r>
              <a:rPr lang="zh-CN" altLang="en-US" b="1" dirty="0"/>
              <a:t> 分子间存在相互作用的引力和斥力。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57517" y="761931"/>
            <a:ext cx="6654800" cy="986125"/>
            <a:chOff x="353788" y="1185221"/>
            <a:chExt cx="7886170" cy="1752866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231" r="1435" b="56663"/>
            <a:stretch/>
          </p:blipFill>
          <p:spPr bwMode="auto">
            <a:xfrm>
              <a:off x="353788" y="1185221"/>
              <a:ext cx="7886170" cy="10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2163095" y="2117465"/>
              <a:ext cx="4382306" cy="820622"/>
              <a:chOff x="2001837" y="2195620"/>
              <a:chExt cx="4382306" cy="820622"/>
            </a:xfrm>
          </p:grpSpPr>
          <p:sp>
            <p:nvSpPr>
              <p:cNvPr id="8" name="矩形 7"/>
              <p:cNvSpPr>
                <a:spLocks noChangeArrowheads="1"/>
              </p:cNvSpPr>
              <p:nvPr/>
            </p:nvSpPr>
            <p:spPr bwMode="auto">
              <a:xfrm>
                <a:off x="2001837" y="2434050"/>
                <a:ext cx="803275" cy="461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分子</a:t>
                </a:r>
              </a:p>
            </p:txBody>
          </p:sp>
          <p:sp>
            <p:nvSpPr>
              <p:cNvPr id="9" name="矩形 8"/>
              <p:cNvSpPr>
                <a:spLocks noChangeArrowheads="1"/>
              </p:cNvSpPr>
              <p:nvPr/>
            </p:nvSpPr>
            <p:spPr bwMode="auto">
              <a:xfrm>
                <a:off x="4033056" y="2434050"/>
                <a:ext cx="2351087" cy="460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弹簧连接的小球</a:t>
                </a:r>
              </a:p>
            </p:txBody>
          </p:sp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2987400" y="2195620"/>
                <a:ext cx="948287" cy="820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类比</a:t>
                </a:r>
              </a:p>
            </p:txBody>
          </p:sp>
          <p:cxnSp>
            <p:nvCxnSpPr>
              <p:cNvPr id="11" name="直接箭头连接符 10"/>
              <p:cNvCxnSpPr>
                <a:cxnSpLocks noChangeShapeType="1"/>
              </p:cNvCxnSpPr>
              <p:nvPr/>
            </p:nvCxnSpPr>
            <p:spPr bwMode="auto">
              <a:xfrm>
                <a:off x="2890031" y="2933695"/>
                <a:ext cx="1143025" cy="0"/>
              </a:xfrm>
              <a:prstGeom prst="straightConnector1">
                <a:avLst/>
              </a:prstGeom>
              <a:noFill/>
              <a:ln w="28575" algn="ctr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pic>
        <p:nvPicPr>
          <p:cNvPr id="12" name="Picture 2" descr="http://zhenyuan.sdedu.net/Resource/GZ/GZWL/JAJC/G2/ja000005ZW1_0004_1.gif"/>
          <p:cNvPicPr>
            <a:picLocks noChangeAspect="1" noChangeArrowheads="1"/>
          </p:cNvPicPr>
          <p:nvPr/>
        </p:nvPicPr>
        <p:blipFill rotWithShape="1">
          <a:blip r:embed="rId4" r:link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22"/>
          <a:stretch>
            <a:fillRect/>
          </a:stretch>
        </p:blipFill>
        <p:spPr bwMode="auto">
          <a:xfrm>
            <a:off x="106109" y="2120677"/>
            <a:ext cx="3630122" cy="272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883307" y="2088599"/>
            <a:ext cx="6124314" cy="461665"/>
            <a:chOff x="2883307" y="2157896"/>
            <a:chExt cx="6124314" cy="461665"/>
          </a:xfrm>
        </p:grpSpPr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3830382" y="2157896"/>
              <a:ext cx="5177239" cy="461665"/>
            </a:xfrm>
            <a:prstGeom prst="rect">
              <a:avLst/>
            </a:prstGeom>
            <a:noFill/>
            <a:ln w="9525">
              <a:solidFill>
                <a:srgbClr val="703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分子间作用力合力为零，此距离为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</a:rPr>
                <a:t>r</a:t>
              </a:r>
              <a:r>
                <a:rPr lang="en-US" altLang="zh-CN" sz="2400" baseline="-30000" dirty="0">
                  <a:latin typeface="微软雅黑" pitchFamily="34" charset="-122"/>
                  <a:ea typeface="微软雅黑" pitchFamily="34" charset="-122"/>
                </a:rPr>
                <a:t>0</a:t>
              </a:r>
              <a:r>
                <a:rPr lang="zh-CN" altLang="en-US" sz="2400" baseline="-30000" dirty="0"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</a:rPr>
                <a:t> </a:t>
              </a:r>
            </a:p>
          </p:txBody>
        </p:sp>
        <p:sp>
          <p:nvSpPr>
            <p:cNvPr id="15" name="右箭头 14"/>
            <p:cNvSpPr/>
            <p:nvPr/>
          </p:nvSpPr>
          <p:spPr>
            <a:xfrm>
              <a:off x="2883307" y="2369898"/>
              <a:ext cx="910074" cy="180000"/>
            </a:xfrm>
            <a:prstGeom prst="rightArrow">
              <a:avLst/>
            </a:prstGeom>
            <a:solidFill>
              <a:srgbClr val="FF000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83307" y="2684859"/>
            <a:ext cx="6260693" cy="1135054"/>
            <a:chOff x="2883307" y="2684859"/>
            <a:chExt cx="6260693" cy="1135054"/>
          </a:xfrm>
        </p:grpSpPr>
        <p:sp>
          <p:nvSpPr>
            <p:cNvPr id="17" name="Text Box 7"/>
            <p:cNvSpPr txBox="1">
              <a:spLocks noChangeArrowheads="1"/>
            </p:cNvSpPr>
            <p:nvPr/>
          </p:nvSpPr>
          <p:spPr bwMode="auto">
            <a:xfrm>
              <a:off x="3822972" y="2684859"/>
              <a:ext cx="5321028" cy="1135054"/>
            </a:xfrm>
            <a:prstGeom prst="rect">
              <a:avLst/>
            </a:prstGeom>
            <a:noFill/>
            <a:ln w="9525">
              <a:solidFill>
                <a:srgbClr val="703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dirty="0"/>
                <a:t>当分子距离小于</a:t>
              </a:r>
              <a:r>
                <a:rPr lang="en-US" altLang="zh-CN" dirty="0"/>
                <a:t>r</a:t>
              </a:r>
              <a:r>
                <a:rPr lang="en-US" altLang="zh-CN" baseline="-30000" dirty="0"/>
                <a:t>0</a:t>
              </a:r>
              <a:r>
                <a:rPr lang="zh-CN" altLang="en-US" dirty="0"/>
                <a:t>时，分子间的作用力表现为斥力。</a:t>
              </a:r>
            </a:p>
          </p:txBody>
        </p:sp>
        <p:sp>
          <p:nvSpPr>
            <p:cNvPr id="18" name="右箭头 17"/>
            <p:cNvSpPr/>
            <p:nvPr/>
          </p:nvSpPr>
          <p:spPr>
            <a:xfrm>
              <a:off x="2883307" y="3140560"/>
              <a:ext cx="900000" cy="180000"/>
            </a:xfrm>
            <a:prstGeom prst="rightArrow">
              <a:avLst/>
            </a:prstGeom>
            <a:solidFill>
              <a:srgbClr val="FF000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83307" y="3877758"/>
            <a:ext cx="5884447" cy="1135054"/>
            <a:chOff x="2883307" y="3877758"/>
            <a:chExt cx="5884447" cy="1135054"/>
          </a:xfrm>
        </p:grpSpPr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3816833" y="3877758"/>
              <a:ext cx="4950921" cy="1135054"/>
            </a:xfrm>
            <a:prstGeom prst="rect">
              <a:avLst/>
            </a:prstGeom>
            <a:noFill/>
            <a:ln w="9525">
              <a:solidFill>
                <a:srgbClr val="703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dirty="0"/>
                <a:t>当分子间距离大于</a:t>
              </a:r>
              <a:r>
                <a:rPr lang="en-US" altLang="zh-CN" dirty="0"/>
                <a:t>r</a:t>
              </a:r>
              <a:r>
                <a:rPr lang="en-US" altLang="zh-CN" baseline="-30000" dirty="0"/>
                <a:t>0</a:t>
              </a:r>
              <a:r>
                <a:rPr lang="zh-CN" altLang="en-US" dirty="0"/>
                <a:t>时，分子间的相互作用表现为引力。</a:t>
              </a:r>
            </a:p>
          </p:txBody>
        </p:sp>
        <p:sp>
          <p:nvSpPr>
            <p:cNvPr id="21" name="右箭头 20"/>
            <p:cNvSpPr/>
            <p:nvPr/>
          </p:nvSpPr>
          <p:spPr>
            <a:xfrm>
              <a:off x="2883307" y="4340442"/>
              <a:ext cx="851726" cy="195271"/>
            </a:xfrm>
            <a:prstGeom prst="rightArrow">
              <a:avLst/>
            </a:prstGeom>
            <a:solidFill>
              <a:srgbClr val="FF000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687242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4" name="Picture 5" descr="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33"/>
          <a:stretch>
            <a:fillRect/>
          </a:stretch>
        </p:blipFill>
        <p:spPr bwMode="auto">
          <a:xfrm>
            <a:off x="517034" y="1043282"/>
            <a:ext cx="7247466" cy="2506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74885" y="0"/>
            <a:ext cx="733603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物质三态的分子之间作用力和运动特点 ，决定它们不同的宏观特征。</a:t>
            </a:r>
            <a:endParaRPr lang="en-US" altLang="zh-CN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16293" y="3402137"/>
            <a:ext cx="2725210" cy="128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固态物质的分子在平衡位置附近做无规则振动，就像坐在座位上的学生。</a:t>
            </a:r>
            <a:endParaRPr lang="en-US" altLang="zh-CN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125260" y="3392937"/>
            <a:ext cx="2583592" cy="1705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0039A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</a:rPr>
              <a:t>液态物质的分子在平衡位置附近振动后，可以移动其他位置。就像课间教室中的学生。</a:t>
            </a:r>
            <a:endParaRPr lang="en-US" altLang="zh-CN" sz="1800" dirty="0">
              <a:solidFill>
                <a:schemeClr val="tx1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792609" y="3401714"/>
            <a:ext cx="2951341" cy="128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0039A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</a:rPr>
              <a:t>气态物质的分子几乎不受力的约束，可以到处自由移动就像操场上乱跑的学生。</a:t>
            </a:r>
            <a:endParaRPr lang="en-US" altLang="zh-CN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50222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654055"/>
              </p:ext>
            </p:extLst>
          </p:nvPr>
        </p:nvGraphicFramePr>
        <p:xfrm>
          <a:off x="419924" y="759860"/>
          <a:ext cx="6855099" cy="3739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55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50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185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077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2815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5184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物态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微观特性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宏观特性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142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分子间距离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分子间作用力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有无固定形状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有无固定体积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固态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很大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93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液态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较大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较大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191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气态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很大</a:t>
                      </a: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81477" marB="81477"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28050" y="2558197"/>
            <a:ext cx="9074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很小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347832" y="2558197"/>
            <a:ext cx="384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015181" y="2558197"/>
            <a:ext cx="384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356697" y="3223194"/>
            <a:ext cx="384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051676" y="3223195"/>
            <a:ext cx="384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900342" y="3936114"/>
            <a:ext cx="8623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很小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356697" y="3936113"/>
            <a:ext cx="384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084119" y="3936112"/>
            <a:ext cx="384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43286" y="160236"/>
            <a:ext cx="6608373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固、液、气三态物质宏观和微观的特性</a:t>
            </a:r>
          </a:p>
        </p:txBody>
      </p:sp>
    </p:spTree>
    <p:extLst>
      <p:ext uri="{BB962C8B-B14F-4D97-AF65-F5344CB8AC3E}">
        <p14:creationId xmlns:p14="http://schemas.microsoft.com/office/powerpoint/2010/main" val="313826114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93560" y="166635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63163" y="18009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4780" y="210875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8" y="1025971"/>
            <a:ext cx="8597060" cy="288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 bwMode="auto">
          <a:xfrm>
            <a:off x="381974" y="4099480"/>
            <a:ext cx="65146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本堂重点：</a:t>
            </a:r>
            <a:r>
              <a:rPr lang="zh-CN" altLang="en-US" sz="2000" dirty="0"/>
              <a:t>扩散现象   分子动理论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403629" y="4561145"/>
            <a:ext cx="44995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本堂难点：</a:t>
            </a:r>
            <a:r>
              <a:rPr lang="zh-CN" altLang="en-US" sz="2000" dirty="0"/>
              <a:t>分子间的作用力</a:t>
            </a:r>
          </a:p>
        </p:txBody>
      </p:sp>
    </p:spTree>
    <p:extLst>
      <p:ext uri="{BB962C8B-B14F-4D97-AF65-F5344CB8AC3E}">
        <p14:creationId xmlns:p14="http://schemas.microsoft.com/office/powerpoint/2010/main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Shape 108"/>
          <p:cNvSpPr/>
          <p:nvPr/>
        </p:nvSpPr>
        <p:spPr>
          <a:xfrm>
            <a:off x="284119" y="133913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3099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</a:p>
        </p:txBody>
      </p:sp>
      <p:sp>
        <p:nvSpPr>
          <p:cNvPr id="6" name="Shape 112"/>
          <p:cNvSpPr/>
          <p:nvPr/>
        </p:nvSpPr>
        <p:spPr>
          <a:xfrm>
            <a:off x="284119" y="190415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85263" y="570084"/>
            <a:ext cx="3863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扩散现象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039" y="934546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201758" y="1396211"/>
            <a:ext cx="83942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盐城）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将红墨水滴入水中，一会整杯水变红，这一现象中（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只有水分子运动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进入墨水分子间隙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只有墨水分子运动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进入水分子间隙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水分子和墨水分子都在运动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彼此进入对方的分子间隙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水分子和墨水分子都在运动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只是墨水分子进入水分子间隙</a:t>
            </a:r>
          </a:p>
        </p:txBody>
      </p:sp>
      <p:sp>
        <p:nvSpPr>
          <p:cNvPr id="10" name="矩形 9"/>
          <p:cNvSpPr/>
          <p:nvPr/>
        </p:nvSpPr>
        <p:spPr>
          <a:xfrm>
            <a:off x="1213613" y="200305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676929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2738" y="316958"/>
            <a:ext cx="296374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2" name="矩形 1"/>
          <p:cNvSpPr/>
          <p:nvPr/>
        </p:nvSpPr>
        <p:spPr>
          <a:xfrm>
            <a:off x="558799" y="993970"/>
            <a:ext cx="819573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湖北宜昌）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下列现象中与分子运动无关的是（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．挂在室外的湿衣服变干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．拆除老旧建筑物时，灰尘飞舞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．加了白糖的水会变甜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．衣柜中的樟脑丸变小</a:t>
            </a:r>
          </a:p>
        </p:txBody>
      </p:sp>
      <p:sp>
        <p:nvSpPr>
          <p:cNvPr id="7" name="矩形 6"/>
          <p:cNvSpPr/>
          <p:nvPr/>
        </p:nvSpPr>
        <p:spPr>
          <a:xfrm>
            <a:off x="1111626" y="1648060"/>
            <a:ext cx="4427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zh-CN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72001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5337" y="1057132"/>
            <a:ext cx="133627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想想议议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7E27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2189" y="1893691"/>
            <a:ext cx="1800000" cy="2253801"/>
            <a:chOff x="192678" y="1673558"/>
            <a:chExt cx="1800000" cy="2253801"/>
          </a:xfrm>
        </p:grpSpPr>
        <p:sp>
          <p:nvSpPr>
            <p:cNvPr id="10" name="Rectangle 22"/>
            <p:cNvSpPr>
              <a:spLocks noChangeArrowheads="1"/>
            </p:cNvSpPr>
            <p:nvPr/>
          </p:nvSpPr>
          <p:spPr bwMode="auto">
            <a:xfrm>
              <a:off x="462876" y="3465694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冰糖块</a:t>
              </a:r>
            </a:p>
          </p:txBody>
        </p:sp>
        <p:pic>
          <p:nvPicPr>
            <p:cNvPr id="11" name="图片 10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2" t="8086" r="33475" b="16832"/>
            <a:stretch/>
          </p:blipFill>
          <p:spPr>
            <a:xfrm>
              <a:off x="192678" y="1673558"/>
              <a:ext cx="1800000" cy="180000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920797" y="1889316"/>
            <a:ext cx="2339439" cy="2266040"/>
            <a:chOff x="2021238" y="1684038"/>
            <a:chExt cx="2339439" cy="2266040"/>
          </a:xfrm>
        </p:grpSpPr>
        <p:sp>
          <p:nvSpPr>
            <p:cNvPr id="13" name="AutoShape 13"/>
            <p:cNvSpPr>
              <a:spLocks noChangeArrowheads="1"/>
            </p:cNvSpPr>
            <p:nvPr/>
          </p:nvSpPr>
          <p:spPr bwMode="auto">
            <a:xfrm rot="10800000">
              <a:off x="2021238" y="2569760"/>
              <a:ext cx="412385" cy="215881"/>
            </a:xfrm>
            <a:prstGeom prst="leftArrow">
              <a:avLst>
                <a:gd name="adj1" fmla="val 26469"/>
                <a:gd name="adj2" fmla="val 44106"/>
              </a:avLst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 b="1">
                <a:latin typeface="Times New Roman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329352" y="1684038"/>
              <a:ext cx="2031325" cy="2266040"/>
              <a:chOff x="2329352" y="1684038"/>
              <a:chExt cx="2031325" cy="2266040"/>
            </a:xfrm>
          </p:grpSpPr>
          <p:pic>
            <p:nvPicPr>
              <p:cNvPr id="15" name="图片 14"/>
              <p:cNvPicPr preferRelativeResize="0"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5015" y="1684038"/>
                <a:ext cx="1800000" cy="1800000"/>
              </a:xfrm>
              <a:prstGeom prst="rect">
                <a:avLst/>
              </a:prstGeom>
            </p:spPr>
          </p:pic>
          <p:sp>
            <p:nvSpPr>
              <p:cNvPr id="16" name="Rectangle 22"/>
              <p:cNvSpPr>
                <a:spLocks noChangeArrowheads="1"/>
              </p:cNvSpPr>
              <p:nvPr/>
            </p:nvSpPr>
            <p:spPr bwMode="auto">
              <a:xfrm>
                <a:off x="2329352" y="3488413"/>
                <a:ext cx="203132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冰糖敲成小块</a:t>
                </a: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147323" y="1860762"/>
            <a:ext cx="2221028" cy="2296579"/>
            <a:chOff x="4281871" y="1685742"/>
            <a:chExt cx="2221028" cy="2296579"/>
          </a:xfrm>
        </p:grpSpPr>
        <p:sp>
          <p:nvSpPr>
            <p:cNvPr id="18" name="AutoShape 13"/>
            <p:cNvSpPr>
              <a:spLocks noChangeArrowheads="1"/>
            </p:cNvSpPr>
            <p:nvPr/>
          </p:nvSpPr>
          <p:spPr bwMode="auto">
            <a:xfrm rot="10800000">
              <a:off x="4281871" y="2608067"/>
              <a:ext cx="412385" cy="215881"/>
            </a:xfrm>
            <a:prstGeom prst="leftArrow">
              <a:avLst>
                <a:gd name="adj1" fmla="val 26469"/>
                <a:gd name="adj2" fmla="val 44106"/>
              </a:avLst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 b="1">
                <a:latin typeface="Times New Roman" pitchFamily="18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691506" y="1685742"/>
              <a:ext cx="1811393" cy="2296579"/>
              <a:chOff x="4691506" y="1685742"/>
              <a:chExt cx="1811393" cy="2296579"/>
            </a:xfrm>
          </p:grpSpPr>
          <p:pic>
            <p:nvPicPr>
              <p:cNvPr id="20" name="图片 19"/>
              <p:cNvPicPr preferRelativeResize="0">
                <a:picLocks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080" t="12648" r="9901" b="49039"/>
              <a:stretch/>
            </p:blipFill>
            <p:spPr>
              <a:xfrm>
                <a:off x="4691506" y="1685742"/>
                <a:ext cx="1811393" cy="1828553"/>
              </a:xfrm>
              <a:prstGeom prst="rect">
                <a:avLst/>
              </a:prstGeom>
            </p:spPr>
          </p:pic>
          <p:sp>
            <p:nvSpPr>
              <p:cNvPr id="21" name="Rectangle 22"/>
              <p:cNvSpPr>
                <a:spLocks noChangeArrowheads="1"/>
              </p:cNvSpPr>
              <p:nvPr/>
            </p:nvSpPr>
            <p:spPr bwMode="auto">
              <a:xfrm>
                <a:off x="4773457" y="3520656"/>
                <a:ext cx="172354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冰糖磨成粉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362458" y="1865543"/>
            <a:ext cx="2223777" cy="2289813"/>
            <a:chOff x="6554572" y="1685743"/>
            <a:chExt cx="2223777" cy="2289813"/>
          </a:xfrm>
        </p:grpSpPr>
        <p:sp>
          <p:nvSpPr>
            <p:cNvPr id="23" name="AutoShape 13"/>
            <p:cNvSpPr>
              <a:spLocks noChangeArrowheads="1"/>
            </p:cNvSpPr>
            <p:nvPr/>
          </p:nvSpPr>
          <p:spPr bwMode="auto">
            <a:xfrm rot="10800000">
              <a:off x="6554572" y="2613891"/>
              <a:ext cx="412385" cy="215881"/>
            </a:xfrm>
            <a:prstGeom prst="leftArrow">
              <a:avLst>
                <a:gd name="adj1" fmla="val 26469"/>
                <a:gd name="adj2" fmla="val 44106"/>
              </a:avLst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 b="1" dirty="0">
                <a:latin typeface="Times New Roman" pitchFamily="18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966956" y="1685743"/>
              <a:ext cx="1811393" cy="2289813"/>
              <a:chOff x="6966956" y="1685743"/>
              <a:chExt cx="1811393" cy="2289813"/>
            </a:xfrm>
          </p:grpSpPr>
          <p:pic>
            <p:nvPicPr>
              <p:cNvPr id="25" name="图片 24"/>
              <p:cNvPicPr preferRelativeResize="0">
                <a:picLocks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000" t="4128" r="22571"/>
              <a:stretch/>
            </p:blipFill>
            <p:spPr>
              <a:xfrm>
                <a:off x="6966956" y="1685743"/>
                <a:ext cx="1811393" cy="1820284"/>
              </a:xfrm>
              <a:prstGeom prst="rect">
                <a:avLst/>
              </a:prstGeom>
            </p:spPr>
          </p:pic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7164766" y="3513891"/>
                <a:ext cx="141577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冰糖分子</a:t>
                </a:r>
              </a:p>
            </p:txBody>
          </p:sp>
        </p:grpSp>
      </p:grp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524297" y="969993"/>
            <a:ext cx="705054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把冰糖打碎，甚至碾成粉末，颗粒越分越小，不断得分下去，有没有一个限度呢？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933648" y="4336341"/>
            <a:ext cx="67868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保持物质 </a:t>
            </a:r>
            <a:r>
              <a:rPr kumimoji="1" lang="zh-CN" altLang="en-US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原来性质 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不变的 </a:t>
            </a:r>
            <a:r>
              <a:rPr kumimoji="1" lang="zh-CN" altLang="en-US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最小微粒 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叫做 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分子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6511" y="1091853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335002" y="301857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分子间的作用力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464" y="1701554"/>
            <a:ext cx="7289800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江苏徐州）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将一勺砂糖放入一杯水中，整杯水都变甜了．这个现象说明（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分子是运动的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          B.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分子间有引力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分子间有斥力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          D.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分子可以再分</a:t>
            </a:r>
          </a:p>
        </p:txBody>
      </p:sp>
      <p:sp>
        <p:nvSpPr>
          <p:cNvPr id="7" name="矩形 6"/>
          <p:cNvSpPr/>
          <p:nvPr/>
        </p:nvSpPr>
        <p:spPr>
          <a:xfrm>
            <a:off x="4798145" y="2338731"/>
            <a:ext cx="473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zh-CN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547794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875" y="356848"/>
            <a:ext cx="221246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4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26084" y="1029260"/>
            <a:ext cx="8249049" cy="3361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(2019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四川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绵阳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分子之间既有引力又有斥力。其中，分子之间的斥力大小</a:t>
            </a:r>
            <a:r>
              <a:rPr kumimoji="0" lang="en-US" altLang="zh-CN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F</a:t>
            </a:r>
            <a:r>
              <a:rPr kumimoji="0" lang="zh-CN" altLang="en-US" sz="20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斥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随着分子间距离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r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变化的情况如图所示。根据图像可知：分子之间斥力的大小（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       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）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随着分子间距离的增大先增大后减小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随着分子间距离的增大先减小后增大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着分子间距离的减小而减小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着分子间距离的减小而增大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6" name="图片 48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491" y="2479270"/>
            <a:ext cx="2457706" cy="237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120427" y="2060763"/>
            <a:ext cx="5100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77382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Shape 120"/>
          <p:cNvSpPr/>
          <p:nvPr/>
        </p:nvSpPr>
        <p:spPr>
          <a:xfrm>
            <a:off x="2599269" y="394459"/>
            <a:ext cx="307776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400" b="0" dirty="0">
                <a:solidFill>
                  <a:srgbClr val="007E27"/>
                </a:solidFill>
              </a:rPr>
              <a:t>人类对分子的认识历程</a:t>
            </a:r>
            <a:endParaRPr sz="2400" b="0" dirty="0">
              <a:solidFill>
                <a:srgbClr val="007E27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8459" y="918258"/>
            <a:ext cx="2016000" cy="3714418"/>
            <a:chOff x="342259" y="1236299"/>
            <a:chExt cx="2016000" cy="3714418"/>
          </a:xfrm>
        </p:grpSpPr>
        <p:pic>
          <p:nvPicPr>
            <p:cNvPr id="10" name="图片 9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0" t="2690" r="74349" b="45964"/>
            <a:stretch/>
          </p:blipFill>
          <p:spPr>
            <a:xfrm>
              <a:off x="342259" y="1236299"/>
              <a:ext cx="2016000" cy="198000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42259" y="3196393"/>
              <a:ext cx="2016000" cy="175432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(a)</a:t>
              </a:r>
              <a:r>
                <a:rPr lang="zh-CN" altLang="en-US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早在春秋战国时期，墨子就提出物体不断分割到最小的一点，称为“端”</a:t>
              </a: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706020202030204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31535" y="852427"/>
            <a:ext cx="2024467" cy="3801472"/>
            <a:chOff x="2671234" y="1188950"/>
            <a:chExt cx="2024467" cy="3801472"/>
          </a:xfrm>
        </p:grpSpPr>
        <p:sp>
          <p:nvSpPr>
            <p:cNvPr id="13" name="TextBox 12"/>
            <p:cNvSpPr txBox="1"/>
            <p:nvPr/>
          </p:nvSpPr>
          <p:spPr>
            <a:xfrm>
              <a:off x="2671234" y="3236098"/>
              <a:ext cx="2016000" cy="175432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(b) 2500</a:t>
              </a:r>
              <a:r>
                <a:rPr lang="zh-CN" altLang="en-US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年前，古希腊学者德谟克利特认为“世界由无数很小的不可再分割的粒子组成”</a:t>
              </a: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706020202030204"/>
              </a:endParaRPr>
            </a:p>
          </p:txBody>
        </p:sp>
        <p:pic>
          <p:nvPicPr>
            <p:cNvPr id="14" name="图片 13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7" r="52018" b="47982"/>
            <a:stretch/>
          </p:blipFill>
          <p:spPr>
            <a:xfrm>
              <a:off x="2679701" y="1188950"/>
              <a:ext cx="2016000" cy="1964266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778815" y="918258"/>
            <a:ext cx="2017421" cy="4054151"/>
            <a:chOff x="4871950" y="1215075"/>
            <a:chExt cx="2017421" cy="4054151"/>
          </a:xfrm>
        </p:grpSpPr>
        <p:sp>
          <p:nvSpPr>
            <p:cNvPr id="16" name="TextBox 15"/>
            <p:cNvSpPr txBox="1"/>
            <p:nvPr/>
          </p:nvSpPr>
          <p:spPr>
            <a:xfrm>
              <a:off x="4871950" y="3182503"/>
              <a:ext cx="2017421" cy="2086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(c) 1811</a:t>
              </a:r>
              <a:r>
                <a:rPr lang="zh-CN" altLang="en-US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年意大利科学家阿伏伽德罗提出分子的概念，认为分子是保持物质化学性质的最小微粒。</a:t>
              </a: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706020202030204"/>
              </a:endParaRPr>
            </a:p>
          </p:txBody>
        </p:sp>
        <p:pic>
          <p:nvPicPr>
            <p:cNvPr id="17" name="图片 16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39" t="1566" r="27225" b="45963"/>
            <a:stretch/>
          </p:blipFill>
          <p:spPr>
            <a:xfrm>
              <a:off x="4871950" y="1215075"/>
              <a:ext cx="2017421" cy="198131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6911825" y="918258"/>
            <a:ext cx="2016000" cy="4057222"/>
            <a:chOff x="7021891" y="1215075"/>
            <a:chExt cx="2016000" cy="4057222"/>
          </a:xfrm>
        </p:grpSpPr>
        <p:sp>
          <p:nvSpPr>
            <p:cNvPr id="19" name="TextBox 18"/>
            <p:cNvSpPr txBox="1"/>
            <p:nvPr/>
          </p:nvSpPr>
          <p:spPr>
            <a:xfrm>
              <a:off x="7021891" y="3185574"/>
              <a:ext cx="2016000" cy="2086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(d) </a:t>
              </a:r>
              <a:r>
                <a:rPr lang="zh-CN" altLang="en-US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今天，通过电子显微镜，科学家不仅可以清晰地看到物质的分子，还能看到分子的更微小结构</a:t>
              </a: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706020202030204"/>
              </a:endParaRPr>
            </a:p>
          </p:txBody>
        </p:sp>
        <p:pic>
          <p:nvPicPr>
            <p:cNvPr id="20" name="图片 19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07" t="2690" r="4388" b="48654"/>
            <a:stretch/>
          </p:blipFill>
          <p:spPr>
            <a:xfrm>
              <a:off x="7021891" y="1215075"/>
              <a:ext cx="2016000" cy="19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72433" y="887301"/>
            <a:ext cx="480685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一、物体是由大量分子组成的</a:t>
            </a:r>
          </a:p>
        </p:txBody>
      </p:sp>
      <p:sp>
        <p:nvSpPr>
          <p:cNvPr id="9" name="矩形 8"/>
          <p:cNvSpPr/>
          <p:nvPr/>
        </p:nvSpPr>
        <p:spPr>
          <a:xfrm>
            <a:off x="285186" y="1236237"/>
            <a:ext cx="312072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分子的体积非常小</a:t>
            </a:r>
          </a:p>
        </p:txBody>
      </p:sp>
      <p:sp>
        <p:nvSpPr>
          <p:cNvPr id="10" name="矩形 9"/>
          <p:cNvSpPr/>
          <p:nvPr/>
        </p:nvSpPr>
        <p:spPr>
          <a:xfrm>
            <a:off x="284119" y="1659563"/>
            <a:ext cx="831538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如果把分子看成球体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分子的直径大约只有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en-US" altLang="zh-CN" sz="2000" baseline="30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-10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米左右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用肉眼直接看不到。比如，水分子的直径：</a:t>
            </a:r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4×10</a:t>
            </a:r>
            <a:r>
              <a:rPr lang="en-US" altLang="zh-CN" sz="2000" baseline="30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-10</a:t>
            </a:r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m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若将2500万个水分子一个挨一个排列成一行，长度仅约1cm。</a:t>
            </a:r>
            <a:endParaRPr kumimoji="1"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72000" y="3129227"/>
            <a:ext cx="3290906" cy="1846648"/>
            <a:chOff x="5308602" y="2883153"/>
            <a:chExt cx="3290906" cy="1846648"/>
          </a:xfrm>
        </p:grpSpPr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5933999" y="4368839"/>
              <a:ext cx="434539" cy="360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金</a:t>
              </a:r>
            </a:p>
          </p:txBody>
        </p:sp>
        <p:pic>
          <p:nvPicPr>
            <p:cNvPr id="13" name="Picture 4" descr="2786001_151223679000_2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95"/>
            <a:stretch>
              <a:fillRect/>
            </a:stretch>
          </p:blipFill>
          <p:spPr bwMode="auto">
            <a:xfrm>
              <a:off x="5308602" y="2883153"/>
              <a:ext cx="1620000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4" name="Picture 9" descr="分子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9508" y="2883154"/>
              <a:ext cx="162000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3"/>
            <p:cNvSpPr txBox="1">
              <a:spLocks noChangeArrowheads="1"/>
            </p:cNvSpPr>
            <p:nvPr/>
          </p:nvSpPr>
          <p:spPr bwMode="auto">
            <a:xfrm>
              <a:off x="7242693" y="4329691"/>
              <a:ext cx="1093629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buFont typeface="Arial" pitchFamily="34" charset="0"/>
                <a:buNone/>
                <a:defRPr sz="20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金分子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2381" y="3091499"/>
            <a:ext cx="3240000" cy="1884376"/>
            <a:chOff x="840695" y="3199570"/>
            <a:chExt cx="3240000" cy="1884376"/>
          </a:xfrm>
        </p:grpSpPr>
        <p:grpSp>
          <p:nvGrpSpPr>
            <p:cNvPr id="17" name="组合 16"/>
            <p:cNvGrpSpPr/>
            <p:nvPr/>
          </p:nvGrpSpPr>
          <p:grpSpPr>
            <a:xfrm>
              <a:off x="840695" y="3199570"/>
              <a:ext cx="3240000" cy="1450462"/>
              <a:chOff x="772961" y="3419804"/>
              <a:chExt cx="3240000" cy="1450462"/>
            </a:xfrm>
          </p:grpSpPr>
          <p:pic>
            <p:nvPicPr>
              <p:cNvPr id="20" name="图片 19"/>
              <p:cNvPicPr preferRelativeResize="0">
                <a:picLocks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035" t="11429" r="12667" b="7709"/>
              <a:stretch/>
            </p:blipFill>
            <p:spPr>
              <a:xfrm>
                <a:off x="772961" y="3419804"/>
                <a:ext cx="1620000" cy="1440000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 preferRelativeResize="0">
                <a:picLocks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66" t="2971" r="6548" b="4416"/>
              <a:stretch/>
            </p:blipFill>
            <p:spPr>
              <a:xfrm>
                <a:off x="2392961" y="3430266"/>
                <a:ext cx="1620000" cy="1440000"/>
              </a:xfrm>
              <a:prstGeom prst="rect">
                <a:avLst/>
              </a:prstGeom>
            </p:spPr>
          </p:pic>
        </p:grpSp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1368645" y="4683836"/>
              <a:ext cx="434539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水</a:t>
              </a:r>
            </a:p>
          </p:txBody>
        </p:sp>
        <p:sp>
          <p:nvSpPr>
            <p:cNvPr id="19" name="Text Box 3"/>
            <p:cNvSpPr txBox="1">
              <a:spLocks noChangeArrowheads="1"/>
            </p:cNvSpPr>
            <p:nvPr/>
          </p:nvSpPr>
          <p:spPr bwMode="auto">
            <a:xfrm>
              <a:off x="2710290" y="4683836"/>
              <a:ext cx="1120809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水分子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311580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2992" y="1353054"/>
            <a:ext cx="7884413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(1).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1cm</a:t>
            </a:r>
            <a:r>
              <a:rPr lang="zh-CN" altLang="zh-CN" sz="20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的空气里大约有2.7×10</a:t>
            </a:r>
            <a:r>
              <a:rPr lang="zh-CN" altLang="zh-CN" sz="2000" baseline="30000" dirty="0">
                <a:latin typeface="微软雅黑" pitchFamily="34" charset="-122"/>
                <a:ea typeface="微软雅黑" pitchFamily="34" charset="-122"/>
              </a:rPr>
              <a:t>19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个分子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现在大型计算机每秒钟数一百亿个分子，数完需要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年的时间。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991" y="150624"/>
            <a:ext cx="406353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物体内含有大量的分子</a:t>
            </a:r>
          </a:p>
        </p:txBody>
      </p:sp>
      <p:pic>
        <p:nvPicPr>
          <p:cNvPr id="4" name="Picture 2" descr="景色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" t="12025" r="1587" b="8356"/>
          <a:stretch/>
        </p:blipFill>
        <p:spPr bwMode="auto">
          <a:xfrm>
            <a:off x="5843835" y="2195438"/>
            <a:ext cx="2796982" cy="2279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9610" y="877736"/>
            <a:ext cx="42035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1457D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在通常的温度和压强下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01457D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: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1457D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992" y="2408780"/>
            <a:ext cx="531591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(2).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 1cm</a:t>
            </a:r>
            <a:r>
              <a:rPr lang="zh-CN" altLang="zh-CN" sz="20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的水里含有3.35×10</a:t>
            </a:r>
            <a:r>
              <a:rPr lang="zh-CN" altLang="zh-CN" sz="2000" baseline="30000" dirty="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个水分子。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如果把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1cm</a:t>
            </a:r>
            <a:r>
              <a:rPr lang="zh-CN" altLang="zh-CN" sz="20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水分成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滴，一滴就如一颗小露珠，有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000" baseline="30000" dirty="0"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个水分子。假如一个微小动物，每秒钟喝去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万个水分子，喝完这滴露珠，要用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亿年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88519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08837" y="593586"/>
            <a:ext cx="8013651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分子这么小，我们用肉眼无法直接观察，那么怎样研究它？我们学过哪些类似的研究方法？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5557" y="152397"/>
            <a:ext cx="71966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3443" y="1643944"/>
            <a:ext cx="733216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把微小的看不到</a:t>
            </a:r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的，</a:t>
            </a: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转化为能看到的现象</a:t>
            </a:r>
            <a:r>
              <a:rPr kumimoji="0" lang="en-US" altLang="zh-CN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-----</a:t>
            </a: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转化法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3918" y="2279890"/>
            <a:ext cx="137160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演示实验</a:t>
            </a:r>
          </a:p>
        </p:txBody>
      </p:sp>
      <p:sp>
        <p:nvSpPr>
          <p:cNvPr id="8" name="矩形 7"/>
          <p:cNvSpPr/>
          <p:nvPr/>
        </p:nvSpPr>
        <p:spPr>
          <a:xfrm>
            <a:off x="508837" y="2781170"/>
            <a:ext cx="48130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把一个空广口瓶倒放在装有棕红色二氧化氮气体（密度比空气大）的广口瓶上，在两瓶口处隔有玻璃片。抽开玻璃片，仔细观察。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FBC7651-D338-4ADD-B7FD-57B5F2B55F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775" y="2133121"/>
            <a:ext cx="2469713" cy="265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8700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3194" y="792453"/>
            <a:ext cx="72669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现象：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抽开玻璃片，则见二氧化氮气缓慢地向上运动。少时，两瓶内气体颜色几乎完全相同。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0133" y="269235"/>
            <a:ext cx="60198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二、分子永不停息地做无规则运动</a:t>
            </a:r>
          </a:p>
        </p:txBody>
      </p:sp>
      <p:sp>
        <p:nvSpPr>
          <p:cNvPr id="4" name="矩形 3"/>
          <p:cNvSpPr/>
          <p:nvPr/>
        </p:nvSpPr>
        <p:spPr>
          <a:xfrm>
            <a:off x="179943" y="2342568"/>
            <a:ext cx="136145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扩散：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1240" y="3604924"/>
            <a:ext cx="103886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讨论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6549" y="4128142"/>
            <a:ext cx="628140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装二氧化氮的瓶子放在玻璃板上面行不行？</a:t>
            </a:r>
          </a:p>
        </p:txBody>
      </p:sp>
      <p:sp>
        <p:nvSpPr>
          <p:cNvPr id="8" name="矩形 7"/>
          <p:cNvSpPr/>
          <p:nvPr/>
        </p:nvSpPr>
        <p:spPr>
          <a:xfrm>
            <a:off x="483194" y="1859275"/>
            <a:ext cx="508750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实验说明：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二氧化氮的分子是运动的</a:t>
            </a:r>
          </a:p>
        </p:txBody>
      </p:sp>
      <p:sp>
        <p:nvSpPr>
          <p:cNvPr id="9" name="矩形 8"/>
          <p:cNvSpPr/>
          <p:nvPr/>
        </p:nvSpPr>
        <p:spPr>
          <a:xfrm>
            <a:off x="518883" y="3006021"/>
            <a:ext cx="659608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由于分子的运动，某种物质逐渐进入另一种物质的现象。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0750F95-173E-44D7-AD7C-D36182DC272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7" t="5112" r="10937" b="17056"/>
          <a:stretch/>
        </p:blipFill>
        <p:spPr>
          <a:xfrm>
            <a:off x="6810294" y="1404708"/>
            <a:ext cx="2029034" cy="160131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2108594-519E-4314-82DE-0D480337526D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294" y="3146296"/>
            <a:ext cx="2029034" cy="160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0236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02" y="2375496"/>
            <a:ext cx="2693247" cy="2009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0" r="17140" b="2475"/>
          <a:stretch/>
        </p:blipFill>
        <p:spPr>
          <a:xfrm>
            <a:off x="5070344" y="2375495"/>
            <a:ext cx="2764401" cy="2009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78498" y="678306"/>
            <a:ext cx="8374062" cy="55399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</a:rPr>
              <a:t>1</a:t>
            </a:r>
            <a:r>
              <a:rPr lang="zh-CN" altLang="en-US" sz="2000" dirty="0">
                <a:solidFill>
                  <a:schemeClr val="tx1"/>
                </a:solidFill>
              </a:rPr>
              <a:t>）一切物体的分子都永不停息地做无规则运动。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498" y="1155830"/>
            <a:ext cx="4706806" cy="55399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分子间存在间隙。 </a:t>
            </a:r>
          </a:p>
        </p:txBody>
      </p:sp>
      <p:sp>
        <p:nvSpPr>
          <p:cNvPr id="4" name="矩形 3"/>
          <p:cNvSpPr/>
          <p:nvPr/>
        </p:nvSpPr>
        <p:spPr>
          <a:xfrm>
            <a:off x="291440" y="191340"/>
            <a:ext cx="279812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扩散现象表明：</a:t>
            </a:r>
            <a:endParaRPr kumimoji="1"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90302" y="4385464"/>
            <a:ext cx="2866495" cy="55399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lnSpc>
                <a:spcPct val="150000"/>
              </a:lnSpc>
              <a:defRPr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春天的花园，</a:t>
            </a:r>
            <a:r>
              <a:rPr lang="zh-CN" altLang="zh-CN" sz="20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花香</a:t>
            </a:r>
            <a:r>
              <a:rPr lang="zh-CN" altLang="en-US" sz="20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四溢</a:t>
            </a:r>
            <a:endParaRPr lang="zh-CN" altLang="zh-CN" sz="20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132690" y="4372108"/>
            <a:ext cx="2859855" cy="55399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zh-CN" sz="20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厨房</a:t>
            </a:r>
            <a:r>
              <a:rPr lang="zh-CN" altLang="en-US" sz="20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的烤鱼，香味诱人</a:t>
            </a:r>
            <a:endParaRPr lang="zh-CN" altLang="zh-CN" sz="20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1199" y="1802159"/>
            <a:ext cx="34676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想一想：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生活中的扩散现象</a:t>
            </a:r>
          </a:p>
        </p:txBody>
      </p:sp>
    </p:spTree>
    <p:extLst>
      <p:ext uri="{BB962C8B-B14F-4D97-AF65-F5344CB8AC3E}">
        <p14:creationId xmlns:p14="http://schemas.microsoft.com/office/powerpoint/2010/main" val="14831770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99014" y="1211523"/>
            <a:ext cx="8544986" cy="55399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将红墨水滴入水中，过几分钟观察到什么现象？说明了什么？</a:t>
            </a:r>
          </a:p>
        </p:txBody>
      </p:sp>
      <p:pic>
        <p:nvPicPr>
          <p:cNvPr id="3" name="红墨水在水中扩散实验_baofeng_001.wmv" descr="红墨水在水中扩散实验_baofeng_001">
            <a:hlinkClick r:id="" action="ppaction://media"/>
          </p:cNvPr>
          <p:cNvPicPr preferRelativeResize="0">
            <a:picLocks noRot="1" noChangeArrowheads="1"/>
          </p:cNvPicPr>
          <p:nvPr>
            <a:videoFile r:link="rId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r="2581" b="14322"/>
          <a:stretch/>
        </p:blipFill>
        <p:spPr bwMode="auto">
          <a:xfrm>
            <a:off x="1565314" y="1899623"/>
            <a:ext cx="2160000" cy="18000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91440" y="191340"/>
            <a:ext cx="233910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液体的扩散：</a:t>
            </a:r>
            <a:endParaRPr kumimoji="1"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22681" y="1902085"/>
            <a:ext cx="2777733" cy="1800000"/>
            <a:chOff x="2514600" y="1638300"/>
            <a:chExt cx="2777733" cy="1800000"/>
          </a:xfrm>
        </p:grpSpPr>
        <p:pic>
          <p:nvPicPr>
            <p:cNvPr id="6" name="图片 5"/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03" t="4868" r="50000" b="14139"/>
            <a:stretch/>
          </p:blipFill>
          <p:spPr>
            <a:xfrm>
              <a:off x="3852333" y="1638300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7" name="右箭头 6"/>
            <p:cNvSpPr/>
            <p:nvPr/>
          </p:nvSpPr>
          <p:spPr>
            <a:xfrm>
              <a:off x="2514600" y="2404532"/>
              <a:ext cx="1227667" cy="252000"/>
            </a:xfrm>
            <a:prstGeom prst="rightArrow">
              <a:avLst/>
            </a:prstGeom>
            <a:solidFill>
              <a:srgbClr val="025EAA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23421" y="3997286"/>
            <a:ext cx="1185334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想一想</a:t>
            </a:r>
          </a:p>
        </p:txBody>
      </p:sp>
      <p:sp>
        <p:nvSpPr>
          <p:cNvPr id="9" name="矩形 8"/>
          <p:cNvSpPr/>
          <p:nvPr/>
        </p:nvSpPr>
        <p:spPr>
          <a:xfrm>
            <a:off x="2192867" y="4028063"/>
            <a:ext cx="511175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腌咸菜是哪两种物质之间的扩散？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9014" y="781961"/>
            <a:ext cx="180654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观察思考</a:t>
            </a:r>
          </a:p>
        </p:txBody>
      </p:sp>
    </p:spTree>
    <p:extLst>
      <p:ext uri="{BB962C8B-B14F-4D97-AF65-F5344CB8AC3E}">
        <p14:creationId xmlns:p14="http://schemas.microsoft.com/office/powerpoint/2010/main" val="34773582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3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1286</Words>
  <Application>Microsoft Office PowerPoint</Application>
  <PresentationFormat>自定义</PresentationFormat>
  <Paragraphs>143</Paragraphs>
  <Slides>21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Default</vt:lpstr>
      <vt:lpstr>位图图像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62</cp:revision>
  <dcterms:created xsi:type="dcterms:W3CDTF">2019-04-02T02:49:40Z</dcterms:created>
  <dcterms:modified xsi:type="dcterms:W3CDTF">2020-01-10T13:05:39Z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