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317" r:id="rId3"/>
    <p:sldId id="258" r:id="rId4"/>
    <p:sldId id="293" r:id="rId6"/>
    <p:sldId id="323" r:id="rId7"/>
    <p:sldId id="315" r:id="rId8"/>
    <p:sldId id="263" r:id="rId9"/>
    <p:sldId id="295" r:id="rId10"/>
    <p:sldId id="296" r:id="rId11"/>
    <p:sldId id="308" r:id="rId12"/>
    <p:sldId id="320" r:id="rId13"/>
    <p:sldId id="324" r:id="rId14"/>
    <p:sldId id="340" r:id="rId15"/>
    <p:sldId id="341" r:id="rId16"/>
    <p:sldId id="321" r:id="rId17"/>
    <p:sldId id="342" r:id="rId18"/>
    <p:sldId id="325" r:id="rId19"/>
    <p:sldId id="310" r:id="rId20"/>
    <p:sldId id="292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17"/>
    <a:srgbClr val="FF9900"/>
    <a:srgbClr val="177743"/>
    <a:srgbClr val="FF9B01"/>
    <a:srgbClr val="DE0023"/>
    <a:srgbClr val="1A804A"/>
    <a:srgbClr val="A7EA65"/>
    <a:srgbClr val="6DC01A"/>
    <a:srgbClr val="529013"/>
    <a:srgbClr val="147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orient="horz" pos="1855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oleObject" Target="../embeddings/oleObject2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slide" Target="slide8.xml"/><Relationship Id="rId4" Type="http://schemas.openxmlformats.org/officeDocument/2006/relationships/slide" Target="slide16.xml"/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热机的效率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u=3595864424,3840891891&amp;fm=26&amp;gp=0"/>
          <p:cNvPicPr>
            <a:picLocks noChangeAspect="1"/>
          </p:cNvPicPr>
          <p:nvPr/>
        </p:nvPicPr>
        <p:blipFill>
          <a:blip r:embed="rId1"/>
          <a:srcRect l="2250" t="11261" r="32070"/>
          <a:stretch>
            <a:fillRect/>
          </a:stretch>
        </p:blipFill>
        <p:spPr>
          <a:xfrm>
            <a:off x="852170" y="1635125"/>
            <a:ext cx="3987165" cy="3587750"/>
          </a:xfrm>
          <a:prstGeom prst="rect">
            <a:avLst/>
          </a:prstGeom>
        </p:spPr>
      </p:pic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914400" imgH="215900" progId="Equation.KSEE3">
                  <p:embed/>
                </p:oleObj>
              </mc:Choice>
              <mc:Fallback>
                <p:oleObj name="" r:id="rId4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092700" y="1551305"/>
            <a:ext cx="111982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当用煤烧水时，煤燃烧放出的热量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能否都被水吸收？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5024120" y="2767330"/>
            <a:ext cx="6871335" cy="25400"/>
          </a:xfrm>
          <a:prstGeom prst="straightConnector1">
            <a:avLst/>
          </a:prstGeom>
          <a:ln w="25400"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092700" y="2957830"/>
            <a:ext cx="705993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92700" y="3441065"/>
            <a:ext cx="6802755" cy="22866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原因：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燃料燃烧时很难完全燃烧；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燃料燃烧过程中有热量损失，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即有效利用的热量比放出的热量小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热机的效率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940" y="1160145"/>
            <a:ext cx="45072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sz="4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燃料的内能</a:t>
            </a:r>
            <a:endParaRPr lang="zh-CN" altLang="en-US" sz="4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059305" y="2328545"/>
            <a:ext cx="3810" cy="1772285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311275" y="4252595"/>
            <a:ext cx="1557655" cy="1297305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9711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4890" y="4229735"/>
            <a:ext cx="207200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有用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机械能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2892425" y="2519045"/>
            <a:ext cx="638810" cy="146304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4306570" y="2280285"/>
            <a:ext cx="1272540" cy="280924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3224530" y="4238625"/>
            <a:ext cx="1082040" cy="699135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9711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29230" y="4238625"/>
            <a:ext cx="207200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废气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1900" y="5226050"/>
            <a:ext cx="1082040" cy="699135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9711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46600" y="5226050"/>
            <a:ext cx="207200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散 失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1cbfe24ee08683cdddd6e5e207aa4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8605" y="691515"/>
            <a:ext cx="3729355" cy="504571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9762490" y="1357630"/>
            <a:ext cx="368935" cy="123825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10224770" y="912495"/>
            <a:ext cx="926465" cy="450850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9711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1270" y="885825"/>
            <a:ext cx="102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内燃机</a:t>
            </a:r>
            <a:endParaRPr lang="zh-CN" altLang="en-US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94890" y="2456180"/>
            <a:ext cx="10381615" cy="1252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70000"/>
              </a:lnSpc>
            </a:pPr>
            <a:r>
              <a:rPr lang="zh-CN" sz="3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用来做有用功的那部分能量</a:t>
            </a:r>
            <a:endParaRPr lang="zh-CN" sz="360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70000"/>
              </a:lnSpc>
            </a:pPr>
            <a:endParaRPr lang="zh-CN" sz="360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70000"/>
              </a:lnSpc>
            </a:pPr>
            <a:r>
              <a:rPr lang="zh-CN" sz="3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燃料完全燃烧放出的能量</a:t>
            </a:r>
            <a:endParaRPr lang="zh-CN" sz="3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热机的效率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732530" y="2324735"/>
            <a:ext cx="1119822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热机效率</a:t>
            </a:r>
            <a:endParaRPr lang="zh-CN" altLang="en-US" sz="44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概念</a:t>
            </a:r>
            <a:endParaRPr lang="zh-CN" altLang="en-US" sz="44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3756660" y="2901950"/>
            <a:ext cx="384810" cy="1301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3262630" y="2901950"/>
            <a:ext cx="384810" cy="1301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376420" y="2938145"/>
            <a:ext cx="645287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200275" y="3945890"/>
            <a:ext cx="6434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</a:t>
            </a: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 机 的 效 率 是 热 机 性 能 的 重 要 指 标 </a:t>
            </a:r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热机的效率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43" y="5226011"/>
            <a:ext cx="1269841" cy="380952"/>
          </a:xfrm>
          <a:prstGeom prst="rect">
            <a:avLst/>
          </a:prstGeom>
        </p:spPr>
      </p:pic>
      <p:graphicFrame>
        <p:nvGraphicFramePr>
          <p:cNvPr id="32" name="表格 31"/>
          <p:cNvGraphicFramePr/>
          <p:nvPr/>
        </p:nvGraphicFramePr>
        <p:xfrm>
          <a:off x="572770" y="1458595"/>
          <a:ext cx="4045585" cy="4147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815"/>
                <a:gridCol w="2096770"/>
              </a:tblGrid>
              <a:tr h="931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燃料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效率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8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蒸汽机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6%-15%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2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汽油机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20%-30%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柴油机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30%-45%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993765" y="1907540"/>
            <a:ext cx="9286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提高燃料利用率的方法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2990" y="2858135"/>
            <a:ext cx="6095365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让燃料尽可能地充分燃烧。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充分利用各种废气，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减少热量的损失。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892675" y="3094990"/>
            <a:ext cx="892810" cy="313690"/>
          </a:xfrm>
          <a:prstGeom prst="rightArrow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47090" y="1494790"/>
            <a:ext cx="107276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32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燃料的热值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8410" y="4221480"/>
            <a:ext cx="769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Q＝mq</a:t>
            </a:r>
            <a:endParaRPr lang="zh-CN" altLang="en-US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8880" y="3637915"/>
            <a:ext cx="17418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学会利用燃料的热值计算燃料完全燃烧放出的热量。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4690" y="4406265"/>
            <a:ext cx="3131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燃料的质量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53405" y="4378960"/>
            <a:ext cx="3738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 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燃料的热值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38465" y="4404360"/>
            <a:ext cx="3738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燃料的热量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54455" y="2741930"/>
            <a:ext cx="8114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燃烧相同质量的不同燃料，放出的热量不同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4455" y="2158365"/>
            <a:ext cx="1260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某种燃料完全燃烧放出的热量</a:t>
            </a:r>
            <a:r>
              <a:rPr lang="en-US" altLang="zh-CN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/质量=燃料的热值</a:t>
            </a:r>
            <a:endParaRPr lang="en-US" altLang="zh-CN" sz="3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7" grpId="0"/>
      <p:bldP spid="8" grpId="0"/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05" y="5236171"/>
            <a:ext cx="1269841" cy="38095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9310" y="1381760"/>
            <a:ext cx="4878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知道什么是热机的效率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310" y="2156460"/>
            <a:ext cx="11471275" cy="4272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用来做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________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的那部分能量，与燃料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__________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放出的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__________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叫做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热机的效率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热机的效率是热机性能的重要指标。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提高燃料利用率的方法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endParaRPr lang="en-US" altLang="zh-CN" sz="32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让燃料尽可能地充分燃烧。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充分利用各种废气，减少热量的损失。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en-US" altLang="zh-CN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14880" y="2236470"/>
            <a:ext cx="1250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有用功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9040" y="2236470"/>
            <a:ext cx="1534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完全燃烧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7735" y="2236470"/>
            <a:ext cx="1534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能量之比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9415" y="915035"/>
            <a:ext cx="4702175" cy="417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以下提高热机效率的方法中，错误的是(　)。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A．尽量减小热机功率　　　　　　　　　　　　　　　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B．尽量使燃料充分燃烧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C．保证转动部分良好的润滑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D．尽量减少各种热散失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7415" y="1668145"/>
            <a:ext cx="61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75250" y="992505"/>
            <a:ext cx="8719820" cy="4963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20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关于热值的概念，</a:t>
            </a:r>
            <a:endParaRPr lang="zh-CN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下列说法中正确的是(　)。</a:t>
            </a:r>
            <a:endParaRPr lang="zh-CN" sz="3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endParaRPr lang="zh-CN" sz="3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A．燃料燃烧越充分，其热值越大　  B．燃料没有燃烧，其热值为零　  C．燃料燃烧时放出热量越多，</a:t>
            </a:r>
            <a:endParaRPr lang="zh-CN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其热值越大　  D．燃料的热值与燃料的质量</a:t>
            </a:r>
            <a:endParaRPr lang="zh-CN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>
              <a:lnSpc>
                <a:spcPct val="12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及燃烧情况无关</a:t>
            </a:r>
            <a:endParaRPr lang="zh-CN" alt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54625" y="593725"/>
            <a:ext cx="0" cy="508889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315450" y="1668145"/>
            <a:ext cx="2262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3600" y="1183640"/>
            <a:ext cx="1114679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如果燃烧干木柴跟燃烧煤油放出的热量相等，干木柴的质量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应该等于煤油质量的几倍？请列出相关计算式来说明理由。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8210" y="3014980"/>
            <a:ext cx="6259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约为4倍。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90700" y="3754120"/>
          <a:ext cx="4196715" cy="161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155700" imgH="444500" progId="Equation.KSEE3">
                  <p:embed/>
                </p:oleObj>
              </mc:Choice>
              <mc:Fallback>
                <p:oleObj name="" r:id="rId3" imgW="1155700" imgH="444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700" y="3754120"/>
                        <a:ext cx="4196715" cy="1614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95960" y="4269105"/>
            <a:ext cx="6259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理由：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0794"/>
            <a:ext cx="10213326" cy="6825439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43675" y="2381176"/>
              <a:ext cx="6285186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第十四章 内能的利用</a:t>
              </a:r>
              <a:endPara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节 热机的效率</a:t>
              </a:r>
              <a:endParaRPr lang="en-US" altLang="zh-CN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24349" y="2100825"/>
            <a:ext cx="99387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1．从能量转化的角度认识燃料的热值，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学会利用燃料的热值计算有关燃料完全燃烧时放出的热量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2．了解热机的效率，了解提高燃料利用率的方法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9319" y="1347330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180581" y="1607277"/>
            <a:ext cx="11249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利用燃料热值计算燃料完全燃烧放出的热量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1588" y="3473790"/>
            <a:ext cx="1013206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难点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对燃料热值的理解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2913" y="771095"/>
            <a:ext cx="10909308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与密度、比热容的定义及公式类比得出热值的定义，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2.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通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过对热值表和内燃机的能流图的分析，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培养学生从图表中获取信息的能力。  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               3.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通过讨论各种燃料燃烧时放出的热量不同，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                      得出热值的概念。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总结出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提高热机效率的方法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3047" y="4055021"/>
            <a:ext cx="1013206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 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多媒体课件、火柴、铁丝、汽油、坩埚钳。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>
            <a:hlinkClick r:id="rId1" action="ppaction://hlinksldjump"/>
          </p:cNvPr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>
            <a:hlinkClick r:id="rId2" action="ppaction://hlinksldjump"/>
          </p:cNvPr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4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5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522345"/>
            <a:ext cx="44430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 smtClean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u=3595864424,3840891891&amp;fm=26&amp;gp=0"/>
          <p:cNvPicPr>
            <a:picLocks noChangeAspect="1"/>
          </p:cNvPicPr>
          <p:nvPr/>
        </p:nvPicPr>
        <p:blipFill>
          <a:blip r:embed="rId1"/>
          <a:srcRect l="8130" t="10345" r="34470"/>
          <a:stretch>
            <a:fillRect/>
          </a:stretch>
        </p:blipFill>
        <p:spPr>
          <a:xfrm>
            <a:off x="338455" y="2701925"/>
            <a:ext cx="1371600" cy="1427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2395" y="4475480"/>
            <a:ext cx="5724525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相同质量的不同燃料，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燃烧时放出的热量是不是相同？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405" y="1300480"/>
            <a:ext cx="213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固体燃料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93025" y="4475480"/>
            <a:ext cx="27832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不相同</a:t>
            </a:r>
            <a:endParaRPr lang="zh-CN" altLang="en-US" sz="4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24aab582449f48294e09146118f63f68"/>
          <p:cNvPicPr>
            <a:picLocks noChangeAspect="1"/>
          </p:cNvPicPr>
          <p:nvPr/>
        </p:nvPicPr>
        <p:blipFill>
          <a:blip r:embed="rId2"/>
          <a:srcRect l="38853" t="17844" r="26280" b="30688"/>
          <a:stretch>
            <a:fillRect/>
          </a:stretch>
        </p:blipFill>
        <p:spPr>
          <a:xfrm>
            <a:off x="1831975" y="2700020"/>
            <a:ext cx="1315085" cy="142938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827405" y="2009140"/>
            <a:ext cx="421005" cy="55626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446655" y="1985645"/>
            <a:ext cx="382270" cy="56896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24460" y="1019175"/>
            <a:ext cx="3334385" cy="3244850"/>
          </a:xfrm>
          <a:prstGeom prst="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 descr="1e0c43f68c6e3dde341e9dca62da8b3c"/>
          <p:cNvPicPr>
            <a:picLocks noChangeAspect="1"/>
          </p:cNvPicPr>
          <p:nvPr/>
        </p:nvPicPr>
        <p:blipFill>
          <a:blip r:embed="rId3"/>
          <a:srcRect l="24627" r="15858" b="17045"/>
          <a:stretch>
            <a:fillRect/>
          </a:stretch>
        </p:blipFill>
        <p:spPr>
          <a:xfrm>
            <a:off x="4111625" y="2700020"/>
            <a:ext cx="1530985" cy="1402080"/>
          </a:xfrm>
          <a:prstGeom prst="rect">
            <a:avLst/>
          </a:prstGeom>
        </p:spPr>
      </p:pic>
      <p:pic>
        <p:nvPicPr>
          <p:cNvPr id="15" name="图片 14" descr="240425-12102202562173"/>
          <p:cNvPicPr>
            <a:picLocks noChangeAspect="1"/>
          </p:cNvPicPr>
          <p:nvPr/>
        </p:nvPicPr>
        <p:blipFill>
          <a:blip r:embed="rId4"/>
          <a:srcRect l="20541" t="37121" r="18140" b="18182"/>
          <a:stretch>
            <a:fillRect/>
          </a:stretch>
        </p:blipFill>
        <p:spPr>
          <a:xfrm>
            <a:off x="5763895" y="2700020"/>
            <a:ext cx="1372235" cy="14090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28515" y="1300480"/>
            <a:ext cx="213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液体燃料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64940" y="1019175"/>
            <a:ext cx="3458210" cy="3244850"/>
          </a:xfrm>
          <a:prstGeom prst="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4639310" y="1969135"/>
            <a:ext cx="421005" cy="55626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258560" y="1945640"/>
            <a:ext cx="382270" cy="56896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3bd9be20079e2ddad35e9b1a123435a7"/>
          <p:cNvPicPr>
            <a:picLocks noChangeAspect="1"/>
          </p:cNvPicPr>
          <p:nvPr/>
        </p:nvPicPr>
        <p:blipFill>
          <a:blip r:embed="rId5"/>
          <a:srcRect r="33108"/>
          <a:stretch>
            <a:fillRect/>
          </a:stretch>
        </p:blipFill>
        <p:spPr>
          <a:xfrm>
            <a:off x="9624695" y="2717165"/>
            <a:ext cx="1372870" cy="1367790"/>
          </a:xfrm>
          <a:prstGeom prst="rect">
            <a:avLst/>
          </a:prstGeom>
        </p:spPr>
      </p:pic>
      <p:pic>
        <p:nvPicPr>
          <p:cNvPr id="24" name="图片 23" descr="66ce3f1dfdc2a2a4f07cbac2c69cafff"/>
          <p:cNvPicPr>
            <a:picLocks noChangeAspect="1"/>
          </p:cNvPicPr>
          <p:nvPr/>
        </p:nvPicPr>
        <p:blipFill>
          <a:blip r:embed="rId6"/>
          <a:srcRect l="10719" t="8289" r="3566" b="7413"/>
          <a:stretch>
            <a:fillRect/>
          </a:stretch>
        </p:blipFill>
        <p:spPr>
          <a:xfrm>
            <a:off x="7938135" y="2641600"/>
            <a:ext cx="1456690" cy="146748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833995" y="1022985"/>
            <a:ext cx="3458210" cy="3244850"/>
          </a:xfrm>
          <a:prstGeom prst="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37575" y="1300480"/>
            <a:ext cx="213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气体燃料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8474710" y="1969135"/>
            <a:ext cx="421005" cy="55626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0093960" y="1945640"/>
            <a:ext cx="382270" cy="568960"/>
          </a:xfrm>
          <a:prstGeom prst="straightConnector1">
            <a:avLst/>
          </a:prstGeom>
          <a:ln>
            <a:solidFill>
              <a:srgbClr val="E971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>
            <a:hlinkClick r:id="rId7" action="ppaction://hlinksldjump"/>
          </p:cNvPr>
          <p:cNvSpPr/>
          <p:nvPr/>
        </p:nvSpPr>
        <p:spPr>
          <a:xfrm>
            <a:off x="10572750" y="5182235"/>
            <a:ext cx="1088390" cy="424815"/>
          </a:xfrm>
          <a:prstGeom prst="roundRect">
            <a:avLst/>
          </a:prstGeom>
          <a:solidFill>
            <a:srgbClr val="17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069320" y="4389120"/>
            <a:ext cx="2245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下一页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572750" y="5146675"/>
            <a:ext cx="2245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hlinkClick r:id="rId7" action="ppaction://hlinksldjump"/>
              </a:rPr>
              <a:t>下一页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94" y="5765390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6" grpId="0"/>
      <p:bldP spid="19" grpId="0" animBg="1"/>
      <p:bldP spid="26" grpId="0"/>
      <p:bldP spid="25" grpId="0" animBg="1"/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065520" y="4495165"/>
            <a:ext cx="5765165" cy="5397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1990" y="2042160"/>
            <a:ext cx="5220970" cy="661670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81990" y="3193415"/>
            <a:ext cx="5220970" cy="715010"/>
          </a:xfrm>
          <a:prstGeom prst="roundRect">
            <a:avLst/>
          </a:prstGeom>
          <a:solidFill>
            <a:srgbClr val="E97117"/>
          </a:solidFill>
          <a:ln>
            <a:solidFill>
              <a:srgbClr val="E9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026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（燃料的热值）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圆角矩形 32">
            <a:hlinkClick r:id="rId1" action="ppaction://hlinksldjump"/>
          </p:cNvPr>
          <p:cNvSpPr/>
          <p:nvPr/>
        </p:nvSpPr>
        <p:spPr>
          <a:xfrm>
            <a:off x="11012805" y="5740400"/>
            <a:ext cx="1088390" cy="424815"/>
          </a:xfrm>
          <a:prstGeom prst="roundRect">
            <a:avLst/>
          </a:prstGeom>
          <a:solidFill>
            <a:srgbClr val="177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015980" y="5704840"/>
            <a:ext cx="2245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hlinkClick r:id="rId1" action="ppaction://hlinksldjump"/>
              </a:rPr>
              <a:t>上一页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494665" y="1466850"/>
          <a:ext cx="11336020" cy="419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0135"/>
                <a:gridCol w="3100705"/>
                <a:gridCol w="2070735"/>
                <a:gridCol w="3814445"/>
              </a:tblGrid>
              <a:tr h="645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燃料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热值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燃料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热值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干木柴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约1.2×10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柴油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4.3×10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烟煤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约2.9×10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煤油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4.6×10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无烟煤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约3.4×10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汽油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4.6×10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焦炭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3.0×10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氢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1.4×10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22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木炭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3.4×10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煤气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3.9×10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J/m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2400" b="0" baseline="30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酒精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3.0×10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J/kg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沼气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1.9×10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J/m</a:t>
                      </a:r>
                      <a:r>
                        <a:rPr lang="en-US" sz="2400" b="0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2400" b="0" baseline="30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矩形标注 25"/>
          <p:cNvSpPr/>
          <p:nvPr/>
        </p:nvSpPr>
        <p:spPr>
          <a:xfrm>
            <a:off x="7933055" y="2448560"/>
            <a:ext cx="3780155" cy="1576070"/>
          </a:xfrm>
          <a:prstGeom prst="wedgeRectCallout">
            <a:avLst>
              <a:gd name="adj1" fmla="val 7567"/>
              <a:gd name="adj2" fmla="val 7151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15300" y="2589530"/>
            <a:ext cx="3552825" cy="1678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2m</a:t>
            </a:r>
            <a:r>
              <a:rPr lang="en-US" altLang="zh-CN" sz="24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的煤气完全燃烧放出的热量约为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7.8×10</a:t>
            </a:r>
            <a:r>
              <a:rPr lang="en-US" sz="24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J/m</a:t>
            </a:r>
            <a:r>
              <a:rPr lang="en-US" sz="24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endParaRPr lang="en-US" altLang="en-US" sz="2400" b="1" baseline="30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 b="1" baseline="30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2400" b="1" baseline="30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3366770" y="501015"/>
            <a:ext cx="4052570" cy="1431925"/>
          </a:xfrm>
          <a:prstGeom prst="wedgeRectCallout">
            <a:avLst>
              <a:gd name="adj1" fmla="val 5063"/>
              <a:gd name="adj2" fmla="val 7406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88055" y="617220"/>
            <a:ext cx="4139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燃烧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1kg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无烟煤放出的热量，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是燃烧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1kg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木柴放出热量的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倍多。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7" grpId="0"/>
      <p:bldP spid="16" grpId="0" bldLvl="0" animBg="1"/>
      <p:bldP spid="17" grpId="1"/>
      <p:bldP spid="16" grpId="1" bldLvl="0" animBg="1"/>
      <p:bldP spid="14" grpId="1" bldLvl="0" animBg="1"/>
      <p:bldP spid="15" grpId="1" bldLvl="0" animBg="1"/>
      <p:bldP spid="3" grpId="0" animBg="1"/>
      <p:bldP spid="26" grpId="0" bldLvl="0" animBg="1"/>
      <p:bldP spid="4" grpId="0"/>
      <p:bldP spid="3" grpId="1" animBg="1"/>
      <p:bldP spid="26" grpId="1" bldLvl="0" animBg="1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燃料的热值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4450" y="2653665"/>
            <a:ext cx="8100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燃烧相同质量的不同燃料，放出的热量不同</a:t>
            </a:r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4370" y="1946910"/>
            <a:ext cx="12606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某种燃料完全燃烧放出的热量</a:t>
            </a:r>
            <a:r>
              <a:rPr lang="en-US" altLang="zh-CN" sz="4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/质量=____________</a:t>
            </a:r>
            <a:endParaRPr lang="en-US" altLang="zh-CN" sz="40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9720" y="3596640"/>
            <a:ext cx="3749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热值单位</a:t>
            </a:r>
            <a:endParaRPr lang="zh-CN" altLang="en-US" sz="4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5754370" y="3952240"/>
            <a:ext cx="225425" cy="76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06160" y="3688715"/>
            <a:ext cx="539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焦</a:t>
            </a:r>
            <a:r>
              <a:rPr lang="en-US" altLang="zh-CN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每千克（J/kg</a:t>
            </a:r>
            <a:r>
              <a:rPr lang="en-US" altLang="zh-CN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3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5391150" y="3952240"/>
            <a:ext cx="225425" cy="76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6065" y="4472305"/>
            <a:ext cx="11769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热值在数值上等于1kg某种燃料完全燃烧放出的热量</a:t>
            </a:r>
            <a:r>
              <a:rPr lang="zh-CN" sz="32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sz="32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73820" y="1920240"/>
            <a:ext cx="53746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燃料的热值</a:t>
            </a:r>
            <a:endParaRPr lang="en-US" alt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49" y="5877150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15" grpId="0"/>
      <p:bldP spid="19" grpId="0"/>
      <p:bldP spid="17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DOC_GUID" val="{1fe60e50-013a-4409-af6f-e5b6616e0fbe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1676</Words>
  <Application>WPS 演示</Application>
  <PresentationFormat>自定义</PresentationFormat>
  <Paragraphs>311</Paragraphs>
  <Slides>18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Arial Unicode MS</vt:lpstr>
      <vt:lpstr>Office 主题​​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335</cp:revision>
  <dcterms:created xsi:type="dcterms:W3CDTF">2018-01-10T07:31:00Z</dcterms:created>
  <dcterms:modified xsi:type="dcterms:W3CDTF">2019-09-03T07:08:42Z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