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gif" ContentType="image/gif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activeX/activeX1.bin" ContentType="application/vnd.ms-office.activeX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Default Extension="avi" ContentType="video/avi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461" r:id="rId4"/>
    <p:sldId id="523" r:id="rId5"/>
    <p:sldId id="462" r:id="rId6"/>
    <p:sldId id="524" r:id="rId7"/>
    <p:sldId id="525" r:id="rId8"/>
    <p:sldId id="526" r:id="rId9"/>
    <p:sldId id="527" r:id="rId10"/>
    <p:sldId id="528" r:id="rId11"/>
    <p:sldId id="529" r:id="rId12"/>
    <p:sldId id="533" r:id="rId13"/>
    <p:sldId id="531" r:id="rId14"/>
    <p:sldId id="532" r:id="rId15"/>
    <p:sldId id="539" r:id="rId16"/>
    <p:sldId id="534" r:id="rId17"/>
    <p:sldId id="535" r:id="rId18"/>
    <p:sldId id="548" r:id="rId19"/>
    <p:sldId id="549" r:id="rId20"/>
    <p:sldId id="550" r:id="rId21"/>
    <p:sldId id="551" r:id="rId22"/>
    <p:sldId id="547" r:id="rId23"/>
    <p:sldId id="545" r:id="rId24"/>
    <p:sldId id="541" r:id="rId25"/>
    <p:sldId id="542" r:id="rId26"/>
    <p:sldId id="543" r:id="rId27"/>
    <p:sldId id="544" r:id="rId2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5963"/>
    <a:srgbClr val="CC00FF"/>
    <a:srgbClr val="0070C0"/>
    <a:srgbClr val="0E98D6"/>
    <a:srgbClr val="3000B8"/>
    <a:srgbClr val="FF9900"/>
    <a:srgbClr val="EAF5FB"/>
    <a:srgbClr val="009F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6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2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A8CE63-9043-4C7A-9E82-22BAB1B20D3B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340F6B-31A1-4C7F-920C-36F93A117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D3D16DB-661D-4FBA-B34A-26F4DE60B78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9DE2F6C1-6931-4CF7-A910-61B9ECF1588E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389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</p:spPr>
      </p:sp>
      <p:sp>
        <p:nvSpPr>
          <p:cNvPr id="6146" name="文本占位符 3891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r>
              <a:rPr lang="zh-CN" altLang="en-US" smtClean="0">
                <a:solidFill>
                  <a:srgbClr val="FF3300"/>
                </a:solidFill>
              </a:rPr>
              <a:t>必须要做实验，可以用实验室的光具盘来做。</a:t>
            </a:r>
          </a:p>
        </p:txBody>
      </p:sp>
      <p:sp>
        <p:nvSpPr>
          <p:cNvPr id="614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2F25A31-8B2D-47AE-B071-C6A4FF6092FC}" type="slidenum">
              <a:rPr lang="zh-CN" altLang="en-US" sz="1200" smtClean="0"/>
              <a:pPr/>
              <a:t>4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97032D6-DC1A-4E21-BBAF-F1E7925937CE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video" Target="file:///F:\&#20809;&#30340;&#25240;&#23556;&#35838;&#20214;\&#28216;&#27891;&#26102;&#19981;&#21487;&#20882;&#22833;&#19979;&#27700;1.MPG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microsoft.com/office/2007/relationships/media" Target="file:///F:\&#20809;&#30340;&#25240;&#23556;&#35838;&#20214;\&#28216;&#27891;&#26102;&#19981;&#21487;&#20882;&#22833;&#19979;&#27700;1.MPG" TargetMode="External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2.avi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366254" y="2279359"/>
            <a:ext cx="4988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光的折射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9FB9"/>
                </a:solidFill>
                <a:latin typeface="微软雅黑" panose="020B0503020204020204" pitchFamily="34" charset="-122"/>
              </a:rPr>
              <a:t>第 四</a:t>
            </a:r>
            <a:r>
              <a:rPr lang="zh-CN" altLang="en-US" sz="1600" smtClean="0">
                <a:solidFill>
                  <a:srgbClr val="009FB9"/>
                </a:solidFill>
                <a:latin typeface="微软雅黑" panose="020B0503020204020204" pitchFamily="34" charset="-122"/>
              </a:rPr>
              <a:t>章   光现象</a:t>
            </a:r>
            <a:endParaRPr lang="zh-CN" altLang="en-US" sz="1600">
              <a:solidFill>
                <a:srgbClr val="009FB9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893128" y="960806"/>
            <a:ext cx="768508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zh-CN" altLang="en-US" sz="3200" b="1" dirty="0" smtClean="0">
                <a:solidFill>
                  <a:srgbClr val="9933FF"/>
                </a:solidFill>
                <a:latin typeface="Arial" panose="020B0604020202020204" pitchFamily="34" charset="0"/>
              </a:rPr>
              <a:t>（一）</a:t>
            </a:r>
            <a:r>
              <a:rPr lang="zh-CN" altLang="en-US" sz="3200" b="1" dirty="0">
                <a:solidFill>
                  <a:srgbClr val="9933FF"/>
                </a:solidFill>
                <a:latin typeface="Arial" panose="020B0604020202020204" pitchFamily="34" charset="0"/>
              </a:rPr>
              <a:t>提出问</a:t>
            </a:r>
            <a:r>
              <a:rPr lang="zh-CN" altLang="en-US" sz="3200" b="1" dirty="0" smtClean="0">
                <a:solidFill>
                  <a:srgbClr val="9933FF"/>
                </a:solidFill>
                <a:latin typeface="Arial" panose="020B0604020202020204" pitchFamily="34" charset="0"/>
              </a:rPr>
              <a:t>题</a:t>
            </a:r>
            <a:endParaRPr lang="zh-CN" altLang="en-US" sz="3200" b="1" dirty="0">
              <a:solidFill>
                <a:srgbClr val="9933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9933FF"/>
                </a:solidFill>
                <a:latin typeface="Arial" panose="020B0604020202020204" pitchFamily="34" charset="0"/>
              </a:rPr>
              <a:t>（二）</a:t>
            </a:r>
            <a:r>
              <a:rPr lang="zh-CN" altLang="en-US" sz="3200" b="1" dirty="0">
                <a:solidFill>
                  <a:srgbClr val="9933FF"/>
                </a:solidFill>
                <a:latin typeface="Arial" panose="020B0604020202020204" pitchFamily="34" charset="0"/>
              </a:rPr>
              <a:t>设计实</a:t>
            </a:r>
            <a:r>
              <a:rPr lang="zh-CN" altLang="en-US" sz="3200" b="1" dirty="0" smtClean="0">
                <a:solidFill>
                  <a:srgbClr val="9933FF"/>
                </a:solidFill>
                <a:latin typeface="Arial" panose="020B0604020202020204" pitchFamily="34" charset="0"/>
              </a:rPr>
              <a:t>验</a:t>
            </a:r>
            <a:endParaRPr lang="zh-CN" altLang="en-US" sz="3200" b="1" dirty="0">
              <a:solidFill>
                <a:srgbClr val="9933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4946" y="413996"/>
            <a:ext cx="7272021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4400" noProof="1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  <a:sym typeface="+mn-ea"/>
              </a:rPr>
              <a:t>二、探</a:t>
            </a:r>
            <a:r>
              <a:rPr lang="zh-CN" altLang="en-US" sz="4400" noProof="1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  <a:sym typeface="+mn-ea"/>
              </a:rPr>
              <a:t>究光的折射规律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14438" y="1956169"/>
            <a:ext cx="65960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光在发生折射时遵守什么样的规律？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06194" y="3475396"/>
            <a:ext cx="8307705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现有以下器材：玻璃水槽、水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、装有分光器的激光笔、量角器等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。</a:t>
            </a:r>
          </a:p>
        </p:txBody>
      </p:sp>
      <p:pic>
        <p:nvPicPr>
          <p:cNvPr id="15368" name="图片 5" descr="u=3581649918,1907584649&amp;fm=200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43"/>
          <a:stretch>
            <a:fillRect/>
          </a:stretch>
        </p:blipFill>
        <p:spPr bwMode="auto">
          <a:xfrm>
            <a:off x="10020300" y="4298950"/>
            <a:ext cx="25876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1297941"/>
            <a:ext cx="379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9933FF"/>
                </a:solidFill>
                <a:latin typeface="Arial" panose="020B0604020202020204" pitchFamily="34" charset="0"/>
              </a:rPr>
              <a:t>（三）</a:t>
            </a:r>
            <a:r>
              <a:rPr lang="zh-CN" altLang="en-US" sz="3200" b="1" dirty="0">
                <a:solidFill>
                  <a:srgbClr val="9933FF"/>
                </a:solidFill>
                <a:latin typeface="Arial" panose="020B0604020202020204" pitchFamily="34" charset="0"/>
              </a:rPr>
              <a:t>进行实</a:t>
            </a:r>
            <a:r>
              <a:rPr lang="zh-CN" altLang="en-US" sz="3200" b="1" dirty="0" smtClean="0">
                <a:solidFill>
                  <a:srgbClr val="9933FF"/>
                </a:solidFill>
                <a:latin typeface="Arial" panose="020B0604020202020204" pitchFamily="34" charset="0"/>
              </a:rPr>
              <a:t>验</a:t>
            </a:r>
            <a:endParaRPr lang="zh-CN" altLang="en-US" sz="3200" b="1" dirty="0">
              <a:solidFill>
                <a:srgbClr val="9933FF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93799" y="1914277"/>
            <a:ext cx="8188326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．把激光斜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照向水槽，找出入射光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线、法线、折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射光线，观看三线关系。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93800" y="3141522"/>
            <a:ext cx="7637236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．用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量角器多次量出入射角和折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射角并将数据记录在实验表格内。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83304" y="4544662"/>
            <a:ext cx="660762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smtClean="0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 smtClean="0">
                <a:solidFill>
                  <a:srgbClr val="0000FF"/>
                </a:solidFill>
                <a:latin typeface="宋体" panose="02010600030101010101" pitchFamily="2" charset="-122"/>
              </a:rPr>
              <a:t>．观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察光线沿折射光线入射时的路径。</a:t>
            </a:r>
          </a:p>
        </p:txBody>
      </p:sp>
      <p:pic>
        <p:nvPicPr>
          <p:cNvPr id="16390" name="图片 4" descr="u=3581649918,1907584649&amp;fm=200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43"/>
          <a:stretch>
            <a:fillRect/>
          </a:stretch>
        </p:blipFill>
        <p:spPr bwMode="auto">
          <a:xfrm>
            <a:off x="9382125" y="4222750"/>
            <a:ext cx="25876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22037" y="351619"/>
            <a:ext cx="32660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DF5963"/>
                </a:solidFill>
                <a:latin typeface="宋体" panose="02010600030101010101" pitchFamily="2" charset="-122"/>
              </a:rPr>
              <a:t>（</a:t>
            </a:r>
            <a:r>
              <a:rPr lang="zh-CN" altLang="en-US" sz="3200" b="1" dirty="0">
                <a:solidFill>
                  <a:srgbClr val="DF5963"/>
                </a:solidFill>
                <a:latin typeface="宋体" panose="02010600030101010101" pitchFamily="2" charset="-122"/>
              </a:rPr>
              <a:t>四</a:t>
            </a:r>
            <a:r>
              <a:rPr lang="zh-CN" altLang="en-US" sz="3200" b="1" dirty="0" smtClean="0">
                <a:solidFill>
                  <a:srgbClr val="DF5963"/>
                </a:solidFill>
                <a:latin typeface="宋体" panose="02010600030101010101" pitchFamily="2" charset="-122"/>
              </a:rPr>
              <a:t>）实验结论</a:t>
            </a:r>
            <a:r>
              <a:rPr lang="en-US" altLang="zh-CN" sz="3200" b="1" dirty="0" smtClean="0">
                <a:solidFill>
                  <a:srgbClr val="CC00FF"/>
                </a:solidFill>
                <a:latin typeface="宋体" panose="02010600030101010101" pitchFamily="2" charset="-122"/>
              </a:rPr>
              <a:t/>
            </a:r>
            <a:br>
              <a:rPr lang="en-US" altLang="zh-CN" sz="3200" b="1" dirty="0" smtClean="0">
                <a:solidFill>
                  <a:srgbClr val="CC00FF"/>
                </a:solidFill>
                <a:latin typeface="宋体" panose="02010600030101010101" pitchFamily="2" charset="-122"/>
              </a:rPr>
            </a:br>
            <a:r>
              <a:rPr lang="zh-CN" altLang="en-US" sz="3200" b="1" dirty="0" smtClean="0">
                <a:solidFill>
                  <a:srgbClr val="CC00FF"/>
                </a:solidFill>
                <a:latin typeface="宋体" panose="02010600030101010101" pitchFamily="2" charset="-122"/>
              </a:rPr>
              <a:t>光</a:t>
            </a:r>
            <a:r>
              <a:rPr lang="zh-CN" altLang="en-US" sz="3200" b="1" dirty="0">
                <a:solidFill>
                  <a:srgbClr val="CC00FF"/>
                </a:solidFill>
                <a:latin typeface="宋体" panose="02010600030101010101" pitchFamily="2" charset="-122"/>
              </a:rPr>
              <a:t>的折射规律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24694" y="2914783"/>
            <a:ext cx="7383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．</a:t>
            </a:r>
            <a:r>
              <a:rPr lang="en-US" altLang="zh-CN" sz="2400" b="1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zh-CN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1)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光从空气斜射入水中，折射角小于入射角；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77875" y="1428837"/>
            <a:ext cx="750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．折射光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线、入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射光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线和法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线在同一平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面内。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25550" y="4394200"/>
            <a:ext cx="495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垂直射入时，传播方向不变。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24117" y="5385024"/>
            <a:ext cx="4734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．在光的折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射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中光路是可逆的。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12170" y="3662495"/>
            <a:ext cx="7947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(2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光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从水斜射向空气时，折射角大于入射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角；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33822" y="3251994"/>
            <a:ext cx="4134465" cy="7386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（空气中的角总</a:t>
            </a:r>
            <a:r>
              <a:rPr lang="zh-CN" altLang="en-US" sz="2800" noProof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是大角）</a:t>
            </a:r>
            <a:endParaRPr lang="zh-CN" altLang="en-US" sz="2800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47555" y="2115785"/>
            <a:ext cx="5908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．折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射光线和入射光线分居在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法线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两侧。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6903085" y="1300479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（三线共面）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03085" y="2130425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（两线分居）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08999" y="5184140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（光路可逆）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  <p:bldP spid="16388" grpId="0" bldLvl="0"/>
      <p:bldP spid="16389" grpId="0" bldLvl="0"/>
      <p:bldP spid="16408" grpId="0" bldLvl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2289"/>
          <p:cNvSpPr>
            <a:spLocks noChangeArrowheads="1"/>
          </p:cNvSpPr>
          <p:nvPr/>
        </p:nvSpPr>
        <p:spPr bwMode="auto">
          <a:xfrm>
            <a:off x="3287713" y="3668713"/>
            <a:ext cx="4953000" cy="2590800"/>
          </a:xfrm>
          <a:prstGeom prst="rect">
            <a:avLst/>
          </a:prstGeom>
          <a:pattFill prst="dashHorz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411" name="直接连接符 12290"/>
          <p:cNvSpPr>
            <a:spLocks noChangeShapeType="1"/>
          </p:cNvSpPr>
          <p:nvPr/>
        </p:nvSpPr>
        <p:spPr bwMode="auto">
          <a:xfrm>
            <a:off x="3363913" y="3668713"/>
            <a:ext cx="5029200" cy="15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直接连接符 12291"/>
          <p:cNvSpPr>
            <a:spLocks noChangeShapeType="1"/>
          </p:cNvSpPr>
          <p:nvPr/>
        </p:nvSpPr>
        <p:spPr bwMode="auto">
          <a:xfrm flipH="1" flipV="1">
            <a:off x="4049713" y="1839913"/>
            <a:ext cx="1828800" cy="1828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直接连接符 12292"/>
          <p:cNvSpPr>
            <a:spLocks noChangeShapeType="1"/>
          </p:cNvSpPr>
          <p:nvPr/>
        </p:nvSpPr>
        <p:spPr bwMode="auto">
          <a:xfrm>
            <a:off x="4811713" y="2601913"/>
            <a:ext cx="76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w="lg" len="lg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直接连接符 12293"/>
          <p:cNvSpPr>
            <a:spLocks noChangeShapeType="1"/>
          </p:cNvSpPr>
          <p:nvPr/>
        </p:nvSpPr>
        <p:spPr bwMode="auto">
          <a:xfrm>
            <a:off x="5870576" y="3669506"/>
            <a:ext cx="1143000" cy="2286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文本框 12294"/>
          <p:cNvSpPr txBox="1">
            <a:spLocks noChangeArrowheads="1"/>
          </p:cNvSpPr>
          <p:nvPr/>
        </p:nvSpPr>
        <p:spPr bwMode="auto">
          <a:xfrm>
            <a:off x="4235451" y="1687513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16" name="直接连接符 12295"/>
          <p:cNvSpPr>
            <a:spLocks noChangeShapeType="1"/>
          </p:cNvSpPr>
          <p:nvPr/>
        </p:nvSpPr>
        <p:spPr bwMode="auto">
          <a:xfrm>
            <a:off x="6230939" y="4364038"/>
            <a:ext cx="274637" cy="55324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417" name="文本框 12296"/>
              <p:cNvSpPr txBox="1">
                <a:spLocks noChangeArrowheads="1"/>
              </p:cNvSpPr>
              <p:nvPr/>
            </p:nvSpPr>
            <p:spPr bwMode="auto">
              <a:xfrm>
                <a:off x="5305425" y="3700859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en-US" altLang="zh-CN" sz="2400" b="1" i="1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417" name="文本框 122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5425" y="3700859"/>
                <a:ext cx="5334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8" name="文本框 12297"/>
          <p:cNvSpPr txBox="1">
            <a:spLocks noChangeArrowheads="1"/>
          </p:cNvSpPr>
          <p:nvPr/>
        </p:nvSpPr>
        <p:spPr bwMode="auto">
          <a:xfrm>
            <a:off x="7250113" y="2601913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66"/>
                </a:solidFill>
                <a:latin typeface="宋体" panose="02010600030101010101" pitchFamily="2" charset="-122"/>
              </a:rPr>
              <a:t>空气</a:t>
            </a:r>
            <a:endParaRPr lang="zh-CN" altLang="en-US" sz="3600">
              <a:latin typeface="宋体" panose="02010600030101010101" pitchFamily="2" charset="-122"/>
            </a:endParaRPr>
          </a:p>
        </p:txBody>
      </p:sp>
      <p:sp>
        <p:nvSpPr>
          <p:cNvPr id="17419" name="任意多边形 12298"/>
          <p:cNvSpPr>
            <a:spLocks noChangeArrowheads="1"/>
          </p:cNvSpPr>
          <p:nvPr/>
        </p:nvSpPr>
        <p:spPr bwMode="auto">
          <a:xfrm flipH="1">
            <a:off x="5572125" y="3211513"/>
            <a:ext cx="309563" cy="152400"/>
          </a:xfrm>
          <a:custGeom>
            <a:avLst/>
            <a:gdLst>
              <a:gd name="T0" fmla="*/ 0 w 29184"/>
              <a:gd name="T1" fmla="*/ 1375 h 21600"/>
              <a:gd name="T2" fmla="*/ 7584 w 29184"/>
              <a:gd name="T3" fmla="*/ 0 h 21600"/>
              <a:gd name="T4" fmla="*/ 29184 w 29184"/>
              <a:gd name="T5" fmla="*/ 21600 h 21600"/>
              <a:gd name="T6" fmla="*/ 0 w 29184"/>
              <a:gd name="T7" fmla="*/ 1375 h 21600"/>
              <a:gd name="T8" fmla="*/ 7584 w 29184"/>
              <a:gd name="T9" fmla="*/ 0 h 21600"/>
              <a:gd name="T10" fmla="*/ 29184 w 29184"/>
              <a:gd name="T11" fmla="*/ 21600 h 21600"/>
              <a:gd name="T12" fmla="*/ 7584 w 29184"/>
              <a:gd name="T13" fmla="*/ 216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184"/>
              <a:gd name="T22" fmla="*/ 0 h 21600"/>
              <a:gd name="T23" fmla="*/ 29184 w 29184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184" h="21600" fill="none">
                <a:moveTo>
                  <a:pt x="0" y="1375"/>
                </a:moveTo>
                <a:cubicBezTo>
                  <a:pt x="2356" y="485"/>
                  <a:pt x="4913" y="0"/>
                  <a:pt x="7584" y="0"/>
                </a:cubicBezTo>
                <a:cubicBezTo>
                  <a:pt x="19513" y="0"/>
                  <a:pt x="29184" y="9671"/>
                  <a:pt x="29184" y="21600"/>
                </a:cubicBezTo>
              </a:path>
              <a:path w="29184" h="21600" stroke="0">
                <a:moveTo>
                  <a:pt x="0" y="1375"/>
                </a:moveTo>
                <a:cubicBezTo>
                  <a:pt x="2356" y="485"/>
                  <a:pt x="4913" y="0"/>
                  <a:pt x="7584" y="0"/>
                </a:cubicBezTo>
                <a:cubicBezTo>
                  <a:pt x="19513" y="0"/>
                  <a:pt x="29184" y="9671"/>
                  <a:pt x="29184" y="21600"/>
                </a:cubicBezTo>
                <a:lnTo>
                  <a:pt x="7584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0" name="任意多边形 12299"/>
          <p:cNvSpPr>
            <a:spLocks noChangeArrowheads="1"/>
          </p:cNvSpPr>
          <p:nvPr/>
        </p:nvSpPr>
        <p:spPr bwMode="auto">
          <a:xfrm flipV="1">
            <a:off x="5878513" y="4202113"/>
            <a:ext cx="228600" cy="762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 fill="none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  <a:path w="21600" h="21600" stroke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1" name="文本框 12300"/>
          <p:cNvSpPr txBox="1">
            <a:spLocks noChangeArrowheads="1"/>
          </p:cNvSpPr>
          <p:nvPr/>
        </p:nvSpPr>
        <p:spPr bwMode="auto">
          <a:xfrm>
            <a:off x="5954713" y="1687513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422" name="文本框 12301"/>
          <p:cNvSpPr txBox="1">
            <a:spLocks noChangeArrowheads="1"/>
          </p:cNvSpPr>
          <p:nvPr/>
        </p:nvSpPr>
        <p:spPr bwMode="auto">
          <a:xfrm>
            <a:off x="5954713" y="5943601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N`</a:t>
            </a:r>
          </a:p>
        </p:txBody>
      </p:sp>
      <p:sp>
        <p:nvSpPr>
          <p:cNvPr id="17423" name="文本框 12302"/>
          <p:cNvSpPr txBox="1">
            <a:spLocks noChangeArrowheads="1"/>
          </p:cNvSpPr>
          <p:nvPr/>
        </p:nvSpPr>
        <p:spPr bwMode="auto">
          <a:xfrm>
            <a:off x="6754813" y="594360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文本框 12303"/>
          <p:cNvSpPr txBox="1">
            <a:spLocks noChangeArrowheads="1"/>
          </p:cNvSpPr>
          <p:nvPr/>
        </p:nvSpPr>
        <p:spPr bwMode="auto">
          <a:xfrm>
            <a:off x="7554913" y="5268913"/>
            <a:ext cx="685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66"/>
                </a:solidFill>
                <a:latin typeface="宋体" panose="02010600030101010101" pitchFamily="2" charset="-122"/>
              </a:rPr>
              <a:t>水</a:t>
            </a:r>
            <a:endParaRPr lang="zh-CN" altLang="en-US" sz="3600">
              <a:latin typeface="宋体" panose="02010600030101010101" pitchFamily="2" charset="-122"/>
            </a:endParaRPr>
          </a:p>
        </p:txBody>
      </p:sp>
      <p:sp>
        <p:nvSpPr>
          <p:cNvPr id="12305" name="圆角矩形标注 12304"/>
          <p:cNvSpPr>
            <a:spLocks noChangeArrowheads="1"/>
          </p:cNvSpPr>
          <p:nvPr/>
        </p:nvSpPr>
        <p:spPr bwMode="auto">
          <a:xfrm>
            <a:off x="6869113" y="1458913"/>
            <a:ext cx="2133600" cy="685800"/>
          </a:xfrm>
          <a:prstGeom prst="wedgeRoundRectCallout">
            <a:avLst>
              <a:gd name="adj1" fmla="val -104986"/>
              <a:gd name="adj2" fmla="val 203009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折射角</a:t>
            </a:r>
          </a:p>
        </p:txBody>
      </p:sp>
      <p:sp>
        <p:nvSpPr>
          <p:cNvPr id="12306" name="圆角矩形标注 12305"/>
          <p:cNvSpPr>
            <a:spLocks noChangeArrowheads="1"/>
          </p:cNvSpPr>
          <p:nvPr/>
        </p:nvSpPr>
        <p:spPr bwMode="auto">
          <a:xfrm>
            <a:off x="3516313" y="5497513"/>
            <a:ext cx="2133600" cy="685800"/>
          </a:xfrm>
          <a:prstGeom prst="wedgeRoundRectCallout">
            <a:avLst>
              <a:gd name="adj1" fmla="val 68005"/>
              <a:gd name="adj2" fmla="val -221991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入射角</a:t>
            </a:r>
          </a:p>
        </p:txBody>
      </p:sp>
      <p:sp>
        <p:nvSpPr>
          <p:cNvPr id="12307" name="圆角矩形标注 12306"/>
          <p:cNvSpPr>
            <a:spLocks noChangeArrowheads="1"/>
          </p:cNvSpPr>
          <p:nvPr/>
        </p:nvSpPr>
        <p:spPr bwMode="auto">
          <a:xfrm>
            <a:off x="8469313" y="3668713"/>
            <a:ext cx="2133600" cy="685800"/>
          </a:xfrm>
          <a:prstGeom prst="wedgeRoundRectCallout">
            <a:avLst>
              <a:gd name="adj1" fmla="val -139287"/>
              <a:gd name="adj2" fmla="val 157407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入射光线</a:t>
            </a:r>
          </a:p>
        </p:txBody>
      </p:sp>
      <p:grpSp>
        <p:nvGrpSpPr>
          <p:cNvPr id="17428" name="组合 12307"/>
          <p:cNvGrpSpPr/>
          <p:nvPr/>
        </p:nvGrpSpPr>
        <p:grpSpPr bwMode="auto">
          <a:xfrm>
            <a:off x="5421313" y="1306513"/>
            <a:ext cx="990600" cy="4876800"/>
            <a:chOff x="0" y="0"/>
            <a:chExt cx="624" cy="3072"/>
          </a:xfrm>
        </p:grpSpPr>
        <p:sp>
          <p:nvSpPr>
            <p:cNvPr id="17440" name="直接连接符 12308"/>
            <p:cNvSpPr>
              <a:spLocks noChangeShapeType="1"/>
            </p:cNvSpPr>
            <p:nvPr/>
          </p:nvSpPr>
          <p:spPr bwMode="auto">
            <a:xfrm>
              <a:off x="288" y="336"/>
              <a:ext cx="1" cy="27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文本框 12309"/>
            <p:cNvSpPr txBox="1">
              <a:spLocks noChangeArrowheads="1"/>
            </p:cNvSpPr>
            <p:nvPr/>
          </p:nvSpPr>
          <p:spPr bwMode="auto">
            <a:xfrm>
              <a:off x="0" y="0"/>
              <a:ext cx="62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FF3300"/>
                  </a:solidFill>
                  <a:latin typeface="Arial" panose="020B0604020202020204" pitchFamily="34" charset="0"/>
                </a:rPr>
                <a:t>法线</a:t>
              </a:r>
            </a:p>
          </p:txBody>
        </p:sp>
      </p:grpSp>
      <p:sp>
        <p:nvSpPr>
          <p:cNvPr id="12315" name="文本框 12314"/>
          <p:cNvSpPr txBox="1">
            <a:spLocks noChangeArrowheads="1"/>
          </p:cNvSpPr>
          <p:nvPr/>
        </p:nvSpPr>
        <p:spPr bwMode="auto">
          <a:xfrm>
            <a:off x="2280028" y="2198688"/>
            <a:ext cx="677108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折射中光路是可逆的</a:t>
            </a:r>
          </a:p>
        </p:txBody>
      </p:sp>
      <p:sp>
        <p:nvSpPr>
          <p:cNvPr id="12316" name="圆角矩形标注 12315"/>
          <p:cNvSpPr>
            <a:spLocks noChangeArrowheads="1"/>
          </p:cNvSpPr>
          <p:nvPr/>
        </p:nvSpPr>
        <p:spPr bwMode="auto">
          <a:xfrm>
            <a:off x="1382713" y="1161733"/>
            <a:ext cx="2133600" cy="647700"/>
          </a:xfrm>
          <a:prstGeom prst="wedgeRoundRectCallout">
            <a:avLst>
              <a:gd name="adj1" fmla="val 94334"/>
              <a:gd name="adj2" fmla="val 122336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折射光线</a:t>
            </a:r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5" name="组合 2"/>
          <p:cNvGrpSpPr/>
          <p:nvPr/>
        </p:nvGrpSpPr>
        <p:grpSpPr bwMode="auto">
          <a:xfrm>
            <a:off x="4083051" y="1872059"/>
            <a:ext cx="1828800" cy="1828800"/>
            <a:chOff x="6407" y="3079"/>
            <a:chExt cx="2880" cy="2880"/>
          </a:xfrm>
        </p:grpSpPr>
        <p:sp>
          <p:nvSpPr>
            <p:cNvPr id="17438" name="直接连接符 12312"/>
            <p:cNvSpPr>
              <a:spLocks noChangeShapeType="1"/>
            </p:cNvSpPr>
            <p:nvPr/>
          </p:nvSpPr>
          <p:spPr bwMode="auto">
            <a:xfrm flipH="1" flipV="1">
              <a:off x="6407" y="3079"/>
              <a:ext cx="2880" cy="288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18780000">
              <a:off x="7435" y="3916"/>
              <a:ext cx="339" cy="66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6" name="组合 4"/>
          <p:cNvGrpSpPr/>
          <p:nvPr/>
        </p:nvGrpSpPr>
        <p:grpSpPr bwMode="auto">
          <a:xfrm>
            <a:off x="5881688" y="3681810"/>
            <a:ext cx="1143000" cy="2286000"/>
            <a:chOff x="9378" y="6091"/>
            <a:chExt cx="1800" cy="3600"/>
          </a:xfrm>
        </p:grpSpPr>
        <p:sp>
          <p:nvSpPr>
            <p:cNvPr id="17436" name="直接连接符 12310"/>
            <p:cNvSpPr>
              <a:spLocks noChangeShapeType="1"/>
            </p:cNvSpPr>
            <p:nvPr/>
          </p:nvSpPr>
          <p:spPr bwMode="auto">
            <a:xfrm>
              <a:off x="9378" y="6091"/>
              <a:ext cx="1800" cy="36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19860000">
              <a:off x="10074" y="7477"/>
              <a:ext cx="372" cy="71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7433" name="文本框 5"/>
          <p:cNvSpPr txBox="1">
            <a:spLocks noChangeArrowheads="1"/>
          </p:cNvSpPr>
          <p:nvPr/>
        </p:nvSpPr>
        <p:spPr bwMode="auto">
          <a:xfrm rot="10800000">
            <a:off x="5756275" y="3282950"/>
            <a:ext cx="5905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宋体" panose="02010600030101010101" pitchFamily="2" charset="-122"/>
              </a:rPr>
              <a:t>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bldLvl="0" animBg="1"/>
      <p:bldP spid="12306" grpId="0" bldLvl="0" animBg="1"/>
      <p:bldP spid="12307" grpId="0" bldLvl="0" animBg="1"/>
      <p:bldP spid="12315" grpId="0"/>
      <p:bldP spid="123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23925" y="2194834"/>
            <a:ext cx="951184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kern="1900" spc="4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光反射时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kern="1900" spc="4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反射光线、入射光线和法线在同一平面内；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kern="1900" spc="4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反射光线和入射光线分别位于法线两侧；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kern="1900" spc="4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反射角等于入射角。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zh-CN" sz="2800" b="1" kern="1900" spc="400">
                <a:latin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在光反射时，光路是可逆的。</a:t>
            </a:r>
            <a:endParaRPr lang="zh-CN" altLang="en-US" sz="2800" b="1" kern="1900" spc="400">
              <a:solidFill>
                <a:srgbClr val="00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923925" y="3664676"/>
            <a:ext cx="914400" cy="522287"/>
          </a:xfrm>
          <a:prstGeom prst="rect">
            <a:avLst/>
          </a:prstGeom>
          <a:solidFill>
            <a:srgbClr val="ECECEC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仿宋_GB2312" pitchFamily="49" charset="-122"/>
              </a:rPr>
              <a:t>折射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923925" y="2982118"/>
            <a:ext cx="914400" cy="522288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仿宋_GB2312" pitchFamily="49" charset="-122"/>
              </a:rPr>
              <a:t>折射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330406" y="2321259"/>
            <a:ext cx="914400" cy="522287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仿宋_GB2312" pitchFamily="49" charset="-122"/>
              </a:rPr>
              <a:t>折射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923925" y="4282310"/>
            <a:ext cx="914400" cy="522288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仿宋_GB2312" pitchFamily="49" charset="-122"/>
              </a:rPr>
              <a:t>折射</a:t>
            </a:r>
          </a:p>
        </p:txBody>
      </p:sp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>
            <a:off x="4657908" y="4186963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62472" name="WordArt 8"/>
          <p:cNvSpPr>
            <a:spLocks noChangeArrowheads="1" noChangeShapeType="1" noTextEdit="1"/>
          </p:cNvSpPr>
          <p:nvPr/>
        </p:nvSpPr>
        <p:spPr bwMode="auto">
          <a:xfrm>
            <a:off x="8642223" y="2825515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62473" name="WordArt 9"/>
          <p:cNvSpPr>
            <a:spLocks noChangeArrowheads="1" noChangeShapeType="1" noTextEdit="1"/>
          </p:cNvSpPr>
          <p:nvPr/>
        </p:nvSpPr>
        <p:spPr bwMode="auto">
          <a:xfrm>
            <a:off x="8249608" y="3582919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945164" y="1308100"/>
            <a:ext cx="2590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对比与思考</a:t>
            </a: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8613763" y="2827684"/>
            <a:ext cx="762000" cy="706437"/>
            <a:chOff x="3504" y="432"/>
            <a:chExt cx="480" cy="445"/>
          </a:xfrm>
        </p:grpSpPr>
        <p:grpSp>
          <p:nvGrpSpPr>
            <p:cNvPr id="18455" name="Group 12"/>
            <p:cNvGrpSpPr/>
            <p:nvPr/>
          </p:nvGrpSpPr>
          <p:grpSpPr bwMode="auto">
            <a:xfrm>
              <a:off x="3552" y="432"/>
              <a:ext cx="432" cy="445"/>
              <a:chOff x="3072" y="432"/>
              <a:chExt cx="912" cy="445"/>
            </a:xfrm>
          </p:grpSpPr>
          <p:sp>
            <p:nvSpPr>
              <p:cNvPr id="18457" name="Rectangle 13"/>
              <p:cNvSpPr>
                <a:spLocks noChangeArrowheads="1"/>
              </p:cNvSpPr>
              <p:nvPr/>
            </p:nvSpPr>
            <p:spPr bwMode="auto">
              <a:xfrm>
                <a:off x="3360" y="503"/>
                <a:ext cx="624" cy="290"/>
              </a:xfrm>
              <a:prstGeom prst="rect">
                <a:avLst/>
              </a:prstGeom>
              <a:solidFill>
                <a:srgbClr val="CCFFFF"/>
              </a:solidFill>
              <a:ln w="28575">
                <a:solidFill>
                  <a:schemeClr val="bg1"/>
                </a:solidFill>
                <a:prstDash val="dash"/>
                <a:miter lim="800000"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8" name="Text Box 14"/>
              <p:cNvSpPr txBox="1">
                <a:spLocks noChangeArrowheads="1"/>
              </p:cNvSpPr>
              <p:nvPr/>
            </p:nvSpPr>
            <p:spPr bwMode="auto">
              <a:xfrm>
                <a:off x="3072" y="432"/>
                <a:ext cx="816" cy="4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zh-CN" altLang="zh-CN" sz="400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845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504" y="432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270000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宋体" panose="02010600030101010101" pitchFamily="2" charset="-122"/>
                </a:rPr>
                <a:t>√</a:t>
              </a:r>
            </a:p>
          </p:txBody>
        </p:sp>
      </p:grpSp>
      <p:grpSp>
        <p:nvGrpSpPr>
          <p:cNvPr id="6" name="Group 16"/>
          <p:cNvGrpSpPr/>
          <p:nvPr/>
        </p:nvGrpSpPr>
        <p:grpSpPr bwMode="auto">
          <a:xfrm>
            <a:off x="8207282" y="3586418"/>
            <a:ext cx="762000" cy="706437"/>
            <a:chOff x="3504" y="432"/>
            <a:chExt cx="480" cy="445"/>
          </a:xfrm>
        </p:grpSpPr>
        <p:grpSp>
          <p:nvGrpSpPr>
            <p:cNvPr id="18451" name="Group 17"/>
            <p:cNvGrpSpPr/>
            <p:nvPr/>
          </p:nvGrpSpPr>
          <p:grpSpPr bwMode="auto">
            <a:xfrm>
              <a:off x="3552" y="432"/>
              <a:ext cx="432" cy="445"/>
              <a:chOff x="3072" y="432"/>
              <a:chExt cx="912" cy="445"/>
            </a:xfrm>
          </p:grpSpPr>
          <p:sp>
            <p:nvSpPr>
              <p:cNvPr id="18453" name="Rectangle 18"/>
              <p:cNvSpPr>
                <a:spLocks noChangeArrowheads="1"/>
              </p:cNvSpPr>
              <p:nvPr/>
            </p:nvSpPr>
            <p:spPr bwMode="auto">
              <a:xfrm>
                <a:off x="3360" y="503"/>
                <a:ext cx="624" cy="290"/>
              </a:xfrm>
              <a:prstGeom prst="rect">
                <a:avLst/>
              </a:prstGeom>
              <a:solidFill>
                <a:srgbClr val="CCFFFF"/>
              </a:solidFill>
              <a:ln w="28575">
                <a:solidFill>
                  <a:schemeClr val="bg1"/>
                </a:solidFill>
                <a:prstDash val="dash"/>
                <a:miter lim="800000"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4" name="Text Box 19"/>
              <p:cNvSpPr txBox="1">
                <a:spLocks noChangeArrowheads="1"/>
              </p:cNvSpPr>
              <p:nvPr/>
            </p:nvSpPr>
            <p:spPr bwMode="auto">
              <a:xfrm>
                <a:off x="3072" y="432"/>
                <a:ext cx="816" cy="4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zh-CN" altLang="zh-CN" sz="400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845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504" y="432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270000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宋体" panose="02010600030101010101" pitchFamily="2" charset="-122"/>
                </a:rPr>
                <a:t>√</a:t>
              </a:r>
            </a:p>
          </p:txBody>
        </p:sp>
      </p:grpSp>
      <p:sp>
        <p:nvSpPr>
          <p:cNvPr id="62477" name="WordArt 21"/>
          <p:cNvSpPr>
            <a:spLocks noChangeArrowheads="1" noChangeShapeType="1" noTextEdit="1"/>
          </p:cNvSpPr>
          <p:nvPr/>
        </p:nvSpPr>
        <p:spPr bwMode="auto">
          <a:xfrm>
            <a:off x="4734108" y="4159505"/>
            <a:ext cx="457200" cy="6858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FFF200"/>
                    </a:gs>
                    <a:gs pos="22502">
                      <a:srgbClr val="FF7A00"/>
                    </a:gs>
                    <a:gs pos="35002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×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FFF200"/>
                  </a:gs>
                  <a:gs pos="22502">
                    <a:srgbClr val="FF7A00"/>
                  </a:gs>
                  <a:gs pos="35002">
                    <a:srgbClr val="FF0300"/>
                  </a:gs>
                  <a:gs pos="50000">
                    <a:srgbClr val="4D0808"/>
                  </a:gs>
                  <a:gs pos="64999">
                    <a:srgbClr val="FF0300"/>
                  </a:gs>
                  <a:gs pos="77499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pic>
        <p:nvPicPr>
          <p:cNvPr id="18450" name="图片 1" descr="u=1945785105,4093737878&amp;fm=200&amp;gp=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08"/>
          <a:stretch>
            <a:fillRect/>
          </a:stretch>
        </p:blipFill>
        <p:spPr bwMode="auto">
          <a:xfrm>
            <a:off x="7749828" y="3133986"/>
            <a:ext cx="4024312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743806" y="4877963"/>
            <a:ext cx="914400" cy="522288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仿宋_GB2312" pitchFamily="49" charset="-122"/>
              </a:rPr>
              <a:t>折射</a:t>
            </a:r>
          </a:p>
        </p:txBody>
      </p:sp>
      <p:sp>
        <p:nvSpPr>
          <p:cNvPr id="36" name="WordArt 7"/>
          <p:cNvSpPr>
            <a:spLocks noChangeArrowheads="1" noChangeShapeType="1" noTextEdit="1"/>
          </p:cNvSpPr>
          <p:nvPr/>
        </p:nvSpPr>
        <p:spPr bwMode="auto">
          <a:xfrm>
            <a:off x="6216241" y="4755536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6216241" y="4684281"/>
            <a:ext cx="457200" cy="6858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ldLvl="0" animBg="1"/>
      <p:bldP spid="76804" grpId="0" bldLvl="0" animBg="1"/>
      <p:bldP spid="76805" grpId="0" bldLvl="0" animBg="1"/>
      <p:bldP spid="76806" grpId="0" bldLvl="0" animBg="1"/>
      <p:bldP spid="62471" grpId="0" animBg="1"/>
      <p:bldP spid="62472" grpId="0" animBg="1"/>
      <p:bldP spid="62473" grpId="0" animBg="1"/>
      <p:bldP spid="62477" grpId="0" animBg="1"/>
      <p:bldP spid="35" grpId="0" bldLvl="0" animBg="1"/>
      <p:bldP spid="36" grpId="0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 bwMode="auto">
          <a:xfrm>
            <a:off x="2578100" y="2867025"/>
            <a:ext cx="1143000" cy="1143000"/>
            <a:chOff x="0" y="0"/>
            <a:chExt cx="720" cy="720"/>
          </a:xfrm>
        </p:grpSpPr>
        <p:sp>
          <p:nvSpPr>
            <p:cNvPr id="22564" name="Line 3"/>
            <p:cNvSpPr>
              <a:spLocks noChangeShapeType="1"/>
            </p:cNvSpPr>
            <p:nvPr/>
          </p:nvSpPr>
          <p:spPr bwMode="auto">
            <a:xfrm>
              <a:off x="0" y="0"/>
              <a:ext cx="720" cy="7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Line 4"/>
            <p:cNvSpPr>
              <a:spLocks noChangeShapeType="1"/>
            </p:cNvSpPr>
            <p:nvPr/>
          </p:nvSpPr>
          <p:spPr bwMode="auto">
            <a:xfrm>
              <a:off x="288" y="288"/>
              <a:ext cx="4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1" name="Line 6"/>
          <p:cNvSpPr>
            <a:spLocks noChangeShapeType="1"/>
          </p:cNvSpPr>
          <p:nvPr/>
        </p:nvSpPr>
        <p:spPr bwMode="auto">
          <a:xfrm>
            <a:off x="2330450" y="4008438"/>
            <a:ext cx="2851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32" name="Group 7"/>
          <p:cNvGrpSpPr/>
          <p:nvPr/>
        </p:nvGrpSpPr>
        <p:grpSpPr bwMode="auto">
          <a:xfrm>
            <a:off x="2286000" y="4191000"/>
            <a:ext cx="3048000" cy="900113"/>
            <a:chOff x="0" y="0"/>
            <a:chExt cx="1503" cy="369"/>
          </a:xfrm>
        </p:grpSpPr>
        <p:sp>
          <p:nvSpPr>
            <p:cNvPr id="22559" name="Line 8"/>
            <p:cNvSpPr>
              <a:spLocks noChangeShapeType="1"/>
            </p:cNvSpPr>
            <p:nvPr/>
          </p:nvSpPr>
          <p:spPr bwMode="auto">
            <a:xfrm flipV="1">
              <a:off x="0" y="0"/>
              <a:ext cx="1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Line 9"/>
            <p:cNvSpPr>
              <a:spLocks noChangeShapeType="1"/>
            </p:cNvSpPr>
            <p:nvPr/>
          </p:nvSpPr>
          <p:spPr bwMode="auto">
            <a:xfrm flipV="1">
              <a:off x="85" y="114"/>
              <a:ext cx="1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Line 10"/>
            <p:cNvSpPr>
              <a:spLocks noChangeShapeType="1"/>
            </p:cNvSpPr>
            <p:nvPr/>
          </p:nvSpPr>
          <p:spPr bwMode="auto">
            <a:xfrm flipV="1">
              <a:off x="0" y="199"/>
              <a:ext cx="1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Line 11"/>
            <p:cNvSpPr>
              <a:spLocks noChangeShapeType="1"/>
            </p:cNvSpPr>
            <p:nvPr/>
          </p:nvSpPr>
          <p:spPr bwMode="auto">
            <a:xfrm flipV="1">
              <a:off x="114" y="284"/>
              <a:ext cx="1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Line 12"/>
            <p:cNvSpPr>
              <a:spLocks noChangeShapeType="1"/>
            </p:cNvSpPr>
            <p:nvPr/>
          </p:nvSpPr>
          <p:spPr bwMode="auto">
            <a:xfrm flipV="1">
              <a:off x="0" y="369"/>
              <a:ext cx="1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3"/>
          <p:cNvGrpSpPr/>
          <p:nvPr/>
        </p:nvGrpSpPr>
        <p:grpSpPr bwMode="auto">
          <a:xfrm>
            <a:off x="3708400" y="3986213"/>
            <a:ext cx="496888" cy="1262062"/>
            <a:chOff x="0" y="0"/>
            <a:chExt cx="720" cy="720"/>
          </a:xfrm>
        </p:grpSpPr>
        <p:sp>
          <p:nvSpPr>
            <p:cNvPr id="22557" name="Line 14"/>
            <p:cNvSpPr>
              <a:spLocks noChangeShapeType="1"/>
            </p:cNvSpPr>
            <p:nvPr/>
          </p:nvSpPr>
          <p:spPr bwMode="auto">
            <a:xfrm>
              <a:off x="0" y="0"/>
              <a:ext cx="720" cy="7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Line 15"/>
            <p:cNvSpPr>
              <a:spLocks noChangeShapeType="1"/>
            </p:cNvSpPr>
            <p:nvPr/>
          </p:nvSpPr>
          <p:spPr bwMode="auto">
            <a:xfrm>
              <a:off x="288" y="288"/>
              <a:ext cx="4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4" name="Text Box 17"/>
          <p:cNvSpPr txBox="1">
            <a:spLocks noChangeArrowheads="1"/>
          </p:cNvSpPr>
          <p:nvPr/>
        </p:nvSpPr>
        <p:spPr bwMode="auto">
          <a:xfrm>
            <a:off x="2057400" y="1219200"/>
            <a:ext cx="3124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画出光线进入水中的大致方向</a:t>
            </a:r>
          </a:p>
        </p:txBody>
      </p:sp>
      <p:sp>
        <p:nvSpPr>
          <p:cNvPr id="22535" name="Text Box 18"/>
          <p:cNvSpPr txBox="1">
            <a:spLocks noChangeArrowheads="1"/>
          </p:cNvSpPr>
          <p:nvPr/>
        </p:nvSpPr>
        <p:spPr bwMode="auto">
          <a:xfrm>
            <a:off x="6858000" y="1143000"/>
            <a:ext cx="3124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画出光线进入空气中的大致方向</a:t>
            </a:r>
          </a:p>
        </p:txBody>
      </p:sp>
      <p:grpSp>
        <p:nvGrpSpPr>
          <p:cNvPr id="22536" name="Group 19"/>
          <p:cNvGrpSpPr/>
          <p:nvPr/>
        </p:nvGrpSpPr>
        <p:grpSpPr bwMode="auto">
          <a:xfrm rot="-9999549">
            <a:off x="8258175" y="4130675"/>
            <a:ext cx="1143000" cy="1143000"/>
            <a:chOff x="0" y="0"/>
            <a:chExt cx="720" cy="720"/>
          </a:xfrm>
        </p:grpSpPr>
        <p:sp>
          <p:nvSpPr>
            <p:cNvPr id="22555" name="Line 20"/>
            <p:cNvSpPr>
              <a:spLocks noChangeShapeType="1"/>
            </p:cNvSpPr>
            <p:nvPr/>
          </p:nvSpPr>
          <p:spPr bwMode="auto">
            <a:xfrm>
              <a:off x="0" y="0"/>
              <a:ext cx="720" cy="7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Line 21"/>
            <p:cNvSpPr>
              <a:spLocks noChangeShapeType="1"/>
            </p:cNvSpPr>
            <p:nvPr/>
          </p:nvSpPr>
          <p:spPr bwMode="auto">
            <a:xfrm>
              <a:off x="288" y="288"/>
              <a:ext cx="4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7" name="Line 23"/>
          <p:cNvSpPr>
            <a:spLocks noChangeShapeType="1"/>
          </p:cNvSpPr>
          <p:nvPr/>
        </p:nvSpPr>
        <p:spPr bwMode="auto">
          <a:xfrm>
            <a:off x="7010400" y="4038600"/>
            <a:ext cx="28511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38" name="Group 24"/>
          <p:cNvGrpSpPr/>
          <p:nvPr/>
        </p:nvGrpSpPr>
        <p:grpSpPr bwMode="auto">
          <a:xfrm>
            <a:off x="7010400" y="4191000"/>
            <a:ext cx="3048000" cy="900113"/>
            <a:chOff x="0" y="0"/>
            <a:chExt cx="1503" cy="369"/>
          </a:xfrm>
        </p:grpSpPr>
        <p:sp>
          <p:nvSpPr>
            <p:cNvPr id="22550" name="Line 25"/>
            <p:cNvSpPr>
              <a:spLocks noChangeShapeType="1"/>
            </p:cNvSpPr>
            <p:nvPr/>
          </p:nvSpPr>
          <p:spPr bwMode="auto">
            <a:xfrm flipV="1">
              <a:off x="0" y="0"/>
              <a:ext cx="1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Line 26"/>
            <p:cNvSpPr>
              <a:spLocks noChangeShapeType="1"/>
            </p:cNvSpPr>
            <p:nvPr/>
          </p:nvSpPr>
          <p:spPr bwMode="auto">
            <a:xfrm flipV="1">
              <a:off x="85" y="114"/>
              <a:ext cx="1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Line 27"/>
            <p:cNvSpPr>
              <a:spLocks noChangeShapeType="1"/>
            </p:cNvSpPr>
            <p:nvPr/>
          </p:nvSpPr>
          <p:spPr bwMode="auto">
            <a:xfrm flipV="1">
              <a:off x="0" y="199"/>
              <a:ext cx="1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Line 28"/>
            <p:cNvSpPr>
              <a:spLocks noChangeShapeType="1"/>
            </p:cNvSpPr>
            <p:nvPr/>
          </p:nvSpPr>
          <p:spPr bwMode="auto">
            <a:xfrm flipV="1">
              <a:off x="114" y="284"/>
              <a:ext cx="1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Line 29"/>
            <p:cNvSpPr>
              <a:spLocks noChangeShapeType="1"/>
            </p:cNvSpPr>
            <p:nvPr/>
          </p:nvSpPr>
          <p:spPr bwMode="auto">
            <a:xfrm flipV="1">
              <a:off x="0" y="369"/>
              <a:ext cx="1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30"/>
          <p:cNvGrpSpPr/>
          <p:nvPr/>
        </p:nvGrpSpPr>
        <p:grpSpPr bwMode="auto">
          <a:xfrm rot="8452920">
            <a:off x="7566025" y="3076575"/>
            <a:ext cx="496888" cy="1262063"/>
            <a:chOff x="0" y="0"/>
            <a:chExt cx="720" cy="720"/>
          </a:xfrm>
        </p:grpSpPr>
        <p:sp>
          <p:nvSpPr>
            <p:cNvPr id="22548" name="Line 31"/>
            <p:cNvSpPr>
              <a:spLocks noChangeShapeType="1"/>
            </p:cNvSpPr>
            <p:nvPr/>
          </p:nvSpPr>
          <p:spPr bwMode="auto">
            <a:xfrm>
              <a:off x="0" y="0"/>
              <a:ext cx="720" cy="7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Line 32"/>
            <p:cNvSpPr>
              <a:spLocks noChangeShapeType="1"/>
            </p:cNvSpPr>
            <p:nvPr/>
          </p:nvSpPr>
          <p:spPr bwMode="auto">
            <a:xfrm>
              <a:off x="288" y="288"/>
              <a:ext cx="4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40" name="组合 3"/>
          <p:cNvGrpSpPr/>
          <p:nvPr/>
        </p:nvGrpSpPr>
        <p:grpSpPr bwMode="auto">
          <a:xfrm>
            <a:off x="3433453" y="3048000"/>
            <a:ext cx="588963" cy="2132013"/>
            <a:chOff x="5407" y="4800"/>
            <a:chExt cx="928" cy="3358"/>
          </a:xfrm>
        </p:grpSpPr>
        <p:sp>
          <p:nvSpPr>
            <p:cNvPr id="22546" name="Line 5"/>
            <p:cNvSpPr>
              <a:spLocks noChangeShapeType="1"/>
            </p:cNvSpPr>
            <p:nvPr/>
          </p:nvSpPr>
          <p:spPr bwMode="auto">
            <a:xfrm>
              <a:off x="5850" y="4800"/>
              <a:ext cx="0" cy="33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文本框 1"/>
            <p:cNvSpPr txBox="1">
              <a:spLocks noChangeArrowheads="1"/>
            </p:cNvSpPr>
            <p:nvPr/>
          </p:nvSpPr>
          <p:spPr bwMode="auto">
            <a:xfrm rot="10800000">
              <a:off x="5407" y="5868"/>
              <a:ext cx="92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latin typeface="宋体" panose="02010600030101010101" pitchFamily="2" charset="-122"/>
                </a:rPr>
                <a:t>∟</a:t>
              </a:r>
            </a:p>
          </p:txBody>
        </p:sp>
      </p:grpSp>
      <p:grpSp>
        <p:nvGrpSpPr>
          <p:cNvPr id="22541" name="组合 4"/>
          <p:cNvGrpSpPr/>
          <p:nvPr/>
        </p:nvGrpSpPr>
        <p:grpSpPr bwMode="auto">
          <a:xfrm>
            <a:off x="8145463" y="3073400"/>
            <a:ext cx="588962" cy="2132013"/>
            <a:chOff x="12828" y="4840"/>
            <a:chExt cx="928" cy="3358"/>
          </a:xfrm>
        </p:grpSpPr>
        <p:sp>
          <p:nvSpPr>
            <p:cNvPr id="22544" name="Line 22"/>
            <p:cNvSpPr>
              <a:spLocks noChangeShapeType="1"/>
            </p:cNvSpPr>
            <p:nvPr/>
          </p:nvSpPr>
          <p:spPr bwMode="auto">
            <a:xfrm>
              <a:off x="13243" y="4840"/>
              <a:ext cx="0" cy="33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文本框 2"/>
            <p:cNvSpPr txBox="1">
              <a:spLocks noChangeArrowheads="1"/>
            </p:cNvSpPr>
            <p:nvPr/>
          </p:nvSpPr>
          <p:spPr bwMode="auto">
            <a:xfrm rot="10800000">
              <a:off x="12828" y="5882"/>
              <a:ext cx="92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latin typeface="宋体" panose="02010600030101010101" pitchFamily="2" charset="-122"/>
                </a:rPr>
                <a:t>∟</a:t>
              </a:r>
            </a:p>
          </p:txBody>
        </p:sp>
      </p:grpSp>
      <p:sp>
        <p:nvSpPr>
          <p:cNvPr id="46" name="TextBox 2"/>
          <p:cNvSpPr txBox="1"/>
          <p:nvPr/>
        </p:nvSpPr>
        <p:spPr bwMode="auto">
          <a:xfrm>
            <a:off x="898294" y="380365"/>
            <a:ext cx="1005398" cy="58483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练习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46524" y="817507"/>
            <a:ext cx="9473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C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用光的折射知识解释日常生活中的光现象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744920" y="1608320"/>
            <a:ext cx="289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．</a:t>
            </a:r>
            <a:r>
              <a:rPr lang="en-US" altLang="zh-CN" sz="32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筷子变弯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426" name="Text Box 80"/>
          <p:cNvSpPr txBox="1">
            <a:spLocks noChangeArrowheads="1"/>
          </p:cNvSpPr>
          <p:nvPr/>
        </p:nvSpPr>
        <p:spPr bwMode="auto">
          <a:xfrm>
            <a:off x="493296" y="2193095"/>
            <a:ext cx="4510638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由于人眼的“视觉直进”的功能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觉得光线总是沿直线射入人眼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的。进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入眼睛的光线是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点发出的光线“拐弯”后进入人眼的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但眼睛觉得光线是从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点射过来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的。事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实上并不存在发光的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点，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点是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点的虚像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点。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3"/>
          <p:cNvGrpSpPr/>
          <p:nvPr/>
        </p:nvGrpSpPr>
        <p:grpSpPr bwMode="auto">
          <a:xfrm>
            <a:off x="6121916" y="4025244"/>
            <a:ext cx="4876800" cy="2009775"/>
            <a:chOff x="1584" y="2256"/>
            <a:chExt cx="2448" cy="1314"/>
          </a:xfrm>
        </p:grpSpPr>
        <p:sp>
          <p:nvSpPr>
            <p:cNvPr id="68" name="Freeform 4"/>
            <p:cNvSpPr/>
            <p:nvPr/>
          </p:nvSpPr>
          <p:spPr bwMode="auto">
            <a:xfrm>
              <a:off x="1584" y="2256"/>
              <a:ext cx="2448" cy="1314"/>
            </a:xfrm>
            <a:custGeom>
              <a:avLst/>
              <a:gdLst>
                <a:gd name="T0" fmla="*/ 0 w 2190"/>
                <a:gd name="T1" fmla="*/ 0 h 720"/>
                <a:gd name="T2" fmla="*/ 0 w 2190"/>
                <a:gd name="T3" fmla="*/ 1314 h 720"/>
                <a:gd name="T4" fmla="*/ 2448 w 2190"/>
                <a:gd name="T5" fmla="*/ 1314 h 720"/>
                <a:gd name="T6" fmla="*/ 2448 w 219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720"/>
                <a:gd name="T14" fmla="*/ 2190 w 219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720">
                  <a:moveTo>
                    <a:pt x="0" y="0"/>
                  </a:moveTo>
                  <a:lnTo>
                    <a:pt x="0" y="720"/>
                  </a:lnTo>
                  <a:lnTo>
                    <a:pt x="2190" y="720"/>
                  </a:lnTo>
                  <a:lnTo>
                    <a:pt x="219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1584" y="2688"/>
              <a:ext cx="2448" cy="8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70" name="Rectangle 6"/>
          <p:cNvSpPr>
            <a:spLocks noChangeArrowheads="1"/>
          </p:cNvSpPr>
          <p:nvPr/>
        </p:nvSpPr>
        <p:spPr bwMode="auto">
          <a:xfrm rot="1950355">
            <a:off x="10541516" y="2806044"/>
            <a:ext cx="104775" cy="3506787"/>
          </a:xfrm>
          <a:prstGeom prst="rect">
            <a:avLst/>
          </a:prstGeom>
          <a:solidFill>
            <a:srgbClr val="CC0099"/>
          </a:solidFill>
          <a:ln w="28575">
            <a:solidFill>
              <a:srgbClr val="000000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 rot="2866673">
            <a:off x="10011291" y="4452281"/>
            <a:ext cx="80963" cy="1211263"/>
          </a:xfrm>
          <a:prstGeom prst="rect">
            <a:avLst/>
          </a:prstGeom>
          <a:solidFill>
            <a:srgbClr val="FF66CC">
              <a:alpha val="50195"/>
            </a:srgbClr>
          </a:solidFill>
          <a:ln w="9525">
            <a:solidFill>
              <a:srgbClr val="000000"/>
            </a:solidFill>
            <a:prstDash val="lgDash"/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72" name="Group 46"/>
          <p:cNvGrpSpPr/>
          <p:nvPr/>
        </p:nvGrpSpPr>
        <p:grpSpPr bwMode="auto">
          <a:xfrm>
            <a:off x="7991991" y="4658656"/>
            <a:ext cx="1900238" cy="1350963"/>
            <a:chOff x="2426" y="2932"/>
            <a:chExt cx="1197" cy="851"/>
          </a:xfrm>
        </p:grpSpPr>
        <p:grpSp>
          <p:nvGrpSpPr>
            <p:cNvPr id="73" name="Group 9"/>
            <p:cNvGrpSpPr/>
            <p:nvPr/>
          </p:nvGrpSpPr>
          <p:grpSpPr bwMode="auto">
            <a:xfrm rot="5265454" flipH="1">
              <a:off x="2772" y="3085"/>
              <a:ext cx="851" cy="545"/>
              <a:chOff x="3179" y="1162"/>
              <a:chExt cx="907" cy="907"/>
            </a:xfrm>
          </p:grpSpPr>
          <p:sp>
            <p:nvSpPr>
              <p:cNvPr id="77" name="Line 10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" name="Group 12"/>
            <p:cNvGrpSpPr/>
            <p:nvPr/>
          </p:nvGrpSpPr>
          <p:grpSpPr bwMode="auto">
            <a:xfrm rot="2653485" flipH="1">
              <a:off x="2426" y="3339"/>
              <a:ext cx="1197" cy="50"/>
              <a:chOff x="3179" y="1162"/>
              <a:chExt cx="907" cy="907"/>
            </a:xfrm>
          </p:grpSpPr>
          <p:sp>
            <p:nvSpPr>
              <p:cNvPr id="75" name="Line 13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9" name="Group 48"/>
          <p:cNvGrpSpPr/>
          <p:nvPr/>
        </p:nvGrpSpPr>
        <p:grpSpPr bwMode="auto">
          <a:xfrm>
            <a:off x="6480691" y="2185329"/>
            <a:ext cx="1392238" cy="3192462"/>
            <a:chOff x="1474" y="1374"/>
            <a:chExt cx="877" cy="2011"/>
          </a:xfrm>
        </p:grpSpPr>
        <p:grpSp>
          <p:nvGrpSpPr>
            <p:cNvPr id="80" name="Group 16"/>
            <p:cNvGrpSpPr/>
            <p:nvPr/>
          </p:nvGrpSpPr>
          <p:grpSpPr bwMode="auto">
            <a:xfrm rot="3069708" flipH="1">
              <a:off x="1207" y="2140"/>
              <a:ext cx="1909" cy="378"/>
              <a:chOff x="3184" y="1137"/>
              <a:chExt cx="907" cy="907"/>
            </a:xfrm>
          </p:grpSpPr>
          <p:sp>
            <p:nvSpPr>
              <p:cNvPr id="84" name="Line 17"/>
              <p:cNvSpPr>
                <a:spLocks noChangeShapeType="1"/>
              </p:cNvSpPr>
              <p:nvPr/>
            </p:nvSpPr>
            <p:spPr bwMode="auto">
              <a:xfrm flipH="1" flipV="1">
                <a:off x="3184" y="1137"/>
                <a:ext cx="907" cy="90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Line 18"/>
              <p:cNvSpPr>
                <a:spLocks noChangeShapeType="1"/>
              </p:cNvSpPr>
              <p:nvPr/>
            </p:nvSpPr>
            <p:spPr bwMode="auto">
              <a:xfrm>
                <a:off x="3592" y="1545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1" name="Group 19"/>
            <p:cNvGrpSpPr/>
            <p:nvPr/>
          </p:nvGrpSpPr>
          <p:grpSpPr bwMode="auto">
            <a:xfrm rot="2878889" flipH="1">
              <a:off x="876" y="2199"/>
              <a:ext cx="1784" cy="588"/>
              <a:chOff x="3184" y="1147"/>
              <a:chExt cx="907" cy="907"/>
            </a:xfrm>
          </p:grpSpPr>
          <p:sp>
            <p:nvSpPr>
              <p:cNvPr id="82" name="Line 20"/>
              <p:cNvSpPr>
                <a:spLocks noChangeShapeType="1"/>
              </p:cNvSpPr>
              <p:nvPr/>
            </p:nvSpPr>
            <p:spPr bwMode="auto">
              <a:xfrm flipH="1" flipV="1">
                <a:off x="3184" y="1147"/>
                <a:ext cx="907" cy="90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21"/>
              <p:cNvSpPr>
                <a:spLocks noChangeShapeType="1"/>
              </p:cNvSpPr>
              <p:nvPr/>
            </p:nvSpPr>
            <p:spPr bwMode="auto">
              <a:xfrm>
                <a:off x="3592" y="1555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Group 47"/>
          <p:cNvGrpSpPr/>
          <p:nvPr/>
        </p:nvGrpSpPr>
        <p:grpSpPr bwMode="auto">
          <a:xfrm>
            <a:off x="8136454" y="2933046"/>
            <a:ext cx="1619250" cy="2619376"/>
            <a:chOff x="2517" y="1845"/>
            <a:chExt cx="1020" cy="1650"/>
          </a:xfrm>
        </p:grpSpPr>
        <p:grpSp>
          <p:nvGrpSpPr>
            <p:cNvPr id="87" name="Group 23"/>
            <p:cNvGrpSpPr/>
            <p:nvPr/>
          </p:nvGrpSpPr>
          <p:grpSpPr bwMode="auto">
            <a:xfrm>
              <a:off x="2906" y="1933"/>
              <a:ext cx="631" cy="1545"/>
              <a:chOff x="2911" y="1746"/>
              <a:chExt cx="631" cy="1545"/>
            </a:xfrm>
          </p:grpSpPr>
          <p:sp>
            <p:nvSpPr>
              <p:cNvPr id="91" name="Line 24"/>
              <p:cNvSpPr>
                <a:spLocks noChangeShapeType="1"/>
              </p:cNvSpPr>
              <p:nvPr/>
            </p:nvSpPr>
            <p:spPr bwMode="auto">
              <a:xfrm>
                <a:off x="2911" y="2091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Text Box 25"/>
              <p:cNvSpPr txBox="1">
                <a:spLocks noChangeArrowheads="1"/>
              </p:cNvSpPr>
              <p:nvPr/>
            </p:nvSpPr>
            <p:spPr bwMode="auto">
              <a:xfrm>
                <a:off x="3040" y="1746"/>
                <a:ext cx="5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法线</a:t>
                </a:r>
              </a:p>
            </p:txBody>
          </p:sp>
        </p:grpSp>
        <p:grpSp>
          <p:nvGrpSpPr>
            <p:cNvPr id="88" name="Group 26"/>
            <p:cNvGrpSpPr/>
            <p:nvPr/>
          </p:nvGrpSpPr>
          <p:grpSpPr bwMode="auto">
            <a:xfrm>
              <a:off x="2517" y="1845"/>
              <a:ext cx="116" cy="1650"/>
              <a:chOff x="2465" y="1680"/>
              <a:chExt cx="116" cy="1650"/>
            </a:xfrm>
          </p:grpSpPr>
          <p:sp>
            <p:nvSpPr>
              <p:cNvPr id="89" name="Line 27"/>
              <p:cNvSpPr>
                <a:spLocks noChangeShapeType="1"/>
              </p:cNvSpPr>
              <p:nvPr/>
            </p:nvSpPr>
            <p:spPr bwMode="auto">
              <a:xfrm>
                <a:off x="2520" y="2130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Text Box 28"/>
              <p:cNvSpPr txBox="1">
                <a:spLocks noChangeArrowheads="1"/>
              </p:cNvSpPr>
              <p:nvPr/>
            </p:nvSpPr>
            <p:spPr bwMode="auto">
              <a:xfrm>
                <a:off x="2465" y="1680"/>
                <a:ext cx="11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93" name="Group 49"/>
          <p:cNvGrpSpPr/>
          <p:nvPr/>
        </p:nvGrpSpPr>
        <p:grpSpPr bwMode="auto">
          <a:xfrm>
            <a:off x="8280916" y="4657069"/>
            <a:ext cx="1368425" cy="792162"/>
            <a:chOff x="2608" y="2931"/>
            <a:chExt cx="862" cy="499"/>
          </a:xfrm>
        </p:grpSpPr>
        <p:sp>
          <p:nvSpPr>
            <p:cNvPr id="94" name="Line 31"/>
            <p:cNvSpPr>
              <a:spLocks noChangeShapeType="1"/>
            </p:cNvSpPr>
            <p:nvPr/>
          </p:nvSpPr>
          <p:spPr bwMode="auto">
            <a:xfrm>
              <a:off x="2880" y="2931"/>
              <a:ext cx="590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36"/>
            <p:cNvSpPr>
              <a:spLocks noChangeShapeType="1"/>
            </p:cNvSpPr>
            <p:nvPr/>
          </p:nvSpPr>
          <p:spPr bwMode="auto">
            <a:xfrm>
              <a:off x="2608" y="2976"/>
              <a:ext cx="86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6" name="Picture 45" descr="眼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2141" flipH="1">
            <a:off x="5106709" y="2229983"/>
            <a:ext cx="9350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19"/>
          <p:cNvSpPr txBox="1">
            <a:spLocks noChangeArrowheads="1"/>
          </p:cNvSpPr>
          <p:nvPr/>
        </p:nvSpPr>
        <p:spPr bwMode="auto">
          <a:xfrm>
            <a:off x="9801647" y="5624787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8" name="Text Box 84"/>
          <p:cNvSpPr txBox="1">
            <a:spLocks noChangeArrowheads="1"/>
          </p:cNvSpPr>
          <p:nvPr/>
        </p:nvSpPr>
        <p:spPr bwMode="auto">
          <a:xfrm>
            <a:off x="9368931" y="4787523"/>
            <a:ext cx="544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Box 2"/>
          <p:cNvSpPr txBox="1"/>
          <p:nvPr/>
        </p:nvSpPr>
        <p:spPr bwMode="auto">
          <a:xfrm>
            <a:off x="305211" y="87947"/>
            <a:ext cx="46987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三、光的折射应用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  <p:bldP spid="17426" grpId="0"/>
      <p:bldP spid="70" grpId="0" animBg="1"/>
      <p:bldP spid="71" grpId="0" animBg="1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游泳时不可冒失下水1.MPG">
            <a:hlinkClick r:id="" action="ppaction://media"/>
          </p:cNvPr>
          <p:cNvPicPr preferRelativeResize="0"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79" y="806090"/>
            <a:ext cx="7645344" cy="538919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5370511" y="4882833"/>
            <a:ext cx="775760" cy="819149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6"/>
          <p:cNvGrpSpPr/>
          <p:nvPr/>
        </p:nvGrpSpPr>
        <p:grpSpPr bwMode="auto">
          <a:xfrm rot="10800000" flipH="1">
            <a:off x="6145213" y="3776345"/>
            <a:ext cx="1063625" cy="1116013"/>
            <a:chOff x="0" y="0"/>
            <a:chExt cx="720" cy="720"/>
          </a:xfrm>
        </p:grpSpPr>
        <p:sp>
          <p:nvSpPr>
            <p:cNvPr id="3100" name="Line 7"/>
            <p:cNvSpPr>
              <a:spLocks noChangeShapeType="1"/>
            </p:cNvSpPr>
            <p:nvPr/>
          </p:nvSpPr>
          <p:spPr bwMode="auto">
            <a:xfrm>
              <a:off x="0" y="0"/>
              <a:ext cx="72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Line 8"/>
            <p:cNvSpPr>
              <a:spLocks noChangeShapeType="1"/>
            </p:cNvSpPr>
            <p:nvPr/>
          </p:nvSpPr>
          <p:spPr bwMode="auto">
            <a:xfrm>
              <a:off x="288" y="288"/>
              <a:ext cx="48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/>
          <p:nvPr/>
        </p:nvGrpSpPr>
        <p:grpSpPr bwMode="auto">
          <a:xfrm flipV="1">
            <a:off x="5469831" y="4916170"/>
            <a:ext cx="634107" cy="1279955"/>
            <a:chOff x="27" y="33"/>
            <a:chExt cx="693" cy="687"/>
          </a:xfrm>
        </p:grpSpPr>
        <p:sp>
          <p:nvSpPr>
            <p:cNvPr id="3098" name="Line 10"/>
            <p:cNvSpPr>
              <a:spLocks noChangeShapeType="1"/>
            </p:cNvSpPr>
            <p:nvPr/>
          </p:nvSpPr>
          <p:spPr bwMode="auto">
            <a:xfrm>
              <a:off x="27" y="33"/>
              <a:ext cx="693" cy="6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9" name="Line 11"/>
            <p:cNvSpPr>
              <a:spLocks noChangeShapeType="1"/>
            </p:cNvSpPr>
            <p:nvPr/>
          </p:nvSpPr>
          <p:spPr bwMode="auto">
            <a:xfrm>
              <a:off x="179" y="186"/>
              <a:ext cx="225" cy="21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2"/>
          <p:cNvGrpSpPr/>
          <p:nvPr/>
        </p:nvGrpSpPr>
        <p:grpSpPr bwMode="auto">
          <a:xfrm flipH="1">
            <a:off x="5469848" y="4924108"/>
            <a:ext cx="1220407" cy="1271407"/>
            <a:chOff x="0" y="0"/>
            <a:chExt cx="728" cy="781"/>
          </a:xfrm>
        </p:grpSpPr>
        <p:sp>
          <p:nvSpPr>
            <p:cNvPr id="3096" name="Line 13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728" cy="7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Line 14"/>
            <p:cNvSpPr>
              <a:spLocks noChangeShapeType="1"/>
            </p:cNvSpPr>
            <p:nvPr/>
          </p:nvSpPr>
          <p:spPr bwMode="auto">
            <a:xfrm flipH="1" flipV="1">
              <a:off x="207" y="220"/>
              <a:ext cx="315" cy="34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5"/>
          <p:cNvGrpSpPr/>
          <p:nvPr/>
        </p:nvGrpSpPr>
        <p:grpSpPr bwMode="auto">
          <a:xfrm flipH="1">
            <a:off x="6681788" y="4223424"/>
            <a:ext cx="1150984" cy="700684"/>
            <a:chOff x="-180" y="-92"/>
            <a:chExt cx="996" cy="577"/>
          </a:xfrm>
        </p:grpSpPr>
        <p:sp>
          <p:nvSpPr>
            <p:cNvPr id="3094" name="Line 16"/>
            <p:cNvSpPr>
              <a:spLocks noChangeShapeType="1"/>
            </p:cNvSpPr>
            <p:nvPr/>
          </p:nvSpPr>
          <p:spPr bwMode="auto">
            <a:xfrm flipH="1" flipV="1">
              <a:off x="-180" y="-92"/>
              <a:ext cx="996" cy="5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Line 17"/>
            <p:cNvSpPr>
              <a:spLocks noChangeShapeType="1"/>
            </p:cNvSpPr>
            <p:nvPr/>
          </p:nvSpPr>
          <p:spPr bwMode="auto">
            <a:xfrm flipH="1" flipV="1">
              <a:off x="336" y="200"/>
              <a:ext cx="48" cy="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5370511" y="4900298"/>
            <a:ext cx="1364389" cy="80168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6710363" y="3569970"/>
            <a:ext cx="0" cy="22240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6118225" y="3569970"/>
            <a:ext cx="0" cy="22240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8459" name="Object 29"/>
          <p:cNvGraphicFramePr>
            <a:graphicFrameLocks noChangeAspect="1"/>
          </p:cNvGraphicFramePr>
          <p:nvPr/>
        </p:nvGraphicFramePr>
        <p:xfrm>
          <a:off x="7369941" y="3152352"/>
          <a:ext cx="1495425" cy="1219200"/>
        </p:xfrm>
        <a:graphic>
          <a:graphicData uri="http://schemas.openxmlformats.org/presentationml/2006/ole">
            <p:oleObj spid="_x0000_s6187" r:id="rId7" imgW="2409524" imgH="2000000" progId="PBrush">
              <p:embed/>
            </p:oleObj>
          </a:graphicData>
        </a:graphic>
      </p:graphicFrame>
      <p:sp>
        <p:nvSpPr>
          <p:cNvPr id="3086" name="Text Box 28"/>
          <p:cNvSpPr txBox="1">
            <a:spLocks noChangeArrowheads="1"/>
          </p:cNvSpPr>
          <p:nvPr/>
        </p:nvSpPr>
        <p:spPr bwMode="auto">
          <a:xfrm>
            <a:off x="761619" y="2555670"/>
            <a:ext cx="7062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2.池塘变浅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35488" y="941070"/>
            <a:ext cx="47513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看起来不深呀！</a:t>
            </a:r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8" name="椭圆 7"/>
          <p:cNvSpPr/>
          <p:nvPr/>
        </p:nvSpPr>
        <p:spPr>
          <a:xfrm>
            <a:off x="5360985" y="56673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746958" y="1716055"/>
            <a:ext cx="78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50" grpId="0" animBg="1"/>
      <p:bldP spid="18451" grpId="0" animBg="1"/>
      <p:bldP spid="18452" grpId="0" animBg="1"/>
      <p:bldP spid="18434" grpId="0"/>
      <p:bldP spid="18434" grpId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8"/>
          <p:cNvGrpSpPr/>
          <p:nvPr/>
        </p:nvGrpSpPr>
        <p:grpSpPr bwMode="auto">
          <a:xfrm>
            <a:off x="5294313" y="4267200"/>
            <a:ext cx="1981200" cy="1373188"/>
            <a:chOff x="2375" y="2688"/>
            <a:chExt cx="1248" cy="865"/>
          </a:xfrm>
        </p:grpSpPr>
        <p:grpSp>
          <p:nvGrpSpPr>
            <p:cNvPr id="24578" name="Group 9"/>
            <p:cNvGrpSpPr/>
            <p:nvPr/>
          </p:nvGrpSpPr>
          <p:grpSpPr bwMode="auto">
            <a:xfrm rot="5223073" flipH="1">
              <a:off x="2781" y="2881"/>
              <a:ext cx="865" cy="477"/>
              <a:chOff x="3179" y="1162"/>
              <a:chExt cx="907" cy="907"/>
            </a:xfrm>
          </p:grpSpPr>
          <p:sp>
            <p:nvSpPr>
              <p:cNvPr id="24579" name="Line 10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0" name="Line 11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581" name="Group 12"/>
            <p:cNvGrpSpPr/>
            <p:nvPr/>
          </p:nvGrpSpPr>
          <p:grpSpPr bwMode="auto">
            <a:xfrm rot="2668677" flipH="1">
              <a:off x="2375" y="3110"/>
              <a:ext cx="1248" cy="48"/>
              <a:chOff x="3179" y="1162"/>
              <a:chExt cx="907" cy="907"/>
            </a:xfrm>
          </p:grpSpPr>
          <p:sp>
            <p:nvSpPr>
              <p:cNvPr id="24582" name="Line 13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3" name="Line 14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458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1" y="1285876"/>
            <a:ext cx="65690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66831" y="270292"/>
            <a:ext cx="289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3.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叉</a:t>
            </a:r>
            <a:r>
              <a:rPr lang="zh-CN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鱼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ChangeArrowheads="1"/>
          </p:cNvSpPr>
          <p:nvPr/>
        </p:nvSpPr>
        <p:spPr bwMode="auto">
          <a:xfrm>
            <a:off x="3036888" y="2986089"/>
            <a:ext cx="5795962" cy="1978025"/>
          </a:xfrm>
          <a:prstGeom prst="rect">
            <a:avLst/>
          </a:prstGeom>
          <a:solidFill>
            <a:srgbClr val="0000FF">
              <a:alpha val="34117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" name="Group 46"/>
          <p:cNvGrpSpPr/>
          <p:nvPr/>
        </p:nvGrpSpPr>
        <p:grpSpPr bwMode="auto">
          <a:xfrm>
            <a:off x="5360989" y="2959101"/>
            <a:ext cx="1900237" cy="1350963"/>
            <a:chOff x="2417" y="2932"/>
            <a:chExt cx="1197" cy="851"/>
          </a:xfrm>
        </p:grpSpPr>
        <p:grpSp>
          <p:nvGrpSpPr>
            <p:cNvPr id="25603" name="Group 9"/>
            <p:cNvGrpSpPr/>
            <p:nvPr/>
          </p:nvGrpSpPr>
          <p:grpSpPr bwMode="auto">
            <a:xfrm rot="5265454" flipH="1">
              <a:off x="2755" y="3084"/>
              <a:ext cx="851" cy="545"/>
              <a:chOff x="3179" y="1190"/>
              <a:chExt cx="907" cy="907"/>
            </a:xfrm>
          </p:grpSpPr>
          <p:sp>
            <p:nvSpPr>
              <p:cNvPr id="25604" name="Line 10"/>
              <p:cNvSpPr>
                <a:spLocks noChangeShapeType="1"/>
              </p:cNvSpPr>
              <p:nvPr/>
            </p:nvSpPr>
            <p:spPr bwMode="auto">
              <a:xfrm flipH="1" flipV="1">
                <a:off x="3179" y="1190"/>
                <a:ext cx="907" cy="90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05" name="Line 11"/>
              <p:cNvSpPr>
                <a:spLocks noChangeShapeType="1"/>
              </p:cNvSpPr>
              <p:nvPr/>
            </p:nvSpPr>
            <p:spPr bwMode="auto">
              <a:xfrm>
                <a:off x="3554" y="1570"/>
                <a:ext cx="169" cy="15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 type="none" w="lg" len="lg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06" name="Group 12"/>
            <p:cNvGrpSpPr/>
            <p:nvPr/>
          </p:nvGrpSpPr>
          <p:grpSpPr bwMode="auto">
            <a:xfrm rot="2653485" flipH="1">
              <a:off x="2417" y="3339"/>
              <a:ext cx="1197" cy="50"/>
              <a:chOff x="3184" y="1269"/>
              <a:chExt cx="907" cy="907"/>
            </a:xfrm>
          </p:grpSpPr>
          <p:sp>
            <p:nvSpPr>
              <p:cNvPr id="25607" name="Line 13"/>
              <p:cNvSpPr>
                <a:spLocks noChangeShapeType="1"/>
              </p:cNvSpPr>
              <p:nvPr/>
            </p:nvSpPr>
            <p:spPr bwMode="auto">
              <a:xfrm flipH="1" flipV="1">
                <a:off x="3184" y="1269"/>
                <a:ext cx="907" cy="90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08" name="Line 14"/>
              <p:cNvSpPr>
                <a:spLocks noChangeShapeType="1"/>
              </p:cNvSpPr>
              <p:nvPr/>
            </p:nvSpPr>
            <p:spPr bwMode="auto">
              <a:xfrm>
                <a:off x="3586" y="1570"/>
                <a:ext cx="137" cy="411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 type="none" w="lg" len="lg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48"/>
          <p:cNvGrpSpPr/>
          <p:nvPr/>
        </p:nvGrpSpPr>
        <p:grpSpPr bwMode="auto">
          <a:xfrm>
            <a:off x="3863975" y="509588"/>
            <a:ext cx="1392238" cy="3192462"/>
            <a:chOff x="1474" y="1389"/>
            <a:chExt cx="877" cy="2011"/>
          </a:xfrm>
        </p:grpSpPr>
        <p:grpSp>
          <p:nvGrpSpPr>
            <p:cNvPr id="25610" name="Group 16"/>
            <p:cNvGrpSpPr/>
            <p:nvPr/>
          </p:nvGrpSpPr>
          <p:grpSpPr bwMode="auto">
            <a:xfrm rot="3069708" flipH="1">
              <a:off x="1206" y="2154"/>
              <a:ext cx="1909" cy="378"/>
              <a:chOff x="3179" y="1162"/>
              <a:chExt cx="907" cy="907"/>
            </a:xfrm>
          </p:grpSpPr>
          <p:sp>
            <p:nvSpPr>
              <p:cNvPr id="25611" name="Line 17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2" name="Line 18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CC0000"/>
                </a:solidFill>
                <a:round/>
                <a:headEnd type="none" w="lg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13" name="Group 19"/>
            <p:cNvGrpSpPr/>
            <p:nvPr/>
          </p:nvGrpSpPr>
          <p:grpSpPr bwMode="auto">
            <a:xfrm rot="2878889" flipH="1">
              <a:off x="876" y="2214"/>
              <a:ext cx="1784" cy="588"/>
              <a:chOff x="3179" y="1162"/>
              <a:chExt cx="907" cy="907"/>
            </a:xfrm>
          </p:grpSpPr>
          <p:sp>
            <p:nvSpPr>
              <p:cNvPr id="25614" name="Line 20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5" name="Line 21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CC0000"/>
                </a:solidFill>
                <a:round/>
                <a:headEnd type="none" w="lg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47"/>
          <p:cNvGrpSpPr/>
          <p:nvPr/>
        </p:nvGrpSpPr>
        <p:grpSpPr bwMode="auto">
          <a:xfrm>
            <a:off x="5302250" y="1241426"/>
            <a:ext cx="1316038" cy="2752725"/>
            <a:chOff x="2439" y="1765"/>
            <a:chExt cx="829" cy="1734"/>
          </a:xfrm>
        </p:grpSpPr>
        <p:grpSp>
          <p:nvGrpSpPr>
            <p:cNvPr id="25617" name="Group 23"/>
            <p:cNvGrpSpPr/>
            <p:nvPr/>
          </p:nvGrpSpPr>
          <p:grpSpPr bwMode="auto">
            <a:xfrm>
              <a:off x="2439" y="1765"/>
              <a:ext cx="829" cy="1734"/>
              <a:chOff x="2444" y="1578"/>
              <a:chExt cx="829" cy="1734"/>
            </a:xfrm>
          </p:grpSpPr>
          <p:sp>
            <p:nvSpPr>
              <p:cNvPr id="25618" name="Line 24"/>
              <p:cNvSpPr>
                <a:spLocks noChangeShapeType="1"/>
              </p:cNvSpPr>
              <p:nvPr/>
            </p:nvSpPr>
            <p:spPr bwMode="auto">
              <a:xfrm>
                <a:off x="2960" y="2112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9" name="Text Box 25"/>
              <p:cNvSpPr txBox="1">
                <a:spLocks noChangeArrowheads="1"/>
              </p:cNvSpPr>
              <p:nvPr/>
            </p:nvSpPr>
            <p:spPr bwMode="auto">
              <a:xfrm>
                <a:off x="2444" y="1578"/>
                <a:ext cx="829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法线</a:t>
                </a:r>
              </a:p>
            </p:txBody>
          </p:sp>
        </p:grpSp>
        <p:grpSp>
          <p:nvGrpSpPr>
            <p:cNvPr id="25620" name="Group 26"/>
            <p:cNvGrpSpPr/>
            <p:nvPr/>
          </p:nvGrpSpPr>
          <p:grpSpPr bwMode="auto">
            <a:xfrm>
              <a:off x="2517" y="1845"/>
              <a:ext cx="116" cy="1632"/>
              <a:chOff x="2465" y="1680"/>
              <a:chExt cx="116" cy="1632"/>
            </a:xfrm>
          </p:grpSpPr>
          <p:sp>
            <p:nvSpPr>
              <p:cNvPr id="25621" name="Line 27"/>
              <p:cNvSpPr>
                <a:spLocks noChangeShapeType="1"/>
              </p:cNvSpPr>
              <p:nvPr/>
            </p:nvSpPr>
            <p:spPr bwMode="auto">
              <a:xfrm>
                <a:off x="2569" y="2112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2" name="Text Box 28"/>
              <p:cNvSpPr txBox="1">
                <a:spLocks noChangeArrowheads="1"/>
              </p:cNvSpPr>
              <p:nvPr/>
            </p:nvSpPr>
            <p:spPr bwMode="auto">
              <a:xfrm>
                <a:off x="2465" y="1680"/>
                <a:ext cx="11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1" name="Group 49"/>
          <p:cNvGrpSpPr/>
          <p:nvPr/>
        </p:nvGrpSpPr>
        <p:grpSpPr bwMode="auto">
          <a:xfrm>
            <a:off x="5648326" y="2952751"/>
            <a:ext cx="1368425" cy="792163"/>
            <a:chOff x="2608" y="2931"/>
            <a:chExt cx="862" cy="499"/>
          </a:xfrm>
        </p:grpSpPr>
        <p:sp>
          <p:nvSpPr>
            <p:cNvPr id="25624" name="Line 31"/>
            <p:cNvSpPr>
              <a:spLocks noChangeShapeType="1"/>
            </p:cNvSpPr>
            <p:nvPr/>
          </p:nvSpPr>
          <p:spPr bwMode="auto">
            <a:xfrm>
              <a:off x="2880" y="2931"/>
              <a:ext cx="590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5" name="Line 36"/>
            <p:cNvSpPr>
              <a:spLocks noChangeShapeType="1"/>
            </p:cNvSpPr>
            <p:nvPr/>
          </p:nvSpPr>
          <p:spPr bwMode="auto">
            <a:xfrm>
              <a:off x="2608" y="2976"/>
              <a:ext cx="86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5626" name="Picture 45" descr="眼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7898" flipH="1">
            <a:off x="2921012" y="940726"/>
            <a:ext cx="1048766" cy="104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图片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78" t="36256" r="23871" b="44450"/>
          <a:stretch>
            <a:fillRect/>
          </a:stretch>
        </p:blipFill>
        <p:spPr bwMode="auto">
          <a:xfrm>
            <a:off x="6959600" y="4122738"/>
            <a:ext cx="86518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87" t="39500" r="49358" b="50574"/>
          <a:stretch>
            <a:fillRect/>
          </a:stretch>
        </p:blipFill>
        <p:spPr bwMode="auto">
          <a:xfrm>
            <a:off x="6972300" y="3573463"/>
            <a:ext cx="8524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7031737" y="1391023"/>
            <a:ext cx="46267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/>
            <a:r>
              <a:rPr lang="zh-CN" altLang="en-US" sz="2800">
                <a:solidFill>
                  <a:srgbClr val="CC0000"/>
                </a:solidFill>
                <a:ea typeface="楷体_GB2312" pitchFamily="49" charset="-122"/>
              </a:rPr>
              <a:t>有经验的渔民都知道，只有瞄准鱼的下方才能把鱼叉到。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293938" y="5102228"/>
            <a:ext cx="7572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0" hangingPunct="0"/>
            <a:r>
              <a:rPr lang="zh-CN" altLang="en-US" sz="3200" b="1">
                <a:solidFill>
                  <a:srgbClr val="FF0066"/>
                </a:solidFill>
                <a:ea typeface="楷体_GB2312" pitchFamily="49" charset="-122"/>
              </a:rPr>
              <a:t>因为我们看到的是鱼的虚像</a:t>
            </a:r>
            <a:r>
              <a:rPr lang="en-US" altLang="zh-CN" sz="3200" b="1">
                <a:solidFill>
                  <a:srgbClr val="FF0066"/>
                </a:solidFill>
                <a:ea typeface="楷体_GB2312" pitchFamily="49" charset="-122"/>
              </a:rPr>
              <a:t>,</a:t>
            </a:r>
            <a:r>
              <a:rPr lang="zh-CN" altLang="en-US" sz="3200" b="1">
                <a:solidFill>
                  <a:srgbClr val="FF0066"/>
                </a:solidFill>
                <a:ea typeface="楷体_GB2312" pitchFamily="49" charset="-122"/>
              </a:rPr>
              <a:t>真正的鱼在像的下方。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95866" y="1529110"/>
            <a:ext cx="87258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．了解光的折射现象，通过实验探究了解光折射时的特点。</a:t>
            </a:r>
            <a:endParaRPr lang="en-US" altLang="zh-CN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．知道光在发生折射时，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光路</a:t>
            </a:r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是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可逆的</a:t>
            </a:r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。</a:t>
            </a:r>
            <a:endParaRPr lang="en-US" altLang="zh-CN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．能够利用所学知识解释生活中的折射现象。</a:t>
            </a:r>
            <a:endParaRPr lang="en-US" altLang="zh-CN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5450" y="2398713"/>
            <a:ext cx="2112963" cy="20589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4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8" name="图片 17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"/>
          <p:cNvSpPr>
            <a:spLocks noChangeArrowheads="1"/>
          </p:cNvSpPr>
          <p:nvPr/>
        </p:nvSpPr>
        <p:spPr bwMode="auto">
          <a:xfrm>
            <a:off x="2208214" y="939801"/>
            <a:ext cx="7343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4000"/>
              <a:t>射水鱼看到水面上的物体，看到的位置比实际位置</a:t>
            </a:r>
            <a:r>
              <a:rPr lang="en-US" altLang="zh-CN" sz="4000"/>
              <a:t>_____</a:t>
            </a:r>
            <a:endParaRPr lang="zh-CN" altLang="en-US" sz="4000"/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240464" y="2781301"/>
            <a:ext cx="37433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/>
              <a:t>“偏高”？ </a:t>
            </a:r>
            <a:endParaRPr lang="en-US" altLang="zh-CN"/>
          </a:p>
          <a:p>
            <a:pPr eaLnBrk="0" hangingPunct="0"/>
            <a:r>
              <a:rPr lang="zh-CN" altLang="en-US"/>
              <a:t>“偏矮”？</a:t>
            </a:r>
          </a:p>
        </p:txBody>
      </p:sp>
      <p:pic>
        <p:nvPicPr>
          <p:cNvPr id="26627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3"/>
          <a:stretch>
            <a:fillRect/>
          </a:stretch>
        </p:blipFill>
        <p:spPr bwMode="auto">
          <a:xfrm>
            <a:off x="2927351" y="2398713"/>
            <a:ext cx="31543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 bwMode="auto">
          <a:xfrm>
            <a:off x="898294" y="380365"/>
            <a:ext cx="1005398" cy="58483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练习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87" t="27321" r="33089" b="1295"/>
          <a:stretch>
            <a:fillRect/>
          </a:stretch>
        </p:blipFill>
        <p:spPr bwMode="auto">
          <a:xfrm>
            <a:off x="8216901" y="1379539"/>
            <a:ext cx="11160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矩形 2"/>
          <p:cNvSpPr>
            <a:spLocks noChangeArrowheads="1"/>
          </p:cNvSpPr>
          <p:nvPr/>
        </p:nvSpPr>
        <p:spPr bwMode="auto">
          <a:xfrm>
            <a:off x="1022685" y="1836277"/>
            <a:ext cx="5325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200" dirty="0"/>
              <a:t>水中看水面</a:t>
            </a:r>
            <a:r>
              <a:rPr lang="zh-CN" altLang="en-US" sz="3200" dirty="0" smtClean="0"/>
              <a:t>上物体的光路图</a:t>
            </a:r>
            <a:endParaRPr lang="zh-CN" altLang="en-US" sz="3200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654301" y="3846513"/>
            <a:ext cx="5616575" cy="1738312"/>
          </a:xfrm>
          <a:prstGeom prst="rect">
            <a:avLst/>
          </a:prstGeom>
          <a:solidFill>
            <a:srgbClr val="0000FF">
              <a:alpha val="34117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813801" y="16367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8616951" y="801688"/>
            <a:ext cx="766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Adobe 黑体 Std R"/>
                <a:cs typeface="Times New Roman" panose="02020603050405020304" pitchFamily="18" charset="0"/>
              </a:rPr>
              <a:t>'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ea typeface="Adobe 黑体 Std R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543925" y="1901825"/>
            <a:ext cx="107950" cy="10795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40738" y="944563"/>
            <a:ext cx="107950" cy="10795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48" name="梯形 47"/>
          <p:cNvSpPr/>
          <p:nvPr/>
        </p:nvSpPr>
        <p:spPr>
          <a:xfrm>
            <a:off x="7535863" y="3687763"/>
            <a:ext cx="2736850" cy="1897062"/>
          </a:xfrm>
          <a:prstGeom prst="trapezoid">
            <a:avLst>
              <a:gd name="adj" fmla="val 34337"/>
            </a:avLst>
          </a:prstGeom>
          <a:solidFill>
            <a:srgbClr val="9A5F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grpSp>
        <p:nvGrpSpPr>
          <p:cNvPr id="2" name="Group 5"/>
          <p:cNvGrpSpPr/>
          <p:nvPr/>
        </p:nvGrpSpPr>
        <p:grpSpPr bwMode="auto">
          <a:xfrm rot="8580000" flipV="1">
            <a:off x="5838826" y="2922588"/>
            <a:ext cx="3071813" cy="0"/>
            <a:chOff x="6390" y="2009"/>
            <a:chExt cx="1646" cy="2"/>
          </a:xfrm>
        </p:grpSpPr>
        <p:sp>
          <p:nvSpPr>
            <p:cNvPr id="27658" name="Line 6"/>
            <p:cNvSpPr>
              <a:spLocks noChangeShapeType="1"/>
            </p:cNvSpPr>
            <p:nvPr/>
          </p:nvSpPr>
          <p:spPr bwMode="auto">
            <a:xfrm>
              <a:off x="6390" y="2011"/>
              <a:ext cx="12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Line 7"/>
            <p:cNvSpPr>
              <a:spLocks noChangeShapeType="1"/>
            </p:cNvSpPr>
            <p:nvPr/>
          </p:nvSpPr>
          <p:spPr bwMode="auto">
            <a:xfrm>
              <a:off x="7380" y="2009"/>
              <a:ext cx="6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5"/>
          <p:cNvGrpSpPr/>
          <p:nvPr/>
        </p:nvGrpSpPr>
        <p:grpSpPr bwMode="auto">
          <a:xfrm rot="9139153" flipV="1">
            <a:off x="4841875" y="2895601"/>
            <a:ext cx="4032250" cy="252413"/>
            <a:chOff x="6390" y="2010"/>
            <a:chExt cx="1620" cy="0"/>
          </a:xfrm>
        </p:grpSpPr>
        <p:sp>
          <p:nvSpPr>
            <p:cNvPr id="27661" name="Line 6"/>
            <p:cNvSpPr>
              <a:spLocks noChangeShapeType="1"/>
            </p:cNvSpPr>
            <p:nvPr/>
          </p:nvSpPr>
          <p:spPr bwMode="auto">
            <a:xfrm>
              <a:off x="6390" y="2010"/>
              <a:ext cx="12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Line 7"/>
            <p:cNvSpPr>
              <a:spLocks noChangeShapeType="1"/>
            </p:cNvSpPr>
            <p:nvPr/>
          </p:nvSpPr>
          <p:spPr bwMode="auto">
            <a:xfrm>
              <a:off x="7380" y="2010"/>
              <a:ext cx="6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6167438" y="3038475"/>
            <a:ext cx="0" cy="1404938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016500" y="3038475"/>
            <a:ext cx="0" cy="1404938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5003801" y="950914"/>
            <a:ext cx="3489325" cy="2879725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6164264" y="968376"/>
            <a:ext cx="2339975" cy="2881313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"/>
          <p:cNvGrpSpPr/>
          <p:nvPr/>
        </p:nvGrpSpPr>
        <p:grpSpPr bwMode="auto">
          <a:xfrm rot="7800000" flipV="1">
            <a:off x="5238750" y="4289425"/>
            <a:ext cx="1265238" cy="312738"/>
            <a:chOff x="6390" y="2010"/>
            <a:chExt cx="1620" cy="0"/>
          </a:xfrm>
        </p:grpSpPr>
        <p:sp>
          <p:nvSpPr>
            <p:cNvPr id="27668" name="Line 6"/>
            <p:cNvSpPr>
              <a:spLocks noChangeShapeType="1"/>
            </p:cNvSpPr>
            <p:nvPr/>
          </p:nvSpPr>
          <p:spPr bwMode="auto">
            <a:xfrm>
              <a:off x="6390" y="2010"/>
              <a:ext cx="12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Line 7"/>
            <p:cNvSpPr>
              <a:spLocks noChangeShapeType="1"/>
            </p:cNvSpPr>
            <p:nvPr/>
          </p:nvSpPr>
          <p:spPr bwMode="auto">
            <a:xfrm>
              <a:off x="7380" y="2010"/>
              <a:ext cx="6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5"/>
          <p:cNvGrpSpPr/>
          <p:nvPr/>
        </p:nvGrpSpPr>
        <p:grpSpPr bwMode="auto">
          <a:xfrm rot="8460000" flipV="1">
            <a:off x="4033838" y="4186238"/>
            <a:ext cx="1217612" cy="385762"/>
            <a:chOff x="6390" y="2010"/>
            <a:chExt cx="1620" cy="0"/>
          </a:xfrm>
        </p:grpSpPr>
        <p:sp>
          <p:nvSpPr>
            <p:cNvPr id="27671" name="Line 6"/>
            <p:cNvSpPr>
              <a:spLocks noChangeShapeType="1"/>
            </p:cNvSpPr>
            <p:nvPr/>
          </p:nvSpPr>
          <p:spPr bwMode="auto">
            <a:xfrm>
              <a:off x="6390" y="2010"/>
              <a:ext cx="12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2" name="Line 7"/>
            <p:cNvSpPr>
              <a:spLocks noChangeShapeType="1"/>
            </p:cNvSpPr>
            <p:nvPr/>
          </p:nvSpPr>
          <p:spPr bwMode="auto">
            <a:xfrm>
              <a:off x="7380" y="2010"/>
              <a:ext cx="6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284914" y="954629"/>
            <a:ext cx="13128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>
                <a:solidFill>
                  <a:srgbClr val="FF0000"/>
                </a:solidFill>
              </a:rPr>
              <a:t>偏高</a:t>
            </a:r>
          </a:p>
        </p:txBody>
      </p:sp>
      <p:pic>
        <p:nvPicPr>
          <p:cNvPr id="27674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" t="17381" r="2757" b="14546"/>
          <a:stretch>
            <a:fillRect/>
          </a:stretch>
        </p:blipFill>
        <p:spPr bwMode="auto">
          <a:xfrm rot="638362">
            <a:off x="3400425" y="4292601"/>
            <a:ext cx="147955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544531" y="5717542"/>
            <a:ext cx="92446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光经过不均匀的大气时发生</a:t>
            </a:r>
            <a:r>
              <a:rPr lang="zh-CN" altLang="en-US" sz="3200" b="1">
                <a:solidFill>
                  <a:srgbClr val="FF33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折射</a:t>
            </a:r>
            <a:r>
              <a:rPr lang="zh-CN" altLang="en-US" sz="3200" b="1">
                <a:solidFill>
                  <a:srgbClr val="0000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，形成的</a:t>
            </a:r>
            <a:r>
              <a:rPr lang="zh-CN" altLang="en-US" sz="3200" b="1">
                <a:solidFill>
                  <a:srgbClr val="FF33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虚像</a:t>
            </a:r>
            <a:r>
              <a:rPr lang="zh-CN" altLang="en-US" sz="3200" b="1">
                <a:solidFill>
                  <a:srgbClr val="0000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66831" y="270292"/>
            <a:ext cx="289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．海市蜃楼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controls>
      <p:control spid="41985" name="ShockwaveFlash1" r:id="rId2" imgW="1828571" imgH="1828571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509838" y="1258043"/>
            <a:ext cx="9035143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定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义：光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从一种介质斜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射入另一种介质时，传播方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向发生了偏折。</a:t>
            </a:r>
            <a:endParaRPr lang="zh-CN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0" hangingPunct="0"/>
            <a:endParaRPr lang="zh-CN" altLang="en-US" sz="2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0" hangingPunct="0"/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一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般规律：（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空气→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其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它介质）</a:t>
            </a:r>
            <a:endParaRPr lang="zh-CN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0" hangingPunct="0"/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①折射光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线、入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射光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线和法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线在同一平面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内 </a:t>
            </a:r>
            <a:endParaRPr lang="zh-CN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0" hangingPunct="0"/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②折射光线和入射光线分居法线两则</a:t>
            </a:r>
          </a:p>
          <a:p>
            <a:pPr algn="just" eaLnBrk="0" hangingPunct="0"/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③折射角小于入射角</a:t>
            </a:r>
            <a:endParaRPr lang="en-US" altLang="zh-CN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0" hangingPunct="0"/>
            <a:r>
              <a:rPr lang="en-US" altLang="zh-CN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④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光线垂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直入射到介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质表面时，传播方向</a:t>
            </a:r>
          </a:p>
          <a:p>
            <a:pPr algn="just" eaLnBrk="0" hangingPunct="0"/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不改变</a:t>
            </a:r>
          </a:p>
          <a:p>
            <a:pPr algn="just" eaLnBrk="0" hangingPunct="0"/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⑤在折射时光路是可逆的</a:t>
            </a:r>
          </a:p>
          <a:p>
            <a:pPr algn="just" eaLnBrk="0" hangingPunct="0"/>
            <a:endParaRPr lang="zh-CN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0" hangingPunct="0"/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zh-CN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0" hangingPunct="0"/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现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象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： 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．池水变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浅     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．筷子变弯     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．海市蜃楼</a:t>
            </a:r>
            <a:r>
              <a:rPr lang="zh-CN" altLang="en-US" sz="1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zh-CN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0" y="2638426"/>
            <a:ext cx="4171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光</a:t>
            </a:r>
          </a:p>
          <a:p>
            <a:r>
              <a:rPr lang="zh-CN" alt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</a:t>
            </a:r>
          </a:p>
          <a:p>
            <a:r>
              <a:rPr lang="zh-CN" alt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折</a:t>
            </a:r>
          </a:p>
          <a:p>
            <a:r>
              <a:rPr lang="zh-CN" alt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射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135187" y="1412877"/>
            <a:ext cx="26335" cy="4314536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8917" name="Group 5"/>
          <p:cNvGrpSpPr/>
          <p:nvPr/>
        </p:nvGrpSpPr>
        <p:grpSpPr bwMode="auto">
          <a:xfrm>
            <a:off x="2512483" y="2871886"/>
            <a:ext cx="1249304" cy="1655267"/>
            <a:chOff x="18" y="-27"/>
            <a:chExt cx="1328" cy="2760"/>
          </a:xfrm>
        </p:grpSpPr>
        <p:grpSp>
          <p:nvGrpSpPr>
            <p:cNvPr id="38918" name="Group 6"/>
            <p:cNvGrpSpPr/>
            <p:nvPr/>
          </p:nvGrpSpPr>
          <p:grpSpPr bwMode="auto">
            <a:xfrm rot="-5256844">
              <a:off x="-54" y="503"/>
              <a:ext cx="864" cy="720"/>
              <a:chOff x="-94" y="22"/>
              <a:chExt cx="864" cy="720"/>
            </a:xfrm>
          </p:grpSpPr>
          <p:sp>
            <p:nvSpPr>
              <p:cNvPr id="38919" name="Line 7"/>
              <p:cNvSpPr>
                <a:spLocks noChangeShapeType="1"/>
              </p:cNvSpPr>
              <p:nvPr/>
            </p:nvSpPr>
            <p:spPr bwMode="auto">
              <a:xfrm flipH="1">
                <a:off x="-94" y="22"/>
                <a:ext cx="864" cy="72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20" name="Line 8"/>
              <p:cNvSpPr>
                <a:spLocks noChangeShapeType="1"/>
              </p:cNvSpPr>
              <p:nvPr/>
            </p:nvSpPr>
            <p:spPr bwMode="auto">
              <a:xfrm flipH="1">
                <a:off x="185" y="262"/>
                <a:ext cx="288" cy="24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8921" name="Group 9"/>
            <p:cNvGrpSpPr/>
            <p:nvPr/>
          </p:nvGrpSpPr>
          <p:grpSpPr bwMode="auto">
            <a:xfrm rot="-2724630">
              <a:off x="602" y="1503"/>
              <a:ext cx="576" cy="912"/>
              <a:chOff x="-130" y="197"/>
              <a:chExt cx="576" cy="912"/>
            </a:xfrm>
          </p:grpSpPr>
          <p:sp>
            <p:nvSpPr>
              <p:cNvPr id="38922" name="Line 10"/>
              <p:cNvSpPr>
                <a:spLocks noChangeShapeType="1"/>
              </p:cNvSpPr>
              <p:nvPr/>
            </p:nvSpPr>
            <p:spPr bwMode="auto">
              <a:xfrm flipH="1">
                <a:off x="-130" y="197"/>
                <a:ext cx="576" cy="912"/>
              </a:xfrm>
              <a:prstGeom prst="line">
                <a:avLst/>
              </a:prstGeom>
              <a:noFill/>
              <a:ln w="31750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23" name="Line 11"/>
              <p:cNvSpPr>
                <a:spLocks noChangeShapeType="1"/>
              </p:cNvSpPr>
              <p:nvPr/>
            </p:nvSpPr>
            <p:spPr bwMode="auto">
              <a:xfrm flipH="1">
                <a:off x="106" y="264"/>
                <a:ext cx="288" cy="48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8924" name="Group 12"/>
            <p:cNvGrpSpPr/>
            <p:nvPr/>
          </p:nvGrpSpPr>
          <p:grpSpPr bwMode="auto">
            <a:xfrm>
              <a:off x="523" y="-27"/>
              <a:ext cx="767" cy="2760"/>
              <a:chOff x="-100" y="-27"/>
              <a:chExt cx="767" cy="2760"/>
            </a:xfrm>
          </p:grpSpPr>
          <p:sp>
            <p:nvSpPr>
              <p:cNvPr id="38925" name="Line 13"/>
              <p:cNvSpPr>
                <a:spLocks noChangeShapeType="1"/>
              </p:cNvSpPr>
              <p:nvPr/>
            </p:nvSpPr>
            <p:spPr bwMode="auto">
              <a:xfrm>
                <a:off x="97" y="240"/>
                <a:ext cx="0" cy="1920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26" name="Text Box 14"/>
              <p:cNvSpPr txBox="1">
                <a:spLocks noChangeArrowheads="1"/>
              </p:cNvSpPr>
              <p:nvPr/>
            </p:nvSpPr>
            <p:spPr bwMode="auto">
              <a:xfrm>
                <a:off x="92" y="-27"/>
                <a:ext cx="575" cy="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8927" name="Text Box 15"/>
              <p:cNvSpPr txBox="1">
                <a:spLocks noChangeArrowheads="1"/>
              </p:cNvSpPr>
              <p:nvPr/>
            </p:nvSpPr>
            <p:spPr bwMode="auto">
              <a:xfrm>
                <a:off x="-100" y="2117"/>
                <a:ext cx="528" cy="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endParaRPr lang="en-US" altLang="zh-CN" b="1" i="1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445" y="458"/>
              <a:ext cx="434" cy="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2362200" y="3733800"/>
            <a:ext cx="14478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8935" name="Group 23"/>
          <p:cNvGrpSpPr/>
          <p:nvPr/>
        </p:nvGrpSpPr>
        <p:grpSpPr bwMode="auto">
          <a:xfrm>
            <a:off x="4562475" y="3092450"/>
            <a:ext cx="584200" cy="1265372"/>
            <a:chOff x="0" y="0"/>
            <a:chExt cx="912" cy="2719"/>
          </a:xfrm>
        </p:grpSpPr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>
              <a:off x="0" y="0"/>
              <a:ext cx="0" cy="2304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37" name="Text Box 25"/>
            <p:cNvSpPr txBox="1">
              <a:spLocks noChangeArrowheads="1"/>
            </p:cNvSpPr>
            <p:nvPr/>
          </p:nvSpPr>
          <p:spPr bwMode="auto">
            <a:xfrm>
              <a:off x="47" y="0"/>
              <a:ext cx="865" cy="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0" y="1925"/>
              <a:ext cx="729" cy="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i="1" baseline="30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'</a:t>
              </a:r>
              <a:endPara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3810001" y="3695700"/>
            <a:ext cx="246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5100639" y="3673475"/>
            <a:ext cx="339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grpSp>
        <p:nvGrpSpPr>
          <p:cNvPr id="38941" name="Group 29"/>
          <p:cNvGrpSpPr/>
          <p:nvPr/>
        </p:nvGrpSpPr>
        <p:grpSpPr bwMode="auto">
          <a:xfrm>
            <a:off x="3886200" y="3040062"/>
            <a:ext cx="1219200" cy="1303338"/>
            <a:chOff x="0" y="-5"/>
            <a:chExt cx="768" cy="821"/>
          </a:xfrm>
        </p:grpSpPr>
        <p:grpSp>
          <p:nvGrpSpPr>
            <p:cNvPr id="38942" name="Group 30"/>
            <p:cNvGrpSpPr/>
            <p:nvPr/>
          </p:nvGrpSpPr>
          <p:grpSpPr bwMode="auto">
            <a:xfrm>
              <a:off x="426" y="-5"/>
              <a:ext cx="0" cy="295"/>
              <a:chOff x="0" y="-18"/>
              <a:chExt cx="0" cy="1008"/>
            </a:xfrm>
          </p:grpSpPr>
          <p:sp>
            <p:nvSpPr>
              <p:cNvPr id="38943" name="Line 31"/>
              <p:cNvSpPr>
                <a:spLocks noChangeShapeType="1"/>
              </p:cNvSpPr>
              <p:nvPr/>
            </p:nvSpPr>
            <p:spPr bwMode="auto">
              <a:xfrm>
                <a:off x="0" y="-18"/>
                <a:ext cx="0" cy="1008"/>
              </a:xfrm>
              <a:prstGeom prst="line">
                <a:avLst/>
              </a:prstGeom>
              <a:noFill/>
              <a:ln w="31750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44" name="Line 32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0" cy="432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8945" name="Group 33"/>
            <p:cNvGrpSpPr/>
            <p:nvPr/>
          </p:nvGrpSpPr>
          <p:grpSpPr bwMode="auto">
            <a:xfrm>
              <a:off x="426" y="521"/>
              <a:ext cx="0" cy="295"/>
              <a:chOff x="0" y="0"/>
              <a:chExt cx="0" cy="1008"/>
            </a:xfrm>
          </p:grpSpPr>
          <p:sp>
            <p:nvSpPr>
              <p:cNvPr id="38946" name="Line 3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008"/>
              </a:xfrm>
              <a:prstGeom prst="line">
                <a:avLst/>
              </a:prstGeom>
              <a:noFill/>
              <a:ln w="31750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47" name="Line 3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0" cy="432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8948" name="Line 36"/>
            <p:cNvSpPr>
              <a:spLocks noChangeShapeType="1"/>
            </p:cNvSpPr>
            <p:nvPr/>
          </p:nvSpPr>
          <p:spPr bwMode="auto">
            <a:xfrm>
              <a:off x="0" y="432"/>
              <a:ext cx="768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2252895" y="3190581"/>
            <a:ext cx="442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入</a:t>
            </a: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3487731" y="4242016"/>
            <a:ext cx="442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折</a:t>
            </a: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2803525" y="2740025"/>
            <a:ext cx="442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法</a:t>
            </a: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2438400" y="4938830"/>
            <a:ext cx="74800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zh-CN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．空气中的角总是大角</a:t>
            </a:r>
            <a:endParaRPr lang="zh-CN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4521227" y="5239643"/>
            <a:ext cx="0" cy="72596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4701707" y="5142333"/>
            <a:ext cx="42691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．三线共面，两线分居，两角不等</a:t>
            </a: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2602303" y="5505338"/>
            <a:ext cx="14750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技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巧点拨：</a:t>
            </a:r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>
            <a:off x="4133756" y="5680737"/>
            <a:ext cx="381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>
            <a:off x="1905000" y="3352800"/>
            <a:ext cx="2286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9" name="Line 47"/>
          <p:cNvSpPr>
            <a:spLocks noChangeShapeType="1"/>
          </p:cNvSpPr>
          <p:nvPr/>
        </p:nvSpPr>
        <p:spPr bwMode="auto">
          <a:xfrm>
            <a:off x="2209800" y="1485069"/>
            <a:ext cx="2286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60" name="Line 48"/>
          <p:cNvSpPr>
            <a:spLocks noChangeShapeType="1"/>
          </p:cNvSpPr>
          <p:nvPr/>
        </p:nvSpPr>
        <p:spPr bwMode="auto">
          <a:xfrm>
            <a:off x="2209800" y="2121569"/>
            <a:ext cx="2286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>
            <a:off x="2250650" y="4852534"/>
            <a:ext cx="2286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>
            <a:off x="2250650" y="5727412"/>
            <a:ext cx="2286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弧形 1"/>
          <p:cNvSpPr/>
          <p:nvPr/>
        </p:nvSpPr>
        <p:spPr>
          <a:xfrm rot="19692814">
            <a:off x="2802857" y="3502590"/>
            <a:ext cx="668543" cy="611290"/>
          </a:xfrm>
          <a:prstGeom prst="arc">
            <a:avLst>
              <a:gd name="adj1" fmla="val 16200000"/>
              <a:gd name="adj2" fmla="val 184118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402739" y="-98535"/>
            <a:ext cx="3496087" cy="1003300"/>
            <a:chOff x="402739" y="21978"/>
            <a:chExt cx="3496087" cy="1003300"/>
          </a:xfrm>
        </p:grpSpPr>
        <p:sp>
          <p:nvSpPr>
            <p:cNvPr id="61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63" name="直接连接符 62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64" name="图片 63" descr="标题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314575" y="1550312"/>
            <a:ext cx="441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68325" y="1396324"/>
            <a:ext cx="10114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zh-CN" altLang="en-US" sz="2800" b="1" smtClean="0">
                <a:latin typeface="宋体" panose="02010600030101010101" pitchFamily="2" charset="-122"/>
              </a:rPr>
              <a:t>１</a:t>
            </a:r>
            <a:r>
              <a:rPr lang="en-US" altLang="zh-CN" sz="2800" b="1" smtClean="0">
                <a:latin typeface="宋体" panose="02010600030101010101" pitchFamily="2" charset="-122"/>
              </a:rPr>
              <a:t>.</a:t>
            </a:r>
            <a:r>
              <a:rPr lang="zh-CN" altLang="en-US" sz="2800" b="1">
                <a:latin typeface="宋体" panose="02010600030101010101" pitchFamily="2" charset="-122"/>
              </a:rPr>
              <a:t>如图所示，正确表示光从空气斜射入水中的</a:t>
            </a:r>
            <a:r>
              <a:rPr lang="zh-CN" altLang="en-US" sz="2800" b="1" smtClean="0">
                <a:latin typeface="宋体" panose="02010600030101010101" pitchFamily="2" charset="-122"/>
              </a:rPr>
              <a:t>是（　　　）</a:t>
            </a:r>
            <a:r>
              <a:rPr lang="zh-CN" altLang="en-US" sz="2800" smtClean="0">
                <a:latin typeface="宋体" panose="02010600030101010101" pitchFamily="2" charset="-122"/>
              </a:rPr>
              <a:t>  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sp>
        <p:nvSpPr>
          <p:cNvPr id="29723" name="Text Box 35"/>
          <p:cNvSpPr txBox="1">
            <a:spLocks noChangeArrowheads="1"/>
          </p:cNvSpPr>
          <p:nvPr/>
        </p:nvSpPr>
        <p:spPr bwMode="auto">
          <a:xfrm>
            <a:off x="8943975" y="1357561"/>
            <a:ext cx="60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4601" name="Text Box 46"/>
          <p:cNvSpPr txBox="1">
            <a:spLocks noChangeArrowheads="1"/>
          </p:cNvSpPr>
          <p:nvPr/>
        </p:nvSpPr>
        <p:spPr bwMode="auto">
          <a:xfrm>
            <a:off x="2314575" y="4674512"/>
            <a:ext cx="662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4602" name="Text Box 47"/>
          <p:cNvSpPr txBox="1">
            <a:spLocks noChangeArrowheads="1"/>
          </p:cNvSpPr>
          <p:nvPr/>
        </p:nvSpPr>
        <p:spPr bwMode="auto">
          <a:xfrm>
            <a:off x="773800" y="4433356"/>
            <a:ext cx="116474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宋体" panose="02010600030101010101" pitchFamily="2" charset="-122"/>
              </a:rPr>
              <a:t>２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宋体" panose="02010600030101010101" pitchFamily="2" charset="-122"/>
              </a:rPr>
              <a:t>当光线垂直入射时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en-US" altLang="zh-CN" sz="2800" b="1" u="sng" dirty="0">
                <a:latin typeface="宋体" panose="02010600030101010101" pitchFamily="2" charset="-122"/>
              </a:rPr>
              <a:t>                </a:t>
            </a:r>
            <a:r>
              <a:rPr lang="zh-CN" altLang="en-US" sz="2800" b="1" dirty="0">
                <a:latin typeface="宋体" panose="02010600030101010101" pitchFamily="2" charset="-122"/>
              </a:rPr>
              <a:t>不改变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这时入射角是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宋体" panose="02010600030101010101" pitchFamily="2" charset="-122"/>
              </a:rPr>
              <a:t>度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折射角是</a:t>
            </a:r>
            <a:r>
              <a:rPr lang="en-US" altLang="zh-CN" sz="2800" dirty="0">
                <a:latin typeface="宋体" panose="02010600030101010101" pitchFamily="2" charset="-122"/>
              </a:rPr>
              <a:t>____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度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  <a:endParaRPr lang="en-US" altLang="zh-CN" sz="2800" b="1" u="sng" dirty="0">
              <a:latin typeface="宋体" panose="02010600030101010101" pitchFamily="2" charset="-122"/>
            </a:endParaRPr>
          </a:p>
        </p:txBody>
      </p:sp>
      <p:sp>
        <p:nvSpPr>
          <p:cNvPr id="29734" name="Text Box 48"/>
          <p:cNvSpPr txBox="1">
            <a:spLocks noChangeArrowheads="1"/>
          </p:cNvSpPr>
          <p:nvPr/>
        </p:nvSpPr>
        <p:spPr bwMode="auto">
          <a:xfrm>
            <a:off x="4996669" y="4366936"/>
            <a:ext cx="2227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传播方向</a:t>
            </a:r>
          </a:p>
        </p:txBody>
      </p:sp>
      <p:sp>
        <p:nvSpPr>
          <p:cNvPr id="29735" name="Text Box 49"/>
          <p:cNvSpPr txBox="1">
            <a:spLocks noChangeArrowheads="1"/>
          </p:cNvSpPr>
          <p:nvPr/>
        </p:nvSpPr>
        <p:spPr bwMode="auto">
          <a:xfrm>
            <a:off x="10999341" y="4432424"/>
            <a:ext cx="800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9344" y="5046448"/>
            <a:ext cx="590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40518" y="2332048"/>
            <a:ext cx="7086600" cy="1749127"/>
            <a:chOff x="1095375" y="2363653"/>
            <a:chExt cx="7086600" cy="1749127"/>
          </a:xfrm>
        </p:grpSpPr>
        <p:sp>
          <p:nvSpPr>
            <p:cNvPr id="24587" name="Line 25"/>
            <p:cNvSpPr>
              <a:spLocks noChangeShapeType="1"/>
            </p:cNvSpPr>
            <p:nvPr/>
          </p:nvSpPr>
          <p:spPr bwMode="auto">
            <a:xfrm rot="2280000">
              <a:off x="6292850" y="2401753"/>
              <a:ext cx="882650" cy="10668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95375" y="2363653"/>
              <a:ext cx="7086600" cy="1749127"/>
              <a:chOff x="1095375" y="2363653"/>
              <a:chExt cx="7086600" cy="1749127"/>
            </a:xfrm>
          </p:grpSpPr>
          <p:sp>
            <p:nvSpPr>
              <p:cNvPr id="24580" name="Line 5"/>
              <p:cNvSpPr>
                <a:spLocks noChangeShapeType="1"/>
              </p:cNvSpPr>
              <p:nvPr/>
            </p:nvSpPr>
            <p:spPr bwMode="auto">
              <a:xfrm>
                <a:off x="1095375" y="2965315"/>
                <a:ext cx="1295400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1" name="Line 7"/>
              <p:cNvSpPr>
                <a:spLocks noChangeShapeType="1"/>
              </p:cNvSpPr>
              <p:nvPr/>
            </p:nvSpPr>
            <p:spPr bwMode="auto">
              <a:xfrm>
                <a:off x="1806575" y="2363653"/>
                <a:ext cx="0" cy="12192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2" name="Line 9"/>
              <p:cNvSpPr>
                <a:spLocks noChangeShapeType="1"/>
              </p:cNvSpPr>
              <p:nvPr/>
            </p:nvSpPr>
            <p:spPr bwMode="auto">
              <a:xfrm>
                <a:off x="3000375" y="2965315"/>
                <a:ext cx="1143000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3" name="Line 13"/>
              <p:cNvSpPr>
                <a:spLocks noChangeShapeType="1"/>
              </p:cNvSpPr>
              <p:nvPr/>
            </p:nvSpPr>
            <p:spPr bwMode="auto">
              <a:xfrm>
                <a:off x="3602038" y="2371590"/>
                <a:ext cx="0" cy="11430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4" name="Line 16"/>
              <p:cNvSpPr>
                <a:spLocks noChangeShapeType="1"/>
              </p:cNvSpPr>
              <p:nvPr/>
            </p:nvSpPr>
            <p:spPr bwMode="auto">
              <a:xfrm>
                <a:off x="4371975" y="2965315"/>
                <a:ext cx="1447800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5" name="Line 20"/>
              <p:cNvSpPr>
                <a:spLocks noChangeShapeType="1"/>
              </p:cNvSpPr>
              <p:nvPr/>
            </p:nvSpPr>
            <p:spPr bwMode="auto">
              <a:xfrm>
                <a:off x="5033963" y="2439853"/>
                <a:ext cx="0" cy="12192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6" name="Line 23"/>
              <p:cNvSpPr>
                <a:spLocks noChangeShapeType="1"/>
              </p:cNvSpPr>
              <p:nvPr/>
            </p:nvSpPr>
            <p:spPr bwMode="auto">
              <a:xfrm>
                <a:off x="6124575" y="2965315"/>
                <a:ext cx="1371600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347" name="Text Box 27"/>
              <p:cNvSpPr txBox="1"/>
              <p:nvPr/>
            </p:nvSpPr>
            <p:spPr>
              <a:xfrm>
                <a:off x="1628775" y="3651115"/>
                <a:ext cx="4572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altLang="zh-CN" sz="2400" noProof="1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</a:t>
                </a:r>
              </a:p>
            </p:txBody>
          </p:sp>
          <p:sp>
            <p:nvSpPr>
              <p:cNvPr id="99348" name="Text Box 28"/>
              <p:cNvSpPr txBox="1"/>
              <p:nvPr/>
            </p:nvSpPr>
            <p:spPr>
              <a:xfrm>
                <a:off x="3457575" y="3651115"/>
                <a:ext cx="5334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altLang="zh-CN" sz="2400" noProof="1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B</a:t>
                </a:r>
              </a:p>
            </p:txBody>
          </p:sp>
          <p:sp>
            <p:nvSpPr>
              <p:cNvPr id="99349" name="Text Box 29"/>
              <p:cNvSpPr txBox="1"/>
              <p:nvPr/>
            </p:nvSpPr>
            <p:spPr>
              <a:xfrm>
                <a:off x="4905375" y="3651115"/>
                <a:ext cx="5334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altLang="zh-CN" sz="2400" noProof="1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</a:t>
                </a:r>
              </a:p>
            </p:txBody>
          </p:sp>
          <p:sp>
            <p:nvSpPr>
              <p:cNvPr id="99350" name="Text Box 30"/>
              <p:cNvSpPr txBox="1"/>
              <p:nvPr/>
            </p:nvSpPr>
            <p:spPr>
              <a:xfrm>
                <a:off x="6505575" y="3651115"/>
                <a:ext cx="4572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altLang="zh-CN" sz="2400" noProof="1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</a:t>
                </a:r>
              </a:p>
            </p:txBody>
          </p:sp>
          <p:sp>
            <p:nvSpPr>
              <p:cNvPr id="99355" name="Text Box 36"/>
              <p:cNvSpPr txBox="1"/>
              <p:nvPr/>
            </p:nvSpPr>
            <p:spPr>
              <a:xfrm>
                <a:off x="1872932" y="2482079"/>
                <a:ext cx="2117725" cy="398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zh-CN" altLang="en-US" sz="2000" noProof="1">
                    <a:ln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  <a:latin typeface="Arial" panose="020B0604020202020204" pitchFamily="34" charset="0"/>
                    <a:sym typeface="+mn-ea"/>
                  </a:rPr>
                  <a:t>空气</a:t>
                </a:r>
              </a:p>
            </p:txBody>
          </p:sp>
          <p:sp>
            <p:nvSpPr>
              <p:cNvPr id="99356" name="Text Box 37"/>
              <p:cNvSpPr txBox="1"/>
              <p:nvPr/>
            </p:nvSpPr>
            <p:spPr>
              <a:xfrm>
                <a:off x="1819275" y="3256779"/>
                <a:ext cx="838200" cy="398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zh-CN" altLang="en-US" sz="2000" noProof="1">
                    <a:ln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  <a:latin typeface="Arial" panose="020B0604020202020204" pitchFamily="34" charset="0"/>
                    <a:sym typeface="+mn-ea"/>
                  </a:rPr>
                  <a:t>水</a:t>
                </a:r>
              </a:p>
            </p:txBody>
          </p:sp>
          <p:sp>
            <p:nvSpPr>
              <p:cNvPr id="99357" name="Text Box 38"/>
              <p:cNvSpPr txBox="1"/>
              <p:nvPr/>
            </p:nvSpPr>
            <p:spPr>
              <a:xfrm>
                <a:off x="3671569" y="2450329"/>
                <a:ext cx="914400" cy="398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zh-CN" altLang="en-US" sz="2000" noProof="1">
                    <a:ln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  <a:latin typeface="Arial" panose="020B0604020202020204" pitchFamily="34" charset="0"/>
                    <a:sym typeface="+mn-ea"/>
                  </a:rPr>
                  <a:t>空气</a:t>
                </a:r>
              </a:p>
            </p:txBody>
          </p:sp>
          <p:sp>
            <p:nvSpPr>
              <p:cNvPr id="99358" name="Text Box 39"/>
              <p:cNvSpPr txBox="1"/>
              <p:nvPr/>
            </p:nvSpPr>
            <p:spPr>
              <a:xfrm>
                <a:off x="5175250" y="2450329"/>
                <a:ext cx="914400" cy="398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zh-CN" altLang="en-US" sz="2000" noProof="1">
                    <a:ln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  <a:latin typeface="Arial" panose="020B0604020202020204" pitchFamily="34" charset="0"/>
                    <a:sym typeface="+mn-ea"/>
                  </a:rPr>
                  <a:t>空气</a:t>
                </a:r>
              </a:p>
            </p:txBody>
          </p:sp>
          <p:sp>
            <p:nvSpPr>
              <p:cNvPr id="99359" name="Text Box 40"/>
              <p:cNvSpPr txBox="1"/>
              <p:nvPr/>
            </p:nvSpPr>
            <p:spPr>
              <a:xfrm>
                <a:off x="7115175" y="2457950"/>
                <a:ext cx="762000" cy="398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zh-CN" altLang="en-US" sz="2000" noProof="1">
                    <a:ln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  <a:latin typeface="Arial" panose="020B0604020202020204" pitchFamily="34" charset="0"/>
                    <a:sym typeface="+mn-ea"/>
                  </a:rPr>
                  <a:t>空气</a:t>
                </a:r>
              </a:p>
            </p:txBody>
          </p:sp>
          <p:sp>
            <p:nvSpPr>
              <p:cNvPr id="99360" name="Text Box 41"/>
              <p:cNvSpPr txBox="1"/>
              <p:nvPr/>
            </p:nvSpPr>
            <p:spPr>
              <a:xfrm>
                <a:off x="3708400" y="3115809"/>
                <a:ext cx="762000" cy="3987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zh-CN" altLang="en-US" sz="2000" noProof="1">
                    <a:ln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  <a:latin typeface="Arial" panose="020B0604020202020204" pitchFamily="34" charset="0"/>
                    <a:sym typeface="+mn-ea"/>
                  </a:rPr>
                  <a:t>水</a:t>
                </a:r>
              </a:p>
            </p:txBody>
          </p:sp>
          <p:sp>
            <p:nvSpPr>
              <p:cNvPr id="99361" name="Text Box 42"/>
              <p:cNvSpPr txBox="1"/>
              <p:nvPr/>
            </p:nvSpPr>
            <p:spPr>
              <a:xfrm>
                <a:off x="5210175" y="3115809"/>
                <a:ext cx="609600" cy="3987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zh-CN" altLang="en-US" sz="2000" noProof="1">
                    <a:ln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  <a:latin typeface="Arial" panose="020B0604020202020204" pitchFamily="34" charset="0"/>
                    <a:sym typeface="+mn-ea"/>
                  </a:rPr>
                  <a:t>水</a:t>
                </a:r>
              </a:p>
            </p:txBody>
          </p:sp>
          <p:sp>
            <p:nvSpPr>
              <p:cNvPr id="99362" name="Text Box 43"/>
              <p:cNvSpPr txBox="1"/>
              <p:nvPr/>
            </p:nvSpPr>
            <p:spPr>
              <a:xfrm>
                <a:off x="7496175" y="3176134"/>
                <a:ext cx="685800" cy="3987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zh-CN" altLang="en-US" sz="2000" noProof="1">
                    <a:ln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  <a:latin typeface="Arial" panose="020B0604020202020204" pitchFamily="34" charset="0"/>
                    <a:sym typeface="+mn-ea"/>
                  </a:rPr>
                  <a:t>水</a:t>
                </a:r>
              </a:p>
            </p:txBody>
          </p:sp>
          <p:grpSp>
            <p:nvGrpSpPr>
              <p:cNvPr id="24606" name="Group 2"/>
              <p:cNvGrpSpPr/>
              <p:nvPr/>
            </p:nvGrpSpPr>
            <p:grpSpPr bwMode="auto">
              <a:xfrm>
                <a:off x="1781175" y="2965315"/>
                <a:ext cx="762000" cy="292100"/>
                <a:chOff x="0" y="0"/>
                <a:chExt cx="720" cy="720"/>
              </a:xfrm>
            </p:grpSpPr>
            <p:sp>
              <p:nvSpPr>
                <p:cNvPr id="93187" name="Line 3"/>
                <p:cNvSpPr/>
                <p:nvPr/>
              </p:nvSpPr>
              <p:spPr>
                <a:xfrm>
                  <a:off x="0" y="0"/>
                  <a:ext cx="720" cy="72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  <p:sp>
              <p:nvSpPr>
                <p:cNvPr id="93188" name="Line 4"/>
                <p:cNvSpPr/>
                <p:nvPr/>
              </p:nvSpPr>
              <p:spPr>
                <a:xfrm>
                  <a:off x="288" y="290"/>
                  <a:ext cx="48" cy="47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</p:grpSp>
          <p:grpSp>
            <p:nvGrpSpPr>
              <p:cNvPr id="24607" name="Group 2"/>
              <p:cNvGrpSpPr/>
              <p:nvPr/>
            </p:nvGrpSpPr>
            <p:grpSpPr bwMode="auto">
              <a:xfrm>
                <a:off x="1247775" y="2431915"/>
                <a:ext cx="533400" cy="533400"/>
                <a:chOff x="0" y="0"/>
                <a:chExt cx="720" cy="720"/>
              </a:xfrm>
            </p:grpSpPr>
            <p:sp>
              <p:nvSpPr>
                <p:cNvPr id="4" name="Line 3"/>
                <p:cNvSpPr/>
                <p:nvPr/>
              </p:nvSpPr>
              <p:spPr>
                <a:xfrm>
                  <a:off x="0" y="0"/>
                  <a:ext cx="720" cy="72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  <p:sp>
              <p:nvSpPr>
                <p:cNvPr id="5" name="Line 4"/>
                <p:cNvSpPr/>
                <p:nvPr/>
              </p:nvSpPr>
              <p:spPr>
                <a:xfrm>
                  <a:off x="287" y="287"/>
                  <a:ext cx="49" cy="49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</p:grpSp>
          <p:grpSp>
            <p:nvGrpSpPr>
              <p:cNvPr id="24608" name="Group 2"/>
              <p:cNvGrpSpPr/>
              <p:nvPr/>
            </p:nvGrpSpPr>
            <p:grpSpPr bwMode="auto">
              <a:xfrm>
                <a:off x="3063875" y="2425565"/>
                <a:ext cx="533400" cy="533400"/>
                <a:chOff x="0" y="0"/>
                <a:chExt cx="720" cy="720"/>
              </a:xfrm>
            </p:grpSpPr>
            <p:sp>
              <p:nvSpPr>
                <p:cNvPr id="7" name="Line 3"/>
                <p:cNvSpPr/>
                <p:nvPr/>
              </p:nvSpPr>
              <p:spPr>
                <a:xfrm>
                  <a:off x="0" y="0"/>
                  <a:ext cx="720" cy="72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  <p:sp>
              <p:nvSpPr>
                <p:cNvPr id="8" name="Line 4"/>
                <p:cNvSpPr/>
                <p:nvPr/>
              </p:nvSpPr>
              <p:spPr>
                <a:xfrm>
                  <a:off x="287" y="287"/>
                  <a:ext cx="49" cy="49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</p:grpSp>
          <p:grpSp>
            <p:nvGrpSpPr>
              <p:cNvPr id="24609" name="Group 2"/>
              <p:cNvGrpSpPr/>
              <p:nvPr/>
            </p:nvGrpSpPr>
            <p:grpSpPr bwMode="auto">
              <a:xfrm rot="4860000">
                <a:off x="3098800" y="3005003"/>
                <a:ext cx="533400" cy="533400"/>
                <a:chOff x="0" y="0"/>
                <a:chExt cx="720" cy="720"/>
              </a:xfrm>
            </p:grpSpPr>
            <p:sp>
              <p:nvSpPr>
                <p:cNvPr id="10" name="Line 3"/>
                <p:cNvSpPr/>
                <p:nvPr/>
              </p:nvSpPr>
              <p:spPr>
                <a:xfrm>
                  <a:off x="0" y="0"/>
                  <a:ext cx="720" cy="72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  <p:sp>
              <p:nvSpPr>
                <p:cNvPr id="11" name="Line 4"/>
                <p:cNvSpPr/>
                <p:nvPr/>
              </p:nvSpPr>
              <p:spPr>
                <a:xfrm>
                  <a:off x="283" y="291"/>
                  <a:ext cx="49" cy="49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</p:grpSp>
          <p:grpSp>
            <p:nvGrpSpPr>
              <p:cNvPr id="24610" name="Group 2"/>
              <p:cNvGrpSpPr/>
              <p:nvPr/>
            </p:nvGrpSpPr>
            <p:grpSpPr bwMode="auto">
              <a:xfrm>
                <a:off x="4511675" y="2438265"/>
                <a:ext cx="533400" cy="533400"/>
                <a:chOff x="0" y="0"/>
                <a:chExt cx="720" cy="720"/>
              </a:xfrm>
            </p:grpSpPr>
            <p:sp>
              <p:nvSpPr>
                <p:cNvPr id="13" name="Line 3"/>
                <p:cNvSpPr/>
                <p:nvPr/>
              </p:nvSpPr>
              <p:spPr>
                <a:xfrm>
                  <a:off x="0" y="0"/>
                  <a:ext cx="720" cy="72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  <p:sp>
              <p:nvSpPr>
                <p:cNvPr id="14" name="Line 4"/>
                <p:cNvSpPr/>
                <p:nvPr/>
              </p:nvSpPr>
              <p:spPr>
                <a:xfrm>
                  <a:off x="287" y="287"/>
                  <a:ext cx="49" cy="49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</p:grpSp>
          <p:grpSp>
            <p:nvGrpSpPr>
              <p:cNvPr id="24611" name="Group 2"/>
              <p:cNvGrpSpPr/>
              <p:nvPr/>
            </p:nvGrpSpPr>
            <p:grpSpPr bwMode="auto">
              <a:xfrm rot="1800000">
                <a:off x="4883945" y="3065097"/>
                <a:ext cx="533400" cy="533400"/>
                <a:chOff x="-32" y="-19"/>
                <a:chExt cx="720" cy="720"/>
              </a:xfrm>
            </p:grpSpPr>
            <p:sp>
              <p:nvSpPr>
                <p:cNvPr id="16" name="Line 3"/>
                <p:cNvSpPr/>
                <p:nvPr/>
              </p:nvSpPr>
              <p:spPr>
                <a:xfrm>
                  <a:off x="-32" y="-19"/>
                  <a:ext cx="720" cy="72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  <p:sp>
              <p:nvSpPr>
                <p:cNvPr id="17" name="Line 4"/>
                <p:cNvSpPr/>
                <p:nvPr/>
              </p:nvSpPr>
              <p:spPr>
                <a:xfrm>
                  <a:off x="283" y="286"/>
                  <a:ext cx="47" cy="49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</p:grpSp>
          <p:grpSp>
            <p:nvGrpSpPr>
              <p:cNvPr id="24612" name="Group 2"/>
              <p:cNvGrpSpPr/>
              <p:nvPr/>
            </p:nvGrpSpPr>
            <p:grpSpPr bwMode="auto">
              <a:xfrm>
                <a:off x="6188075" y="2450965"/>
                <a:ext cx="533400" cy="533400"/>
                <a:chOff x="0" y="0"/>
                <a:chExt cx="720" cy="720"/>
              </a:xfrm>
            </p:grpSpPr>
            <p:sp>
              <p:nvSpPr>
                <p:cNvPr id="19" name="Line 3"/>
                <p:cNvSpPr/>
                <p:nvPr/>
              </p:nvSpPr>
              <p:spPr>
                <a:xfrm>
                  <a:off x="0" y="0"/>
                  <a:ext cx="720" cy="72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  <p:sp>
              <p:nvSpPr>
                <p:cNvPr id="20" name="Line 4"/>
                <p:cNvSpPr/>
                <p:nvPr/>
              </p:nvSpPr>
              <p:spPr>
                <a:xfrm>
                  <a:off x="287" y="287"/>
                  <a:ext cx="49" cy="49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</p:grpSp>
          <p:grpSp>
            <p:nvGrpSpPr>
              <p:cNvPr id="24613" name="Group 2"/>
              <p:cNvGrpSpPr/>
              <p:nvPr/>
            </p:nvGrpSpPr>
            <p:grpSpPr bwMode="auto">
              <a:xfrm>
                <a:off x="6731000" y="2981190"/>
                <a:ext cx="533400" cy="533400"/>
                <a:chOff x="0" y="0"/>
                <a:chExt cx="720" cy="720"/>
              </a:xfrm>
            </p:grpSpPr>
            <p:sp>
              <p:nvSpPr>
                <p:cNvPr id="22" name="Line 3"/>
                <p:cNvSpPr/>
                <p:nvPr/>
              </p:nvSpPr>
              <p:spPr>
                <a:xfrm>
                  <a:off x="0" y="0"/>
                  <a:ext cx="720" cy="72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  <p:sp>
              <p:nvSpPr>
                <p:cNvPr id="23" name="Line 4"/>
                <p:cNvSpPr/>
                <p:nvPr/>
              </p:nvSpPr>
              <p:spPr>
                <a:xfrm>
                  <a:off x="287" y="287"/>
                  <a:ext cx="49" cy="49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sp>
          </p:grpSp>
        </p:grpSp>
      </p:grpSp>
      <p:grpSp>
        <p:nvGrpSpPr>
          <p:cNvPr id="66" name="组合 65"/>
          <p:cNvGrpSpPr/>
          <p:nvPr/>
        </p:nvGrpSpPr>
        <p:grpSpPr>
          <a:xfrm>
            <a:off x="402739" y="-98535"/>
            <a:ext cx="3496087" cy="1003300"/>
            <a:chOff x="402739" y="21978"/>
            <a:chExt cx="3496087" cy="1003300"/>
          </a:xfrm>
        </p:grpSpPr>
        <p:sp>
          <p:nvSpPr>
            <p:cNvPr id="67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练 习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69" name="直接连接符 68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70" name="图片 69" descr="标题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3" grpId="0"/>
      <p:bldP spid="29734" grpId="0"/>
      <p:bldP spid="2973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12611" y="3083541"/>
            <a:ext cx="930864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４．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下列现象中，不属于光的折射现象的是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　　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．盛了水的碗，看上去碗底变浅了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．晴天看见“白云”在水中飘动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．一端放入水中的铅笔看起来在水面被折断了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．透过一张透明塑料纸上的水珠看到字放大了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518299" y="3083541"/>
            <a:ext cx="838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12611" y="660057"/>
            <a:ext cx="930864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３．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下列各现象中，属于光的折射现象的是（ 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algn="just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．我们能从不同方向看见本身不发光的物体</a:t>
            </a:r>
          </a:p>
          <a:p>
            <a:pPr algn="just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．人站在湖边看到湖中的鱼</a:t>
            </a:r>
          </a:p>
          <a:p>
            <a:pPr algn="just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．黑板某部分“反光”看不清上面的字．</a:t>
            </a:r>
          </a:p>
          <a:p>
            <a:pPr algn="just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．夜晚，在路灯下出现人的影子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518299" y="660057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83969"/>
          <p:cNvSpPr txBox="1">
            <a:spLocks noChangeArrowheads="1"/>
          </p:cNvSpPr>
          <p:nvPr/>
        </p:nvSpPr>
        <p:spPr bwMode="auto">
          <a:xfrm>
            <a:off x="744141" y="649734"/>
            <a:ext cx="9471934" cy="11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zh-CN" altLang="en-US" sz="2800" b="1" smtClean="0">
                <a:latin typeface="宋体" panose="02010600030101010101" pitchFamily="2" charset="-122"/>
              </a:rPr>
              <a:t>５．当</a:t>
            </a:r>
            <a:r>
              <a:rPr lang="zh-CN" altLang="en-US" sz="2800" b="1">
                <a:latin typeface="宋体" panose="02010600030101010101" pitchFamily="2" charset="-122"/>
              </a:rPr>
              <a:t>光从空气斜穿过一块玻璃时，光传播的路线将会怎样呢？</a:t>
            </a:r>
          </a:p>
        </p:txBody>
      </p:sp>
      <p:grpSp>
        <p:nvGrpSpPr>
          <p:cNvPr id="3" name="组合 83970"/>
          <p:cNvGrpSpPr/>
          <p:nvPr/>
        </p:nvGrpSpPr>
        <p:grpSpPr bwMode="auto">
          <a:xfrm>
            <a:off x="3352800" y="2160737"/>
            <a:ext cx="2362200" cy="2971800"/>
            <a:chOff x="1488" y="864"/>
            <a:chExt cx="1488" cy="1872"/>
          </a:xfrm>
        </p:grpSpPr>
        <p:sp>
          <p:nvSpPr>
            <p:cNvPr id="26644" name="矩形 83971"/>
            <p:cNvSpPr>
              <a:spLocks noChangeArrowheads="1"/>
            </p:cNvSpPr>
            <p:nvPr/>
          </p:nvSpPr>
          <p:spPr bwMode="auto">
            <a:xfrm>
              <a:off x="2256" y="864"/>
              <a:ext cx="720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6645" name="文本框 83972"/>
            <p:cNvSpPr txBox="1">
              <a:spLocks noChangeArrowheads="1"/>
            </p:cNvSpPr>
            <p:nvPr/>
          </p:nvSpPr>
          <p:spPr bwMode="auto">
            <a:xfrm>
              <a:off x="2304" y="864"/>
              <a:ext cx="62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>
                  <a:latin typeface="Times New Roman" panose="02020603050405020304" pitchFamily="18" charset="0"/>
                </a:rPr>
                <a:t>玻璃</a:t>
              </a:r>
            </a:p>
          </p:txBody>
        </p:sp>
        <p:sp>
          <p:nvSpPr>
            <p:cNvPr id="26646" name="文本框 83973"/>
            <p:cNvSpPr txBox="1">
              <a:spLocks noChangeArrowheads="1"/>
            </p:cNvSpPr>
            <p:nvPr/>
          </p:nvSpPr>
          <p:spPr bwMode="auto">
            <a:xfrm>
              <a:off x="1488" y="864"/>
              <a:ext cx="48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>
                  <a:latin typeface="Times New Roman" panose="02020603050405020304" pitchFamily="18" charset="0"/>
                </a:rPr>
                <a:t>空气</a:t>
              </a:r>
            </a:p>
          </p:txBody>
        </p:sp>
      </p:grpSp>
      <p:grpSp>
        <p:nvGrpSpPr>
          <p:cNvPr id="4" name="组合 83974"/>
          <p:cNvGrpSpPr/>
          <p:nvPr/>
        </p:nvGrpSpPr>
        <p:grpSpPr bwMode="auto">
          <a:xfrm>
            <a:off x="2514600" y="2160737"/>
            <a:ext cx="2057400" cy="1219200"/>
            <a:chOff x="960" y="864"/>
            <a:chExt cx="1296" cy="768"/>
          </a:xfrm>
        </p:grpSpPr>
        <p:sp>
          <p:nvSpPr>
            <p:cNvPr id="26642" name="直接连接符 83975"/>
            <p:cNvSpPr>
              <a:spLocks noChangeShapeType="1"/>
            </p:cNvSpPr>
            <p:nvPr/>
          </p:nvSpPr>
          <p:spPr bwMode="auto">
            <a:xfrm>
              <a:off x="960" y="864"/>
              <a:ext cx="1296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直接连接符 83976"/>
            <p:cNvSpPr>
              <a:spLocks noChangeShapeType="1"/>
            </p:cNvSpPr>
            <p:nvPr/>
          </p:nvSpPr>
          <p:spPr bwMode="auto">
            <a:xfrm>
              <a:off x="1320" y="1075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3978" name="直接连接符 83977"/>
          <p:cNvSpPr>
            <a:spLocks noChangeShapeType="1"/>
          </p:cNvSpPr>
          <p:nvPr/>
        </p:nvSpPr>
        <p:spPr bwMode="auto">
          <a:xfrm>
            <a:off x="3962400" y="3379937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657725" y="3194693"/>
            <a:ext cx="971550" cy="665054"/>
            <a:chOff x="6143625" y="3298059"/>
            <a:chExt cx="971550" cy="665054"/>
          </a:xfrm>
        </p:grpSpPr>
        <p:sp>
          <p:nvSpPr>
            <p:cNvPr id="26640" name="直接连接符 83979"/>
            <p:cNvSpPr>
              <a:spLocks noChangeShapeType="1"/>
            </p:cNvSpPr>
            <p:nvPr/>
          </p:nvSpPr>
          <p:spPr bwMode="auto">
            <a:xfrm rot="20466957">
              <a:off x="6143625" y="3298059"/>
              <a:ext cx="971550" cy="66505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直接连接符 83980"/>
            <p:cNvSpPr>
              <a:spLocks noChangeShapeType="1"/>
            </p:cNvSpPr>
            <p:nvPr/>
          </p:nvSpPr>
          <p:spPr bwMode="auto">
            <a:xfrm rot="20466957">
              <a:off x="6367527" y="3453639"/>
              <a:ext cx="532921" cy="3538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3982" name="直接连接符 83981"/>
          <p:cNvSpPr>
            <a:spLocks noChangeShapeType="1"/>
          </p:cNvSpPr>
          <p:nvPr/>
        </p:nvSpPr>
        <p:spPr bwMode="auto">
          <a:xfrm>
            <a:off x="5029200" y="3684737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83982"/>
          <p:cNvGrpSpPr/>
          <p:nvPr/>
        </p:nvGrpSpPr>
        <p:grpSpPr bwMode="auto">
          <a:xfrm>
            <a:off x="5715000" y="3684737"/>
            <a:ext cx="2057400" cy="1219200"/>
            <a:chOff x="960" y="864"/>
            <a:chExt cx="1296" cy="768"/>
          </a:xfrm>
        </p:grpSpPr>
        <p:sp>
          <p:nvSpPr>
            <p:cNvPr id="26638" name="直接连接符 83983"/>
            <p:cNvSpPr>
              <a:spLocks noChangeShapeType="1"/>
            </p:cNvSpPr>
            <p:nvPr/>
          </p:nvSpPr>
          <p:spPr bwMode="auto">
            <a:xfrm>
              <a:off x="960" y="864"/>
              <a:ext cx="1296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直接连接符 83984"/>
            <p:cNvSpPr>
              <a:spLocks noChangeShapeType="1"/>
            </p:cNvSpPr>
            <p:nvPr/>
          </p:nvSpPr>
          <p:spPr bwMode="auto">
            <a:xfrm>
              <a:off x="1344" y="1090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w="lg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3987" name="文本框 83986"/>
          <p:cNvSpPr txBox="1">
            <a:spLocks noChangeArrowheads="1"/>
          </p:cNvSpPr>
          <p:nvPr/>
        </p:nvSpPr>
        <p:spPr bwMode="auto">
          <a:xfrm>
            <a:off x="68262" y="5563394"/>
            <a:ext cx="12123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latin typeface="宋体" panose="02010600030101010101" pitchFamily="2" charset="-122"/>
              </a:rPr>
              <a:t>  </a:t>
            </a:r>
            <a:r>
              <a:rPr lang="en-US" altLang="zh-CN" sz="2800" dirty="0">
                <a:solidFill>
                  <a:srgbClr val="C0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射入的光线与射出的光线不在同一直线上</a:t>
            </a:r>
            <a:r>
              <a:rPr lang="zh-CN" altLang="en-US" sz="2800" b="1" dirty="0">
                <a:latin typeface="宋体" panose="02010600030101010101" pitchFamily="2" charset="-122"/>
              </a:rPr>
              <a:t>，但两条光线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平行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 rot="10800000">
            <a:off x="4435474" y="3120731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宋体" panose="02010600030101010101" pitchFamily="2" charset="-122"/>
              </a:rPr>
              <a:t>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 rot="10800000">
            <a:off x="5420518" y="3437564"/>
            <a:ext cx="58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宋体" panose="02010600030101010101" pitchFamily="2" charset="-122"/>
              </a:rPr>
              <a:t>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 animBg="1"/>
      <p:bldP spid="83982" grpId="0" animBg="1"/>
      <p:bldP spid="83987" grpId="0"/>
      <p:bldP spid="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86017"/>
          <p:cNvSpPr txBox="1">
            <a:spLocks noChangeArrowheads="1"/>
          </p:cNvSpPr>
          <p:nvPr/>
        </p:nvSpPr>
        <p:spPr bwMode="auto">
          <a:xfrm>
            <a:off x="1708041" y="949609"/>
            <a:ext cx="7518401" cy="11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 smtClean="0">
                <a:latin typeface="宋体" panose="02010600030101010101" pitchFamily="2" charset="-122"/>
              </a:rPr>
              <a:t>6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．当</a:t>
            </a:r>
            <a:r>
              <a:rPr lang="zh-CN" altLang="en-US" sz="2800" b="1" dirty="0">
                <a:latin typeface="宋体" panose="02010600030101010101" pitchFamily="2" charset="-122"/>
              </a:rPr>
              <a:t>光穿过下面的一块玻璃时，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光将</a:t>
            </a:r>
            <a:r>
              <a:rPr lang="zh-CN" altLang="en-US" sz="2800" b="1" dirty="0">
                <a:latin typeface="宋体" panose="02010600030101010101" pitchFamily="2" charset="-122"/>
              </a:rPr>
              <a:t>会怎样传播呢？画出光路图。</a:t>
            </a:r>
          </a:p>
        </p:txBody>
      </p:sp>
      <p:sp>
        <p:nvSpPr>
          <p:cNvPr id="27651" name="等腰三角形 86018"/>
          <p:cNvSpPr>
            <a:spLocks noChangeArrowheads="1"/>
          </p:cNvSpPr>
          <p:nvPr/>
        </p:nvSpPr>
        <p:spPr bwMode="auto">
          <a:xfrm>
            <a:off x="4191000" y="2628381"/>
            <a:ext cx="2209800" cy="2971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27652" name="组合 86019"/>
          <p:cNvGrpSpPr/>
          <p:nvPr/>
        </p:nvGrpSpPr>
        <p:grpSpPr bwMode="auto">
          <a:xfrm flipV="1">
            <a:off x="2530475" y="3745981"/>
            <a:ext cx="2286000" cy="150813"/>
            <a:chOff x="1104" y="1488"/>
            <a:chExt cx="1440" cy="0"/>
          </a:xfrm>
        </p:grpSpPr>
        <p:sp>
          <p:nvSpPr>
            <p:cNvPr id="27665" name="直接连接符 86020"/>
            <p:cNvSpPr>
              <a:spLocks noChangeShapeType="1"/>
            </p:cNvSpPr>
            <p:nvPr/>
          </p:nvSpPr>
          <p:spPr bwMode="auto">
            <a:xfrm>
              <a:off x="1104" y="1488"/>
              <a:ext cx="14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直接连接符 86021"/>
            <p:cNvSpPr>
              <a:spLocks noChangeShapeType="1"/>
            </p:cNvSpPr>
            <p:nvPr/>
          </p:nvSpPr>
          <p:spPr bwMode="auto">
            <a:xfrm>
              <a:off x="1584" y="14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6023" name="直接连接符 86022"/>
          <p:cNvSpPr>
            <a:spLocks noChangeShapeType="1"/>
          </p:cNvSpPr>
          <p:nvPr/>
        </p:nvSpPr>
        <p:spPr bwMode="auto">
          <a:xfrm rot="317867">
            <a:off x="4040188" y="3687244"/>
            <a:ext cx="1539875" cy="381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86023"/>
          <p:cNvGrpSpPr/>
          <p:nvPr/>
        </p:nvGrpSpPr>
        <p:grpSpPr bwMode="auto">
          <a:xfrm rot="573381" flipV="1">
            <a:off x="4845050" y="3806306"/>
            <a:ext cx="992188" cy="157163"/>
            <a:chOff x="1104" y="1488"/>
            <a:chExt cx="1440" cy="0"/>
          </a:xfrm>
        </p:grpSpPr>
        <p:sp>
          <p:nvSpPr>
            <p:cNvPr id="27663" name="直接连接符 86024"/>
            <p:cNvSpPr>
              <a:spLocks noChangeShapeType="1"/>
            </p:cNvSpPr>
            <p:nvPr/>
          </p:nvSpPr>
          <p:spPr bwMode="auto">
            <a:xfrm>
              <a:off x="1104" y="1488"/>
              <a:ext cx="14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直接连接符 86025"/>
            <p:cNvSpPr>
              <a:spLocks noChangeShapeType="1"/>
            </p:cNvSpPr>
            <p:nvPr/>
          </p:nvSpPr>
          <p:spPr bwMode="auto">
            <a:xfrm>
              <a:off x="1584" y="1488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6027" name="直接连接符 86026"/>
          <p:cNvSpPr>
            <a:spLocks noChangeShapeType="1"/>
          </p:cNvSpPr>
          <p:nvPr/>
        </p:nvSpPr>
        <p:spPr bwMode="auto">
          <a:xfrm rot="378798" flipV="1">
            <a:off x="5334000" y="3849169"/>
            <a:ext cx="838200" cy="457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组合 86027"/>
          <p:cNvGrpSpPr/>
          <p:nvPr/>
        </p:nvGrpSpPr>
        <p:grpSpPr bwMode="auto">
          <a:xfrm rot="1290900">
            <a:off x="5755104" y="4466793"/>
            <a:ext cx="2286000" cy="1587"/>
            <a:chOff x="1104" y="1488"/>
            <a:chExt cx="1440" cy="0"/>
          </a:xfrm>
        </p:grpSpPr>
        <p:sp>
          <p:nvSpPr>
            <p:cNvPr id="27661" name="直接连接符 86028"/>
            <p:cNvSpPr>
              <a:spLocks noChangeShapeType="1"/>
            </p:cNvSpPr>
            <p:nvPr/>
          </p:nvSpPr>
          <p:spPr bwMode="auto">
            <a:xfrm>
              <a:off x="1104" y="1488"/>
              <a:ext cx="14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直接连接符 86029"/>
            <p:cNvSpPr>
              <a:spLocks noChangeShapeType="1"/>
            </p:cNvSpPr>
            <p:nvPr/>
          </p:nvSpPr>
          <p:spPr bwMode="auto">
            <a:xfrm>
              <a:off x="1584" y="14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 rot="8700000">
            <a:off x="5500688" y="3836469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宋体" panose="02010600030101010101" pitchFamily="2" charset="-122"/>
              </a:rPr>
              <a:t>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 rot="6540000">
            <a:off x="4486275" y="3698357"/>
            <a:ext cx="58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宋体" panose="02010600030101010101" pitchFamily="2" charset="-122"/>
              </a:rPr>
              <a:t>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  <p:bldP spid="86027" grpId="0" animBg="1"/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引入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0801" y="1091248"/>
            <a:ext cx="6133734" cy="4600301"/>
          </a:xfrm>
          <a:prstGeom prst="rect">
            <a:avLst/>
          </a:prstGeom>
        </p:spPr>
      </p:pic>
      <p:pic>
        <p:nvPicPr>
          <p:cNvPr id="19" name="Picture 3" descr="点击画面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3209" y="5691549"/>
            <a:ext cx="2568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21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新 课 引 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3" name="直接连接符 22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4" name="图片 23" descr="标题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文本框 36867"/>
          <p:cNvSpPr txBox="1">
            <a:spLocks noChangeArrowheads="1"/>
          </p:cNvSpPr>
          <p:nvPr/>
        </p:nvSpPr>
        <p:spPr bwMode="auto">
          <a:xfrm>
            <a:off x="1544531" y="1328816"/>
            <a:ext cx="7795481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20000"/>
              </a:lnSpc>
            </a:pPr>
            <a:r>
              <a:rPr lang="zh-CN" altLang="en-US" sz="2800" b="1" smtClean="0">
                <a:solidFill>
                  <a:srgbClr val="FF0000"/>
                </a:solidFill>
                <a:ea typeface="楷体_GB2312" pitchFamily="49" charset="-122"/>
              </a:rPr>
              <a:t>筷</a:t>
            </a: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子看上去是弯折的，是不是光在水</a:t>
            </a:r>
            <a:r>
              <a:rPr lang="zh-CN" altLang="en-US" sz="2800" b="1" smtClean="0">
                <a:solidFill>
                  <a:srgbClr val="FF0000"/>
                </a:solidFill>
                <a:ea typeface="楷体_GB2312" pitchFamily="49" charset="-122"/>
              </a:rPr>
              <a:t>面处</a:t>
            </a: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发生了某种变化？</a:t>
            </a:r>
          </a:p>
        </p:txBody>
      </p:sp>
      <p:pic>
        <p:nvPicPr>
          <p:cNvPr id="5125" name="图片 368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5634" y="2832892"/>
            <a:ext cx="3303568" cy="336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368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8437" y="2832892"/>
            <a:ext cx="3302252" cy="336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02739" y="-14311"/>
            <a:ext cx="3496087" cy="1003300"/>
            <a:chOff x="402739" y="21978"/>
            <a:chExt cx="3496087" cy="1003300"/>
          </a:xfrm>
        </p:grpSpPr>
        <p:sp>
          <p:nvSpPr>
            <p:cNvPr id="16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8" name="直接连接符 17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9" name="图片 18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8" descr="http://p3.gexing.com/G1/M00/00/96/rBACE1O2gELQjsgsAAG5BUq9-jQ660_600x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16" name="AutoShape 10" descr="http://p3.gexing.com/G1/M00/00/96/rBACE1O2gELQjsgsAAG5BUq9-jQ660_600x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3" name="Picture 3" descr="点击画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1531" y="5647755"/>
            <a:ext cx="2568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/>
          <p:nvPr/>
        </p:nvSpPr>
        <p:spPr bwMode="auto">
          <a:xfrm>
            <a:off x="650799" y="160338"/>
            <a:ext cx="357020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一、光的折射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" name="4.7、光在水中的折射_超清_~1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1975" y="929779"/>
            <a:ext cx="7986818" cy="4514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781707" y="1081545"/>
            <a:ext cx="842486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/>
              <a:t>光从一种介质</a:t>
            </a:r>
            <a:r>
              <a:rPr lang="zh-CN" altLang="en-US" sz="3200" b="1" dirty="0">
                <a:solidFill>
                  <a:srgbClr val="FF0000"/>
                </a:solidFill>
              </a:rPr>
              <a:t>斜射入</a:t>
            </a:r>
            <a:r>
              <a:rPr lang="zh-CN" altLang="en-US" sz="3200" b="1" dirty="0"/>
              <a:t>另一种介质时，传播方向会发生改变，这种现象叫做</a:t>
            </a:r>
            <a:r>
              <a:rPr lang="zh-CN" altLang="en-US" sz="3200" b="1" dirty="0">
                <a:solidFill>
                  <a:srgbClr val="FF0000"/>
                </a:solidFill>
              </a:rPr>
              <a:t>光的折射</a:t>
            </a:r>
            <a:r>
              <a:rPr lang="zh-CN" altLang="en-US" sz="3200" b="1" dirty="0"/>
              <a:t>。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3503613" y="3789363"/>
            <a:ext cx="44640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5" name="Rectangle 19" descr="横虚线"/>
          <p:cNvSpPr>
            <a:spLocks noChangeArrowheads="1"/>
          </p:cNvSpPr>
          <p:nvPr/>
        </p:nvSpPr>
        <p:spPr bwMode="auto">
          <a:xfrm>
            <a:off x="3503613" y="3810000"/>
            <a:ext cx="4464050" cy="1873250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118" name="Group 22"/>
          <p:cNvGrpSpPr/>
          <p:nvPr/>
        </p:nvGrpSpPr>
        <p:grpSpPr bwMode="auto">
          <a:xfrm rot="2417027">
            <a:off x="4008439" y="3213100"/>
            <a:ext cx="1800225" cy="1588"/>
            <a:chOff x="1746" y="1706"/>
            <a:chExt cx="1134" cy="0"/>
          </a:xfrm>
        </p:grpSpPr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1746" y="170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2290" y="170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19" name="Group 23"/>
          <p:cNvGrpSpPr/>
          <p:nvPr/>
        </p:nvGrpSpPr>
        <p:grpSpPr bwMode="auto">
          <a:xfrm rot="3873167">
            <a:off x="5077620" y="4615658"/>
            <a:ext cx="1800225" cy="1587"/>
            <a:chOff x="1746" y="1706"/>
            <a:chExt cx="1134" cy="0"/>
          </a:xfrm>
        </p:grpSpPr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1746" y="170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2290" y="170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5591175" y="2492375"/>
            <a:ext cx="0" cy="28082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AutoShape 2"/>
          <p:cNvSpPr>
            <a:spLocks noGrp="1" noChangeArrowheads="1"/>
          </p:cNvSpPr>
          <p:nvPr>
            <p:ph type="title"/>
          </p:nvPr>
        </p:nvSpPr>
        <p:spPr>
          <a:xfrm>
            <a:off x="466996" y="376365"/>
            <a:ext cx="3444605" cy="828197"/>
          </a:xfrm>
        </p:spPr>
        <p:txBody>
          <a:bodyPr/>
          <a:lstStyle/>
          <a:p>
            <a:r>
              <a:rPr lang="zh-CN" altLang="en-US" sz="2800" dirty="0">
                <a:solidFill>
                  <a:srgbClr val="FF0000"/>
                </a:solidFill>
              </a:rPr>
              <a:t>光 的 折 射有关</a:t>
            </a:r>
            <a:r>
              <a:rPr lang="zh-CN" altLang="en-US" sz="2800" dirty="0" smtClean="0">
                <a:solidFill>
                  <a:srgbClr val="FF0000"/>
                </a:solidFill>
              </a:rPr>
              <a:t>名词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>
            <a:off x="7434263" y="1246077"/>
            <a:ext cx="0" cy="3429000"/>
          </a:xfrm>
          <a:prstGeom prst="line">
            <a:avLst/>
          </a:prstGeom>
          <a:noFill/>
          <a:ln w="38100">
            <a:solidFill>
              <a:srgbClr val="FF3399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6308" name="Group 4"/>
          <p:cNvGrpSpPr/>
          <p:nvPr/>
        </p:nvGrpSpPr>
        <p:grpSpPr bwMode="auto">
          <a:xfrm>
            <a:off x="7134225" y="790464"/>
            <a:ext cx="762000" cy="4191000"/>
            <a:chOff x="2592" y="960"/>
            <a:chExt cx="480" cy="2640"/>
          </a:xfrm>
        </p:grpSpPr>
        <p:sp>
          <p:nvSpPr>
            <p:cNvPr id="226309" name="Text Box 5"/>
            <p:cNvSpPr txBox="1">
              <a:spLocks noChangeArrowheads="1"/>
            </p:cNvSpPr>
            <p:nvPr/>
          </p:nvSpPr>
          <p:spPr bwMode="auto">
            <a:xfrm>
              <a:off x="2592" y="96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6310" name="Text Box 6"/>
            <p:cNvSpPr txBox="1">
              <a:spLocks noChangeArrowheads="1"/>
            </p:cNvSpPr>
            <p:nvPr/>
          </p:nvSpPr>
          <p:spPr bwMode="auto">
            <a:xfrm>
              <a:off x="2592" y="331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226311" name="Arc 7"/>
          <p:cNvSpPr/>
          <p:nvPr/>
        </p:nvSpPr>
        <p:spPr bwMode="auto">
          <a:xfrm>
            <a:off x="7391400" y="2030302"/>
            <a:ext cx="533400" cy="303212"/>
          </a:xfrm>
          <a:custGeom>
            <a:avLst/>
            <a:gdLst>
              <a:gd name="G0" fmla="+- 0 0 0"/>
              <a:gd name="G1" fmla="+- 21531 0 0"/>
              <a:gd name="G2" fmla="+- 21600 0 0"/>
              <a:gd name="T0" fmla="*/ 1730 w 21600"/>
              <a:gd name="T1" fmla="*/ 0 h 21531"/>
              <a:gd name="T2" fmla="*/ 21600 w 21600"/>
              <a:gd name="T3" fmla="*/ 21531 h 21531"/>
              <a:gd name="T4" fmla="*/ 0 w 21600"/>
              <a:gd name="T5" fmla="*/ 21531 h 2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31" fill="none" extrusionOk="0">
                <a:moveTo>
                  <a:pt x="1729" y="0"/>
                </a:moveTo>
                <a:cubicBezTo>
                  <a:pt x="12952" y="902"/>
                  <a:pt x="21600" y="10272"/>
                  <a:pt x="21600" y="21531"/>
                </a:cubicBezTo>
              </a:path>
              <a:path w="21600" h="21531" stroke="0" extrusionOk="0">
                <a:moveTo>
                  <a:pt x="1729" y="0"/>
                </a:moveTo>
                <a:cubicBezTo>
                  <a:pt x="12952" y="902"/>
                  <a:pt x="21600" y="10272"/>
                  <a:pt x="21600" y="21531"/>
                </a:cubicBezTo>
                <a:lnTo>
                  <a:pt x="0" y="215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6312" name="Group 8"/>
          <p:cNvGrpSpPr/>
          <p:nvPr/>
        </p:nvGrpSpPr>
        <p:grpSpPr bwMode="auto">
          <a:xfrm>
            <a:off x="7896226" y="1525477"/>
            <a:ext cx="2087563" cy="519112"/>
            <a:chOff x="2699" y="1480"/>
            <a:chExt cx="1315" cy="327"/>
          </a:xfrm>
        </p:grpSpPr>
        <p:sp>
          <p:nvSpPr>
            <p:cNvPr id="226313" name="Line 9"/>
            <p:cNvSpPr>
              <a:spLocks noChangeShapeType="1"/>
            </p:cNvSpPr>
            <p:nvPr/>
          </p:nvSpPr>
          <p:spPr bwMode="auto">
            <a:xfrm flipH="1">
              <a:off x="2699" y="1706"/>
              <a:ext cx="533" cy="7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314" name="Text Box 10"/>
            <p:cNvSpPr txBox="1">
              <a:spLocks noChangeArrowheads="1"/>
            </p:cNvSpPr>
            <p:nvPr/>
          </p:nvSpPr>
          <p:spPr bwMode="auto">
            <a:xfrm>
              <a:off x="3107" y="1480"/>
              <a:ext cx="9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</a:rPr>
                <a:t>入射角</a:t>
              </a:r>
            </a:p>
          </p:txBody>
        </p:sp>
      </p:grpSp>
      <p:grpSp>
        <p:nvGrpSpPr>
          <p:cNvPr id="226315" name="Group 11"/>
          <p:cNvGrpSpPr/>
          <p:nvPr/>
        </p:nvGrpSpPr>
        <p:grpSpPr bwMode="auto">
          <a:xfrm>
            <a:off x="4943475" y="3830527"/>
            <a:ext cx="2160588" cy="519112"/>
            <a:chOff x="249" y="2880"/>
            <a:chExt cx="1361" cy="327"/>
          </a:xfrm>
        </p:grpSpPr>
        <p:sp>
          <p:nvSpPr>
            <p:cNvPr id="226316" name="Line 12"/>
            <p:cNvSpPr>
              <a:spLocks noChangeShapeType="1"/>
            </p:cNvSpPr>
            <p:nvPr/>
          </p:nvSpPr>
          <p:spPr bwMode="auto">
            <a:xfrm flipV="1">
              <a:off x="1065" y="3067"/>
              <a:ext cx="545" cy="5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317" name="Text Box 13"/>
            <p:cNvSpPr txBox="1">
              <a:spLocks noChangeArrowheads="1"/>
            </p:cNvSpPr>
            <p:nvPr/>
          </p:nvSpPr>
          <p:spPr bwMode="auto">
            <a:xfrm>
              <a:off x="249" y="2880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</a:rPr>
                <a:t>折射角</a:t>
              </a:r>
            </a:p>
          </p:txBody>
        </p:sp>
      </p:grpSp>
      <p:grpSp>
        <p:nvGrpSpPr>
          <p:cNvPr id="226318" name="Group 14"/>
          <p:cNvGrpSpPr/>
          <p:nvPr/>
        </p:nvGrpSpPr>
        <p:grpSpPr bwMode="auto">
          <a:xfrm>
            <a:off x="4751388" y="3303477"/>
            <a:ext cx="2349500" cy="519112"/>
            <a:chOff x="493" y="2544"/>
            <a:chExt cx="1480" cy="327"/>
          </a:xfrm>
        </p:grpSpPr>
        <p:sp>
          <p:nvSpPr>
            <p:cNvPr id="226319" name="Line 15"/>
            <p:cNvSpPr>
              <a:spLocks noChangeShapeType="1"/>
            </p:cNvSpPr>
            <p:nvPr/>
          </p:nvSpPr>
          <p:spPr bwMode="auto">
            <a:xfrm>
              <a:off x="1493" y="2736"/>
              <a:ext cx="48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320" name="Text Box 16"/>
            <p:cNvSpPr txBox="1">
              <a:spLocks noChangeArrowheads="1"/>
            </p:cNvSpPr>
            <p:nvPr/>
          </p:nvSpPr>
          <p:spPr bwMode="auto">
            <a:xfrm>
              <a:off x="493" y="2544"/>
              <a:ext cx="10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</a:rPr>
                <a:t>折射光线</a:t>
              </a:r>
            </a:p>
          </p:txBody>
        </p:sp>
      </p:grpSp>
      <p:grpSp>
        <p:nvGrpSpPr>
          <p:cNvPr id="226321" name="Group 17"/>
          <p:cNvGrpSpPr/>
          <p:nvPr/>
        </p:nvGrpSpPr>
        <p:grpSpPr bwMode="auto">
          <a:xfrm>
            <a:off x="8062913" y="2262077"/>
            <a:ext cx="2252662" cy="519112"/>
            <a:chOff x="2925" y="1872"/>
            <a:chExt cx="1419" cy="327"/>
          </a:xfrm>
        </p:grpSpPr>
        <p:sp>
          <p:nvSpPr>
            <p:cNvPr id="226322" name="Line 18"/>
            <p:cNvSpPr>
              <a:spLocks noChangeShapeType="1"/>
            </p:cNvSpPr>
            <p:nvPr/>
          </p:nvSpPr>
          <p:spPr bwMode="auto">
            <a:xfrm flipH="1" flipV="1">
              <a:off x="2925" y="1888"/>
              <a:ext cx="348" cy="12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323" name="Text Box 19"/>
            <p:cNvSpPr txBox="1">
              <a:spLocks noChangeArrowheads="1"/>
            </p:cNvSpPr>
            <p:nvPr/>
          </p:nvSpPr>
          <p:spPr bwMode="auto">
            <a:xfrm>
              <a:off x="3288" y="1872"/>
              <a:ext cx="10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</a:rPr>
                <a:t>入射光线</a:t>
              </a:r>
            </a:p>
          </p:txBody>
        </p:sp>
      </p:grpSp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4318000" y="2174765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800" b="1">
                <a:solidFill>
                  <a:srgbClr val="FF3399"/>
                </a:solidFill>
                <a:latin typeface="Times New Roman" panose="02020603050405020304" pitchFamily="18" charset="0"/>
              </a:rPr>
              <a:t>空气</a:t>
            </a:r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4295775" y="2909777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800" b="1">
                <a:solidFill>
                  <a:srgbClr val="FF3399"/>
                </a:solidFill>
                <a:latin typeface="Times New Roman" panose="02020603050405020304" pitchFamily="18" charset="0"/>
              </a:rPr>
              <a:t>玻璃</a:t>
            </a:r>
          </a:p>
        </p:txBody>
      </p:sp>
      <p:sp>
        <p:nvSpPr>
          <p:cNvPr id="226326" name="Line 22"/>
          <p:cNvSpPr>
            <a:spLocks noChangeShapeType="1"/>
          </p:cNvSpPr>
          <p:nvPr/>
        </p:nvSpPr>
        <p:spPr bwMode="auto">
          <a:xfrm>
            <a:off x="5375276" y="2893902"/>
            <a:ext cx="39544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26327" name="Group 23"/>
          <p:cNvGrpSpPr/>
          <p:nvPr/>
        </p:nvGrpSpPr>
        <p:grpSpPr bwMode="auto">
          <a:xfrm>
            <a:off x="5930901" y="1238140"/>
            <a:ext cx="1484313" cy="519113"/>
            <a:chOff x="539" y="1026"/>
            <a:chExt cx="935" cy="327"/>
          </a:xfrm>
        </p:grpSpPr>
        <p:sp>
          <p:nvSpPr>
            <p:cNvPr id="226328" name="Line 24"/>
            <p:cNvSpPr>
              <a:spLocks noChangeShapeType="1"/>
            </p:cNvSpPr>
            <p:nvPr/>
          </p:nvSpPr>
          <p:spPr bwMode="auto">
            <a:xfrm>
              <a:off x="1128" y="1253"/>
              <a:ext cx="346" cy="4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329" name="Text Box 25"/>
            <p:cNvSpPr txBox="1">
              <a:spLocks noChangeArrowheads="1"/>
            </p:cNvSpPr>
            <p:nvPr/>
          </p:nvSpPr>
          <p:spPr bwMode="auto">
            <a:xfrm>
              <a:off x="539" y="1026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</a:rPr>
                <a:t>法线</a:t>
              </a:r>
            </a:p>
          </p:txBody>
        </p:sp>
      </p:grpSp>
      <p:sp>
        <p:nvSpPr>
          <p:cNvPr id="226330" name="Rectangle 26"/>
          <p:cNvSpPr>
            <a:spLocks noChangeArrowheads="1"/>
          </p:cNvSpPr>
          <p:nvPr/>
        </p:nvSpPr>
        <p:spPr bwMode="auto">
          <a:xfrm>
            <a:off x="1145767" y="5003967"/>
            <a:ext cx="8838022" cy="13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hlink"/>
                </a:solidFill>
              </a:rPr>
              <a:t>法线：过入射点和界面（两种介质的分界面）垂直的直线。 </a:t>
            </a:r>
          </a:p>
          <a:p>
            <a:r>
              <a:rPr lang="zh-CN" altLang="en-US" sz="2400" b="1" dirty="0">
                <a:solidFill>
                  <a:schemeClr val="hlink"/>
                </a:solidFill>
              </a:rPr>
              <a:t>入射角：入射光线与法线的夹角。</a:t>
            </a:r>
          </a:p>
          <a:p>
            <a:r>
              <a:rPr lang="zh-CN" altLang="en-US" sz="2400" b="1" dirty="0">
                <a:solidFill>
                  <a:schemeClr val="hlink"/>
                </a:solidFill>
              </a:rPr>
              <a:t>折射角：折射光线与法线的夹角。</a:t>
            </a:r>
          </a:p>
        </p:txBody>
      </p:sp>
      <p:sp>
        <p:nvSpPr>
          <p:cNvPr id="226331" name="Rectangle 27"/>
          <p:cNvSpPr>
            <a:spLocks noRot="1" noChangeArrowheads="1"/>
          </p:cNvSpPr>
          <p:nvPr/>
        </p:nvSpPr>
        <p:spPr bwMode="auto">
          <a:xfrm>
            <a:off x="1558926" y="3716338"/>
            <a:ext cx="21240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b="0" i="1">
              <a:solidFill>
                <a:srgbClr val="33CC33"/>
              </a:solidFill>
              <a:ea typeface="黑体" panose="02010609060101010101" pitchFamily="49" charset="-122"/>
            </a:endParaRPr>
          </a:p>
        </p:txBody>
      </p:sp>
      <p:sp>
        <p:nvSpPr>
          <p:cNvPr id="226333" name="Text Box 29"/>
          <p:cNvSpPr txBox="1">
            <a:spLocks noChangeArrowheads="1"/>
          </p:cNvSpPr>
          <p:nvPr/>
        </p:nvSpPr>
        <p:spPr bwMode="auto">
          <a:xfrm>
            <a:off x="9120188" y="2606565"/>
            <a:ext cx="1116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pitchFamily="18" charset="0"/>
              </a:rPr>
              <a:t>界面</a:t>
            </a:r>
          </a:p>
        </p:txBody>
      </p:sp>
      <p:sp>
        <p:nvSpPr>
          <p:cNvPr id="226334" name="Text Box 30"/>
          <p:cNvSpPr txBox="1">
            <a:spLocks noChangeArrowheads="1"/>
          </p:cNvSpPr>
          <p:nvPr/>
        </p:nvSpPr>
        <p:spPr bwMode="auto">
          <a:xfrm>
            <a:off x="7589839" y="1608028"/>
            <a:ext cx="64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1" lang="zh-CN" altLang="en-US" sz="3200" b="1" i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35" name="Text Box 31"/>
          <p:cNvSpPr txBox="1">
            <a:spLocks noChangeArrowheads="1"/>
          </p:cNvSpPr>
          <p:nvPr/>
        </p:nvSpPr>
        <p:spPr bwMode="auto">
          <a:xfrm>
            <a:off x="7075487" y="3683169"/>
            <a:ext cx="719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l-GR" altLang="zh-CN" sz="3200" b="1" i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kumimoji="1" lang="zh-CN" altLang="en-US" sz="32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6336" name="Group 32"/>
          <p:cNvGrpSpPr/>
          <p:nvPr/>
        </p:nvGrpSpPr>
        <p:grpSpPr bwMode="auto">
          <a:xfrm>
            <a:off x="7464426" y="1165114"/>
            <a:ext cx="1584325" cy="1728788"/>
            <a:chOff x="3742" y="436"/>
            <a:chExt cx="998" cy="1089"/>
          </a:xfrm>
        </p:grpSpPr>
        <p:sp>
          <p:nvSpPr>
            <p:cNvPr id="226337" name="Line 33"/>
            <p:cNvSpPr>
              <a:spLocks noChangeShapeType="1"/>
            </p:cNvSpPr>
            <p:nvPr/>
          </p:nvSpPr>
          <p:spPr bwMode="auto">
            <a:xfrm flipV="1">
              <a:off x="3742" y="436"/>
              <a:ext cx="998" cy="108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38" name="AutoShape 34"/>
            <p:cNvSpPr>
              <a:spLocks noChangeArrowheads="1"/>
            </p:cNvSpPr>
            <p:nvPr/>
          </p:nvSpPr>
          <p:spPr bwMode="auto">
            <a:xfrm rot="13440108">
              <a:off x="4136" y="965"/>
              <a:ext cx="68" cy="181"/>
            </a:xfrm>
            <a:prstGeom prst="triangle">
              <a:avLst>
                <a:gd name="adj" fmla="val 51111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6339" name="Group 35"/>
          <p:cNvGrpSpPr/>
          <p:nvPr/>
        </p:nvGrpSpPr>
        <p:grpSpPr bwMode="auto">
          <a:xfrm>
            <a:off x="6710363" y="2871677"/>
            <a:ext cx="754062" cy="1871662"/>
            <a:chOff x="3251" y="1511"/>
            <a:chExt cx="475" cy="1179"/>
          </a:xfrm>
        </p:grpSpPr>
        <p:sp>
          <p:nvSpPr>
            <p:cNvPr id="226340" name="Line 36"/>
            <p:cNvSpPr>
              <a:spLocks noChangeShapeType="1"/>
            </p:cNvSpPr>
            <p:nvPr/>
          </p:nvSpPr>
          <p:spPr bwMode="auto">
            <a:xfrm flipH="1">
              <a:off x="3251" y="1511"/>
              <a:ext cx="475" cy="11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41" name="AutoShape 37"/>
            <p:cNvSpPr>
              <a:spLocks noChangeArrowheads="1"/>
            </p:cNvSpPr>
            <p:nvPr/>
          </p:nvSpPr>
          <p:spPr bwMode="auto">
            <a:xfrm rot="12126771">
              <a:off x="3424" y="2077"/>
              <a:ext cx="68" cy="181"/>
            </a:xfrm>
            <a:prstGeom prst="triangle">
              <a:avLst>
                <a:gd name="adj" fmla="val 51111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6342" name="Arc 38"/>
          <p:cNvSpPr>
            <a:spLocks noChangeAspect="1"/>
          </p:cNvSpPr>
          <p:nvPr/>
        </p:nvSpPr>
        <p:spPr bwMode="auto">
          <a:xfrm flipH="1" flipV="1">
            <a:off x="7102476" y="3584464"/>
            <a:ext cx="309563" cy="230188"/>
          </a:xfrm>
          <a:custGeom>
            <a:avLst/>
            <a:gdLst>
              <a:gd name="G0" fmla="+- 10605 0 0"/>
              <a:gd name="G1" fmla="+- 21600 0 0"/>
              <a:gd name="G2" fmla="+- 21600 0 0"/>
              <a:gd name="T0" fmla="*/ 0 w 28398"/>
              <a:gd name="T1" fmla="*/ 2783 h 21600"/>
              <a:gd name="T2" fmla="*/ 28398 w 28398"/>
              <a:gd name="T3" fmla="*/ 9353 h 21600"/>
              <a:gd name="T4" fmla="*/ 10605 w 283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98" h="21600" fill="none" extrusionOk="0">
                <a:moveTo>
                  <a:pt x="-1" y="2782"/>
                </a:moveTo>
                <a:cubicBezTo>
                  <a:pt x="3236" y="958"/>
                  <a:pt x="6889" y="-1"/>
                  <a:pt x="10605" y="0"/>
                </a:cubicBezTo>
                <a:cubicBezTo>
                  <a:pt x="17713" y="0"/>
                  <a:pt x="24367" y="3497"/>
                  <a:pt x="28397" y="9353"/>
                </a:cubicBezTo>
              </a:path>
              <a:path w="28398" h="21600" stroke="0" extrusionOk="0">
                <a:moveTo>
                  <a:pt x="-1" y="2782"/>
                </a:moveTo>
                <a:cubicBezTo>
                  <a:pt x="3236" y="958"/>
                  <a:pt x="6889" y="-1"/>
                  <a:pt x="10605" y="0"/>
                </a:cubicBezTo>
                <a:cubicBezTo>
                  <a:pt x="17713" y="0"/>
                  <a:pt x="24367" y="3497"/>
                  <a:pt x="28397" y="9353"/>
                </a:cubicBezTo>
                <a:lnTo>
                  <a:pt x="1060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2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utoUpdateAnimBg="0"/>
      <p:bldP spid="226307" grpId="0" animBg="1"/>
      <p:bldP spid="226311" grpId="0" animBg="1"/>
      <p:bldP spid="226324" grpId="0" autoUpdateAnimBg="0"/>
      <p:bldP spid="226325" grpId="0" autoUpdateAnimBg="0"/>
      <p:bldP spid="226326" grpId="0" animBg="1"/>
      <p:bldP spid="226330" grpId="0"/>
      <p:bldP spid="226331" grpId="0"/>
      <p:bldP spid="226333" grpId="0"/>
      <p:bldP spid="226334" grpId="0"/>
      <p:bldP spid="226335" grpId="0"/>
      <p:bldP spid="2263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文本框 7174"/>
          <p:cNvSpPr txBox="1">
            <a:spLocks noChangeArrowheads="1"/>
          </p:cNvSpPr>
          <p:nvPr/>
        </p:nvSpPr>
        <p:spPr bwMode="auto">
          <a:xfrm>
            <a:off x="1220519" y="1133826"/>
            <a:ext cx="94964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</a:rPr>
              <a:t>光的反射中“一点”、“两角” “三线”指的是什么？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00993" y="4127183"/>
            <a:ext cx="59039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宋体" panose="02010600030101010101" pitchFamily="2" charset="-122"/>
              </a:rPr>
              <a:t>在光的折射中又分别指的是什么呢？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06323" y="2065272"/>
            <a:ext cx="770096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一点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：入射点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两角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：反射角和入射角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三线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：反射光线、入射光线和法线</a:t>
            </a:r>
          </a:p>
        </p:txBody>
      </p:sp>
      <p:pic>
        <p:nvPicPr>
          <p:cNvPr id="13319" name="图片 3" descr="u=808332245,1378659048&amp;fm=200&amp;g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98"/>
          <a:stretch>
            <a:fillRect/>
          </a:stretch>
        </p:blipFill>
        <p:spPr bwMode="auto">
          <a:xfrm>
            <a:off x="9240838" y="3881121"/>
            <a:ext cx="19335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8193"/>
          <p:cNvSpPr>
            <a:spLocks noChangeArrowheads="1"/>
          </p:cNvSpPr>
          <p:nvPr/>
        </p:nvSpPr>
        <p:spPr bwMode="auto">
          <a:xfrm rot="10800000">
            <a:off x="1524000" y="3892550"/>
            <a:ext cx="4495800" cy="24034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195" name="直接连接符 8194"/>
          <p:cNvSpPr>
            <a:spLocks noChangeShapeType="1"/>
          </p:cNvSpPr>
          <p:nvPr/>
        </p:nvSpPr>
        <p:spPr bwMode="auto">
          <a:xfrm>
            <a:off x="3865563" y="1704976"/>
            <a:ext cx="0" cy="458805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8195"/>
          <p:cNvGrpSpPr/>
          <p:nvPr/>
        </p:nvGrpSpPr>
        <p:grpSpPr bwMode="auto">
          <a:xfrm>
            <a:off x="1776413" y="2624138"/>
            <a:ext cx="2087562" cy="1296987"/>
            <a:chOff x="0" y="0"/>
            <a:chExt cx="864" cy="864"/>
          </a:xfrm>
        </p:grpSpPr>
        <p:sp>
          <p:nvSpPr>
            <p:cNvPr id="14369" name="直接连接符 8196"/>
            <p:cNvSpPr>
              <a:spLocks noChangeShapeType="1"/>
            </p:cNvSpPr>
            <p:nvPr/>
          </p:nvSpPr>
          <p:spPr bwMode="auto">
            <a:xfrm>
              <a:off x="0" y="0"/>
              <a:ext cx="480" cy="48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直接连接符 8197"/>
            <p:cNvSpPr>
              <a:spLocks noChangeShapeType="1"/>
            </p:cNvSpPr>
            <p:nvPr/>
          </p:nvSpPr>
          <p:spPr bwMode="auto">
            <a:xfrm>
              <a:off x="432" y="432"/>
              <a:ext cx="432" cy="43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198"/>
          <p:cNvGrpSpPr/>
          <p:nvPr/>
        </p:nvGrpSpPr>
        <p:grpSpPr bwMode="auto">
          <a:xfrm>
            <a:off x="3863975" y="3921125"/>
            <a:ext cx="1727200" cy="2374900"/>
            <a:chOff x="0" y="0"/>
            <a:chExt cx="864" cy="864"/>
          </a:xfrm>
        </p:grpSpPr>
        <p:sp>
          <p:nvSpPr>
            <p:cNvPr id="14367" name="直接连接符 8199"/>
            <p:cNvSpPr>
              <a:spLocks noChangeShapeType="1"/>
            </p:cNvSpPr>
            <p:nvPr/>
          </p:nvSpPr>
          <p:spPr bwMode="auto">
            <a:xfrm>
              <a:off x="0" y="0"/>
              <a:ext cx="480" cy="48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直接连接符 8200"/>
            <p:cNvSpPr>
              <a:spLocks noChangeShapeType="1"/>
            </p:cNvSpPr>
            <p:nvPr/>
          </p:nvSpPr>
          <p:spPr bwMode="auto">
            <a:xfrm>
              <a:off x="432" y="432"/>
              <a:ext cx="432" cy="43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2" name="文本框 8201"/>
          <p:cNvSpPr txBox="1">
            <a:spLocks noChangeArrowheads="1"/>
          </p:cNvSpPr>
          <p:nvPr/>
        </p:nvSpPr>
        <p:spPr bwMode="auto">
          <a:xfrm>
            <a:off x="3500323" y="1669733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i="1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8203" name="文本框 8202"/>
          <p:cNvSpPr txBox="1">
            <a:spLocks noChangeArrowheads="1"/>
          </p:cNvSpPr>
          <p:nvPr/>
        </p:nvSpPr>
        <p:spPr bwMode="auto">
          <a:xfrm>
            <a:off x="3432175" y="3963988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8204" name="文本框 8203"/>
          <p:cNvSpPr txBox="1">
            <a:spLocks noChangeArrowheads="1"/>
          </p:cNvSpPr>
          <p:nvPr/>
        </p:nvSpPr>
        <p:spPr bwMode="auto">
          <a:xfrm>
            <a:off x="3457460" y="5992762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i="1" dirty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8205" name="文本框 8204"/>
          <p:cNvSpPr txBox="1">
            <a:spLocks noChangeArrowheads="1"/>
          </p:cNvSpPr>
          <p:nvPr/>
        </p:nvSpPr>
        <p:spPr bwMode="auto">
          <a:xfrm>
            <a:off x="5244222" y="3963988"/>
            <a:ext cx="5032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水</a:t>
            </a:r>
          </a:p>
        </p:txBody>
      </p:sp>
      <p:sp>
        <p:nvSpPr>
          <p:cNvPr id="8206" name="文本框 8205"/>
          <p:cNvSpPr txBox="1">
            <a:spLocks noChangeArrowheads="1"/>
          </p:cNvSpPr>
          <p:nvPr/>
        </p:nvSpPr>
        <p:spPr bwMode="auto">
          <a:xfrm>
            <a:off x="4983162" y="3290437"/>
            <a:ext cx="936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空气</a:t>
            </a:r>
          </a:p>
        </p:txBody>
      </p:sp>
      <p:sp>
        <p:nvSpPr>
          <p:cNvPr id="8207" name="文本框 8206"/>
          <p:cNvSpPr txBox="1">
            <a:spLocks noChangeArrowheads="1"/>
          </p:cNvSpPr>
          <p:nvPr/>
        </p:nvSpPr>
        <p:spPr bwMode="auto">
          <a:xfrm rot="1820390">
            <a:off x="1754384" y="3061547"/>
            <a:ext cx="1438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</a:rPr>
              <a:t>入射光线</a:t>
            </a:r>
          </a:p>
        </p:txBody>
      </p:sp>
      <p:sp>
        <p:nvSpPr>
          <p:cNvPr id="8208" name="文本框 8207"/>
          <p:cNvSpPr txBox="1">
            <a:spLocks noChangeArrowheads="1"/>
          </p:cNvSpPr>
          <p:nvPr/>
        </p:nvSpPr>
        <p:spPr bwMode="auto">
          <a:xfrm rot="2859913">
            <a:off x="4584601" y="5045701"/>
            <a:ext cx="1505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</a:rPr>
              <a:t>折射光线</a:t>
            </a:r>
          </a:p>
        </p:txBody>
      </p:sp>
      <p:sp>
        <p:nvSpPr>
          <p:cNvPr id="8209" name="文本框 8208"/>
          <p:cNvSpPr txBox="1">
            <a:spLocks noChangeArrowheads="1"/>
          </p:cNvSpPr>
          <p:nvPr/>
        </p:nvSpPr>
        <p:spPr bwMode="auto">
          <a:xfrm>
            <a:off x="3865563" y="5192351"/>
            <a:ext cx="1163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折射</a:t>
            </a:r>
            <a:r>
              <a:rPr lang="zh-CN" altLang="en-US" b="1" dirty="0" smtClean="0">
                <a:latin typeface="Times New Roman" panose="02020603050405020304" pitchFamily="18" charset="0"/>
              </a:rPr>
              <a:t>角</a:t>
            </a:r>
            <a:r>
              <a:rPr lang="en-US" altLang="zh-CN" b="1" i="1" dirty="0" smtClean="0">
                <a:latin typeface="Times New Roman" panose="02020603050405020304" pitchFamily="18" charset="0"/>
              </a:rPr>
              <a:t>r</a:t>
            </a:r>
            <a:endParaRPr lang="zh-CN" altLang="en-US" b="1" i="1" dirty="0">
              <a:latin typeface="Times New Roman" panose="02020603050405020304" pitchFamily="18" charset="0"/>
            </a:endParaRPr>
          </a:p>
        </p:txBody>
      </p:sp>
      <p:sp>
        <p:nvSpPr>
          <p:cNvPr id="14350" name="矩形 8209"/>
          <p:cNvSpPr>
            <a:spLocks noChangeArrowheads="1"/>
          </p:cNvSpPr>
          <p:nvPr/>
        </p:nvSpPr>
        <p:spPr bwMode="auto">
          <a:xfrm>
            <a:off x="1273075" y="603033"/>
            <a:ext cx="7702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折射中的“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一点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”、“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两角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” 、“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三线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1" name="文本框 8210"/>
          <p:cNvSpPr txBox="1">
            <a:spLocks noChangeArrowheads="1"/>
          </p:cNvSpPr>
          <p:nvPr/>
        </p:nvSpPr>
        <p:spPr bwMode="auto">
          <a:xfrm>
            <a:off x="2861789" y="2984412"/>
            <a:ext cx="143625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 dirty="0" smtClean="0">
                <a:latin typeface="Times New Roman" panose="02020603050405020304" pitchFamily="18" charset="0"/>
              </a:rPr>
              <a:t>入射角</a:t>
            </a:r>
            <a:r>
              <a:rPr lang="en-US" altLang="zh-CN" b="1" i="1" dirty="0" err="1">
                <a:latin typeface="Times New Roman" panose="02020603050405020304" pitchFamily="18" charset="0"/>
              </a:rPr>
              <a:t>i</a:t>
            </a:r>
            <a:endParaRPr lang="en-US" altLang="zh-CN" b="1" i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8212" name="任意多边形 8211"/>
          <p:cNvSpPr>
            <a:spLocks noChangeArrowheads="1"/>
          </p:cNvSpPr>
          <p:nvPr/>
        </p:nvSpPr>
        <p:spPr bwMode="auto">
          <a:xfrm flipH="1">
            <a:off x="3613603" y="3587071"/>
            <a:ext cx="228600" cy="203200"/>
          </a:xfrm>
          <a:custGeom>
            <a:avLst/>
            <a:gdLst>
              <a:gd name="T0" fmla="*/ 0 w 21600"/>
              <a:gd name="T1" fmla="*/ 0 h 28843"/>
              <a:gd name="T2" fmla="*/ 21600 w 21600"/>
              <a:gd name="T3" fmla="*/ 21600 h 28843"/>
              <a:gd name="T4" fmla="*/ 20354 w 21600"/>
              <a:gd name="T5" fmla="*/ 28848 h 28843"/>
              <a:gd name="T6" fmla="*/ 0 w 21600"/>
              <a:gd name="T7" fmla="*/ 0 h 28843"/>
              <a:gd name="T8" fmla="*/ 21600 w 21600"/>
              <a:gd name="T9" fmla="*/ 21600 h 28843"/>
              <a:gd name="T10" fmla="*/ 20354 w 21600"/>
              <a:gd name="T11" fmla="*/ 28848 h 28843"/>
              <a:gd name="T12" fmla="*/ 0 w 21600"/>
              <a:gd name="T13" fmla="*/ 21600 h 288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8843"/>
              <a:gd name="T23" fmla="*/ 21600 w 21600"/>
              <a:gd name="T24" fmla="*/ 28843 h 288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8843" fill="none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cubicBezTo>
                  <a:pt x="21600" y="24144"/>
                  <a:pt x="21160" y="26585"/>
                  <a:pt x="20354" y="28848"/>
                </a:cubicBezTo>
              </a:path>
              <a:path w="21600" h="28843" stroke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cubicBezTo>
                  <a:pt x="21600" y="24144"/>
                  <a:pt x="21160" y="26585"/>
                  <a:pt x="20354" y="2884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3" name="任意多边形 8212"/>
          <p:cNvSpPr>
            <a:spLocks noChangeArrowheads="1"/>
          </p:cNvSpPr>
          <p:nvPr/>
        </p:nvSpPr>
        <p:spPr bwMode="auto">
          <a:xfrm flipH="1">
            <a:off x="3867377" y="4298495"/>
            <a:ext cx="282575" cy="228600"/>
          </a:xfrm>
          <a:custGeom>
            <a:avLst/>
            <a:gdLst>
              <a:gd name="T0" fmla="*/ 31955 w 31955"/>
              <a:gd name="T1" fmla="*/ 31712 h 34356"/>
              <a:gd name="T2" fmla="*/ 21600 w 31955"/>
              <a:gd name="T3" fmla="*/ 34356 h 34356"/>
              <a:gd name="T4" fmla="*/ 0 w 31955"/>
              <a:gd name="T5" fmla="*/ 12756 h 34356"/>
              <a:gd name="T6" fmla="*/ 4167 w 31955"/>
              <a:gd name="T7" fmla="*/ -1 h 34356"/>
              <a:gd name="T8" fmla="*/ 31955 w 31955"/>
              <a:gd name="T9" fmla="*/ 31712 h 34356"/>
              <a:gd name="T10" fmla="*/ 21600 w 31955"/>
              <a:gd name="T11" fmla="*/ 34356 h 34356"/>
              <a:gd name="T12" fmla="*/ 0 w 31955"/>
              <a:gd name="T13" fmla="*/ 12756 h 34356"/>
              <a:gd name="T14" fmla="*/ 4167 w 31955"/>
              <a:gd name="T15" fmla="*/ -1 h 34356"/>
              <a:gd name="T16" fmla="*/ 21600 w 31955"/>
              <a:gd name="T17" fmla="*/ 12756 h 343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955"/>
              <a:gd name="T28" fmla="*/ 0 h 34356"/>
              <a:gd name="T29" fmla="*/ 31955 w 31955"/>
              <a:gd name="T30" fmla="*/ 34356 h 343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955" h="34356" fill="none">
                <a:moveTo>
                  <a:pt x="31955" y="31712"/>
                </a:moveTo>
                <a:cubicBezTo>
                  <a:pt x="28883" y="33399"/>
                  <a:pt x="25353" y="34356"/>
                  <a:pt x="21600" y="34356"/>
                </a:cubicBezTo>
                <a:cubicBezTo>
                  <a:pt x="9671" y="34356"/>
                  <a:pt x="0" y="24685"/>
                  <a:pt x="0" y="12756"/>
                </a:cubicBezTo>
                <a:cubicBezTo>
                  <a:pt x="0" y="7984"/>
                  <a:pt x="1547" y="3574"/>
                  <a:pt x="4167" y="-1"/>
                </a:cubicBezTo>
              </a:path>
              <a:path w="31955" h="34356" stroke="0">
                <a:moveTo>
                  <a:pt x="31955" y="31712"/>
                </a:moveTo>
                <a:cubicBezTo>
                  <a:pt x="28883" y="33399"/>
                  <a:pt x="25353" y="34356"/>
                  <a:pt x="21600" y="34356"/>
                </a:cubicBezTo>
                <a:cubicBezTo>
                  <a:pt x="9671" y="34356"/>
                  <a:pt x="0" y="24685"/>
                  <a:pt x="0" y="12756"/>
                </a:cubicBezTo>
                <a:cubicBezTo>
                  <a:pt x="0" y="7984"/>
                  <a:pt x="1547" y="3574"/>
                  <a:pt x="4167" y="-1"/>
                </a:cubicBezTo>
                <a:lnTo>
                  <a:pt x="21600" y="12756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组合 8213"/>
          <p:cNvGrpSpPr/>
          <p:nvPr/>
        </p:nvGrpSpPr>
        <p:grpSpPr bwMode="auto">
          <a:xfrm>
            <a:off x="6517243" y="4172526"/>
            <a:ext cx="3883025" cy="1395413"/>
            <a:chOff x="0" y="0"/>
            <a:chExt cx="2446" cy="879"/>
          </a:xfrm>
        </p:grpSpPr>
        <p:sp>
          <p:nvSpPr>
            <p:cNvPr id="14364" name="文本框 8214"/>
            <p:cNvSpPr txBox="1">
              <a:spLocks noChangeArrowheads="1"/>
            </p:cNvSpPr>
            <p:nvPr/>
          </p:nvSpPr>
          <p:spPr bwMode="auto">
            <a:xfrm>
              <a:off x="0" y="240"/>
              <a:ext cx="62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三线</a:t>
              </a:r>
            </a:p>
          </p:txBody>
        </p:sp>
        <p:sp>
          <p:nvSpPr>
            <p:cNvPr id="14365" name="左大括号 8215"/>
            <p:cNvSpPr/>
            <p:nvPr/>
          </p:nvSpPr>
          <p:spPr bwMode="auto">
            <a:xfrm>
              <a:off x="528" y="0"/>
              <a:ext cx="125" cy="879"/>
            </a:xfrm>
            <a:prstGeom prst="leftBrace">
              <a:avLst>
                <a:gd name="adj1" fmla="val 157894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66" name="文本框 8216"/>
            <p:cNvSpPr txBox="1">
              <a:spLocks noChangeArrowheads="1"/>
            </p:cNvSpPr>
            <p:nvPr/>
          </p:nvSpPr>
          <p:spPr bwMode="auto">
            <a:xfrm>
              <a:off x="652" y="7"/>
              <a:ext cx="1794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入射光线（</a:t>
              </a:r>
              <a:r>
                <a:rPr lang="en-US" altLang="zh-CN" sz="2800" b="1" i="1" dirty="0">
                  <a:latin typeface="Times New Roman" panose="02020603050405020304" pitchFamily="18" charset="0"/>
                </a:rPr>
                <a:t>AO</a:t>
              </a:r>
              <a:r>
                <a:rPr lang="zh-CN" altLang="en-US" sz="2800" b="1" dirty="0">
                  <a:latin typeface="Times New Roman" panose="02020603050405020304" pitchFamily="18" charset="0"/>
                </a:rPr>
                <a:t>）</a:t>
              </a:r>
            </a:p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法线（</a:t>
              </a:r>
              <a:r>
                <a:rPr lang="en-US" altLang="zh-CN" sz="2800" b="1" i="1" dirty="0" smtClean="0">
                  <a:latin typeface="Times New Roman" panose="02020603050405020304" pitchFamily="18" charset="0"/>
                </a:rPr>
                <a:t>NM</a:t>
              </a:r>
              <a:r>
                <a:rPr lang="zh-CN" altLang="en-US" sz="2800" b="1" dirty="0" smtClean="0">
                  <a:latin typeface="Times New Roman" panose="02020603050405020304" pitchFamily="18" charset="0"/>
                </a:rPr>
                <a:t>）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折射光线</a:t>
              </a:r>
              <a:r>
                <a:rPr lang="zh-CN" altLang="en-US" sz="2800" b="1" dirty="0" smtClean="0">
                  <a:latin typeface="Times New Roman" panose="02020603050405020304" pitchFamily="18" charset="0"/>
                </a:rPr>
                <a:t>（</a:t>
              </a:r>
              <a:r>
                <a:rPr lang="en-US" altLang="zh-CN" sz="2800" b="1" i="1" dirty="0">
                  <a:latin typeface="Times New Roman" panose="02020603050405020304" pitchFamily="18" charset="0"/>
                </a:rPr>
                <a:t>OB</a:t>
              </a:r>
              <a:r>
                <a:rPr lang="zh-CN" altLang="en-US" sz="2800" b="1" dirty="0" smtClean="0">
                  <a:latin typeface="Times New Roman" panose="02020603050405020304" pitchFamily="18" charset="0"/>
                </a:rPr>
                <a:t>）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8217"/>
          <p:cNvGrpSpPr/>
          <p:nvPr/>
        </p:nvGrpSpPr>
        <p:grpSpPr bwMode="auto">
          <a:xfrm>
            <a:off x="6363493" y="2624866"/>
            <a:ext cx="3265051" cy="1019175"/>
            <a:chOff x="0" y="30"/>
            <a:chExt cx="1306" cy="642"/>
          </a:xfrm>
        </p:grpSpPr>
        <p:sp>
          <p:nvSpPr>
            <p:cNvPr id="14361" name="文本框 8218"/>
            <p:cNvSpPr txBox="1">
              <a:spLocks noChangeArrowheads="1"/>
            </p:cNvSpPr>
            <p:nvPr/>
          </p:nvSpPr>
          <p:spPr bwMode="auto">
            <a:xfrm>
              <a:off x="0" y="153"/>
              <a:ext cx="40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两角</a:t>
              </a:r>
            </a:p>
          </p:txBody>
        </p:sp>
        <p:sp>
          <p:nvSpPr>
            <p:cNvPr id="14362" name="左大括号 8219"/>
            <p:cNvSpPr/>
            <p:nvPr/>
          </p:nvSpPr>
          <p:spPr bwMode="auto">
            <a:xfrm>
              <a:off x="407" y="48"/>
              <a:ext cx="69" cy="624"/>
            </a:xfrm>
            <a:prstGeom prst="leftBrace">
              <a:avLst>
                <a:gd name="adj1" fmla="val 108032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63" name="文本框 8220"/>
            <p:cNvSpPr txBox="1">
              <a:spLocks noChangeArrowheads="1"/>
            </p:cNvSpPr>
            <p:nvPr/>
          </p:nvSpPr>
          <p:spPr bwMode="auto">
            <a:xfrm>
              <a:off x="434" y="30"/>
              <a:ext cx="87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入射</a:t>
              </a:r>
              <a:r>
                <a:rPr lang="zh-CN" altLang="en-US" sz="2800" b="1" dirty="0" smtClean="0">
                  <a:latin typeface="Times New Roman" panose="02020603050405020304" pitchFamily="18" charset="0"/>
                </a:rPr>
                <a:t>角</a:t>
              </a:r>
              <a:r>
                <a:rPr lang="en-US" altLang="zh-CN" sz="2800" b="1" i="1" dirty="0" err="1" smtClean="0">
                  <a:latin typeface="Times New Roman" panose="02020603050405020304" pitchFamily="18" charset="0"/>
                </a:rPr>
                <a:t>i</a:t>
              </a:r>
              <a:endParaRPr lang="en-US" altLang="zh-CN" sz="2800" b="1" i="1" dirty="0" smtClean="0">
                <a:latin typeface="Times New Roman" panose="02020603050405020304" pitchFamily="18" charset="0"/>
              </a:endParaRPr>
            </a:p>
            <a:p>
              <a:r>
                <a:rPr lang="zh-CN" altLang="en-US" sz="2800" b="1" dirty="0" smtClean="0">
                  <a:latin typeface="Times New Roman" panose="02020603050405020304" pitchFamily="18" charset="0"/>
                </a:rPr>
                <a:t>折</a:t>
              </a:r>
              <a:r>
                <a:rPr lang="zh-CN" altLang="en-US" sz="2800" b="1" dirty="0">
                  <a:latin typeface="Times New Roman" panose="02020603050405020304" pitchFamily="18" charset="0"/>
                </a:rPr>
                <a:t>射</a:t>
              </a:r>
              <a:r>
                <a:rPr lang="zh-CN" altLang="en-US" sz="2800" b="1" dirty="0" smtClean="0">
                  <a:latin typeface="Times New Roman" panose="02020603050405020304" pitchFamily="18" charset="0"/>
                </a:rPr>
                <a:t>角</a:t>
              </a:r>
              <a:r>
                <a:rPr lang="en-US" altLang="zh-CN" sz="2800" b="1" i="1" dirty="0" smtClean="0">
                  <a:latin typeface="Times New Roman" panose="02020603050405020304" pitchFamily="18" charset="0"/>
                </a:rPr>
                <a:t>r</a:t>
              </a:r>
              <a:endParaRPr lang="zh-C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23" name="文本框 8222"/>
          <p:cNvSpPr txBox="1">
            <a:spLocks noChangeArrowheads="1"/>
          </p:cNvSpPr>
          <p:nvPr/>
        </p:nvSpPr>
        <p:spPr bwMode="auto">
          <a:xfrm>
            <a:off x="6345124" y="1741147"/>
            <a:ext cx="3284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20603050405020304" pitchFamily="18" charset="0"/>
              </a:rPr>
              <a:t>一点：入射点（</a:t>
            </a:r>
            <a:r>
              <a:rPr lang="en-US" altLang="zh-CN" sz="2800" b="1" i="1">
                <a:latin typeface="Times New Roman" panose="02020603050405020304" pitchFamily="18" charset="0"/>
              </a:rPr>
              <a:t>O</a:t>
            </a:r>
            <a:r>
              <a:rPr lang="zh-CN" altLang="en-US" sz="2800" b="1">
                <a:latin typeface="Times New Roman" panose="02020603050405020304" pitchFamily="18" charset="0"/>
              </a:rPr>
              <a:t>）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 rot="10800000">
            <a:off x="3709080" y="3519037"/>
            <a:ext cx="58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宋体" panose="02010600030101010101" pitchFamily="2" charset="-122"/>
              </a:rPr>
              <a:t>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1758" y="2577241"/>
            <a:ext cx="34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A</a:t>
            </a:r>
            <a:endParaRPr lang="zh-CN" alt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75132" y="5972406"/>
            <a:ext cx="34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B</a:t>
            </a:r>
            <a:endParaRPr lang="zh-CN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202" grpId="0"/>
      <p:bldP spid="8203" grpId="0"/>
      <p:bldP spid="8204" grpId="0"/>
      <p:bldP spid="8205" grpId="0"/>
      <p:bldP spid="8206" grpId="0"/>
      <p:bldP spid="8207" grpId="0"/>
      <p:bldP spid="8208" grpId="0"/>
      <p:bldP spid="8209" grpId="0"/>
      <p:bldP spid="8211" grpId="0"/>
      <p:bldP spid="8212" grpId="0" animBg="1"/>
      <p:bldP spid="8213" grpId="0" animBg="1"/>
      <p:bldP spid="8223" grpId="0"/>
      <p:bldP spid="2" grpId="0"/>
      <p:bldP spid="7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WPS 演示</Application>
  <PresentationFormat>自定义</PresentationFormat>
  <Paragraphs>214</Paragraphs>
  <Slides>27</Slides>
  <Notes>4</Notes>
  <HiddenSlides>0</HiddenSlides>
  <MMClips>3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光 的 折 射有关名词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2019-09-19T13:46:43Z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