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6"/>
  </p:notesMasterIdLst>
  <p:sldIdLst>
    <p:sldId id="304" r:id="rId2"/>
    <p:sldId id="423" r:id="rId3"/>
    <p:sldId id="445" r:id="rId4"/>
    <p:sldId id="446" r:id="rId5"/>
    <p:sldId id="475" r:id="rId6"/>
    <p:sldId id="501" r:id="rId7"/>
    <p:sldId id="476" r:id="rId8"/>
    <p:sldId id="496" r:id="rId9"/>
    <p:sldId id="497" r:id="rId10"/>
    <p:sldId id="477" r:id="rId11"/>
    <p:sldId id="502" r:id="rId12"/>
    <p:sldId id="478" r:id="rId13"/>
    <p:sldId id="479" r:id="rId14"/>
    <p:sldId id="480" r:id="rId15"/>
    <p:sldId id="481" r:id="rId16"/>
    <p:sldId id="503" r:id="rId17"/>
    <p:sldId id="482" r:id="rId18"/>
    <p:sldId id="483" r:id="rId19"/>
    <p:sldId id="504" r:id="rId20"/>
    <p:sldId id="484" r:id="rId21"/>
    <p:sldId id="505" r:id="rId22"/>
    <p:sldId id="485" r:id="rId23"/>
    <p:sldId id="486" r:id="rId24"/>
    <p:sldId id="487" r:id="rId25"/>
    <p:sldId id="506" r:id="rId26"/>
    <p:sldId id="507" r:id="rId27"/>
    <p:sldId id="508" r:id="rId28"/>
    <p:sldId id="498" r:id="rId29"/>
    <p:sldId id="488" r:id="rId30"/>
    <p:sldId id="489" r:id="rId31"/>
    <p:sldId id="490" r:id="rId32"/>
    <p:sldId id="509" r:id="rId33"/>
    <p:sldId id="499" r:id="rId34"/>
    <p:sldId id="500" r:id="rId35"/>
    <p:sldId id="510" r:id="rId36"/>
    <p:sldId id="511" r:id="rId37"/>
    <p:sldId id="491" r:id="rId38"/>
    <p:sldId id="512" r:id="rId39"/>
    <p:sldId id="492" r:id="rId40"/>
    <p:sldId id="493" r:id="rId41"/>
    <p:sldId id="494" r:id="rId42"/>
    <p:sldId id="513" r:id="rId43"/>
    <p:sldId id="495" r:id="rId44"/>
    <p:sldId id="443" r:id="rId45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1C1C1C"/>
    <a:srgbClr val="FF00FF"/>
    <a:srgbClr val="319095"/>
    <a:srgbClr val="D16809"/>
    <a:srgbClr val="F3F3F3"/>
    <a:srgbClr val="F5F5F5"/>
    <a:srgbClr val="5FCACB"/>
    <a:srgbClr val="F5841C"/>
    <a:srgbClr val="A0BF0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857" autoAdjust="0"/>
    <p:restoredTop sz="99816" autoAdjust="0"/>
  </p:normalViewPr>
  <p:slideViewPr>
    <p:cSldViewPr snapToGrid="0" showGuides="1">
      <p:cViewPr>
        <p:scale>
          <a:sx n="62" d="100"/>
          <a:sy n="62" d="100"/>
        </p:scale>
        <p:origin x="-3024" y="-15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1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C1E6C-1C7A-46AD-9DE2-C229C9E19362}" type="datetimeFigureOut">
              <a:rPr lang="zh-CN" altLang="en-US" smtClean="0"/>
              <a:pPr/>
              <a:t>2019/9/15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5790-5B6F-4904-B224-7CB9223085A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39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45790-5B6F-4904-B224-7CB9223085AA}" type="slidenum">
              <a:rPr lang="zh-CN" altLang="en-US" smtClean="0"/>
              <a:pPr/>
              <a:t>44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pattFill prst="lgGrid">
          <a:fgClr>
            <a:srgbClr val="F3F3F3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分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设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过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教学反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4104245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教学分析</a:t>
            </a: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338700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657314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7818176" y="146302"/>
            <a:ext cx="0" cy="2700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 userDrawn="1"/>
        </p:nvSpPr>
        <p:spPr>
          <a:xfrm>
            <a:off x="5338691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教学设计</a:t>
            </a:r>
          </a:p>
        </p:txBody>
      </p:sp>
      <p:sp>
        <p:nvSpPr>
          <p:cNvPr id="16" name="矩形 15"/>
          <p:cNvSpPr/>
          <p:nvPr userDrawn="1"/>
        </p:nvSpPr>
        <p:spPr>
          <a:xfrm>
            <a:off x="6573147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5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教学过程</a:t>
            </a:r>
          </a:p>
        </p:txBody>
      </p:sp>
      <p:sp>
        <p:nvSpPr>
          <p:cNvPr id="17" name="矩形 16"/>
          <p:cNvSpPr/>
          <p:nvPr userDrawn="1"/>
        </p:nvSpPr>
        <p:spPr>
          <a:xfrm>
            <a:off x="7807602" y="52756"/>
            <a:ext cx="1234456" cy="48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lvl="0" algn="ctr"/>
            <a:r>
              <a:rPr lang="zh-CN" altLang="en-US" sz="1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教学反思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alphaModFix amt="7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/>
        </p:nvCxnSpPr>
        <p:spPr>
          <a:xfrm>
            <a:off x="20171" y="490140"/>
            <a:ext cx="9153000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/>
        </p:nvGrpSpPr>
        <p:grpSpPr>
          <a:xfrm rot="13450455">
            <a:off x="8682067" y="4439898"/>
            <a:ext cx="496115" cy="1260894"/>
            <a:chOff x="11762339" y="3746221"/>
            <a:chExt cx="406107" cy="1155987"/>
          </a:xfrm>
        </p:grpSpPr>
        <p:sp>
          <p:nvSpPr>
            <p:cNvPr id="9" name="Freeform 16"/>
            <p:cNvSpPr/>
            <p:nvPr/>
          </p:nvSpPr>
          <p:spPr bwMode="auto">
            <a:xfrm flipV="1">
              <a:off x="11767353" y="3746221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30"/>
            <p:cNvSpPr/>
            <p:nvPr/>
          </p:nvSpPr>
          <p:spPr bwMode="auto">
            <a:xfrm rot="15296182">
              <a:off x="11830602" y="4196908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 rot="7160246">
              <a:off x="11692179" y="4425941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" name="组合 11"/>
          <p:cNvGrpSpPr/>
          <p:nvPr/>
        </p:nvGrpSpPr>
        <p:grpSpPr>
          <a:xfrm rot="2731254">
            <a:off x="259471" y="-270342"/>
            <a:ext cx="424636" cy="1208734"/>
            <a:chOff x="4454660" y="3810474"/>
            <a:chExt cx="406107" cy="1155987"/>
          </a:xfrm>
        </p:grpSpPr>
        <p:sp>
          <p:nvSpPr>
            <p:cNvPr id="13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6" name="组合 15"/>
          <p:cNvGrpSpPr/>
          <p:nvPr/>
        </p:nvGrpSpPr>
        <p:grpSpPr>
          <a:xfrm rot="23880000" flipV="1">
            <a:off x="73789" y="-26610"/>
            <a:ext cx="159482" cy="453968"/>
            <a:chOff x="4454660" y="3810474"/>
            <a:chExt cx="406107" cy="1155987"/>
          </a:xfrm>
        </p:grpSpPr>
        <p:sp>
          <p:nvSpPr>
            <p:cNvPr id="17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4" name="组合 23"/>
          <p:cNvGrpSpPr/>
          <p:nvPr/>
        </p:nvGrpSpPr>
        <p:grpSpPr>
          <a:xfrm rot="19500000" flipH="1" flipV="1">
            <a:off x="9013919" y="291600"/>
            <a:ext cx="159482" cy="453968"/>
            <a:chOff x="4454660" y="3810474"/>
            <a:chExt cx="406107" cy="1155987"/>
          </a:xfrm>
        </p:grpSpPr>
        <p:sp>
          <p:nvSpPr>
            <p:cNvPr id="25" name="Freeform 16"/>
            <p:cNvSpPr/>
            <p:nvPr/>
          </p:nvSpPr>
          <p:spPr bwMode="auto">
            <a:xfrm flipV="1">
              <a:off x="4459674" y="3810474"/>
              <a:ext cx="396080" cy="564858"/>
            </a:xfrm>
            <a:custGeom>
              <a:avLst/>
              <a:gdLst>
                <a:gd name="T0" fmla="*/ 284 w 758"/>
                <a:gd name="T1" fmla="*/ 1081 h 1081"/>
                <a:gd name="T2" fmla="*/ 758 w 758"/>
                <a:gd name="T3" fmla="*/ 0 h 1081"/>
                <a:gd name="T4" fmla="*/ 0 w 758"/>
                <a:gd name="T5" fmla="*/ 288 h 1081"/>
                <a:gd name="T6" fmla="*/ 284 w 758"/>
                <a:gd name="T7" fmla="*/ 1081 h 10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8" h="1081">
                  <a:moveTo>
                    <a:pt x="284" y="1081"/>
                  </a:moveTo>
                  <a:lnTo>
                    <a:pt x="758" y="0"/>
                  </a:lnTo>
                  <a:lnTo>
                    <a:pt x="0" y="288"/>
                  </a:lnTo>
                  <a:lnTo>
                    <a:pt x="284" y="1081"/>
                  </a:lnTo>
                  <a:close/>
                </a:path>
              </a:pathLst>
            </a:custGeom>
            <a:solidFill>
              <a:srgbClr val="3190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30"/>
            <p:cNvSpPr/>
            <p:nvPr/>
          </p:nvSpPr>
          <p:spPr bwMode="auto">
            <a:xfrm rot="15296182">
              <a:off x="4522923" y="4261161"/>
              <a:ext cx="275725" cy="329602"/>
            </a:xfrm>
            <a:custGeom>
              <a:avLst/>
              <a:gdLst>
                <a:gd name="T0" fmla="*/ 0 w 261"/>
                <a:gd name="T1" fmla="*/ 0 h 312"/>
                <a:gd name="T2" fmla="*/ 119 w 261"/>
                <a:gd name="T3" fmla="*/ 312 h 312"/>
                <a:gd name="T4" fmla="*/ 119 w 261"/>
                <a:gd name="T5" fmla="*/ 312 h 312"/>
                <a:gd name="T6" fmla="*/ 261 w 261"/>
                <a:gd name="T7" fmla="*/ 0 h 312"/>
                <a:gd name="T8" fmla="*/ 0 w 261"/>
                <a:gd name="T9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1" h="312">
                  <a:moveTo>
                    <a:pt x="0" y="0"/>
                  </a:moveTo>
                  <a:lnTo>
                    <a:pt x="119" y="312"/>
                  </a:lnTo>
                  <a:lnTo>
                    <a:pt x="119" y="312"/>
                  </a:lnTo>
                  <a:lnTo>
                    <a:pt x="2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BF0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 rot="7160246">
              <a:off x="4384500" y="4490194"/>
              <a:ext cx="546427" cy="406107"/>
            </a:xfrm>
            <a:custGeom>
              <a:avLst/>
              <a:gdLst>
                <a:gd name="T0" fmla="*/ 782 w 1067"/>
                <a:gd name="T1" fmla="*/ 0 h 793"/>
                <a:gd name="T2" fmla="*/ 0 w 1067"/>
                <a:gd name="T3" fmla="*/ 288 h 793"/>
                <a:gd name="T4" fmla="*/ 1067 w 1067"/>
                <a:gd name="T5" fmla="*/ 793 h 793"/>
                <a:gd name="T6" fmla="*/ 782 w 1067"/>
                <a:gd name="T7" fmla="*/ 0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7" h="793">
                  <a:moveTo>
                    <a:pt x="782" y="0"/>
                  </a:moveTo>
                  <a:lnTo>
                    <a:pt x="0" y="288"/>
                  </a:lnTo>
                  <a:lnTo>
                    <a:pt x="1067" y="793"/>
                  </a:lnTo>
                  <a:lnTo>
                    <a:pt x="782" y="0"/>
                  </a:lnTo>
                  <a:close/>
                </a:path>
              </a:pathLst>
            </a:custGeom>
            <a:solidFill>
              <a:srgbClr val="FD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4.png"/><Relationship Id="rId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39802"/>
            <a:ext cx="9144001" cy="3003698"/>
          </a:xfrm>
          <a:prstGeom prst="rect">
            <a:avLst/>
          </a:prstGeom>
        </p:spPr>
      </p:pic>
      <p:grpSp>
        <p:nvGrpSpPr>
          <p:cNvPr id="88" name="组合 87"/>
          <p:cNvGrpSpPr/>
          <p:nvPr/>
        </p:nvGrpSpPr>
        <p:grpSpPr>
          <a:xfrm>
            <a:off x="1962626" y="3100035"/>
            <a:ext cx="4438184" cy="1569660"/>
            <a:chOff x="6053682" y="2916363"/>
            <a:chExt cx="3825180" cy="1684623"/>
          </a:xfrm>
        </p:grpSpPr>
        <p:grpSp>
          <p:nvGrpSpPr>
            <p:cNvPr id="89" name="组合 72"/>
            <p:cNvGrpSpPr/>
            <p:nvPr/>
          </p:nvGrpSpPr>
          <p:grpSpPr>
            <a:xfrm>
              <a:off x="6053682" y="2916363"/>
              <a:ext cx="3825180" cy="1684623"/>
              <a:chOff x="6053682" y="2916363"/>
              <a:chExt cx="3825180" cy="168462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053682" y="2916363"/>
                <a:ext cx="3774795" cy="16846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     新课标人教版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rgbClr val="319095"/>
                    </a:solidFill>
                  </a:rPr>
                  <a:t>物理</a:t>
                </a:r>
                <a:endParaRPr lang="en-US" altLang="zh-CN" dirty="0" smtClean="0">
                  <a:solidFill>
                    <a:srgbClr val="319095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     </a:t>
                </a:r>
                <a:r>
                  <a:rPr lang="zh-CN" altLang="en-US" dirty="0" smtClean="0">
                    <a:solidFill>
                      <a:srgbClr val="D16809"/>
                    </a:solidFill>
                  </a:rPr>
                  <a:t>八年级上</a:t>
                </a:r>
                <a:endParaRPr lang="zh-CN" altLang="en-US" dirty="0">
                  <a:solidFill>
                    <a:srgbClr val="D16809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827" y="3087476"/>
                <a:ext cx="3469035" cy="1476135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90" name="组合 45"/>
            <p:cNvGrpSpPr/>
            <p:nvPr/>
          </p:nvGrpSpPr>
          <p:grpSpPr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1" name="Freeform 16"/>
              <p:cNvSpPr/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284 w 758"/>
                  <a:gd name="T1" fmla="*/ 1081 h 1081"/>
                  <a:gd name="T2" fmla="*/ 758 w 758"/>
                  <a:gd name="T3" fmla="*/ 0 h 1081"/>
                  <a:gd name="T4" fmla="*/ 0 w 758"/>
                  <a:gd name="T5" fmla="*/ 288 h 1081"/>
                  <a:gd name="T6" fmla="*/ 284 w 758"/>
                  <a:gd name="T7" fmla="*/ 1081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2" name="Freeform 30"/>
              <p:cNvSpPr/>
              <p:nvPr/>
            </p:nvSpPr>
            <p:spPr bwMode="auto">
              <a:xfrm rot="15296182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19 w 261"/>
                  <a:gd name="T3" fmla="*/ 312 h 312"/>
                  <a:gd name="T4" fmla="*/ 119 w 261"/>
                  <a:gd name="T5" fmla="*/ 312 h 312"/>
                  <a:gd name="T6" fmla="*/ 261 w 261"/>
                  <a:gd name="T7" fmla="*/ 0 h 312"/>
                  <a:gd name="T8" fmla="*/ 0 w 261"/>
                  <a:gd name="T9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93" name="Freeform 12"/>
              <p:cNvSpPr/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782 w 1067"/>
                  <a:gd name="T1" fmla="*/ 0 h 793"/>
                  <a:gd name="T2" fmla="*/ 0 w 1067"/>
                  <a:gd name="T3" fmla="*/ 288 h 793"/>
                  <a:gd name="T4" fmla="*/ 1067 w 1067"/>
                  <a:gd name="T5" fmla="*/ 793 h 793"/>
                  <a:gd name="T6" fmla="*/ 782 w 1067"/>
                  <a:gd name="T7" fmla="*/ 0 h 7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2972452" y="2130060"/>
            <a:ext cx="2908489" cy="623248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600" dirty="0" smtClean="0">
                <a:solidFill>
                  <a:srgbClr val="FF0000"/>
                </a:solidFill>
              </a:rPr>
              <a:t>学科素养课件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2786" y="39705"/>
            <a:ext cx="6225455" cy="998520"/>
          </a:xfrm>
          <a:prstGeom prst="rect">
            <a:avLst/>
          </a:prstGeom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3622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体温计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478280" y="920851"/>
            <a:ext cx="7056120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小明生病去医院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看到很多测体温的病人把体温计放到口腔中或者腋下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这是为什么呢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</a:p>
        </p:txBody>
      </p:sp>
      <p:pic>
        <p:nvPicPr>
          <p:cNvPr id="11" name="图片 10" descr="图片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8128"/>
            <a:ext cx="1597020" cy="670505"/>
          </a:xfrm>
          <a:prstGeom prst="rect">
            <a:avLst/>
          </a:prstGeom>
        </p:spPr>
      </p:pic>
      <p:pic>
        <p:nvPicPr>
          <p:cNvPr id="12" name="wj704.jpg" descr="id:2147511610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97120" y="1872570"/>
            <a:ext cx="1456920" cy="1417456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1188720" y="3359251"/>
            <a:ext cx="7315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因为这两处是人体最温暖的地方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离人体内的温度最为接近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测温之前需将温度计用力甩几下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如果测出温度高于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37.5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摄氏度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体温就有点高了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36220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体温计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29640" y="1682851"/>
            <a:ext cx="742188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实验室用温度计内液体不能为酒精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因为酒精在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78 ℃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时就沸腾了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4" name="图片 13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339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第三章  物态变化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731175" y="1972531"/>
            <a:ext cx="3785332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2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熔化和凝固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7279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2664832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物态变化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463040" y="1149451"/>
            <a:ext cx="705612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我国研制的一种新型聚乙烯材料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15~40 ℃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之间发生物态变化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把它掺在水泥中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制成墙壁和地板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可以使房间“冬暖夏凉”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pic>
        <p:nvPicPr>
          <p:cNvPr id="14" name="ee215.jpg" descr="id:2147511953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02460" y="2598989"/>
            <a:ext cx="2915460" cy="19995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987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熔化和凝固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463040" y="1149451"/>
            <a:ext cx="76809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“春江水暖鸭先知”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冰熔化成水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最先感知到的是在水里的鸭子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图片 12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pic>
        <p:nvPicPr>
          <p:cNvPr id="12" name="wj724.jpg" descr="id:2147512060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69600" y="2079450"/>
            <a:ext cx="3875040" cy="26482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987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熔化和凝固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51560" y="1926691"/>
            <a:ext cx="768096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酒精灯使用时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:1.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不能用燃着的酒精灯点燃另一个酒精灯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;2.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酒精灯要用灯帽盖灭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不能用嘴吹灭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;3.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万一酒精洒到桌子上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甚至燃烧起来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立即用湿抹布扑盖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7863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987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熔化和凝固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51560" y="1926691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海波能碾成粉末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石蜡不能碾成粉末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因此可以在实验前先将石蜡熔化再将温度计插入至中间的位置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再让其凝固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进行实验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2098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9870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熔化和凝固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68680" y="1667611"/>
            <a:ext cx="7680960" cy="2346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实验中需用到的测量工具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温度计和机械停表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温度计要与被测固体颗粒充分接触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避免碰壁或悬空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海波在熔化过程中吸热但温度不变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熔化开始时为固态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熔化中为固液共存态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完全熔化后为液态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石蜡则不同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熔化过程中边吸热边升温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状态是先变软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后变稠、变稀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最后成为液体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9695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33070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熔点和凝固点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33400" y="3787817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C919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飞机装有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3D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打印钛合金舱门件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钛合金粉末会在高能激光作用下熔化成液态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然后按构件形状重新凝固成型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pic>
        <p:nvPicPr>
          <p:cNvPr id="12" name="wj735.jpg" descr="id:2147512167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375880" y="1455879"/>
            <a:ext cx="3354360" cy="22146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33070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357329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熔点和凝固点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41960" y="1928537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常见晶体有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海波、食盐、石英、冰、水晶、萘及各种金属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常见非晶体有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玻璃、松香、蜂蜡、沥青、塑料等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7315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rgbClr val="FF0000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第三章  物态变化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3462695" y="2063971"/>
            <a:ext cx="2938946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1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温　度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40843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熔化吸热凝固放热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463040" y="1760897"/>
            <a:ext cx="768096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对同一晶体来说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其熔点和凝固点相同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不同晶体的熔点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或凝固点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一般不同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熔点、凝固点特指晶体而言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非晶体没有确定的熔点和凝固点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4815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40843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熔化吸热凝固放热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27430"/>
            <a:ext cx="1548256" cy="67050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3397" y="1700212"/>
            <a:ext cx="844772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" y="2002155"/>
            <a:ext cx="873443" cy="40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第三章  物态变化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731175" y="1972531"/>
            <a:ext cx="3785332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3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汽化和液化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30175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3011081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汽化和液化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66800" y="1882817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在判断物态变化时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不能只看末状态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还要看初状态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如液态的水是由水蒸气变来的属于液化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若是由冰变来的则属于熔化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4815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沸腾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087880" y="3803057"/>
            <a:ext cx="768096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平时我们所说的“水开了”就是沸腾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wj769.jpg" descr="id:2147512748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47520" y="1397310"/>
            <a:ext cx="2280622" cy="2016450"/>
          </a:xfrm>
          <a:prstGeom prst="rect">
            <a:avLst/>
          </a:prstGeom>
        </p:spPr>
      </p:pic>
      <p:pic>
        <p:nvPicPr>
          <p:cNvPr id="11" name="图片 10" descr="图片6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沸腾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36320" y="2019977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减少水量和提高水的初温及盖上硬纸板都可以缩短给水加热的时间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所以应加入适量温水并盖上硬纸板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2011" y="97007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沸腾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36320" y="2019977"/>
            <a:ext cx="768096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两种测量工具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温度计和停表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作用分别是用来测量水温和计时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器材的安装遵循“自下而上”的原则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温度计使用时不要碰到容器底和容器壁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3411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沸腾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36320" y="2019977"/>
            <a:ext cx="768096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沸腾时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沸点不变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与火力大小无关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火力大小只能决定沸腾的剧烈程度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对沸点无影响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撤去酒精灯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由于石棉网有余温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水还会继续沸腾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一小段时间后发现水停止沸腾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339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沸腾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02920" y="2742843"/>
            <a:ext cx="768096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扬汤止沸不如釜底抽薪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把开水舀起来再倒回去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不如把锅底的柴火抽掉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水的沸腾就会马上停止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从物理角度来说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把水舀起来可以增加水的表面积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从而加快了水的蒸发速度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由此而降低了温度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可以暂时缓解水的沸腾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但不能解决根本问题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要使水停止沸腾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就必须停止加热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Picture 2" descr="C:\Users\Administrator\Desktop\生活中的物理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304" y="1066288"/>
            <a:ext cx="1858963" cy="523875"/>
          </a:xfrm>
          <a:prstGeom prst="rect">
            <a:avLst/>
          </a:prstGeom>
          <a:noFill/>
        </p:spPr>
      </p:pic>
      <p:pic>
        <p:nvPicPr>
          <p:cNvPr id="14" name="wj774.jpg" descr="id:2147512797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35020" y="868680"/>
            <a:ext cx="3876661" cy="1874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沸腾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90600" y="3864017"/>
            <a:ext cx="7680960" cy="501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高原上气压低沸点低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煮不熟食物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故需要用高压锅煮食物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96950"/>
            <a:ext cx="1548256" cy="670505"/>
          </a:xfrm>
          <a:prstGeom prst="rect">
            <a:avLst/>
          </a:prstGeom>
        </p:spPr>
      </p:pic>
      <p:pic>
        <p:nvPicPr>
          <p:cNvPr id="13" name="wj773.jpg" descr="id:2147512832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52380" y="1416510"/>
            <a:ext cx="2703540" cy="2005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3469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温度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1264920" y="3829348"/>
            <a:ext cx="7010400" cy="501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“二八月乱穿衣”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不同的人对温度变化的敏感程度不同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wj690.jpg" descr="id:2147511380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45800" y="1405349"/>
            <a:ext cx="3311160" cy="22090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蒸发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90600" y="3864017"/>
            <a:ext cx="768096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多油的汤不容易冷却是因为厚油层阻碍了汤中水的蒸发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2" name="图片 11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96950"/>
            <a:ext cx="1548256" cy="670505"/>
          </a:xfrm>
          <a:prstGeom prst="rect">
            <a:avLst/>
          </a:prstGeom>
        </p:spPr>
      </p:pic>
      <p:pic>
        <p:nvPicPr>
          <p:cNvPr id="14" name="wj780.jpg" descr="id:2147512925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634960" y="1488150"/>
            <a:ext cx="3445800" cy="21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蒸发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62000" y="1760897"/>
            <a:ext cx="768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对蒸发快慢的研究应用了控制变量法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影响蒸发快慢的因素有三个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探究某一因素对蒸发快慢的影响时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要保持其他两个因素不变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比如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探究液体蒸发快慢与液体表面积的关系时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要保证液体的温度和液体表面空气流速相同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即只改变液体的表面积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看是否对蒸发快慢有影响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8194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蒸发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62000" y="1760897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液体蒸发吸热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吸收的是外界和自身的热量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与之接触的物体放出热量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温度降低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达到制冷的效果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339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蒸发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16280" y="2866608"/>
            <a:ext cx="768096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壶嘴口冒的“白气”和冰激凌周围的“白气”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b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能看到的“白气”是水蒸气液化形成的小液滴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前者是壶中的水先汽化成水蒸气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再遇到周围冷的空气液化形成的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后者是周围空气中的水蒸气遇到冷的冰激凌液化形成的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如图甲所示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Picture 2" descr="C:\Users\Administrator\Desktop\生活中的物理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824" y="1020568"/>
            <a:ext cx="1858963" cy="523875"/>
          </a:xfrm>
          <a:prstGeom prst="rect">
            <a:avLst/>
          </a:prstGeom>
          <a:noFill/>
        </p:spPr>
      </p:pic>
      <p:pic>
        <p:nvPicPr>
          <p:cNvPr id="12" name="ee271.jpg" descr="id:2147512969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29399" y="1234440"/>
            <a:ext cx="4020625" cy="15456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蒸发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33400" y="2897088"/>
            <a:ext cx="7680960" cy="1884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夏天和冬天的空调车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小水珠分别在哪边的玻璃上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?</a:t>
            </a:r>
            <a:b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夏天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车内温度低车外温度高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车外热的水蒸气遇冷的玻璃液化形成小水滴附着在玻璃外面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冬天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车内温度高车外温度低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车内的水蒸气遇冷液化成小水滴附着在玻璃里面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如图乙所示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Picture 2" descr="C:\Users\Administrator\Desktop\生活中的物理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824" y="1020568"/>
            <a:ext cx="1858963" cy="523875"/>
          </a:xfrm>
          <a:prstGeom prst="rect">
            <a:avLst/>
          </a:prstGeom>
          <a:noFill/>
        </p:spPr>
      </p:pic>
      <p:pic>
        <p:nvPicPr>
          <p:cNvPr id="12" name="ee271.jpg" descr="id:2147512969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42759" y="1310640"/>
            <a:ext cx="4020625" cy="15456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蒸发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62000" y="1760897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“水蒸气”无色无味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看不见摸不着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我们看到的“白气”一定不是水蒸气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339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蒸发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62000" y="1760897"/>
            <a:ext cx="768096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水的气态形式是水蒸气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水是由水蒸气液化形成的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而不是空气液化形成的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这是因为空气的成分复杂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除水蒸气之外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还有二氧化碳、氧气等气体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339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液化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02920" y="1547537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水蒸气遇到冷的玻璃板液化成小水滴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这一过程可以用来解释大自然中雨的形成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1230"/>
            <a:ext cx="1548256" cy="670505"/>
          </a:xfrm>
          <a:prstGeom prst="rect">
            <a:avLst/>
          </a:prstGeom>
        </p:spPr>
      </p:pic>
      <p:pic>
        <p:nvPicPr>
          <p:cNvPr id="12" name="wj783.jpg" descr="id:2147513004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63560" y="2452950"/>
            <a:ext cx="3132480" cy="23019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液化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09600" y="1882817"/>
            <a:ext cx="7680960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雾、露、“白气”、“出汗”等都是热的水蒸气遇冷液化形成的小水滴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热的水蒸气在哪面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哪面有小水滴附着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图片 10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394" y="87526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1080" y="586821"/>
            <a:ext cx="8787540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zh-CN"/>
            </a:defPPr>
            <a:lvl1pPr>
              <a:defRPr sz="19900" b="1">
                <a:solidFill>
                  <a:srgbClr val="5FCACB"/>
                </a:solidFill>
              </a:defRPr>
            </a:lvl1pPr>
          </a:lstStyle>
          <a:p>
            <a:r>
              <a:rPr lang="zh-CN" altLang="en-US" sz="5400" dirty="0" smtClean="0">
                <a:solidFill>
                  <a:schemeClr val="accent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   第三章  物态变化</a:t>
            </a:r>
          </a:p>
        </p:txBody>
      </p:sp>
      <p:sp>
        <p:nvSpPr>
          <p:cNvPr id="64" name="文本框 78"/>
          <p:cNvSpPr txBox="1"/>
          <p:nvPr/>
        </p:nvSpPr>
        <p:spPr>
          <a:xfrm>
            <a:off x="2731175" y="1972531"/>
            <a:ext cx="3785332" cy="5770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3300" dirty="0" smtClean="0">
                <a:solidFill>
                  <a:schemeClr val="accent1"/>
                </a:solidFill>
              </a:rPr>
              <a:t>第</a:t>
            </a:r>
            <a:r>
              <a:rPr lang="en-US" altLang="zh-CN" sz="3300" dirty="0" smtClean="0">
                <a:solidFill>
                  <a:schemeClr val="accent1"/>
                </a:solidFill>
              </a:rPr>
              <a:t>4</a:t>
            </a:r>
            <a:r>
              <a:rPr lang="zh-CN" altLang="en-US" sz="3300" dirty="0" smtClean="0">
                <a:solidFill>
                  <a:schemeClr val="accent1"/>
                </a:solidFill>
              </a:rPr>
              <a:t>节　升华和凝华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1839" y="3102759"/>
            <a:ext cx="4771653" cy="827958"/>
          </a:xfrm>
          <a:prstGeom prst="rect">
            <a:avLst/>
          </a:prstGeom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8457" y="3838045"/>
            <a:ext cx="8916747" cy="1354442"/>
          </a:xfrm>
          <a:prstGeom prst="rect">
            <a:avLst/>
          </a:prstGeom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59528" y="3294761"/>
            <a:ext cx="3559629" cy="19548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0" y="0"/>
            <a:ext cx="291084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温度计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575560" y="4006984"/>
            <a:ext cx="656844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石家庄二中钟楼上的温度计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wj695.jpg" descr="id:2147511437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47260" y="1136189"/>
            <a:ext cx="2386740" cy="2648219"/>
          </a:xfrm>
          <a:prstGeom prst="rect">
            <a:avLst/>
          </a:prstGeom>
        </p:spPr>
      </p:pic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069447"/>
            <a:ext cx="1597020" cy="580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升华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02920" y="1547537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南极常年是冰川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这里降水量很小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和撒哈拉沙漠差不多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但这里的空气比北京还要湿润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1230"/>
            <a:ext cx="1548256" cy="670505"/>
          </a:xfrm>
          <a:prstGeom prst="rect">
            <a:avLst/>
          </a:prstGeom>
        </p:spPr>
      </p:pic>
      <p:pic>
        <p:nvPicPr>
          <p:cNvPr id="11" name="wj819.jpg" descr="id:2147513570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91520" y="2631209"/>
            <a:ext cx="3219720" cy="19139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凝华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02920" y="1379897"/>
            <a:ext cx="768096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“月落乌啼霜满天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江枫渔火对愁眠”出自张继的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枫桥夜泊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霜是由地表上的水蒸气在较低温度下放热凝华形成的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然后落在草、树枝等近地表的位置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1230"/>
            <a:ext cx="1548256" cy="670505"/>
          </a:xfrm>
          <a:prstGeom prst="rect">
            <a:avLst/>
          </a:prstGeom>
        </p:spPr>
      </p:pic>
      <p:pic>
        <p:nvPicPr>
          <p:cNvPr id="12" name="wj823.jpg" descr="id:2147513662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12500" y="2508329"/>
            <a:ext cx="2287260" cy="2209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0116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197233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凝华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79120" y="1776137"/>
            <a:ext cx="768096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雾凇景观的形成需要一定的气候条件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空气寒冷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并含有丰富的水蒸气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晴朗无风的夜晚容易形成霜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3" name="图片 12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7731" y="81767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440436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4396075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升华吸热、凝华放热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02920" y="1379897"/>
            <a:ext cx="7680960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干冰的应用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</p:txBody>
      </p:sp>
      <p:pic>
        <p:nvPicPr>
          <p:cNvPr id="10" name="图片 9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51230"/>
            <a:ext cx="1548256" cy="670505"/>
          </a:xfrm>
          <a:prstGeom prst="rect">
            <a:avLst/>
          </a:prstGeom>
        </p:spPr>
      </p:pic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1783080" y="1959609"/>
          <a:ext cx="2545080" cy="2651125"/>
        </p:xfrm>
        <a:graphic>
          <a:graphicData uri="http://schemas.openxmlformats.org/drawingml/2006/table">
            <a:tbl>
              <a:tblPr/>
              <a:tblGrid>
                <a:gridCol w="587326"/>
                <a:gridCol w="1957754"/>
              </a:tblGrid>
              <a:tr h="10604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干冰</a:t>
                      </a:r>
                      <a:endParaRPr lang="zh-CN" sz="1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保鲜</a:t>
                      </a:r>
                      <a:endParaRPr lang="zh-CN" sz="1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干冰是在大气压下以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NEU-BZ-S92"/>
                          <a:ea typeface="方正宋三_GBK"/>
                          <a:cs typeface="Times New Roman" panose="02020603050405020304"/>
                        </a:rPr>
                        <a:t>-78</a:t>
                      </a:r>
                      <a:r>
                        <a:rPr lang="en-US" sz="1200" i="1" kern="100" dirty="0">
                          <a:solidFill>
                            <a:srgbClr val="000000"/>
                          </a:solidFill>
                          <a:latin typeface="NEU-BZ-S92"/>
                          <a:ea typeface="方正宋三_GBK"/>
                          <a:cs typeface="Times New Roman" panose="02020603050405020304"/>
                        </a:rPr>
                        <a:t>.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NEU-BZ-S92"/>
                          <a:ea typeface="方正宋三_GBK"/>
                          <a:cs typeface="Times New Roman" panose="02020603050405020304"/>
                        </a:rPr>
                        <a:t>5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 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NEU-BZ-S92"/>
                          <a:ea typeface="方正宋三_GBK"/>
                          <a:cs typeface="Times New Roman" panose="02020603050405020304"/>
                        </a:rPr>
                        <a:t>℃</a:t>
                      </a: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存在的固态二氧化碳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方正仿宋_GBK"/>
                          <a:ea typeface="方正宋三_GBK"/>
                          <a:cs typeface="Times New Roman" panose="02020603050405020304"/>
                        </a:rPr>
                        <a:t>,</a:t>
                      </a: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干冰吸热可直接升华为气体</a:t>
                      </a:r>
                      <a:endParaRPr lang="zh-CN" sz="1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06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人工</a:t>
                      </a:r>
                      <a:endParaRPr lang="zh-CN" sz="1400" kern="10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降雨</a:t>
                      </a:r>
                      <a:endParaRPr lang="zh-CN" sz="1400" kern="10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干冰撒到高空迅速升华吸热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方正仿宋_GBK"/>
                          <a:ea typeface="方正宋三_GBK"/>
                          <a:cs typeface="Times New Roman" panose="02020603050405020304"/>
                        </a:rPr>
                        <a:t>,</a:t>
                      </a: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使周围空气温度降低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方正仿宋_GBK"/>
                          <a:ea typeface="方正宋三_GBK"/>
                          <a:cs typeface="Times New Roman" panose="02020603050405020304"/>
                        </a:rPr>
                        <a:t>,</a:t>
                      </a: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云层中的水蒸气遇冷凝华成小冰晶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方正仿宋_GBK"/>
                          <a:ea typeface="方正宋三_GBK"/>
                          <a:cs typeface="Times New Roman" panose="02020603050405020304"/>
                        </a:rPr>
                        <a:t>,</a:t>
                      </a: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小冰晶下落遇暖气流熔化成雨滴</a:t>
                      </a:r>
                      <a:endParaRPr lang="zh-CN" sz="1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>
            <a:graphicFrameLocks noGrp="1"/>
          </p:cNvGraphicFramePr>
          <p:nvPr/>
        </p:nvGraphicFramePr>
        <p:xfrm>
          <a:off x="4800600" y="2259329"/>
          <a:ext cx="2545080" cy="1590675"/>
        </p:xfrm>
        <a:graphic>
          <a:graphicData uri="http://schemas.openxmlformats.org/drawingml/2006/table">
            <a:tbl>
              <a:tblPr/>
              <a:tblGrid>
                <a:gridCol w="587326"/>
                <a:gridCol w="1957754"/>
              </a:tblGrid>
              <a:tr h="15906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舞台</a:t>
                      </a:r>
                      <a:endParaRPr lang="zh-CN" sz="1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烟雾</a:t>
                      </a:r>
                      <a:endParaRPr lang="zh-CN" sz="1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舞台上喷出的粉状干冰瞬间升华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方正仿宋_GBK"/>
                          <a:ea typeface="方正宋三_GBK"/>
                          <a:cs typeface="Times New Roman" panose="02020603050405020304"/>
                        </a:rPr>
                        <a:t>,</a:t>
                      </a: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从周围吸热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方正仿宋_GBK"/>
                          <a:ea typeface="方正宋三_GBK"/>
                          <a:cs typeface="Times New Roman" panose="02020603050405020304"/>
                        </a:rPr>
                        <a:t>,</a:t>
                      </a: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温度下降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方正仿宋_GBK"/>
                          <a:ea typeface="方正宋三_GBK"/>
                          <a:cs typeface="Times New Roman" panose="02020603050405020304"/>
                        </a:rPr>
                        <a:t>,</a:t>
                      </a: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周围空气中的水蒸气遇冷液化成小水珠飘浮在空中</a:t>
                      </a:r>
                      <a:r>
                        <a:rPr lang="en-US" sz="1200" kern="100" dirty="0">
                          <a:solidFill>
                            <a:srgbClr val="000000"/>
                          </a:solidFill>
                          <a:latin typeface="方正仿宋_GBK"/>
                          <a:ea typeface="方正宋三_GBK"/>
                          <a:cs typeface="Times New Roman" panose="02020603050405020304"/>
                        </a:rPr>
                        <a:t>,</a:t>
                      </a:r>
                      <a:r>
                        <a:rPr lang="zh-CN" sz="1200" kern="100" dirty="0">
                          <a:solidFill>
                            <a:srgbClr val="000000"/>
                          </a:solidFill>
                          <a:latin typeface="NEU-BZ-S92"/>
                          <a:ea typeface="方正仿宋_GBK"/>
                          <a:cs typeface="Times New Roman" panose="02020603050405020304"/>
                        </a:rPr>
                        <a:t>即我们所见到的白雾</a:t>
                      </a:r>
                      <a:endParaRPr lang="zh-CN" sz="1400" kern="100" dirty="0">
                        <a:solidFill>
                          <a:srgbClr val="000000"/>
                        </a:solidFill>
                        <a:latin typeface="NEU-BZ-S92"/>
                        <a:ea typeface="方正宋三_GBK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wrap="none" lIns="68580" tIns="34290" rIns="68580" bIns="34290" rtlCol="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05475" y="123144"/>
            <a:ext cx="3228975" cy="611433"/>
          </a:xfrm>
          <a:prstGeom prst="rect">
            <a:avLst/>
          </a:prstGeom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" y="4076700"/>
            <a:ext cx="9183278" cy="1066800"/>
          </a:xfrm>
          <a:prstGeom prst="rect">
            <a:avLst/>
          </a:prstGeom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96518" y="5143500"/>
            <a:ext cx="842657" cy="689895"/>
          </a:xfrm>
          <a:prstGeom prst="rect">
            <a:avLst/>
          </a:prstGeom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850" y="513669"/>
            <a:ext cx="5134350" cy="972232"/>
          </a:xfrm>
          <a:prstGeom prst="rect">
            <a:avLst/>
          </a:prstGeom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54378" y="3448050"/>
            <a:ext cx="4251379" cy="1200150"/>
          </a:xfrm>
          <a:prstGeom prst="rect">
            <a:avLst/>
          </a:prstGeom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 dir="in"/>
      </p:transition>
    </mc:Choice>
    <mc:Fallback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" y="-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3317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温度计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83920" y="1599064"/>
            <a:ext cx="7056120" cy="2807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为使温度计的测量结果更为精确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通常温度计下端的玻璃泡较大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而温度计内的玻璃管则较细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这样可以使液体体积变化显示得更明显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	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温度计玻璃泡的玻璃壁很薄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这是为了使温度计玻璃泡内的液体能很快与被测物体的温度相同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 </a:t>
            </a:r>
          </a:p>
        </p:txBody>
      </p:sp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233172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2318583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温度计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83920" y="1599064"/>
            <a:ext cx="7056120" cy="1422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1.“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摄氏度”不能分开读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37 ℃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不能读作“摄氏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37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度”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也不能读作“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37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度”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单位符号书写要注意格式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字母左上角的小圆圈不能漏掉也不能分开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32915"/>
            <a:ext cx="1597020" cy="670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3992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温度计的正确使用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341120" y="4182211"/>
            <a:ext cx="7056120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俯视偏大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仰视偏小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图片 12" descr="图片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66470"/>
            <a:ext cx="1548256" cy="670505"/>
          </a:xfrm>
          <a:prstGeom prst="rect">
            <a:avLst/>
          </a:prstGeom>
        </p:spPr>
      </p:pic>
      <p:pic>
        <p:nvPicPr>
          <p:cNvPr id="10" name="WJ699.EPS" descr="id:2147511545;FounderCES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46440" y="930329"/>
            <a:ext cx="2592360" cy="29501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3992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温度计的正确使用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499360" y="1911451"/>
            <a:ext cx="3657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温度计使用口诀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玻泡浸入液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不碰底和壁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插入不即读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稳定要仔细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读数留液中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视线液面齐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1" name="Picture 3" descr="C:\Users\Administrator\Desktop\巧记忆（第二版）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98036"/>
            <a:ext cx="1865313" cy="804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320040" y="0"/>
            <a:ext cx="399288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2" cstate="print"/>
          <a:srcRect l="10980" t="7891" r="17050" b="13779"/>
          <a:stretch>
            <a:fillRect/>
          </a:stretch>
        </p:blipFill>
        <p:spPr>
          <a:xfrm>
            <a:off x="7968343" y="3947300"/>
            <a:ext cx="971550" cy="105740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75120" y="348923"/>
            <a:ext cx="4049827" cy="484748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知识点 温度计的正确使用</a:t>
            </a:r>
            <a:endParaRPr lang="en-US" altLang="zh-CN" sz="27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499360" y="1911451"/>
            <a:ext cx="40081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温度计使用前要做到“一看二清”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使用时要做到“三要三不能”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pic>
        <p:nvPicPr>
          <p:cNvPr id="10" name="图片 9" descr="图片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6394" y="1027661"/>
            <a:ext cx="1603116" cy="6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</p:bldLst>
  </p:timing>
</p:sld>
</file>

<file path=ppt/theme/theme1.xml><?xml version="1.0" encoding="utf-8"?>
<a:theme xmlns:a="http://schemas.openxmlformats.org/drawingml/2006/main" name="Office 主题">
  <a:themeElements>
    <a:clrScheme name="自定义 3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26C4A"/>
      </a:accent1>
      <a:accent2>
        <a:srgbClr val="5FCACB"/>
      </a:accent2>
      <a:accent3>
        <a:srgbClr val="A0BF0D"/>
      </a:accent3>
      <a:accent4>
        <a:srgbClr val="FDB900"/>
      </a:accent4>
      <a:accent5>
        <a:srgbClr val="319095"/>
      </a:accent5>
      <a:accent6>
        <a:srgbClr val="F5841C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1556</Words>
  <Application>WPS 演示</Application>
  <PresentationFormat>全屏显示(16:9)</PresentationFormat>
  <Paragraphs>117</Paragraphs>
  <Slides>44</Slides>
  <Notes>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45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  <vt:lpstr>幻灯片 40</vt:lpstr>
      <vt:lpstr>幻灯片 41</vt:lpstr>
      <vt:lpstr>幻灯片 42</vt:lpstr>
      <vt:lpstr>幻灯片 43</vt:lpstr>
      <vt:lpstr>幻灯片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User</cp:lastModifiedBy>
  <cp:revision>2</cp:revision>
  <dcterms:created xsi:type="dcterms:W3CDTF">2019-08-19T14:58:44Z</dcterms:created>
  <dcterms:modified xsi:type="dcterms:W3CDTF">2019-09-15T11:50:57Z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