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2"/>
    <p:sldId id="314" r:id="rId3"/>
    <p:sldId id="264" r:id="rId4"/>
    <p:sldId id="307" r:id="rId5"/>
    <p:sldId id="308" r:id="rId6"/>
    <p:sldId id="306" r:id="rId7"/>
    <p:sldId id="309" r:id="rId8"/>
    <p:sldId id="310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4" autoAdjust="0"/>
    <p:restoredTop sz="94333" autoAdjust="0"/>
  </p:normalViewPr>
  <p:slideViewPr>
    <p:cSldViewPr snapToGrid="0">
      <p:cViewPr varScale="1">
        <p:scale>
          <a:sx n="114" d="100"/>
          <a:sy n="114" d="100"/>
        </p:scale>
        <p:origin x="-474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2019/8/21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2019/8/21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2019/8/21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2019/8/21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第一章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1.1.2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时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间的测量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节　长度和时间的测量</a:t>
            </a:r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4047579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课时　</a:t>
            </a:r>
            <a:r>
              <a:rPr lang="zh-CN" altLang="en-US"/>
              <a:t>时间</a:t>
            </a:r>
            <a:r>
              <a:rPr lang="zh-CN" altLang="zh-CN"/>
              <a:t>的测量</a:t>
            </a:r>
          </a:p>
        </p:txBody>
      </p:sp>
    </p:spTree>
    <p:extLst>
      <p:ext uri="{BB962C8B-B14F-4D97-AF65-F5344CB8AC3E}">
        <p14:creationId xmlns="" xmlns:p14="http://schemas.microsoft.com/office/powerpoint/2010/main" val="965108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82E36C05-16CA-4832-8E0F-9B4C2480A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7958" y="1135552"/>
                <a:ext cx="11430000" cy="34799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>
                    <a:solidFill>
                      <a:srgbClr val="FF00FF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知识点</a:t>
                </a:r>
                <a:r>
                  <a:rPr lang="en-US" altLang="zh-CN" sz="220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20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200">
                    <a:solidFill>
                      <a:srgbClr val="FF00FF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时间的单位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完成下列单位换算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1  )1 s=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宋体" panose="0201060003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3600</m:t>
                        </m:r>
                      </m:den>
                    </m:f>
                  </m:oMath>
                </a14:m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h;</a:t>
                </a:r>
                <a:r>
                  <a:rPr lang="en-US" altLang="zh-CN" sz="2200">
                    <a:solidFill>
                      <a:srgbClr val="000000"/>
                    </a:solidFill>
                    <a:latin typeface="宋体" panose="0201060003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2  )12 min=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0.2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在运动会上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小明赛跑的成绩为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min 40 s 14,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合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220.14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>
                    <a:solidFill>
                      <a:srgbClr val="FF00FF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知识点</a:t>
                </a:r>
                <a:r>
                  <a:rPr lang="en-US" altLang="zh-CN" sz="220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>
                    <a:solidFill>
                      <a:srgbClr val="FF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200">
                    <a:solidFill>
                      <a:srgbClr val="FF00FF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时间的测量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如图所示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停表的大表盘的分度值是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0.5 s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小表盘的分度值是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0.5 min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图中显示的示数是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37.5</a:t>
                </a:r>
                <a:r>
                  <a:rPr lang="zh-CN" altLang="zh-CN" sz="2200" u="sng">
                    <a:solidFill>
                      <a:srgbClr val="FF00FF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</a:t>
                </a:r>
                <a:r>
                  <a:rPr lang="zh-CN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220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zh-CN" altLang="zh-CN" sz="220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82E36C05-16CA-4832-8E0F-9B4C2480A1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58" y="1135552"/>
                <a:ext cx="11430000" cy="3479927"/>
              </a:xfrm>
              <a:prstGeom prst="rect">
                <a:avLst/>
              </a:prstGeom>
              <a:blipFill>
                <a:blip r:embed="rId3" cstate="print"/>
                <a:stretch>
                  <a:fillRect l="-693" t="-701" b="-2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1C10E47E-4D90-4908-A007-7ED1339FA1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56186945"/>
              </p:ext>
            </p:extLst>
          </p:nvPr>
        </p:nvGraphicFramePr>
        <p:xfrm>
          <a:off x="1520456" y="4272234"/>
          <a:ext cx="7802526" cy="2449554"/>
        </p:xfrm>
        <a:graphic>
          <a:graphicData uri="http://schemas.openxmlformats.org/presentationml/2006/ole">
            <p:oleObj spid="_x0000_s1029" name="Document" r:id="rId4" imgW="3847376" imgH="1207310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501905B-6429-4152-B17E-AB982FD39C3A}"/>
              </a:ext>
            </a:extLst>
          </p:cNvPr>
          <p:cNvSpPr/>
          <p:nvPr/>
        </p:nvSpPr>
        <p:spPr>
          <a:xfrm>
            <a:off x="2146035" y="2547138"/>
            <a:ext cx="683975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F643466-6F32-424F-A605-16FF1500A04F}"/>
              </a:ext>
            </a:extLst>
          </p:cNvPr>
          <p:cNvSpPr/>
          <p:nvPr/>
        </p:nvSpPr>
        <p:spPr>
          <a:xfrm>
            <a:off x="6519779" y="2938387"/>
            <a:ext cx="910371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B2CD8AD-3BE5-4D3C-9D4E-1150A82437C6}"/>
              </a:ext>
            </a:extLst>
          </p:cNvPr>
          <p:cNvSpPr/>
          <p:nvPr/>
        </p:nvSpPr>
        <p:spPr>
          <a:xfrm>
            <a:off x="5185629" y="3757094"/>
            <a:ext cx="910371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F40B126-7BF0-470A-A501-D621B962E1D8}"/>
              </a:ext>
            </a:extLst>
          </p:cNvPr>
          <p:cNvSpPr/>
          <p:nvPr/>
        </p:nvSpPr>
        <p:spPr>
          <a:xfrm>
            <a:off x="8726264" y="3754961"/>
            <a:ext cx="910371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772A654-D72C-45B5-BD75-734CCA49BBA0}"/>
              </a:ext>
            </a:extLst>
          </p:cNvPr>
          <p:cNvSpPr/>
          <p:nvPr/>
        </p:nvSpPr>
        <p:spPr>
          <a:xfrm>
            <a:off x="1171599" y="4144644"/>
            <a:ext cx="540246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CFBC59F-115D-4532-812F-29B15FEB8058}"/>
              </a:ext>
            </a:extLst>
          </p:cNvPr>
          <p:cNvSpPr/>
          <p:nvPr/>
        </p:nvSpPr>
        <p:spPr>
          <a:xfrm>
            <a:off x="2559887" y="4144644"/>
            <a:ext cx="540246" cy="32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825ED6B-9578-4696-ACBC-B6513618BCCB}"/>
              </a:ext>
            </a:extLst>
          </p:cNvPr>
          <p:cNvSpPr/>
          <p:nvPr/>
        </p:nvSpPr>
        <p:spPr>
          <a:xfrm>
            <a:off x="1755152" y="2030819"/>
            <a:ext cx="683975" cy="537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8223B048-9B30-4C05-B355-C4924909F4DF}"/>
              </a:ext>
            </a:extLst>
          </p:cNvPr>
          <p:cNvCxnSpPr>
            <a:cxnSpLocks/>
          </p:cNvCxnSpPr>
          <p:nvPr/>
        </p:nvCxnSpPr>
        <p:spPr>
          <a:xfrm>
            <a:off x="1755153" y="2560375"/>
            <a:ext cx="6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AA4C301-804A-487A-8659-7DF458C9E168}"/>
              </a:ext>
            </a:extLst>
          </p:cNvPr>
          <p:cNvSpPr>
            <a:spLocks noChangeAspect="1"/>
          </p:cNvSpPr>
          <p:nvPr/>
        </p:nvSpPr>
        <p:spPr>
          <a:xfrm>
            <a:off x="381000" y="1865181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位于中国科技馆一层的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华夏之光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展厅中展览了很多中国古代科技发明的展品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如图所示的展品中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用来计时的是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="" xmlns:a16="http://schemas.microsoft.com/office/drawing/2014/main" id="{FEE96825-8430-4FAF-BFF2-FEE2B11D73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12864388"/>
              </p:ext>
            </p:extLst>
          </p:nvPr>
        </p:nvGraphicFramePr>
        <p:xfrm>
          <a:off x="381000" y="2934817"/>
          <a:ext cx="11430000" cy="2390682"/>
        </p:xfrm>
        <a:graphic>
          <a:graphicData uri="http://schemas.openxmlformats.org/presentationml/2006/ole">
            <p:oleObj spid="_x0000_s2053" name="Document" r:id="rId3" imgW="3847376" imgH="804993" progId="Word.Document.12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C96354C-59CB-40F1-86FE-E1A4F22A13BB}"/>
              </a:ext>
            </a:extLst>
          </p:cNvPr>
          <p:cNvSpPr/>
          <p:nvPr/>
        </p:nvSpPr>
        <p:spPr>
          <a:xfrm>
            <a:off x="3305870" y="2404177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353217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A42AE2-252C-46A1-9B15-FFA0A31F8E50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小红同学将同一物体四次测量的结果记录为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25.1 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25.2 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27.2 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25.3 mm,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其中明显错误的数据是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27.2 mm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其他几次结果的尾数也不相同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这属于测量中的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误差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有关误差的说法正确的是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误差就是测量中的错误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误差是由测量者的粗心造成的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误差是完全可以避免的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采取多次测量取平均值的方法可以减小误差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BB43B9F-AAED-4A39-8D00-E79D46AE601C}"/>
              </a:ext>
            </a:extLst>
          </p:cNvPr>
          <p:cNvSpPr/>
          <p:nvPr/>
        </p:nvSpPr>
        <p:spPr>
          <a:xfrm>
            <a:off x="2699814" y="2583633"/>
            <a:ext cx="107474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0EAA146-02FC-4ED8-86ED-31C15163CC62}"/>
              </a:ext>
            </a:extLst>
          </p:cNvPr>
          <p:cNvSpPr/>
          <p:nvPr/>
        </p:nvSpPr>
        <p:spPr>
          <a:xfrm>
            <a:off x="9909543" y="2583633"/>
            <a:ext cx="78680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3AE10EA-B69E-45B2-ADED-A7163336B464}"/>
              </a:ext>
            </a:extLst>
          </p:cNvPr>
          <p:cNvSpPr/>
          <p:nvPr/>
        </p:nvSpPr>
        <p:spPr>
          <a:xfrm>
            <a:off x="3902148" y="3429000"/>
            <a:ext cx="44656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41976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4911F70C-DE86-453E-8BAA-C90D35279E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04257526"/>
              </p:ext>
            </p:extLst>
          </p:nvPr>
        </p:nvGraphicFramePr>
        <p:xfrm>
          <a:off x="381000" y="2660084"/>
          <a:ext cx="11430000" cy="1791832"/>
        </p:xfrm>
        <a:graphic>
          <a:graphicData uri="http://schemas.openxmlformats.org/presentationml/2006/ole">
            <p:oleObj spid="_x0000_s3076" name="Document" r:id="rId3" imgW="3847376" imgH="603475" progId="Word.Document.12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F571239-B966-434C-8943-B5DB90AC6808}"/>
              </a:ext>
            </a:extLst>
          </p:cNvPr>
          <p:cNvSpPr>
            <a:spLocks noChangeAspect="1"/>
          </p:cNvSpPr>
          <p:nvPr/>
        </p:nvSpPr>
        <p:spPr>
          <a:xfrm>
            <a:off x="604283" y="1519509"/>
            <a:ext cx="11430000" cy="84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这趟列车的运动时长为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4769DC5-AD81-4A0B-B02F-C52811EE0AF0}"/>
              </a:ext>
            </a:extLst>
          </p:cNvPr>
          <p:cNvSpPr/>
          <p:nvPr/>
        </p:nvSpPr>
        <p:spPr>
          <a:xfrm>
            <a:off x="4507350" y="159394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CFC0164-3B70-4F79-B41B-608756F0B591}"/>
              </a:ext>
            </a:extLst>
          </p:cNvPr>
          <p:cNvSpPr/>
          <p:nvPr/>
        </p:nvSpPr>
        <p:spPr>
          <a:xfrm>
            <a:off x="5432383" y="159394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ABE1DF8-693A-4F0B-A766-29723991BA45}"/>
              </a:ext>
            </a:extLst>
          </p:cNvPr>
          <p:cNvSpPr>
            <a:spLocks noChangeAspect="1"/>
          </p:cNvSpPr>
          <p:nvPr/>
        </p:nvSpPr>
        <p:spPr>
          <a:xfrm>
            <a:off x="381000" y="1419727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如图甲所示的秒表的读数是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 min 48 s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如图乙所示的秒表的读数是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 min 18 s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0397F2CE-3F6D-4055-9D08-EFCDEB418F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49884943"/>
              </p:ext>
            </p:extLst>
          </p:nvPr>
        </p:nvGraphicFramePr>
        <p:xfrm>
          <a:off x="1652476" y="2516159"/>
          <a:ext cx="8887047" cy="3717601"/>
        </p:xfrm>
        <a:graphic>
          <a:graphicData uri="http://schemas.openxmlformats.org/presentationml/2006/ole">
            <p:oleObj spid="_x0000_s4100" name="Document" r:id="rId3" imgW="3847376" imgH="1609626" progId="Word.Document.12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C9EE88F-7B96-4AC1-9986-5B7062AA83DE}"/>
              </a:ext>
            </a:extLst>
          </p:cNvPr>
          <p:cNvSpPr/>
          <p:nvPr/>
        </p:nvSpPr>
        <p:spPr>
          <a:xfrm>
            <a:off x="4230902" y="1483525"/>
            <a:ext cx="140435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424D490-7B27-49C7-AAF8-BFF30A2ECA19}"/>
              </a:ext>
            </a:extLst>
          </p:cNvPr>
          <p:cNvSpPr/>
          <p:nvPr/>
        </p:nvSpPr>
        <p:spPr>
          <a:xfrm>
            <a:off x="9377060" y="1483525"/>
            <a:ext cx="140435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17872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E89367-52A8-4D66-A2B2-375041A7B364}"/>
              </a:ext>
            </a:extLst>
          </p:cNvPr>
          <p:cNvSpPr>
            <a:spLocks noChangeAspect="1"/>
          </p:cNvSpPr>
          <p:nvPr/>
        </p:nvSpPr>
        <p:spPr>
          <a:xfrm>
            <a:off x="381000" y="922833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小李测得自己每分钟的脉动次数为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他计算出自己每次脉动的时间是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0.75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在回家乘电梯上楼时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他用脉搏作计时工具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测得从楼底到自己家楼层的脉动次数是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他乘电梯所用的时间大约为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关于时间的估测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呼吸一次的时间约为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演奏中华人民共和国国歌用时约为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普通中学生跑完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min~4 min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成年人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脉搏跳动约为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EA97DB-843B-4820-A668-42DDF906E5A6}"/>
              </a:ext>
            </a:extLst>
          </p:cNvPr>
          <p:cNvSpPr>
            <a:spLocks noChangeAspect="1"/>
          </p:cNvSpPr>
          <p:nvPr/>
        </p:nvSpPr>
        <p:spPr>
          <a:xfrm>
            <a:off x="381000" y="43392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用一把刻度尺测量某物体的长度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一般要测量三次或更多次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这样做的目的是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减小由于观察时视线倾斜而产生的误差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避免测量中可能出现的错误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减小由于刻度尺不精密而产生的误差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减小由于估测而产生的误差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0BEA199-DF64-449C-8A5D-7F465B905915}"/>
              </a:ext>
            </a:extLst>
          </p:cNvPr>
          <p:cNvSpPr/>
          <p:nvPr/>
        </p:nvSpPr>
        <p:spPr>
          <a:xfrm>
            <a:off x="10195768" y="997264"/>
            <a:ext cx="70260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E417E7E-3198-44E6-8CE3-E462F0B4A1E1}"/>
              </a:ext>
            </a:extLst>
          </p:cNvPr>
          <p:cNvSpPr/>
          <p:nvPr/>
        </p:nvSpPr>
        <p:spPr>
          <a:xfrm>
            <a:off x="3805602" y="179596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5934276-AF6D-4561-90D7-D4DCBEA6F947}"/>
              </a:ext>
            </a:extLst>
          </p:cNvPr>
          <p:cNvSpPr/>
          <p:nvPr/>
        </p:nvSpPr>
        <p:spPr>
          <a:xfrm>
            <a:off x="5357954" y="228980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8AC25B7-F2B2-496C-AC91-4FF1F2B9E090}"/>
              </a:ext>
            </a:extLst>
          </p:cNvPr>
          <p:cNvSpPr/>
          <p:nvPr/>
        </p:nvSpPr>
        <p:spPr>
          <a:xfrm>
            <a:off x="10163869" y="4402078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282574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6D02DA5-1483-4F08-A0E5-370DA977146E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自西汉起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个时辰表示一昼夜的变化。十二个时辰以十二地支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子、丑、寅、卯、辰、巳、午、未、申、酉、戌、亥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为名。从夜间十一时起到一时为子时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一时至三时为丑时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其余类推。同时一个时辰平均分成了八份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一份叫做一刻。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根据上文可知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一个时辰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根据上文推算古代的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午初三刻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为现代时间的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3D7CB99-144A-4963-8025-73612B464A7C}"/>
              </a:ext>
            </a:extLst>
          </p:cNvPr>
          <p:cNvSpPr/>
          <p:nvPr/>
        </p:nvSpPr>
        <p:spPr>
          <a:xfrm>
            <a:off x="4305332" y="379487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20AA48F-538C-400E-A8CE-848612F77BAF}"/>
              </a:ext>
            </a:extLst>
          </p:cNvPr>
          <p:cNvSpPr/>
          <p:nvPr/>
        </p:nvSpPr>
        <p:spPr>
          <a:xfrm>
            <a:off x="6463741" y="379487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CF5EC12-9F73-4559-8C7F-12BD946A3D16}"/>
              </a:ext>
            </a:extLst>
          </p:cNvPr>
          <p:cNvSpPr/>
          <p:nvPr/>
        </p:nvSpPr>
        <p:spPr>
          <a:xfrm>
            <a:off x="6931574" y="419403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75A1012-4A6C-469C-992B-0AEDB3A874F2}"/>
              </a:ext>
            </a:extLst>
          </p:cNvPr>
          <p:cNvSpPr/>
          <p:nvPr/>
        </p:nvSpPr>
        <p:spPr>
          <a:xfrm>
            <a:off x="8016094" y="419403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15</TotalTime>
  <Words>260</Words>
  <Application>Microsoft Office PowerPoint</Application>
  <PresentationFormat>自定义</PresentationFormat>
  <Paragraphs>27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数学模板</vt:lpstr>
      <vt:lpstr>Document</vt:lpstr>
      <vt:lpstr>第1节　长度和时间的测量</vt:lpstr>
      <vt:lpstr>第2课时　时间的测量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SunXueFeng</dc:creator>
  <cp:lastModifiedBy>User</cp:lastModifiedBy>
  <cp:revision>6</cp:revision>
  <dcterms:created xsi:type="dcterms:W3CDTF">2018-07-02T02:22:40Z</dcterms:created>
  <dcterms:modified xsi:type="dcterms:W3CDTF">2019-08-21T13:14:25Z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