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9" r:id="rId3"/>
    <p:sldId id="308" r:id="rId4"/>
    <p:sldId id="264" r:id="rId5"/>
    <p:sldId id="307" r:id="rId6"/>
    <p:sldId id="310" r:id="rId7"/>
    <p:sldId id="306" r:id="rId8"/>
    <p:sldId id="311" r:id="rId9"/>
    <p:sldId id="312" r:id="rId10"/>
    <p:sldId id="313" r:id="rId11"/>
    <p:sldId id="314" r:id="rId12"/>
    <p:sldId id="315" r:id="rId13"/>
    <p:sldId id="260" r:id="rId14"/>
    <p:sldId id="316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210" y="-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4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第一章</a:t>
            </a: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pPr algn="ctr"/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1.1.1</a:t>
            </a:r>
            <a:r>
              <a:rPr lang="zh-CN" altLang="zh-CN" sz="2000" b="1" i="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　长</a:t>
            </a:r>
            <a:r>
              <a:rPr lang="zh-CN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度的</a:t>
            </a:r>
            <a:r>
              <a:rPr lang="zh-CN" altLang="zh-CN" sz="2000" b="1" i="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测量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6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7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8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9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4" Type="http://schemas.openxmlformats.org/officeDocument/2006/relationships/package" Target="../embeddings/Microsoft_Word_Document91010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3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4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5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第一章　机械运动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2102193-3DD3-41F8-B7F5-67685907AD74}"/>
              </a:ext>
            </a:extLst>
          </p:cNvPr>
          <p:cNvSpPr>
            <a:spLocks noChangeAspect="1"/>
          </p:cNvSpPr>
          <p:nvPr/>
        </p:nvSpPr>
        <p:spPr>
          <a:xfrm>
            <a:off x="540488" y="1376083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要正确测出物体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的长度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应选择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甲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图的测量方法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的长度为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2.04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="" xmlns:a16="http://schemas.microsoft.com/office/drawing/2014/main" id="{691A17CC-3CFC-4A04-958D-D97B36447E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072358098"/>
              </p:ext>
            </p:extLst>
          </p:nvPr>
        </p:nvGraphicFramePr>
        <p:xfrm>
          <a:off x="381000" y="2660084"/>
          <a:ext cx="11430000" cy="1791832"/>
        </p:xfrm>
        <a:graphic>
          <a:graphicData uri="http://schemas.openxmlformats.org/presentationml/2006/ole">
            <p:oleObj spid="_x0000_s6148" name="Document" r:id="rId3" imgW="3847376" imgH="603475" progId="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465A3BF-0717-4DF2-A7D3-1FAF1285CE6A}"/>
              </a:ext>
            </a:extLst>
          </p:cNvPr>
          <p:cNvSpPr/>
          <p:nvPr/>
        </p:nvSpPr>
        <p:spPr>
          <a:xfrm>
            <a:off x="6276754" y="1461147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A359A54-0AF8-42C0-A127-E05C6BADC2F8}"/>
              </a:ext>
            </a:extLst>
          </p:cNvPr>
          <p:cNvSpPr/>
          <p:nvPr/>
        </p:nvSpPr>
        <p:spPr>
          <a:xfrm>
            <a:off x="1957253" y="1860198"/>
            <a:ext cx="592843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="" xmlns:p14="http://schemas.microsoft.com/office/powerpoint/2010/main" val="171090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CA70CE3-B88B-490F-8242-24A5D5313A5E}"/>
              </a:ext>
            </a:extLst>
          </p:cNvPr>
          <p:cNvSpPr>
            <a:spLocks noChangeAspect="1"/>
          </p:cNvSpPr>
          <p:nvPr/>
        </p:nvSpPr>
        <p:spPr>
          <a:xfrm>
            <a:off x="381000" y="885365"/>
            <a:ext cx="11430000" cy="53412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英制单位有英寸、英尺、码、英里、海里。已知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=0.9144 m,1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=0.3048 m,1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=2.54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。电视机屏幕的大小是用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来表示的。某电视机屏幕的大小约为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74 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约合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英寸。你认为上面的英制单位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不是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运动鞋的尺码单位所用的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小章同学用刻度尺测量一块大衣柜玻璃的高度的读数为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118.75 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那么他使用的刻度尺的分度值是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 mm B.1 cm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 dm D.0.1 mm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下列几种估测最符合实际情况的是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成年人的步长约为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全新的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铅笔的长度约为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cm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课桌的高度约为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 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一层楼的高度约为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876A947-A0CE-446F-B6B7-E1ADF0409AD6}"/>
              </a:ext>
            </a:extLst>
          </p:cNvPr>
          <p:cNvSpPr/>
          <p:nvPr/>
        </p:nvSpPr>
        <p:spPr>
          <a:xfrm>
            <a:off x="2207685" y="1764062"/>
            <a:ext cx="421661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26C4076-5F46-4136-8D6E-29299B0CF5DC}"/>
              </a:ext>
            </a:extLst>
          </p:cNvPr>
          <p:cNvSpPr/>
          <p:nvPr/>
        </p:nvSpPr>
        <p:spPr>
          <a:xfrm>
            <a:off x="7235764" y="1774695"/>
            <a:ext cx="679089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70B2EF4D-07F0-4F9E-9D43-8AED0F1D8362}"/>
              </a:ext>
            </a:extLst>
          </p:cNvPr>
          <p:cNvSpPr/>
          <p:nvPr/>
        </p:nvSpPr>
        <p:spPr>
          <a:xfrm>
            <a:off x="1817313" y="3045303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5C880F4-98E2-4F3F-80A7-5C7AB71F3054}"/>
              </a:ext>
            </a:extLst>
          </p:cNvPr>
          <p:cNvSpPr/>
          <p:nvPr/>
        </p:nvSpPr>
        <p:spPr>
          <a:xfrm>
            <a:off x="5209102" y="4241446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="" xmlns:p14="http://schemas.microsoft.com/office/powerpoint/2010/main" val="3957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="" xmlns:a16="http://schemas.microsoft.com/office/drawing/2014/main" id="{6E9CE292-22BF-47A5-9907-BDBBD5EDC7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35505408"/>
              </p:ext>
            </p:extLst>
          </p:nvPr>
        </p:nvGraphicFramePr>
        <p:xfrm>
          <a:off x="306572" y="4616474"/>
          <a:ext cx="11430000" cy="1791832"/>
        </p:xfrm>
        <a:graphic>
          <a:graphicData uri="http://schemas.openxmlformats.org/presentationml/2006/ole">
            <p:oleObj spid="_x0000_s7171" name="Document" r:id="rId3" imgW="3847376" imgH="603475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8DB5564-FB5C-4AD6-B95A-FB01A9CFC0C8}"/>
              </a:ext>
            </a:extLst>
          </p:cNvPr>
          <p:cNvSpPr>
            <a:spLocks noChangeAspect="1"/>
          </p:cNvSpPr>
          <p:nvPr/>
        </p:nvSpPr>
        <p:spPr>
          <a:xfrm>
            <a:off x="455428" y="1069460"/>
            <a:ext cx="11430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小明在一次体育测试中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立定跳远的成绩读数为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168,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则小明的跳远距离应记录为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A.168 cm B.168 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C.168 dm D.168 mm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要测量如图所示的一根曲线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的长度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你认为可取的方法是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用平直的刻度尺在曲线上从起点到终点慢慢移动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直接读出数值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用一条细丝线与曲线完全重合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在丝线上标出曲线的起点和终点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把丝线拉直后用刻度尺测量出这两点间的距离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即是曲线的长度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用一条橡皮筋与曲线完全重合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在橡皮筋上标出曲线的起点和终点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把橡皮筋拉直后用刻度尺测量出这两点间的距离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即是曲线的长度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以上都不可取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D5142C6-B1A3-4FFA-8020-0400E43913C8}"/>
              </a:ext>
            </a:extLst>
          </p:cNvPr>
          <p:cNvSpPr/>
          <p:nvPr/>
        </p:nvSpPr>
        <p:spPr>
          <a:xfrm>
            <a:off x="10589174" y="1211167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B8E4A920-5DB3-4AF5-8C87-912682986273}"/>
              </a:ext>
            </a:extLst>
          </p:cNvPr>
          <p:cNvSpPr/>
          <p:nvPr/>
        </p:nvSpPr>
        <p:spPr>
          <a:xfrm>
            <a:off x="8345703" y="2410967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="" xmlns:p14="http://schemas.microsoft.com/office/powerpoint/2010/main" val="68735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>
            <a:extLst>
              <a:ext uri="{FF2B5EF4-FFF2-40B4-BE49-F238E27FC236}">
                <a16:creationId xmlns="" xmlns:a16="http://schemas.microsoft.com/office/drawing/2014/main" id="{ED1A78AC-EBE2-4653-99FE-F737B97632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5586369"/>
              </p:ext>
            </p:extLst>
          </p:nvPr>
        </p:nvGraphicFramePr>
        <p:xfrm>
          <a:off x="720725" y="903288"/>
          <a:ext cx="10823575" cy="6308725"/>
        </p:xfrm>
        <a:graphic>
          <a:graphicData uri="http://schemas.openxmlformats.org/presentationml/2006/ole">
            <p:oleObj spid="_x0000_s8195" name="Document" r:id="rId3" imgW="4133195" imgH="2400945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2B6FBB0-2183-45BF-AB89-2F1F5AF3BF28}"/>
              </a:ext>
            </a:extLst>
          </p:cNvPr>
          <p:cNvSpPr/>
          <p:nvPr/>
        </p:nvSpPr>
        <p:spPr>
          <a:xfrm>
            <a:off x="5613137" y="4730543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FBFA586-A1F7-4383-9A5D-30ECDF454995}"/>
              </a:ext>
            </a:extLst>
          </p:cNvPr>
          <p:cNvSpPr/>
          <p:nvPr/>
        </p:nvSpPr>
        <p:spPr>
          <a:xfrm>
            <a:off x="7091061" y="6263291"/>
            <a:ext cx="3594659" cy="348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A366BC78-A33B-40D9-B891-9102719F9219}"/>
              </a:ext>
            </a:extLst>
          </p:cNvPr>
          <p:cNvSpPr/>
          <p:nvPr/>
        </p:nvSpPr>
        <p:spPr>
          <a:xfrm>
            <a:off x="1070827" y="5326913"/>
            <a:ext cx="6903591" cy="627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0F238D81-3552-476C-9CA3-7B7952D1AD95}"/>
              </a:ext>
            </a:extLst>
          </p:cNvPr>
          <p:cNvCxnSpPr>
            <a:cxnSpLocks/>
          </p:cNvCxnSpPr>
          <p:nvPr/>
        </p:nvCxnSpPr>
        <p:spPr>
          <a:xfrm>
            <a:off x="1070828" y="5946683"/>
            <a:ext cx="690359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DE92C07-539F-406F-9425-A98E52A4079D}"/>
              </a:ext>
            </a:extLst>
          </p:cNvPr>
          <p:cNvSpPr>
            <a:spLocks noChangeAspect="1"/>
          </p:cNvSpPr>
          <p:nvPr/>
        </p:nvSpPr>
        <p:spPr>
          <a:xfrm>
            <a:off x="381000" y="1268643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如图是两把按不同比例尺进行刻度的尺子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每把尺子的刻度都是均匀的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已知两把尺子在刻度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处是对齐的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且上面尺子在刻度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处与下面的尺子在刻度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处也刚好对齐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则上面尺子的刻度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在下面尺子对应的刻度是多少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="" xmlns:a16="http://schemas.microsoft.com/office/drawing/2014/main" id="{F3E53C81-B918-49F2-BD94-C802E17514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876756973"/>
              </p:ext>
            </p:extLst>
          </p:nvPr>
        </p:nvGraphicFramePr>
        <p:xfrm>
          <a:off x="381000" y="2660084"/>
          <a:ext cx="11430000" cy="1791832"/>
        </p:xfrm>
        <a:graphic>
          <a:graphicData uri="http://schemas.openxmlformats.org/presentationml/2006/ole">
            <p:oleObj spid="_x0000_s9220" name="Document" r:id="rId3" imgW="3847376" imgH="603475" progId="">
              <p:embed/>
            </p:oleObj>
          </a:graphicData>
        </a:graphic>
      </p:graphicFrame>
      <p:graphicFrame>
        <p:nvGraphicFramePr>
          <p:cNvPr id="4" name="对象 3">
            <a:extLst>
              <a:ext uri="{FF2B5EF4-FFF2-40B4-BE49-F238E27FC236}">
                <a16:creationId xmlns="" xmlns:a16="http://schemas.microsoft.com/office/drawing/2014/main" id="{2EF9588B-E610-4C66-A7C4-38DA86B2A6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755675590"/>
              </p:ext>
            </p:extLst>
          </p:nvPr>
        </p:nvGraphicFramePr>
        <p:xfrm>
          <a:off x="616687" y="4370138"/>
          <a:ext cx="9322981" cy="2438437"/>
        </p:xfrm>
        <a:graphic>
          <a:graphicData uri="http://schemas.openxmlformats.org/presentationml/2006/ole">
            <p:oleObj spid="_x0000_s9221" name="Document" r:id="rId4" imgW="3847376" imgH="1006151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76336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第</a:t>
            </a:r>
            <a:r>
              <a:rPr lang="en-US" altLang="zh-CN"/>
              <a:t>1</a:t>
            </a:r>
            <a:r>
              <a:rPr lang="zh-CN" altLang="en-US"/>
              <a:t>节　长度和时间的测量</a:t>
            </a:r>
            <a:endParaRPr lang="zh-CN" altLang="zh-CN"/>
          </a:p>
        </p:txBody>
      </p:sp>
    </p:spTree>
    <p:extLst>
      <p:ext uri="{BB962C8B-B14F-4D97-AF65-F5344CB8AC3E}">
        <p14:creationId xmlns="" xmlns:p14="http://schemas.microsoft.com/office/powerpoint/2010/main" val="40475792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/>
              <a:t>1</a:t>
            </a:r>
            <a:r>
              <a:rPr lang="zh-CN" altLang="zh-CN"/>
              <a:t>课时　长度的测量</a:t>
            </a:r>
          </a:p>
        </p:txBody>
      </p:sp>
    </p:spTree>
    <p:extLst>
      <p:ext uri="{BB962C8B-B14F-4D97-AF65-F5344CB8AC3E}">
        <p14:creationId xmlns="" xmlns:p14="http://schemas.microsoft.com/office/powerpoint/2010/main" val="965108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2D479AB-A1BF-41D8-BD21-03F503A43C35}"/>
              </a:ext>
            </a:extLst>
          </p:cNvPr>
          <p:cNvSpPr>
            <a:spLocks noChangeAspect="1"/>
          </p:cNvSpPr>
          <p:nvPr/>
        </p:nvSpPr>
        <p:spPr>
          <a:xfrm>
            <a:off x="381000" y="1291630"/>
            <a:ext cx="11430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长度的单位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完成下列单位换算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8×10</a:t>
            </a:r>
            <a:r>
              <a:rPr lang="en-US" altLang="zh-CN" sz="2200" u="sng" baseline="3000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mm;60 mm=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0.6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给下列测量的数据填上适当的单位。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一张纸的厚度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名中学生的身高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下面是四位同学做的单位换算过程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其中正确的是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A.125 cm=125×100 cm=1.25 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B.125 cm=125 cm×10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=1.25 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C.125 cm=125×10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=1.25 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D.125 cm=125×10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m=1.25 m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BFFFA23-7658-4C8B-982F-0F1866935DD3}"/>
              </a:ext>
            </a:extLst>
          </p:cNvPr>
          <p:cNvSpPr/>
          <p:nvPr/>
        </p:nvSpPr>
        <p:spPr>
          <a:xfrm>
            <a:off x="1445172" y="2168099"/>
            <a:ext cx="925887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4D1D22E-7A45-481A-A2F0-A361052DA087}"/>
              </a:ext>
            </a:extLst>
          </p:cNvPr>
          <p:cNvSpPr/>
          <p:nvPr/>
        </p:nvSpPr>
        <p:spPr>
          <a:xfrm>
            <a:off x="4183110" y="2162328"/>
            <a:ext cx="574903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3023A9D7-7E9B-4BDA-9DDE-0CE2A7344E49}"/>
              </a:ext>
            </a:extLst>
          </p:cNvPr>
          <p:cNvSpPr/>
          <p:nvPr/>
        </p:nvSpPr>
        <p:spPr>
          <a:xfrm>
            <a:off x="3247444" y="3034197"/>
            <a:ext cx="574903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2F373A5-8C17-4C1D-B670-A038710B8FF7}"/>
              </a:ext>
            </a:extLst>
          </p:cNvPr>
          <p:cNvSpPr/>
          <p:nvPr/>
        </p:nvSpPr>
        <p:spPr>
          <a:xfrm>
            <a:off x="3822347" y="3374898"/>
            <a:ext cx="574903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A3C784A-1EB3-4CBB-8D1E-63C6BDD15C08}"/>
              </a:ext>
            </a:extLst>
          </p:cNvPr>
          <p:cNvSpPr/>
          <p:nvPr/>
        </p:nvSpPr>
        <p:spPr>
          <a:xfrm>
            <a:off x="6826785" y="3832098"/>
            <a:ext cx="392666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="" xmlns:a16="http://schemas.microsoft.com/office/drawing/2014/main" id="{CC9F0A7B-0DCF-4773-9516-73CB2EBB3F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640317838"/>
              </p:ext>
            </p:extLst>
          </p:nvPr>
        </p:nvGraphicFramePr>
        <p:xfrm>
          <a:off x="412156" y="2127644"/>
          <a:ext cx="11430000" cy="1791832"/>
        </p:xfrm>
        <a:graphic>
          <a:graphicData uri="http://schemas.openxmlformats.org/presentationml/2006/ole">
            <p:oleObj spid="_x0000_s1031" name="Document" r:id="rId3" imgW="3847376" imgH="603475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AEB28A1-9C78-4303-AEC0-446266C4760B}"/>
              </a:ext>
            </a:extLst>
          </p:cNvPr>
          <p:cNvSpPr>
            <a:spLocks noChangeAspect="1"/>
          </p:cNvSpPr>
          <p:nvPr/>
        </p:nvSpPr>
        <p:spPr>
          <a:xfrm>
            <a:off x="217714" y="1126459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长度的测量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如图所示的刻度尺的最小分度值是</a:t>
            </a:r>
            <a:r>
              <a:rPr lang="zh-CN" altLang="zh-CN" sz="22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 mm</a:t>
            </a:r>
            <a:r>
              <a:rPr lang="zh-CN" altLang="zh-CN" sz="22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该物体的长度为</a:t>
            </a:r>
            <a:r>
              <a:rPr lang="zh-CN" altLang="zh-CN" sz="22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2.25(  2.24~2.28</a:t>
            </a:r>
            <a:r>
              <a:rPr lang="zh-CN" altLang="zh-CN" sz="22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即可</a:t>
            </a:r>
            <a:r>
              <a:rPr lang="en-US" altLang="zh-CN" sz="22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下列测量工具的选择最合适的是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测量人的身高时用分度值为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dm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的刻度尺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测量物理教材的厚度用分度值为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的刻度尺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测量教室的长度用分度值为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cm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的刻度尺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测量旗杆的长度用分度值为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cm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的刻度尺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88FE93D-4C05-4BD5-BE2F-4A73B5F0866A}"/>
              </a:ext>
            </a:extLst>
          </p:cNvPr>
          <p:cNvSpPr/>
          <p:nvPr/>
        </p:nvSpPr>
        <p:spPr>
          <a:xfrm>
            <a:off x="4904552" y="1651344"/>
            <a:ext cx="897534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70324E34-C033-4D11-9381-602BBA47D723}"/>
              </a:ext>
            </a:extLst>
          </p:cNvPr>
          <p:cNvSpPr/>
          <p:nvPr/>
        </p:nvSpPr>
        <p:spPr>
          <a:xfrm>
            <a:off x="8081659" y="1607547"/>
            <a:ext cx="2935442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F17E73B-EDD4-4CF8-9565-40F0BD611F50}"/>
              </a:ext>
            </a:extLst>
          </p:cNvPr>
          <p:cNvSpPr/>
          <p:nvPr/>
        </p:nvSpPr>
        <p:spPr>
          <a:xfrm>
            <a:off x="4703637" y="4002825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="" xmlns:p14="http://schemas.microsoft.com/office/powerpoint/2010/main" val="92435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6FDA485-8E8B-40A6-959B-CC8D3B5061D6}"/>
              </a:ext>
            </a:extLst>
          </p:cNvPr>
          <p:cNvSpPr>
            <a:spLocks noChangeAspect="1"/>
          </p:cNvSpPr>
          <p:nvPr/>
        </p:nvSpPr>
        <p:spPr>
          <a:xfrm>
            <a:off x="551121" y="1345299"/>
            <a:ext cx="11430000" cy="4660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用如图所示的较厚的刻度尺测量木块的长度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其中测量方法正确的是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="" xmlns:a16="http://schemas.microsoft.com/office/drawing/2014/main" id="{D5E2F105-48CB-403B-9FF8-27430C4694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744073537"/>
              </p:ext>
            </p:extLst>
          </p:nvPr>
        </p:nvGraphicFramePr>
        <p:xfrm>
          <a:off x="306570" y="1952129"/>
          <a:ext cx="11430000" cy="4781361"/>
        </p:xfrm>
        <a:graphic>
          <a:graphicData uri="http://schemas.openxmlformats.org/presentationml/2006/ole">
            <p:oleObj spid="_x0000_s2053" name="Document" r:id="rId3" imgW="3847376" imgH="1609626" progId="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20D56C9-41B9-4269-A8A5-3EBCCCFDBEB7}"/>
              </a:ext>
            </a:extLst>
          </p:cNvPr>
          <p:cNvSpPr/>
          <p:nvPr/>
        </p:nvSpPr>
        <p:spPr>
          <a:xfrm>
            <a:off x="9217574" y="1449759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="" xmlns:p14="http://schemas.microsoft.com/office/powerpoint/2010/main" val="249108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1890C2A-9CF9-457B-AAAF-62E1B7186D2C}"/>
              </a:ext>
            </a:extLst>
          </p:cNvPr>
          <p:cNvSpPr>
            <a:spLocks noChangeAspect="1"/>
          </p:cNvSpPr>
          <p:nvPr/>
        </p:nvSpPr>
        <p:spPr>
          <a:xfrm>
            <a:off x="381000" y="1341958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雾霾天气严重影响了居民的身体健康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形成雾霾的主要原因是空气中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PM2.5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的含量过高。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PM2.5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是指大气中直径小于或等于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的颗粒物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,2.5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2.5×10</a:t>
            </a:r>
            <a:r>
              <a:rPr lang="en-US" altLang="zh-CN" sz="2200" u="sng" baseline="3000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目前市面上有一种孔径为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nm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的口罩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这种口罩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能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有效地阻止人体吸入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PM2.5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小亮用刻度尺和三角板测量一枚纽扣的直径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纽扣的直径是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1.90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="" xmlns:a16="http://schemas.microsoft.com/office/drawing/2014/main" id="{58330E47-217E-4626-9F14-33E43B1B2B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708880241"/>
              </p:ext>
            </p:extLst>
          </p:nvPr>
        </p:nvGraphicFramePr>
        <p:xfrm>
          <a:off x="381000" y="3262713"/>
          <a:ext cx="11430000" cy="2989530"/>
        </p:xfrm>
        <a:graphic>
          <a:graphicData uri="http://schemas.openxmlformats.org/presentationml/2006/ole">
            <p:oleObj spid="_x0000_s3077" name="Document" r:id="rId3" imgW="3847376" imgH="1006151" progId="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75A5ACD-83F6-4105-A074-05255535CDA9}"/>
              </a:ext>
            </a:extLst>
          </p:cNvPr>
          <p:cNvSpPr/>
          <p:nvPr/>
        </p:nvSpPr>
        <p:spPr>
          <a:xfrm>
            <a:off x="7739647" y="1817225"/>
            <a:ext cx="1159803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BFA0711A-AB89-4562-9DB1-EBC0830D51BA}"/>
              </a:ext>
            </a:extLst>
          </p:cNvPr>
          <p:cNvSpPr/>
          <p:nvPr/>
        </p:nvSpPr>
        <p:spPr>
          <a:xfrm>
            <a:off x="4464820" y="2231892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EE458EC-BEE8-4761-B845-69942E74F974}"/>
              </a:ext>
            </a:extLst>
          </p:cNvPr>
          <p:cNvSpPr/>
          <p:nvPr/>
        </p:nvSpPr>
        <p:spPr>
          <a:xfrm>
            <a:off x="9100614" y="2627714"/>
            <a:ext cx="691971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E37E6BF-6819-4EBE-928E-E79D974A4FFF}"/>
              </a:ext>
            </a:extLst>
          </p:cNvPr>
          <p:cNvSpPr>
            <a:spLocks noChangeAspect="1"/>
          </p:cNvSpPr>
          <p:nvPr/>
        </p:nvSpPr>
        <p:spPr>
          <a:xfrm>
            <a:off x="508590" y="1450511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小张同时用两把尺子测量一个小物体的长度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如图所示。请你帮他读数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尺的读数为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2.20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尺的读数为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2.2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。比较结果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可以判断用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尺测量更精确。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="" xmlns:a16="http://schemas.microsoft.com/office/drawing/2014/main" id="{611C0C5E-2782-48C1-B8CE-C6BCB6F307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750278831"/>
              </p:ext>
            </p:extLst>
          </p:nvPr>
        </p:nvGraphicFramePr>
        <p:xfrm>
          <a:off x="264042" y="2421030"/>
          <a:ext cx="11430000" cy="3588377"/>
        </p:xfrm>
        <a:graphic>
          <a:graphicData uri="http://schemas.openxmlformats.org/presentationml/2006/ole">
            <p:oleObj spid="_x0000_s4100" name="Document" r:id="rId3" imgW="3847376" imgH="1207310" progId="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23B1A49-8336-4131-ABAD-C3D82D6018F2}"/>
              </a:ext>
            </a:extLst>
          </p:cNvPr>
          <p:cNvSpPr/>
          <p:nvPr/>
        </p:nvSpPr>
        <p:spPr>
          <a:xfrm>
            <a:off x="10993210" y="1534890"/>
            <a:ext cx="700831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D1ABA7D1-CB73-4A05-9323-01911723F28E}"/>
              </a:ext>
            </a:extLst>
          </p:cNvPr>
          <p:cNvSpPr/>
          <p:nvPr/>
        </p:nvSpPr>
        <p:spPr>
          <a:xfrm>
            <a:off x="2816773" y="1929220"/>
            <a:ext cx="479319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3E51CE4-2225-4927-BA06-F14A4BF778BD}"/>
              </a:ext>
            </a:extLst>
          </p:cNvPr>
          <p:cNvSpPr/>
          <p:nvPr/>
        </p:nvSpPr>
        <p:spPr>
          <a:xfrm>
            <a:off x="6942206" y="1929315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="" xmlns:p14="http://schemas.microsoft.com/office/powerpoint/2010/main" val="67987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0A50A82-8896-43B7-B302-84E4435C7167}"/>
              </a:ext>
            </a:extLst>
          </p:cNvPr>
          <p:cNvSpPr>
            <a:spLocks noChangeAspect="1"/>
          </p:cNvSpPr>
          <p:nvPr/>
        </p:nvSpPr>
        <p:spPr>
          <a:xfrm>
            <a:off x="381000" y="1695061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某同学用如图所示的方法测量细钢丝的直径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将细钢丝在铅笔上紧密排绕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圈后用刻度尺测量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测得这个线圈的长度是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5.00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细钢丝的直径是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2.5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="" xmlns:a16="http://schemas.microsoft.com/office/drawing/2014/main" id="{1EA5B464-1BC9-44B0-8C3B-A4FFE7B9F1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119781589"/>
              </p:ext>
            </p:extLst>
          </p:nvPr>
        </p:nvGraphicFramePr>
        <p:xfrm>
          <a:off x="381000" y="2660084"/>
          <a:ext cx="11430000" cy="1791832"/>
        </p:xfrm>
        <a:graphic>
          <a:graphicData uri="http://schemas.openxmlformats.org/presentationml/2006/ole">
            <p:oleObj spid="_x0000_s5124" name="Document" r:id="rId3" imgW="3847376" imgH="603475" progId="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D1CE157-9758-46B9-95B2-DBC50BFB6E81}"/>
              </a:ext>
            </a:extLst>
          </p:cNvPr>
          <p:cNvSpPr/>
          <p:nvPr/>
        </p:nvSpPr>
        <p:spPr>
          <a:xfrm>
            <a:off x="4124576" y="2171117"/>
            <a:ext cx="638808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47AEEA9-9223-40A1-B62F-37CE97B15298}"/>
              </a:ext>
            </a:extLst>
          </p:cNvPr>
          <p:cNvSpPr/>
          <p:nvPr/>
        </p:nvSpPr>
        <p:spPr>
          <a:xfrm>
            <a:off x="7555861" y="2181750"/>
            <a:ext cx="421661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="" xmlns:p14="http://schemas.microsoft.com/office/powerpoint/2010/main" val="377573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37</TotalTime>
  <Words>650</Words>
  <Application>Microsoft Office PowerPoint</Application>
  <PresentationFormat>自定义</PresentationFormat>
  <Paragraphs>50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数学模板</vt:lpstr>
      <vt:lpstr>Document</vt:lpstr>
      <vt:lpstr>第一章　机械运动</vt:lpstr>
      <vt:lpstr>第1节　长度和时间的测量</vt:lpstr>
      <vt:lpstr>第1课时　长度的测量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机械运动</dc:title>
  <dc:creator>SunXueFeng</dc:creator>
  <cp:lastModifiedBy>Administrator</cp:lastModifiedBy>
  <cp:revision>8</cp:revision>
  <dcterms:created xsi:type="dcterms:W3CDTF">2018-07-02T01:27:28Z</dcterms:created>
  <dcterms:modified xsi:type="dcterms:W3CDTF">2018-07-04T07:31:19Z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