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1" r:id="rId2"/>
    <p:sldId id="279" r:id="rId3"/>
    <p:sldId id="289" r:id="rId4"/>
    <p:sldId id="296" r:id="rId5"/>
    <p:sldId id="297" r:id="rId6"/>
    <p:sldId id="284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285" r:id="rId15"/>
    <p:sldId id="286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226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oleObject" Target="../embeddings/oleObject1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video" Target="file:///F:\&#20809;&#30340;&#25240;&#23556;&#35838;&#20214;\&#28216;&#27891;&#26102;&#19981;&#21487;&#20882;&#22833;&#19979;&#27700;1.MPG" TargetMode="External"/><Relationship Id="rId7" Type="http://schemas.microsoft.com/office/2007/relationships/media" Target="file:///F:\&#20809;&#30340;&#25240;&#23556;&#35838;&#20214;\&#28216;&#27891;&#26102;&#19981;&#21487;&#20882;&#22833;&#19979;&#27700;1.MPG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563763" y="2266151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第四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光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现象</a:t>
            </a:r>
            <a:endParaRPr lang="zh-CN" altLang="en-US" sz="4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5818" y="3356621"/>
            <a:ext cx="551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光的折射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7868" y="1991678"/>
            <a:ext cx="608266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en-US" altLang="x-none" sz="28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、折射光线与入射光线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分居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法线两侧</a:t>
            </a:r>
          </a:p>
        </p:txBody>
      </p:sp>
      <p:sp>
        <p:nvSpPr>
          <p:cNvPr id="13315" name="Text Box 13"/>
          <p:cNvSpPr txBox="1"/>
          <p:nvPr/>
        </p:nvSpPr>
        <p:spPr>
          <a:xfrm>
            <a:off x="713105" y="1453515"/>
            <a:ext cx="745998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x-none" sz="2800" b="1" dirty="0">
                <a:solidFill>
                  <a:srgbClr val="0066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6600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折射光线、入射光线、法线</a:t>
            </a:r>
            <a:r>
              <a:rPr lang="zh-CN" altLang="en-US" sz="2800" b="1" dirty="0">
                <a:solidFill>
                  <a:srgbClr val="006600"/>
                </a:solidFill>
                <a:latin typeface="宋体" panose="02010600030101010101" pitchFamily="2" charset="-122"/>
              </a:rPr>
              <a:t>在同一平面 </a:t>
            </a:r>
          </a:p>
        </p:txBody>
      </p:sp>
      <p:sp>
        <p:nvSpPr>
          <p:cNvPr id="3" name="矩形 2"/>
          <p:cNvSpPr/>
          <p:nvPr/>
        </p:nvSpPr>
        <p:spPr>
          <a:xfrm>
            <a:off x="710248" y="2463165"/>
            <a:ext cx="7783512" cy="26752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  <a:buClrTx/>
            </a:pPr>
            <a:r>
              <a:rPr lang="en-US" altLang="x-none" sz="28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、当光从空气斜射入水中或其他介质中时，折射光线向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靠近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法线方向偏折，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折射角</a:t>
            </a:r>
            <a:r>
              <a:rPr lang="zh-CN" altLang="en-US" sz="2800" b="1" dirty="0">
                <a:solidFill>
                  <a:srgbClr val="0000FF"/>
                </a:solidFill>
                <a:latin typeface="T"/>
              </a:rPr>
              <a:t>小于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入射角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 ；（</a:t>
            </a:r>
            <a:r>
              <a:rPr lang="zh-CN" altLang="en-US" sz="2800" b="1" dirty="0">
                <a:solidFill>
                  <a:srgbClr val="0000FF"/>
                </a:solidFill>
                <a:latin typeface="T"/>
              </a:rPr>
              <a:t>当光从水或其他介质斜射入空气中时，折射光线向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远离</a:t>
            </a:r>
            <a:r>
              <a:rPr lang="zh-CN" altLang="en-US" sz="2800" b="1" dirty="0">
                <a:solidFill>
                  <a:srgbClr val="0000FF"/>
                </a:solidFill>
                <a:latin typeface="T"/>
              </a:rPr>
              <a:t>法线方向偏折，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折射角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大于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入射角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 ）</a:t>
            </a:r>
            <a:r>
              <a:rPr lang="zh-CN" altLang="en-US" sz="2000" b="1" dirty="0">
                <a:latin typeface="T"/>
              </a:rPr>
              <a:t>当入射角增大时，折射角也增大。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0575" y="6232208"/>
            <a:ext cx="626745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  <a:buFont typeface="Arial" panose="020B0604020202020204" charset="-76"/>
              <a:buNone/>
            </a:pPr>
            <a:r>
              <a:rPr lang="en-US" altLang="x-none" sz="28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在光的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折射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现象中，光路是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可逆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的。</a:t>
            </a:r>
          </a:p>
        </p:txBody>
      </p:sp>
      <p:sp>
        <p:nvSpPr>
          <p:cNvPr id="13318" name="文本框 13317"/>
          <p:cNvSpPr txBox="1"/>
          <p:nvPr/>
        </p:nvSpPr>
        <p:spPr>
          <a:xfrm>
            <a:off x="784860" y="5260340"/>
            <a:ext cx="7554595" cy="9950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x-none" sz="28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当光从一种介质</a:t>
            </a: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垂直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射入另一种介质中时，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T"/>
              </a:rPr>
              <a:t>传播方向不变</a:t>
            </a:r>
            <a:r>
              <a:rPr lang="zh-CN" altLang="en-US" sz="2800" b="1" dirty="0">
                <a:solidFill>
                  <a:srgbClr val="006600"/>
                </a:solidFill>
                <a:latin typeface="T"/>
              </a:rPr>
              <a:t>。</a:t>
            </a:r>
            <a:endParaRPr lang="en-US" altLang="x-none" sz="2800" b="1" dirty="0">
              <a:solidFill>
                <a:srgbClr val="006600"/>
              </a:solidFill>
              <a:latin typeface="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37815" y="817245"/>
            <a:ext cx="3095625" cy="7762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  <a:buClrTx/>
            </a:pPr>
            <a:r>
              <a:rPr lang="zh-CN" altLang="en-US" sz="3600" b="1" dirty="0">
                <a:solidFill>
                  <a:schemeClr val="accent1"/>
                </a:solidFill>
                <a:latin typeface="宋体" panose="02010600030101010101" pitchFamily="2" charset="-122"/>
              </a:rPr>
              <a:t>光的折射规律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/>
      <p:bldP spid="3" grpId="0"/>
      <p:bldP spid="4" grpId="0"/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43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58883"/>
            <a:ext cx="4286250" cy="3070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组合 14338"/>
          <p:cNvGrpSpPr/>
          <p:nvPr/>
        </p:nvGrpSpPr>
        <p:grpSpPr>
          <a:xfrm>
            <a:off x="5751513" y="4447858"/>
            <a:ext cx="1600200" cy="2030412"/>
            <a:chOff x="0" y="0"/>
            <a:chExt cx="1008" cy="1824"/>
          </a:xfrm>
        </p:grpSpPr>
        <p:sp>
          <p:nvSpPr>
            <p:cNvPr id="14340" name="直接连接符 14339"/>
            <p:cNvSpPr/>
            <p:nvPr/>
          </p:nvSpPr>
          <p:spPr>
            <a:xfrm flipV="1">
              <a:off x="0" y="0"/>
              <a:ext cx="480" cy="182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1" name="直接连接符 14340"/>
            <p:cNvSpPr/>
            <p:nvPr/>
          </p:nvSpPr>
          <p:spPr>
            <a:xfrm flipV="1">
              <a:off x="0" y="0"/>
              <a:ext cx="1008" cy="182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2" name="直接连接符 14341"/>
            <p:cNvSpPr/>
            <p:nvPr/>
          </p:nvSpPr>
          <p:spPr>
            <a:xfrm flipH="1">
              <a:off x="192" y="624"/>
              <a:ext cx="144" cy="48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</p:sp>
        <p:sp>
          <p:nvSpPr>
            <p:cNvPr id="14343" name="直接连接符 14342"/>
            <p:cNvSpPr/>
            <p:nvPr/>
          </p:nvSpPr>
          <p:spPr>
            <a:xfrm flipV="1">
              <a:off x="384" y="720"/>
              <a:ext cx="240" cy="38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sp>
      </p:grpSp>
      <p:grpSp>
        <p:nvGrpSpPr>
          <p:cNvPr id="14344" name="组合 14343"/>
          <p:cNvGrpSpPr/>
          <p:nvPr/>
        </p:nvGrpSpPr>
        <p:grpSpPr>
          <a:xfrm>
            <a:off x="6445250" y="3255645"/>
            <a:ext cx="2057400" cy="1262063"/>
            <a:chOff x="0" y="0"/>
            <a:chExt cx="1296" cy="1200"/>
          </a:xfrm>
        </p:grpSpPr>
        <p:sp>
          <p:nvSpPr>
            <p:cNvPr id="14345" name="直接连接符 14344"/>
            <p:cNvSpPr/>
            <p:nvPr/>
          </p:nvSpPr>
          <p:spPr>
            <a:xfrm flipV="1">
              <a:off x="0" y="0"/>
              <a:ext cx="576" cy="120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6" name="直接连接符 14345"/>
            <p:cNvSpPr/>
            <p:nvPr/>
          </p:nvSpPr>
          <p:spPr>
            <a:xfrm flipV="1">
              <a:off x="528" y="672"/>
              <a:ext cx="768" cy="52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7" name="直接连接符 14346"/>
            <p:cNvSpPr/>
            <p:nvPr/>
          </p:nvSpPr>
          <p:spPr>
            <a:xfrm rot="-209484" flipV="1">
              <a:off x="720" y="864"/>
              <a:ext cx="288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14348" name="直接连接符 14347"/>
            <p:cNvSpPr/>
            <p:nvPr/>
          </p:nvSpPr>
          <p:spPr>
            <a:xfrm flipV="1">
              <a:off x="192" y="432"/>
              <a:ext cx="192" cy="38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sp>
      </p:grpSp>
      <p:grpSp>
        <p:nvGrpSpPr>
          <p:cNvPr id="14349" name="组合 14348"/>
          <p:cNvGrpSpPr/>
          <p:nvPr/>
        </p:nvGrpSpPr>
        <p:grpSpPr>
          <a:xfrm>
            <a:off x="5724525" y="4551045"/>
            <a:ext cx="1524000" cy="855663"/>
            <a:chOff x="0" y="0"/>
            <a:chExt cx="960" cy="768"/>
          </a:xfrm>
        </p:grpSpPr>
        <p:sp>
          <p:nvSpPr>
            <p:cNvPr id="14350" name="直接连接符 14349"/>
            <p:cNvSpPr/>
            <p:nvPr/>
          </p:nvSpPr>
          <p:spPr>
            <a:xfrm flipH="1">
              <a:off x="48" y="0"/>
              <a:ext cx="384" cy="72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4351" name="直接连接符 14350"/>
            <p:cNvSpPr/>
            <p:nvPr/>
          </p:nvSpPr>
          <p:spPr>
            <a:xfrm flipH="1">
              <a:off x="0" y="0"/>
              <a:ext cx="960" cy="76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</p:sp>
      </p:grpSp>
      <p:grpSp>
        <p:nvGrpSpPr>
          <p:cNvPr id="14352" name="组合 14351"/>
          <p:cNvGrpSpPr/>
          <p:nvPr/>
        </p:nvGrpSpPr>
        <p:grpSpPr>
          <a:xfrm>
            <a:off x="7669213" y="3111183"/>
            <a:ext cx="1447800" cy="587375"/>
            <a:chOff x="0" y="0"/>
            <a:chExt cx="912" cy="528"/>
          </a:xfrm>
        </p:grpSpPr>
        <p:sp>
          <p:nvSpPr>
            <p:cNvPr id="14353" name="新月形 14352"/>
            <p:cNvSpPr/>
            <p:nvPr/>
          </p:nvSpPr>
          <p:spPr>
            <a:xfrm rot="4382799">
              <a:off x="432" y="-144"/>
              <a:ext cx="96" cy="672"/>
            </a:xfrm>
            <a:prstGeom prst="moon">
              <a:avLst>
                <a:gd name="adj" fmla="val 50000"/>
              </a:avLst>
            </a:pr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新月形 14353"/>
            <p:cNvSpPr/>
            <p:nvPr/>
          </p:nvSpPr>
          <p:spPr>
            <a:xfrm rot="14582805">
              <a:off x="504" y="24"/>
              <a:ext cx="96" cy="720"/>
            </a:xfrm>
            <a:prstGeom prst="moon">
              <a:avLst>
                <a:gd name="adj" fmla="val 50000"/>
              </a:avLst>
            </a:pr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椭圆 14354"/>
            <p:cNvSpPr/>
            <p:nvPr/>
          </p:nvSpPr>
          <p:spPr>
            <a:xfrm>
              <a:off x="384" y="240"/>
              <a:ext cx="48" cy="48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椭圆 14355"/>
            <p:cNvSpPr/>
            <p:nvPr/>
          </p:nvSpPr>
          <p:spPr>
            <a:xfrm>
              <a:off x="336" y="192"/>
              <a:ext cx="240" cy="240"/>
            </a:xfrm>
            <a:prstGeom prst="ellipse">
              <a:avLst/>
            </a:pr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任意多边形 14356"/>
            <p:cNvSpPr/>
            <p:nvPr/>
          </p:nvSpPr>
          <p:spPr>
            <a:xfrm rot="-4715379" flipH="1">
              <a:off x="456" y="-24"/>
              <a:ext cx="48" cy="192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58" name="组合 14357"/>
            <p:cNvGrpSpPr/>
            <p:nvPr/>
          </p:nvGrpSpPr>
          <p:grpSpPr>
            <a:xfrm>
              <a:off x="0" y="0"/>
              <a:ext cx="864" cy="528"/>
              <a:chOff x="0" y="0"/>
              <a:chExt cx="864" cy="528"/>
            </a:xfrm>
          </p:grpSpPr>
          <p:grpSp>
            <p:nvGrpSpPr>
              <p:cNvPr id="14359" name="组合 14358"/>
              <p:cNvGrpSpPr/>
              <p:nvPr/>
            </p:nvGrpSpPr>
            <p:grpSpPr>
              <a:xfrm>
                <a:off x="0" y="0"/>
                <a:ext cx="768" cy="528"/>
                <a:chOff x="0" y="0"/>
                <a:chExt cx="768" cy="528"/>
              </a:xfrm>
            </p:grpSpPr>
            <p:sp>
              <p:nvSpPr>
                <p:cNvPr id="14360" name="任意多边形 14359"/>
                <p:cNvSpPr/>
                <p:nvPr/>
              </p:nvSpPr>
              <p:spPr>
                <a:xfrm rot="-4715379" flipH="1">
                  <a:off x="264" y="24"/>
                  <a:ext cx="48" cy="192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270">
                      <a:pos x="0" y="0"/>
                    </a:cxn>
                    <a:cxn ang="90">
                      <a:pos x="21600" y="21600"/>
                    </a:cxn>
                    <a:cxn ang="90">
                      <a:pos x="0" y="21600"/>
                    </a:cxn>
                  </a:cxnLst>
                  <a:rect l="txL" t="txT" r="txR" b="txB"/>
                  <a:pathLst>
                    <a:path w="21600" h="21600" fill="none">
                      <a:moveTo>
                        <a:pt x="0" y="0"/>
                      </a:moveTo>
                      <a:arcTo wR="21600" hR="21600" stAng="-5400000" swAng="5400000"/>
                    </a:path>
                    <a:path w="21600" h="21600" stroke="0">
                      <a:moveTo>
                        <a:pt x="0" y="0"/>
                      </a:moveTo>
                      <a:arcTo wR="21600" hR="21600" stAng="-5400000" swAng="5400000"/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4361" name="组合 14360"/>
                <p:cNvGrpSpPr/>
                <p:nvPr/>
              </p:nvGrpSpPr>
              <p:grpSpPr>
                <a:xfrm>
                  <a:off x="0" y="0"/>
                  <a:ext cx="768" cy="528"/>
                  <a:chOff x="0" y="0"/>
                  <a:chExt cx="768" cy="528"/>
                </a:xfrm>
              </p:grpSpPr>
              <p:sp>
                <p:nvSpPr>
                  <p:cNvPr id="14362" name="椭圆 14361"/>
                  <p:cNvSpPr/>
                  <p:nvPr/>
                </p:nvSpPr>
                <p:spPr>
                  <a:xfrm>
                    <a:off x="432" y="288"/>
                    <a:ext cx="48" cy="48"/>
                  </a:xfrm>
                  <a:prstGeom prst="ellipse">
                    <a:avLst/>
                  </a:prstGeom>
                  <a:solidFill>
                    <a:srgbClr val="0000FF">
                      <a:alpha val="100000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3" name="任意多边形 14362"/>
                  <p:cNvSpPr/>
                  <p:nvPr/>
                </p:nvSpPr>
                <p:spPr>
                  <a:xfrm rot="-4715379" flipH="1">
                    <a:off x="594" y="-23"/>
                    <a:ext cx="51" cy="192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4" name="任意多边形 14363"/>
                  <p:cNvSpPr/>
                  <p:nvPr/>
                </p:nvSpPr>
                <p:spPr>
                  <a:xfrm rot="-4715379" flipH="1">
                    <a:off x="114" y="141"/>
                    <a:ext cx="51" cy="192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5" name="新月形 14364"/>
                  <p:cNvSpPr/>
                  <p:nvPr/>
                </p:nvSpPr>
                <p:spPr>
                  <a:xfrm rot="4309761">
                    <a:off x="360" y="-360"/>
                    <a:ext cx="48" cy="768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chemeClr val="tx1">
                      <a:alpha val="100000"/>
                    </a:schemeClr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6" name="任意多边形 14365"/>
                  <p:cNvSpPr/>
                  <p:nvPr/>
                </p:nvSpPr>
                <p:spPr>
                  <a:xfrm rot="-1017082" flipV="1">
                    <a:off x="288" y="384"/>
                    <a:ext cx="480" cy="144"/>
                  </a:xfrm>
                  <a:custGeom>
                    <a:avLst/>
                    <a:gdLst>
                      <a:gd name="txL" fmla="*/ 0 w 21600"/>
                      <a:gd name="txT" fmla="*/ 0 h 21600"/>
                      <a:gd name="txR" fmla="*/ 21600 w 21600"/>
                      <a:gd name="txB" fmla="*/ 21600 h 21600"/>
                    </a:gdLst>
                    <a:ahLst/>
                    <a:cxnLst>
                      <a:cxn ang="270">
                        <a:pos x="0" y="0"/>
                      </a:cxn>
                      <a:cxn ang="90">
                        <a:pos x="21600" y="21600"/>
                      </a:cxn>
                      <a:cxn ang="90">
                        <a:pos x="0" y="21600"/>
                      </a:cxn>
                    </a:cxnLst>
                    <a:rect l="txL" t="txT" r="txR" b="txB"/>
                    <a:pathLst>
                      <a:path w="21600" h="21600" fill="none">
                        <a:moveTo>
                          <a:pt x="0" y="0"/>
                        </a:moveTo>
                        <a:arcTo wR="21600" hR="21600" stAng="-5400000" swAng="5400000"/>
                      </a:path>
                      <a:path w="21600" h="21600" stroke="0">
                        <a:moveTo>
                          <a:pt x="0" y="0"/>
                        </a:moveTo>
                        <a:arcTo wR="21600" hR="21600" stAng="-5400000" swAng="5400000"/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367" name="任意多边形 14366"/>
              <p:cNvSpPr/>
              <p:nvPr/>
            </p:nvSpPr>
            <p:spPr>
              <a:xfrm rot="-20879312" flipV="1">
                <a:off x="768" y="48"/>
                <a:ext cx="96" cy="93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368" name="组合 14367"/>
          <p:cNvGrpSpPr/>
          <p:nvPr/>
        </p:nvGrpSpPr>
        <p:grpSpPr>
          <a:xfrm>
            <a:off x="4240213" y="4041458"/>
            <a:ext cx="4725987" cy="2670175"/>
            <a:chOff x="0" y="0"/>
            <a:chExt cx="2977" cy="2400"/>
          </a:xfrm>
        </p:grpSpPr>
        <p:sp>
          <p:nvSpPr>
            <p:cNvPr id="14369" name="任意多边形 14368"/>
            <p:cNvSpPr/>
            <p:nvPr/>
          </p:nvSpPr>
          <p:spPr>
            <a:xfrm rot="-10752271" flipH="1">
              <a:off x="2813" y="2191"/>
              <a:ext cx="164" cy="192"/>
            </a:xfrm>
            <a:custGeom>
              <a:avLst/>
              <a:gdLst>
                <a:gd name="txL" fmla="*/ 0 w 24534"/>
                <a:gd name="txT" fmla="*/ 0 h 21600"/>
                <a:gd name="txR" fmla="*/ 24534 w 24534"/>
                <a:gd name="txB" fmla="*/ 21600 h 21600"/>
              </a:gdLst>
              <a:ahLst/>
              <a:cxnLst>
                <a:cxn ang="180">
                  <a:pos x="0" y="200"/>
                </a:cxn>
                <a:cxn ang="0">
                  <a:pos x="24533" y="21522"/>
                </a:cxn>
                <a:cxn ang="90">
                  <a:pos x="2934" y="21600"/>
                </a:cxn>
              </a:cxnLst>
              <a:rect l="txL" t="txT" r="txR" b="txB"/>
              <a:pathLst>
                <a:path w="24534" h="21600" fill="none">
                  <a:moveTo>
                    <a:pt x="0" y="200"/>
                  </a:moveTo>
                  <a:arcTo wR="21600" hR="21600" stAng="-5868404" swAng="5855990"/>
                </a:path>
                <a:path w="24534" h="21600" stroke="0">
                  <a:moveTo>
                    <a:pt x="0" y="200"/>
                  </a:moveTo>
                  <a:arcTo wR="21600" hR="21600" stAng="-5868404" swAng="5855990"/>
                  <a:lnTo>
                    <a:pt x="2934" y="21600"/>
                  </a:lnTo>
                  <a:close/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任意多边形 14369"/>
            <p:cNvSpPr/>
            <p:nvPr/>
          </p:nvSpPr>
          <p:spPr>
            <a:xfrm rot="-5863471" flipH="1">
              <a:off x="-25" y="2191"/>
              <a:ext cx="237" cy="168"/>
            </a:xfrm>
            <a:custGeom>
              <a:avLst/>
              <a:gdLst>
                <a:gd name="txL" fmla="*/ 0 w 35592"/>
                <a:gd name="txT" fmla="*/ 0 h 27714"/>
                <a:gd name="txR" fmla="*/ 35592 w 35592"/>
                <a:gd name="txB" fmla="*/ 27714 h 27714"/>
              </a:gdLst>
              <a:ahLst/>
              <a:cxnLst>
                <a:cxn ang="180">
                  <a:pos x="0" y="5144"/>
                </a:cxn>
                <a:cxn ang="0">
                  <a:pos x="34708" y="27714"/>
                </a:cxn>
                <a:cxn ang="90">
                  <a:pos x="13992" y="21600"/>
                </a:cxn>
              </a:cxnLst>
              <a:rect l="txL" t="txT" r="txR" b="txB"/>
              <a:pathLst>
                <a:path w="35592" h="27714" fill="none">
                  <a:moveTo>
                    <a:pt x="0" y="5144"/>
                  </a:moveTo>
                  <a:arcTo wR="21600" hR="21600" stAng="-7822406" swAng="8808994"/>
                </a:path>
                <a:path w="35592" h="27714" stroke="0">
                  <a:moveTo>
                    <a:pt x="0" y="5144"/>
                  </a:moveTo>
                  <a:arcTo wR="21600" hR="21600" stAng="-7822406" swAng="8808994"/>
                  <a:lnTo>
                    <a:pt x="13992" y="21600"/>
                  </a:lnTo>
                  <a:close/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71" name="组合 14370"/>
            <p:cNvGrpSpPr/>
            <p:nvPr/>
          </p:nvGrpSpPr>
          <p:grpSpPr>
            <a:xfrm>
              <a:off x="0" y="0"/>
              <a:ext cx="2976" cy="2400"/>
              <a:chOff x="0" y="0"/>
              <a:chExt cx="2976" cy="2400"/>
            </a:xfrm>
          </p:grpSpPr>
          <p:sp>
            <p:nvSpPr>
              <p:cNvPr id="14372" name="直接连接符 14371"/>
              <p:cNvSpPr/>
              <p:nvPr/>
            </p:nvSpPr>
            <p:spPr>
              <a:xfrm>
                <a:off x="0" y="0"/>
                <a:ext cx="0" cy="2304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3" name="直接连接符 14372"/>
              <p:cNvSpPr/>
              <p:nvPr/>
            </p:nvSpPr>
            <p:spPr>
              <a:xfrm>
                <a:off x="2976" y="96"/>
                <a:ext cx="0" cy="2208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4374" name="组合 14373"/>
              <p:cNvGrpSpPr/>
              <p:nvPr/>
            </p:nvGrpSpPr>
            <p:grpSpPr>
              <a:xfrm>
                <a:off x="48" y="432"/>
                <a:ext cx="2928" cy="1968"/>
                <a:chOff x="0" y="0"/>
                <a:chExt cx="2928" cy="1968"/>
              </a:xfrm>
            </p:grpSpPr>
            <p:sp>
              <p:nvSpPr>
                <p:cNvPr id="14375" name="直接连接符 14374"/>
                <p:cNvSpPr/>
                <p:nvPr/>
              </p:nvSpPr>
              <p:spPr>
                <a:xfrm>
                  <a:off x="96" y="1968"/>
                  <a:ext cx="2736" cy="0"/>
                </a:xfrm>
                <a:prstGeom prst="line">
                  <a:avLst/>
                </a:prstGeom>
                <a:ln w="762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76" name="直接连接符 14375"/>
                <p:cNvSpPr/>
                <p:nvPr/>
              </p:nvSpPr>
              <p:spPr>
                <a:xfrm>
                  <a:off x="0" y="0"/>
                  <a:ext cx="2928" cy="0"/>
                </a:xfrm>
                <a:prstGeom prst="line">
                  <a:avLst/>
                </a:prstGeom>
                <a:ln w="76200" cap="flat" cmpd="sng">
                  <a:solidFill>
                    <a:srgbClr val="0099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4377" name="组合 14376"/>
                <p:cNvGrpSpPr/>
                <p:nvPr/>
              </p:nvGrpSpPr>
              <p:grpSpPr>
                <a:xfrm>
                  <a:off x="0" y="288"/>
                  <a:ext cx="2880" cy="1392"/>
                  <a:chOff x="0" y="0"/>
                  <a:chExt cx="2880" cy="1392"/>
                </a:xfrm>
              </p:grpSpPr>
              <p:sp>
                <p:nvSpPr>
                  <p:cNvPr id="14378" name="直接连接符 14377"/>
                  <p:cNvSpPr/>
                  <p:nvPr/>
                </p:nvSpPr>
                <p:spPr>
                  <a:xfrm>
                    <a:off x="1584" y="336"/>
                    <a:ext cx="43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79" name="直接连接符 14378"/>
                  <p:cNvSpPr/>
                  <p:nvPr/>
                </p:nvSpPr>
                <p:spPr>
                  <a:xfrm>
                    <a:off x="144" y="864"/>
                    <a:ext cx="43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0" name="直接连接符 14379"/>
                  <p:cNvSpPr/>
                  <p:nvPr/>
                </p:nvSpPr>
                <p:spPr>
                  <a:xfrm>
                    <a:off x="0" y="48"/>
                    <a:ext cx="43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1" name="直接连接符 14380"/>
                  <p:cNvSpPr/>
                  <p:nvPr/>
                </p:nvSpPr>
                <p:spPr>
                  <a:xfrm>
                    <a:off x="2448" y="336"/>
                    <a:ext cx="43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2" name="直接连接符 14381"/>
                  <p:cNvSpPr/>
                  <p:nvPr/>
                </p:nvSpPr>
                <p:spPr>
                  <a:xfrm>
                    <a:off x="288" y="336"/>
                    <a:ext cx="67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3" name="直接连接符 14382"/>
                  <p:cNvSpPr/>
                  <p:nvPr/>
                </p:nvSpPr>
                <p:spPr>
                  <a:xfrm>
                    <a:off x="816" y="48"/>
                    <a:ext cx="67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4" name="直接连接符 14383"/>
                  <p:cNvSpPr/>
                  <p:nvPr/>
                </p:nvSpPr>
                <p:spPr>
                  <a:xfrm>
                    <a:off x="2208" y="816"/>
                    <a:ext cx="67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5" name="直接连接符 14384"/>
                  <p:cNvSpPr/>
                  <p:nvPr/>
                </p:nvSpPr>
                <p:spPr>
                  <a:xfrm>
                    <a:off x="2112" y="0"/>
                    <a:ext cx="67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6" name="直接连接符 14385"/>
                  <p:cNvSpPr/>
                  <p:nvPr/>
                </p:nvSpPr>
                <p:spPr>
                  <a:xfrm>
                    <a:off x="960" y="1296"/>
                    <a:ext cx="43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7" name="直接连接符 14386"/>
                  <p:cNvSpPr/>
                  <p:nvPr/>
                </p:nvSpPr>
                <p:spPr>
                  <a:xfrm>
                    <a:off x="0" y="1392"/>
                    <a:ext cx="67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8" name="直接连接符 14387"/>
                  <p:cNvSpPr/>
                  <p:nvPr/>
                </p:nvSpPr>
                <p:spPr>
                  <a:xfrm>
                    <a:off x="1968" y="1344"/>
                    <a:ext cx="67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9" name="直接连接符 14388"/>
                  <p:cNvSpPr/>
                  <p:nvPr/>
                </p:nvSpPr>
                <p:spPr>
                  <a:xfrm>
                    <a:off x="1104" y="864"/>
                    <a:ext cx="672" cy="0"/>
                  </a:xfrm>
                  <a:prstGeom prst="line">
                    <a:avLst/>
                  </a:prstGeom>
                  <a:ln w="9525" cap="flat" cmpd="sng">
                    <a:solidFill>
                      <a:srgbClr val="0099FF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14390" name="矩形标注 14389"/>
          <p:cNvSpPr/>
          <p:nvPr/>
        </p:nvSpPr>
        <p:spPr>
          <a:xfrm>
            <a:off x="34925" y="2247583"/>
            <a:ext cx="4138613" cy="1439862"/>
          </a:xfrm>
          <a:prstGeom prst="wedgeRectCallout">
            <a:avLst>
              <a:gd name="adj1" fmla="val 52912"/>
              <a:gd name="adj2" fmla="val -28856"/>
            </a:avLst>
          </a:pr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 vert="horz" wrap="square" anchor="t"/>
          <a:lstStyle/>
          <a:p>
            <a:pPr>
              <a:spcBef>
                <a:spcPct val="50000"/>
              </a:spcBef>
              <a:buClrTx/>
              <a:buFont typeface="Arial" panose="020B0604020202020204" charset="-76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渔民在叉鱼时，为了能叉到鱼，鱼叉应对准所看到的鱼的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</a:rPr>
              <a:t>下方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 </a:t>
            </a:r>
          </a:p>
        </p:txBody>
      </p:sp>
      <p:pic>
        <p:nvPicPr>
          <p:cNvPr id="14391" name="图片 14390" descr="{FCBE084F-B544-472F-8A2A-6272B9FB2B64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9700" y="5414645"/>
            <a:ext cx="838200" cy="27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92" name="图片 14391" descr="{FCBE084F-B544-472F-8A2A-6272B9FB2B64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9700" y="6394133"/>
            <a:ext cx="838200" cy="274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93" name="文本框 14392"/>
          <p:cNvSpPr txBox="1"/>
          <p:nvPr/>
        </p:nvSpPr>
        <p:spPr>
          <a:xfrm>
            <a:off x="0" y="1382395"/>
            <a:ext cx="4321175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4000" b="1" dirty="0">
                <a:solidFill>
                  <a:srgbClr val="CC0000"/>
                </a:solidFill>
                <a:latin typeface="Arial" panose="020B0604020202020204" charset="-76"/>
              </a:rPr>
              <a:t>怎样才能叉到鱼？</a:t>
            </a:r>
          </a:p>
        </p:txBody>
      </p:sp>
      <p:sp>
        <p:nvSpPr>
          <p:cNvPr id="14394" name="文本框 14393"/>
          <p:cNvSpPr txBox="1"/>
          <p:nvPr/>
        </p:nvSpPr>
        <p:spPr>
          <a:xfrm>
            <a:off x="4427538" y="1958658"/>
            <a:ext cx="45720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  <a:buFont typeface="Arial" panose="020B0604020202020204" charset="-76"/>
              <a:buNone/>
            </a:pPr>
            <a:r>
              <a:rPr lang="zh-CN" altLang="en-US" sz="2800" b="1" dirty="0">
                <a:latin typeface="Arial" panose="020B0604020202020204" charset="-76"/>
              </a:rPr>
              <a:t>人看到的是鱼的虚像，它比鱼的实际位置高了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0" grpId="0" bldLvl="0" animBg="1"/>
      <p:bldP spid="143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接连接符 15361"/>
          <p:cNvSpPr/>
          <p:nvPr/>
        </p:nvSpPr>
        <p:spPr>
          <a:xfrm>
            <a:off x="1067118" y="4576445"/>
            <a:ext cx="670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3" name="直接连接符 15362"/>
          <p:cNvSpPr/>
          <p:nvPr/>
        </p:nvSpPr>
        <p:spPr>
          <a:xfrm>
            <a:off x="1524318" y="4957445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4" name="直接连接符 15363"/>
          <p:cNvSpPr/>
          <p:nvPr/>
        </p:nvSpPr>
        <p:spPr>
          <a:xfrm>
            <a:off x="2819718" y="4957445"/>
            <a:ext cx="30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5" name="直接连接符 15364"/>
          <p:cNvSpPr/>
          <p:nvPr/>
        </p:nvSpPr>
        <p:spPr>
          <a:xfrm>
            <a:off x="3962718" y="5033645"/>
            <a:ext cx="30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6" name="直接连接符 15365"/>
          <p:cNvSpPr/>
          <p:nvPr/>
        </p:nvSpPr>
        <p:spPr>
          <a:xfrm>
            <a:off x="5181918" y="4881245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7" name="直接连接符 15366"/>
          <p:cNvSpPr/>
          <p:nvPr/>
        </p:nvSpPr>
        <p:spPr>
          <a:xfrm>
            <a:off x="6629718" y="5033645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8" name="直接连接符 15367"/>
          <p:cNvSpPr/>
          <p:nvPr/>
        </p:nvSpPr>
        <p:spPr>
          <a:xfrm>
            <a:off x="2286318" y="5338445"/>
            <a:ext cx="30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9" name="直接连接符 15368"/>
          <p:cNvSpPr/>
          <p:nvPr/>
        </p:nvSpPr>
        <p:spPr>
          <a:xfrm>
            <a:off x="3505518" y="5414645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0" name="直接连接符 15369"/>
          <p:cNvSpPr/>
          <p:nvPr/>
        </p:nvSpPr>
        <p:spPr>
          <a:xfrm>
            <a:off x="4724718" y="5414645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1" name="直接连接符 15370"/>
          <p:cNvSpPr/>
          <p:nvPr/>
        </p:nvSpPr>
        <p:spPr>
          <a:xfrm>
            <a:off x="6020118" y="5414645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2" name="直接连接符 15371"/>
          <p:cNvSpPr/>
          <p:nvPr/>
        </p:nvSpPr>
        <p:spPr>
          <a:xfrm>
            <a:off x="1295718" y="5719445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3" name="直接连接符 15372"/>
          <p:cNvSpPr/>
          <p:nvPr/>
        </p:nvSpPr>
        <p:spPr>
          <a:xfrm>
            <a:off x="2286318" y="5719445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4" name="直接连接符 15373"/>
          <p:cNvSpPr/>
          <p:nvPr/>
        </p:nvSpPr>
        <p:spPr>
          <a:xfrm>
            <a:off x="3734118" y="5871845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5" name="直接连接符 15374"/>
          <p:cNvSpPr/>
          <p:nvPr/>
        </p:nvSpPr>
        <p:spPr>
          <a:xfrm>
            <a:off x="5410518" y="5871845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6" name="直接连接符 15375"/>
          <p:cNvSpPr/>
          <p:nvPr/>
        </p:nvSpPr>
        <p:spPr>
          <a:xfrm>
            <a:off x="6553518" y="5948045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7" name="直接连接符 15376"/>
          <p:cNvSpPr/>
          <p:nvPr/>
        </p:nvSpPr>
        <p:spPr>
          <a:xfrm>
            <a:off x="2133918" y="6329045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8" name="直接连接符 15377"/>
          <p:cNvSpPr/>
          <p:nvPr/>
        </p:nvSpPr>
        <p:spPr>
          <a:xfrm>
            <a:off x="3048318" y="6329045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9" name="直接连接符 15378"/>
          <p:cNvSpPr/>
          <p:nvPr/>
        </p:nvSpPr>
        <p:spPr>
          <a:xfrm>
            <a:off x="4419918" y="6405245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0" name="直接连接符 15379"/>
          <p:cNvSpPr/>
          <p:nvPr/>
        </p:nvSpPr>
        <p:spPr>
          <a:xfrm>
            <a:off x="5867718" y="6481445"/>
            <a:ext cx="30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1" name="直接连接符 15380"/>
          <p:cNvSpPr/>
          <p:nvPr/>
        </p:nvSpPr>
        <p:spPr>
          <a:xfrm>
            <a:off x="6934518" y="6557645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2" name="直接连接符 15381"/>
          <p:cNvSpPr/>
          <p:nvPr/>
        </p:nvSpPr>
        <p:spPr>
          <a:xfrm>
            <a:off x="1905318" y="6633845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3" name="直接连接符 15382"/>
          <p:cNvSpPr/>
          <p:nvPr/>
        </p:nvSpPr>
        <p:spPr>
          <a:xfrm>
            <a:off x="3353118" y="6633845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4" name="直接连接符 15383"/>
          <p:cNvSpPr/>
          <p:nvPr/>
        </p:nvSpPr>
        <p:spPr>
          <a:xfrm>
            <a:off x="5029518" y="6710045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5" name="直接连接符 15384"/>
          <p:cNvSpPr/>
          <p:nvPr/>
        </p:nvSpPr>
        <p:spPr>
          <a:xfrm flipH="1" flipV="1">
            <a:off x="1524318" y="1909445"/>
            <a:ext cx="2819400" cy="2667000"/>
          </a:xfrm>
          <a:prstGeom prst="line">
            <a:avLst/>
          </a:prstGeom>
          <a:ln w="571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graphicFrame>
        <p:nvGraphicFramePr>
          <p:cNvPr id="15386" name="对象 15385"/>
          <p:cNvGraphicFramePr>
            <a:graphicFrameLocks/>
          </p:cNvGraphicFramePr>
          <p:nvPr/>
        </p:nvGraphicFramePr>
        <p:xfrm>
          <a:off x="5943918" y="5948045"/>
          <a:ext cx="523875" cy="523875"/>
        </p:xfrm>
        <a:graphic>
          <a:graphicData uri="http://schemas.openxmlformats.org/presentationml/2006/ole">
            <p:oleObj spid="_x0000_s3076" r:id="rId7" imgW="523810" imgH="523810" progId="PBrush">
              <p:embed/>
            </p:oleObj>
          </a:graphicData>
        </a:graphic>
      </p:graphicFrame>
      <p:grpSp>
        <p:nvGrpSpPr>
          <p:cNvPr id="15387" name="组合 15386"/>
          <p:cNvGrpSpPr/>
          <p:nvPr/>
        </p:nvGrpSpPr>
        <p:grpSpPr>
          <a:xfrm rot="-929407">
            <a:off x="1752918" y="2671445"/>
            <a:ext cx="2362200" cy="2286000"/>
            <a:chOff x="0" y="0"/>
            <a:chExt cx="1008" cy="960"/>
          </a:xfrm>
        </p:grpSpPr>
        <p:sp>
          <p:nvSpPr>
            <p:cNvPr id="15388" name="直接连接符 15387"/>
            <p:cNvSpPr/>
            <p:nvPr/>
          </p:nvSpPr>
          <p:spPr>
            <a:xfrm>
              <a:off x="0" y="0"/>
              <a:ext cx="1008" cy="96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89" name="直接连接符 15388"/>
            <p:cNvSpPr/>
            <p:nvPr/>
          </p:nvSpPr>
          <p:spPr>
            <a:xfrm>
              <a:off x="288" y="288"/>
              <a:ext cx="144" cy="96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5390" name="矩形 15389"/>
          <p:cNvSpPr/>
          <p:nvPr/>
        </p:nvSpPr>
        <p:spPr>
          <a:xfrm>
            <a:off x="1219518" y="1909445"/>
            <a:ext cx="304800" cy="2667000"/>
          </a:xfrm>
          <a:prstGeom prst="rect">
            <a:avLst/>
          </a:prstGeom>
          <a:solidFill>
            <a:schemeClr val="bg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1" name="文本框 15390"/>
          <p:cNvSpPr txBox="1"/>
          <p:nvPr/>
        </p:nvSpPr>
        <p:spPr>
          <a:xfrm>
            <a:off x="4496118" y="2455545"/>
            <a:ext cx="3048000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charset="-76"/>
              </a:rPr>
              <a:t>答：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charset="-76"/>
              </a:rPr>
              <a:t>变高</a:t>
            </a:r>
            <a:r>
              <a:rPr lang="zh-CN" altLang="en-US" sz="3200" b="1" dirty="0">
                <a:latin typeface="Arial" panose="020B0604020202020204" charset="-76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charset="-76"/>
            </a:endParaRPr>
          </a:p>
        </p:txBody>
      </p:sp>
      <p:sp>
        <p:nvSpPr>
          <p:cNvPr id="15392" name="矩形 15391"/>
          <p:cNvSpPr/>
          <p:nvPr/>
        </p:nvSpPr>
        <p:spPr>
          <a:xfrm>
            <a:off x="1219518" y="3052445"/>
            <a:ext cx="304800" cy="1524000"/>
          </a:xfrm>
          <a:prstGeom prst="rect">
            <a:avLst/>
          </a:prstGeom>
          <a:solidFill>
            <a:srgbClr val="FF00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393" name="组合 15392"/>
          <p:cNvGrpSpPr/>
          <p:nvPr/>
        </p:nvGrpSpPr>
        <p:grpSpPr>
          <a:xfrm>
            <a:off x="4343718" y="4576445"/>
            <a:ext cx="1752600" cy="1676400"/>
            <a:chOff x="0" y="0"/>
            <a:chExt cx="1008" cy="960"/>
          </a:xfrm>
        </p:grpSpPr>
        <p:sp>
          <p:nvSpPr>
            <p:cNvPr id="15394" name="直接连接符 15393"/>
            <p:cNvSpPr/>
            <p:nvPr/>
          </p:nvSpPr>
          <p:spPr>
            <a:xfrm>
              <a:off x="0" y="0"/>
              <a:ext cx="1008" cy="960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5" name="直接连接符 15394"/>
            <p:cNvSpPr/>
            <p:nvPr/>
          </p:nvSpPr>
          <p:spPr>
            <a:xfrm>
              <a:off x="288" y="288"/>
              <a:ext cx="144" cy="96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5396" name="文本框 15395"/>
          <p:cNvSpPr txBox="1"/>
          <p:nvPr/>
        </p:nvSpPr>
        <p:spPr>
          <a:xfrm>
            <a:off x="3946843" y="3662045"/>
            <a:ext cx="549275" cy="18288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charset="-76"/>
            </a:endParaRPr>
          </a:p>
        </p:txBody>
      </p:sp>
      <p:grpSp>
        <p:nvGrpSpPr>
          <p:cNvPr id="15397" name="组合 15396"/>
          <p:cNvGrpSpPr/>
          <p:nvPr/>
        </p:nvGrpSpPr>
        <p:grpSpPr>
          <a:xfrm>
            <a:off x="4343718" y="3738245"/>
            <a:ext cx="0" cy="1752600"/>
            <a:chOff x="0" y="0"/>
            <a:chExt cx="0" cy="1104"/>
          </a:xfrm>
        </p:grpSpPr>
        <p:sp>
          <p:nvSpPr>
            <p:cNvPr id="15398" name="直接连接符 15397"/>
            <p:cNvSpPr/>
            <p:nvPr/>
          </p:nvSpPr>
          <p:spPr>
            <a:xfrm>
              <a:off x="0" y="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99" name="直接连接符 15398"/>
            <p:cNvSpPr/>
            <p:nvPr/>
          </p:nvSpPr>
          <p:spPr>
            <a:xfrm>
              <a:off x="0" y="192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0" name="直接连接符 15399"/>
            <p:cNvSpPr/>
            <p:nvPr/>
          </p:nvSpPr>
          <p:spPr>
            <a:xfrm>
              <a:off x="0" y="38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1" name="直接连接符 15400"/>
            <p:cNvSpPr/>
            <p:nvPr/>
          </p:nvSpPr>
          <p:spPr>
            <a:xfrm>
              <a:off x="0" y="576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2" name="直接连接符 15401"/>
            <p:cNvSpPr/>
            <p:nvPr/>
          </p:nvSpPr>
          <p:spPr>
            <a:xfrm>
              <a:off x="0" y="72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3" name="直接连接符 15402"/>
            <p:cNvSpPr/>
            <p:nvPr/>
          </p:nvSpPr>
          <p:spPr>
            <a:xfrm>
              <a:off x="0" y="96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404" name="文本框 15403"/>
          <p:cNvSpPr txBox="1"/>
          <p:nvPr/>
        </p:nvSpPr>
        <p:spPr>
          <a:xfrm>
            <a:off x="412115" y="1192530"/>
            <a:ext cx="831977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charset="-76"/>
              </a:rPr>
              <a:t>如果我们从水下看岸上的物体，它变高还是变矮呢？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920433" y="1428750"/>
            <a:ext cx="2376487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4000" b="1" dirty="0">
                <a:solidFill>
                  <a:srgbClr val="FF0066"/>
                </a:solidFill>
                <a:latin typeface="Arial" panose="020B0604020202020204" charset="-76"/>
                <a:ea typeface="黑体" panose="02010609060101010101" pitchFamily="2" charset="-122"/>
              </a:rPr>
              <a:t>筷子变弯</a:t>
            </a:r>
          </a:p>
        </p:txBody>
      </p:sp>
      <p:grpSp>
        <p:nvGrpSpPr>
          <p:cNvPr id="16387" name="Group 3"/>
          <p:cNvGrpSpPr/>
          <p:nvPr/>
        </p:nvGrpSpPr>
        <p:grpSpPr>
          <a:xfrm>
            <a:off x="6811645" y="3444875"/>
            <a:ext cx="1905000" cy="2209800"/>
            <a:chOff x="0" y="0"/>
            <a:chExt cx="1200" cy="1392"/>
          </a:xfrm>
        </p:grpSpPr>
        <p:sp>
          <p:nvSpPr>
            <p:cNvPr id="16388" name="Line 4"/>
            <p:cNvSpPr/>
            <p:nvPr/>
          </p:nvSpPr>
          <p:spPr>
            <a:xfrm flipH="1">
              <a:off x="0" y="0"/>
              <a:ext cx="1152" cy="13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89" name="Line 5"/>
            <p:cNvSpPr/>
            <p:nvPr/>
          </p:nvSpPr>
          <p:spPr>
            <a:xfrm flipH="1">
              <a:off x="48" y="0"/>
              <a:ext cx="1152" cy="13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90" name="Line 6"/>
            <p:cNvSpPr/>
            <p:nvPr/>
          </p:nvSpPr>
          <p:spPr>
            <a:xfrm>
              <a:off x="1152" y="0"/>
              <a:ext cx="4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391" name="Group 7"/>
          <p:cNvGrpSpPr/>
          <p:nvPr/>
        </p:nvGrpSpPr>
        <p:grpSpPr>
          <a:xfrm>
            <a:off x="3898583" y="2990850"/>
            <a:ext cx="838200" cy="669925"/>
            <a:chOff x="0" y="0"/>
            <a:chExt cx="528" cy="422"/>
          </a:xfrm>
        </p:grpSpPr>
        <p:grpSp>
          <p:nvGrpSpPr>
            <p:cNvPr id="16392" name="Group 8"/>
            <p:cNvGrpSpPr/>
            <p:nvPr/>
          </p:nvGrpSpPr>
          <p:grpSpPr>
            <a:xfrm>
              <a:off x="0" y="0"/>
              <a:ext cx="496" cy="422"/>
              <a:chOff x="0" y="0"/>
              <a:chExt cx="496" cy="422"/>
            </a:xfrm>
          </p:grpSpPr>
          <p:sp>
            <p:nvSpPr>
              <p:cNvPr id="16393" name="Freeform 9"/>
              <p:cNvSpPr/>
              <p:nvPr/>
            </p:nvSpPr>
            <p:spPr>
              <a:xfrm>
                <a:off x="235" y="341"/>
                <a:ext cx="57" cy="81"/>
              </a:xfrm>
              <a:custGeom>
                <a:avLst/>
                <a:gdLst>
                  <a:gd name="txL" fmla="*/ 0 w 57"/>
                  <a:gd name="txT" fmla="*/ 0 h 81"/>
                  <a:gd name="txR" fmla="*/ 57 w 57"/>
                  <a:gd name="txB" fmla="*/ 81 h 81"/>
                </a:gdLst>
                <a:ahLst/>
                <a:cxnLst>
                  <a:cxn ang="0">
                    <a:pos x="0" y="0"/>
                  </a:cxn>
                  <a:cxn ang="0">
                    <a:pos x="57" y="81"/>
                  </a:cxn>
                </a:cxnLst>
                <a:rect l="txL" t="txT" r="txR" b="txB"/>
                <a:pathLst>
                  <a:path w="57" h="81">
                    <a:moveTo>
                      <a:pt x="0" y="0"/>
                    </a:moveTo>
                    <a:cubicBezTo>
                      <a:pt x="41" y="13"/>
                      <a:pt x="57" y="41"/>
                      <a:pt x="57" y="81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/>
              <a:lstStyle/>
              <a:p>
                <a:pPr>
                  <a:buClrTx/>
                </a:pPr>
                <a:endParaRPr lang="zh-CN" altLang="en-US" dirty="0">
                  <a:latin typeface="Arial" panose="020B0604020202020204" charset="-76"/>
                </a:endParaRPr>
              </a:p>
            </p:txBody>
          </p:sp>
          <p:grpSp>
            <p:nvGrpSpPr>
              <p:cNvPr id="16394" name="Group 10"/>
              <p:cNvGrpSpPr/>
              <p:nvPr/>
            </p:nvGrpSpPr>
            <p:grpSpPr>
              <a:xfrm>
                <a:off x="0" y="0"/>
                <a:ext cx="496" cy="414"/>
                <a:chOff x="0" y="0"/>
                <a:chExt cx="496" cy="414"/>
              </a:xfrm>
            </p:grpSpPr>
            <p:sp>
              <p:nvSpPr>
                <p:cNvPr id="16395" name="Freeform 11"/>
                <p:cNvSpPr/>
                <p:nvPr/>
              </p:nvSpPr>
              <p:spPr>
                <a:xfrm>
                  <a:off x="0" y="0"/>
                  <a:ext cx="404" cy="104"/>
                </a:xfrm>
                <a:custGeom>
                  <a:avLst/>
                  <a:gdLst>
                    <a:gd name="txL" fmla="*/ 0 w 404"/>
                    <a:gd name="txT" fmla="*/ 0 h 104"/>
                    <a:gd name="txR" fmla="*/ 404 w 404"/>
                    <a:gd name="txB" fmla="*/ 104 h 104"/>
                  </a:gdLst>
                  <a:ahLst/>
                  <a:cxnLst>
                    <a:cxn ang="0">
                      <a:pos x="0" y="24"/>
                    </a:cxn>
                    <a:cxn ang="0">
                      <a:pos x="33" y="16"/>
                    </a:cxn>
                    <a:cxn ang="0">
                      <a:pos x="81" y="0"/>
                    </a:cxn>
                    <a:cxn ang="0">
                      <a:pos x="252" y="8"/>
                    </a:cxn>
                    <a:cxn ang="0">
                      <a:pos x="300" y="24"/>
                    </a:cxn>
                    <a:cxn ang="0">
                      <a:pos x="324" y="32"/>
                    </a:cxn>
                    <a:cxn ang="0">
                      <a:pos x="365" y="65"/>
                    </a:cxn>
                    <a:cxn ang="0">
                      <a:pos x="397" y="97"/>
                    </a:cxn>
                  </a:cxnLst>
                  <a:rect l="txL" t="txT" r="txR" b="txB"/>
                  <a:pathLst>
                    <a:path w="404" h="104">
                      <a:moveTo>
                        <a:pt x="0" y="24"/>
                      </a:moveTo>
                      <a:cubicBezTo>
                        <a:pt x="11" y="21"/>
                        <a:pt x="22" y="19"/>
                        <a:pt x="33" y="16"/>
                      </a:cubicBezTo>
                      <a:cubicBezTo>
                        <a:pt x="49" y="11"/>
                        <a:pt x="81" y="0"/>
                        <a:pt x="81" y="0"/>
                      </a:cubicBezTo>
                      <a:cubicBezTo>
                        <a:pt x="138" y="3"/>
                        <a:pt x="195" y="2"/>
                        <a:pt x="252" y="8"/>
                      </a:cubicBezTo>
                      <a:cubicBezTo>
                        <a:pt x="269" y="10"/>
                        <a:pt x="284" y="19"/>
                        <a:pt x="300" y="24"/>
                      </a:cubicBezTo>
                      <a:cubicBezTo>
                        <a:pt x="308" y="27"/>
                        <a:pt x="324" y="32"/>
                        <a:pt x="324" y="32"/>
                      </a:cubicBezTo>
                      <a:cubicBezTo>
                        <a:pt x="327" y="35"/>
                        <a:pt x="364" y="64"/>
                        <a:pt x="365" y="65"/>
                      </a:cubicBezTo>
                      <a:cubicBezTo>
                        <a:pt x="404" y="104"/>
                        <a:pt x="360" y="79"/>
                        <a:pt x="397" y="9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>
                    <a:buClrTx/>
                  </a:pPr>
                  <a:endParaRPr lang="zh-CN" altLang="en-US" dirty="0">
                    <a:latin typeface="Arial" panose="020B0604020202020204" charset="-76"/>
                  </a:endParaRPr>
                </a:p>
              </p:txBody>
            </p:sp>
            <p:sp>
              <p:nvSpPr>
                <p:cNvPr id="16396" name="Freeform 12"/>
                <p:cNvSpPr/>
                <p:nvPr/>
              </p:nvSpPr>
              <p:spPr>
                <a:xfrm>
                  <a:off x="24" y="49"/>
                  <a:ext cx="365" cy="295"/>
                </a:xfrm>
                <a:custGeom>
                  <a:avLst/>
                  <a:gdLst>
                    <a:gd name="txL" fmla="*/ 0 w 365"/>
                    <a:gd name="txT" fmla="*/ 0 h 295"/>
                    <a:gd name="txR" fmla="*/ 365 w 365"/>
                    <a:gd name="txB" fmla="*/ 295 h 295"/>
                  </a:gdLst>
                  <a:ahLst/>
                  <a:cxnLst>
                    <a:cxn ang="0">
                      <a:pos x="0" y="0"/>
                    </a:cxn>
                    <a:cxn ang="0">
                      <a:pos x="130" y="121"/>
                    </a:cxn>
                    <a:cxn ang="0">
                      <a:pos x="179" y="219"/>
                    </a:cxn>
                    <a:cxn ang="0">
                      <a:pos x="203" y="267"/>
                    </a:cxn>
                    <a:cxn ang="0">
                      <a:pos x="252" y="292"/>
                    </a:cxn>
                    <a:cxn ang="0">
                      <a:pos x="284" y="170"/>
                    </a:cxn>
                    <a:cxn ang="0">
                      <a:pos x="365" y="73"/>
                    </a:cxn>
                  </a:cxnLst>
                  <a:rect l="txL" t="txT" r="txR" b="txB"/>
                  <a:pathLst>
                    <a:path w="365" h="295">
                      <a:moveTo>
                        <a:pt x="0" y="0"/>
                      </a:moveTo>
                      <a:cubicBezTo>
                        <a:pt x="54" y="34"/>
                        <a:pt x="86" y="77"/>
                        <a:pt x="130" y="121"/>
                      </a:cubicBezTo>
                      <a:cubicBezTo>
                        <a:pt x="147" y="173"/>
                        <a:pt x="157" y="174"/>
                        <a:pt x="179" y="219"/>
                      </a:cubicBezTo>
                      <a:cubicBezTo>
                        <a:pt x="191" y="244"/>
                        <a:pt x="181" y="246"/>
                        <a:pt x="203" y="267"/>
                      </a:cubicBezTo>
                      <a:cubicBezTo>
                        <a:pt x="217" y="281"/>
                        <a:pt x="234" y="285"/>
                        <a:pt x="252" y="292"/>
                      </a:cubicBezTo>
                      <a:cubicBezTo>
                        <a:pt x="309" y="252"/>
                        <a:pt x="261" y="295"/>
                        <a:pt x="284" y="170"/>
                      </a:cubicBezTo>
                      <a:cubicBezTo>
                        <a:pt x="291" y="131"/>
                        <a:pt x="349" y="106"/>
                        <a:pt x="365" y="7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>
                    <a:buClrTx/>
                  </a:pPr>
                  <a:endParaRPr lang="zh-CN" altLang="en-US" dirty="0">
                    <a:latin typeface="Arial" panose="020B0604020202020204" charset="-76"/>
                  </a:endParaRPr>
                </a:p>
              </p:txBody>
            </p:sp>
            <p:sp>
              <p:nvSpPr>
                <p:cNvPr id="16397" name="Freeform 13"/>
                <p:cNvSpPr/>
                <p:nvPr/>
              </p:nvSpPr>
              <p:spPr>
                <a:xfrm>
                  <a:off x="170" y="59"/>
                  <a:ext cx="218" cy="302"/>
                </a:xfrm>
                <a:custGeom>
                  <a:avLst/>
                  <a:gdLst>
                    <a:gd name="txL" fmla="*/ 0 w 218"/>
                    <a:gd name="txT" fmla="*/ 0 h 302"/>
                    <a:gd name="txR" fmla="*/ 218 w 218"/>
                    <a:gd name="txB" fmla="*/ 302 h 302"/>
                  </a:gdLst>
                  <a:ahLst/>
                  <a:cxnLst>
                    <a:cxn ang="0">
                      <a:pos x="195" y="63"/>
                    </a:cxn>
                    <a:cxn ang="0">
                      <a:pos x="49" y="55"/>
                    </a:cxn>
                    <a:cxn ang="0">
                      <a:pos x="0" y="119"/>
                    </a:cxn>
                    <a:cxn ang="0">
                      <a:pos x="106" y="298"/>
                    </a:cxn>
                    <a:cxn ang="0">
                      <a:pos x="146" y="176"/>
                    </a:cxn>
                    <a:cxn ang="0">
                      <a:pos x="187" y="144"/>
                    </a:cxn>
                    <a:cxn ang="0">
                      <a:pos x="195" y="119"/>
                    </a:cxn>
                    <a:cxn ang="0">
                      <a:pos x="211" y="95"/>
                    </a:cxn>
                    <a:cxn ang="0">
                      <a:pos x="187" y="111"/>
                    </a:cxn>
                    <a:cxn ang="0">
                      <a:pos x="130" y="176"/>
                    </a:cxn>
                    <a:cxn ang="0">
                      <a:pos x="106" y="257"/>
                    </a:cxn>
                    <a:cxn ang="0">
                      <a:pos x="98" y="282"/>
                    </a:cxn>
                    <a:cxn ang="0">
                      <a:pos x="73" y="273"/>
                    </a:cxn>
                    <a:cxn ang="0">
                      <a:pos x="82" y="298"/>
                    </a:cxn>
                    <a:cxn ang="0">
                      <a:pos x="114" y="290"/>
                    </a:cxn>
                    <a:cxn ang="0">
                      <a:pos x="138" y="241"/>
                    </a:cxn>
                    <a:cxn ang="0">
                      <a:pos x="106" y="273"/>
                    </a:cxn>
                  </a:cxnLst>
                  <a:rect l="txL" t="txT" r="txR" b="txB"/>
                  <a:pathLst>
                    <a:path w="218" h="302">
                      <a:moveTo>
                        <a:pt x="195" y="63"/>
                      </a:moveTo>
                      <a:cubicBezTo>
                        <a:pt x="175" y="0"/>
                        <a:pt x="99" y="41"/>
                        <a:pt x="49" y="55"/>
                      </a:cubicBezTo>
                      <a:cubicBezTo>
                        <a:pt x="21" y="74"/>
                        <a:pt x="12" y="88"/>
                        <a:pt x="0" y="119"/>
                      </a:cubicBezTo>
                      <a:cubicBezTo>
                        <a:pt x="11" y="199"/>
                        <a:pt x="22" y="270"/>
                        <a:pt x="106" y="298"/>
                      </a:cubicBezTo>
                      <a:cubicBezTo>
                        <a:pt x="156" y="264"/>
                        <a:pt x="130" y="239"/>
                        <a:pt x="146" y="176"/>
                      </a:cubicBezTo>
                      <a:cubicBezTo>
                        <a:pt x="148" y="168"/>
                        <a:pt x="184" y="146"/>
                        <a:pt x="187" y="144"/>
                      </a:cubicBezTo>
                      <a:cubicBezTo>
                        <a:pt x="190" y="136"/>
                        <a:pt x="191" y="127"/>
                        <a:pt x="195" y="119"/>
                      </a:cubicBezTo>
                      <a:cubicBezTo>
                        <a:pt x="199" y="110"/>
                        <a:pt x="218" y="102"/>
                        <a:pt x="211" y="95"/>
                      </a:cubicBezTo>
                      <a:cubicBezTo>
                        <a:pt x="204" y="88"/>
                        <a:pt x="194" y="105"/>
                        <a:pt x="187" y="111"/>
                      </a:cubicBezTo>
                      <a:cubicBezTo>
                        <a:pt x="166" y="128"/>
                        <a:pt x="150" y="156"/>
                        <a:pt x="130" y="176"/>
                      </a:cubicBezTo>
                      <a:cubicBezTo>
                        <a:pt x="118" y="227"/>
                        <a:pt x="126" y="195"/>
                        <a:pt x="106" y="257"/>
                      </a:cubicBezTo>
                      <a:cubicBezTo>
                        <a:pt x="103" y="265"/>
                        <a:pt x="98" y="282"/>
                        <a:pt x="98" y="282"/>
                      </a:cubicBezTo>
                      <a:cubicBezTo>
                        <a:pt x="90" y="279"/>
                        <a:pt x="79" y="267"/>
                        <a:pt x="73" y="273"/>
                      </a:cubicBezTo>
                      <a:cubicBezTo>
                        <a:pt x="67" y="279"/>
                        <a:pt x="74" y="295"/>
                        <a:pt x="82" y="298"/>
                      </a:cubicBezTo>
                      <a:cubicBezTo>
                        <a:pt x="92" y="302"/>
                        <a:pt x="103" y="293"/>
                        <a:pt x="114" y="290"/>
                      </a:cubicBezTo>
                      <a:cubicBezTo>
                        <a:pt x="117" y="286"/>
                        <a:pt x="157" y="250"/>
                        <a:pt x="138" y="241"/>
                      </a:cubicBezTo>
                      <a:cubicBezTo>
                        <a:pt x="138" y="241"/>
                        <a:pt x="113" y="266"/>
                        <a:pt x="106" y="273"/>
                      </a:cubicBezTo>
                    </a:path>
                  </a:pathLst>
                </a:custGeom>
                <a:solidFill>
                  <a:schemeClr val="bg2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>
                    <a:buClrTx/>
                  </a:pPr>
                  <a:endParaRPr lang="zh-CN" altLang="en-US" dirty="0">
                    <a:latin typeface="Arial" panose="020B0604020202020204" charset="-76"/>
                  </a:endParaRPr>
                </a:p>
              </p:txBody>
            </p:sp>
            <p:sp>
              <p:nvSpPr>
                <p:cNvPr id="16398" name="Freeform 14"/>
                <p:cNvSpPr/>
                <p:nvPr/>
              </p:nvSpPr>
              <p:spPr>
                <a:xfrm>
                  <a:off x="203" y="373"/>
                  <a:ext cx="49" cy="41"/>
                </a:xfrm>
                <a:custGeom>
                  <a:avLst/>
                  <a:gdLst>
                    <a:gd name="txL" fmla="*/ 0 w 49"/>
                    <a:gd name="txT" fmla="*/ 0 h 41"/>
                    <a:gd name="txR" fmla="*/ 49 w 49"/>
                    <a:gd name="txB" fmla="*/ 41 h 41"/>
                  </a:gdLst>
                  <a:ahLst/>
                  <a:cxnLst>
                    <a:cxn ang="0">
                      <a:pos x="49" y="0"/>
                    </a:cxn>
                    <a:cxn ang="0">
                      <a:pos x="0" y="41"/>
                    </a:cxn>
                  </a:cxnLst>
                  <a:rect l="txL" t="txT" r="txR" b="txB"/>
                  <a:pathLst>
                    <a:path w="49" h="41">
                      <a:moveTo>
                        <a:pt x="49" y="0"/>
                      </a:moveTo>
                      <a:cubicBezTo>
                        <a:pt x="37" y="31"/>
                        <a:pt x="34" y="41"/>
                        <a:pt x="0" y="4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>
                    <a:buClrTx/>
                  </a:pPr>
                  <a:endParaRPr lang="zh-CN" altLang="en-US" dirty="0">
                    <a:latin typeface="Arial" panose="020B0604020202020204" charset="-76"/>
                  </a:endParaRPr>
                </a:p>
              </p:txBody>
            </p:sp>
            <p:sp>
              <p:nvSpPr>
                <p:cNvPr id="16399" name="Freeform 15"/>
                <p:cNvSpPr/>
                <p:nvPr/>
              </p:nvSpPr>
              <p:spPr>
                <a:xfrm>
                  <a:off x="381" y="47"/>
                  <a:ext cx="115" cy="43"/>
                </a:xfrm>
                <a:custGeom>
                  <a:avLst/>
                  <a:gdLst>
                    <a:gd name="txL" fmla="*/ 0 w 115"/>
                    <a:gd name="txT" fmla="*/ 0 h 43"/>
                    <a:gd name="txR" fmla="*/ 115 w 115"/>
                    <a:gd name="txB" fmla="*/ 43 h 43"/>
                  </a:gdLst>
                  <a:ahLst/>
                  <a:cxnLst>
                    <a:cxn ang="0">
                      <a:pos x="0" y="42"/>
                    </a:cxn>
                    <a:cxn ang="0">
                      <a:pos x="81" y="26"/>
                    </a:cxn>
                    <a:cxn ang="0">
                      <a:pos x="106" y="2"/>
                    </a:cxn>
                  </a:cxnLst>
                  <a:rect l="txL" t="txT" r="txR" b="txB"/>
                  <a:pathLst>
                    <a:path w="115" h="43">
                      <a:moveTo>
                        <a:pt x="0" y="42"/>
                      </a:moveTo>
                      <a:cubicBezTo>
                        <a:pt x="27" y="38"/>
                        <a:pt x="59" y="43"/>
                        <a:pt x="81" y="26"/>
                      </a:cubicBezTo>
                      <a:cubicBezTo>
                        <a:pt x="115" y="0"/>
                        <a:pt x="84" y="2"/>
                        <a:pt x="106" y="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>
                    <a:buClrTx/>
                  </a:pPr>
                  <a:endParaRPr lang="zh-CN" altLang="en-US" dirty="0">
                    <a:latin typeface="Arial" panose="020B0604020202020204" charset="-76"/>
                  </a:endParaRPr>
                </a:p>
              </p:txBody>
            </p:sp>
          </p:grpSp>
        </p:grpSp>
        <p:sp>
          <p:nvSpPr>
            <p:cNvPr id="16400" name="Freeform 16"/>
            <p:cNvSpPr/>
            <p:nvPr/>
          </p:nvSpPr>
          <p:spPr>
            <a:xfrm>
              <a:off x="374" y="104"/>
              <a:ext cx="154" cy="31"/>
            </a:xfrm>
            <a:custGeom>
              <a:avLst/>
              <a:gdLst>
                <a:gd name="txL" fmla="*/ 0 w 154"/>
                <a:gd name="txT" fmla="*/ 0 h 31"/>
                <a:gd name="txR" fmla="*/ 154 w 154"/>
                <a:gd name="txB" fmla="*/ 31 h 31"/>
              </a:gdLst>
              <a:ahLst/>
              <a:cxnLst>
                <a:cxn ang="0">
                  <a:pos x="0" y="31"/>
                </a:cxn>
                <a:cxn ang="0">
                  <a:pos x="154" y="7"/>
                </a:cxn>
              </a:cxnLst>
              <a:rect l="txL" t="txT" r="txR" b="txB"/>
              <a:pathLst>
                <a:path w="154" h="31">
                  <a:moveTo>
                    <a:pt x="0" y="31"/>
                  </a:moveTo>
                  <a:cubicBezTo>
                    <a:pt x="46" y="0"/>
                    <a:pt x="101" y="7"/>
                    <a:pt x="154" y="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pPr>
                <a:buClrTx/>
              </a:pPr>
              <a:endParaRPr lang="zh-CN" altLang="en-US" dirty="0">
                <a:latin typeface="Arial" panose="020B0604020202020204" charset="-76"/>
              </a:endParaRPr>
            </a:p>
          </p:txBody>
        </p:sp>
      </p:grpSp>
      <p:grpSp>
        <p:nvGrpSpPr>
          <p:cNvPr id="16401" name="Group 17"/>
          <p:cNvGrpSpPr/>
          <p:nvPr/>
        </p:nvGrpSpPr>
        <p:grpSpPr>
          <a:xfrm>
            <a:off x="6887845" y="4359275"/>
            <a:ext cx="1066800" cy="762000"/>
            <a:chOff x="0" y="0"/>
            <a:chExt cx="672" cy="480"/>
          </a:xfrm>
        </p:grpSpPr>
        <p:grpSp>
          <p:nvGrpSpPr>
            <p:cNvPr id="16402" name="Group 18"/>
            <p:cNvGrpSpPr/>
            <p:nvPr/>
          </p:nvGrpSpPr>
          <p:grpSpPr>
            <a:xfrm>
              <a:off x="0" y="0"/>
              <a:ext cx="672" cy="480"/>
              <a:chOff x="0" y="0"/>
              <a:chExt cx="672" cy="480"/>
            </a:xfrm>
          </p:grpSpPr>
          <p:sp>
            <p:nvSpPr>
              <p:cNvPr id="16403" name="Line 19"/>
              <p:cNvSpPr/>
              <p:nvPr/>
            </p:nvSpPr>
            <p:spPr>
              <a:xfrm flipV="1">
                <a:off x="0" y="0"/>
                <a:ext cx="624" cy="432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6404" name="Line 20"/>
              <p:cNvSpPr/>
              <p:nvPr/>
            </p:nvSpPr>
            <p:spPr>
              <a:xfrm flipV="1">
                <a:off x="0" y="0"/>
                <a:ext cx="672" cy="480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16405" name="Line 21"/>
            <p:cNvSpPr/>
            <p:nvPr/>
          </p:nvSpPr>
          <p:spPr>
            <a:xfrm>
              <a:off x="0" y="432"/>
              <a:ext cx="48" cy="48"/>
            </a:xfrm>
            <a:prstGeom prst="line">
              <a:avLst/>
            </a:prstGeom>
            <a:ln w="38100" cap="rnd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</p:grpSp>
      <p:grpSp>
        <p:nvGrpSpPr>
          <p:cNvPr id="16406" name="Group 22"/>
          <p:cNvGrpSpPr/>
          <p:nvPr/>
        </p:nvGrpSpPr>
        <p:grpSpPr>
          <a:xfrm>
            <a:off x="5516245" y="4359275"/>
            <a:ext cx="1752600" cy="685800"/>
            <a:chOff x="0" y="0"/>
            <a:chExt cx="1104" cy="432"/>
          </a:xfrm>
        </p:grpSpPr>
        <p:grpSp>
          <p:nvGrpSpPr>
            <p:cNvPr id="16407" name="Group 23"/>
            <p:cNvGrpSpPr/>
            <p:nvPr/>
          </p:nvGrpSpPr>
          <p:grpSpPr>
            <a:xfrm>
              <a:off x="0" y="0"/>
              <a:ext cx="864" cy="432"/>
              <a:chOff x="0" y="0"/>
              <a:chExt cx="864" cy="432"/>
            </a:xfrm>
          </p:grpSpPr>
          <p:sp>
            <p:nvSpPr>
              <p:cNvPr id="16408" name="Line 24"/>
              <p:cNvSpPr/>
              <p:nvPr/>
            </p:nvSpPr>
            <p:spPr>
              <a:xfrm>
                <a:off x="384" y="0"/>
                <a:ext cx="480" cy="432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6409" name="Line 25"/>
              <p:cNvSpPr/>
              <p:nvPr/>
            </p:nvSpPr>
            <p:spPr>
              <a:xfrm>
                <a:off x="0" y="0"/>
                <a:ext cx="864" cy="432"/>
              </a:xfrm>
              <a:prstGeom prst="line">
                <a:avLst/>
              </a:prstGeom>
              <a:ln w="3810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16410" name="Text Box 26"/>
            <p:cNvSpPr txBox="1"/>
            <p:nvPr/>
          </p:nvSpPr>
          <p:spPr>
            <a:xfrm>
              <a:off x="768" y="14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r>
                <a:rPr lang="en-US" altLang="x-none" dirty="0">
                  <a:latin typeface="Arial" panose="020B0604020202020204" charset="-76"/>
                </a:rPr>
                <a:t>P</a:t>
              </a:r>
              <a:r>
                <a:rPr lang="en-US" altLang="x-none" baseline="30000" dirty="0">
                  <a:latin typeface="Arial" panose="020B0604020202020204" charset="-76"/>
                </a:rPr>
                <a:t>/</a:t>
              </a:r>
              <a:endParaRPr lang="en-US" altLang="x-none" dirty="0">
                <a:latin typeface="Arial" panose="020B0604020202020204" charset="-76"/>
              </a:endParaRPr>
            </a:p>
          </p:txBody>
        </p:sp>
      </p:grpSp>
      <p:grpSp>
        <p:nvGrpSpPr>
          <p:cNvPr id="16411" name="Group 27"/>
          <p:cNvGrpSpPr/>
          <p:nvPr/>
        </p:nvGrpSpPr>
        <p:grpSpPr>
          <a:xfrm>
            <a:off x="4906645" y="4359275"/>
            <a:ext cx="3352800" cy="1295400"/>
            <a:chOff x="0" y="0"/>
            <a:chExt cx="2112" cy="816"/>
          </a:xfrm>
        </p:grpSpPr>
        <p:sp>
          <p:nvSpPr>
            <p:cNvPr id="16412" name="Rectangle 28"/>
            <p:cNvSpPr/>
            <p:nvPr/>
          </p:nvSpPr>
          <p:spPr>
            <a:xfrm>
              <a:off x="0" y="0"/>
              <a:ext cx="2112" cy="816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pPr>
                <a:buClrTx/>
              </a:pPr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16413" name="Text Box 29"/>
            <p:cNvSpPr txBox="1"/>
            <p:nvPr/>
          </p:nvSpPr>
          <p:spPr>
            <a:xfrm>
              <a:off x="1824" y="528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r>
                <a:rPr lang="zh-CN" altLang="en-US" sz="2400" dirty="0">
                  <a:solidFill>
                    <a:srgbClr val="FF0066"/>
                  </a:solidFill>
                  <a:latin typeface="Arial" panose="020B0604020202020204" charset="-76"/>
                </a:rPr>
                <a:t>水</a:t>
              </a:r>
            </a:p>
          </p:txBody>
        </p:sp>
      </p:grpSp>
      <p:sp>
        <p:nvSpPr>
          <p:cNvPr id="16414" name="Text Box 30"/>
          <p:cNvSpPr txBox="1"/>
          <p:nvPr/>
        </p:nvSpPr>
        <p:spPr>
          <a:xfrm>
            <a:off x="6583045" y="3444875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dirty="0">
                <a:solidFill>
                  <a:srgbClr val="FF0066"/>
                </a:solidFill>
                <a:latin typeface="Arial" panose="020B0604020202020204" charset="-76"/>
              </a:rPr>
              <a:t>空气</a:t>
            </a:r>
          </a:p>
        </p:txBody>
      </p:sp>
      <p:grpSp>
        <p:nvGrpSpPr>
          <p:cNvPr id="16415" name="Group 31"/>
          <p:cNvGrpSpPr/>
          <p:nvPr/>
        </p:nvGrpSpPr>
        <p:grpSpPr>
          <a:xfrm>
            <a:off x="5287645" y="3978275"/>
            <a:ext cx="1981200" cy="2209800"/>
            <a:chOff x="0" y="0"/>
            <a:chExt cx="1248" cy="1392"/>
          </a:xfrm>
        </p:grpSpPr>
        <p:grpSp>
          <p:nvGrpSpPr>
            <p:cNvPr id="16416" name="Group 32"/>
            <p:cNvGrpSpPr/>
            <p:nvPr/>
          </p:nvGrpSpPr>
          <p:grpSpPr>
            <a:xfrm>
              <a:off x="144" y="240"/>
              <a:ext cx="816" cy="816"/>
              <a:chOff x="0" y="0"/>
              <a:chExt cx="816" cy="816"/>
            </a:xfrm>
          </p:grpSpPr>
          <p:sp>
            <p:nvSpPr>
              <p:cNvPr id="16417" name="Line 33"/>
              <p:cNvSpPr/>
              <p:nvPr/>
            </p:nvSpPr>
            <p:spPr>
              <a:xfrm flipH="1" flipV="1">
                <a:off x="384" y="0"/>
                <a:ext cx="432" cy="81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8" name="Line 34"/>
              <p:cNvSpPr/>
              <p:nvPr/>
            </p:nvSpPr>
            <p:spPr>
              <a:xfrm flipH="1" flipV="1">
                <a:off x="0" y="0"/>
                <a:ext cx="816" cy="81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9" name="Line 35"/>
              <p:cNvSpPr/>
              <p:nvPr/>
            </p:nvSpPr>
            <p:spPr>
              <a:xfrm flipH="1" flipV="1">
                <a:off x="336" y="336"/>
                <a:ext cx="480" cy="48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6420" name="Line 36"/>
              <p:cNvSpPr/>
              <p:nvPr/>
            </p:nvSpPr>
            <p:spPr>
              <a:xfrm flipH="1" flipV="1">
                <a:off x="480" y="192"/>
                <a:ext cx="336" cy="62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6421" name="Text Box 37"/>
            <p:cNvSpPr txBox="1"/>
            <p:nvPr/>
          </p:nvSpPr>
          <p:spPr>
            <a:xfrm>
              <a:off x="864" y="1104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r>
                <a:rPr lang="en-US" altLang="x-none" dirty="0">
                  <a:latin typeface="Arial" panose="020B0604020202020204" charset="-76"/>
                </a:rPr>
                <a:t>P</a:t>
              </a:r>
            </a:p>
          </p:txBody>
        </p:sp>
        <p:sp>
          <p:nvSpPr>
            <p:cNvPr id="16422" name="Text Box 38"/>
            <p:cNvSpPr txBox="1"/>
            <p:nvPr/>
          </p:nvSpPr>
          <p:spPr>
            <a:xfrm>
              <a:off x="432" y="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endParaRPr lang="en-US" altLang="x-none" dirty="0">
                <a:latin typeface="Arial" panose="020B0604020202020204" charset="-76"/>
              </a:endParaRPr>
            </a:p>
          </p:txBody>
        </p:sp>
        <p:sp>
          <p:nvSpPr>
            <p:cNvPr id="16423" name="Text Box 39"/>
            <p:cNvSpPr txBox="1"/>
            <p:nvPr/>
          </p:nvSpPr>
          <p:spPr>
            <a:xfrm>
              <a:off x="0" y="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endParaRPr lang="en-US" altLang="x-none" dirty="0">
                <a:latin typeface="Arial" panose="020B0604020202020204" charset="-76"/>
              </a:endParaRPr>
            </a:p>
          </p:txBody>
        </p:sp>
      </p:grpSp>
      <p:grpSp>
        <p:nvGrpSpPr>
          <p:cNvPr id="16424" name="Group 40"/>
          <p:cNvGrpSpPr/>
          <p:nvPr/>
        </p:nvGrpSpPr>
        <p:grpSpPr>
          <a:xfrm>
            <a:off x="4220845" y="2759075"/>
            <a:ext cx="1905000" cy="1600200"/>
            <a:chOff x="0" y="0"/>
            <a:chExt cx="1200" cy="1008"/>
          </a:xfrm>
        </p:grpSpPr>
        <p:grpSp>
          <p:nvGrpSpPr>
            <p:cNvPr id="16425" name="Group 41"/>
            <p:cNvGrpSpPr/>
            <p:nvPr/>
          </p:nvGrpSpPr>
          <p:grpSpPr>
            <a:xfrm>
              <a:off x="48" y="192"/>
              <a:ext cx="1152" cy="816"/>
              <a:chOff x="0" y="0"/>
              <a:chExt cx="1152" cy="816"/>
            </a:xfrm>
          </p:grpSpPr>
          <p:sp>
            <p:nvSpPr>
              <p:cNvPr id="16426" name="Line 42"/>
              <p:cNvSpPr/>
              <p:nvPr/>
            </p:nvSpPr>
            <p:spPr>
              <a:xfrm flipH="1" flipV="1">
                <a:off x="336" y="0"/>
                <a:ext cx="816" cy="81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6427" name="Group 43"/>
              <p:cNvGrpSpPr/>
              <p:nvPr/>
            </p:nvGrpSpPr>
            <p:grpSpPr>
              <a:xfrm>
                <a:off x="0" y="432"/>
                <a:ext cx="768" cy="384"/>
                <a:chOff x="0" y="0"/>
                <a:chExt cx="768" cy="384"/>
              </a:xfrm>
            </p:grpSpPr>
            <p:sp>
              <p:nvSpPr>
                <p:cNvPr id="16428" name="Line 44"/>
                <p:cNvSpPr/>
                <p:nvPr/>
              </p:nvSpPr>
              <p:spPr>
                <a:xfrm flipH="1" flipV="1">
                  <a:off x="0" y="0"/>
                  <a:ext cx="768" cy="38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29" name="Line 45"/>
                <p:cNvSpPr/>
                <p:nvPr/>
              </p:nvSpPr>
              <p:spPr>
                <a:xfrm flipH="1" flipV="1">
                  <a:off x="384" y="192"/>
                  <a:ext cx="384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16430" name="Line 46"/>
              <p:cNvSpPr/>
              <p:nvPr/>
            </p:nvSpPr>
            <p:spPr>
              <a:xfrm flipH="1" flipV="1">
                <a:off x="624" y="288"/>
                <a:ext cx="528" cy="52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6431" name="Text Box 47"/>
            <p:cNvSpPr txBox="1"/>
            <p:nvPr/>
          </p:nvSpPr>
          <p:spPr>
            <a:xfrm>
              <a:off x="384" y="0"/>
              <a:ext cx="1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endParaRPr lang="en-US" altLang="x-none" dirty="0">
                <a:latin typeface="Arial" panose="020B0604020202020204" charset="-76"/>
              </a:endParaRPr>
            </a:p>
          </p:txBody>
        </p:sp>
        <p:sp>
          <p:nvSpPr>
            <p:cNvPr id="16432" name="Text Box 48"/>
            <p:cNvSpPr txBox="1"/>
            <p:nvPr/>
          </p:nvSpPr>
          <p:spPr>
            <a:xfrm>
              <a:off x="0" y="384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endParaRPr lang="en-US" altLang="x-none" dirty="0">
                <a:latin typeface="Arial" panose="020B0604020202020204" charset="-76"/>
              </a:endParaRPr>
            </a:p>
          </p:txBody>
        </p:sp>
      </p:grpSp>
      <p:pic>
        <p:nvPicPr>
          <p:cNvPr id="16433" name="图片 16432" descr="无标题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995" y="2220913"/>
            <a:ext cx="3024188" cy="3359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8434" name="文本框 18433"/>
          <p:cNvSpPr txBox="1"/>
          <p:nvPr/>
        </p:nvSpPr>
        <p:spPr>
          <a:xfrm>
            <a:off x="888365" y="3284538"/>
            <a:ext cx="7391400" cy="2183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2800">
                <a:latin typeface="宋体" panose="02010600030101010101" pitchFamily="2" charset="-122"/>
              </a:rPr>
              <a:t>3.</a:t>
            </a:r>
            <a:r>
              <a:rPr lang="zh-CN" altLang="en-US" sz="2800">
                <a:latin typeface="宋体" panose="02010600030101010101" pitchFamily="2" charset="-122"/>
              </a:rPr>
              <a:t>光从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空气</a:t>
            </a:r>
            <a:r>
              <a:rPr lang="zh-CN" altLang="en-US" sz="2800">
                <a:latin typeface="宋体" panose="02010600030101010101" pitchFamily="2" charset="-122"/>
              </a:rPr>
              <a:t>斜射入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水</a:t>
            </a:r>
            <a:r>
              <a:rPr lang="zh-CN" altLang="en-US" sz="2800">
                <a:latin typeface="宋体" panose="02010600030101010101" pitchFamily="2" charset="-122"/>
              </a:rPr>
              <a:t>中（或其它透明介质中），折射角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小于</a:t>
            </a:r>
            <a:r>
              <a:rPr lang="zh-CN" altLang="en-US" sz="2800">
                <a:latin typeface="宋体" panose="02010600030101010101" pitchFamily="2" charset="-122"/>
              </a:rPr>
              <a:t>入射角 ；当光从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水</a:t>
            </a:r>
            <a:r>
              <a:rPr lang="en-US" altLang="zh-CN" sz="2800">
                <a:latin typeface="宋体" panose="02010600030101010101" pitchFamily="2" charset="-122"/>
              </a:rPr>
              <a:t>(</a:t>
            </a:r>
            <a:r>
              <a:rPr lang="zh-CN" altLang="en-US" sz="2800">
                <a:latin typeface="宋体" panose="02010600030101010101" pitchFamily="2" charset="-122"/>
              </a:rPr>
              <a:t>或其它透明介质</a:t>
            </a:r>
            <a:r>
              <a:rPr lang="en-US" altLang="zh-CN" sz="2800">
                <a:latin typeface="宋体" panose="02010600030101010101" pitchFamily="2" charset="-122"/>
              </a:rPr>
              <a:t>)</a:t>
            </a:r>
            <a:r>
              <a:rPr lang="zh-CN" altLang="en-US" sz="2800">
                <a:latin typeface="宋体" panose="02010600030101010101" pitchFamily="2" charset="-122"/>
              </a:rPr>
              <a:t>射向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空气</a:t>
            </a:r>
            <a:r>
              <a:rPr lang="zh-CN" altLang="en-US" sz="2800">
                <a:latin typeface="宋体" panose="02010600030101010101" pitchFamily="2" charset="-122"/>
              </a:rPr>
              <a:t>时，折射角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大于</a:t>
            </a:r>
            <a:r>
              <a:rPr lang="zh-CN" altLang="en-US" sz="2800">
                <a:latin typeface="宋体" panose="02010600030101010101" pitchFamily="2" charset="-122"/>
              </a:rPr>
              <a:t>入射角。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886778" y="1485900"/>
            <a:ext cx="7696200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dirty="0">
                <a:latin typeface="宋体" panose="02010600030101010101" pitchFamily="2" charset="-122"/>
              </a:rPr>
              <a:t>1.折射光线与入射光线、法线在同一平面上；且折射光线和入射光线总是分居在法线两侧。</a:t>
            </a:r>
          </a:p>
        </p:txBody>
      </p:sp>
      <p:sp>
        <p:nvSpPr>
          <p:cNvPr id="18436" name="文本框 18435"/>
          <p:cNvSpPr txBox="1"/>
          <p:nvPr/>
        </p:nvSpPr>
        <p:spPr>
          <a:xfrm>
            <a:off x="912495" y="5596890"/>
            <a:ext cx="495300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dirty="0">
                <a:latin typeface="宋体" panose="02010600030101010101" pitchFamily="2" charset="-122"/>
              </a:rPr>
              <a:t>4.垂直射入时，传播方向不变。</a:t>
            </a:r>
          </a:p>
        </p:txBody>
      </p:sp>
      <p:sp>
        <p:nvSpPr>
          <p:cNvPr id="18437" name="文本框 18436"/>
          <p:cNvSpPr txBox="1"/>
          <p:nvPr/>
        </p:nvSpPr>
        <p:spPr>
          <a:xfrm>
            <a:off x="903605" y="2556510"/>
            <a:ext cx="77406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2.</a:t>
            </a:r>
            <a:r>
              <a:rPr lang="zh-CN" altLang="en-US" sz="2800">
                <a:latin typeface="宋体" panose="02010600030101010101" pitchFamily="2" charset="-122"/>
              </a:rPr>
              <a:t>入射角增大时，折射角也随着增大。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7410" name="文本框 17409"/>
          <p:cNvSpPr txBox="1"/>
          <p:nvPr/>
        </p:nvSpPr>
        <p:spPr>
          <a:xfrm>
            <a:off x="690245" y="1527175"/>
            <a:ext cx="7924800" cy="1260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    </a:t>
            </a: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2" charset="0"/>
              </a:rPr>
              <a:t>有一光线斜射入水中，下图中折射光线正确的是（         ）。 </a:t>
            </a:r>
          </a:p>
        </p:txBody>
      </p:sp>
      <p:sp>
        <p:nvSpPr>
          <p:cNvPr id="17411" name="任意多边形 17410"/>
          <p:cNvSpPr/>
          <p:nvPr/>
        </p:nvSpPr>
        <p:spPr>
          <a:xfrm>
            <a:off x="1272858" y="3746500"/>
            <a:ext cx="1371600" cy="1143000"/>
          </a:xfrm>
          <a:custGeom>
            <a:avLst/>
            <a:gdLst/>
            <a:ahLst/>
            <a:cxnLst/>
            <a:rect l="0" t="0" r="0" b="0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直接连接符 17411"/>
          <p:cNvSpPr/>
          <p:nvPr/>
        </p:nvSpPr>
        <p:spPr>
          <a:xfrm>
            <a:off x="1272858" y="39751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3" name="直接连接符 17412"/>
          <p:cNvSpPr/>
          <p:nvPr/>
        </p:nvSpPr>
        <p:spPr>
          <a:xfrm>
            <a:off x="1501458" y="4203700"/>
            <a:ext cx="9144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14" name="直接连接符 17413"/>
          <p:cNvSpPr/>
          <p:nvPr/>
        </p:nvSpPr>
        <p:spPr>
          <a:xfrm>
            <a:off x="1272858" y="45085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15" name="直接连接符 17414"/>
          <p:cNvSpPr/>
          <p:nvPr/>
        </p:nvSpPr>
        <p:spPr>
          <a:xfrm>
            <a:off x="1882458" y="3136900"/>
            <a:ext cx="0" cy="175260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7416" name="直接连接符 17415"/>
          <p:cNvSpPr/>
          <p:nvPr/>
        </p:nvSpPr>
        <p:spPr>
          <a:xfrm>
            <a:off x="1044258" y="3136900"/>
            <a:ext cx="838200" cy="8382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7" name="等腰三角形 17416"/>
          <p:cNvSpPr/>
          <p:nvPr/>
        </p:nvSpPr>
        <p:spPr>
          <a:xfrm rot="7940489">
            <a:off x="1272858" y="3213100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8" name="任意多边形 17417"/>
          <p:cNvSpPr/>
          <p:nvPr/>
        </p:nvSpPr>
        <p:spPr>
          <a:xfrm>
            <a:off x="2949258" y="3746500"/>
            <a:ext cx="1371600" cy="1143000"/>
          </a:xfrm>
          <a:custGeom>
            <a:avLst/>
            <a:gdLst/>
            <a:ahLst/>
            <a:cxnLst/>
            <a:rect l="0" t="0" r="0" b="0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9" name="直接连接符 17418"/>
          <p:cNvSpPr/>
          <p:nvPr/>
        </p:nvSpPr>
        <p:spPr>
          <a:xfrm>
            <a:off x="2949258" y="39751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0" name="直接连接符 17419"/>
          <p:cNvSpPr/>
          <p:nvPr/>
        </p:nvSpPr>
        <p:spPr>
          <a:xfrm>
            <a:off x="3177858" y="4203700"/>
            <a:ext cx="9144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21" name="直接连接符 17420"/>
          <p:cNvSpPr/>
          <p:nvPr/>
        </p:nvSpPr>
        <p:spPr>
          <a:xfrm>
            <a:off x="2949258" y="45085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22" name="直接连接符 17421"/>
          <p:cNvSpPr/>
          <p:nvPr/>
        </p:nvSpPr>
        <p:spPr>
          <a:xfrm>
            <a:off x="3558858" y="3136900"/>
            <a:ext cx="0" cy="175260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7423" name="直接连接符 17422"/>
          <p:cNvSpPr/>
          <p:nvPr/>
        </p:nvSpPr>
        <p:spPr>
          <a:xfrm>
            <a:off x="2720658" y="3136900"/>
            <a:ext cx="838200" cy="8382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4" name="等腰三角形 17423"/>
          <p:cNvSpPr/>
          <p:nvPr/>
        </p:nvSpPr>
        <p:spPr>
          <a:xfrm rot="7940489">
            <a:off x="2949258" y="3213100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5" name="任意多边形 17424"/>
          <p:cNvSpPr/>
          <p:nvPr/>
        </p:nvSpPr>
        <p:spPr>
          <a:xfrm>
            <a:off x="4625658" y="3746500"/>
            <a:ext cx="1371600" cy="1143000"/>
          </a:xfrm>
          <a:custGeom>
            <a:avLst/>
            <a:gdLst/>
            <a:ahLst/>
            <a:cxnLst/>
            <a:rect l="0" t="0" r="0" b="0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6" name="直接连接符 17425"/>
          <p:cNvSpPr/>
          <p:nvPr/>
        </p:nvSpPr>
        <p:spPr>
          <a:xfrm>
            <a:off x="4625658" y="39751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7" name="直接连接符 17426"/>
          <p:cNvSpPr/>
          <p:nvPr/>
        </p:nvSpPr>
        <p:spPr>
          <a:xfrm>
            <a:off x="4854258" y="4203700"/>
            <a:ext cx="9144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28" name="直接连接符 17427"/>
          <p:cNvSpPr/>
          <p:nvPr/>
        </p:nvSpPr>
        <p:spPr>
          <a:xfrm>
            <a:off x="4625658" y="45085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29" name="直接连接符 17428"/>
          <p:cNvSpPr/>
          <p:nvPr/>
        </p:nvSpPr>
        <p:spPr>
          <a:xfrm>
            <a:off x="5235258" y="3136900"/>
            <a:ext cx="0" cy="175260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7430" name="直接连接符 17429"/>
          <p:cNvSpPr/>
          <p:nvPr/>
        </p:nvSpPr>
        <p:spPr>
          <a:xfrm>
            <a:off x="4397058" y="3136900"/>
            <a:ext cx="838200" cy="8382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31" name="等腰三角形 17430"/>
          <p:cNvSpPr/>
          <p:nvPr/>
        </p:nvSpPr>
        <p:spPr>
          <a:xfrm rot="7940489">
            <a:off x="4625658" y="3213100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2" name="任意多边形 17431"/>
          <p:cNvSpPr/>
          <p:nvPr/>
        </p:nvSpPr>
        <p:spPr>
          <a:xfrm>
            <a:off x="6378258" y="3746500"/>
            <a:ext cx="1371600" cy="1143000"/>
          </a:xfrm>
          <a:custGeom>
            <a:avLst/>
            <a:gdLst/>
            <a:ahLst/>
            <a:cxnLst/>
            <a:rect l="0" t="0" r="0" b="0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3" name="直接连接符 17432"/>
          <p:cNvSpPr/>
          <p:nvPr/>
        </p:nvSpPr>
        <p:spPr>
          <a:xfrm>
            <a:off x="6378258" y="39751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34" name="直接连接符 17433"/>
          <p:cNvSpPr/>
          <p:nvPr/>
        </p:nvSpPr>
        <p:spPr>
          <a:xfrm>
            <a:off x="6606858" y="4203700"/>
            <a:ext cx="9144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35" name="直接连接符 17434"/>
          <p:cNvSpPr/>
          <p:nvPr/>
        </p:nvSpPr>
        <p:spPr>
          <a:xfrm>
            <a:off x="6378258" y="4508500"/>
            <a:ext cx="1371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436" name="直接连接符 17435"/>
          <p:cNvSpPr/>
          <p:nvPr/>
        </p:nvSpPr>
        <p:spPr>
          <a:xfrm>
            <a:off x="6987858" y="3136900"/>
            <a:ext cx="0" cy="1752600"/>
          </a:xfrm>
          <a:prstGeom prst="line">
            <a:avLst/>
          </a:prstGeom>
          <a:ln w="9525" cap="flat" cmpd="sng">
            <a:solidFill>
              <a:srgbClr val="000000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17437" name="直接连接符 17436"/>
          <p:cNvSpPr/>
          <p:nvPr/>
        </p:nvSpPr>
        <p:spPr>
          <a:xfrm>
            <a:off x="6149658" y="3136900"/>
            <a:ext cx="838200" cy="8382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38" name="等腰三角形 17437"/>
          <p:cNvSpPr/>
          <p:nvPr/>
        </p:nvSpPr>
        <p:spPr>
          <a:xfrm rot="7940489">
            <a:off x="6378258" y="3213100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9" name="文本框 17438"/>
          <p:cNvSpPr txBox="1"/>
          <p:nvPr/>
        </p:nvSpPr>
        <p:spPr>
          <a:xfrm>
            <a:off x="1568133" y="5464175"/>
            <a:ext cx="557212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2" charset="0"/>
              </a:rPr>
              <a:t>A</a:t>
            </a:r>
          </a:p>
        </p:txBody>
      </p:sp>
      <p:sp>
        <p:nvSpPr>
          <p:cNvPr id="17440" name="文本框 17439"/>
          <p:cNvSpPr txBox="1"/>
          <p:nvPr/>
        </p:nvSpPr>
        <p:spPr>
          <a:xfrm>
            <a:off x="3295333" y="5464175"/>
            <a:ext cx="538162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2" charset="0"/>
              </a:rPr>
              <a:t>B</a:t>
            </a:r>
          </a:p>
        </p:txBody>
      </p:sp>
      <p:sp>
        <p:nvSpPr>
          <p:cNvPr id="17441" name="文本框 17440"/>
          <p:cNvSpPr txBox="1"/>
          <p:nvPr/>
        </p:nvSpPr>
        <p:spPr>
          <a:xfrm>
            <a:off x="5024120" y="5464175"/>
            <a:ext cx="431800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2" charset="0"/>
              </a:rPr>
              <a:t>C</a:t>
            </a:r>
          </a:p>
        </p:txBody>
      </p:sp>
      <p:sp>
        <p:nvSpPr>
          <p:cNvPr id="17442" name="文本框 17441"/>
          <p:cNvSpPr txBox="1"/>
          <p:nvPr/>
        </p:nvSpPr>
        <p:spPr>
          <a:xfrm>
            <a:off x="6824345" y="5464175"/>
            <a:ext cx="492125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2" charset="0"/>
              </a:rPr>
              <a:t>D</a:t>
            </a:r>
          </a:p>
        </p:txBody>
      </p:sp>
      <p:sp>
        <p:nvSpPr>
          <p:cNvPr id="17443" name="直接连接符 17442"/>
          <p:cNvSpPr/>
          <p:nvPr/>
        </p:nvSpPr>
        <p:spPr>
          <a:xfrm>
            <a:off x="1882458" y="3975100"/>
            <a:ext cx="685800" cy="6858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44" name="等腰三角形 17443"/>
          <p:cNvSpPr/>
          <p:nvPr/>
        </p:nvSpPr>
        <p:spPr>
          <a:xfrm rot="7940489">
            <a:off x="2111058" y="4051300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5" name="直接连接符 17444"/>
          <p:cNvSpPr/>
          <p:nvPr/>
        </p:nvSpPr>
        <p:spPr>
          <a:xfrm>
            <a:off x="3558858" y="3975100"/>
            <a:ext cx="381000" cy="6858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46" name="等腰三角形 17445"/>
          <p:cNvSpPr/>
          <p:nvPr/>
        </p:nvSpPr>
        <p:spPr>
          <a:xfrm rot="9180727">
            <a:off x="3735070" y="4254500"/>
            <a:ext cx="128588" cy="330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7" name="直接连接符 17446"/>
          <p:cNvSpPr/>
          <p:nvPr/>
        </p:nvSpPr>
        <p:spPr>
          <a:xfrm rot="4491541">
            <a:off x="4774883" y="4057650"/>
            <a:ext cx="620712" cy="530225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48" name="等腰三角形 17447"/>
          <p:cNvSpPr/>
          <p:nvPr/>
        </p:nvSpPr>
        <p:spPr>
          <a:xfrm rot="12436684">
            <a:off x="5006658" y="4127500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9" name="直接连接符 17448"/>
          <p:cNvSpPr/>
          <p:nvPr/>
        </p:nvSpPr>
        <p:spPr>
          <a:xfrm>
            <a:off x="6987858" y="3975100"/>
            <a:ext cx="685800" cy="3048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50" name="等腰三角形 17449"/>
          <p:cNvSpPr/>
          <p:nvPr/>
        </p:nvSpPr>
        <p:spPr>
          <a:xfrm rot="6945081">
            <a:off x="7295833" y="3903663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>
              <a:alpha val="100000"/>
            </a:scheme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1" name="文本框 17450"/>
          <p:cNvSpPr txBox="1"/>
          <p:nvPr/>
        </p:nvSpPr>
        <p:spPr>
          <a:xfrm>
            <a:off x="4733290" y="2154555"/>
            <a:ext cx="57658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FF3300"/>
                </a:solidFill>
                <a:latin typeface="Arial" panose="020B0604020202020204" charset="-76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39" grpId="0"/>
      <p:bldP spid="17440" grpId="0"/>
      <p:bldP spid="17441" grpId="0"/>
      <p:bldP spid="17442" grpId="0"/>
      <p:bldP spid="174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5122" name="文本框 5121"/>
          <p:cNvSpPr txBox="1"/>
          <p:nvPr/>
        </p:nvSpPr>
        <p:spPr>
          <a:xfrm>
            <a:off x="1331913" y="1341438"/>
            <a:ext cx="6324600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Arial" panose="020B0604020202020204" charset="-76"/>
              </a:rPr>
              <a:t>       看起来不过齐腰深的池水，不会游泳的人可千万不可冒失下去！</a:t>
            </a:r>
          </a:p>
        </p:txBody>
      </p:sp>
      <p:pic>
        <p:nvPicPr>
          <p:cNvPr id="5123" name="游泳时不可冒失下水1.MPG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68538" y="2565400"/>
            <a:ext cx="6629400" cy="4133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4" name="组合 5123"/>
          <p:cNvGrpSpPr/>
          <p:nvPr/>
        </p:nvGrpSpPr>
        <p:grpSpPr>
          <a:xfrm>
            <a:off x="180975" y="2924175"/>
            <a:ext cx="2743200" cy="2743200"/>
            <a:chOff x="0" y="0"/>
            <a:chExt cx="1728" cy="1728"/>
          </a:xfrm>
        </p:grpSpPr>
        <p:sp>
          <p:nvSpPr>
            <p:cNvPr id="5125" name="爆炸形 1 5124"/>
            <p:cNvSpPr/>
            <p:nvPr/>
          </p:nvSpPr>
          <p:spPr>
            <a:xfrm>
              <a:off x="0" y="0"/>
              <a:ext cx="1728" cy="1728"/>
            </a:xfrm>
            <a:prstGeom prst="irregularSeal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" name="文本框 5125"/>
            <p:cNvSpPr txBox="1"/>
            <p:nvPr/>
          </p:nvSpPr>
          <p:spPr>
            <a:xfrm>
              <a:off x="192" y="432"/>
              <a:ext cx="1344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7200" b="1" dirty="0">
                  <a:solidFill>
                    <a:srgbClr val="FF0066"/>
                  </a:solidFill>
                  <a:latin typeface="Arial" panose="020B0604020202020204" charset="-76"/>
                  <a:ea typeface="华文新魏" pitchFamily="2" charset="-122"/>
                </a:rPr>
                <a:t>危险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/>
          <p:nvPr/>
        </p:nvSpPr>
        <p:spPr>
          <a:xfrm>
            <a:off x="3484880" y="2041843"/>
            <a:ext cx="2452688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Arial" panose="020B0604020202020204" charset="-76"/>
              </a:rPr>
              <a:t>加水</a:t>
            </a:r>
          </a:p>
        </p:txBody>
      </p:sp>
      <p:sp>
        <p:nvSpPr>
          <p:cNvPr id="6147" name="文本框 6146"/>
          <p:cNvSpPr txBox="1"/>
          <p:nvPr/>
        </p:nvSpPr>
        <p:spPr>
          <a:xfrm>
            <a:off x="167640" y="2038350"/>
            <a:ext cx="2452688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Arial" panose="020B0604020202020204" charset="-76"/>
              </a:rPr>
              <a:t>无水</a:t>
            </a:r>
          </a:p>
        </p:txBody>
      </p:sp>
      <p:pic>
        <p:nvPicPr>
          <p:cNvPr id="6148" name="图片 61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195" y="2892425"/>
            <a:ext cx="4716145" cy="396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A25E0F"/>
              </a:clrFrom>
              <a:clrTo>
                <a:srgbClr val="A25E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92425"/>
            <a:ext cx="4643755" cy="396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云形标注 6149"/>
          <p:cNvSpPr/>
          <p:nvPr/>
        </p:nvSpPr>
        <p:spPr>
          <a:xfrm>
            <a:off x="1650365" y="988378"/>
            <a:ext cx="2016125" cy="1225550"/>
          </a:xfrm>
          <a:prstGeom prst="cloudCallout">
            <a:avLst>
              <a:gd name="adj1" fmla="val -22251"/>
              <a:gd name="adj2" fmla="val 99196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algn="ctr"/>
            <a:r>
              <a:rPr lang="en-US" altLang="x-none" sz="6600" b="1" i="1" dirty="0">
                <a:solidFill>
                  <a:srgbClr val="FF0000"/>
                </a:solidFill>
                <a:latin typeface="Arial" panose="020B0604020202020204" charset="-76"/>
              </a:rPr>
              <a:t>?</a:t>
            </a:r>
          </a:p>
        </p:txBody>
      </p:sp>
      <p:pic>
        <p:nvPicPr>
          <p:cNvPr id="6151" name="图片 6150" descr="DSC0325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755" y="2892425"/>
            <a:ext cx="4500245" cy="396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矩形 6151"/>
          <p:cNvSpPr/>
          <p:nvPr/>
        </p:nvSpPr>
        <p:spPr>
          <a:xfrm rot="782813">
            <a:off x="5435600" y="1052513"/>
            <a:ext cx="3311525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446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000"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462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筷子弯折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5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/>
        </p:nvSpPr>
        <p:spPr>
          <a:xfrm>
            <a:off x="457835" y="1388110"/>
            <a:ext cx="7847013" cy="2530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charset="-76"/>
                <a:ea typeface="隶书" pitchFamily="1" charset="-122"/>
              </a:rPr>
              <a:t>复习：</a:t>
            </a:r>
            <a:r>
              <a:rPr lang="zh-CN" altLang="en-US" sz="4000" b="1" dirty="0">
                <a:latin typeface="Arial" panose="020B0604020202020204" charset="-76"/>
                <a:ea typeface="隶书" pitchFamily="1" charset="-122"/>
              </a:rPr>
              <a:t>1、光沿直线传播的条件？</a:t>
            </a:r>
          </a:p>
          <a:p>
            <a:pPr>
              <a:spcBef>
                <a:spcPct val="50000"/>
              </a:spcBef>
            </a:pPr>
            <a:r>
              <a:rPr lang="en-US" altLang="x-none" sz="4000" dirty="0">
                <a:latin typeface="Arial" panose="020B0604020202020204" charset="-76"/>
                <a:ea typeface="隶书" pitchFamily="1" charset="-122"/>
              </a:rPr>
              <a:t>           </a:t>
            </a:r>
            <a:endParaRPr lang="zh-CN" altLang="en-US" sz="4000" dirty="0">
              <a:latin typeface="Arial" panose="020B0604020202020204" charset="-76"/>
              <a:ea typeface="隶书" pitchFamily="1" charset="-122"/>
            </a:endParaRPr>
          </a:p>
          <a:p>
            <a:pPr>
              <a:spcBef>
                <a:spcPct val="50000"/>
              </a:spcBef>
            </a:pPr>
            <a:endParaRPr lang="en-US" altLang="x-none" sz="4000" dirty="0">
              <a:latin typeface="Arial" panose="020B0604020202020204" charset="-76"/>
              <a:ea typeface="隶书" pitchFamily="1" charset="-122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1537335" y="2108835"/>
            <a:ext cx="65532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charset="-76"/>
                <a:ea typeface="隶书" pitchFamily="1" charset="-122"/>
              </a:rPr>
              <a:t>（</a:t>
            </a:r>
            <a:r>
              <a:rPr lang="zh-CN" altLang="en-US" sz="4000" b="1" dirty="0">
                <a:solidFill>
                  <a:srgbClr val="CC0000"/>
                </a:solidFill>
                <a:latin typeface="Arial" panose="020B0604020202020204" charset="-76"/>
                <a:ea typeface="隶书" pitchFamily="1" charset="-122"/>
              </a:rPr>
              <a:t>同种  均匀的介质</a:t>
            </a:r>
            <a:r>
              <a:rPr lang="zh-CN" altLang="en-US" sz="4000" b="1" dirty="0">
                <a:latin typeface="Arial" panose="020B0604020202020204" charset="-76"/>
                <a:ea typeface="隶书" pitchFamily="1" charset="-122"/>
              </a:rPr>
              <a:t>）</a:t>
            </a:r>
            <a:endParaRPr lang="en-US" altLang="x-none" sz="4000" b="1" dirty="0">
              <a:latin typeface="Arial" panose="020B0604020202020204" charset="-76"/>
              <a:ea typeface="隶书" pitchFamily="1" charset="-122"/>
            </a:endParaRPr>
          </a:p>
        </p:txBody>
      </p:sp>
      <p:sp>
        <p:nvSpPr>
          <p:cNvPr id="7172" name="文本框 7171"/>
          <p:cNvSpPr txBox="1"/>
          <p:nvPr/>
        </p:nvSpPr>
        <p:spPr>
          <a:xfrm>
            <a:off x="1321435" y="2899410"/>
            <a:ext cx="62484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charset="-76"/>
                <a:ea typeface="隶书" pitchFamily="1" charset="-122"/>
              </a:rPr>
              <a:t>     2、什么是光的反射？</a:t>
            </a:r>
            <a:endParaRPr lang="en-US" altLang="x-none" sz="4000" b="1" dirty="0">
              <a:latin typeface="Arial" panose="020B0604020202020204" charset="-76"/>
              <a:ea typeface="隶书" pitchFamily="1" charset="-122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872490" y="5721350"/>
            <a:ext cx="7559675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charset="-76"/>
                <a:ea typeface="隶书" pitchFamily="1" charset="-122"/>
              </a:rPr>
              <a:t>思考：光在不同介质中，怎样传播？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241935" y="3759200"/>
            <a:ext cx="8675688" cy="1739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charset="-76"/>
                <a:ea typeface="隶书" pitchFamily="1" charset="-122"/>
              </a:rPr>
              <a:t>（</a:t>
            </a:r>
            <a:r>
              <a:rPr lang="zh-CN" altLang="en-US" sz="3600" b="1" dirty="0">
                <a:solidFill>
                  <a:srgbClr val="CC3300"/>
                </a:solidFill>
                <a:latin typeface="Arial" panose="020B0604020202020204" charset="-76"/>
                <a:ea typeface="隶书" pitchFamily="1" charset="-122"/>
              </a:rPr>
              <a:t>当光照射到物体表面上时，</a:t>
            </a:r>
            <a:r>
              <a:rPr lang="zh-CN" altLang="en-US" sz="3600" b="1" u="sng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charset="-76"/>
                <a:ea typeface="隶书" pitchFamily="1" charset="-122"/>
              </a:rPr>
              <a:t>有一部分光</a:t>
            </a:r>
            <a:r>
              <a:rPr lang="zh-CN" altLang="en-US" sz="3600" b="1" dirty="0">
                <a:solidFill>
                  <a:srgbClr val="CC3300"/>
                </a:solidFill>
                <a:latin typeface="Arial" panose="020B0604020202020204" charset="-76"/>
                <a:ea typeface="隶书" pitchFamily="1" charset="-122"/>
              </a:rPr>
              <a:t>会返回原来的介质中去，这样就改变了光的传播方向，这种现象就是光的反射</a:t>
            </a:r>
            <a:r>
              <a:rPr lang="zh-CN" altLang="en-US" sz="3600" b="1" dirty="0">
                <a:latin typeface="Arial" panose="020B0604020202020204" charset="-76"/>
                <a:ea typeface="隶书" pitchFamily="1" charset="-122"/>
              </a:rPr>
              <a:t>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W020141103516326452593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350" y="2060575"/>
            <a:ext cx="6337300" cy="427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8194"/>
          <p:cNvSpPr txBox="1"/>
          <p:nvPr/>
        </p:nvSpPr>
        <p:spPr>
          <a:xfrm>
            <a:off x="2484438" y="1268413"/>
            <a:ext cx="40941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latin typeface="Arial" panose="020B0604020202020204" charset="-76"/>
              </a:rPr>
              <a:t>光射入水中时的折射现象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9218" name="文本框 9217"/>
          <p:cNvSpPr txBox="1"/>
          <p:nvPr/>
        </p:nvSpPr>
        <p:spPr>
          <a:xfrm>
            <a:off x="2244408" y="2456180"/>
            <a:ext cx="1108075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endParaRPr lang="zh-CN" altLang="en-US" sz="2000" b="1" dirty="0">
              <a:latin typeface="Arial" panose="020B0604020202020204" charset="-76"/>
            </a:endParaRPr>
          </a:p>
        </p:txBody>
      </p:sp>
      <p:grpSp>
        <p:nvGrpSpPr>
          <p:cNvPr id="9219" name="组合 9218"/>
          <p:cNvGrpSpPr/>
          <p:nvPr/>
        </p:nvGrpSpPr>
        <p:grpSpPr>
          <a:xfrm>
            <a:off x="0" y="4495800"/>
            <a:ext cx="9144000" cy="2362200"/>
            <a:chOff x="0" y="0"/>
            <a:chExt cx="5760" cy="1968"/>
          </a:xfrm>
        </p:grpSpPr>
        <p:sp>
          <p:nvSpPr>
            <p:cNvPr id="9220" name="矩形 9219"/>
            <p:cNvSpPr/>
            <p:nvPr/>
          </p:nvSpPr>
          <p:spPr>
            <a:xfrm>
              <a:off x="0" y="0"/>
              <a:ext cx="5760" cy="1968"/>
            </a:xfrm>
            <a:prstGeom prst="rect">
              <a:avLst/>
            </a:prstGeom>
            <a:gradFill rotWithShape="0">
              <a:gsLst>
                <a:gs pos="0">
                  <a:srgbClr val="77C2F5">
                    <a:alpha val="100000"/>
                  </a:srgbClr>
                </a:gs>
                <a:gs pos="100000">
                  <a:srgbClr val="77C2F5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77C2F5"/>
              </a:extrusionClr>
            </a:sp3d>
          </p:spPr>
          <p:txBody>
            <a:bodyPr vert="horz" wrap="none" anchor="ctr">
              <a:flatTx/>
            </a:bodyPr>
            <a:lstStyle/>
            <a:p>
              <a:pPr algn="ctr"/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9221" name="文本框 9220"/>
            <p:cNvSpPr txBox="1"/>
            <p:nvPr/>
          </p:nvSpPr>
          <p:spPr>
            <a:xfrm>
              <a:off x="4377" y="183"/>
              <a:ext cx="672" cy="380"/>
            </a:xfrm>
            <a:prstGeom prst="rect">
              <a:avLst/>
            </a:prstGeom>
            <a:gradFill rotWithShape="0">
              <a:gsLst>
                <a:gs pos="0">
                  <a:srgbClr val="77C2F5">
                    <a:alpha val="100000"/>
                  </a:srgbClr>
                </a:gs>
                <a:gs pos="100000">
                  <a:srgbClr val="77C2F5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A50021"/>
                  </a:solidFill>
                  <a:latin typeface="Arial" panose="020B0604020202020204" charset="-76"/>
                </a:rPr>
                <a:t>   水</a:t>
              </a:r>
            </a:p>
          </p:txBody>
        </p:sp>
      </p:grpSp>
      <p:grpSp>
        <p:nvGrpSpPr>
          <p:cNvPr id="9222" name="组合 9221"/>
          <p:cNvGrpSpPr/>
          <p:nvPr/>
        </p:nvGrpSpPr>
        <p:grpSpPr>
          <a:xfrm>
            <a:off x="2438400" y="2641600"/>
            <a:ext cx="1960563" cy="3962400"/>
            <a:chOff x="0" y="0"/>
            <a:chExt cx="1235" cy="2496"/>
          </a:xfrm>
        </p:grpSpPr>
        <p:grpSp>
          <p:nvGrpSpPr>
            <p:cNvPr id="9223" name="组合 9222"/>
            <p:cNvGrpSpPr/>
            <p:nvPr/>
          </p:nvGrpSpPr>
          <p:grpSpPr>
            <a:xfrm>
              <a:off x="0" y="152"/>
              <a:ext cx="1235" cy="1314"/>
              <a:chOff x="0" y="0"/>
              <a:chExt cx="1235" cy="1314"/>
            </a:xfrm>
          </p:grpSpPr>
          <p:grpSp>
            <p:nvGrpSpPr>
              <p:cNvPr id="9224" name="组合 9223"/>
              <p:cNvGrpSpPr/>
              <p:nvPr/>
            </p:nvGrpSpPr>
            <p:grpSpPr>
              <a:xfrm>
                <a:off x="176" y="64"/>
                <a:ext cx="696" cy="1069"/>
                <a:chOff x="0" y="0"/>
                <a:chExt cx="696" cy="1069"/>
              </a:xfrm>
            </p:grpSpPr>
            <p:sp>
              <p:nvSpPr>
                <p:cNvPr id="9225" name="直接连接符 9224"/>
                <p:cNvSpPr/>
                <p:nvPr/>
              </p:nvSpPr>
              <p:spPr>
                <a:xfrm rot="137667">
                  <a:off x="0" y="0"/>
                  <a:ext cx="478" cy="432"/>
                </a:xfrm>
                <a:prstGeom prst="line">
                  <a:avLst/>
                </a:prstGeom>
                <a:ln w="38100" cap="flat" cmpd="sng">
                  <a:solidFill>
                    <a:srgbClr val="A50021"/>
                  </a:solidFill>
                  <a:prstDash val="solid"/>
                  <a:headEnd type="none" w="med" len="med"/>
                  <a:tailEnd type="triangle" w="med" len="lg"/>
                </a:ln>
              </p:spPr>
            </p:sp>
            <p:sp>
              <p:nvSpPr>
                <p:cNvPr id="9226" name="直接连接符 9225"/>
                <p:cNvSpPr/>
                <p:nvPr/>
              </p:nvSpPr>
              <p:spPr>
                <a:xfrm rot="2700000">
                  <a:off x="282" y="655"/>
                  <a:ext cx="821" cy="0"/>
                </a:xfrm>
                <a:prstGeom prst="line">
                  <a:avLst/>
                </a:prstGeom>
                <a:ln w="38100" cap="flat" cmpd="sng">
                  <a:solidFill>
                    <a:srgbClr val="A5002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9227" name="文本框 9226"/>
              <p:cNvSpPr txBox="1"/>
              <p:nvPr/>
            </p:nvSpPr>
            <p:spPr>
              <a:xfrm>
                <a:off x="0" y="0"/>
                <a:ext cx="23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</a:pPr>
                <a:r>
                  <a:rPr lang="en-US" altLang="x-none" b="1" dirty="0">
                    <a:solidFill>
                      <a:srgbClr val="A50021"/>
                    </a:solidFill>
                    <a:latin typeface="Arial" panose="020B0604020202020204" charset="-76"/>
                  </a:rPr>
                  <a:t>A</a:t>
                </a:r>
              </a:p>
            </p:txBody>
          </p:sp>
          <p:sp>
            <p:nvSpPr>
              <p:cNvPr id="9228" name="文本框 9227"/>
              <p:cNvSpPr txBox="1"/>
              <p:nvPr/>
            </p:nvSpPr>
            <p:spPr>
              <a:xfrm>
                <a:off x="1002" y="1025"/>
                <a:ext cx="233" cy="2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</a:pPr>
                <a:r>
                  <a:rPr lang="en-US" altLang="x-none" b="1" dirty="0">
                    <a:solidFill>
                      <a:srgbClr val="A50021"/>
                    </a:solidFill>
                    <a:latin typeface="Arial" panose="020B0604020202020204" charset="-76"/>
                  </a:rPr>
                  <a:t>O</a:t>
                </a:r>
              </a:p>
            </p:txBody>
          </p:sp>
        </p:grpSp>
        <p:grpSp>
          <p:nvGrpSpPr>
            <p:cNvPr id="9229" name="组合 9228"/>
            <p:cNvGrpSpPr/>
            <p:nvPr/>
          </p:nvGrpSpPr>
          <p:grpSpPr>
            <a:xfrm flipH="1">
              <a:off x="1160" y="0"/>
              <a:ext cx="48" cy="2496"/>
              <a:chOff x="0" y="0"/>
              <a:chExt cx="0" cy="3130"/>
            </a:xfrm>
          </p:grpSpPr>
          <p:grpSp>
            <p:nvGrpSpPr>
              <p:cNvPr id="9230" name="组合 9229"/>
              <p:cNvGrpSpPr/>
              <p:nvPr/>
            </p:nvGrpSpPr>
            <p:grpSpPr>
              <a:xfrm>
                <a:off x="0" y="0"/>
                <a:ext cx="0" cy="998"/>
                <a:chOff x="0" y="0"/>
                <a:chExt cx="0" cy="998"/>
              </a:xfrm>
            </p:grpSpPr>
            <p:sp>
              <p:nvSpPr>
                <p:cNvPr id="9231" name="直接连接符 9230"/>
                <p:cNvSpPr/>
                <p:nvPr/>
              </p:nvSpPr>
              <p:spPr>
                <a:xfrm>
                  <a:off x="0" y="681"/>
                  <a:ext cx="0" cy="136"/>
                </a:xfrm>
                <a:prstGeom prst="line">
                  <a:avLst/>
                </a:prstGeom>
                <a:ln w="9525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9232" name="组合 9231"/>
                <p:cNvGrpSpPr/>
                <p:nvPr/>
              </p:nvGrpSpPr>
              <p:grpSpPr>
                <a:xfrm>
                  <a:off x="0" y="0"/>
                  <a:ext cx="0" cy="998"/>
                  <a:chOff x="0" y="0"/>
                  <a:chExt cx="0" cy="998"/>
                </a:xfrm>
              </p:grpSpPr>
              <p:sp>
                <p:nvSpPr>
                  <p:cNvPr id="9233" name="直接连接符 9232"/>
                  <p:cNvSpPr/>
                  <p:nvPr/>
                </p:nvSpPr>
                <p:spPr>
                  <a:xfrm>
                    <a:off x="0" y="0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34" name="直接连接符 9233"/>
                  <p:cNvSpPr/>
                  <p:nvPr/>
                </p:nvSpPr>
                <p:spPr>
                  <a:xfrm>
                    <a:off x="0" y="227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35" name="直接连接符 9234"/>
                  <p:cNvSpPr/>
                  <p:nvPr/>
                </p:nvSpPr>
                <p:spPr>
                  <a:xfrm>
                    <a:off x="0" y="454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36" name="直接连接符 9235"/>
                  <p:cNvSpPr/>
                  <p:nvPr/>
                </p:nvSpPr>
                <p:spPr>
                  <a:xfrm>
                    <a:off x="0" y="862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9237" name="组合 9236"/>
              <p:cNvGrpSpPr/>
              <p:nvPr/>
            </p:nvGrpSpPr>
            <p:grpSpPr>
              <a:xfrm>
                <a:off x="0" y="1089"/>
                <a:ext cx="0" cy="998"/>
                <a:chOff x="0" y="0"/>
                <a:chExt cx="0" cy="998"/>
              </a:xfrm>
            </p:grpSpPr>
            <p:sp>
              <p:nvSpPr>
                <p:cNvPr id="9238" name="直接连接符 9237"/>
                <p:cNvSpPr/>
                <p:nvPr/>
              </p:nvSpPr>
              <p:spPr>
                <a:xfrm>
                  <a:off x="0" y="681"/>
                  <a:ext cx="0" cy="136"/>
                </a:xfrm>
                <a:prstGeom prst="line">
                  <a:avLst/>
                </a:prstGeom>
                <a:ln w="9525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9239" name="组合 9238"/>
                <p:cNvGrpSpPr/>
                <p:nvPr/>
              </p:nvGrpSpPr>
              <p:grpSpPr>
                <a:xfrm>
                  <a:off x="0" y="0"/>
                  <a:ext cx="0" cy="998"/>
                  <a:chOff x="0" y="0"/>
                  <a:chExt cx="0" cy="998"/>
                </a:xfrm>
              </p:grpSpPr>
              <p:sp>
                <p:nvSpPr>
                  <p:cNvPr id="9240" name="直接连接符 9239"/>
                  <p:cNvSpPr/>
                  <p:nvPr/>
                </p:nvSpPr>
                <p:spPr>
                  <a:xfrm>
                    <a:off x="0" y="0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41" name="直接连接符 9240"/>
                  <p:cNvSpPr/>
                  <p:nvPr/>
                </p:nvSpPr>
                <p:spPr>
                  <a:xfrm>
                    <a:off x="0" y="227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42" name="直接连接符 9241"/>
                  <p:cNvSpPr/>
                  <p:nvPr/>
                </p:nvSpPr>
                <p:spPr>
                  <a:xfrm>
                    <a:off x="0" y="454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43" name="直接连接符 9242"/>
                  <p:cNvSpPr/>
                  <p:nvPr/>
                </p:nvSpPr>
                <p:spPr>
                  <a:xfrm>
                    <a:off x="0" y="862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9244" name="组合 9243"/>
              <p:cNvGrpSpPr/>
              <p:nvPr/>
            </p:nvGrpSpPr>
            <p:grpSpPr>
              <a:xfrm>
                <a:off x="0" y="2132"/>
                <a:ext cx="0" cy="998"/>
                <a:chOff x="0" y="0"/>
                <a:chExt cx="0" cy="998"/>
              </a:xfrm>
            </p:grpSpPr>
            <p:sp>
              <p:nvSpPr>
                <p:cNvPr id="9245" name="直接连接符 9244"/>
                <p:cNvSpPr/>
                <p:nvPr/>
              </p:nvSpPr>
              <p:spPr>
                <a:xfrm>
                  <a:off x="0" y="681"/>
                  <a:ext cx="0" cy="136"/>
                </a:xfrm>
                <a:prstGeom prst="line">
                  <a:avLst/>
                </a:prstGeom>
                <a:ln w="9525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9246" name="组合 9245"/>
                <p:cNvGrpSpPr/>
                <p:nvPr/>
              </p:nvGrpSpPr>
              <p:grpSpPr>
                <a:xfrm>
                  <a:off x="0" y="0"/>
                  <a:ext cx="0" cy="998"/>
                  <a:chOff x="0" y="0"/>
                  <a:chExt cx="0" cy="998"/>
                </a:xfrm>
              </p:grpSpPr>
              <p:sp>
                <p:nvSpPr>
                  <p:cNvPr id="9247" name="直接连接符 9246"/>
                  <p:cNvSpPr/>
                  <p:nvPr/>
                </p:nvSpPr>
                <p:spPr>
                  <a:xfrm>
                    <a:off x="0" y="0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48" name="直接连接符 9247"/>
                  <p:cNvSpPr/>
                  <p:nvPr/>
                </p:nvSpPr>
                <p:spPr>
                  <a:xfrm>
                    <a:off x="0" y="227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49" name="直接连接符 9248"/>
                  <p:cNvSpPr/>
                  <p:nvPr/>
                </p:nvSpPr>
                <p:spPr>
                  <a:xfrm>
                    <a:off x="0" y="454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50" name="直接连接符 9249"/>
                  <p:cNvSpPr/>
                  <p:nvPr/>
                </p:nvSpPr>
                <p:spPr>
                  <a:xfrm>
                    <a:off x="0" y="862"/>
                    <a:ext cx="0" cy="136"/>
                  </a:xfrm>
                  <a:prstGeom prst="line">
                    <a:avLst/>
                  </a:prstGeom>
                  <a:ln w="9525" cap="flat" cmpd="sng">
                    <a:solidFill>
                      <a:srgbClr val="CC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grpSp>
        <p:nvGrpSpPr>
          <p:cNvPr id="9251" name="组合 9250"/>
          <p:cNvGrpSpPr/>
          <p:nvPr/>
        </p:nvGrpSpPr>
        <p:grpSpPr>
          <a:xfrm>
            <a:off x="4114800" y="2628900"/>
            <a:ext cx="2835275" cy="3797300"/>
            <a:chOff x="0" y="0"/>
            <a:chExt cx="1786" cy="2392"/>
          </a:xfrm>
        </p:grpSpPr>
        <p:grpSp>
          <p:nvGrpSpPr>
            <p:cNvPr id="9252" name="组合 9251"/>
            <p:cNvGrpSpPr/>
            <p:nvPr/>
          </p:nvGrpSpPr>
          <p:grpSpPr>
            <a:xfrm>
              <a:off x="106" y="0"/>
              <a:ext cx="1680" cy="1166"/>
              <a:chOff x="0" y="0"/>
              <a:chExt cx="2596" cy="1836"/>
            </a:xfrm>
          </p:grpSpPr>
          <p:grpSp>
            <p:nvGrpSpPr>
              <p:cNvPr id="9253" name="组合 9252"/>
              <p:cNvGrpSpPr/>
              <p:nvPr/>
            </p:nvGrpSpPr>
            <p:grpSpPr>
              <a:xfrm>
                <a:off x="0" y="46"/>
                <a:ext cx="1697" cy="1790"/>
                <a:chOff x="0" y="0"/>
                <a:chExt cx="1697" cy="1790"/>
              </a:xfrm>
            </p:grpSpPr>
            <p:grpSp>
              <p:nvGrpSpPr>
                <p:cNvPr id="9254" name="组合 9253"/>
                <p:cNvGrpSpPr/>
                <p:nvPr/>
              </p:nvGrpSpPr>
              <p:grpSpPr>
                <a:xfrm rot="-5472514">
                  <a:off x="276" y="418"/>
                  <a:ext cx="1096" cy="1648"/>
                  <a:chOff x="0" y="0"/>
                  <a:chExt cx="1488" cy="2207"/>
                </a:xfrm>
              </p:grpSpPr>
              <p:sp>
                <p:nvSpPr>
                  <p:cNvPr id="9255" name="直接连接符 9254"/>
                  <p:cNvSpPr/>
                  <p:nvPr/>
                </p:nvSpPr>
                <p:spPr>
                  <a:xfrm>
                    <a:off x="0" y="0"/>
                    <a:ext cx="1104" cy="1104"/>
                  </a:xfrm>
                  <a:prstGeom prst="line">
                    <a:avLst/>
                  </a:prstGeom>
                  <a:ln w="38100" cap="flat" cmpd="sng">
                    <a:solidFill>
                      <a:srgbClr val="A50021"/>
                    </a:solidFill>
                    <a:prstDash val="solid"/>
                    <a:headEnd type="none" w="med" len="med"/>
                    <a:tailEnd type="triangle" w="med" len="lg"/>
                  </a:ln>
                </p:spPr>
              </p:sp>
              <p:sp>
                <p:nvSpPr>
                  <p:cNvPr id="9256" name="直接连接符 9255"/>
                  <p:cNvSpPr/>
                  <p:nvPr/>
                </p:nvSpPr>
                <p:spPr>
                  <a:xfrm rot="2700000">
                    <a:off x="768" y="1487"/>
                    <a:ext cx="1440" cy="0"/>
                  </a:xfrm>
                  <a:prstGeom prst="line">
                    <a:avLst/>
                  </a:prstGeom>
                  <a:ln w="38100" cap="flat" cmpd="sng">
                    <a:solidFill>
                      <a:srgbClr val="A5002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9257" name="文本框 9256"/>
                <p:cNvSpPr txBox="1"/>
                <p:nvPr/>
              </p:nvSpPr>
              <p:spPr>
                <a:xfrm rot="21226772">
                  <a:off x="1470" y="0"/>
                  <a:ext cx="227" cy="4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</a:pPr>
                  <a:r>
                    <a:rPr lang="en-US" altLang="x-none" b="1" dirty="0">
                      <a:solidFill>
                        <a:srgbClr val="A50021"/>
                      </a:solidFill>
                      <a:latin typeface="Arial" panose="020B0604020202020204" charset="-76"/>
                    </a:rPr>
                    <a:t>B</a:t>
                  </a:r>
                </a:p>
              </p:txBody>
            </p:sp>
          </p:grpSp>
          <p:sp>
            <p:nvSpPr>
              <p:cNvPr id="9258" name="文本框 9257"/>
              <p:cNvSpPr txBox="1"/>
              <p:nvPr/>
            </p:nvSpPr>
            <p:spPr>
              <a:xfrm>
                <a:off x="1734" y="0"/>
                <a:ext cx="862" cy="3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</a:pPr>
                <a:endParaRPr lang="zh-CN" altLang="en-US" sz="2000" b="1" dirty="0">
                  <a:solidFill>
                    <a:srgbClr val="A50021"/>
                  </a:solidFill>
                  <a:latin typeface="Arial" panose="020B0604020202020204" charset="-76"/>
                </a:endParaRPr>
              </a:p>
            </p:txBody>
          </p:sp>
        </p:grpSp>
        <p:grpSp>
          <p:nvGrpSpPr>
            <p:cNvPr id="9259" name="组合 9258"/>
            <p:cNvGrpSpPr/>
            <p:nvPr/>
          </p:nvGrpSpPr>
          <p:grpSpPr>
            <a:xfrm>
              <a:off x="0" y="1262"/>
              <a:ext cx="602" cy="1130"/>
              <a:chOff x="0" y="0"/>
              <a:chExt cx="602" cy="1130"/>
            </a:xfrm>
          </p:grpSpPr>
          <p:sp>
            <p:nvSpPr>
              <p:cNvPr id="9260" name="直接连接符 9259"/>
              <p:cNvSpPr/>
              <p:nvPr/>
            </p:nvSpPr>
            <p:spPr>
              <a:xfrm rot="1268774">
                <a:off x="0" y="0"/>
                <a:ext cx="602" cy="510"/>
              </a:xfrm>
              <a:prstGeom prst="line">
                <a:avLst/>
              </a:prstGeom>
              <a:ln w="38100" cap="flat" cmpd="sng">
                <a:solidFill>
                  <a:srgbClr val="A50021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9261" name="直接连接符 9260"/>
              <p:cNvSpPr/>
              <p:nvPr/>
            </p:nvSpPr>
            <p:spPr>
              <a:xfrm rot="3772249">
                <a:off x="256" y="793"/>
                <a:ext cx="666" cy="1"/>
              </a:xfrm>
              <a:prstGeom prst="line">
                <a:avLst/>
              </a:prstGeom>
              <a:ln w="38100" cap="flat" cmpd="sng">
                <a:solidFill>
                  <a:srgbClr val="A5002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9262" name="文本框 9261"/>
            <p:cNvSpPr txBox="1"/>
            <p:nvPr/>
          </p:nvSpPr>
          <p:spPr>
            <a:xfrm>
              <a:off x="576" y="1886"/>
              <a:ext cx="47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  <a:buClrTx/>
              </a:pPr>
              <a:r>
                <a:rPr lang="en-US" altLang="x-none" b="1" dirty="0">
                  <a:solidFill>
                    <a:srgbClr val="A50021"/>
                  </a:solidFill>
                  <a:latin typeface="Arial" panose="020B0604020202020204" charset="-76"/>
                </a:rPr>
                <a:t>C</a:t>
              </a:r>
            </a:p>
          </p:txBody>
        </p:sp>
      </p:grpSp>
      <p:sp>
        <p:nvSpPr>
          <p:cNvPr id="9263" name="矩形 9262"/>
          <p:cNvSpPr/>
          <p:nvPr/>
        </p:nvSpPr>
        <p:spPr>
          <a:xfrm>
            <a:off x="7086600" y="30480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b="1" dirty="0">
                <a:solidFill>
                  <a:srgbClr val="A50021"/>
                </a:solidFill>
                <a:latin typeface="Arial" panose="020B0604020202020204" charset="-76"/>
              </a:rPr>
              <a:t>空气</a:t>
            </a:r>
          </a:p>
        </p:txBody>
      </p:sp>
      <p:sp>
        <p:nvSpPr>
          <p:cNvPr id="9264" name="文本框 9263"/>
          <p:cNvSpPr txBox="1"/>
          <p:nvPr/>
        </p:nvSpPr>
        <p:spPr>
          <a:xfrm>
            <a:off x="624840" y="1547495"/>
            <a:ext cx="1016635" cy="715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800" dirty="0">
                <a:solidFill>
                  <a:srgbClr val="CC00FF"/>
                </a:solidFill>
                <a:latin typeface="Arial" panose="020B0604020202020204" charset="-76"/>
                <a:ea typeface="隶书" pitchFamily="1" charset="-122"/>
              </a:rPr>
              <a:t>定义：</a:t>
            </a:r>
            <a:endParaRPr lang="zh-CN" altLang="en-US" sz="2800" dirty="0">
              <a:latin typeface="Arial" panose="020B0604020202020204" charset="-76"/>
              <a:ea typeface="隶书" pitchFamily="1" charset="-122"/>
            </a:endParaRPr>
          </a:p>
        </p:txBody>
      </p:sp>
      <p:sp>
        <p:nvSpPr>
          <p:cNvPr id="9265" name="文本框 9264"/>
          <p:cNvSpPr txBox="1"/>
          <p:nvPr/>
        </p:nvSpPr>
        <p:spPr>
          <a:xfrm>
            <a:off x="1722120" y="2093595"/>
            <a:ext cx="5464810" cy="6267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charset="-76"/>
                <a:ea typeface="隶书" pitchFamily="1" charset="-122"/>
              </a:rPr>
              <a:t>传播方向发生偏折的现象，叫</a:t>
            </a:r>
            <a:r>
              <a:rPr lang="zh-CN" altLang="en-US" sz="2400" dirty="0">
                <a:solidFill>
                  <a:srgbClr val="CC00FF"/>
                </a:solidFill>
                <a:latin typeface="Arial" panose="020B0604020202020204" charset="-76"/>
                <a:ea typeface="隶书" pitchFamily="1" charset="-122"/>
              </a:rPr>
              <a:t>光的折射</a:t>
            </a:r>
            <a:endParaRPr lang="zh-CN" altLang="en-US" sz="2400" dirty="0">
              <a:latin typeface="Arial" panose="020B0604020202020204" charset="-76"/>
              <a:ea typeface="隶书" pitchFamily="1" charset="-122"/>
            </a:endParaRPr>
          </a:p>
        </p:txBody>
      </p:sp>
      <p:sp>
        <p:nvSpPr>
          <p:cNvPr id="9266" name="文本框 9265"/>
          <p:cNvSpPr txBox="1"/>
          <p:nvPr/>
        </p:nvSpPr>
        <p:spPr>
          <a:xfrm>
            <a:off x="1778635" y="1614805"/>
            <a:ext cx="5393690" cy="6267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charset="-76"/>
                <a:ea typeface="隶书" pitchFamily="1" charset="-122"/>
              </a:rPr>
              <a:t>当光由一种介质</a:t>
            </a: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charset="-76"/>
                <a:ea typeface="隶书" pitchFamily="1" charset="-122"/>
              </a:rPr>
              <a:t>斜射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charset="-76"/>
                <a:ea typeface="隶书" pitchFamily="1" charset="-122"/>
              </a:rPr>
              <a:t>入另一种介质时，</a:t>
            </a:r>
            <a:endParaRPr lang="zh-CN" altLang="en-US" sz="2400" dirty="0">
              <a:latin typeface="Arial" panose="020B0604020202020204" charset="-76"/>
              <a:ea typeface="隶书" pitchFamily="1" charset="-122"/>
            </a:endParaRPr>
          </a:p>
        </p:txBody>
      </p:sp>
      <p:sp>
        <p:nvSpPr>
          <p:cNvPr id="9267" name="文本框 9266"/>
          <p:cNvSpPr txBox="1"/>
          <p:nvPr/>
        </p:nvSpPr>
        <p:spPr>
          <a:xfrm>
            <a:off x="2438400" y="1028383"/>
            <a:ext cx="403225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charset="-76"/>
              </a:rPr>
              <a:t>光的折射现象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/>
      <p:bldP spid="9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0241"/>
          <p:cNvGrpSpPr/>
          <p:nvPr/>
        </p:nvGrpSpPr>
        <p:grpSpPr>
          <a:xfrm>
            <a:off x="5003165" y="3082290"/>
            <a:ext cx="990600" cy="2209800"/>
            <a:chOff x="0" y="0"/>
            <a:chExt cx="528" cy="1248"/>
          </a:xfrm>
        </p:grpSpPr>
        <p:sp>
          <p:nvSpPr>
            <p:cNvPr id="10243" name="直接连接符 10242"/>
            <p:cNvSpPr/>
            <p:nvPr/>
          </p:nvSpPr>
          <p:spPr>
            <a:xfrm>
              <a:off x="0" y="0"/>
              <a:ext cx="528" cy="1248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4" name="等腰三角形 10243"/>
            <p:cNvSpPr/>
            <p:nvPr/>
          </p:nvSpPr>
          <p:spPr>
            <a:xfrm rot="9209269">
              <a:off x="100" y="35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>
                <a:alpha val="100000"/>
              </a:srgbClr>
            </a:solidFill>
            <a:ln w="12700" cap="sq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5" name="组合 10244"/>
          <p:cNvGrpSpPr/>
          <p:nvPr/>
        </p:nvGrpSpPr>
        <p:grpSpPr>
          <a:xfrm>
            <a:off x="5130165" y="3209290"/>
            <a:ext cx="990600" cy="2209800"/>
            <a:chOff x="0" y="0"/>
            <a:chExt cx="528" cy="1248"/>
          </a:xfrm>
        </p:grpSpPr>
        <p:sp>
          <p:nvSpPr>
            <p:cNvPr id="10246" name="直接连接符 10245"/>
            <p:cNvSpPr/>
            <p:nvPr/>
          </p:nvSpPr>
          <p:spPr>
            <a:xfrm>
              <a:off x="0" y="0"/>
              <a:ext cx="528" cy="1248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7" name="等腰三角形 10246"/>
            <p:cNvSpPr/>
            <p:nvPr/>
          </p:nvSpPr>
          <p:spPr>
            <a:xfrm rot="9209269">
              <a:off x="100" y="35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>
                <a:alpha val="100000"/>
              </a:srgbClr>
            </a:solidFill>
            <a:ln w="12700" cap="sq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8" name="组合 10247"/>
          <p:cNvGrpSpPr/>
          <p:nvPr/>
        </p:nvGrpSpPr>
        <p:grpSpPr>
          <a:xfrm>
            <a:off x="5257165" y="3336290"/>
            <a:ext cx="990600" cy="2209800"/>
            <a:chOff x="0" y="0"/>
            <a:chExt cx="528" cy="1248"/>
          </a:xfrm>
        </p:grpSpPr>
        <p:sp>
          <p:nvSpPr>
            <p:cNvPr id="10249" name="直接连接符 10248"/>
            <p:cNvSpPr/>
            <p:nvPr/>
          </p:nvSpPr>
          <p:spPr>
            <a:xfrm>
              <a:off x="0" y="0"/>
              <a:ext cx="528" cy="1248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0" name="等腰三角形 10249"/>
            <p:cNvSpPr/>
            <p:nvPr/>
          </p:nvSpPr>
          <p:spPr>
            <a:xfrm rot="9209269">
              <a:off x="100" y="35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>
                <a:alpha val="100000"/>
              </a:srgbClr>
            </a:solidFill>
            <a:ln w="12700" cap="sq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1" name="文本框 10250"/>
          <p:cNvSpPr txBox="1"/>
          <p:nvPr/>
        </p:nvSpPr>
        <p:spPr>
          <a:xfrm>
            <a:off x="2650808" y="1150620"/>
            <a:ext cx="304800" cy="180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</a:rPr>
              <a:t>入射光线</a:t>
            </a:r>
            <a:endParaRPr lang="zh-CN" altLang="en-US" sz="2800" b="1" dirty="0">
              <a:latin typeface="Arial" panose="020B0604020202020204" charset="-76"/>
            </a:endParaRPr>
          </a:p>
        </p:txBody>
      </p:sp>
      <p:sp>
        <p:nvSpPr>
          <p:cNvPr id="10252" name="任意多边形 10251"/>
          <p:cNvSpPr/>
          <p:nvPr/>
        </p:nvSpPr>
        <p:spPr>
          <a:xfrm>
            <a:off x="1421765" y="3310890"/>
            <a:ext cx="6858000" cy="3527425"/>
          </a:xfrm>
          <a:custGeom>
            <a:avLst/>
            <a:gdLst/>
            <a:ahLst/>
            <a:cxnLst/>
            <a:rect l="0" t="0" r="0" b="0"/>
            <a:pathLst>
              <a:path w="2544" h="1632">
                <a:moveTo>
                  <a:pt x="0" y="0"/>
                </a:moveTo>
                <a:lnTo>
                  <a:pt x="2544" y="0"/>
                </a:lnTo>
                <a:lnTo>
                  <a:pt x="2544" y="1632"/>
                </a:lnTo>
                <a:lnTo>
                  <a:pt x="0" y="1632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  <a:ln w="9525"/>
          <a:scene3d>
            <a:camera prst="legacyPerspectiveTopRight">
              <a:rot lat="0" lon="0" rev="0"/>
            </a:camera>
            <a:lightRig rig="legacyNormal4" dir="b"/>
          </a:scene3d>
          <a:sp3d extrusionH="36306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10253" name="文本框 10252"/>
          <p:cNvSpPr txBox="1"/>
          <p:nvPr/>
        </p:nvSpPr>
        <p:spPr>
          <a:xfrm>
            <a:off x="5915978" y="4834890"/>
            <a:ext cx="611187" cy="19050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charset="-76"/>
              </a:rPr>
              <a:t>折射光线</a:t>
            </a:r>
          </a:p>
        </p:txBody>
      </p:sp>
      <p:sp>
        <p:nvSpPr>
          <p:cNvPr id="10254" name="文本框 10253"/>
          <p:cNvSpPr txBox="1"/>
          <p:nvPr/>
        </p:nvSpPr>
        <p:spPr>
          <a:xfrm rot="20297877">
            <a:off x="4176078" y="782003"/>
            <a:ext cx="671512" cy="23336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charset="-76"/>
              </a:rPr>
              <a:t>入射角</a:t>
            </a:r>
          </a:p>
        </p:txBody>
      </p:sp>
      <p:sp>
        <p:nvSpPr>
          <p:cNvPr id="10255" name="矩形 10254"/>
          <p:cNvSpPr/>
          <p:nvPr/>
        </p:nvSpPr>
        <p:spPr>
          <a:xfrm rot="20674162">
            <a:off x="5203508" y="4485323"/>
            <a:ext cx="719137" cy="1373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</a:rPr>
              <a:t>折射角</a:t>
            </a:r>
          </a:p>
        </p:txBody>
      </p:sp>
      <p:sp>
        <p:nvSpPr>
          <p:cNvPr id="10256" name="文本框 10255"/>
          <p:cNvSpPr txBox="1"/>
          <p:nvPr/>
        </p:nvSpPr>
        <p:spPr>
          <a:xfrm>
            <a:off x="4495165" y="117094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charset="-76"/>
                <a:ea typeface="仿宋_GB2312" pitchFamily="1" charset="-122"/>
              </a:rPr>
              <a:t>法 线</a:t>
            </a:r>
          </a:p>
        </p:txBody>
      </p:sp>
      <p:sp>
        <p:nvSpPr>
          <p:cNvPr id="10257" name="文本框 10256"/>
          <p:cNvSpPr txBox="1"/>
          <p:nvPr/>
        </p:nvSpPr>
        <p:spPr>
          <a:xfrm rot="19239016">
            <a:off x="4850765" y="190754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Arial" panose="020B0604020202020204" charset="-76"/>
              </a:rPr>
              <a:t>入射点</a:t>
            </a:r>
          </a:p>
        </p:txBody>
      </p:sp>
      <p:grpSp>
        <p:nvGrpSpPr>
          <p:cNvPr id="10258" name="组合 10257"/>
          <p:cNvGrpSpPr/>
          <p:nvPr/>
        </p:nvGrpSpPr>
        <p:grpSpPr>
          <a:xfrm>
            <a:off x="3121025" y="1245870"/>
            <a:ext cx="1828800" cy="1828800"/>
            <a:chOff x="0" y="0"/>
            <a:chExt cx="1152" cy="1152"/>
          </a:xfrm>
        </p:grpSpPr>
        <p:sp>
          <p:nvSpPr>
            <p:cNvPr id="10259" name="直接连接符 10258"/>
            <p:cNvSpPr/>
            <p:nvPr/>
          </p:nvSpPr>
          <p:spPr>
            <a:xfrm flipH="1" flipV="1">
              <a:off x="0" y="0"/>
              <a:ext cx="1152" cy="1152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等腰三角形 10259"/>
            <p:cNvSpPr/>
            <p:nvPr/>
          </p:nvSpPr>
          <p:spPr>
            <a:xfrm rot="8200322">
              <a:off x="387" y="384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>
                <a:alpha val="100000"/>
              </a:srgbClr>
            </a:solidFill>
            <a:ln w="38100" cap="sq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1" name="任意多边形 10260"/>
          <p:cNvSpPr/>
          <p:nvPr/>
        </p:nvSpPr>
        <p:spPr>
          <a:xfrm rot="15968298">
            <a:off x="4218940" y="2145665"/>
            <a:ext cx="914400" cy="654050"/>
          </a:xfrm>
          <a:custGeom>
            <a:avLst/>
            <a:gdLst>
              <a:gd name="txL" fmla="*/ 0 w 21600"/>
              <a:gd name="txT" fmla="*/ 0 h 15454"/>
              <a:gd name="txR" fmla="*/ 21600 w 21600"/>
              <a:gd name="txB" fmla="*/ 15454 h 15454"/>
            </a:gdLst>
            <a:ahLst/>
            <a:cxnLst>
              <a:cxn ang="270">
                <a:pos x="15091" y="0"/>
              </a:cxn>
              <a:cxn ang="0">
                <a:pos x="21600" y="15454"/>
              </a:cxn>
              <a:cxn ang="180">
                <a:pos x="0" y="15454"/>
              </a:cxn>
            </a:cxnLst>
            <a:rect l="txL" t="txT" r="txR" b="txB"/>
            <a:pathLst>
              <a:path w="21600" h="15454" fill="none">
                <a:moveTo>
                  <a:pt x="15091" y="0"/>
                </a:moveTo>
                <a:arcTo wR="21600" hR="21600" stAng="-2740853" swAng="2740853"/>
              </a:path>
              <a:path w="21600" h="15454" stroke="0">
                <a:moveTo>
                  <a:pt x="15091" y="0"/>
                </a:moveTo>
                <a:arcTo wR="21600" hR="21600" stAng="-2740853" swAng="2740853"/>
                <a:lnTo>
                  <a:pt x="0" y="15454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2" name="任意多边形 10261"/>
          <p:cNvSpPr/>
          <p:nvPr/>
        </p:nvSpPr>
        <p:spPr>
          <a:xfrm rot="15968298">
            <a:off x="4345940" y="2272665"/>
            <a:ext cx="914400" cy="654050"/>
          </a:xfrm>
          <a:custGeom>
            <a:avLst/>
            <a:gdLst>
              <a:gd name="txL" fmla="*/ 0 w 21600"/>
              <a:gd name="txT" fmla="*/ 0 h 15454"/>
              <a:gd name="txR" fmla="*/ 21600 w 21600"/>
              <a:gd name="txB" fmla="*/ 15454 h 15454"/>
            </a:gdLst>
            <a:ahLst/>
            <a:cxnLst>
              <a:cxn ang="270">
                <a:pos x="15091" y="0"/>
              </a:cxn>
              <a:cxn ang="0">
                <a:pos x="21600" y="15454"/>
              </a:cxn>
              <a:cxn ang="180">
                <a:pos x="0" y="15454"/>
              </a:cxn>
            </a:cxnLst>
            <a:rect l="txL" t="txT" r="txR" b="txB"/>
            <a:pathLst>
              <a:path w="21600" h="15454" fill="none">
                <a:moveTo>
                  <a:pt x="15091" y="0"/>
                </a:moveTo>
                <a:arcTo wR="21600" hR="21600" stAng="-2740853" swAng="2740853"/>
              </a:path>
              <a:path w="21600" h="15454" stroke="0">
                <a:moveTo>
                  <a:pt x="15091" y="0"/>
                </a:moveTo>
                <a:arcTo wR="21600" hR="21600" stAng="-2740853" swAng="2740853"/>
                <a:lnTo>
                  <a:pt x="0" y="15454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63" name="组合 10262"/>
          <p:cNvGrpSpPr/>
          <p:nvPr/>
        </p:nvGrpSpPr>
        <p:grpSpPr>
          <a:xfrm>
            <a:off x="3301365" y="1380490"/>
            <a:ext cx="1828800" cy="1828800"/>
            <a:chOff x="0" y="0"/>
            <a:chExt cx="1152" cy="1152"/>
          </a:xfrm>
        </p:grpSpPr>
        <p:sp>
          <p:nvSpPr>
            <p:cNvPr id="10264" name="直接连接符 10263"/>
            <p:cNvSpPr/>
            <p:nvPr/>
          </p:nvSpPr>
          <p:spPr>
            <a:xfrm flipH="1" flipV="1">
              <a:off x="0" y="0"/>
              <a:ext cx="1152" cy="1152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5" name="等腰三角形 10264"/>
            <p:cNvSpPr/>
            <p:nvPr/>
          </p:nvSpPr>
          <p:spPr>
            <a:xfrm rot="8200322">
              <a:off x="387" y="384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>
                <a:alpha val="100000"/>
              </a:srgbClr>
            </a:solidFill>
            <a:ln w="38100" cap="sq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66" name="组合 10265"/>
          <p:cNvGrpSpPr/>
          <p:nvPr/>
        </p:nvGrpSpPr>
        <p:grpSpPr>
          <a:xfrm>
            <a:off x="3428365" y="1507490"/>
            <a:ext cx="1828800" cy="1828800"/>
            <a:chOff x="0" y="0"/>
            <a:chExt cx="1152" cy="1152"/>
          </a:xfrm>
        </p:grpSpPr>
        <p:sp>
          <p:nvSpPr>
            <p:cNvPr id="10267" name="直接连接符 10266"/>
            <p:cNvSpPr/>
            <p:nvPr/>
          </p:nvSpPr>
          <p:spPr>
            <a:xfrm flipH="1" flipV="1">
              <a:off x="0" y="0"/>
              <a:ext cx="1152" cy="1152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8" name="等腰三角形 10267"/>
            <p:cNvSpPr/>
            <p:nvPr/>
          </p:nvSpPr>
          <p:spPr>
            <a:xfrm rot="8200322">
              <a:off x="387" y="384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>
                <a:alpha val="100000"/>
              </a:srgbClr>
            </a:solidFill>
            <a:ln w="38100" cap="sq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9" name="文本框 10268"/>
          <p:cNvSpPr txBox="1"/>
          <p:nvPr/>
        </p:nvSpPr>
        <p:spPr>
          <a:xfrm>
            <a:off x="4469765" y="3082290"/>
            <a:ext cx="1219200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i="1" dirty="0">
                <a:solidFill>
                  <a:srgbClr val="FF0066"/>
                </a:solidFill>
                <a:latin typeface="Times New Roman" panose="02020603050405020304" pitchFamily="2" charset="0"/>
                <a:ea typeface="仿宋_GB2312" pitchFamily="1" charset="-122"/>
              </a:rPr>
              <a:t>O</a:t>
            </a:r>
          </a:p>
        </p:txBody>
      </p:sp>
      <p:sp>
        <p:nvSpPr>
          <p:cNvPr id="10270" name="文本框 10269"/>
          <p:cNvSpPr txBox="1"/>
          <p:nvPr/>
        </p:nvSpPr>
        <p:spPr>
          <a:xfrm>
            <a:off x="6798628" y="2755265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charset="-76"/>
              </a:rPr>
              <a:t>界  面</a:t>
            </a:r>
            <a:endParaRPr lang="zh-CN" altLang="en-US" sz="3200" b="1" i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charset="-76"/>
              <a:ea typeface="仿宋_GB2312" pitchFamily="1" charset="-122"/>
            </a:endParaRPr>
          </a:p>
        </p:txBody>
      </p:sp>
      <p:sp>
        <p:nvSpPr>
          <p:cNvPr id="10271" name="文本框 10270"/>
          <p:cNvSpPr txBox="1"/>
          <p:nvPr/>
        </p:nvSpPr>
        <p:spPr>
          <a:xfrm>
            <a:off x="6871653" y="3404553"/>
            <a:ext cx="12192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charset="-76"/>
              </a:rPr>
              <a:t>玻璃</a:t>
            </a:r>
          </a:p>
        </p:txBody>
      </p:sp>
      <p:sp>
        <p:nvSpPr>
          <p:cNvPr id="10272" name="文本框 10271"/>
          <p:cNvSpPr txBox="1"/>
          <p:nvPr/>
        </p:nvSpPr>
        <p:spPr>
          <a:xfrm>
            <a:off x="6871653" y="2179003"/>
            <a:ext cx="14478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charset="-76"/>
              </a:rPr>
              <a:t>空气</a:t>
            </a:r>
            <a:endParaRPr lang="zh-CN" altLang="en-US" sz="2800" b="1" dirty="0">
              <a:solidFill>
                <a:srgbClr val="000000"/>
              </a:solidFill>
              <a:latin typeface="Arial" panose="020B0604020202020204" charset="-76"/>
              <a:ea typeface="仿宋_GB2312" pitchFamily="1" charset="-122"/>
            </a:endParaRPr>
          </a:p>
        </p:txBody>
      </p:sp>
      <p:grpSp>
        <p:nvGrpSpPr>
          <p:cNvPr id="10273" name="组合 10272"/>
          <p:cNvGrpSpPr/>
          <p:nvPr/>
        </p:nvGrpSpPr>
        <p:grpSpPr>
          <a:xfrm flipH="1">
            <a:off x="4998720" y="1013460"/>
            <a:ext cx="85725" cy="5055235"/>
            <a:chOff x="0" y="0"/>
            <a:chExt cx="0" cy="3072"/>
          </a:xfrm>
        </p:grpSpPr>
        <p:sp>
          <p:nvSpPr>
            <p:cNvPr id="10274" name="直接连接符 10273"/>
            <p:cNvSpPr/>
            <p:nvPr/>
          </p:nvSpPr>
          <p:spPr>
            <a:xfrm>
              <a:off x="0" y="1680"/>
              <a:ext cx="0" cy="13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0275" name="直接连接符 10274"/>
            <p:cNvSpPr/>
            <p:nvPr/>
          </p:nvSpPr>
          <p:spPr>
            <a:xfrm>
              <a:off x="0" y="0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</p:sp>
      </p:grpSp>
      <p:sp>
        <p:nvSpPr>
          <p:cNvPr id="10276" name="椭圆 10275"/>
          <p:cNvSpPr/>
          <p:nvPr/>
        </p:nvSpPr>
        <p:spPr>
          <a:xfrm>
            <a:off x="4926965" y="3006090"/>
            <a:ext cx="179388" cy="169863"/>
          </a:xfrm>
          <a:prstGeom prst="ellipse">
            <a:avLst/>
          </a:prstGeom>
          <a:solidFill>
            <a:srgbClr val="FF006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7" name="任意多边形 10276"/>
          <p:cNvSpPr/>
          <p:nvPr/>
        </p:nvSpPr>
        <p:spPr>
          <a:xfrm rot="6238657">
            <a:off x="4807903" y="3733165"/>
            <a:ext cx="963612" cy="754063"/>
          </a:xfrm>
          <a:custGeom>
            <a:avLst/>
            <a:gdLst>
              <a:gd name="txL" fmla="*/ 0 w 21029"/>
              <a:gd name="txT" fmla="*/ 0 h 14701"/>
              <a:gd name="txR" fmla="*/ 21029 w 21029"/>
              <a:gd name="txB" fmla="*/ 14701 h 14701"/>
            </a:gdLst>
            <a:ahLst/>
            <a:cxnLst>
              <a:cxn ang="270">
                <a:pos x="15825" y="0"/>
              </a:cxn>
              <a:cxn ang="0">
                <a:pos x="21029" y="9767"/>
              </a:cxn>
              <a:cxn ang="180">
                <a:pos x="0" y="14701"/>
              </a:cxn>
            </a:cxnLst>
            <a:rect l="txL" t="txT" r="txR" b="txB"/>
            <a:pathLst>
              <a:path w="21029" h="14701" fill="none">
                <a:moveTo>
                  <a:pt x="15825" y="0"/>
                </a:moveTo>
                <a:arcTo wR="21600" hR="21600" stAng="-2573476" swAng="1781213"/>
              </a:path>
              <a:path w="21029" h="14701" stroke="0">
                <a:moveTo>
                  <a:pt x="15825" y="0"/>
                </a:moveTo>
                <a:arcTo wR="21600" hR="21600" stAng="-2573476" swAng="1781213"/>
                <a:lnTo>
                  <a:pt x="0" y="14701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8" name="任意多边形 10277"/>
          <p:cNvSpPr/>
          <p:nvPr/>
        </p:nvSpPr>
        <p:spPr>
          <a:xfrm rot="6238657">
            <a:off x="4828540" y="3745865"/>
            <a:ext cx="963613" cy="754063"/>
          </a:xfrm>
          <a:custGeom>
            <a:avLst/>
            <a:gdLst>
              <a:gd name="txL" fmla="*/ 0 w 21029"/>
              <a:gd name="txT" fmla="*/ 0 h 14701"/>
              <a:gd name="txR" fmla="*/ 21029 w 21029"/>
              <a:gd name="txB" fmla="*/ 14701 h 14701"/>
            </a:gdLst>
            <a:ahLst/>
            <a:cxnLst>
              <a:cxn ang="270">
                <a:pos x="15825" y="0"/>
              </a:cxn>
              <a:cxn ang="0">
                <a:pos x="21029" y="9767"/>
              </a:cxn>
              <a:cxn ang="180">
                <a:pos x="0" y="14701"/>
              </a:cxn>
            </a:cxnLst>
            <a:rect l="txL" t="txT" r="txR" b="txB"/>
            <a:pathLst>
              <a:path w="21029" h="14701" fill="none">
                <a:moveTo>
                  <a:pt x="15825" y="0"/>
                </a:moveTo>
                <a:arcTo wR="21600" hR="21600" stAng="-2573476" swAng="1781213"/>
              </a:path>
              <a:path w="21029" h="14701" stroke="0">
                <a:moveTo>
                  <a:pt x="15825" y="0"/>
                </a:moveTo>
                <a:arcTo wR="21600" hR="21600" stAng="-2573476" swAng="1781213"/>
                <a:lnTo>
                  <a:pt x="0" y="14701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9" name="文本框 10278"/>
          <p:cNvSpPr txBox="1"/>
          <p:nvPr/>
        </p:nvSpPr>
        <p:spPr>
          <a:xfrm>
            <a:off x="556578" y="1653540"/>
            <a:ext cx="731837" cy="42481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eaLnBrk="0" hangingPunct="0"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charset="-76"/>
              </a:rPr>
              <a:t>折射的几个基本概念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3" grpId="0"/>
      <p:bldP spid="10254" grpId="0"/>
      <p:bldP spid="10255" grpId="0"/>
      <p:bldP spid="10256" grpId="0"/>
      <p:bldP spid="10257" grpId="0"/>
      <p:bldP spid="10269" grpId="0"/>
      <p:bldP spid="10270" grpId="0"/>
      <p:bldP spid="10271" grpId="0"/>
      <p:bldP spid="10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图像15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8208" y="1824355"/>
            <a:ext cx="3887787" cy="37449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7" name="图片 11266" descr="图像15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933" y="1824355"/>
            <a:ext cx="4076700" cy="37449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89"/>
          <p:cNvSpPr/>
          <p:nvPr/>
        </p:nvSpPr>
        <p:spPr>
          <a:xfrm>
            <a:off x="1559878" y="3838258"/>
            <a:ext cx="5105400" cy="2971800"/>
          </a:xfrm>
          <a:prstGeom prst="rect">
            <a:avLst/>
          </a:prstGeom>
          <a:pattFill prst="dashHorz">
            <a:fgClr>
              <a:srgbClr val="000000">
                <a:alpha val="100000"/>
              </a:srgbClr>
            </a:fgClr>
            <a:bgClr>
              <a:srgbClr val="FFFFFF">
                <a:alpha val="100000"/>
              </a:srgbClr>
            </a:bgClr>
          </a:patt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1" name="直接连接符 12290"/>
          <p:cNvSpPr/>
          <p:nvPr/>
        </p:nvSpPr>
        <p:spPr>
          <a:xfrm>
            <a:off x="1636078" y="3838258"/>
            <a:ext cx="5029200" cy="1587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2" name="直接连接符 12291"/>
          <p:cNvSpPr/>
          <p:nvPr/>
        </p:nvSpPr>
        <p:spPr>
          <a:xfrm flipH="1" flipV="1">
            <a:off x="2321878" y="2009458"/>
            <a:ext cx="1828800" cy="1828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3" name="直接连接符 12292"/>
          <p:cNvSpPr/>
          <p:nvPr/>
        </p:nvSpPr>
        <p:spPr>
          <a:xfrm>
            <a:off x="3083878" y="2771458"/>
            <a:ext cx="76200" cy="762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4" name="直接连接符 12293"/>
          <p:cNvSpPr/>
          <p:nvPr/>
        </p:nvSpPr>
        <p:spPr>
          <a:xfrm>
            <a:off x="4150678" y="3838258"/>
            <a:ext cx="1143000" cy="22860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5" name="文本框 12294"/>
          <p:cNvSpPr txBox="1"/>
          <p:nvPr/>
        </p:nvSpPr>
        <p:spPr>
          <a:xfrm>
            <a:off x="1788478" y="1857058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>
                <a:latin typeface="Arial" panose="020B0604020202020204" charset="-76"/>
              </a:rPr>
              <a:t>A</a:t>
            </a:r>
          </a:p>
        </p:txBody>
      </p:sp>
      <p:sp>
        <p:nvSpPr>
          <p:cNvPr id="12296" name="直接连接符 12295"/>
          <p:cNvSpPr/>
          <p:nvPr/>
        </p:nvSpPr>
        <p:spPr>
          <a:xfrm>
            <a:off x="4607878" y="4752658"/>
            <a:ext cx="76200" cy="1524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7" name="文本框 12296"/>
          <p:cNvSpPr txBox="1"/>
          <p:nvPr/>
        </p:nvSpPr>
        <p:spPr>
          <a:xfrm>
            <a:off x="3769678" y="3838258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b="1" dirty="0">
                <a:solidFill>
                  <a:srgbClr val="FF3300"/>
                </a:solidFill>
                <a:latin typeface="Arial" panose="020B0604020202020204" charset="-76"/>
              </a:rPr>
              <a:t>O</a:t>
            </a:r>
          </a:p>
        </p:txBody>
      </p:sp>
      <p:sp>
        <p:nvSpPr>
          <p:cNvPr id="12298" name="文本框 12297"/>
          <p:cNvSpPr txBox="1"/>
          <p:nvPr/>
        </p:nvSpPr>
        <p:spPr>
          <a:xfrm>
            <a:off x="5522278" y="2771458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宋体" panose="02010600030101010101" pitchFamily="2" charset="-122"/>
              </a:rPr>
              <a:t>空气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2299" name="任意多边形 12298"/>
          <p:cNvSpPr/>
          <p:nvPr/>
        </p:nvSpPr>
        <p:spPr>
          <a:xfrm flipH="1">
            <a:off x="3844290" y="3381058"/>
            <a:ext cx="309563" cy="152400"/>
          </a:xfrm>
          <a:custGeom>
            <a:avLst/>
            <a:gdLst>
              <a:gd name="txL" fmla="*/ 0 w 29184"/>
              <a:gd name="txT" fmla="*/ 0 h 21600"/>
              <a:gd name="txR" fmla="*/ 29184 w 29184"/>
              <a:gd name="txB" fmla="*/ 21600 h 21600"/>
            </a:gdLst>
            <a:ahLst/>
            <a:cxnLst>
              <a:cxn ang="180">
                <a:pos x="0" y="1375"/>
              </a:cxn>
              <a:cxn ang="0">
                <a:pos x="29184" y="21600"/>
              </a:cxn>
              <a:cxn ang="90">
                <a:pos x="7584" y="21600"/>
              </a:cxn>
            </a:cxnLst>
            <a:rect l="txL" t="txT" r="txR" b="txB"/>
            <a:pathLst>
              <a:path w="29184" h="21600" fill="none">
                <a:moveTo>
                  <a:pt x="0" y="1375"/>
                </a:moveTo>
                <a:arcTo wR="21600" hR="21600" stAng="-6633307" swAng="6633307"/>
              </a:path>
              <a:path w="29184" h="21600" stroke="0">
                <a:moveTo>
                  <a:pt x="0" y="1375"/>
                </a:moveTo>
                <a:arcTo wR="21600" hR="21600" stAng="-6633307" swAng="6633307"/>
                <a:lnTo>
                  <a:pt x="7584" y="21600"/>
                </a:lnTo>
                <a:close/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0" name="任意多边形 12299"/>
          <p:cNvSpPr/>
          <p:nvPr/>
        </p:nvSpPr>
        <p:spPr>
          <a:xfrm flipV="1">
            <a:off x="4150678" y="4371658"/>
            <a:ext cx="228600" cy="762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1" name="文本框 12300"/>
          <p:cNvSpPr txBox="1"/>
          <p:nvPr/>
        </p:nvSpPr>
        <p:spPr>
          <a:xfrm>
            <a:off x="4226878" y="1857058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>
                <a:latin typeface="Arial" panose="020B0604020202020204" charset="-76"/>
              </a:rPr>
              <a:t>N</a:t>
            </a:r>
          </a:p>
        </p:txBody>
      </p:sp>
      <p:sp>
        <p:nvSpPr>
          <p:cNvPr id="12302" name="文本框 12301"/>
          <p:cNvSpPr txBox="1"/>
          <p:nvPr/>
        </p:nvSpPr>
        <p:spPr>
          <a:xfrm>
            <a:off x="4226878" y="6429058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>
                <a:latin typeface="Arial" panose="020B0604020202020204" charset="-76"/>
              </a:rPr>
              <a:t>N`</a:t>
            </a:r>
          </a:p>
        </p:txBody>
      </p:sp>
      <p:sp>
        <p:nvSpPr>
          <p:cNvPr id="12303" name="文本框 12302"/>
          <p:cNvSpPr txBox="1"/>
          <p:nvPr/>
        </p:nvSpPr>
        <p:spPr>
          <a:xfrm>
            <a:off x="4988878" y="6124258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>
                <a:latin typeface="Arial" panose="020B0604020202020204" charset="-76"/>
              </a:rPr>
              <a:t>C</a:t>
            </a:r>
          </a:p>
        </p:txBody>
      </p:sp>
      <p:sp>
        <p:nvSpPr>
          <p:cNvPr id="12304" name="文本框 12303"/>
          <p:cNvSpPr txBox="1"/>
          <p:nvPr/>
        </p:nvSpPr>
        <p:spPr>
          <a:xfrm>
            <a:off x="5827078" y="5438458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宋体" panose="02010600030101010101" pitchFamily="2" charset="-122"/>
              </a:rPr>
              <a:t>水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12305" name="圆角矩形标注 12304"/>
          <p:cNvSpPr/>
          <p:nvPr/>
        </p:nvSpPr>
        <p:spPr>
          <a:xfrm>
            <a:off x="5420995" y="1933575"/>
            <a:ext cx="1635760" cy="685800"/>
          </a:xfrm>
          <a:prstGeom prst="wedgeRoundRectCallout">
            <a:avLst>
              <a:gd name="adj1" fmla="val -135908"/>
              <a:gd name="adj2" fmla="val 167222"/>
              <a:gd name="adj3" fmla="val 16667"/>
            </a:avLst>
          </a:prstGeom>
          <a:solidFill>
            <a:srgbClr val="0000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charset="-76"/>
              </a:rPr>
              <a:t>折射角</a:t>
            </a:r>
          </a:p>
        </p:txBody>
      </p:sp>
      <p:sp>
        <p:nvSpPr>
          <p:cNvPr id="12306" name="圆角矩形标注 12305"/>
          <p:cNvSpPr/>
          <p:nvPr/>
        </p:nvSpPr>
        <p:spPr>
          <a:xfrm>
            <a:off x="1788478" y="5667058"/>
            <a:ext cx="2133600" cy="685800"/>
          </a:xfrm>
          <a:prstGeom prst="wedgeRoundRectCallout">
            <a:avLst>
              <a:gd name="adj1" fmla="val 68005"/>
              <a:gd name="adj2" fmla="val -221991"/>
              <a:gd name="adj3" fmla="val 16667"/>
            </a:avLst>
          </a:prstGeom>
          <a:solidFill>
            <a:srgbClr val="0000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charset="-76"/>
              </a:rPr>
              <a:t>入射角</a:t>
            </a:r>
          </a:p>
        </p:txBody>
      </p:sp>
      <p:sp>
        <p:nvSpPr>
          <p:cNvPr id="12307" name="圆角矩形标注 12306"/>
          <p:cNvSpPr/>
          <p:nvPr/>
        </p:nvSpPr>
        <p:spPr>
          <a:xfrm>
            <a:off x="6741478" y="3838258"/>
            <a:ext cx="2133600" cy="685800"/>
          </a:xfrm>
          <a:prstGeom prst="wedgeRoundRectCallout">
            <a:avLst>
              <a:gd name="adj1" fmla="val -139287"/>
              <a:gd name="adj2" fmla="val 157407"/>
              <a:gd name="adj3" fmla="val 16667"/>
            </a:avLst>
          </a:prstGeom>
          <a:solidFill>
            <a:srgbClr val="0000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charset="-76"/>
              </a:rPr>
              <a:t>入射光线</a:t>
            </a:r>
          </a:p>
        </p:txBody>
      </p:sp>
      <p:grpSp>
        <p:nvGrpSpPr>
          <p:cNvPr id="12308" name="组合 12307"/>
          <p:cNvGrpSpPr/>
          <p:nvPr/>
        </p:nvGrpSpPr>
        <p:grpSpPr>
          <a:xfrm>
            <a:off x="3764916" y="1679258"/>
            <a:ext cx="990600" cy="4673600"/>
            <a:chOff x="45" y="128"/>
            <a:chExt cx="624" cy="2944"/>
          </a:xfrm>
        </p:grpSpPr>
        <p:sp>
          <p:nvSpPr>
            <p:cNvPr id="12309" name="直接连接符 12308"/>
            <p:cNvSpPr/>
            <p:nvPr/>
          </p:nvSpPr>
          <p:spPr>
            <a:xfrm>
              <a:off x="288" y="336"/>
              <a:ext cx="1" cy="27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2310" name="文本框 12309"/>
            <p:cNvSpPr txBox="1"/>
            <p:nvPr/>
          </p:nvSpPr>
          <p:spPr>
            <a:xfrm>
              <a:off x="45" y="128"/>
              <a:ext cx="6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3300"/>
                  </a:solidFill>
                  <a:latin typeface="Arial" panose="020B0604020202020204" charset="-76"/>
                </a:rPr>
                <a:t>法线</a:t>
              </a:r>
            </a:p>
          </p:txBody>
        </p:sp>
      </p:grpSp>
      <p:sp>
        <p:nvSpPr>
          <p:cNvPr id="12311" name="直接连接符 12310"/>
          <p:cNvSpPr/>
          <p:nvPr/>
        </p:nvSpPr>
        <p:spPr>
          <a:xfrm>
            <a:off x="4277678" y="3965258"/>
            <a:ext cx="1143000" cy="22860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2" name="直接连接符 12311"/>
          <p:cNvSpPr/>
          <p:nvPr/>
        </p:nvSpPr>
        <p:spPr>
          <a:xfrm flipH="1" flipV="1">
            <a:off x="4728528" y="4917758"/>
            <a:ext cx="144462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3" name="直接连接符 12312"/>
          <p:cNvSpPr/>
          <p:nvPr/>
        </p:nvSpPr>
        <p:spPr>
          <a:xfrm flipH="1" flipV="1">
            <a:off x="2448878" y="2136458"/>
            <a:ext cx="182880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4" name="直接连接符 12313"/>
          <p:cNvSpPr/>
          <p:nvPr/>
        </p:nvSpPr>
        <p:spPr>
          <a:xfrm rot="10800000">
            <a:off x="3160078" y="2847658"/>
            <a:ext cx="76200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5" name="文本框 12314"/>
          <p:cNvSpPr txBox="1"/>
          <p:nvPr/>
        </p:nvSpPr>
        <p:spPr>
          <a:xfrm>
            <a:off x="767715" y="2109470"/>
            <a:ext cx="673100" cy="43434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  <a:ea typeface="华文行楷" pitchFamily="2" charset="-122"/>
              </a:rPr>
              <a:t>折射中光路是可逆的</a:t>
            </a:r>
          </a:p>
        </p:txBody>
      </p:sp>
      <p:sp>
        <p:nvSpPr>
          <p:cNvPr id="12316" name="圆角矩形标注 12315"/>
          <p:cNvSpPr/>
          <p:nvPr/>
        </p:nvSpPr>
        <p:spPr>
          <a:xfrm>
            <a:off x="4754880" y="970280"/>
            <a:ext cx="1986915" cy="685800"/>
          </a:xfrm>
          <a:prstGeom prst="wedgeRoundRectCallout">
            <a:avLst>
              <a:gd name="adj1" fmla="val -166618"/>
              <a:gd name="adj2" fmla="val 100555"/>
              <a:gd name="adj3" fmla="val 16667"/>
            </a:avLst>
          </a:prstGeom>
          <a:solidFill>
            <a:srgbClr val="0000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charset="-76"/>
              </a:rPr>
              <a:t>折射光线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bldLvl="0" animBg="1"/>
      <p:bldP spid="12306" grpId="0" bldLvl="0" animBg="1"/>
      <p:bldP spid="12307" grpId="0" bldLvl="0" animBg="1"/>
      <p:bldP spid="12315" grpId="0"/>
      <p:bldP spid="123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544</Words>
  <Application>Microsoft Office PowerPoint</Application>
  <PresentationFormat>全屏显示(4:3)</PresentationFormat>
  <Paragraphs>98</Paragraphs>
  <Slides>15</Slides>
  <Notes>12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71</cp:revision>
  <dcterms:created xsi:type="dcterms:W3CDTF">2015-11-16T05:18:00Z</dcterms:created>
  <dcterms:modified xsi:type="dcterms:W3CDTF">2019-08-20T14:25:57Z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