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311" r:id="rId3"/>
    <p:sldId id="313" r:id="rId4"/>
    <p:sldId id="315" r:id="rId5"/>
    <p:sldId id="314" r:id="rId6"/>
    <p:sldId id="316" r:id="rId7"/>
    <p:sldId id="309" r:id="rId8"/>
    <p:sldId id="317" r:id="rId9"/>
    <p:sldId id="318" r:id="rId10"/>
    <p:sldId id="319" r:id="rId11"/>
    <p:sldId id="321" r:id="rId12"/>
    <p:sldId id="322" r:id="rId13"/>
    <p:sldId id="323" r:id="rId14"/>
    <p:sldId id="324" r:id="rId15"/>
    <p:sldId id="325" r:id="rId16"/>
    <p:sldId id="326" r:id="rId17"/>
    <p:sldId id="327" r:id="rId18"/>
    <p:sldId id="328" r:id="rId19"/>
    <p:sldId id="308" r:id="rId20"/>
    <p:sldId id="329" r:id="rId21"/>
    <p:sldId id="330" r:id="rId22"/>
    <p:sldId id="307" r:id="rId23"/>
    <p:sldId id="331" r:id="rId24"/>
    <p:sldId id="306" r:id="rId25"/>
    <p:sldId id="312" r:id="rId26"/>
    <p:sldId id="334" r:id="rId27"/>
    <p:sldId id="333" r:id="rId28"/>
    <p:sldId id="332" r:id="rId29"/>
    <p:sldId id="305" r:id="rId3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14BC3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-22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3F280B-08DB-457B-BF70-60CBE4CC5DFF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2D6E7-DE46-4412-92C3-E9FE470C081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滑轮有什么用？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滑轮有什么用？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滑轮有什么用？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大量的实验表明。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滑轮有什么用？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滑轮有什么用？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滑轮有什么用？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滑轮有什么用？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滑轮有什么用？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滑轮有什么用？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有什么共同特点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dirty="0" smtClean="0"/>
              <a:t>滑轮有什么用？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D6E7-DE46-4412-92C3-E9FE470C0812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2019/5/8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b1dfbb08c26b0c2fc9f23f9215575897_2014111510200330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 rot="16200000">
            <a:off x="2000252" y="-2000252"/>
            <a:ext cx="5143500" cy="914400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44208" y="4866501"/>
            <a:ext cx="269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愿每一份精彩都源于这里</a:t>
            </a:r>
            <a:endParaRPr lang="zh-CN" altLang="en-US" b="1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11560" y="771550"/>
            <a:ext cx="780213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6600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第二节滑轮及其应用</a:t>
            </a:r>
            <a:endParaRPr lang="zh-CN" altLang="en-US" sz="6600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99792" y="2211710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99"/>
                </a:solidFill>
                <a:latin typeface="+mn-ea"/>
              </a:rPr>
              <a:t>2019</a:t>
            </a:r>
            <a:r>
              <a:rPr lang="zh-CN" altLang="en-US" sz="2800" b="1" dirty="0" smtClean="0">
                <a:solidFill>
                  <a:srgbClr val="000099"/>
                </a:solidFill>
                <a:latin typeface="+mn-ea"/>
              </a:rPr>
              <a:t>年</a:t>
            </a:r>
            <a:r>
              <a:rPr lang="en-US" altLang="zh-CN" sz="2800" b="1" dirty="0" smtClean="0">
                <a:solidFill>
                  <a:srgbClr val="000099"/>
                </a:solidFill>
                <a:latin typeface="+mn-ea"/>
              </a:rPr>
              <a:t>5</a:t>
            </a:r>
            <a:r>
              <a:rPr lang="zh-CN" altLang="en-US" sz="2800" b="1" dirty="0" smtClean="0">
                <a:solidFill>
                  <a:srgbClr val="000099"/>
                </a:solidFill>
                <a:latin typeface="+mn-ea"/>
              </a:rPr>
              <a:t>月</a:t>
            </a:r>
            <a:r>
              <a:rPr lang="en-US" altLang="zh-CN" sz="2800" b="1" dirty="0" smtClean="0">
                <a:solidFill>
                  <a:srgbClr val="000099"/>
                </a:solidFill>
                <a:latin typeface="+mn-ea"/>
              </a:rPr>
              <a:t>6</a:t>
            </a:r>
            <a:r>
              <a:rPr lang="zh-CN" altLang="en-US" sz="2800" b="1" dirty="0" smtClean="0">
                <a:solidFill>
                  <a:srgbClr val="000099"/>
                </a:solidFill>
                <a:latin typeface="+mn-ea"/>
              </a:rPr>
              <a:t>日</a:t>
            </a:r>
            <a:endParaRPr lang="zh-CN" altLang="en-US" sz="2800" b="1" dirty="0">
              <a:solidFill>
                <a:srgbClr val="000099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23528" y="699542"/>
            <a:ext cx="30243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一、滑轮的种类</a:t>
            </a:r>
            <a:endParaRPr lang="zh-CN" altLang="en-US" sz="2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123478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知识点</a:t>
            </a:r>
            <a:endParaRPr lang="zh-CN" altLang="en-US" sz="3200" b="1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1520" y="1275606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99"/>
                </a:solidFill>
              </a:rPr>
              <a:t>1</a:t>
            </a:r>
            <a:r>
              <a:rPr lang="zh-CN" altLang="en-US" sz="2800" b="1" dirty="0" smtClean="0">
                <a:solidFill>
                  <a:srgbClr val="000099"/>
                </a:solidFill>
              </a:rPr>
              <a:t>、定滑轮</a:t>
            </a:r>
            <a:endParaRPr lang="zh-CN" altLang="en-US" sz="2800" b="1" dirty="0">
              <a:solidFill>
                <a:srgbClr val="000099"/>
              </a:solidFill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971600" y="185167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使用滑轮时，滑轮的轴固定不动的滑轮。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43608" y="3147814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使用滑轮时，滑轮的轴随物体一起运动的滑轮。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1520" y="2571750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000099"/>
                </a:solidFill>
              </a:rPr>
              <a:t>2</a:t>
            </a:r>
            <a:r>
              <a:rPr lang="zh-CN" altLang="en-US" sz="2800" b="1" dirty="0" smtClean="0">
                <a:solidFill>
                  <a:srgbClr val="000099"/>
                </a:solidFill>
              </a:rPr>
              <a:t>、定滑轮</a:t>
            </a:r>
            <a:endParaRPr lang="zh-CN" altLang="en-US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3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2347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实验探究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2347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探究定滑轮的特点</a:t>
            </a:r>
            <a:endParaRPr lang="zh-CN" altLang="en-US" sz="28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508104" y="3363838"/>
            <a:ext cx="345638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</a:t>
            </a:r>
            <a:r>
              <a:rPr lang="en-US" altLang="zh-CN" sz="2400" b="1" dirty="0" smtClean="0">
                <a:latin typeface="+mn-ea"/>
              </a:rPr>
              <a:t> </a:t>
            </a:r>
            <a:r>
              <a:rPr lang="zh-CN" altLang="en-US" sz="2400" b="1" dirty="0" smtClean="0">
                <a:latin typeface="+mn-ea"/>
              </a:rPr>
              <a:t>如图所示，用</a:t>
            </a:r>
            <a:r>
              <a:rPr lang="zh-CN" altLang="en-US" sz="2400" b="1" dirty="0">
                <a:latin typeface="+mn-ea"/>
              </a:rPr>
              <a:t>弹簧测力计</a:t>
            </a:r>
            <a:r>
              <a:rPr lang="zh-CN" altLang="en-US" sz="2400" b="1" dirty="0" smtClean="0">
                <a:latin typeface="+mn-ea"/>
              </a:rPr>
              <a:t>测出使用定滑轮从三个不同方向匀速</a:t>
            </a:r>
            <a:r>
              <a:rPr lang="zh-CN" altLang="en-US" sz="2400" b="1" dirty="0">
                <a:latin typeface="+mn-ea"/>
              </a:rPr>
              <a:t>拉起重物所用的</a:t>
            </a:r>
            <a:r>
              <a:rPr lang="zh-CN" altLang="en-US" sz="2400" b="1" dirty="0" smtClean="0">
                <a:latin typeface="+mn-ea"/>
              </a:rPr>
              <a:t>力</a:t>
            </a:r>
            <a:r>
              <a:rPr lang="en-US" altLang="zh-CN" sz="2400" b="1" dirty="0" smtClean="0">
                <a:latin typeface="+mn-ea"/>
              </a:rPr>
              <a:t>F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23528" y="627534"/>
            <a:ext cx="18722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实验步骤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: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23528" y="3291830"/>
            <a:ext cx="23042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、用</a:t>
            </a:r>
            <a:r>
              <a:rPr lang="zh-CN" altLang="en-US" sz="2400" b="1" dirty="0">
                <a:latin typeface="+mn-ea"/>
              </a:rPr>
              <a:t>弹簧测力计</a:t>
            </a:r>
            <a:r>
              <a:rPr lang="zh-CN" altLang="en-US" sz="2400" b="1" dirty="0" smtClean="0">
                <a:latin typeface="+mn-ea"/>
              </a:rPr>
              <a:t>测出钩</a:t>
            </a:r>
            <a:r>
              <a:rPr lang="zh-CN" altLang="en-US" sz="2400" b="1" dirty="0">
                <a:latin typeface="+mn-ea"/>
              </a:rPr>
              <a:t>码的</a:t>
            </a:r>
            <a:r>
              <a:rPr lang="zh-CN" altLang="en-US" sz="2400" b="1" dirty="0" smtClean="0">
                <a:latin typeface="+mn-ea"/>
              </a:rPr>
              <a:t>重力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en-US" altLang="zh-CN" sz="2400" b="1" dirty="0">
              <a:latin typeface="+mn-ea"/>
            </a:endParaRPr>
          </a:p>
        </p:txBody>
      </p:sp>
      <p:grpSp>
        <p:nvGrpSpPr>
          <p:cNvPr id="8" name="Group 26"/>
          <p:cNvGrpSpPr>
            <a:grpSpLocks/>
          </p:cNvGrpSpPr>
          <p:nvPr/>
        </p:nvGrpSpPr>
        <p:grpSpPr bwMode="auto">
          <a:xfrm>
            <a:off x="5220072" y="627534"/>
            <a:ext cx="1296000" cy="972000"/>
            <a:chOff x="0" y="0"/>
            <a:chExt cx="858" cy="757"/>
          </a:xfrm>
        </p:grpSpPr>
        <p:grpSp>
          <p:nvGrpSpPr>
            <p:cNvPr id="9" name="Group 27"/>
            <p:cNvGrpSpPr>
              <a:grpSpLocks/>
            </p:cNvGrpSpPr>
            <p:nvPr/>
          </p:nvGrpSpPr>
          <p:grpSpPr bwMode="auto">
            <a:xfrm>
              <a:off x="0" y="0"/>
              <a:ext cx="858" cy="540"/>
              <a:chOff x="0" y="0"/>
              <a:chExt cx="1035" cy="651"/>
            </a:xfrm>
          </p:grpSpPr>
          <p:grpSp>
            <p:nvGrpSpPr>
              <p:cNvPr id="19" name="Group 28"/>
              <p:cNvGrpSpPr>
                <a:grpSpLocks/>
              </p:cNvGrpSpPr>
              <p:nvPr/>
            </p:nvGrpSpPr>
            <p:grpSpPr bwMode="auto">
              <a:xfrm>
                <a:off x="256" y="89"/>
                <a:ext cx="457" cy="562"/>
                <a:chOff x="0" y="0"/>
                <a:chExt cx="644" cy="792"/>
              </a:xfrm>
            </p:grpSpPr>
            <p:sp>
              <p:nvSpPr>
                <p:cNvPr id="33" name="Oval 29"/>
                <p:cNvSpPr>
                  <a:spLocks noChangeArrowheads="1"/>
                </p:cNvSpPr>
                <p:nvPr/>
              </p:nvSpPr>
              <p:spPr bwMode="auto">
                <a:xfrm>
                  <a:off x="0" y="149"/>
                  <a:ext cx="644" cy="64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4" name="未知"/>
                <p:cNvSpPr>
                  <a:spLocks/>
                </p:cNvSpPr>
                <p:nvPr/>
              </p:nvSpPr>
              <p:spPr bwMode="auto">
                <a:xfrm>
                  <a:off x="225" y="0"/>
                  <a:ext cx="205" cy="53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5" name="Group 31"/>
                <p:cNvGrpSpPr>
                  <a:grpSpLocks/>
                </p:cNvGrpSpPr>
                <p:nvPr/>
              </p:nvGrpSpPr>
              <p:grpSpPr bwMode="auto">
                <a:xfrm>
                  <a:off x="284" y="415"/>
                  <a:ext cx="86" cy="86"/>
                  <a:chOff x="0" y="0"/>
                  <a:chExt cx="274" cy="274"/>
                </a:xfrm>
              </p:grpSpPr>
              <p:sp>
                <p:nvSpPr>
                  <p:cNvPr id="36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7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20" name="Group 34"/>
              <p:cNvGrpSpPr>
                <a:grpSpLocks/>
              </p:cNvGrpSpPr>
              <p:nvPr/>
            </p:nvGrpSpPr>
            <p:grpSpPr bwMode="auto">
              <a:xfrm flipV="1">
                <a:off x="0" y="0"/>
                <a:ext cx="1035" cy="89"/>
                <a:chOff x="0" y="0"/>
                <a:chExt cx="1338" cy="130"/>
              </a:xfrm>
            </p:grpSpPr>
            <p:sp>
              <p:nvSpPr>
                <p:cNvPr id="21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0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2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120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3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24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4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36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5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48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6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601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7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72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8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84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9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96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0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1082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1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203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2" name="Line 46"/>
                <p:cNvSpPr>
                  <a:spLocks noChangeShapeType="1"/>
                </p:cNvSpPr>
                <p:nvPr/>
              </p:nvSpPr>
              <p:spPr bwMode="auto">
                <a:xfrm>
                  <a:off x="23" y="0"/>
                  <a:ext cx="1315" cy="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0" name="Group 47"/>
            <p:cNvGrpSpPr>
              <a:grpSpLocks/>
            </p:cNvGrpSpPr>
            <p:nvPr/>
          </p:nvGrpSpPr>
          <p:grpSpPr bwMode="auto">
            <a:xfrm>
              <a:off x="346" y="312"/>
              <a:ext cx="157" cy="445"/>
              <a:chOff x="0" y="0"/>
              <a:chExt cx="157" cy="445"/>
            </a:xfrm>
          </p:grpSpPr>
          <p:sp>
            <p:nvSpPr>
              <p:cNvPr id="14" name="未知"/>
              <p:cNvSpPr>
                <a:spLocks/>
              </p:cNvSpPr>
              <p:nvPr/>
            </p:nvSpPr>
            <p:spPr bwMode="auto">
              <a:xfrm>
                <a:off x="8" y="254"/>
                <a:ext cx="149" cy="191"/>
              </a:xfrm>
              <a:custGeom>
                <a:avLst/>
                <a:gdLst/>
                <a:ahLst/>
                <a:cxnLst>
                  <a:cxn ang="0">
                    <a:pos x="186" y="6"/>
                  </a:cxn>
                  <a:cxn ang="0">
                    <a:pos x="186" y="221"/>
                  </a:cxn>
                  <a:cxn ang="0">
                    <a:pos x="181" y="355"/>
                  </a:cxn>
                  <a:cxn ang="0">
                    <a:pos x="68" y="505"/>
                  </a:cxn>
                  <a:cxn ang="0">
                    <a:pos x="23" y="610"/>
                  </a:cxn>
                  <a:cxn ang="0">
                    <a:pos x="0" y="720"/>
                  </a:cxn>
                  <a:cxn ang="0">
                    <a:pos x="24" y="822"/>
                  </a:cxn>
                  <a:cxn ang="0">
                    <a:pos x="102" y="929"/>
                  </a:cxn>
                  <a:cxn ang="0">
                    <a:pos x="258" y="1013"/>
                  </a:cxn>
                  <a:cxn ang="0">
                    <a:pos x="432" y="1019"/>
                  </a:cxn>
                  <a:cxn ang="0">
                    <a:pos x="619" y="907"/>
                  </a:cxn>
                  <a:cxn ang="0">
                    <a:pos x="703" y="786"/>
                  </a:cxn>
                  <a:cxn ang="0">
                    <a:pos x="763" y="657"/>
                  </a:cxn>
                  <a:cxn ang="0">
                    <a:pos x="799" y="510"/>
                  </a:cxn>
                  <a:cxn ang="0">
                    <a:pos x="721" y="576"/>
                  </a:cxn>
                  <a:cxn ang="0">
                    <a:pos x="637" y="714"/>
                  </a:cxn>
                  <a:cxn ang="0">
                    <a:pos x="546" y="804"/>
                  </a:cxn>
                  <a:cxn ang="0">
                    <a:pos x="468" y="852"/>
                  </a:cxn>
                  <a:cxn ang="0">
                    <a:pos x="354" y="846"/>
                  </a:cxn>
                  <a:cxn ang="0">
                    <a:pos x="252" y="774"/>
                  </a:cxn>
                  <a:cxn ang="0">
                    <a:pos x="258" y="636"/>
                  </a:cxn>
                  <a:cxn ang="0">
                    <a:pos x="348" y="504"/>
                  </a:cxn>
                  <a:cxn ang="0">
                    <a:pos x="402" y="408"/>
                  </a:cxn>
                  <a:cxn ang="0">
                    <a:pos x="402" y="283"/>
                  </a:cxn>
                  <a:cxn ang="0">
                    <a:pos x="402" y="221"/>
                  </a:cxn>
                  <a:cxn ang="0">
                    <a:pos x="402" y="0"/>
                  </a:cxn>
                </a:cxnLst>
                <a:rect l="0" t="0" r="r" b="b"/>
                <a:pathLst>
                  <a:path w="806" h="1037">
                    <a:moveTo>
                      <a:pt x="186" y="6"/>
                    </a:moveTo>
                    <a:cubicBezTo>
                      <a:pt x="186" y="43"/>
                      <a:pt x="187" y="163"/>
                      <a:pt x="186" y="221"/>
                    </a:cubicBezTo>
                    <a:cubicBezTo>
                      <a:pt x="185" y="279"/>
                      <a:pt x="201" y="308"/>
                      <a:pt x="181" y="355"/>
                    </a:cubicBezTo>
                    <a:cubicBezTo>
                      <a:pt x="161" y="402"/>
                      <a:pt x="94" y="463"/>
                      <a:pt x="68" y="505"/>
                    </a:cubicBezTo>
                    <a:cubicBezTo>
                      <a:pt x="42" y="547"/>
                      <a:pt x="34" y="574"/>
                      <a:pt x="23" y="610"/>
                    </a:cubicBezTo>
                    <a:cubicBezTo>
                      <a:pt x="12" y="646"/>
                      <a:pt x="0" y="685"/>
                      <a:pt x="0" y="720"/>
                    </a:cubicBezTo>
                    <a:cubicBezTo>
                      <a:pt x="0" y="755"/>
                      <a:pt x="7" y="787"/>
                      <a:pt x="24" y="822"/>
                    </a:cubicBezTo>
                    <a:cubicBezTo>
                      <a:pt x="41" y="856"/>
                      <a:pt x="63" y="897"/>
                      <a:pt x="102" y="929"/>
                    </a:cubicBezTo>
                    <a:cubicBezTo>
                      <a:pt x="141" y="961"/>
                      <a:pt x="203" y="999"/>
                      <a:pt x="258" y="1013"/>
                    </a:cubicBezTo>
                    <a:cubicBezTo>
                      <a:pt x="313" y="1028"/>
                      <a:pt x="372" y="1037"/>
                      <a:pt x="432" y="1019"/>
                    </a:cubicBezTo>
                    <a:cubicBezTo>
                      <a:pt x="492" y="1002"/>
                      <a:pt x="574" y="946"/>
                      <a:pt x="619" y="907"/>
                    </a:cubicBezTo>
                    <a:cubicBezTo>
                      <a:pt x="663" y="867"/>
                      <a:pt x="679" y="827"/>
                      <a:pt x="703" y="786"/>
                    </a:cubicBezTo>
                    <a:cubicBezTo>
                      <a:pt x="727" y="744"/>
                      <a:pt x="747" y="703"/>
                      <a:pt x="763" y="657"/>
                    </a:cubicBezTo>
                    <a:cubicBezTo>
                      <a:pt x="779" y="611"/>
                      <a:pt x="806" y="523"/>
                      <a:pt x="799" y="510"/>
                    </a:cubicBezTo>
                    <a:cubicBezTo>
                      <a:pt x="792" y="496"/>
                      <a:pt x="748" y="542"/>
                      <a:pt x="721" y="576"/>
                    </a:cubicBezTo>
                    <a:cubicBezTo>
                      <a:pt x="694" y="610"/>
                      <a:pt x="665" y="676"/>
                      <a:pt x="637" y="714"/>
                    </a:cubicBezTo>
                    <a:cubicBezTo>
                      <a:pt x="608" y="752"/>
                      <a:pt x="575" y="781"/>
                      <a:pt x="546" y="804"/>
                    </a:cubicBezTo>
                    <a:cubicBezTo>
                      <a:pt x="518" y="826"/>
                      <a:pt x="500" y="845"/>
                      <a:pt x="468" y="852"/>
                    </a:cubicBezTo>
                    <a:cubicBezTo>
                      <a:pt x="436" y="858"/>
                      <a:pt x="390" y="858"/>
                      <a:pt x="354" y="846"/>
                    </a:cubicBezTo>
                    <a:cubicBezTo>
                      <a:pt x="318" y="833"/>
                      <a:pt x="268" y="808"/>
                      <a:pt x="252" y="774"/>
                    </a:cubicBezTo>
                    <a:cubicBezTo>
                      <a:pt x="236" y="739"/>
                      <a:pt x="242" y="680"/>
                      <a:pt x="258" y="636"/>
                    </a:cubicBezTo>
                    <a:cubicBezTo>
                      <a:pt x="274" y="591"/>
                      <a:pt x="324" y="542"/>
                      <a:pt x="348" y="504"/>
                    </a:cubicBezTo>
                    <a:cubicBezTo>
                      <a:pt x="372" y="466"/>
                      <a:pt x="393" y="445"/>
                      <a:pt x="402" y="408"/>
                    </a:cubicBezTo>
                    <a:cubicBezTo>
                      <a:pt x="411" y="371"/>
                      <a:pt x="402" y="314"/>
                      <a:pt x="402" y="283"/>
                    </a:cubicBezTo>
                    <a:cubicBezTo>
                      <a:pt x="402" y="252"/>
                      <a:pt x="402" y="268"/>
                      <a:pt x="402" y="221"/>
                    </a:cubicBezTo>
                    <a:cubicBezTo>
                      <a:pt x="402" y="173"/>
                      <a:pt x="402" y="46"/>
                      <a:pt x="40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" name="未知"/>
              <p:cNvSpPr>
                <a:spLocks/>
              </p:cNvSpPr>
              <p:nvPr/>
            </p:nvSpPr>
            <p:spPr bwMode="auto">
              <a:xfrm>
                <a:off x="0" y="0"/>
                <a:ext cx="121" cy="3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8" y="3"/>
                  </a:cxn>
                  <a:cxn ang="0">
                    <a:pos x="608" y="1407"/>
                  </a:cxn>
                  <a:cxn ang="0">
                    <a:pos x="0" y="1407"/>
                  </a:cxn>
                  <a:cxn ang="0">
                    <a:pos x="0" y="0"/>
                  </a:cxn>
                </a:cxnLst>
                <a:rect l="0" t="0" r="r" b="b"/>
                <a:pathLst>
                  <a:path w="608" h="1407">
                    <a:moveTo>
                      <a:pt x="0" y="0"/>
                    </a:moveTo>
                    <a:lnTo>
                      <a:pt x="608" y="3"/>
                    </a:lnTo>
                    <a:lnTo>
                      <a:pt x="608" y="1407"/>
                    </a:lnTo>
                    <a:lnTo>
                      <a:pt x="0" y="140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5000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lin ang="0" scaled="1"/>
              </a:gra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16" name="Group 50"/>
              <p:cNvGrpSpPr>
                <a:grpSpLocks/>
              </p:cNvGrpSpPr>
              <p:nvPr/>
            </p:nvGrpSpPr>
            <p:grpSpPr bwMode="auto">
              <a:xfrm>
                <a:off x="35" y="246"/>
                <a:ext cx="51" cy="50"/>
                <a:chOff x="0" y="0"/>
                <a:chExt cx="274" cy="274"/>
              </a:xfrm>
            </p:grpSpPr>
            <p:sp>
              <p:nvSpPr>
                <p:cNvPr id="17" name="Oval 5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" name="Line 52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1" name="Group 53"/>
            <p:cNvGrpSpPr>
              <a:grpSpLocks/>
            </p:cNvGrpSpPr>
            <p:nvPr/>
          </p:nvGrpSpPr>
          <p:grpSpPr bwMode="auto">
            <a:xfrm>
              <a:off x="378" y="328"/>
              <a:ext cx="51" cy="50"/>
              <a:chOff x="0" y="0"/>
              <a:chExt cx="274" cy="274"/>
            </a:xfrm>
          </p:grpSpPr>
          <p:sp>
            <p:nvSpPr>
              <p:cNvPr id="12" name="Oval 5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74" cy="274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" name="Line 55"/>
              <p:cNvSpPr>
                <a:spLocks noChangeShapeType="1"/>
              </p:cNvSpPr>
              <p:nvPr/>
            </p:nvSpPr>
            <p:spPr bwMode="auto">
              <a:xfrm>
                <a:off x="132" y="20"/>
                <a:ext cx="16" cy="210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237" name="组合 236"/>
          <p:cNvGrpSpPr/>
          <p:nvPr/>
        </p:nvGrpSpPr>
        <p:grpSpPr>
          <a:xfrm>
            <a:off x="1259632" y="1203598"/>
            <a:ext cx="432000" cy="1838402"/>
            <a:chOff x="1259632" y="1203598"/>
            <a:chExt cx="432000" cy="1838402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1331640" y="1203598"/>
              <a:ext cx="288032" cy="1440160"/>
              <a:chOff x="0" y="0"/>
              <a:chExt cx="595" cy="3089"/>
            </a:xfrm>
          </p:grpSpPr>
          <p:grpSp>
            <p:nvGrpSpPr>
              <p:cNvPr id="1027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1028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1029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30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031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32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033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1034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1035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036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1037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1038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039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1040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041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042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043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044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5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6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7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8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9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0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1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2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3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4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055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056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7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8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9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0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1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2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3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4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5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6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1067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80" name="Group 2"/>
            <p:cNvGrpSpPr>
              <a:grpSpLocks/>
            </p:cNvGrpSpPr>
            <p:nvPr/>
          </p:nvGrpSpPr>
          <p:grpSpPr bwMode="auto">
            <a:xfrm>
              <a:off x="1259632" y="2610000"/>
              <a:ext cx="432000" cy="432000"/>
              <a:chOff x="0" y="0"/>
              <a:chExt cx="1155" cy="1502"/>
            </a:xfrm>
          </p:grpSpPr>
          <p:sp>
            <p:nvSpPr>
              <p:cNvPr id="81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222" name="组合 221"/>
          <p:cNvGrpSpPr/>
          <p:nvPr/>
        </p:nvGrpSpPr>
        <p:grpSpPr>
          <a:xfrm>
            <a:off x="5328000" y="1059582"/>
            <a:ext cx="432000" cy="1584128"/>
            <a:chOff x="5328000" y="1059582"/>
            <a:chExt cx="432000" cy="1584128"/>
          </a:xfrm>
        </p:grpSpPr>
        <p:cxnSp>
          <p:nvCxnSpPr>
            <p:cNvPr id="85" name="直接连接符 84"/>
            <p:cNvCxnSpPr/>
            <p:nvPr/>
          </p:nvCxnSpPr>
          <p:spPr>
            <a:xfrm>
              <a:off x="5544000" y="1059582"/>
              <a:ext cx="0" cy="118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Group 2"/>
            <p:cNvGrpSpPr>
              <a:grpSpLocks/>
            </p:cNvGrpSpPr>
            <p:nvPr/>
          </p:nvGrpSpPr>
          <p:grpSpPr bwMode="auto">
            <a:xfrm>
              <a:off x="5328000" y="2211710"/>
              <a:ext cx="432000" cy="432000"/>
              <a:chOff x="0" y="0"/>
              <a:chExt cx="1155" cy="1502"/>
            </a:xfrm>
          </p:grpSpPr>
          <p:sp>
            <p:nvSpPr>
              <p:cNvPr id="88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9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0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223" name="组合 222"/>
          <p:cNvGrpSpPr/>
          <p:nvPr/>
        </p:nvGrpSpPr>
        <p:grpSpPr>
          <a:xfrm>
            <a:off x="5976000" y="1059582"/>
            <a:ext cx="288032" cy="1944216"/>
            <a:chOff x="5976000" y="1059582"/>
            <a:chExt cx="288032" cy="1944216"/>
          </a:xfrm>
        </p:grpSpPr>
        <p:cxnSp>
          <p:nvCxnSpPr>
            <p:cNvPr id="91" name="直接连接符 90"/>
            <p:cNvCxnSpPr/>
            <p:nvPr/>
          </p:nvCxnSpPr>
          <p:spPr>
            <a:xfrm>
              <a:off x="6120000" y="1059582"/>
              <a:ext cx="0" cy="79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2" name="Group 2"/>
            <p:cNvGrpSpPr>
              <a:grpSpLocks/>
            </p:cNvGrpSpPr>
            <p:nvPr/>
          </p:nvGrpSpPr>
          <p:grpSpPr bwMode="auto">
            <a:xfrm rot="10800000">
              <a:off x="5976000" y="1815798"/>
              <a:ext cx="288032" cy="1188000"/>
              <a:chOff x="0" y="0"/>
              <a:chExt cx="595" cy="3089"/>
            </a:xfrm>
          </p:grpSpPr>
          <p:grpSp>
            <p:nvGrpSpPr>
              <p:cNvPr id="93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95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132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33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96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97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98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99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126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27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128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130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1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129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00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01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02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15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6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7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8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9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0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1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2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3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4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5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03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04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7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8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9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0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1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2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3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14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94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225" name="组合 224"/>
          <p:cNvGrpSpPr/>
          <p:nvPr/>
        </p:nvGrpSpPr>
        <p:grpSpPr>
          <a:xfrm>
            <a:off x="5940152" y="683944"/>
            <a:ext cx="2321864" cy="288032"/>
            <a:chOff x="5940152" y="683944"/>
            <a:chExt cx="2321864" cy="288032"/>
          </a:xfrm>
        </p:grpSpPr>
        <p:grpSp>
          <p:nvGrpSpPr>
            <p:cNvPr id="134" name="Group 2"/>
            <p:cNvGrpSpPr>
              <a:grpSpLocks/>
            </p:cNvGrpSpPr>
            <p:nvPr/>
          </p:nvGrpSpPr>
          <p:grpSpPr bwMode="auto">
            <a:xfrm rot="5400000">
              <a:off x="7524000" y="233960"/>
              <a:ext cx="288032" cy="1188000"/>
              <a:chOff x="0" y="0"/>
              <a:chExt cx="595" cy="3089"/>
            </a:xfrm>
          </p:grpSpPr>
          <p:grpSp>
            <p:nvGrpSpPr>
              <p:cNvPr id="135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137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174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75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38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39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40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141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168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69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170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172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3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171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42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43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44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57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8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9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0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1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2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3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5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6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7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45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46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7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8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9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0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1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2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3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4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5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6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136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177" name="直接连接符 176"/>
            <p:cNvCxnSpPr/>
            <p:nvPr/>
          </p:nvCxnSpPr>
          <p:spPr>
            <a:xfrm flipH="1">
              <a:off x="5940152" y="843558"/>
              <a:ext cx="1152000" cy="88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4" name="组合 223"/>
          <p:cNvGrpSpPr/>
          <p:nvPr/>
        </p:nvGrpSpPr>
        <p:grpSpPr>
          <a:xfrm>
            <a:off x="6012000" y="1007960"/>
            <a:ext cx="1674016" cy="1026016"/>
            <a:chOff x="6012000" y="1007960"/>
            <a:chExt cx="1674016" cy="1026016"/>
          </a:xfrm>
        </p:grpSpPr>
        <p:cxnSp>
          <p:nvCxnSpPr>
            <p:cNvPr id="176" name="直接连接符 175"/>
            <p:cNvCxnSpPr/>
            <p:nvPr/>
          </p:nvCxnSpPr>
          <p:spPr>
            <a:xfrm rot="900000">
              <a:off x="6012000" y="1007960"/>
              <a:ext cx="720080" cy="432048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2"/>
            <p:cNvGrpSpPr>
              <a:grpSpLocks/>
            </p:cNvGrpSpPr>
            <p:nvPr/>
          </p:nvGrpSpPr>
          <p:grpSpPr bwMode="auto">
            <a:xfrm rot="7890424">
              <a:off x="6948000" y="1295960"/>
              <a:ext cx="288032" cy="1188000"/>
              <a:chOff x="0" y="0"/>
              <a:chExt cx="595" cy="3089"/>
            </a:xfrm>
          </p:grpSpPr>
          <p:grpSp>
            <p:nvGrpSpPr>
              <p:cNvPr id="179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181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218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19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82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3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84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185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212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213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214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216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17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215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86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87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88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201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2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3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4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5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6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7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8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9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10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11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89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90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1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2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3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4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5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6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7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8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9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00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180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cxnSp>
        <p:nvCxnSpPr>
          <p:cNvPr id="226" name="直接箭头连接符 225"/>
          <p:cNvCxnSpPr/>
          <p:nvPr/>
        </p:nvCxnSpPr>
        <p:spPr bwMode="auto">
          <a:xfrm>
            <a:off x="6120000" y="2715766"/>
            <a:ext cx="0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直接箭头连接符 227"/>
          <p:cNvCxnSpPr/>
          <p:nvPr/>
        </p:nvCxnSpPr>
        <p:spPr bwMode="auto">
          <a:xfrm rot="-2940000">
            <a:off x="7560000" y="2067694"/>
            <a:ext cx="0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直接箭头连接符 228"/>
          <p:cNvCxnSpPr/>
          <p:nvPr/>
        </p:nvCxnSpPr>
        <p:spPr bwMode="auto">
          <a:xfrm rot="-5400000">
            <a:off x="8280412" y="576000"/>
            <a:ext cx="0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TextBox 229"/>
          <p:cNvSpPr txBox="1"/>
          <p:nvPr/>
        </p:nvSpPr>
        <p:spPr>
          <a:xfrm>
            <a:off x="4427984" y="30037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231" name="TextBox 21"/>
          <p:cNvSpPr txBox="1">
            <a:spLocks noChangeArrowheads="1"/>
          </p:cNvSpPr>
          <p:nvPr/>
        </p:nvSpPr>
        <p:spPr bwMode="auto">
          <a:xfrm>
            <a:off x="8388424" y="915566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3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2" name="TextBox 21"/>
          <p:cNvSpPr txBox="1">
            <a:spLocks noChangeArrowheads="1"/>
          </p:cNvSpPr>
          <p:nvPr/>
        </p:nvSpPr>
        <p:spPr bwMode="auto">
          <a:xfrm>
            <a:off x="7452320" y="2571750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3" name="TextBox 21"/>
          <p:cNvSpPr txBox="1">
            <a:spLocks noChangeArrowheads="1"/>
          </p:cNvSpPr>
          <p:nvPr/>
        </p:nvSpPr>
        <p:spPr bwMode="auto">
          <a:xfrm>
            <a:off x="6300192" y="2931790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4" name="矩形 233"/>
          <p:cNvSpPr/>
          <p:nvPr/>
        </p:nvSpPr>
        <p:spPr>
          <a:xfrm>
            <a:off x="2843808" y="987574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宋体" pitchFamily="2" charset="-122"/>
              </a:rPr>
              <a:t>分析归纳</a:t>
            </a:r>
            <a:endParaRPr lang="zh-CN" altLang="en-US" sz="2800" b="1" dirty="0">
              <a:solidFill>
                <a:srgbClr val="000099"/>
              </a:solidFill>
              <a:latin typeface="宋体" pitchFamily="2" charset="-122"/>
            </a:endParaRPr>
          </a:p>
        </p:txBody>
      </p:sp>
      <p:sp>
        <p:nvSpPr>
          <p:cNvPr id="235" name="矩形 234"/>
          <p:cNvSpPr/>
          <p:nvPr/>
        </p:nvSpPr>
        <p:spPr>
          <a:xfrm>
            <a:off x="2483768" y="2643758"/>
            <a:ext cx="28151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C00000"/>
                </a:solidFill>
                <a:latin typeface="宋体" pitchFamily="2" charset="-122"/>
              </a:rPr>
              <a:t>可以改变力的方向 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236" name="矩形 235"/>
          <p:cNvSpPr/>
          <p:nvPr/>
        </p:nvSpPr>
        <p:spPr>
          <a:xfrm>
            <a:off x="3059832" y="1779662"/>
            <a:ext cx="1268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C00000"/>
                </a:solidFill>
                <a:latin typeface="宋体" pitchFamily="2" charset="-122"/>
              </a:rPr>
              <a:t>不省力 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31" grpId="0"/>
      <p:bldP spid="232" grpId="0"/>
      <p:bldP spid="233" grpId="0"/>
      <p:bldP spid="234" grpId="0"/>
      <p:bldP spid="235" grpId="0"/>
      <p:bldP spid="2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2347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实验探究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67744" y="12347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探究定滑轮的特点</a:t>
            </a:r>
            <a:endParaRPr lang="zh-CN" altLang="en-US" sz="28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51520" y="699542"/>
            <a:ext cx="17281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实验步骤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83568" y="4155926"/>
            <a:ext cx="75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3</a:t>
            </a:r>
            <a:r>
              <a:rPr lang="zh-CN" altLang="en-US" sz="2400" b="1" dirty="0" smtClean="0">
                <a:latin typeface="+mn-ea"/>
              </a:rPr>
              <a:t>、用定滑轮匀速提起钩码，用</a:t>
            </a:r>
            <a:r>
              <a:rPr lang="zh-CN" altLang="en-US" sz="2400" b="1" dirty="0">
                <a:latin typeface="+mn-ea"/>
              </a:rPr>
              <a:t>刻度尺测量物体被提起的高度</a:t>
            </a:r>
            <a:r>
              <a:rPr lang="en-US" altLang="zh-CN" sz="2400" b="1" dirty="0" smtClean="0">
                <a:latin typeface="+mn-ea"/>
              </a:rPr>
              <a:t>(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h </a:t>
            </a:r>
            <a:r>
              <a:rPr lang="en-US" altLang="zh-CN" sz="2400" b="1" dirty="0" smtClean="0">
                <a:latin typeface="+mn-ea"/>
              </a:rPr>
              <a:t>)</a:t>
            </a:r>
            <a:r>
              <a:rPr lang="zh-CN" altLang="en-US" sz="2400" b="1" dirty="0">
                <a:latin typeface="+mn-ea"/>
              </a:rPr>
              <a:t>和绳子自由端移动的距离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zh-CN" altLang="en-US" sz="2400" b="1" dirty="0" smtClean="0">
                <a:latin typeface="+mn-ea"/>
              </a:rPr>
              <a:t>（</a:t>
            </a:r>
            <a:r>
              <a:rPr lang="en-US" altLang="zh-CN" sz="2400" b="1" dirty="0" smtClean="0">
                <a:latin typeface="+mn-ea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s </a:t>
            </a:r>
            <a:r>
              <a:rPr lang="zh-CN" altLang="en-US" sz="2400" b="1" dirty="0" smtClean="0">
                <a:latin typeface="+mn-ea"/>
              </a:rPr>
              <a:t>）。</a:t>
            </a:r>
            <a:endParaRPr lang="en-US" altLang="zh-CN" sz="2400" b="1" dirty="0">
              <a:latin typeface="+mn-ea"/>
            </a:endParaRPr>
          </a:p>
        </p:txBody>
      </p:sp>
      <p:grpSp>
        <p:nvGrpSpPr>
          <p:cNvPr id="231" name="组合 230"/>
          <p:cNvGrpSpPr/>
          <p:nvPr/>
        </p:nvGrpSpPr>
        <p:grpSpPr>
          <a:xfrm>
            <a:off x="2123728" y="771550"/>
            <a:ext cx="1296000" cy="3008450"/>
            <a:chOff x="2123728" y="771550"/>
            <a:chExt cx="1296000" cy="3008450"/>
          </a:xfrm>
        </p:grpSpPr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2123728" y="771550"/>
              <a:ext cx="1296000" cy="972000"/>
              <a:chOff x="0" y="0"/>
              <a:chExt cx="858" cy="757"/>
            </a:xfrm>
          </p:grpSpPr>
          <p:grpSp>
            <p:nvGrpSpPr>
              <p:cNvPr id="9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19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33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4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5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36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7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20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21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4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6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7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8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9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0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2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0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14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6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17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8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1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12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3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cxnSp>
          <p:nvCxnSpPr>
            <p:cNvPr id="39" name="直接连接符 38"/>
            <p:cNvCxnSpPr/>
            <p:nvPr/>
          </p:nvCxnSpPr>
          <p:spPr>
            <a:xfrm>
              <a:off x="2447656" y="1203598"/>
              <a:ext cx="0" cy="2160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0" name="Group 2"/>
            <p:cNvGrpSpPr>
              <a:grpSpLocks/>
            </p:cNvGrpSpPr>
            <p:nvPr/>
          </p:nvGrpSpPr>
          <p:grpSpPr bwMode="auto">
            <a:xfrm>
              <a:off x="2231656" y="3348000"/>
              <a:ext cx="432000" cy="432000"/>
              <a:chOff x="0" y="0"/>
              <a:chExt cx="1155" cy="1502"/>
            </a:xfrm>
          </p:grpSpPr>
          <p:sp>
            <p:nvSpPr>
              <p:cNvPr id="41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2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3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45" name="直接连接符 44"/>
            <p:cNvCxnSpPr/>
            <p:nvPr/>
          </p:nvCxnSpPr>
          <p:spPr>
            <a:xfrm>
              <a:off x="3023656" y="1203598"/>
              <a:ext cx="0" cy="79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2" name="组合 231"/>
          <p:cNvGrpSpPr/>
          <p:nvPr/>
        </p:nvGrpSpPr>
        <p:grpSpPr>
          <a:xfrm>
            <a:off x="4644008" y="843558"/>
            <a:ext cx="1296000" cy="2232048"/>
            <a:chOff x="4644008" y="843558"/>
            <a:chExt cx="1296000" cy="2232048"/>
          </a:xfrm>
        </p:grpSpPr>
        <p:grpSp>
          <p:nvGrpSpPr>
            <p:cNvPr id="179" name="Group 26"/>
            <p:cNvGrpSpPr>
              <a:grpSpLocks/>
            </p:cNvGrpSpPr>
            <p:nvPr/>
          </p:nvGrpSpPr>
          <p:grpSpPr bwMode="auto">
            <a:xfrm>
              <a:off x="4644008" y="843558"/>
              <a:ext cx="1296000" cy="972000"/>
              <a:chOff x="0" y="0"/>
              <a:chExt cx="858" cy="757"/>
            </a:xfrm>
          </p:grpSpPr>
          <p:grpSp>
            <p:nvGrpSpPr>
              <p:cNvPr id="180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190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204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5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06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207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08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91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192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3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4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5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6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7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8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9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0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1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2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3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81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185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6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87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188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89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82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183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4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cxnSp>
          <p:nvCxnSpPr>
            <p:cNvPr id="209" name="直接连接符 208"/>
            <p:cNvCxnSpPr/>
            <p:nvPr/>
          </p:nvCxnSpPr>
          <p:spPr>
            <a:xfrm>
              <a:off x="4967936" y="1275606"/>
              <a:ext cx="0" cy="100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0" name="Group 2"/>
            <p:cNvGrpSpPr>
              <a:grpSpLocks/>
            </p:cNvGrpSpPr>
            <p:nvPr/>
          </p:nvGrpSpPr>
          <p:grpSpPr bwMode="auto">
            <a:xfrm>
              <a:off x="4751936" y="2268000"/>
              <a:ext cx="432000" cy="432000"/>
              <a:chOff x="0" y="0"/>
              <a:chExt cx="1155" cy="1502"/>
            </a:xfrm>
          </p:grpSpPr>
          <p:sp>
            <p:nvSpPr>
              <p:cNvPr id="211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2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214" name="直接连接符 213"/>
            <p:cNvCxnSpPr/>
            <p:nvPr/>
          </p:nvCxnSpPr>
          <p:spPr>
            <a:xfrm>
              <a:off x="5543936" y="1275606"/>
              <a:ext cx="0" cy="1800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6" name="直接连接符 215"/>
          <p:cNvCxnSpPr/>
          <p:nvPr/>
        </p:nvCxnSpPr>
        <p:spPr>
          <a:xfrm>
            <a:off x="2052000" y="2268000"/>
            <a:ext cx="3132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直接连接符 216"/>
          <p:cNvCxnSpPr/>
          <p:nvPr/>
        </p:nvCxnSpPr>
        <p:spPr>
          <a:xfrm>
            <a:off x="2123728" y="3363838"/>
            <a:ext cx="3132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矩形 217"/>
          <p:cNvSpPr/>
          <p:nvPr/>
        </p:nvSpPr>
        <p:spPr>
          <a:xfrm>
            <a:off x="3456000" y="262800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h</a:t>
            </a:r>
            <a:endParaRPr lang="zh-CN" altLang="en-US" sz="2400" dirty="0"/>
          </a:p>
        </p:txBody>
      </p:sp>
      <p:grpSp>
        <p:nvGrpSpPr>
          <p:cNvPr id="236" name="组合 235"/>
          <p:cNvGrpSpPr/>
          <p:nvPr/>
        </p:nvGrpSpPr>
        <p:grpSpPr>
          <a:xfrm>
            <a:off x="3600000" y="2283718"/>
            <a:ext cx="0" cy="1080080"/>
            <a:chOff x="3600000" y="2283718"/>
            <a:chExt cx="0" cy="1080080"/>
          </a:xfrm>
        </p:grpSpPr>
        <p:cxnSp>
          <p:nvCxnSpPr>
            <p:cNvPr id="219" name="直接箭头连接符 218"/>
            <p:cNvCxnSpPr/>
            <p:nvPr/>
          </p:nvCxnSpPr>
          <p:spPr bwMode="auto">
            <a:xfrm rot="10800000">
              <a:off x="3600000" y="228371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接箭头连接符 219"/>
            <p:cNvCxnSpPr/>
            <p:nvPr/>
          </p:nvCxnSpPr>
          <p:spPr bwMode="auto">
            <a:xfrm>
              <a:off x="3600000" y="3003798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1" name="直接连接符 220"/>
          <p:cNvCxnSpPr/>
          <p:nvPr/>
        </p:nvCxnSpPr>
        <p:spPr>
          <a:xfrm>
            <a:off x="2771800" y="1995686"/>
            <a:ext cx="3528000" cy="0"/>
          </a:xfrm>
          <a:prstGeom prst="line">
            <a:avLst/>
          </a:prstGeom>
          <a:ln w="22225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直接连接符 221"/>
          <p:cNvCxnSpPr/>
          <p:nvPr/>
        </p:nvCxnSpPr>
        <p:spPr>
          <a:xfrm>
            <a:off x="2843808" y="3060000"/>
            <a:ext cx="3456000" cy="0"/>
          </a:xfrm>
          <a:prstGeom prst="line">
            <a:avLst/>
          </a:prstGeom>
          <a:ln w="22225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直接连接符 222"/>
          <p:cNvCxnSpPr/>
          <p:nvPr/>
        </p:nvCxnSpPr>
        <p:spPr>
          <a:xfrm>
            <a:off x="5544000" y="1995686"/>
            <a:ext cx="0" cy="10800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7" name="组合 236"/>
          <p:cNvGrpSpPr/>
          <p:nvPr/>
        </p:nvGrpSpPr>
        <p:grpSpPr>
          <a:xfrm>
            <a:off x="6084168" y="1995686"/>
            <a:ext cx="0" cy="1080080"/>
            <a:chOff x="6084168" y="1995686"/>
            <a:chExt cx="0" cy="1080080"/>
          </a:xfrm>
        </p:grpSpPr>
        <p:cxnSp>
          <p:nvCxnSpPr>
            <p:cNvPr id="224" name="直接箭头连接符 223"/>
            <p:cNvCxnSpPr/>
            <p:nvPr/>
          </p:nvCxnSpPr>
          <p:spPr bwMode="auto">
            <a:xfrm rot="10800000">
              <a:off x="6084168" y="1995686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接箭头连接符 224"/>
            <p:cNvCxnSpPr/>
            <p:nvPr/>
          </p:nvCxnSpPr>
          <p:spPr bwMode="auto">
            <a:xfrm>
              <a:off x="6084168" y="2715766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矩形 225"/>
          <p:cNvSpPr/>
          <p:nvPr/>
        </p:nvSpPr>
        <p:spPr>
          <a:xfrm>
            <a:off x="5904000" y="226800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</a:t>
            </a:r>
            <a:endParaRPr lang="zh-CN" altLang="en-US" sz="2400" dirty="0"/>
          </a:p>
        </p:txBody>
      </p:sp>
      <p:cxnSp>
        <p:nvCxnSpPr>
          <p:cNvPr id="227" name="直接连接符 226"/>
          <p:cNvCxnSpPr/>
          <p:nvPr/>
        </p:nvCxnSpPr>
        <p:spPr>
          <a:xfrm>
            <a:off x="2448000" y="2283718"/>
            <a:ext cx="0" cy="108000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矩形 227"/>
          <p:cNvSpPr/>
          <p:nvPr/>
        </p:nvSpPr>
        <p:spPr>
          <a:xfrm>
            <a:off x="6876256" y="771550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宋体" pitchFamily="2" charset="-122"/>
              </a:rPr>
              <a:t>分析归纳</a:t>
            </a:r>
            <a:endParaRPr lang="zh-CN" altLang="en-US" sz="2800" b="1" dirty="0">
              <a:solidFill>
                <a:srgbClr val="000099"/>
              </a:solidFill>
              <a:latin typeface="宋体" pitchFamily="2" charset="-122"/>
            </a:endParaRPr>
          </a:p>
        </p:txBody>
      </p:sp>
      <p:sp>
        <p:nvSpPr>
          <p:cNvPr id="229" name="矩形 228"/>
          <p:cNvSpPr/>
          <p:nvPr/>
        </p:nvSpPr>
        <p:spPr>
          <a:xfrm>
            <a:off x="7092280" y="1419622"/>
            <a:ext cx="16561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不省距离，不费距离。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30" name="矩形 229"/>
          <p:cNvSpPr/>
          <p:nvPr/>
        </p:nvSpPr>
        <p:spPr>
          <a:xfrm>
            <a:off x="7452320" y="2355726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235" name="组合 234"/>
          <p:cNvGrpSpPr/>
          <p:nvPr/>
        </p:nvGrpSpPr>
        <p:grpSpPr>
          <a:xfrm>
            <a:off x="3203848" y="987574"/>
            <a:ext cx="1080120" cy="584775"/>
            <a:chOff x="539552" y="2715766"/>
            <a:chExt cx="1080120" cy="584775"/>
          </a:xfrm>
        </p:grpSpPr>
        <p:sp>
          <p:nvSpPr>
            <p:cNvPr id="233" name="矩形 232"/>
            <p:cNvSpPr/>
            <p:nvPr/>
          </p:nvSpPr>
          <p:spPr>
            <a:xfrm>
              <a:off x="683568" y="2715766"/>
              <a:ext cx="93610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1600" b="1" dirty="0" smtClean="0">
                  <a:solidFill>
                    <a:srgbClr val="FF0000"/>
                  </a:solidFill>
                  <a:latin typeface="+mn-ea"/>
                </a:rPr>
                <a:t>绳子自由端</a:t>
              </a:r>
              <a:endParaRPr lang="zh-CN" alt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234" name="椭圆形标注 233"/>
            <p:cNvSpPr/>
            <p:nvPr/>
          </p:nvSpPr>
          <p:spPr>
            <a:xfrm>
              <a:off x="539552" y="2787774"/>
              <a:ext cx="1080120" cy="504056"/>
            </a:xfrm>
            <a:prstGeom prst="wedgeEllipseCallout">
              <a:avLst>
                <a:gd name="adj1" fmla="val -65712"/>
                <a:gd name="adj2" fmla="val 101477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18" grpId="0"/>
      <p:bldP spid="226" grpId="0"/>
      <p:bldP spid="228" grpId="0"/>
      <p:bldP spid="229" grpId="0"/>
      <p:bldP spid="2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2347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实验探究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2347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探究定滑轮的特点</a:t>
            </a:r>
            <a:endParaRPr lang="zh-CN" altLang="en-US" sz="28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555526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定滑轮为什么不省力？</a:t>
            </a:r>
            <a:endParaRPr lang="zh-CN" altLang="en-US" sz="28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5580112" y="1131590"/>
            <a:ext cx="1296000" cy="972000"/>
            <a:chOff x="0" y="0"/>
            <a:chExt cx="858" cy="757"/>
          </a:xfrm>
        </p:grpSpPr>
        <p:grpSp>
          <p:nvGrpSpPr>
            <p:cNvPr id="6" name="Group 27"/>
            <p:cNvGrpSpPr>
              <a:grpSpLocks/>
            </p:cNvGrpSpPr>
            <p:nvPr/>
          </p:nvGrpSpPr>
          <p:grpSpPr bwMode="auto">
            <a:xfrm>
              <a:off x="0" y="0"/>
              <a:ext cx="858" cy="540"/>
              <a:chOff x="0" y="0"/>
              <a:chExt cx="1035" cy="651"/>
            </a:xfrm>
          </p:grpSpPr>
          <p:grpSp>
            <p:nvGrpSpPr>
              <p:cNvPr id="16" name="Group 28"/>
              <p:cNvGrpSpPr>
                <a:grpSpLocks/>
              </p:cNvGrpSpPr>
              <p:nvPr/>
            </p:nvGrpSpPr>
            <p:grpSpPr bwMode="auto">
              <a:xfrm>
                <a:off x="256" y="89"/>
                <a:ext cx="457" cy="562"/>
                <a:chOff x="0" y="0"/>
                <a:chExt cx="644" cy="792"/>
              </a:xfrm>
            </p:grpSpPr>
            <p:sp>
              <p:nvSpPr>
                <p:cNvPr id="30" name="Oval 29"/>
                <p:cNvSpPr>
                  <a:spLocks noChangeArrowheads="1"/>
                </p:cNvSpPr>
                <p:nvPr/>
              </p:nvSpPr>
              <p:spPr bwMode="auto">
                <a:xfrm>
                  <a:off x="0" y="149"/>
                  <a:ext cx="644" cy="64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1" name="未知"/>
                <p:cNvSpPr>
                  <a:spLocks/>
                </p:cNvSpPr>
                <p:nvPr/>
              </p:nvSpPr>
              <p:spPr bwMode="auto">
                <a:xfrm>
                  <a:off x="225" y="0"/>
                  <a:ext cx="205" cy="53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2" name="Group 31"/>
                <p:cNvGrpSpPr>
                  <a:grpSpLocks/>
                </p:cNvGrpSpPr>
                <p:nvPr/>
              </p:nvGrpSpPr>
              <p:grpSpPr bwMode="auto">
                <a:xfrm>
                  <a:off x="284" y="415"/>
                  <a:ext cx="86" cy="86"/>
                  <a:chOff x="0" y="0"/>
                  <a:chExt cx="274" cy="274"/>
                </a:xfrm>
              </p:grpSpPr>
              <p:sp>
                <p:nvSpPr>
                  <p:cNvPr id="33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4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7" name="Group 34"/>
              <p:cNvGrpSpPr>
                <a:grpSpLocks/>
              </p:cNvGrpSpPr>
              <p:nvPr/>
            </p:nvGrpSpPr>
            <p:grpSpPr bwMode="auto">
              <a:xfrm flipV="1">
                <a:off x="0" y="0"/>
                <a:ext cx="1035" cy="89"/>
                <a:chOff x="0" y="0"/>
                <a:chExt cx="1338" cy="130"/>
              </a:xfrm>
            </p:grpSpPr>
            <p:sp>
              <p:nvSpPr>
                <p:cNvPr id="18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0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120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0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24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1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36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2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48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3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601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4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72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5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84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6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96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7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1082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8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203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9" name="Line 46"/>
                <p:cNvSpPr>
                  <a:spLocks noChangeShapeType="1"/>
                </p:cNvSpPr>
                <p:nvPr/>
              </p:nvSpPr>
              <p:spPr bwMode="auto">
                <a:xfrm>
                  <a:off x="23" y="0"/>
                  <a:ext cx="1315" cy="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7" name="Group 47"/>
            <p:cNvGrpSpPr>
              <a:grpSpLocks/>
            </p:cNvGrpSpPr>
            <p:nvPr/>
          </p:nvGrpSpPr>
          <p:grpSpPr bwMode="auto">
            <a:xfrm>
              <a:off x="346" y="312"/>
              <a:ext cx="157" cy="445"/>
              <a:chOff x="0" y="0"/>
              <a:chExt cx="157" cy="445"/>
            </a:xfrm>
          </p:grpSpPr>
          <p:sp>
            <p:nvSpPr>
              <p:cNvPr id="11" name="未知"/>
              <p:cNvSpPr>
                <a:spLocks/>
              </p:cNvSpPr>
              <p:nvPr/>
            </p:nvSpPr>
            <p:spPr bwMode="auto">
              <a:xfrm>
                <a:off x="8" y="254"/>
                <a:ext cx="149" cy="191"/>
              </a:xfrm>
              <a:custGeom>
                <a:avLst/>
                <a:gdLst/>
                <a:ahLst/>
                <a:cxnLst>
                  <a:cxn ang="0">
                    <a:pos x="186" y="6"/>
                  </a:cxn>
                  <a:cxn ang="0">
                    <a:pos x="186" y="221"/>
                  </a:cxn>
                  <a:cxn ang="0">
                    <a:pos x="181" y="355"/>
                  </a:cxn>
                  <a:cxn ang="0">
                    <a:pos x="68" y="505"/>
                  </a:cxn>
                  <a:cxn ang="0">
                    <a:pos x="23" y="610"/>
                  </a:cxn>
                  <a:cxn ang="0">
                    <a:pos x="0" y="720"/>
                  </a:cxn>
                  <a:cxn ang="0">
                    <a:pos x="24" y="822"/>
                  </a:cxn>
                  <a:cxn ang="0">
                    <a:pos x="102" y="929"/>
                  </a:cxn>
                  <a:cxn ang="0">
                    <a:pos x="258" y="1013"/>
                  </a:cxn>
                  <a:cxn ang="0">
                    <a:pos x="432" y="1019"/>
                  </a:cxn>
                  <a:cxn ang="0">
                    <a:pos x="619" y="907"/>
                  </a:cxn>
                  <a:cxn ang="0">
                    <a:pos x="703" y="786"/>
                  </a:cxn>
                  <a:cxn ang="0">
                    <a:pos x="763" y="657"/>
                  </a:cxn>
                  <a:cxn ang="0">
                    <a:pos x="799" y="510"/>
                  </a:cxn>
                  <a:cxn ang="0">
                    <a:pos x="721" y="576"/>
                  </a:cxn>
                  <a:cxn ang="0">
                    <a:pos x="637" y="714"/>
                  </a:cxn>
                  <a:cxn ang="0">
                    <a:pos x="546" y="804"/>
                  </a:cxn>
                  <a:cxn ang="0">
                    <a:pos x="468" y="852"/>
                  </a:cxn>
                  <a:cxn ang="0">
                    <a:pos x="354" y="846"/>
                  </a:cxn>
                  <a:cxn ang="0">
                    <a:pos x="252" y="774"/>
                  </a:cxn>
                  <a:cxn ang="0">
                    <a:pos x="258" y="636"/>
                  </a:cxn>
                  <a:cxn ang="0">
                    <a:pos x="348" y="504"/>
                  </a:cxn>
                  <a:cxn ang="0">
                    <a:pos x="402" y="408"/>
                  </a:cxn>
                  <a:cxn ang="0">
                    <a:pos x="402" y="283"/>
                  </a:cxn>
                  <a:cxn ang="0">
                    <a:pos x="402" y="221"/>
                  </a:cxn>
                  <a:cxn ang="0">
                    <a:pos x="402" y="0"/>
                  </a:cxn>
                </a:cxnLst>
                <a:rect l="0" t="0" r="r" b="b"/>
                <a:pathLst>
                  <a:path w="806" h="1037">
                    <a:moveTo>
                      <a:pt x="186" y="6"/>
                    </a:moveTo>
                    <a:cubicBezTo>
                      <a:pt x="186" y="43"/>
                      <a:pt x="187" y="163"/>
                      <a:pt x="186" y="221"/>
                    </a:cubicBezTo>
                    <a:cubicBezTo>
                      <a:pt x="185" y="279"/>
                      <a:pt x="201" y="308"/>
                      <a:pt x="181" y="355"/>
                    </a:cubicBezTo>
                    <a:cubicBezTo>
                      <a:pt x="161" y="402"/>
                      <a:pt x="94" y="463"/>
                      <a:pt x="68" y="505"/>
                    </a:cubicBezTo>
                    <a:cubicBezTo>
                      <a:pt x="42" y="547"/>
                      <a:pt x="34" y="574"/>
                      <a:pt x="23" y="610"/>
                    </a:cubicBezTo>
                    <a:cubicBezTo>
                      <a:pt x="12" y="646"/>
                      <a:pt x="0" y="685"/>
                      <a:pt x="0" y="720"/>
                    </a:cubicBezTo>
                    <a:cubicBezTo>
                      <a:pt x="0" y="755"/>
                      <a:pt x="7" y="787"/>
                      <a:pt x="24" y="822"/>
                    </a:cubicBezTo>
                    <a:cubicBezTo>
                      <a:pt x="41" y="856"/>
                      <a:pt x="63" y="897"/>
                      <a:pt x="102" y="929"/>
                    </a:cubicBezTo>
                    <a:cubicBezTo>
                      <a:pt x="141" y="961"/>
                      <a:pt x="203" y="999"/>
                      <a:pt x="258" y="1013"/>
                    </a:cubicBezTo>
                    <a:cubicBezTo>
                      <a:pt x="313" y="1028"/>
                      <a:pt x="372" y="1037"/>
                      <a:pt x="432" y="1019"/>
                    </a:cubicBezTo>
                    <a:cubicBezTo>
                      <a:pt x="492" y="1002"/>
                      <a:pt x="574" y="946"/>
                      <a:pt x="619" y="907"/>
                    </a:cubicBezTo>
                    <a:cubicBezTo>
                      <a:pt x="663" y="867"/>
                      <a:pt x="679" y="827"/>
                      <a:pt x="703" y="786"/>
                    </a:cubicBezTo>
                    <a:cubicBezTo>
                      <a:pt x="727" y="744"/>
                      <a:pt x="747" y="703"/>
                      <a:pt x="763" y="657"/>
                    </a:cubicBezTo>
                    <a:cubicBezTo>
                      <a:pt x="779" y="611"/>
                      <a:pt x="806" y="523"/>
                      <a:pt x="799" y="510"/>
                    </a:cubicBezTo>
                    <a:cubicBezTo>
                      <a:pt x="792" y="496"/>
                      <a:pt x="748" y="542"/>
                      <a:pt x="721" y="576"/>
                    </a:cubicBezTo>
                    <a:cubicBezTo>
                      <a:pt x="694" y="610"/>
                      <a:pt x="665" y="676"/>
                      <a:pt x="637" y="714"/>
                    </a:cubicBezTo>
                    <a:cubicBezTo>
                      <a:pt x="608" y="752"/>
                      <a:pt x="575" y="781"/>
                      <a:pt x="546" y="804"/>
                    </a:cubicBezTo>
                    <a:cubicBezTo>
                      <a:pt x="518" y="826"/>
                      <a:pt x="500" y="845"/>
                      <a:pt x="468" y="852"/>
                    </a:cubicBezTo>
                    <a:cubicBezTo>
                      <a:pt x="436" y="858"/>
                      <a:pt x="390" y="858"/>
                      <a:pt x="354" y="846"/>
                    </a:cubicBezTo>
                    <a:cubicBezTo>
                      <a:pt x="318" y="833"/>
                      <a:pt x="268" y="808"/>
                      <a:pt x="252" y="774"/>
                    </a:cubicBezTo>
                    <a:cubicBezTo>
                      <a:pt x="236" y="739"/>
                      <a:pt x="242" y="680"/>
                      <a:pt x="258" y="636"/>
                    </a:cubicBezTo>
                    <a:cubicBezTo>
                      <a:pt x="274" y="591"/>
                      <a:pt x="324" y="542"/>
                      <a:pt x="348" y="504"/>
                    </a:cubicBezTo>
                    <a:cubicBezTo>
                      <a:pt x="372" y="466"/>
                      <a:pt x="393" y="445"/>
                      <a:pt x="402" y="408"/>
                    </a:cubicBezTo>
                    <a:cubicBezTo>
                      <a:pt x="411" y="371"/>
                      <a:pt x="402" y="314"/>
                      <a:pt x="402" y="283"/>
                    </a:cubicBezTo>
                    <a:cubicBezTo>
                      <a:pt x="402" y="252"/>
                      <a:pt x="402" y="268"/>
                      <a:pt x="402" y="221"/>
                    </a:cubicBezTo>
                    <a:cubicBezTo>
                      <a:pt x="402" y="173"/>
                      <a:pt x="402" y="46"/>
                      <a:pt x="40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" name="未知"/>
              <p:cNvSpPr>
                <a:spLocks/>
              </p:cNvSpPr>
              <p:nvPr/>
            </p:nvSpPr>
            <p:spPr bwMode="auto">
              <a:xfrm>
                <a:off x="0" y="0"/>
                <a:ext cx="121" cy="3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8" y="3"/>
                  </a:cxn>
                  <a:cxn ang="0">
                    <a:pos x="608" y="1407"/>
                  </a:cxn>
                  <a:cxn ang="0">
                    <a:pos x="0" y="1407"/>
                  </a:cxn>
                  <a:cxn ang="0">
                    <a:pos x="0" y="0"/>
                  </a:cxn>
                </a:cxnLst>
                <a:rect l="0" t="0" r="r" b="b"/>
                <a:pathLst>
                  <a:path w="608" h="1407">
                    <a:moveTo>
                      <a:pt x="0" y="0"/>
                    </a:moveTo>
                    <a:lnTo>
                      <a:pt x="608" y="3"/>
                    </a:lnTo>
                    <a:lnTo>
                      <a:pt x="608" y="1407"/>
                    </a:lnTo>
                    <a:lnTo>
                      <a:pt x="0" y="140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5000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lin ang="0" scaled="1"/>
              </a:gra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13" name="Group 50"/>
              <p:cNvGrpSpPr>
                <a:grpSpLocks/>
              </p:cNvGrpSpPr>
              <p:nvPr/>
            </p:nvGrpSpPr>
            <p:grpSpPr bwMode="auto">
              <a:xfrm>
                <a:off x="35" y="246"/>
                <a:ext cx="51" cy="50"/>
                <a:chOff x="0" y="0"/>
                <a:chExt cx="274" cy="274"/>
              </a:xfrm>
            </p:grpSpPr>
            <p:sp>
              <p:nvSpPr>
                <p:cNvPr id="14" name="Oval 5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" name="Line 52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8" name="Group 53"/>
            <p:cNvGrpSpPr>
              <a:grpSpLocks/>
            </p:cNvGrpSpPr>
            <p:nvPr/>
          </p:nvGrpSpPr>
          <p:grpSpPr bwMode="auto">
            <a:xfrm>
              <a:off x="378" y="328"/>
              <a:ext cx="51" cy="50"/>
              <a:chOff x="0" y="0"/>
              <a:chExt cx="274" cy="274"/>
            </a:xfrm>
          </p:grpSpPr>
          <p:sp>
            <p:nvSpPr>
              <p:cNvPr id="9" name="Oval 5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74" cy="274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" name="Line 55"/>
              <p:cNvSpPr>
                <a:spLocks noChangeShapeType="1"/>
              </p:cNvSpPr>
              <p:nvPr/>
            </p:nvSpPr>
            <p:spPr bwMode="auto">
              <a:xfrm>
                <a:off x="132" y="20"/>
                <a:ext cx="16" cy="210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35" name="组合 34"/>
          <p:cNvGrpSpPr/>
          <p:nvPr/>
        </p:nvGrpSpPr>
        <p:grpSpPr>
          <a:xfrm>
            <a:off x="5688040" y="1563638"/>
            <a:ext cx="432000" cy="1584128"/>
            <a:chOff x="5328000" y="1059582"/>
            <a:chExt cx="432000" cy="1584128"/>
          </a:xfrm>
        </p:grpSpPr>
        <p:cxnSp>
          <p:nvCxnSpPr>
            <p:cNvPr id="36" name="直接连接符 35"/>
            <p:cNvCxnSpPr/>
            <p:nvPr/>
          </p:nvCxnSpPr>
          <p:spPr>
            <a:xfrm>
              <a:off x="5544000" y="1059582"/>
              <a:ext cx="0" cy="118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Group 2"/>
            <p:cNvGrpSpPr>
              <a:grpSpLocks/>
            </p:cNvGrpSpPr>
            <p:nvPr/>
          </p:nvGrpSpPr>
          <p:grpSpPr bwMode="auto">
            <a:xfrm>
              <a:off x="5328000" y="2211710"/>
              <a:ext cx="432000" cy="432000"/>
              <a:chOff x="0" y="0"/>
              <a:chExt cx="1155" cy="1502"/>
            </a:xfrm>
          </p:grpSpPr>
          <p:sp>
            <p:nvSpPr>
              <p:cNvPr id="38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9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40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129" name="组合 128"/>
          <p:cNvGrpSpPr/>
          <p:nvPr/>
        </p:nvGrpSpPr>
        <p:grpSpPr>
          <a:xfrm>
            <a:off x="6372040" y="1512016"/>
            <a:ext cx="1674016" cy="1026016"/>
            <a:chOff x="6012000" y="1007960"/>
            <a:chExt cx="1674016" cy="1026016"/>
          </a:xfrm>
        </p:grpSpPr>
        <p:cxnSp>
          <p:nvCxnSpPr>
            <p:cNvPr id="130" name="直接连接符 129"/>
            <p:cNvCxnSpPr/>
            <p:nvPr/>
          </p:nvCxnSpPr>
          <p:spPr>
            <a:xfrm rot="900000">
              <a:off x="6012000" y="1007960"/>
              <a:ext cx="720080" cy="432048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1" name="Group 2"/>
            <p:cNvGrpSpPr>
              <a:grpSpLocks/>
            </p:cNvGrpSpPr>
            <p:nvPr/>
          </p:nvGrpSpPr>
          <p:grpSpPr bwMode="auto">
            <a:xfrm rot="7890424">
              <a:off x="6948000" y="1295960"/>
              <a:ext cx="288032" cy="1188000"/>
              <a:chOff x="0" y="0"/>
              <a:chExt cx="595" cy="3089"/>
            </a:xfrm>
          </p:grpSpPr>
          <p:grpSp>
            <p:nvGrpSpPr>
              <p:cNvPr id="132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134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171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72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35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36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37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138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165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66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167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169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70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168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39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40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41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54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5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6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7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8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9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0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1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2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3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64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42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43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4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5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6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7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8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9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0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1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2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53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133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cxnSp>
        <p:nvCxnSpPr>
          <p:cNvPr id="174" name="直接箭头连接符 173"/>
          <p:cNvCxnSpPr/>
          <p:nvPr/>
        </p:nvCxnSpPr>
        <p:spPr bwMode="auto">
          <a:xfrm rot="-2940000">
            <a:off x="7920040" y="2571750"/>
            <a:ext cx="0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TextBox 21"/>
          <p:cNvSpPr txBox="1">
            <a:spLocks noChangeArrowheads="1"/>
          </p:cNvSpPr>
          <p:nvPr/>
        </p:nvSpPr>
        <p:spPr bwMode="auto">
          <a:xfrm>
            <a:off x="7812360" y="3075806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179" name="Group 26"/>
          <p:cNvGrpSpPr>
            <a:grpSpLocks/>
          </p:cNvGrpSpPr>
          <p:nvPr/>
        </p:nvGrpSpPr>
        <p:grpSpPr bwMode="auto">
          <a:xfrm>
            <a:off x="1115616" y="1131590"/>
            <a:ext cx="1296000" cy="972000"/>
            <a:chOff x="0" y="0"/>
            <a:chExt cx="858" cy="757"/>
          </a:xfrm>
        </p:grpSpPr>
        <p:grpSp>
          <p:nvGrpSpPr>
            <p:cNvPr id="180" name="Group 27"/>
            <p:cNvGrpSpPr>
              <a:grpSpLocks/>
            </p:cNvGrpSpPr>
            <p:nvPr/>
          </p:nvGrpSpPr>
          <p:grpSpPr bwMode="auto">
            <a:xfrm>
              <a:off x="0" y="0"/>
              <a:ext cx="858" cy="540"/>
              <a:chOff x="0" y="0"/>
              <a:chExt cx="1035" cy="651"/>
            </a:xfrm>
          </p:grpSpPr>
          <p:grpSp>
            <p:nvGrpSpPr>
              <p:cNvPr id="190" name="Group 28"/>
              <p:cNvGrpSpPr>
                <a:grpSpLocks/>
              </p:cNvGrpSpPr>
              <p:nvPr/>
            </p:nvGrpSpPr>
            <p:grpSpPr bwMode="auto">
              <a:xfrm>
                <a:off x="256" y="89"/>
                <a:ext cx="457" cy="562"/>
                <a:chOff x="0" y="0"/>
                <a:chExt cx="644" cy="792"/>
              </a:xfrm>
            </p:grpSpPr>
            <p:sp>
              <p:nvSpPr>
                <p:cNvPr id="204" name="Oval 29"/>
                <p:cNvSpPr>
                  <a:spLocks noChangeArrowheads="1"/>
                </p:cNvSpPr>
                <p:nvPr/>
              </p:nvSpPr>
              <p:spPr bwMode="auto">
                <a:xfrm>
                  <a:off x="0" y="149"/>
                  <a:ext cx="644" cy="64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05" name="未知"/>
                <p:cNvSpPr>
                  <a:spLocks/>
                </p:cNvSpPr>
                <p:nvPr/>
              </p:nvSpPr>
              <p:spPr bwMode="auto">
                <a:xfrm>
                  <a:off x="225" y="0"/>
                  <a:ext cx="205" cy="53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06" name="Group 31"/>
                <p:cNvGrpSpPr>
                  <a:grpSpLocks/>
                </p:cNvGrpSpPr>
                <p:nvPr/>
              </p:nvGrpSpPr>
              <p:grpSpPr bwMode="auto">
                <a:xfrm>
                  <a:off x="284" y="415"/>
                  <a:ext cx="86" cy="86"/>
                  <a:chOff x="0" y="0"/>
                  <a:chExt cx="274" cy="274"/>
                </a:xfrm>
              </p:grpSpPr>
              <p:sp>
                <p:nvSpPr>
                  <p:cNvPr id="207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8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91" name="Group 34"/>
              <p:cNvGrpSpPr>
                <a:grpSpLocks/>
              </p:cNvGrpSpPr>
              <p:nvPr/>
            </p:nvGrpSpPr>
            <p:grpSpPr bwMode="auto">
              <a:xfrm flipV="1">
                <a:off x="0" y="0"/>
                <a:ext cx="1035" cy="89"/>
                <a:chOff x="0" y="0"/>
                <a:chExt cx="1338" cy="130"/>
              </a:xfrm>
            </p:grpSpPr>
            <p:sp>
              <p:nvSpPr>
                <p:cNvPr id="192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0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3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120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4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24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5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36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6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48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7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601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8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72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9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84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00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96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01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1082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02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203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03" name="Line 46"/>
                <p:cNvSpPr>
                  <a:spLocks noChangeShapeType="1"/>
                </p:cNvSpPr>
                <p:nvPr/>
              </p:nvSpPr>
              <p:spPr bwMode="auto">
                <a:xfrm>
                  <a:off x="23" y="0"/>
                  <a:ext cx="1315" cy="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81" name="Group 47"/>
            <p:cNvGrpSpPr>
              <a:grpSpLocks/>
            </p:cNvGrpSpPr>
            <p:nvPr/>
          </p:nvGrpSpPr>
          <p:grpSpPr bwMode="auto">
            <a:xfrm>
              <a:off x="346" y="312"/>
              <a:ext cx="157" cy="445"/>
              <a:chOff x="0" y="0"/>
              <a:chExt cx="157" cy="445"/>
            </a:xfrm>
          </p:grpSpPr>
          <p:sp>
            <p:nvSpPr>
              <p:cNvPr id="185" name="未知"/>
              <p:cNvSpPr>
                <a:spLocks/>
              </p:cNvSpPr>
              <p:nvPr/>
            </p:nvSpPr>
            <p:spPr bwMode="auto">
              <a:xfrm>
                <a:off x="8" y="254"/>
                <a:ext cx="149" cy="191"/>
              </a:xfrm>
              <a:custGeom>
                <a:avLst/>
                <a:gdLst/>
                <a:ahLst/>
                <a:cxnLst>
                  <a:cxn ang="0">
                    <a:pos x="186" y="6"/>
                  </a:cxn>
                  <a:cxn ang="0">
                    <a:pos x="186" y="221"/>
                  </a:cxn>
                  <a:cxn ang="0">
                    <a:pos x="181" y="355"/>
                  </a:cxn>
                  <a:cxn ang="0">
                    <a:pos x="68" y="505"/>
                  </a:cxn>
                  <a:cxn ang="0">
                    <a:pos x="23" y="610"/>
                  </a:cxn>
                  <a:cxn ang="0">
                    <a:pos x="0" y="720"/>
                  </a:cxn>
                  <a:cxn ang="0">
                    <a:pos x="24" y="822"/>
                  </a:cxn>
                  <a:cxn ang="0">
                    <a:pos x="102" y="929"/>
                  </a:cxn>
                  <a:cxn ang="0">
                    <a:pos x="258" y="1013"/>
                  </a:cxn>
                  <a:cxn ang="0">
                    <a:pos x="432" y="1019"/>
                  </a:cxn>
                  <a:cxn ang="0">
                    <a:pos x="619" y="907"/>
                  </a:cxn>
                  <a:cxn ang="0">
                    <a:pos x="703" y="786"/>
                  </a:cxn>
                  <a:cxn ang="0">
                    <a:pos x="763" y="657"/>
                  </a:cxn>
                  <a:cxn ang="0">
                    <a:pos x="799" y="510"/>
                  </a:cxn>
                  <a:cxn ang="0">
                    <a:pos x="721" y="576"/>
                  </a:cxn>
                  <a:cxn ang="0">
                    <a:pos x="637" y="714"/>
                  </a:cxn>
                  <a:cxn ang="0">
                    <a:pos x="546" y="804"/>
                  </a:cxn>
                  <a:cxn ang="0">
                    <a:pos x="468" y="852"/>
                  </a:cxn>
                  <a:cxn ang="0">
                    <a:pos x="354" y="846"/>
                  </a:cxn>
                  <a:cxn ang="0">
                    <a:pos x="252" y="774"/>
                  </a:cxn>
                  <a:cxn ang="0">
                    <a:pos x="258" y="636"/>
                  </a:cxn>
                  <a:cxn ang="0">
                    <a:pos x="348" y="504"/>
                  </a:cxn>
                  <a:cxn ang="0">
                    <a:pos x="402" y="408"/>
                  </a:cxn>
                  <a:cxn ang="0">
                    <a:pos x="402" y="283"/>
                  </a:cxn>
                  <a:cxn ang="0">
                    <a:pos x="402" y="221"/>
                  </a:cxn>
                  <a:cxn ang="0">
                    <a:pos x="402" y="0"/>
                  </a:cxn>
                </a:cxnLst>
                <a:rect l="0" t="0" r="r" b="b"/>
                <a:pathLst>
                  <a:path w="806" h="1037">
                    <a:moveTo>
                      <a:pt x="186" y="6"/>
                    </a:moveTo>
                    <a:cubicBezTo>
                      <a:pt x="186" y="43"/>
                      <a:pt x="187" y="163"/>
                      <a:pt x="186" y="221"/>
                    </a:cubicBezTo>
                    <a:cubicBezTo>
                      <a:pt x="185" y="279"/>
                      <a:pt x="201" y="308"/>
                      <a:pt x="181" y="355"/>
                    </a:cubicBezTo>
                    <a:cubicBezTo>
                      <a:pt x="161" y="402"/>
                      <a:pt x="94" y="463"/>
                      <a:pt x="68" y="505"/>
                    </a:cubicBezTo>
                    <a:cubicBezTo>
                      <a:pt x="42" y="547"/>
                      <a:pt x="34" y="574"/>
                      <a:pt x="23" y="610"/>
                    </a:cubicBezTo>
                    <a:cubicBezTo>
                      <a:pt x="12" y="646"/>
                      <a:pt x="0" y="685"/>
                      <a:pt x="0" y="720"/>
                    </a:cubicBezTo>
                    <a:cubicBezTo>
                      <a:pt x="0" y="755"/>
                      <a:pt x="7" y="787"/>
                      <a:pt x="24" y="822"/>
                    </a:cubicBezTo>
                    <a:cubicBezTo>
                      <a:pt x="41" y="856"/>
                      <a:pt x="63" y="897"/>
                      <a:pt x="102" y="929"/>
                    </a:cubicBezTo>
                    <a:cubicBezTo>
                      <a:pt x="141" y="961"/>
                      <a:pt x="203" y="999"/>
                      <a:pt x="258" y="1013"/>
                    </a:cubicBezTo>
                    <a:cubicBezTo>
                      <a:pt x="313" y="1028"/>
                      <a:pt x="372" y="1037"/>
                      <a:pt x="432" y="1019"/>
                    </a:cubicBezTo>
                    <a:cubicBezTo>
                      <a:pt x="492" y="1002"/>
                      <a:pt x="574" y="946"/>
                      <a:pt x="619" y="907"/>
                    </a:cubicBezTo>
                    <a:cubicBezTo>
                      <a:pt x="663" y="867"/>
                      <a:pt x="679" y="827"/>
                      <a:pt x="703" y="786"/>
                    </a:cubicBezTo>
                    <a:cubicBezTo>
                      <a:pt x="727" y="744"/>
                      <a:pt x="747" y="703"/>
                      <a:pt x="763" y="657"/>
                    </a:cubicBezTo>
                    <a:cubicBezTo>
                      <a:pt x="779" y="611"/>
                      <a:pt x="806" y="523"/>
                      <a:pt x="799" y="510"/>
                    </a:cubicBezTo>
                    <a:cubicBezTo>
                      <a:pt x="792" y="496"/>
                      <a:pt x="748" y="542"/>
                      <a:pt x="721" y="576"/>
                    </a:cubicBezTo>
                    <a:cubicBezTo>
                      <a:pt x="694" y="610"/>
                      <a:pt x="665" y="676"/>
                      <a:pt x="637" y="714"/>
                    </a:cubicBezTo>
                    <a:cubicBezTo>
                      <a:pt x="608" y="752"/>
                      <a:pt x="575" y="781"/>
                      <a:pt x="546" y="804"/>
                    </a:cubicBezTo>
                    <a:cubicBezTo>
                      <a:pt x="518" y="826"/>
                      <a:pt x="500" y="845"/>
                      <a:pt x="468" y="852"/>
                    </a:cubicBezTo>
                    <a:cubicBezTo>
                      <a:pt x="436" y="858"/>
                      <a:pt x="390" y="858"/>
                      <a:pt x="354" y="846"/>
                    </a:cubicBezTo>
                    <a:cubicBezTo>
                      <a:pt x="318" y="833"/>
                      <a:pt x="268" y="808"/>
                      <a:pt x="252" y="774"/>
                    </a:cubicBezTo>
                    <a:cubicBezTo>
                      <a:pt x="236" y="739"/>
                      <a:pt x="242" y="680"/>
                      <a:pt x="258" y="636"/>
                    </a:cubicBezTo>
                    <a:cubicBezTo>
                      <a:pt x="274" y="591"/>
                      <a:pt x="324" y="542"/>
                      <a:pt x="348" y="504"/>
                    </a:cubicBezTo>
                    <a:cubicBezTo>
                      <a:pt x="372" y="466"/>
                      <a:pt x="393" y="445"/>
                      <a:pt x="402" y="408"/>
                    </a:cubicBezTo>
                    <a:cubicBezTo>
                      <a:pt x="411" y="371"/>
                      <a:pt x="402" y="314"/>
                      <a:pt x="402" y="283"/>
                    </a:cubicBezTo>
                    <a:cubicBezTo>
                      <a:pt x="402" y="252"/>
                      <a:pt x="402" y="268"/>
                      <a:pt x="402" y="221"/>
                    </a:cubicBezTo>
                    <a:cubicBezTo>
                      <a:pt x="402" y="173"/>
                      <a:pt x="402" y="46"/>
                      <a:pt x="40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6" name="未知"/>
              <p:cNvSpPr>
                <a:spLocks/>
              </p:cNvSpPr>
              <p:nvPr/>
            </p:nvSpPr>
            <p:spPr bwMode="auto">
              <a:xfrm>
                <a:off x="0" y="0"/>
                <a:ext cx="121" cy="3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8" y="3"/>
                  </a:cxn>
                  <a:cxn ang="0">
                    <a:pos x="608" y="1407"/>
                  </a:cxn>
                  <a:cxn ang="0">
                    <a:pos x="0" y="1407"/>
                  </a:cxn>
                  <a:cxn ang="0">
                    <a:pos x="0" y="0"/>
                  </a:cxn>
                </a:cxnLst>
                <a:rect l="0" t="0" r="r" b="b"/>
                <a:pathLst>
                  <a:path w="608" h="1407">
                    <a:moveTo>
                      <a:pt x="0" y="0"/>
                    </a:moveTo>
                    <a:lnTo>
                      <a:pt x="608" y="3"/>
                    </a:lnTo>
                    <a:lnTo>
                      <a:pt x="608" y="1407"/>
                    </a:lnTo>
                    <a:lnTo>
                      <a:pt x="0" y="140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5000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lin ang="0" scaled="1"/>
              </a:gra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187" name="Group 50"/>
              <p:cNvGrpSpPr>
                <a:grpSpLocks/>
              </p:cNvGrpSpPr>
              <p:nvPr/>
            </p:nvGrpSpPr>
            <p:grpSpPr bwMode="auto">
              <a:xfrm>
                <a:off x="35" y="246"/>
                <a:ext cx="51" cy="50"/>
                <a:chOff x="0" y="0"/>
                <a:chExt cx="274" cy="274"/>
              </a:xfrm>
            </p:grpSpPr>
            <p:sp>
              <p:nvSpPr>
                <p:cNvPr id="188" name="Oval 5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9" name="Line 52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82" name="Group 53"/>
            <p:cNvGrpSpPr>
              <a:grpSpLocks/>
            </p:cNvGrpSpPr>
            <p:nvPr/>
          </p:nvGrpSpPr>
          <p:grpSpPr bwMode="auto">
            <a:xfrm>
              <a:off x="378" y="328"/>
              <a:ext cx="51" cy="50"/>
              <a:chOff x="0" y="0"/>
              <a:chExt cx="274" cy="274"/>
            </a:xfrm>
          </p:grpSpPr>
          <p:sp>
            <p:nvSpPr>
              <p:cNvPr id="183" name="Oval 5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74" cy="274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4" name="Line 55"/>
              <p:cNvSpPr>
                <a:spLocks noChangeShapeType="1"/>
              </p:cNvSpPr>
              <p:nvPr/>
            </p:nvSpPr>
            <p:spPr bwMode="auto">
              <a:xfrm>
                <a:off x="132" y="20"/>
                <a:ext cx="16" cy="210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209" name="组合 208"/>
          <p:cNvGrpSpPr/>
          <p:nvPr/>
        </p:nvGrpSpPr>
        <p:grpSpPr>
          <a:xfrm>
            <a:off x="1223544" y="1563638"/>
            <a:ext cx="432000" cy="1584128"/>
            <a:chOff x="5328000" y="1059582"/>
            <a:chExt cx="432000" cy="1584128"/>
          </a:xfrm>
        </p:grpSpPr>
        <p:cxnSp>
          <p:nvCxnSpPr>
            <p:cNvPr id="210" name="直接连接符 209"/>
            <p:cNvCxnSpPr/>
            <p:nvPr/>
          </p:nvCxnSpPr>
          <p:spPr>
            <a:xfrm>
              <a:off x="5544000" y="1059582"/>
              <a:ext cx="0" cy="118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1" name="Group 2"/>
            <p:cNvGrpSpPr>
              <a:grpSpLocks/>
            </p:cNvGrpSpPr>
            <p:nvPr/>
          </p:nvGrpSpPr>
          <p:grpSpPr bwMode="auto">
            <a:xfrm>
              <a:off x="5328000" y="2211710"/>
              <a:ext cx="432000" cy="432000"/>
              <a:chOff x="0" y="0"/>
              <a:chExt cx="1155" cy="1502"/>
            </a:xfrm>
          </p:grpSpPr>
          <p:sp>
            <p:nvSpPr>
              <p:cNvPr id="212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4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215" name="组合 214"/>
          <p:cNvGrpSpPr/>
          <p:nvPr/>
        </p:nvGrpSpPr>
        <p:grpSpPr>
          <a:xfrm>
            <a:off x="1871544" y="1563638"/>
            <a:ext cx="288032" cy="1944216"/>
            <a:chOff x="5976000" y="1059582"/>
            <a:chExt cx="288032" cy="1944216"/>
          </a:xfrm>
        </p:grpSpPr>
        <p:cxnSp>
          <p:nvCxnSpPr>
            <p:cNvPr id="216" name="直接连接符 215"/>
            <p:cNvCxnSpPr/>
            <p:nvPr/>
          </p:nvCxnSpPr>
          <p:spPr>
            <a:xfrm>
              <a:off x="6120000" y="1059582"/>
              <a:ext cx="0" cy="79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7" name="Group 2"/>
            <p:cNvGrpSpPr>
              <a:grpSpLocks/>
            </p:cNvGrpSpPr>
            <p:nvPr/>
          </p:nvGrpSpPr>
          <p:grpSpPr bwMode="auto">
            <a:xfrm rot="10800000">
              <a:off x="5976000" y="1815798"/>
              <a:ext cx="288032" cy="1188000"/>
              <a:chOff x="0" y="0"/>
              <a:chExt cx="595" cy="3089"/>
            </a:xfrm>
          </p:grpSpPr>
          <p:grpSp>
            <p:nvGrpSpPr>
              <p:cNvPr id="218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220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257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58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21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22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23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224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251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252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253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255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56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254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225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226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227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240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1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2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3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4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5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6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7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8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9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50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228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229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0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1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2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3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4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7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8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9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219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cxnSp>
        <p:nvCxnSpPr>
          <p:cNvPr id="347" name="直接箭头连接符 346"/>
          <p:cNvCxnSpPr/>
          <p:nvPr/>
        </p:nvCxnSpPr>
        <p:spPr bwMode="auto">
          <a:xfrm>
            <a:off x="2015544" y="3219822"/>
            <a:ext cx="0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21"/>
          <p:cNvSpPr txBox="1">
            <a:spLocks noChangeArrowheads="1"/>
          </p:cNvSpPr>
          <p:nvPr/>
        </p:nvSpPr>
        <p:spPr bwMode="auto">
          <a:xfrm>
            <a:off x="2195736" y="3435846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354" name="直接连接符 353"/>
          <p:cNvCxnSpPr/>
          <p:nvPr/>
        </p:nvCxnSpPr>
        <p:spPr>
          <a:xfrm>
            <a:off x="1440000" y="1584000"/>
            <a:ext cx="576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直接连接符 354"/>
          <p:cNvCxnSpPr/>
          <p:nvPr/>
        </p:nvCxnSpPr>
        <p:spPr>
          <a:xfrm>
            <a:off x="5904000" y="1584000"/>
            <a:ext cx="288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直接连接符 355"/>
          <p:cNvCxnSpPr/>
          <p:nvPr/>
        </p:nvCxnSpPr>
        <p:spPr>
          <a:xfrm rot="-2160000">
            <a:off x="6156000" y="1512000"/>
            <a:ext cx="288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直接连接符 357"/>
          <p:cNvCxnSpPr/>
          <p:nvPr/>
        </p:nvCxnSpPr>
        <p:spPr>
          <a:xfrm>
            <a:off x="1440000" y="1275606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直接连接符 358"/>
          <p:cNvCxnSpPr/>
          <p:nvPr/>
        </p:nvCxnSpPr>
        <p:spPr>
          <a:xfrm>
            <a:off x="2016000" y="1440000"/>
            <a:ext cx="0" cy="43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直接连接符 359"/>
          <p:cNvCxnSpPr/>
          <p:nvPr/>
        </p:nvCxnSpPr>
        <p:spPr>
          <a:xfrm>
            <a:off x="1728000" y="1296000"/>
            <a:ext cx="0" cy="54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直接连接符 360"/>
          <p:cNvCxnSpPr/>
          <p:nvPr/>
        </p:nvCxnSpPr>
        <p:spPr>
          <a:xfrm>
            <a:off x="5904000" y="1296000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直接连接符 361"/>
          <p:cNvCxnSpPr/>
          <p:nvPr/>
        </p:nvCxnSpPr>
        <p:spPr>
          <a:xfrm>
            <a:off x="6210000" y="1275606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直接箭头连接符 364"/>
          <p:cNvCxnSpPr/>
          <p:nvPr/>
        </p:nvCxnSpPr>
        <p:spPr>
          <a:xfrm>
            <a:off x="1440000" y="1419622"/>
            <a:ext cx="288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直接箭头连接符 365"/>
          <p:cNvCxnSpPr/>
          <p:nvPr/>
        </p:nvCxnSpPr>
        <p:spPr>
          <a:xfrm rot="-2400000">
            <a:off x="6266503" y="1607331"/>
            <a:ext cx="288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直接箭头连接符 366"/>
          <p:cNvCxnSpPr/>
          <p:nvPr/>
        </p:nvCxnSpPr>
        <p:spPr>
          <a:xfrm>
            <a:off x="1744800" y="1724422"/>
            <a:ext cx="288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直接箭头连接符 367"/>
          <p:cNvCxnSpPr/>
          <p:nvPr/>
        </p:nvCxnSpPr>
        <p:spPr>
          <a:xfrm>
            <a:off x="5904000" y="1419622"/>
            <a:ext cx="324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9" name="TextBox 368"/>
          <p:cNvSpPr txBox="1">
            <a:spLocks noChangeArrowheads="1"/>
          </p:cNvSpPr>
          <p:nvPr/>
        </p:nvSpPr>
        <p:spPr bwMode="auto">
          <a:xfrm>
            <a:off x="5868144" y="915566"/>
            <a:ext cx="360040" cy="40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0" name="TextBox 369"/>
          <p:cNvSpPr txBox="1">
            <a:spLocks noChangeArrowheads="1"/>
          </p:cNvSpPr>
          <p:nvPr/>
        </p:nvSpPr>
        <p:spPr bwMode="auto">
          <a:xfrm>
            <a:off x="1763688" y="1707654"/>
            <a:ext cx="360040" cy="40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1" name="TextBox 370"/>
          <p:cNvSpPr txBox="1">
            <a:spLocks noChangeArrowheads="1"/>
          </p:cNvSpPr>
          <p:nvPr/>
        </p:nvSpPr>
        <p:spPr bwMode="auto">
          <a:xfrm>
            <a:off x="1403648" y="987574"/>
            <a:ext cx="360040" cy="40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2" name="TextBox 371"/>
          <p:cNvSpPr txBox="1">
            <a:spLocks noChangeArrowheads="1"/>
          </p:cNvSpPr>
          <p:nvPr/>
        </p:nvSpPr>
        <p:spPr bwMode="auto">
          <a:xfrm>
            <a:off x="6444208" y="1635646"/>
            <a:ext cx="360040" cy="40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373" name="直接连接符 372"/>
          <p:cNvCxnSpPr/>
          <p:nvPr/>
        </p:nvCxnSpPr>
        <p:spPr>
          <a:xfrm rot="-2760000">
            <a:off x="6480000" y="1296000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直接连接符 373"/>
          <p:cNvCxnSpPr/>
          <p:nvPr/>
        </p:nvCxnSpPr>
        <p:spPr>
          <a:xfrm rot="-2760000">
            <a:off x="6285657" y="1508677"/>
            <a:ext cx="0" cy="360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5" name="TextBox 20"/>
          <p:cNvSpPr txBox="1">
            <a:spLocks noChangeArrowheads="1"/>
          </p:cNvSpPr>
          <p:nvPr/>
        </p:nvSpPr>
        <p:spPr bwMode="auto">
          <a:xfrm>
            <a:off x="6012160" y="1491630"/>
            <a:ext cx="3600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宋体" pitchFamily="2" charset="-122"/>
              </a:rPr>
              <a:t>o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376" name="TextBox 20"/>
          <p:cNvSpPr txBox="1">
            <a:spLocks noChangeArrowheads="1"/>
          </p:cNvSpPr>
          <p:nvPr/>
        </p:nvSpPr>
        <p:spPr bwMode="auto">
          <a:xfrm>
            <a:off x="1691680" y="1203598"/>
            <a:ext cx="3600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宋体" pitchFamily="2" charset="-122"/>
              </a:rPr>
              <a:t>o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377" name="椭圆 376"/>
          <p:cNvSpPr/>
          <p:nvPr/>
        </p:nvSpPr>
        <p:spPr>
          <a:xfrm flipH="1" flipV="1">
            <a:off x="1692000" y="1548000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8" name="椭圆 377"/>
          <p:cNvSpPr/>
          <p:nvPr/>
        </p:nvSpPr>
        <p:spPr>
          <a:xfrm flipH="1">
            <a:off x="6166800" y="1548000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9" name="矩形 378"/>
          <p:cNvSpPr/>
          <p:nvPr/>
        </p:nvSpPr>
        <p:spPr>
          <a:xfrm>
            <a:off x="827584" y="3939902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        定滑轮可等效为动力臂与阻力臂相等的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等臂杠杆</a:t>
            </a:r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，所以定滑轮不省力。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" grpId="0"/>
      <p:bldP spid="370" grpId="0"/>
      <p:bldP spid="371" grpId="0"/>
      <p:bldP spid="372" grpId="0"/>
      <p:bldP spid="375" grpId="0"/>
      <p:bldP spid="376" grpId="0"/>
      <p:bldP spid="377" grpId="0" animBg="1"/>
      <p:bldP spid="378" grpId="0" animBg="1"/>
      <p:bldP spid="37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23528" y="48351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+mn-ea"/>
              </a:rPr>
              <a:t>二、定滑轮的特点</a:t>
            </a:r>
            <a:endParaRPr lang="zh-CN" altLang="en-US" sz="2800" b="1" dirty="0"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知识点</a:t>
            </a:r>
            <a:endParaRPr lang="zh-CN" altLang="en-US" sz="3200" b="1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75656" y="987574"/>
            <a:ext cx="20425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宋体" pitchFamily="2" charset="-122"/>
              </a:rPr>
              <a:t>1</a:t>
            </a:r>
            <a:r>
              <a:rPr lang="zh-CN" altLang="en-US" sz="2400" b="1" dirty="0" smtClean="0">
                <a:latin typeface="宋体" pitchFamily="2" charset="-122"/>
              </a:rPr>
              <a:t>、不省力。 </a:t>
            </a:r>
            <a:endParaRPr lang="zh-CN" altLang="en-US" sz="2400" dirty="0"/>
          </a:p>
        </p:txBody>
      </p:sp>
      <p:sp>
        <p:nvSpPr>
          <p:cNvPr id="9" name="矩形 8"/>
          <p:cNvSpPr/>
          <p:nvPr/>
        </p:nvSpPr>
        <p:spPr>
          <a:xfrm>
            <a:off x="1475656" y="1419622"/>
            <a:ext cx="3589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宋体" pitchFamily="2" charset="-122"/>
              </a:rPr>
              <a:t>2</a:t>
            </a:r>
            <a:r>
              <a:rPr lang="zh-CN" altLang="en-US" sz="2400" b="1" dirty="0" smtClean="0">
                <a:latin typeface="宋体" pitchFamily="2" charset="-122"/>
              </a:rPr>
              <a:t>、可以改变力的方向。 </a:t>
            </a:r>
            <a:endParaRPr lang="zh-CN" altLang="en-US" sz="2400" dirty="0"/>
          </a:p>
        </p:txBody>
      </p:sp>
      <p:sp>
        <p:nvSpPr>
          <p:cNvPr id="16" name="矩形 15"/>
          <p:cNvSpPr/>
          <p:nvPr/>
        </p:nvSpPr>
        <p:spPr>
          <a:xfrm>
            <a:off x="1475656" y="1851670"/>
            <a:ext cx="40527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宋体" pitchFamily="2" charset="-122"/>
              </a:rPr>
              <a:t>3</a:t>
            </a:r>
            <a:r>
              <a:rPr lang="zh-CN" altLang="en-US" sz="2400" b="1" dirty="0" smtClean="0">
                <a:latin typeface="宋体" pitchFamily="2" charset="-122"/>
              </a:rPr>
              <a:t>、不省距离，也不费距离。</a:t>
            </a:r>
            <a:endParaRPr lang="zh-CN" altLang="en-US" sz="2400" dirty="0"/>
          </a:p>
        </p:txBody>
      </p:sp>
      <p:sp>
        <p:nvSpPr>
          <p:cNvPr id="17" name="矩形 16"/>
          <p:cNvSpPr/>
          <p:nvPr/>
        </p:nvSpPr>
        <p:spPr>
          <a:xfrm>
            <a:off x="3347864" y="987574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（等臂杠杆）</a:t>
            </a:r>
            <a:endParaRPr lang="zh-CN" altLang="en-US" sz="2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  <p:bldP spid="9" grpId="0"/>
      <p:bldP spid="16" grpId="0"/>
      <p:bldP spid="1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2347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实验探究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2347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探究动滑轮的特点</a:t>
            </a:r>
            <a:endParaRPr lang="zh-CN" altLang="en-US" sz="28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5508104" y="3579862"/>
            <a:ext cx="345638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</a:t>
            </a:r>
            <a:r>
              <a:rPr lang="en-US" altLang="zh-CN" sz="2400" b="1" dirty="0" smtClean="0">
                <a:latin typeface="+mn-ea"/>
              </a:rPr>
              <a:t> </a:t>
            </a:r>
            <a:r>
              <a:rPr lang="zh-CN" altLang="en-US" sz="2400" b="1" dirty="0" smtClean="0">
                <a:latin typeface="+mn-ea"/>
              </a:rPr>
              <a:t>如图所示，用</a:t>
            </a:r>
            <a:r>
              <a:rPr lang="zh-CN" altLang="en-US" sz="2400" b="1" dirty="0">
                <a:latin typeface="+mn-ea"/>
              </a:rPr>
              <a:t>弹簧测力计</a:t>
            </a:r>
            <a:r>
              <a:rPr lang="zh-CN" altLang="en-US" sz="2400" b="1" dirty="0" smtClean="0">
                <a:latin typeface="+mn-ea"/>
              </a:rPr>
              <a:t>测出使用动滑轮匀速</a:t>
            </a:r>
            <a:r>
              <a:rPr lang="zh-CN" altLang="en-US" sz="2400" b="1" dirty="0">
                <a:latin typeface="+mn-ea"/>
              </a:rPr>
              <a:t>拉起重物所用的</a:t>
            </a:r>
            <a:r>
              <a:rPr lang="zh-CN" altLang="en-US" sz="2400" b="1" dirty="0" smtClean="0">
                <a:latin typeface="+mn-ea"/>
              </a:rPr>
              <a:t>力</a:t>
            </a:r>
            <a:r>
              <a:rPr lang="en-US" altLang="zh-CN" sz="2400" b="1" dirty="0" smtClean="0">
                <a:latin typeface="+mn-ea"/>
              </a:rPr>
              <a:t>F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23528" y="627534"/>
            <a:ext cx="18722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实验步骤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:</a:t>
            </a:r>
          </a:p>
        </p:txBody>
      </p:sp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323528" y="3579862"/>
            <a:ext cx="23042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、用</a:t>
            </a:r>
            <a:r>
              <a:rPr lang="zh-CN" altLang="en-US" sz="2400" b="1" dirty="0">
                <a:latin typeface="+mn-ea"/>
              </a:rPr>
              <a:t>弹簧测力计</a:t>
            </a:r>
            <a:r>
              <a:rPr lang="zh-CN" altLang="en-US" sz="2400" b="1" dirty="0" smtClean="0">
                <a:latin typeface="+mn-ea"/>
              </a:rPr>
              <a:t>测出钩</a:t>
            </a:r>
            <a:r>
              <a:rPr lang="zh-CN" altLang="en-US" sz="2400" b="1" dirty="0">
                <a:latin typeface="+mn-ea"/>
              </a:rPr>
              <a:t>码的</a:t>
            </a:r>
            <a:r>
              <a:rPr lang="zh-CN" altLang="en-US" sz="2400" b="1" dirty="0" smtClean="0">
                <a:latin typeface="+mn-ea"/>
              </a:rPr>
              <a:t>重力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en-US" altLang="zh-CN" sz="2400" b="1" dirty="0">
              <a:latin typeface="+mn-ea"/>
            </a:endParaRPr>
          </a:p>
        </p:txBody>
      </p:sp>
      <p:grpSp>
        <p:nvGrpSpPr>
          <p:cNvPr id="35" name="组合 236"/>
          <p:cNvGrpSpPr/>
          <p:nvPr/>
        </p:nvGrpSpPr>
        <p:grpSpPr>
          <a:xfrm>
            <a:off x="1259632" y="1203598"/>
            <a:ext cx="432000" cy="1838402"/>
            <a:chOff x="1259632" y="1203598"/>
            <a:chExt cx="432000" cy="1838402"/>
          </a:xfrm>
        </p:grpSpPr>
        <p:grpSp>
          <p:nvGrpSpPr>
            <p:cNvPr id="38" name="Group 2"/>
            <p:cNvGrpSpPr>
              <a:grpSpLocks/>
            </p:cNvGrpSpPr>
            <p:nvPr/>
          </p:nvGrpSpPr>
          <p:grpSpPr bwMode="auto">
            <a:xfrm>
              <a:off x="1331640" y="1203598"/>
              <a:ext cx="288032" cy="1440160"/>
              <a:chOff x="0" y="0"/>
              <a:chExt cx="595" cy="3089"/>
            </a:xfrm>
          </p:grpSpPr>
          <p:grpSp>
            <p:nvGrpSpPr>
              <p:cNvPr id="39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40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1029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30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031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32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41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42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1035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43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44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1038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039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1040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45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042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46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044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5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6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7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8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49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0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1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2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3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4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47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056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7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8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59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0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1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2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3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4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5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066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1067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48" name="Group 2"/>
            <p:cNvGrpSpPr>
              <a:grpSpLocks/>
            </p:cNvGrpSpPr>
            <p:nvPr/>
          </p:nvGrpSpPr>
          <p:grpSpPr bwMode="auto">
            <a:xfrm>
              <a:off x="1259632" y="2610000"/>
              <a:ext cx="432000" cy="432000"/>
              <a:chOff x="0" y="0"/>
              <a:chExt cx="1155" cy="1502"/>
            </a:xfrm>
          </p:grpSpPr>
          <p:sp>
            <p:nvSpPr>
              <p:cNvPr id="81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2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83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230" name="TextBox 229"/>
          <p:cNvSpPr txBox="1"/>
          <p:nvPr/>
        </p:nvSpPr>
        <p:spPr>
          <a:xfrm>
            <a:off x="4427984" y="300379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dirty="0"/>
          </a:p>
        </p:txBody>
      </p:sp>
      <p:sp>
        <p:nvSpPr>
          <p:cNvPr id="234" name="矩形 233"/>
          <p:cNvSpPr/>
          <p:nvPr/>
        </p:nvSpPr>
        <p:spPr>
          <a:xfrm>
            <a:off x="2843808" y="1203598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宋体" pitchFamily="2" charset="-122"/>
              </a:rPr>
              <a:t>分析归纳</a:t>
            </a:r>
            <a:endParaRPr lang="zh-CN" altLang="en-US" sz="2800" b="1" dirty="0">
              <a:solidFill>
                <a:srgbClr val="000099"/>
              </a:solidFill>
              <a:latin typeface="宋体" pitchFamily="2" charset="-122"/>
            </a:endParaRPr>
          </a:p>
        </p:txBody>
      </p:sp>
      <p:sp>
        <p:nvSpPr>
          <p:cNvPr id="235" name="矩形 234"/>
          <p:cNvSpPr/>
          <p:nvPr/>
        </p:nvSpPr>
        <p:spPr>
          <a:xfrm>
            <a:off x="2627784" y="2571750"/>
            <a:ext cx="28151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C00000"/>
                </a:solidFill>
                <a:latin typeface="宋体" pitchFamily="2" charset="-122"/>
              </a:rPr>
              <a:t>不能改变力的方向 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236" name="矩形 235"/>
          <p:cNvSpPr/>
          <p:nvPr/>
        </p:nvSpPr>
        <p:spPr>
          <a:xfrm>
            <a:off x="3131840" y="1995686"/>
            <a:ext cx="1268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C00000"/>
                </a:solidFill>
                <a:latin typeface="宋体" pitchFamily="2" charset="-122"/>
              </a:rPr>
              <a:t>可省力 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grpSp>
        <p:nvGrpSpPr>
          <p:cNvPr id="273" name="组合 272"/>
          <p:cNvGrpSpPr/>
          <p:nvPr/>
        </p:nvGrpSpPr>
        <p:grpSpPr>
          <a:xfrm>
            <a:off x="5580112" y="555526"/>
            <a:ext cx="1332240" cy="2967974"/>
            <a:chOff x="5400000" y="339502"/>
            <a:chExt cx="1332240" cy="2967974"/>
          </a:xfrm>
        </p:grpSpPr>
        <p:grpSp>
          <p:nvGrpSpPr>
            <p:cNvPr id="49" name="组合 221"/>
            <p:cNvGrpSpPr/>
            <p:nvPr/>
          </p:nvGrpSpPr>
          <p:grpSpPr>
            <a:xfrm>
              <a:off x="6156000" y="2643758"/>
              <a:ext cx="432000" cy="663718"/>
              <a:chOff x="5328000" y="1979992"/>
              <a:chExt cx="432000" cy="663718"/>
            </a:xfrm>
          </p:grpSpPr>
          <p:cxnSp>
            <p:nvCxnSpPr>
              <p:cNvPr id="85" name="直接连接符 84"/>
              <p:cNvCxnSpPr/>
              <p:nvPr/>
            </p:nvCxnSpPr>
            <p:spPr>
              <a:xfrm>
                <a:off x="5544000" y="1979992"/>
                <a:ext cx="0" cy="252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0" name="Group 2"/>
              <p:cNvGrpSpPr>
                <a:grpSpLocks/>
              </p:cNvGrpSpPr>
              <p:nvPr/>
            </p:nvGrpSpPr>
            <p:grpSpPr bwMode="auto">
              <a:xfrm>
                <a:off x="5328000" y="2211710"/>
                <a:ext cx="432000" cy="432000"/>
                <a:chOff x="0" y="0"/>
                <a:chExt cx="1155" cy="1502"/>
              </a:xfrm>
            </p:grpSpPr>
            <p:sp>
              <p:nvSpPr>
                <p:cNvPr id="88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9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90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51" name="组合 222"/>
            <p:cNvGrpSpPr/>
            <p:nvPr/>
          </p:nvGrpSpPr>
          <p:grpSpPr>
            <a:xfrm rot="10800000">
              <a:off x="6444208" y="339502"/>
              <a:ext cx="288032" cy="1944216"/>
              <a:chOff x="5976000" y="1059582"/>
              <a:chExt cx="288032" cy="1944216"/>
            </a:xfrm>
          </p:grpSpPr>
          <p:cxnSp>
            <p:nvCxnSpPr>
              <p:cNvPr id="91" name="直接连接符 90"/>
              <p:cNvCxnSpPr/>
              <p:nvPr/>
            </p:nvCxnSpPr>
            <p:spPr>
              <a:xfrm>
                <a:off x="6120000" y="1059582"/>
                <a:ext cx="0" cy="756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2" name="Group 2"/>
              <p:cNvGrpSpPr>
                <a:grpSpLocks/>
              </p:cNvGrpSpPr>
              <p:nvPr/>
            </p:nvGrpSpPr>
            <p:grpSpPr bwMode="auto">
              <a:xfrm rot="10800000">
                <a:off x="5976000" y="1815798"/>
                <a:ext cx="288032" cy="1188000"/>
                <a:chOff x="0" y="0"/>
                <a:chExt cx="595" cy="3089"/>
              </a:xfrm>
            </p:grpSpPr>
            <p:grpSp>
              <p:nvGrpSpPr>
                <p:cNvPr id="53" name="Group 3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95" cy="3089"/>
                  <a:chOff x="0" y="0"/>
                  <a:chExt cx="595" cy="3089"/>
                </a:xfrm>
              </p:grpSpPr>
              <p:grpSp>
                <p:nvGrpSpPr>
                  <p:cNvPr id="54" name="Group 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68" y="2563"/>
                    <a:ext cx="260" cy="526"/>
                    <a:chOff x="0" y="0"/>
                    <a:chExt cx="260" cy="526"/>
                  </a:xfrm>
                </p:grpSpPr>
                <p:sp>
                  <p:nvSpPr>
                    <p:cNvPr id="132" name="Arc 5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266"/>
                      <a:ext cx="260" cy="260"/>
                    </a:xfrm>
                    <a:custGeom>
                      <a:avLst/>
                      <a:gdLst>
                        <a:gd name="G0" fmla="+- 21600 0 0"/>
                        <a:gd name="G1" fmla="+- 21600 0 0"/>
                        <a:gd name="G2" fmla="+- 21600 0 0"/>
                        <a:gd name="T0" fmla="*/ 21600 w 43200"/>
                        <a:gd name="T1" fmla="*/ 0 h 43200"/>
                        <a:gd name="T2" fmla="*/ 37 w 43200"/>
                        <a:gd name="T3" fmla="*/ 20332 h 43200"/>
                        <a:gd name="T4" fmla="*/ 21600 w 4320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200" h="43200" fill="none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</a:path>
                        <a:path w="43200" h="43200" stroke="0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" name="Line 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135" y="0"/>
                      <a:ext cx="0" cy="26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96" name="Oval 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08" y="0"/>
                    <a:ext cx="379" cy="379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 cmpd="dbl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97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97" y="395"/>
                    <a:ext cx="1" cy="15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5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0" y="532"/>
                    <a:ext cx="595" cy="2053"/>
                    <a:chOff x="0" y="0"/>
                    <a:chExt cx="685" cy="2053"/>
                  </a:xfrm>
                </p:grpSpPr>
                <p:grpSp>
                  <p:nvGrpSpPr>
                    <p:cNvPr id="56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685" cy="2053"/>
                      <a:chOff x="0" y="0"/>
                      <a:chExt cx="421" cy="2053"/>
                    </a:xfrm>
                  </p:grpSpPr>
                  <p:sp>
                    <p:nvSpPr>
                      <p:cNvPr id="126" name="Arc 11"/>
                      <p:cNvSpPr>
                        <a:spLocks/>
                      </p:cNvSpPr>
                      <p:nvPr/>
                    </p:nvSpPr>
                    <p:spPr bwMode="auto">
                      <a:xfrm rot="5400000" flipV="1">
                        <a:off x="108" y="1770"/>
                        <a:ext cx="174" cy="389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57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421" cy="1919"/>
                        <a:chOff x="0" y="0"/>
                        <a:chExt cx="196" cy="1919"/>
                      </a:xfrm>
                    </p:grpSpPr>
                    <p:grpSp>
                      <p:nvGrpSpPr>
                        <p:cNvPr id="58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97"/>
                          <a:ext cx="190" cy="1822"/>
                          <a:chOff x="0" y="0"/>
                          <a:chExt cx="210" cy="2040"/>
                        </a:xfrm>
                      </p:grpSpPr>
                      <p:sp>
                        <p:nvSpPr>
                          <p:cNvPr id="130" name="Line 1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131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1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sp>
                      <p:nvSpPr>
                        <p:cNvPr id="129" name="Arc 16"/>
                        <p:cNvSpPr>
                          <a:spLocks/>
                        </p:cNvSpPr>
                        <p:nvPr/>
                      </p:nvSpPr>
                      <p:spPr bwMode="auto">
                        <a:xfrm rot="16200000">
                          <a:off x="50" y="-44"/>
                          <a:ext cx="102" cy="190"/>
                        </a:xfrm>
                        <a:custGeom>
                          <a:avLst/>
                          <a:gdLst>
                            <a:gd name="G0" fmla="+- 450 0 0"/>
                            <a:gd name="G1" fmla="+- 21600 0 0"/>
                            <a:gd name="G2" fmla="+- 21600 0 0"/>
                            <a:gd name="T0" fmla="*/ 450 w 22050"/>
                            <a:gd name="T1" fmla="*/ 0 h 43200"/>
                            <a:gd name="T2" fmla="*/ 0 w 22050"/>
                            <a:gd name="T3" fmla="*/ 43195 h 43200"/>
                            <a:gd name="T4" fmla="*/ 450 w 22050"/>
                            <a:gd name="T5" fmla="*/ 21600 h 4320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</a:cxnLst>
                          <a:rect l="0" t="0" r="r" b="b"/>
                          <a:pathLst>
                            <a:path w="22050" h="43200" fill="none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</a:path>
                            <a:path w="22050" h="43200" stroke="0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  <a:lnTo>
                                <a:pt x="450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  <p:grpSp>
                  <p:nvGrpSpPr>
                    <p:cNvPr id="59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" y="102"/>
                      <a:ext cx="500" cy="1764"/>
                      <a:chOff x="0" y="0"/>
                      <a:chExt cx="500" cy="1764"/>
                    </a:xfrm>
                  </p:grpSpPr>
                  <p:sp>
                    <p:nvSpPr>
                      <p:cNvPr id="101" name="Rectangle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" y="0"/>
                        <a:ext cx="131" cy="176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60" name="Group 19"/>
                      <p:cNvGrpSpPr>
                        <a:grpSpLocks/>
                      </p:cNvGrpSpPr>
                      <p:nvPr/>
                    </p:nvGrpSpPr>
                    <p:grpSpPr bwMode="auto">
                      <a:xfrm rot="16200000" flipH="1">
                        <a:off x="-77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115" name="Line 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16" name="Line 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17" name="Line 2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18" name="Line 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19" name="Line 2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0" name="Line 2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1" name="Line 2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2" name="Line 2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3" name="Line 2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4" name="Line 2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5" name="Line 3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grpSp>
                    <p:nvGrpSpPr>
                      <p:cNvPr id="61" name="Group 31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-45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104" name="Line 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05" name="Lin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06" name="Line 3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07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08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09" name="Lin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10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11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12" name="Line 4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13" name="Line 4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14" name="Line 4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</p:grpSp>
            </p:grpSp>
            <p:sp>
              <p:nvSpPr>
                <p:cNvPr id="94" name="Line 43"/>
                <p:cNvSpPr>
                  <a:spLocks noChangeShapeType="1"/>
                </p:cNvSpPr>
                <p:nvPr/>
              </p:nvSpPr>
              <p:spPr bwMode="auto">
                <a:xfrm>
                  <a:off x="113" y="1134"/>
                  <a:ext cx="35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lg"/>
                  <a:tailEnd type="triangle" w="sm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237" name="Group 91"/>
            <p:cNvGrpSpPr>
              <a:grpSpLocks/>
            </p:cNvGrpSpPr>
            <p:nvPr/>
          </p:nvGrpSpPr>
          <p:grpSpPr bwMode="auto">
            <a:xfrm>
              <a:off x="6156176" y="1779662"/>
              <a:ext cx="432000" cy="900000"/>
              <a:chOff x="0" y="0"/>
              <a:chExt cx="1912" cy="4432"/>
            </a:xfrm>
          </p:grpSpPr>
          <p:sp>
            <p:nvSpPr>
              <p:cNvPr id="238" name="Oval 92"/>
              <p:cNvSpPr>
                <a:spLocks noChangeArrowheads="1"/>
              </p:cNvSpPr>
              <p:nvPr/>
            </p:nvSpPr>
            <p:spPr bwMode="auto">
              <a:xfrm>
                <a:off x="0" y="1248"/>
                <a:ext cx="1912" cy="191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239" name="Group 93"/>
              <p:cNvGrpSpPr>
                <a:grpSpLocks/>
              </p:cNvGrpSpPr>
              <p:nvPr/>
            </p:nvGrpSpPr>
            <p:grpSpPr bwMode="auto">
              <a:xfrm>
                <a:off x="476" y="0"/>
                <a:ext cx="963" cy="4432"/>
                <a:chOff x="0" y="0"/>
                <a:chExt cx="963" cy="4432"/>
              </a:xfrm>
            </p:grpSpPr>
            <p:sp>
              <p:nvSpPr>
                <p:cNvPr id="240" name="未知"/>
                <p:cNvSpPr>
                  <a:spLocks/>
                </p:cNvSpPr>
                <p:nvPr/>
              </p:nvSpPr>
              <p:spPr bwMode="auto">
                <a:xfrm rot="10800000">
                  <a:off x="0" y="0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41" name="未知"/>
                <p:cNvSpPr>
                  <a:spLocks/>
                </p:cNvSpPr>
                <p:nvPr/>
              </p:nvSpPr>
              <p:spPr bwMode="auto">
                <a:xfrm>
                  <a:off x="211" y="3465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42" name="未知"/>
                <p:cNvSpPr>
                  <a:spLocks/>
                </p:cNvSpPr>
                <p:nvPr/>
              </p:nvSpPr>
              <p:spPr bwMode="auto">
                <a:xfrm>
                  <a:off x="172" y="846"/>
                  <a:ext cx="608" cy="266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43" name="Group 97"/>
                <p:cNvGrpSpPr>
                  <a:grpSpLocks/>
                </p:cNvGrpSpPr>
                <p:nvPr/>
              </p:nvGrpSpPr>
              <p:grpSpPr bwMode="auto">
                <a:xfrm>
                  <a:off x="347" y="2080"/>
                  <a:ext cx="256" cy="256"/>
                  <a:chOff x="0" y="0"/>
                  <a:chExt cx="274" cy="274"/>
                </a:xfrm>
              </p:grpSpPr>
              <p:sp>
                <p:nvSpPr>
                  <p:cNvPr id="250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51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44" name="Group 100"/>
                <p:cNvGrpSpPr>
                  <a:grpSpLocks/>
                </p:cNvGrpSpPr>
                <p:nvPr/>
              </p:nvGrpSpPr>
              <p:grpSpPr bwMode="auto">
                <a:xfrm>
                  <a:off x="346" y="3140"/>
                  <a:ext cx="256" cy="256"/>
                  <a:chOff x="0" y="0"/>
                  <a:chExt cx="274" cy="274"/>
                </a:xfrm>
              </p:grpSpPr>
              <p:sp>
                <p:nvSpPr>
                  <p:cNvPr id="248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49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45" name="Group 103"/>
                <p:cNvGrpSpPr>
                  <a:grpSpLocks/>
                </p:cNvGrpSpPr>
                <p:nvPr/>
              </p:nvGrpSpPr>
              <p:grpSpPr bwMode="auto">
                <a:xfrm>
                  <a:off x="362" y="999"/>
                  <a:ext cx="256" cy="256"/>
                  <a:chOff x="0" y="0"/>
                  <a:chExt cx="274" cy="274"/>
                </a:xfrm>
              </p:grpSpPr>
              <p:sp>
                <p:nvSpPr>
                  <p:cNvPr id="246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47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  <p:grpSp>
          <p:nvGrpSpPr>
            <p:cNvPr id="254" name="Group 13"/>
            <p:cNvGrpSpPr>
              <a:grpSpLocks/>
            </p:cNvGrpSpPr>
            <p:nvPr/>
          </p:nvGrpSpPr>
          <p:grpSpPr bwMode="auto">
            <a:xfrm flipV="1">
              <a:off x="5400000" y="987574"/>
              <a:ext cx="972000" cy="78747"/>
              <a:chOff x="0" y="0"/>
              <a:chExt cx="1338" cy="130"/>
            </a:xfrm>
          </p:grpSpPr>
          <p:sp>
            <p:nvSpPr>
              <p:cNvPr id="255" name="Line 14"/>
              <p:cNvSpPr>
                <a:spLocks noChangeShapeType="1"/>
              </p:cNvSpPr>
              <p:nvPr/>
            </p:nvSpPr>
            <p:spPr bwMode="auto">
              <a:xfrm flipH="1">
                <a:off x="0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Line 15"/>
              <p:cNvSpPr>
                <a:spLocks noChangeShapeType="1"/>
              </p:cNvSpPr>
              <p:nvPr/>
            </p:nvSpPr>
            <p:spPr bwMode="auto">
              <a:xfrm flipH="1">
                <a:off x="120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7" name="Line 16"/>
              <p:cNvSpPr>
                <a:spLocks noChangeShapeType="1"/>
              </p:cNvSpPr>
              <p:nvPr/>
            </p:nvSpPr>
            <p:spPr bwMode="auto">
              <a:xfrm flipH="1">
                <a:off x="24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8" name="Line 17"/>
              <p:cNvSpPr>
                <a:spLocks noChangeShapeType="1"/>
              </p:cNvSpPr>
              <p:nvPr/>
            </p:nvSpPr>
            <p:spPr bwMode="auto">
              <a:xfrm flipH="1">
                <a:off x="36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9" name="Line 18"/>
              <p:cNvSpPr>
                <a:spLocks noChangeShapeType="1"/>
              </p:cNvSpPr>
              <p:nvPr/>
            </p:nvSpPr>
            <p:spPr bwMode="auto">
              <a:xfrm flipH="1">
                <a:off x="48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0" name="Line 19"/>
              <p:cNvSpPr>
                <a:spLocks noChangeShapeType="1"/>
              </p:cNvSpPr>
              <p:nvPr/>
            </p:nvSpPr>
            <p:spPr bwMode="auto">
              <a:xfrm flipH="1">
                <a:off x="601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1" name="Line 20"/>
              <p:cNvSpPr>
                <a:spLocks noChangeShapeType="1"/>
              </p:cNvSpPr>
              <p:nvPr/>
            </p:nvSpPr>
            <p:spPr bwMode="auto">
              <a:xfrm flipH="1">
                <a:off x="72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2" name="Line 21"/>
              <p:cNvSpPr>
                <a:spLocks noChangeShapeType="1"/>
              </p:cNvSpPr>
              <p:nvPr/>
            </p:nvSpPr>
            <p:spPr bwMode="auto">
              <a:xfrm flipH="1">
                <a:off x="84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3" name="Line 22"/>
              <p:cNvSpPr>
                <a:spLocks noChangeShapeType="1"/>
              </p:cNvSpPr>
              <p:nvPr/>
            </p:nvSpPr>
            <p:spPr bwMode="auto">
              <a:xfrm flipH="1">
                <a:off x="96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4" name="Line 23"/>
              <p:cNvSpPr>
                <a:spLocks noChangeShapeType="1"/>
              </p:cNvSpPr>
              <p:nvPr/>
            </p:nvSpPr>
            <p:spPr bwMode="auto">
              <a:xfrm flipH="1">
                <a:off x="1082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5" name="Line 24"/>
              <p:cNvSpPr>
                <a:spLocks noChangeShapeType="1"/>
              </p:cNvSpPr>
              <p:nvPr/>
            </p:nvSpPr>
            <p:spPr bwMode="auto">
              <a:xfrm flipH="1">
                <a:off x="1203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6" name="Line 25"/>
              <p:cNvSpPr>
                <a:spLocks noChangeShapeType="1"/>
              </p:cNvSpPr>
              <p:nvPr/>
            </p:nvSpPr>
            <p:spPr bwMode="auto">
              <a:xfrm>
                <a:off x="23" y="0"/>
                <a:ext cx="1315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272" name="直接连接符 271"/>
            <p:cNvCxnSpPr/>
            <p:nvPr/>
          </p:nvCxnSpPr>
          <p:spPr>
            <a:xfrm>
              <a:off x="6156176" y="1059582"/>
              <a:ext cx="0" cy="118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4" name="直接箭头连接符 273"/>
          <p:cNvCxnSpPr/>
          <p:nvPr/>
        </p:nvCxnSpPr>
        <p:spPr bwMode="auto">
          <a:xfrm rot="10800000">
            <a:off x="6768000" y="1268462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TextBox 21"/>
          <p:cNvSpPr txBox="1">
            <a:spLocks noChangeArrowheads="1"/>
          </p:cNvSpPr>
          <p:nvPr/>
        </p:nvSpPr>
        <p:spPr bwMode="auto">
          <a:xfrm>
            <a:off x="6948264" y="1131590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234" grpId="0"/>
      <p:bldP spid="235" grpId="0"/>
      <p:bldP spid="236" grpId="0"/>
      <p:bldP spid="2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实验探究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0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探究动滑轮的特点</a:t>
            </a:r>
            <a:endParaRPr lang="zh-CN" altLang="en-US" sz="28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51520" y="483518"/>
            <a:ext cx="17281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实验步骤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83568" y="4155926"/>
            <a:ext cx="75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3</a:t>
            </a:r>
            <a:r>
              <a:rPr lang="zh-CN" altLang="en-US" sz="2400" b="1" dirty="0" smtClean="0">
                <a:latin typeface="+mn-ea"/>
              </a:rPr>
              <a:t>、用动滑轮匀速提起钩码，用</a:t>
            </a:r>
            <a:r>
              <a:rPr lang="zh-CN" altLang="en-US" sz="2400" b="1" dirty="0">
                <a:latin typeface="+mn-ea"/>
              </a:rPr>
              <a:t>刻度尺测量物体被提起的高度</a:t>
            </a:r>
            <a:r>
              <a:rPr lang="en-US" altLang="zh-CN" sz="2400" b="1" dirty="0" smtClean="0">
                <a:latin typeface="+mn-ea"/>
              </a:rPr>
              <a:t>(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h </a:t>
            </a:r>
            <a:r>
              <a:rPr lang="en-US" altLang="zh-CN" sz="2400" b="1" dirty="0" smtClean="0">
                <a:latin typeface="+mn-ea"/>
              </a:rPr>
              <a:t>)</a:t>
            </a:r>
            <a:r>
              <a:rPr lang="zh-CN" altLang="en-US" sz="2400" b="1" dirty="0">
                <a:latin typeface="+mn-ea"/>
              </a:rPr>
              <a:t>和绳子自由端移动的距离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zh-CN" altLang="en-US" sz="2400" b="1" dirty="0" smtClean="0">
                <a:latin typeface="+mn-ea"/>
              </a:rPr>
              <a:t>（</a:t>
            </a:r>
            <a:r>
              <a:rPr lang="en-US" altLang="zh-CN" sz="2400" b="1" dirty="0" smtClean="0">
                <a:latin typeface="+mn-ea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s </a:t>
            </a:r>
            <a:r>
              <a:rPr lang="zh-CN" altLang="en-US" sz="2400" b="1" dirty="0" smtClean="0">
                <a:latin typeface="+mn-ea"/>
              </a:rPr>
              <a:t>）。</a:t>
            </a:r>
            <a:endParaRPr lang="en-US" altLang="zh-CN" sz="2400" b="1" dirty="0">
              <a:latin typeface="+mn-ea"/>
            </a:endParaRPr>
          </a:p>
        </p:txBody>
      </p:sp>
      <p:cxnSp>
        <p:nvCxnSpPr>
          <p:cNvPr id="216" name="直接连接符 215"/>
          <p:cNvCxnSpPr/>
          <p:nvPr/>
        </p:nvCxnSpPr>
        <p:spPr>
          <a:xfrm>
            <a:off x="1980000" y="3147814"/>
            <a:ext cx="1764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直接连接符 216"/>
          <p:cNvCxnSpPr/>
          <p:nvPr/>
        </p:nvCxnSpPr>
        <p:spPr>
          <a:xfrm>
            <a:off x="1512000" y="3528000"/>
            <a:ext cx="1296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矩形 217"/>
          <p:cNvSpPr/>
          <p:nvPr/>
        </p:nvSpPr>
        <p:spPr>
          <a:xfrm>
            <a:off x="2160000" y="313200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h</a:t>
            </a:r>
            <a:endParaRPr lang="zh-CN" altLang="en-US" sz="2400" dirty="0"/>
          </a:p>
        </p:txBody>
      </p:sp>
      <p:grpSp>
        <p:nvGrpSpPr>
          <p:cNvPr id="277" name="组合 276"/>
          <p:cNvGrpSpPr/>
          <p:nvPr/>
        </p:nvGrpSpPr>
        <p:grpSpPr>
          <a:xfrm>
            <a:off x="2339752" y="2787774"/>
            <a:ext cx="0" cy="1080080"/>
            <a:chOff x="2339752" y="2787774"/>
            <a:chExt cx="0" cy="1080080"/>
          </a:xfrm>
        </p:grpSpPr>
        <p:cxnSp>
          <p:nvCxnSpPr>
            <p:cNvPr id="219" name="直接箭头连接符 218"/>
            <p:cNvCxnSpPr/>
            <p:nvPr/>
          </p:nvCxnSpPr>
          <p:spPr bwMode="auto">
            <a:xfrm>
              <a:off x="2339752" y="2787774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接箭头连接符 219"/>
            <p:cNvCxnSpPr/>
            <p:nvPr/>
          </p:nvCxnSpPr>
          <p:spPr bwMode="auto">
            <a:xfrm rot="10800000">
              <a:off x="2339752" y="3507854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1" name="直接连接符 220"/>
          <p:cNvCxnSpPr/>
          <p:nvPr/>
        </p:nvCxnSpPr>
        <p:spPr>
          <a:xfrm>
            <a:off x="2880000" y="1396800"/>
            <a:ext cx="1620000" cy="0"/>
          </a:xfrm>
          <a:prstGeom prst="line">
            <a:avLst/>
          </a:prstGeom>
          <a:ln w="22225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直接连接符 221"/>
          <p:cNvCxnSpPr/>
          <p:nvPr/>
        </p:nvCxnSpPr>
        <p:spPr>
          <a:xfrm>
            <a:off x="1656000" y="2160000"/>
            <a:ext cx="2880000" cy="0"/>
          </a:xfrm>
          <a:prstGeom prst="line">
            <a:avLst/>
          </a:prstGeom>
          <a:ln w="22225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5" name="组合 236"/>
          <p:cNvGrpSpPr/>
          <p:nvPr/>
        </p:nvGrpSpPr>
        <p:grpSpPr>
          <a:xfrm>
            <a:off x="4283968" y="1404000"/>
            <a:ext cx="0" cy="756000"/>
            <a:chOff x="6084168" y="1995686"/>
            <a:chExt cx="0" cy="1080080"/>
          </a:xfrm>
        </p:grpSpPr>
        <p:cxnSp>
          <p:nvCxnSpPr>
            <p:cNvPr id="224" name="直接箭头连接符 223"/>
            <p:cNvCxnSpPr/>
            <p:nvPr/>
          </p:nvCxnSpPr>
          <p:spPr bwMode="auto">
            <a:xfrm rot="10800000">
              <a:off x="6084168" y="1995686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接箭头连接符 224"/>
            <p:cNvCxnSpPr/>
            <p:nvPr/>
          </p:nvCxnSpPr>
          <p:spPr bwMode="auto">
            <a:xfrm>
              <a:off x="6084168" y="2715766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矩形 225"/>
          <p:cNvSpPr/>
          <p:nvPr/>
        </p:nvSpPr>
        <p:spPr>
          <a:xfrm>
            <a:off x="4104000" y="1512000"/>
            <a:ext cx="340158" cy="50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</a:t>
            </a:r>
            <a:endParaRPr lang="zh-CN" altLang="en-US" sz="2400" dirty="0"/>
          </a:p>
        </p:txBody>
      </p:sp>
      <p:sp>
        <p:nvSpPr>
          <p:cNvPr id="228" name="矩形 227"/>
          <p:cNvSpPr/>
          <p:nvPr/>
        </p:nvSpPr>
        <p:spPr>
          <a:xfrm>
            <a:off x="6876256" y="771550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宋体" pitchFamily="2" charset="-122"/>
              </a:rPr>
              <a:t>分析归纳</a:t>
            </a:r>
            <a:endParaRPr lang="zh-CN" altLang="en-US" sz="2800" b="1" dirty="0">
              <a:solidFill>
                <a:srgbClr val="000099"/>
              </a:solidFill>
              <a:latin typeface="宋体" pitchFamily="2" charset="-122"/>
            </a:endParaRPr>
          </a:p>
        </p:txBody>
      </p:sp>
      <p:sp>
        <p:nvSpPr>
          <p:cNvPr id="229" name="矩形 228"/>
          <p:cNvSpPr/>
          <p:nvPr/>
        </p:nvSpPr>
        <p:spPr>
          <a:xfrm>
            <a:off x="7164288" y="1563638"/>
            <a:ext cx="14401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费距离。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30" name="矩形 229"/>
          <p:cNvSpPr/>
          <p:nvPr/>
        </p:nvSpPr>
        <p:spPr>
          <a:xfrm>
            <a:off x="7308304" y="2211710"/>
            <a:ext cx="1088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246" name="组合 234"/>
          <p:cNvGrpSpPr/>
          <p:nvPr/>
        </p:nvGrpSpPr>
        <p:grpSpPr>
          <a:xfrm>
            <a:off x="1619672" y="1347614"/>
            <a:ext cx="827584" cy="504056"/>
            <a:chOff x="539552" y="2787774"/>
            <a:chExt cx="1132490" cy="523220"/>
          </a:xfrm>
        </p:grpSpPr>
        <p:sp>
          <p:nvSpPr>
            <p:cNvPr id="233" name="矩形 232"/>
            <p:cNvSpPr/>
            <p:nvPr/>
          </p:nvSpPr>
          <p:spPr>
            <a:xfrm>
              <a:off x="637745" y="2787774"/>
              <a:ext cx="103429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1400" b="1" dirty="0" smtClean="0">
                  <a:solidFill>
                    <a:srgbClr val="FF0000"/>
                  </a:solidFill>
                  <a:latin typeface="+mn-ea"/>
                </a:rPr>
                <a:t>绳子自由端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34" name="椭圆形标注 233"/>
            <p:cNvSpPr/>
            <p:nvPr/>
          </p:nvSpPr>
          <p:spPr>
            <a:xfrm>
              <a:off x="539552" y="2787774"/>
              <a:ext cx="1080120" cy="504056"/>
            </a:xfrm>
            <a:prstGeom prst="wedgeEllipseCallout">
              <a:avLst>
                <a:gd name="adj1" fmla="val -14174"/>
                <a:gd name="adj2" fmla="val 105616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276" name="组合 275"/>
          <p:cNvGrpSpPr/>
          <p:nvPr/>
        </p:nvGrpSpPr>
        <p:grpSpPr>
          <a:xfrm>
            <a:off x="611560" y="1059582"/>
            <a:ext cx="1260248" cy="2895966"/>
            <a:chOff x="611560" y="1059582"/>
            <a:chExt cx="1260248" cy="2895966"/>
          </a:xfrm>
        </p:grpSpPr>
        <p:grpSp>
          <p:nvGrpSpPr>
            <p:cNvPr id="101" name="组合 221"/>
            <p:cNvGrpSpPr/>
            <p:nvPr/>
          </p:nvGrpSpPr>
          <p:grpSpPr>
            <a:xfrm>
              <a:off x="1439568" y="3291830"/>
              <a:ext cx="432000" cy="663718"/>
              <a:chOff x="5328000" y="1979992"/>
              <a:chExt cx="432000" cy="663718"/>
            </a:xfrm>
          </p:grpSpPr>
          <p:cxnSp>
            <p:nvCxnSpPr>
              <p:cNvPr id="175" name="直接连接符 174"/>
              <p:cNvCxnSpPr/>
              <p:nvPr/>
            </p:nvCxnSpPr>
            <p:spPr>
              <a:xfrm>
                <a:off x="5544000" y="1979992"/>
                <a:ext cx="0" cy="252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76" name="Group 2"/>
              <p:cNvGrpSpPr>
                <a:grpSpLocks/>
              </p:cNvGrpSpPr>
              <p:nvPr/>
            </p:nvGrpSpPr>
            <p:grpSpPr bwMode="auto">
              <a:xfrm>
                <a:off x="5328000" y="2211710"/>
                <a:ext cx="432000" cy="432000"/>
                <a:chOff x="0" y="0"/>
                <a:chExt cx="1155" cy="1502"/>
              </a:xfrm>
            </p:grpSpPr>
            <p:sp>
              <p:nvSpPr>
                <p:cNvPr id="177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8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9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cxnSp>
          <p:nvCxnSpPr>
            <p:cNvPr id="132" name="直接连接符 131"/>
            <p:cNvCxnSpPr/>
            <p:nvPr/>
          </p:nvCxnSpPr>
          <p:spPr>
            <a:xfrm rot="10800000">
              <a:off x="1871808" y="2175790"/>
              <a:ext cx="0" cy="756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" name="Group 91"/>
            <p:cNvGrpSpPr>
              <a:grpSpLocks/>
            </p:cNvGrpSpPr>
            <p:nvPr/>
          </p:nvGrpSpPr>
          <p:grpSpPr bwMode="auto">
            <a:xfrm>
              <a:off x="1439744" y="2427734"/>
              <a:ext cx="432000" cy="900000"/>
              <a:chOff x="0" y="0"/>
              <a:chExt cx="1912" cy="4432"/>
            </a:xfrm>
          </p:grpSpPr>
          <p:sp>
            <p:nvSpPr>
              <p:cNvPr id="118" name="Oval 92"/>
              <p:cNvSpPr>
                <a:spLocks noChangeArrowheads="1"/>
              </p:cNvSpPr>
              <p:nvPr/>
            </p:nvSpPr>
            <p:spPr bwMode="auto">
              <a:xfrm>
                <a:off x="0" y="1248"/>
                <a:ext cx="1912" cy="191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119" name="Group 93"/>
              <p:cNvGrpSpPr>
                <a:grpSpLocks/>
              </p:cNvGrpSpPr>
              <p:nvPr/>
            </p:nvGrpSpPr>
            <p:grpSpPr bwMode="auto">
              <a:xfrm>
                <a:off x="476" y="0"/>
                <a:ext cx="963" cy="4432"/>
                <a:chOff x="0" y="0"/>
                <a:chExt cx="963" cy="4432"/>
              </a:xfrm>
            </p:grpSpPr>
            <p:sp>
              <p:nvSpPr>
                <p:cNvPr id="120" name="未知"/>
                <p:cNvSpPr>
                  <a:spLocks/>
                </p:cNvSpPr>
                <p:nvPr/>
              </p:nvSpPr>
              <p:spPr bwMode="auto">
                <a:xfrm rot="10800000">
                  <a:off x="0" y="0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1" name="未知"/>
                <p:cNvSpPr>
                  <a:spLocks/>
                </p:cNvSpPr>
                <p:nvPr/>
              </p:nvSpPr>
              <p:spPr bwMode="auto">
                <a:xfrm>
                  <a:off x="211" y="3465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2" name="未知"/>
                <p:cNvSpPr>
                  <a:spLocks/>
                </p:cNvSpPr>
                <p:nvPr/>
              </p:nvSpPr>
              <p:spPr bwMode="auto">
                <a:xfrm>
                  <a:off x="172" y="846"/>
                  <a:ext cx="608" cy="266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23" name="Group 97"/>
                <p:cNvGrpSpPr>
                  <a:grpSpLocks/>
                </p:cNvGrpSpPr>
                <p:nvPr/>
              </p:nvGrpSpPr>
              <p:grpSpPr bwMode="auto">
                <a:xfrm>
                  <a:off x="347" y="2080"/>
                  <a:ext cx="256" cy="256"/>
                  <a:chOff x="0" y="0"/>
                  <a:chExt cx="274" cy="274"/>
                </a:xfrm>
              </p:grpSpPr>
              <p:sp>
                <p:nvSpPr>
                  <p:cNvPr id="130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31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24" name="Group 100"/>
                <p:cNvGrpSpPr>
                  <a:grpSpLocks/>
                </p:cNvGrpSpPr>
                <p:nvPr/>
              </p:nvGrpSpPr>
              <p:grpSpPr bwMode="auto">
                <a:xfrm>
                  <a:off x="346" y="3140"/>
                  <a:ext cx="256" cy="256"/>
                  <a:chOff x="0" y="0"/>
                  <a:chExt cx="274" cy="274"/>
                </a:xfrm>
              </p:grpSpPr>
              <p:sp>
                <p:nvSpPr>
                  <p:cNvPr id="128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29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25" name="Group 103"/>
                <p:cNvGrpSpPr>
                  <a:grpSpLocks/>
                </p:cNvGrpSpPr>
                <p:nvPr/>
              </p:nvGrpSpPr>
              <p:grpSpPr bwMode="auto">
                <a:xfrm>
                  <a:off x="362" y="999"/>
                  <a:ext cx="256" cy="256"/>
                  <a:chOff x="0" y="0"/>
                  <a:chExt cx="274" cy="274"/>
                </a:xfrm>
              </p:grpSpPr>
              <p:sp>
                <p:nvSpPr>
                  <p:cNvPr id="126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27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  <p:grpSp>
          <p:nvGrpSpPr>
            <p:cNvPr id="104" name="Group 13"/>
            <p:cNvGrpSpPr>
              <a:grpSpLocks/>
            </p:cNvGrpSpPr>
            <p:nvPr/>
          </p:nvGrpSpPr>
          <p:grpSpPr bwMode="auto">
            <a:xfrm flipV="1">
              <a:off x="611560" y="1059582"/>
              <a:ext cx="972000" cy="74507"/>
              <a:chOff x="0" y="7"/>
              <a:chExt cx="1338" cy="123"/>
            </a:xfrm>
          </p:grpSpPr>
          <p:sp>
            <p:nvSpPr>
              <p:cNvPr id="106" name="Line 14"/>
              <p:cNvSpPr>
                <a:spLocks noChangeShapeType="1"/>
              </p:cNvSpPr>
              <p:nvPr/>
            </p:nvSpPr>
            <p:spPr bwMode="auto">
              <a:xfrm flipH="1">
                <a:off x="0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7" name="Line 15"/>
              <p:cNvSpPr>
                <a:spLocks noChangeShapeType="1"/>
              </p:cNvSpPr>
              <p:nvPr/>
            </p:nvSpPr>
            <p:spPr bwMode="auto">
              <a:xfrm flipH="1">
                <a:off x="120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" name="Line 16"/>
              <p:cNvSpPr>
                <a:spLocks noChangeShapeType="1"/>
              </p:cNvSpPr>
              <p:nvPr/>
            </p:nvSpPr>
            <p:spPr bwMode="auto">
              <a:xfrm flipH="1">
                <a:off x="24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" name="Line 17"/>
              <p:cNvSpPr>
                <a:spLocks noChangeShapeType="1"/>
              </p:cNvSpPr>
              <p:nvPr/>
            </p:nvSpPr>
            <p:spPr bwMode="auto">
              <a:xfrm flipH="1">
                <a:off x="36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" name="Line 18"/>
              <p:cNvSpPr>
                <a:spLocks noChangeShapeType="1"/>
              </p:cNvSpPr>
              <p:nvPr/>
            </p:nvSpPr>
            <p:spPr bwMode="auto">
              <a:xfrm flipH="1">
                <a:off x="48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1" name="Line 19"/>
              <p:cNvSpPr>
                <a:spLocks noChangeShapeType="1"/>
              </p:cNvSpPr>
              <p:nvPr/>
            </p:nvSpPr>
            <p:spPr bwMode="auto">
              <a:xfrm flipH="1">
                <a:off x="601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2" name="Line 20"/>
              <p:cNvSpPr>
                <a:spLocks noChangeShapeType="1"/>
              </p:cNvSpPr>
              <p:nvPr/>
            </p:nvSpPr>
            <p:spPr bwMode="auto">
              <a:xfrm flipH="1">
                <a:off x="72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3" name="Line 21"/>
              <p:cNvSpPr>
                <a:spLocks noChangeShapeType="1"/>
              </p:cNvSpPr>
              <p:nvPr/>
            </p:nvSpPr>
            <p:spPr bwMode="auto">
              <a:xfrm flipH="1">
                <a:off x="84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4" name="Line 22"/>
              <p:cNvSpPr>
                <a:spLocks noChangeShapeType="1"/>
              </p:cNvSpPr>
              <p:nvPr/>
            </p:nvSpPr>
            <p:spPr bwMode="auto">
              <a:xfrm flipH="1">
                <a:off x="96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5" name="Line 23"/>
              <p:cNvSpPr>
                <a:spLocks noChangeShapeType="1"/>
              </p:cNvSpPr>
              <p:nvPr/>
            </p:nvSpPr>
            <p:spPr bwMode="auto">
              <a:xfrm flipH="1">
                <a:off x="1082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6" name="Line 24"/>
              <p:cNvSpPr>
                <a:spLocks noChangeShapeType="1"/>
              </p:cNvSpPr>
              <p:nvPr/>
            </p:nvSpPr>
            <p:spPr bwMode="auto">
              <a:xfrm flipH="1">
                <a:off x="1203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7" name="Line 25"/>
              <p:cNvSpPr>
                <a:spLocks noChangeShapeType="1"/>
              </p:cNvSpPr>
              <p:nvPr/>
            </p:nvSpPr>
            <p:spPr bwMode="auto">
              <a:xfrm>
                <a:off x="23" y="7"/>
                <a:ext cx="1315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105" name="直接连接符 104"/>
            <p:cNvCxnSpPr/>
            <p:nvPr/>
          </p:nvCxnSpPr>
          <p:spPr>
            <a:xfrm>
              <a:off x="1439744" y="1116000"/>
              <a:ext cx="0" cy="1800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8" name="组合 277"/>
          <p:cNvGrpSpPr/>
          <p:nvPr/>
        </p:nvGrpSpPr>
        <p:grpSpPr>
          <a:xfrm>
            <a:off x="2555776" y="1059582"/>
            <a:ext cx="1242224" cy="2535926"/>
            <a:chOff x="2555776" y="1059582"/>
            <a:chExt cx="1242224" cy="2535926"/>
          </a:xfrm>
        </p:grpSpPr>
        <p:grpSp>
          <p:nvGrpSpPr>
            <p:cNvPr id="182" name="组合 221"/>
            <p:cNvGrpSpPr/>
            <p:nvPr/>
          </p:nvGrpSpPr>
          <p:grpSpPr>
            <a:xfrm>
              <a:off x="3347688" y="2931790"/>
              <a:ext cx="432000" cy="663718"/>
              <a:chOff x="5328000" y="1979992"/>
              <a:chExt cx="432000" cy="663718"/>
            </a:xfrm>
          </p:grpSpPr>
          <p:cxnSp>
            <p:nvCxnSpPr>
              <p:cNvPr id="271" name="直接连接符 270"/>
              <p:cNvCxnSpPr/>
              <p:nvPr/>
            </p:nvCxnSpPr>
            <p:spPr>
              <a:xfrm>
                <a:off x="5544000" y="1979992"/>
                <a:ext cx="0" cy="252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2" name="Group 2"/>
              <p:cNvGrpSpPr>
                <a:grpSpLocks/>
              </p:cNvGrpSpPr>
              <p:nvPr/>
            </p:nvGrpSpPr>
            <p:grpSpPr bwMode="auto">
              <a:xfrm>
                <a:off x="5328000" y="2211710"/>
                <a:ext cx="432000" cy="432000"/>
                <a:chOff x="0" y="0"/>
                <a:chExt cx="1155" cy="1502"/>
              </a:xfrm>
            </p:grpSpPr>
            <p:sp>
              <p:nvSpPr>
                <p:cNvPr id="273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74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75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cxnSp>
          <p:nvCxnSpPr>
            <p:cNvPr id="187" name="直接连接符 186"/>
            <p:cNvCxnSpPr/>
            <p:nvPr/>
          </p:nvCxnSpPr>
          <p:spPr>
            <a:xfrm rot="10800000">
              <a:off x="3798000" y="1404000"/>
              <a:ext cx="0" cy="115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0" name="Group 91"/>
            <p:cNvGrpSpPr>
              <a:grpSpLocks/>
            </p:cNvGrpSpPr>
            <p:nvPr/>
          </p:nvGrpSpPr>
          <p:grpSpPr bwMode="auto">
            <a:xfrm>
              <a:off x="3347864" y="2067694"/>
              <a:ext cx="432000" cy="900000"/>
              <a:chOff x="0" y="0"/>
              <a:chExt cx="1912" cy="4432"/>
            </a:xfrm>
          </p:grpSpPr>
          <p:sp>
            <p:nvSpPr>
              <p:cNvPr id="257" name="Oval 92"/>
              <p:cNvSpPr>
                <a:spLocks noChangeArrowheads="1"/>
              </p:cNvSpPr>
              <p:nvPr/>
            </p:nvSpPr>
            <p:spPr bwMode="auto">
              <a:xfrm>
                <a:off x="0" y="1248"/>
                <a:ext cx="1912" cy="191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258" name="Group 93"/>
              <p:cNvGrpSpPr>
                <a:grpSpLocks/>
              </p:cNvGrpSpPr>
              <p:nvPr/>
            </p:nvGrpSpPr>
            <p:grpSpPr bwMode="auto">
              <a:xfrm>
                <a:off x="476" y="0"/>
                <a:ext cx="963" cy="4432"/>
                <a:chOff x="0" y="0"/>
                <a:chExt cx="963" cy="4432"/>
              </a:xfrm>
            </p:grpSpPr>
            <p:sp>
              <p:nvSpPr>
                <p:cNvPr id="259" name="未知"/>
                <p:cNvSpPr>
                  <a:spLocks/>
                </p:cNvSpPr>
                <p:nvPr/>
              </p:nvSpPr>
              <p:spPr bwMode="auto">
                <a:xfrm rot="10800000">
                  <a:off x="0" y="0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60" name="未知"/>
                <p:cNvSpPr>
                  <a:spLocks/>
                </p:cNvSpPr>
                <p:nvPr/>
              </p:nvSpPr>
              <p:spPr bwMode="auto">
                <a:xfrm>
                  <a:off x="211" y="3465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61" name="未知"/>
                <p:cNvSpPr>
                  <a:spLocks/>
                </p:cNvSpPr>
                <p:nvPr/>
              </p:nvSpPr>
              <p:spPr bwMode="auto">
                <a:xfrm>
                  <a:off x="172" y="846"/>
                  <a:ext cx="608" cy="266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62" name="Group 97"/>
                <p:cNvGrpSpPr>
                  <a:grpSpLocks/>
                </p:cNvGrpSpPr>
                <p:nvPr/>
              </p:nvGrpSpPr>
              <p:grpSpPr bwMode="auto">
                <a:xfrm>
                  <a:off x="347" y="2080"/>
                  <a:ext cx="256" cy="256"/>
                  <a:chOff x="0" y="0"/>
                  <a:chExt cx="274" cy="274"/>
                </a:xfrm>
              </p:grpSpPr>
              <p:sp>
                <p:nvSpPr>
                  <p:cNvPr id="269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70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63" name="Group 100"/>
                <p:cNvGrpSpPr>
                  <a:grpSpLocks/>
                </p:cNvGrpSpPr>
                <p:nvPr/>
              </p:nvGrpSpPr>
              <p:grpSpPr bwMode="auto">
                <a:xfrm>
                  <a:off x="346" y="3140"/>
                  <a:ext cx="256" cy="256"/>
                  <a:chOff x="0" y="0"/>
                  <a:chExt cx="274" cy="274"/>
                </a:xfrm>
              </p:grpSpPr>
              <p:sp>
                <p:nvSpPr>
                  <p:cNvPr id="267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68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64" name="Group 103"/>
                <p:cNvGrpSpPr>
                  <a:grpSpLocks/>
                </p:cNvGrpSpPr>
                <p:nvPr/>
              </p:nvGrpSpPr>
              <p:grpSpPr bwMode="auto">
                <a:xfrm>
                  <a:off x="362" y="999"/>
                  <a:ext cx="256" cy="256"/>
                  <a:chOff x="0" y="0"/>
                  <a:chExt cx="274" cy="274"/>
                </a:xfrm>
              </p:grpSpPr>
              <p:sp>
                <p:nvSpPr>
                  <p:cNvPr id="265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66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  <p:grpSp>
          <p:nvGrpSpPr>
            <p:cNvPr id="191" name="Group 13"/>
            <p:cNvGrpSpPr>
              <a:grpSpLocks/>
            </p:cNvGrpSpPr>
            <p:nvPr/>
          </p:nvGrpSpPr>
          <p:grpSpPr bwMode="auto">
            <a:xfrm flipV="1">
              <a:off x="2555776" y="1059582"/>
              <a:ext cx="972000" cy="78747"/>
              <a:chOff x="0" y="0"/>
              <a:chExt cx="1338" cy="130"/>
            </a:xfrm>
          </p:grpSpPr>
          <p:sp>
            <p:nvSpPr>
              <p:cNvPr id="210" name="Line 14"/>
              <p:cNvSpPr>
                <a:spLocks noChangeShapeType="1"/>
              </p:cNvSpPr>
              <p:nvPr/>
            </p:nvSpPr>
            <p:spPr bwMode="auto">
              <a:xfrm flipH="1">
                <a:off x="0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Line 15"/>
              <p:cNvSpPr>
                <a:spLocks noChangeShapeType="1"/>
              </p:cNvSpPr>
              <p:nvPr/>
            </p:nvSpPr>
            <p:spPr bwMode="auto">
              <a:xfrm flipH="1">
                <a:off x="120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7" name="Line 16"/>
              <p:cNvSpPr>
                <a:spLocks noChangeShapeType="1"/>
              </p:cNvSpPr>
              <p:nvPr/>
            </p:nvSpPr>
            <p:spPr bwMode="auto">
              <a:xfrm flipH="1">
                <a:off x="24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8" name="Line 17"/>
              <p:cNvSpPr>
                <a:spLocks noChangeShapeType="1"/>
              </p:cNvSpPr>
              <p:nvPr/>
            </p:nvSpPr>
            <p:spPr bwMode="auto">
              <a:xfrm flipH="1">
                <a:off x="36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9" name="Line 18"/>
              <p:cNvSpPr>
                <a:spLocks noChangeShapeType="1"/>
              </p:cNvSpPr>
              <p:nvPr/>
            </p:nvSpPr>
            <p:spPr bwMode="auto">
              <a:xfrm flipH="1">
                <a:off x="48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0" name="Line 19"/>
              <p:cNvSpPr>
                <a:spLocks noChangeShapeType="1"/>
              </p:cNvSpPr>
              <p:nvPr/>
            </p:nvSpPr>
            <p:spPr bwMode="auto">
              <a:xfrm flipH="1">
                <a:off x="601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1" name="Line 20"/>
              <p:cNvSpPr>
                <a:spLocks noChangeShapeType="1"/>
              </p:cNvSpPr>
              <p:nvPr/>
            </p:nvSpPr>
            <p:spPr bwMode="auto">
              <a:xfrm flipH="1">
                <a:off x="72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2" name="Line 21"/>
              <p:cNvSpPr>
                <a:spLocks noChangeShapeType="1"/>
              </p:cNvSpPr>
              <p:nvPr/>
            </p:nvSpPr>
            <p:spPr bwMode="auto">
              <a:xfrm flipH="1">
                <a:off x="84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3" name="Line 22"/>
              <p:cNvSpPr>
                <a:spLocks noChangeShapeType="1"/>
              </p:cNvSpPr>
              <p:nvPr/>
            </p:nvSpPr>
            <p:spPr bwMode="auto">
              <a:xfrm flipH="1">
                <a:off x="96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4" name="Line 23"/>
              <p:cNvSpPr>
                <a:spLocks noChangeShapeType="1"/>
              </p:cNvSpPr>
              <p:nvPr/>
            </p:nvSpPr>
            <p:spPr bwMode="auto">
              <a:xfrm flipH="1">
                <a:off x="1082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5" name="Line 24"/>
              <p:cNvSpPr>
                <a:spLocks noChangeShapeType="1"/>
              </p:cNvSpPr>
              <p:nvPr/>
            </p:nvSpPr>
            <p:spPr bwMode="auto">
              <a:xfrm flipH="1">
                <a:off x="1203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Line 25"/>
              <p:cNvSpPr>
                <a:spLocks noChangeShapeType="1"/>
              </p:cNvSpPr>
              <p:nvPr/>
            </p:nvSpPr>
            <p:spPr bwMode="auto">
              <a:xfrm>
                <a:off x="23" y="0"/>
                <a:ext cx="1315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206" name="直接连接符 205"/>
            <p:cNvCxnSpPr/>
            <p:nvPr/>
          </p:nvCxnSpPr>
          <p:spPr>
            <a:xfrm>
              <a:off x="3348000" y="1131590"/>
              <a:ext cx="0" cy="1440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18" grpId="0"/>
      <p:bldP spid="226" grpId="0"/>
      <p:bldP spid="228" grpId="0"/>
      <p:bldP spid="229" grpId="0"/>
      <p:bldP spid="23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2347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实验探究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7704" y="12347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探究动滑轮的特点</a:t>
            </a:r>
            <a:endParaRPr lang="zh-CN" altLang="en-US" sz="28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9552" y="627534"/>
            <a:ext cx="6480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动滑轮为什么省力</a:t>
            </a:r>
            <a:endParaRPr lang="zh-CN" altLang="en-US" sz="24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52" name="TextBox 21"/>
          <p:cNvSpPr txBox="1">
            <a:spLocks noChangeArrowheads="1"/>
          </p:cNvSpPr>
          <p:nvPr/>
        </p:nvSpPr>
        <p:spPr bwMode="auto">
          <a:xfrm>
            <a:off x="5436096" y="3075806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9" name="矩形 378"/>
          <p:cNvSpPr/>
          <p:nvPr/>
        </p:nvSpPr>
        <p:spPr>
          <a:xfrm>
            <a:off x="827584" y="3939902"/>
            <a:ext cx="698477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        动滑轮可等效为动力臂等于与阻力臂</a:t>
            </a:r>
            <a:r>
              <a:rPr lang="en-US" altLang="zh-CN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2</a:t>
            </a:r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倍的</a:t>
            </a:r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杠杆</a:t>
            </a:r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，所以动滑轮省一半的力。</a:t>
            </a:r>
            <a:endParaRPr lang="zh-CN" altLang="en-US" sz="2800" dirty="0"/>
          </a:p>
        </p:txBody>
      </p:sp>
      <p:grpSp>
        <p:nvGrpSpPr>
          <p:cNvPr id="206" name="组合 205"/>
          <p:cNvGrpSpPr/>
          <p:nvPr/>
        </p:nvGrpSpPr>
        <p:grpSpPr>
          <a:xfrm>
            <a:off x="4355976" y="1275606"/>
            <a:ext cx="1242224" cy="2535926"/>
            <a:chOff x="2555776" y="1059582"/>
            <a:chExt cx="1242224" cy="2535926"/>
          </a:xfrm>
        </p:grpSpPr>
        <p:grpSp>
          <p:nvGrpSpPr>
            <p:cNvPr id="209" name="组合 221"/>
            <p:cNvGrpSpPr/>
            <p:nvPr/>
          </p:nvGrpSpPr>
          <p:grpSpPr>
            <a:xfrm>
              <a:off x="3347688" y="2931790"/>
              <a:ext cx="432000" cy="663718"/>
              <a:chOff x="5328000" y="1979992"/>
              <a:chExt cx="432000" cy="663718"/>
            </a:xfrm>
          </p:grpSpPr>
          <p:cxnSp>
            <p:nvCxnSpPr>
              <p:cNvPr id="312" name="直接连接符 311"/>
              <p:cNvCxnSpPr/>
              <p:nvPr/>
            </p:nvCxnSpPr>
            <p:spPr>
              <a:xfrm>
                <a:off x="5544000" y="1979992"/>
                <a:ext cx="0" cy="252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3" name="Group 2"/>
              <p:cNvGrpSpPr>
                <a:grpSpLocks/>
              </p:cNvGrpSpPr>
              <p:nvPr/>
            </p:nvGrpSpPr>
            <p:grpSpPr bwMode="auto">
              <a:xfrm>
                <a:off x="5328000" y="2211710"/>
                <a:ext cx="432000" cy="432000"/>
                <a:chOff x="0" y="0"/>
                <a:chExt cx="1155" cy="1502"/>
              </a:xfrm>
            </p:grpSpPr>
            <p:sp>
              <p:nvSpPr>
                <p:cNvPr id="314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15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16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cxnSp>
          <p:nvCxnSpPr>
            <p:cNvPr id="211" name="直接连接符 210"/>
            <p:cNvCxnSpPr/>
            <p:nvPr/>
          </p:nvCxnSpPr>
          <p:spPr>
            <a:xfrm rot="10800000">
              <a:off x="3798000" y="1404000"/>
              <a:ext cx="0" cy="115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5" name="Group 91"/>
            <p:cNvGrpSpPr>
              <a:grpSpLocks/>
            </p:cNvGrpSpPr>
            <p:nvPr/>
          </p:nvGrpSpPr>
          <p:grpSpPr bwMode="auto">
            <a:xfrm>
              <a:off x="3347864" y="2067694"/>
              <a:ext cx="432000" cy="900000"/>
              <a:chOff x="0" y="0"/>
              <a:chExt cx="1912" cy="4432"/>
            </a:xfrm>
          </p:grpSpPr>
          <p:sp>
            <p:nvSpPr>
              <p:cNvPr id="298" name="Oval 92"/>
              <p:cNvSpPr>
                <a:spLocks noChangeArrowheads="1"/>
              </p:cNvSpPr>
              <p:nvPr/>
            </p:nvSpPr>
            <p:spPr bwMode="auto">
              <a:xfrm>
                <a:off x="0" y="1248"/>
                <a:ext cx="1912" cy="191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299" name="Group 93"/>
              <p:cNvGrpSpPr>
                <a:grpSpLocks/>
              </p:cNvGrpSpPr>
              <p:nvPr/>
            </p:nvGrpSpPr>
            <p:grpSpPr bwMode="auto">
              <a:xfrm>
                <a:off x="476" y="0"/>
                <a:ext cx="963" cy="4432"/>
                <a:chOff x="0" y="0"/>
                <a:chExt cx="963" cy="4432"/>
              </a:xfrm>
            </p:grpSpPr>
            <p:sp>
              <p:nvSpPr>
                <p:cNvPr id="300" name="未知"/>
                <p:cNvSpPr>
                  <a:spLocks/>
                </p:cNvSpPr>
                <p:nvPr/>
              </p:nvSpPr>
              <p:spPr bwMode="auto">
                <a:xfrm rot="10800000">
                  <a:off x="0" y="0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01" name="未知"/>
                <p:cNvSpPr>
                  <a:spLocks/>
                </p:cNvSpPr>
                <p:nvPr/>
              </p:nvSpPr>
              <p:spPr bwMode="auto">
                <a:xfrm>
                  <a:off x="211" y="3465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02" name="未知"/>
                <p:cNvSpPr>
                  <a:spLocks/>
                </p:cNvSpPr>
                <p:nvPr/>
              </p:nvSpPr>
              <p:spPr bwMode="auto">
                <a:xfrm>
                  <a:off x="172" y="846"/>
                  <a:ext cx="608" cy="266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03" name="Group 97"/>
                <p:cNvGrpSpPr>
                  <a:grpSpLocks/>
                </p:cNvGrpSpPr>
                <p:nvPr/>
              </p:nvGrpSpPr>
              <p:grpSpPr bwMode="auto">
                <a:xfrm>
                  <a:off x="347" y="2080"/>
                  <a:ext cx="256" cy="256"/>
                  <a:chOff x="0" y="0"/>
                  <a:chExt cx="274" cy="274"/>
                </a:xfrm>
              </p:grpSpPr>
              <p:sp>
                <p:nvSpPr>
                  <p:cNvPr id="310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11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304" name="Group 100"/>
                <p:cNvGrpSpPr>
                  <a:grpSpLocks/>
                </p:cNvGrpSpPr>
                <p:nvPr/>
              </p:nvGrpSpPr>
              <p:grpSpPr bwMode="auto">
                <a:xfrm>
                  <a:off x="346" y="3140"/>
                  <a:ext cx="256" cy="256"/>
                  <a:chOff x="0" y="0"/>
                  <a:chExt cx="274" cy="274"/>
                </a:xfrm>
              </p:grpSpPr>
              <p:sp>
                <p:nvSpPr>
                  <p:cNvPr id="308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09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305" name="Group 103"/>
                <p:cNvGrpSpPr>
                  <a:grpSpLocks/>
                </p:cNvGrpSpPr>
                <p:nvPr/>
              </p:nvGrpSpPr>
              <p:grpSpPr bwMode="auto">
                <a:xfrm>
                  <a:off x="362" y="999"/>
                  <a:ext cx="256" cy="256"/>
                  <a:chOff x="0" y="0"/>
                  <a:chExt cx="274" cy="274"/>
                </a:xfrm>
              </p:grpSpPr>
              <p:sp>
                <p:nvSpPr>
                  <p:cNvPr id="306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07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  <p:grpSp>
          <p:nvGrpSpPr>
            <p:cNvPr id="217" name="Group 13"/>
            <p:cNvGrpSpPr>
              <a:grpSpLocks/>
            </p:cNvGrpSpPr>
            <p:nvPr/>
          </p:nvGrpSpPr>
          <p:grpSpPr bwMode="auto">
            <a:xfrm flipV="1">
              <a:off x="2555776" y="1059582"/>
              <a:ext cx="972000" cy="78747"/>
              <a:chOff x="0" y="0"/>
              <a:chExt cx="1338" cy="130"/>
            </a:xfrm>
          </p:grpSpPr>
          <p:sp>
            <p:nvSpPr>
              <p:cNvPr id="220" name="Line 14"/>
              <p:cNvSpPr>
                <a:spLocks noChangeShapeType="1"/>
              </p:cNvSpPr>
              <p:nvPr/>
            </p:nvSpPr>
            <p:spPr bwMode="auto">
              <a:xfrm flipH="1">
                <a:off x="0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3" name="Line 15"/>
              <p:cNvSpPr>
                <a:spLocks noChangeShapeType="1"/>
              </p:cNvSpPr>
              <p:nvPr/>
            </p:nvSpPr>
            <p:spPr bwMode="auto">
              <a:xfrm flipH="1">
                <a:off x="120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8" name="Line 16"/>
              <p:cNvSpPr>
                <a:spLocks noChangeShapeType="1"/>
              </p:cNvSpPr>
              <p:nvPr/>
            </p:nvSpPr>
            <p:spPr bwMode="auto">
              <a:xfrm flipH="1">
                <a:off x="24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9" name="Line 17"/>
              <p:cNvSpPr>
                <a:spLocks noChangeShapeType="1"/>
              </p:cNvSpPr>
              <p:nvPr/>
            </p:nvSpPr>
            <p:spPr bwMode="auto">
              <a:xfrm flipH="1">
                <a:off x="36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0" name="Line 18"/>
              <p:cNvSpPr>
                <a:spLocks noChangeShapeType="1"/>
              </p:cNvSpPr>
              <p:nvPr/>
            </p:nvSpPr>
            <p:spPr bwMode="auto">
              <a:xfrm flipH="1">
                <a:off x="48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1" name="Line 19"/>
              <p:cNvSpPr>
                <a:spLocks noChangeShapeType="1"/>
              </p:cNvSpPr>
              <p:nvPr/>
            </p:nvSpPr>
            <p:spPr bwMode="auto">
              <a:xfrm flipH="1">
                <a:off x="601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2" name="Line 20"/>
              <p:cNvSpPr>
                <a:spLocks noChangeShapeType="1"/>
              </p:cNvSpPr>
              <p:nvPr/>
            </p:nvSpPr>
            <p:spPr bwMode="auto">
              <a:xfrm flipH="1">
                <a:off x="72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3" name="Line 21"/>
              <p:cNvSpPr>
                <a:spLocks noChangeShapeType="1"/>
              </p:cNvSpPr>
              <p:nvPr/>
            </p:nvSpPr>
            <p:spPr bwMode="auto">
              <a:xfrm flipH="1">
                <a:off x="84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4" name="Line 22"/>
              <p:cNvSpPr>
                <a:spLocks noChangeShapeType="1"/>
              </p:cNvSpPr>
              <p:nvPr/>
            </p:nvSpPr>
            <p:spPr bwMode="auto">
              <a:xfrm flipH="1">
                <a:off x="96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5" name="Line 23"/>
              <p:cNvSpPr>
                <a:spLocks noChangeShapeType="1"/>
              </p:cNvSpPr>
              <p:nvPr/>
            </p:nvSpPr>
            <p:spPr bwMode="auto">
              <a:xfrm flipH="1">
                <a:off x="1082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6" name="Line 24"/>
              <p:cNvSpPr>
                <a:spLocks noChangeShapeType="1"/>
              </p:cNvSpPr>
              <p:nvPr/>
            </p:nvSpPr>
            <p:spPr bwMode="auto">
              <a:xfrm flipH="1">
                <a:off x="1203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7" name="Line 25"/>
              <p:cNvSpPr>
                <a:spLocks noChangeShapeType="1"/>
              </p:cNvSpPr>
              <p:nvPr/>
            </p:nvSpPr>
            <p:spPr bwMode="auto">
              <a:xfrm>
                <a:off x="23" y="0"/>
                <a:ext cx="1315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218" name="直接连接符 217"/>
            <p:cNvCxnSpPr/>
            <p:nvPr/>
          </p:nvCxnSpPr>
          <p:spPr>
            <a:xfrm>
              <a:off x="3348000" y="1131590"/>
              <a:ext cx="0" cy="1440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7" name="组合 316"/>
          <p:cNvGrpSpPr/>
          <p:nvPr/>
        </p:nvGrpSpPr>
        <p:grpSpPr>
          <a:xfrm>
            <a:off x="2123728" y="771550"/>
            <a:ext cx="1332240" cy="2967974"/>
            <a:chOff x="5400000" y="339502"/>
            <a:chExt cx="1332240" cy="2967974"/>
          </a:xfrm>
        </p:grpSpPr>
        <p:grpSp>
          <p:nvGrpSpPr>
            <p:cNvPr id="318" name="组合 221"/>
            <p:cNvGrpSpPr/>
            <p:nvPr/>
          </p:nvGrpSpPr>
          <p:grpSpPr>
            <a:xfrm>
              <a:off x="6156000" y="2643758"/>
              <a:ext cx="432000" cy="663718"/>
              <a:chOff x="5328000" y="1979992"/>
              <a:chExt cx="432000" cy="663718"/>
            </a:xfrm>
          </p:grpSpPr>
          <p:cxnSp>
            <p:nvCxnSpPr>
              <p:cNvPr id="417" name="直接连接符 416"/>
              <p:cNvCxnSpPr/>
              <p:nvPr/>
            </p:nvCxnSpPr>
            <p:spPr>
              <a:xfrm>
                <a:off x="5544000" y="1979992"/>
                <a:ext cx="0" cy="252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18" name="Group 2"/>
              <p:cNvGrpSpPr>
                <a:grpSpLocks/>
              </p:cNvGrpSpPr>
              <p:nvPr/>
            </p:nvGrpSpPr>
            <p:grpSpPr bwMode="auto">
              <a:xfrm>
                <a:off x="5328000" y="2211710"/>
                <a:ext cx="432000" cy="432000"/>
                <a:chOff x="0" y="0"/>
                <a:chExt cx="1155" cy="1502"/>
              </a:xfrm>
            </p:grpSpPr>
            <p:sp>
              <p:nvSpPr>
                <p:cNvPr id="419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420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421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319" name="组合 222"/>
            <p:cNvGrpSpPr/>
            <p:nvPr/>
          </p:nvGrpSpPr>
          <p:grpSpPr>
            <a:xfrm rot="10800000">
              <a:off x="6444208" y="339502"/>
              <a:ext cx="288032" cy="1944216"/>
              <a:chOff x="5976000" y="1059582"/>
              <a:chExt cx="288032" cy="1944216"/>
            </a:xfrm>
          </p:grpSpPr>
          <p:cxnSp>
            <p:nvCxnSpPr>
              <p:cNvPr id="350" name="直接连接符 349"/>
              <p:cNvCxnSpPr/>
              <p:nvPr/>
            </p:nvCxnSpPr>
            <p:spPr>
              <a:xfrm>
                <a:off x="6120000" y="1059582"/>
                <a:ext cx="0" cy="756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1" name="Group 2"/>
              <p:cNvGrpSpPr>
                <a:grpSpLocks/>
              </p:cNvGrpSpPr>
              <p:nvPr/>
            </p:nvGrpSpPr>
            <p:grpSpPr bwMode="auto">
              <a:xfrm rot="10800000">
                <a:off x="5976000" y="1815798"/>
                <a:ext cx="288032" cy="1188000"/>
                <a:chOff x="0" y="0"/>
                <a:chExt cx="595" cy="3089"/>
              </a:xfrm>
            </p:grpSpPr>
            <p:grpSp>
              <p:nvGrpSpPr>
                <p:cNvPr id="353" name="Group 3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95" cy="3089"/>
                  <a:chOff x="0" y="0"/>
                  <a:chExt cx="595" cy="3089"/>
                </a:xfrm>
              </p:grpSpPr>
              <p:grpSp>
                <p:nvGrpSpPr>
                  <p:cNvPr id="363" name="Group 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68" y="2563"/>
                    <a:ext cx="260" cy="526"/>
                    <a:chOff x="0" y="0"/>
                    <a:chExt cx="260" cy="526"/>
                  </a:xfrm>
                </p:grpSpPr>
                <p:sp>
                  <p:nvSpPr>
                    <p:cNvPr id="415" name="Arc 5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266"/>
                      <a:ext cx="260" cy="260"/>
                    </a:xfrm>
                    <a:custGeom>
                      <a:avLst/>
                      <a:gdLst>
                        <a:gd name="G0" fmla="+- 21600 0 0"/>
                        <a:gd name="G1" fmla="+- 21600 0 0"/>
                        <a:gd name="G2" fmla="+- 21600 0 0"/>
                        <a:gd name="T0" fmla="*/ 21600 w 43200"/>
                        <a:gd name="T1" fmla="*/ 0 h 43200"/>
                        <a:gd name="T2" fmla="*/ 37 w 43200"/>
                        <a:gd name="T3" fmla="*/ 20332 h 43200"/>
                        <a:gd name="T4" fmla="*/ 21600 w 4320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200" h="43200" fill="none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</a:path>
                        <a:path w="43200" h="43200" stroke="0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16" name="Line 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135" y="0"/>
                      <a:ext cx="0" cy="26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364" name="Oval 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08" y="0"/>
                    <a:ext cx="379" cy="379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 cmpd="dbl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80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97" y="395"/>
                    <a:ext cx="1" cy="15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381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0" y="532"/>
                    <a:ext cx="595" cy="2053"/>
                    <a:chOff x="0" y="0"/>
                    <a:chExt cx="685" cy="2053"/>
                  </a:xfrm>
                </p:grpSpPr>
                <p:grpSp>
                  <p:nvGrpSpPr>
                    <p:cNvPr id="382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685" cy="2053"/>
                      <a:chOff x="0" y="0"/>
                      <a:chExt cx="421" cy="2053"/>
                    </a:xfrm>
                  </p:grpSpPr>
                  <p:sp>
                    <p:nvSpPr>
                      <p:cNvPr id="409" name="Arc 11"/>
                      <p:cNvSpPr>
                        <a:spLocks/>
                      </p:cNvSpPr>
                      <p:nvPr/>
                    </p:nvSpPr>
                    <p:spPr bwMode="auto">
                      <a:xfrm rot="5400000" flipV="1">
                        <a:off x="108" y="1770"/>
                        <a:ext cx="174" cy="389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410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421" cy="1919"/>
                        <a:chOff x="0" y="0"/>
                        <a:chExt cx="196" cy="1919"/>
                      </a:xfrm>
                    </p:grpSpPr>
                    <p:grpSp>
                      <p:nvGrpSpPr>
                        <p:cNvPr id="411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97"/>
                          <a:ext cx="190" cy="1822"/>
                          <a:chOff x="0" y="0"/>
                          <a:chExt cx="210" cy="2040"/>
                        </a:xfrm>
                      </p:grpSpPr>
                      <p:sp>
                        <p:nvSpPr>
                          <p:cNvPr id="413" name="Line 1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414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1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sp>
                      <p:nvSpPr>
                        <p:cNvPr id="412" name="Arc 16"/>
                        <p:cNvSpPr>
                          <a:spLocks/>
                        </p:cNvSpPr>
                        <p:nvPr/>
                      </p:nvSpPr>
                      <p:spPr bwMode="auto">
                        <a:xfrm rot="16200000">
                          <a:off x="50" y="-44"/>
                          <a:ext cx="102" cy="190"/>
                        </a:xfrm>
                        <a:custGeom>
                          <a:avLst/>
                          <a:gdLst>
                            <a:gd name="G0" fmla="+- 450 0 0"/>
                            <a:gd name="G1" fmla="+- 21600 0 0"/>
                            <a:gd name="G2" fmla="+- 21600 0 0"/>
                            <a:gd name="T0" fmla="*/ 450 w 22050"/>
                            <a:gd name="T1" fmla="*/ 0 h 43200"/>
                            <a:gd name="T2" fmla="*/ 0 w 22050"/>
                            <a:gd name="T3" fmla="*/ 43195 h 43200"/>
                            <a:gd name="T4" fmla="*/ 450 w 22050"/>
                            <a:gd name="T5" fmla="*/ 21600 h 4320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</a:cxnLst>
                          <a:rect l="0" t="0" r="r" b="b"/>
                          <a:pathLst>
                            <a:path w="22050" h="43200" fill="none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</a:path>
                            <a:path w="22050" h="43200" stroke="0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  <a:lnTo>
                                <a:pt x="450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  <p:grpSp>
                  <p:nvGrpSpPr>
                    <p:cNvPr id="383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" y="102"/>
                      <a:ext cx="500" cy="1764"/>
                      <a:chOff x="0" y="0"/>
                      <a:chExt cx="500" cy="1764"/>
                    </a:xfrm>
                  </p:grpSpPr>
                  <p:sp>
                    <p:nvSpPr>
                      <p:cNvPr id="384" name="Rectangle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" y="0"/>
                        <a:ext cx="131" cy="176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385" name="Group 19"/>
                      <p:cNvGrpSpPr>
                        <a:grpSpLocks/>
                      </p:cNvGrpSpPr>
                      <p:nvPr/>
                    </p:nvGrpSpPr>
                    <p:grpSpPr bwMode="auto">
                      <a:xfrm rot="16200000" flipH="1">
                        <a:off x="-77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398" name="Line 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99" name="Line 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00" name="Line 2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01" name="Line 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02" name="Line 2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03" name="Line 2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04" name="Line 2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05" name="Line 2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06" name="Line 2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07" name="Line 2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408" name="Line 3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grpSp>
                    <p:nvGrpSpPr>
                      <p:cNvPr id="386" name="Group 31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-45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387" name="Line 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88" name="Lin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89" name="Line 3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90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91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92" name="Lin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93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94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95" name="Line 4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96" name="Line 4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397" name="Line 4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</p:grpSp>
            </p:grpSp>
            <p:sp>
              <p:nvSpPr>
                <p:cNvPr id="357" name="Line 43"/>
                <p:cNvSpPr>
                  <a:spLocks noChangeShapeType="1"/>
                </p:cNvSpPr>
                <p:nvPr/>
              </p:nvSpPr>
              <p:spPr bwMode="auto">
                <a:xfrm>
                  <a:off x="113" y="1134"/>
                  <a:ext cx="35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lg"/>
                  <a:tailEnd type="triangle" w="sm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320" name="Group 91"/>
            <p:cNvGrpSpPr>
              <a:grpSpLocks/>
            </p:cNvGrpSpPr>
            <p:nvPr/>
          </p:nvGrpSpPr>
          <p:grpSpPr bwMode="auto">
            <a:xfrm>
              <a:off x="6156176" y="1779662"/>
              <a:ext cx="432000" cy="900000"/>
              <a:chOff x="0" y="0"/>
              <a:chExt cx="1912" cy="4432"/>
            </a:xfrm>
          </p:grpSpPr>
          <p:sp>
            <p:nvSpPr>
              <p:cNvPr id="335" name="Oval 92"/>
              <p:cNvSpPr>
                <a:spLocks noChangeArrowheads="1"/>
              </p:cNvSpPr>
              <p:nvPr/>
            </p:nvSpPr>
            <p:spPr bwMode="auto">
              <a:xfrm>
                <a:off x="0" y="1248"/>
                <a:ext cx="1912" cy="191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336" name="Group 93"/>
              <p:cNvGrpSpPr>
                <a:grpSpLocks/>
              </p:cNvGrpSpPr>
              <p:nvPr/>
            </p:nvGrpSpPr>
            <p:grpSpPr bwMode="auto">
              <a:xfrm>
                <a:off x="476" y="0"/>
                <a:ext cx="963" cy="4432"/>
                <a:chOff x="0" y="0"/>
                <a:chExt cx="963" cy="4432"/>
              </a:xfrm>
            </p:grpSpPr>
            <p:sp>
              <p:nvSpPr>
                <p:cNvPr id="337" name="未知"/>
                <p:cNvSpPr>
                  <a:spLocks/>
                </p:cNvSpPr>
                <p:nvPr/>
              </p:nvSpPr>
              <p:spPr bwMode="auto">
                <a:xfrm rot="10800000">
                  <a:off x="0" y="0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38" name="未知"/>
                <p:cNvSpPr>
                  <a:spLocks/>
                </p:cNvSpPr>
                <p:nvPr/>
              </p:nvSpPr>
              <p:spPr bwMode="auto">
                <a:xfrm>
                  <a:off x="211" y="3465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39" name="未知"/>
                <p:cNvSpPr>
                  <a:spLocks/>
                </p:cNvSpPr>
                <p:nvPr/>
              </p:nvSpPr>
              <p:spPr bwMode="auto">
                <a:xfrm>
                  <a:off x="172" y="846"/>
                  <a:ext cx="608" cy="266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40" name="Group 97"/>
                <p:cNvGrpSpPr>
                  <a:grpSpLocks/>
                </p:cNvGrpSpPr>
                <p:nvPr/>
              </p:nvGrpSpPr>
              <p:grpSpPr bwMode="auto">
                <a:xfrm>
                  <a:off x="347" y="2080"/>
                  <a:ext cx="256" cy="256"/>
                  <a:chOff x="0" y="0"/>
                  <a:chExt cx="274" cy="274"/>
                </a:xfrm>
              </p:grpSpPr>
              <p:sp>
                <p:nvSpPr>
                  <p:cNvPr id="348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49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341" name="Group 100"/>
                <p:cNvGrpSpPr>
                  <a:grpSpLocks/>
                </p:cNvGrpSpPr>
                <p:nvPr/>
              </p:nvGrpSpPr>
              <p:grpSpPr bwMode="auto">
                <a:xfrm>
                  <a:off x="346" y="3140"/>
                  <a:ext cx="256" cy="256"/>
                  <a:chOff x="0" y="0"/>
                  <a:chExt cx="274" cy="274"/>
                </a:xfrm>
              </p:grpSpPr>
              <p:sp>
                <p:nvSpPr>
                  <p:cNvPr id="345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46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342" name="Group 103"/>
                <p:cNvGrpSpPr>
                  <a:grpSpLocks/>
                </p:cNvGrpSpPr>
                <p:nvPr/>
              </p:nvGrpSpPr>
              <p:grpSpPr bwMode="auto">
                <a:xfrm>
                  <a:off x="362" y="999"/>
                  <a:ext cx="256" cy="256"/>
                  <a:chOff x="0" y="0"/>
                  <a:chExt cx="274" cy="274"/>
                </a:xfrm>
              </p:grpSpPr>
              <p:sp>
                <p:nvSpPr>
                  <p:cNvPr id="343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44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  <p:grpSp>
          <p:nvGrpSpPr>
            <p:cNvPr id="321" name="Group 13"/>
            <p:cNvGrpSpPr>
              <a:grpSpLocks/>
            </p:cNvGrpSpPr>
            <p:nvPr/>
          </p:nvGrpSpPr>
          <p:grpSpPr bwMode="auto">
            <a:xfrm flipV="1">
              <a:off x="5400000" y="987574"/>
              <a:ext cx="972000" cy="78747"/>
              <a:chOff x="0" y="0"/>
              <a:chExt cx="1338" cy="130"/>
            </a:xfrm>
          </p:grpSpPr>
          <p:sp>
            <p:nvSpPr>
              <p:cNvPr id="323" name="Line 14"/>
              <p:cNvSpPr>
                <a:spLocks noChangeShapeType="1"/>
              </p:cNvSpPr>
              <p:nvPr/>
            </p:nvSpPr>
            <p:spPr bwMode="auto">
              <a:xfrm flipH="1">
                <a:off x="0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4" name="Line 15"/>
              <p:cNvSpPr>
                <a:spLocks noChangeShapeType="1"/>
              </p:cNvSpPr>
              <p:nvPr/>
            </p:nvSpPr>
            <p:spPr bwMode="auto">
              <a:xfrm flipH="1">
                <a:off x="120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5" name="Line 16"/>
              <p:cNvSpPr>
                <a:spLocks noChangeShapeType="1"/>
              </p:cNvSpPr>
              <p:nvPr/>
            </p:nvSpPr>
            <p:spPr bwMode="auto">
              <a:xfrm flipH="1">
                <a:off x="24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6" name="Line 17"/>
              <p:cNvSpPr>
                <a:spLocks noChangeShapeType="1"/>
              </p:cNvSpPr>
              <p:nvPr/>
            </p:nvSpPr>
            <p:spPr bwMode="auto">
              <a:xfrm flipH="1">
                <a:off x="36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7" name="Line 18"/>
              <p:cNvSpPr>
                <a:spLocks noChangeShapeType="1"/>
              </p:cNvSpPr>
              <p:nvPr/>
            </p:nvSpPr>
            <p:spPr bwMode="auto">
              <a:xfrm flipH="1">
                <a:off x="481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8" name="Line 19"/>
              <p:cNvSpPr>
                <a:spLocks noChangeShapeType="1"/>
              </p:cNvSpPr>
              <p:nvPr/>
            </p:nvSpPr>
            <p:spPr bwMode="auto">
              <a:xfrm flipH="1">
                <a:off x="601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29" name="Line 20"/>
              <p:cNvSpPr>
                <a:spLocks noChangeShapeType="1"/>
              </p:cNvSpPr>
              <p:nvPr/>
            </p:nvSpPr>
            <p:spPr bwMode="auto">
              <a:xfrm flipH="1">
                <a:off x="72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0" name="Line 21"/>
              <p:cNvSpPr>
                <a:spLocks noChangeShapeType="1"/>
              </p:cNvSpPr>
              <p:nvPr/>
            </p:nvSpPr>
            <p:spPr bwMode="auto">
              <a:xfrm flipH="1">
                <a:off x="84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1" name="Line 22"/>
              <p:cNvSpPr>
                <a:spLocks noChangeShapeType="1"/>
              </p:cNvSpPr>
              <p:nvPr/>
            </p:nvSpPr>
            <p:spPr bwMode="auto">
              <a:xfrm flipH="1">
                <a:off x="962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2" name="Line 23"/>
              <p:cNvSpPr>
                <a:spLocks noChangeShapeType="1"/>
              </p:cNvSpPr>
              <p:nvPr/>
            </p:nvSpPr>
            <p:spPr bwMode="auto">
              <a:xfrm flipH="1">
                <a:off x="1082" y="8"/>
                <a:ext cx="121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3" name="Line 24"/>
              <p:cNvSpPr>
                <a:spLocks noChangeShapeType="1"/>
              </p:cNvSpPr>
              <p:nvPr/>
            </p:nvSpPr>
            <p:spPr bwMode="auto">
              <a:xfrm flipH="1">
                <a:off x="1203" y="8"/>
                <a:ext cx="120" cy="122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34" name="Line 25"/>
              <p:cNvSpPr>
                <a:spLocks noChangeShapeType="1"/>
              </p:cNvSpPr>
              <p:nvPr/>
            </p:nvSpPr>
            <p:spPr bwMode="auto">
              <a:xfrm>
                <a:off x="23" y="0"/>
                <a:ext cx="1315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322" name="直接连接符 321"/>
            <p:cNvCxnSpPr/>
            <p:nvPr/>
          </p:nvCxnSpPr>
          <p:spPr>
            <a:xfrm>
              <a:off x="6156176" y="1059582"/>
              <a:ext cx="0" cy="118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22" name="直接箭头连接符 421"/>
          <p:cNvCxnSpPr/>
          <p:nvPr/>
        </p:nvCxnSpPr>
        <p:spPr bwMode="auto">
          <a:xfrm rot="10800000">
            <a:off x="3311616" y="1484486"/>
            <a:ext cx="0" cy="511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3" name="TextBox 21"/>
          <p:cNvSpPr txBox="1">
            <a:spLocks noChangeArrowheads="1"/>
          </p:cNvSpPr>
          <p:nvPr/>
        </p:nvSpPr>
        <p:spPr bwMode="auto">
          <a:xfrm>
            <a:off x="3491880" y="1347614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24" name="椭圆 423"/>
          <p:cNvSpPr/>
          <p:nvPr/>
        </p:nvSpPr>
        <p:spPr>
          <a:xfrm flipH="1" flipV="1">
            <a:off x="5112000" y="2700000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25" name="直接连接符 424"/>
          <p:cNvCxnSpPr/>
          <p:nvPr/>
        </p:nvCxnSpPr>
        <p:spPr>
          <a:xfrm>
            <a:off x="5184000" y="2746800"/>
            <a:ext cx="432000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6" name="直接箭头连接符 425"/>
          <p:cNvCxnSpPr/>
          <p:nvPr/>
        </p:nvCxnSpPr>
        <p:spPr bwMode="auto">
          <a:xfrm>
            <a:off x="5364088" y="2715766"/>
            <a:ext cx="0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7" name="直接连接符 426"/>
          <p:cNvCxnSpPr/>
          <p:nvPr/>
        </p:nvCxnSpPr>
        <p:spPr>
          <a:xfrm>
            <a:off x="5148064" y="2715766"/>
            <a:ext cx="0" cy="432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8" name="直接箭头连接符 427"/>
          <p:cNvCxnSpPr/>
          <p:nvPr/>
        </p:nvCxnSpPr>
        <p:spPr>
          <a:xfrm>
            <a:off x="5148064" y="2931790"/>
            <a:ext cx="252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9" name="TextBox 428"/>
          <p:cNvSpPr txBox="1">
            <a:spLocks noChangeArrowheads="1"/>
          </p:cNvSpPr>
          <p:nvPr/>
        </p:nvSpPr>
        <p:spPr bwMode="auto">
          <a:xfrm>
            <a:off x="4932040" y="2931790"/>
            <a:ext cx="360040" cy="40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430" name="直接箭头连接符 429"/>
          <p:cNvCxnSpPr/>
          <p:nvPr/>
        </p:nvCxnSpPr>
        <p:spPr>
          <a:xfrm>
            <a:off x="5112000" y="2571750"/>
            <a:ext cx="504000" cy="0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" name="TextBox 430"/>
          <p:cNvSpPr txBox="1">
            <a:spLocks noChangeArrowheads="1"/>
          </p:cNvSpPr>
          <p:nvPr/>
        </p:nvSpPr>
        <p:spPr bwMode="auto">
          <a:xfrm>
            <a:off x="5652120" y="2211710"/>
            <a:ext cx="360040" cy="40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432" name="直接箭头连接符 431"/>
          <p:cNvCxnSpPr/>
          <p:nvPr/>
        </p:nvCxnSpPr>
        <p:spPr bwMode="auto">
          <a:xfrm rot="10800000">
            <a:off x="5580112" y="1131590"/>
            <a:ext cx="0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" name="TextBox 21"/>
          <p:cNvSpPr txBox="1">
            <a:spLocks noChangeArrowheads="1"/>
          </p:cNvSpPr>
          <p:nvPr/>
        </p:nvSpPr>
        <p:spPr bwMode="auto">
          <a:xfrm>
            <a:off x="5724128" y="915566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34" name="TextBox 20"/>
          <p:cNvSpPr txBox="1">
            <a:spLocks noChangeArrowheads="1"/>
          </p:cNvSpPr>
          <p:nvPr/>
        </p:nvSpPr>
        <p:spPr bwMode="auto">
          <a:xfrm>
            <a:off x="4788024" y="2571750"/>
            <a:ext cx="3600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宋体" pitchFamily="2" charset="-122"/>
              </a:rPr>
              <a:t>o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sp>
        <p:nvSpPr>
          <p:cNvPr id="435" name="矩形 434"/>
          <p:cNvSpPr/>
          <p:nvPr/>
        </p:nvSpPr>
        <p:spPr>
          <a:xfrm>
            <a:off x="6444208" y="699542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宋体" pitchFamily="2" charset="-122"/>
              </a:rPr>
              <a:t>分析归纳</a:t>
            </a:r>
            <a:endParaRPr lang="zh-CN" altLang="en-US" sz="2800" b="1" dirty="0">
              <a:solidFill>
                <a:srgbClr val="000099"/>
              </a:solidFill>
              <a:latin typeface="宋体" pitchFamily="2" charset="-122"/>
            </a:endParaRPr>
          </a:p>
        </p:txBody>
      </p:sp>
      <p:sp>
        <p:nvSpPr>
          <p:cNvPr id="436" name="TextBox 435"/>
          <p:cNvSpPr txBox="1">
            <a:spLocks noChangeArrowheads="1"/>
          </p:cNvSpPr>
          <p:nvPr/>
        </p:nvSpPr>
        <p:spPr bwMode="auto">
          <a:xfrm>
            <a:off x="6660232" y="1419622"/>
            <a:ext cx="5760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37" name="矩形 436"/>
          <p:cNvSpPr/>
          <p:nvPr/>
        </p:nvSpPr>
        <p:spPr>
          <a:xfrm>
            <a:off x="7092280" y="1419622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动滑轮的直径</a:t>
            </a:r>
            <a:endParaRPr lang="zh-CN" altLang="en-US" dirty="0"/>
          </a:p>
        </p:txBody>
      </p:sp>
      <p:sp>
        <p:nvSpPr>
          <p:cNvPr id="438" name="TextBox 437"/>
          <p:cNvSpPr txBox="1">
            <a:spLocks noChangeArrowheads="1"/>
          </p:cNvSpPr>
          <p:nvPr/>
        </p:nvSpPr>
        <p:spPr bwMode="auto">
          <a:xfrm>
            <a:off x="6660232" y="1851670"/>
            <a:ext cx="360040" cy="40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 smtClean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39" name="矩形 438"/>
          <p:cNvSpPr/>
          <p:nvPr/>
        </p:nvSpPr>
        <p:spPr>
          <a:xfrm>
            <a:off x="7164288" y="1851670"/>
            <a:ext cx="15696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动滑轮的半径</a:t>
            </a:r>
            <a:endParaRPr lang="zh-CN" altLang="en-US" dirty="0"/>
          </a:p>
        </p:txBody>
      </p:sp>
      <p:sp>
        <p:nvSpPr>
          <p:cNvPr id="440" name="Text Box 8"/>
          <p:cNvSpPr txBox="1">
            <a:spLocks noChangeArrowheads="1"/>
          </p:cNvSpPr>
          <p:nvPr/>
        </p:nvSpPr>
        <p:spPr bwMode="auto">
          <a:xfrm>
            <a:off x="6660232" y="2283718"/>
            <a:ext cx="20882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由</a:t>
            </a:r>
            <a:r>
              <a:rPr lang="en-US" altLang="zh-CN" sz="20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lang="en-US" altLang="zh-CN" sz="20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lang="en-US" altLang="zh-CN" sz="2000" b="1" dirty="0" smtClean="0">
                <a:solidFill>
                  <a:srgbClr val="FF0000"/>
                </a:solidFill>
                <a:latin typeface="+mn-ea"/>
              </a:rPr>
              <a:t>= F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+mn-ea"/>
              </a:rPr>
              <a:t>2 </a:t>
            </a:r>
            <a:r>
              <a:rPr lang="en-US" altLang="zh-CN" sz="20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lang="zh-CN" altLang="en-US" sz="2000" b="1" dirty="0" smtClean="0">
                <a:solidFill>
                  <a:srgbClr val="FF0000"/>
                </a:solidFill>
                <a:latin typeface="+mn-ea"/>
              </a:rPr>
              <a:t>得</a:t>
            </a:r>
            <a:endParaRPr lang="en-US" altLang="zh-CN" sz="2000" b="1" dirty="0">
              <a:solidFill>
                <a:srgbClr val="FF0000"/>
              </a:solidFill>
              <a:latin typeface="+mn-ea"/>
            </a:endParaRPr>
          </a:p>
        </p:txBody>
      </p:sp>
      <p:grpSp>
        <p:nvGrpSpPr>
          <p:cNvPr id="441" name="组合 55"/>
          <p:cNvGrpSpPr/>
          <p:nvPr/>
        </p:nvGrpSpPr>
        <p:grpSpPr>
          <a:xfrm>
            <a:off x="6948264" y="2859782"/>
            <a:ext cx="1368350" cy="821705"/>
            <a:chOff x="2267744" y="1851670"/>
            <a:chExt cx="1368350" cy="821705"/>
          </a:xfrm>
        </p:grpSpPr>
        <p:sp>
          <p:nvSpPr>
            <p:cNvPr id="442" name="Text Box 12"/>
            <p:cNvSpPr txBox="1">
              <a:spLocks noChangeArrowheads="1"/>
            </p:cNvSpPr>
            <p:nvPr/>
          </p:nvSpPr>
          <p:spPr bwMode="auto">
            <a:xfrm>
              <a:off x="2267744" y="2052000"/>
              <a:ext cx="80182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dirty="0" smtClean="0">
                  <a:solidFill>
                    <a:srgbClr val="FF0000"/>
                  </a:solidFill>
                  <a:latin typeface="+mn-ea"/>
                </a:rPr>
                <a:t>F 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+mn-ea"/>
                </a:rPr>
                <a:t>＝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443" name="Text Box 14"/>
            <p:cNvSpPr txBox="1">
              <a:spLocks noChangeArrowheads="1"/>
            </p:cNvSpPr>
            <p:nvPr/>
          </p:nvSpPr>
          <p:spPr bwMode="auto">
            <a:xfrm>
              <a:off x="3203848" y="1851670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G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444" name="Text Box 15"/>
            <p:cNvSpPr txBox="1">
              <a:spLocks noChangeArrowheads="1"/>
            </p:cNvSpPr>
            <p:nvPr/>
          </p:nvSpPr>
          <p:spPr bwMode="auto">
            <a:xfrm>
              <a:off x="3203848" y="2211710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2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445" name="Line 16"/>
            <p:cNvSpPr>
              <a:spLocks noChangeShapeType="1"/>
            </p:cNvSpPr>
            <p:nvPr/>
          </p:nvSpPr>
          <p:spPr bwMode="auto">
            <a:xfrm>
              <a:off x="3059832" y="2283718"/>
              <a:ext cx="576262" cy="47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 sz="2400">
                <a:latin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52" grpId="0"/>
      <p:bldP spid="379" grpId="0"/>
      <p:bldP spid="423" grpId="0"/>
      <p:bldP spid="424" grpId="0" animBg="1"/>
      <p:bldP spid="429" grpId="0"/>
      <p:bldP spid="431" grpId="0"/>
      <p:bldP spid="433" grpId="0"/>
      <p:bldP spid="434" grpId="0"/>
      <p:bldP spid="435" grpId="0"/>
      <p:bldP spid="436" grpId="0"/>
      <p:bldP spid="437" grpId="0"/>
      <p:bldP spid="438" grpId="0"/>
      <p:bldP spid="439" grpId="0"/>
      <p:bldP spid="4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323528" y="48351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+mn-ea"/>
              </a:rPr>
              <a:t>二、定滑轮的特点</a:t>
            </a:r>
            <a:endParaRPr lang="zh-CN" altLang="en-US" sz="2800" b="1" dirty="0">
              <a:latin typeface="+mn-e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知识点</a:t>
            </a:r>
            <a:endParaRPr lang="zh-CN" altLang="en-US" sz="3200" b="1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75656" y="987574"/>
            <a:ext cx="20425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宋体" pitchFamily="2" charset="-122"/>
              </a:rPr>
              <a:t>1</a:t>
            </a:r>
            <a:r>
              <a:rPr lang="zh-CN" altLang="en-US" sz="2400" b="1" dirty="0" smtClean="0">
                <a:latin typeface="宋体" pitchFamily="2" charset="-122"/>
              </a:rPr>
              <a:t>、不省力。 </a:t>
            </a:r>
            <a:endParaRPr lang="zh-CN" altLang="en-US" sz="2400" dirty="0"/>
          </a:p>
        </p:txBody>
      </p:sp>
      <p:sp>
        <p:nvSpPr>
          <p:cNvPr id="9" name="矩形 8"/>
          <p:cNvSpPr/>
          <p:nvPr/>
        </p:nvSpPr>
        <p:spPr>
          <a:xfrm>
            <a:off x="1475656" y="1419622"/>
            <a:ext cx="3589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宋体" pitchFamily="2" charset="-122"/>
              </a:rPr>
              <a:t>2</a:t>
            </a:r>
            <a:r>
              <a:rPr lang="zh-CN" altLang="en-US" sz="2400" b="1" dirty="0" smtClean="0">
                <a:latin typeface="宋体" pitchFamily="2" charset="-122"/>
              </a:rPr>
              <a:t>、可以改变力的方向。 </a:t>
            </a:r>
            <a:endParaRPr lang="zh-CN" altLang="en-US" sz="2400" dirty="0"/>
          </a:p>
        </p:txBody>
      </p:sp>
      <p:sp>
        <p:nvSpPr>
          <p:cNvPr id="16" name="矩形 15"/>
          <p:cNvSpPr/>
          <p:nvPr/>
        </p:nvSpPr>
        <p:spPr>
          <a:xfrm>
            <a:off x="1475656" y="1851670"/>
            <a:ext cx="40527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宋体" pitchFamily="2" charset="-122"/>
              </a:rPr>
              <a:t>3</a:t>
            </a:r>
            <a:r>
              <a:rPr lang="zh-CN" altLang="en-US" sz="2400" b="1" dirty="0" smtClean="0">
                <a:latin typeface="宋体" pitchFamily="2" charset="-122"/>
              </a:rPr>
              <a:t>、不省距离，也不费距离。</a:t>
            </a:r>
            <a:endParaRPr lang="zh-CN" altLang="en-US" sz="2400" dirty="0"/>
          </a:p>
        </p:txBody>
      </p:sp>
      <p:sp>
        <p:nvSpPr>
          <p:cNvPr id="17" name="矩形 16"/>
          <p:cNvSpPr/>
          <p:nvPr/>
        </p:nvSpPr>
        <p:spPr>
          <a:xfrm>
            <a:off x="3347864" y="987574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（等臂杠杆）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544" y="2355726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+mn-ea"/>
              </a:rPr>
              <a:t>三、动滑轮的特点</a:t>
            </a:r>
            <a:endParaRPr lang="zh-CN" altLang="en-US" sz="2800" b="1" dirty="0">
              <a:latin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547664" y="2931790"/>
            <a:ext cx="26613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宋体" pitchFamily="2" charset="-122"/>
              </a:rPr>
              <a:t>1</a:t>
            </a:r>
            <a:r>
              <a:rPr lang="zh-CN" altLang="en-US" sz="2400" b="1" dirty="0" smtClean="0">
                <a:latin typeface="宋体" pitchFamily="2" charset="-122"/>
              </a:rPr>
              <a:t>、省一半的力。 </a:t>
            </a:r>
            <a:endParaRPr lang="zh-CN" altLang="en-US" sz="2400" dirty="0"/>
          </a:p>
        </p:txBody>
      </p:sp>
      <p:grpSp>
        <p:nvGrpSpPr>
          <p:cNvPr id="15" name="组合 55"/>
          <p:cNvGrpSpPr/>
          <p:nvPr/>
        </p:nvGrpSpPr>
        <p:grpSpPr>
          <a:xfrm>
            <a:off x="4067944" y="2715766"/>
            <a:ext cx="1368350" cy="821705"/>
            <a:chOff x="2267744" y="1851670"/>
            <a:chExt cx="1368350" cy="821705"/>
          </a:xfrm>
        </p:grpSpPr>
        <p:sp>
          <p:nvSpPr>
            <p:cNvPr id="18" name="Text Box 12"/>
            <p:cNvSpPr txBox="1">
              <a:spLocks noChangeArrowheads="1"/>
            </p:cNvSpPr>
            <p:nvPr/>
          </p:nvSpPr>
          <p:spPr bwMode="auto">
            <a:xfrm>
              <a:off x="2267744" y="2052000"/>
              <a:ext cx="80182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dirty="0" smtClean="0">
                  <a:solidFill>
                    <a:srgbClr val="FF0000"/>
                  </a:solidFill>
                  <a:latin typeface="+mn-ea"/>
                </a:rPr>
                <a:t>F 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+mn-ea"/>
                </a:rPr>
                <a:t>＝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3203848" y="1851670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G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20" name="Text Box 15"/>
            <p:cNvSpPr txBox="1">
              <a:spLocks noChangeArrowheads="1"/>
            </p:cNvSpPr>
            <p:nvPr/>
          </p:nvSpPr>
          <p:spPr bwMode="auto">
            <a:xfrm>
              <a:off x="3203848" y="2211710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2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21" name="Line 16"/>
            <p:cNvSpPr>
              <a:spLocks noChangeShapeType="1"/>
            </p:cNvSpPr>
            <p:nvPr/>
          </p:nvSpPr>
          <p:spPr bwMode="auto">
            <a:xfrm>
              <a:off x="3059832" y="2283718"/>
              <a:ext cx="576262" cy="47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 sz="2400">
                <a:latin typeface="+mn-ea"/>
              </a:endParaRPr>
            </a:p>
          </p:txBody>
        </p:sp>
      </p:grpSp>
      <p:sp>
        <p:nvSpPr>
          <p:cNvPr id="22" name="矩形 21"/>
          <p:cNvSpPr/>
          <p:nvPr/>
        </p:nvSpPr>
        <p:spPr>
          <a:xfrm>
            <a:off x="1547664" y="3579862"/>
            <a:ext cx="35894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宋体" pitchFamily="2" charset="-122"/>
              </a:rPr>
              <a:t>2</a:t>
            </a:r>
            <a:r>
              <a:rPr lang="zh-CN" altLang="en-US" sz="2400" b="1" dirty="0" smtClean="0">
                <a:latin typeface="宋体" pitchFamily="2" charset="-122"/>
              </a:rPr>
              <a:t>、不能改变力的方向。 </a:t>
            </a:r>
            <a:endParaRPr lang="zh-CN" altLang="en-US" sz="2400" dirty="0"/>
          </a:p>
        </p:txBody>
      </p:sp>
      <p:sp>
        <p:nvSpPr>
          <p:cNvPr id="23" name="矩形 22"/>
          <p:cNvSpPr/>
          <p:nvPr/>
        </p:nvSpPr>
        <p:spPr>
          <a:xfrm>
            <a:off x="1547664" y="4155926"/>
            <a:ext cx="3124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宋体" pitchFamily="2" charset="-122"/>
              </a:rPr>
              <a:t>3</a:t>
            </a:r>
            <a:r>
              <a:rPr lang="zh-CN" altLang="en-US" sz="2400" b="1" dirty="0" smtClean="0">
                <a:latin typeface="宋体" pitchFamily="2" charset="-122"/>
              </a:rPr>
              <a:t>、省力，但费距离。</a:t>
            </a:r>
            <a:endParaRPr lang="zh-CN" altLang="en-US" sz="2400" dirty="0"/>
          </a:p>
        </p:txBody>
      </p:sp>
      <p:sp>
        <p:nvSpPr>
          <p:cNvPr id="24" name="矩形 23"/>
          <p:cNvSpPr/>
          <p:nvPr/>
        </p:nvSpPr>
        <p:spPr>
          <a:xfrm>
            <a:off x="4644008" y="4083918"/>
            <a:ext cx="1088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2" grpId="0"/>
      <p:bldP spid="23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9512" y="123478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Tahoma" pitchFamily="34" charset="0"/>
              </a:rPr>
              <a:t>       </a:t>
            </a:r>
            <a:r>
              <a:rPr lang="zh-CN" altLang="en-US" sz="2400" b="1" dirty="0" smtClean="0">
                <a:latin typeface="Tahoma" pitchFamily="34" charset="0"/>
              </a:rPr>
              <a:t>为了既省力又能改变力的方向，可以把定滑轮和动滑轮组合起来使用，这种把定滑轮和动滑轮组合起来使用的装置叫滑轮组。</a:t>
            </a:r>
            <a:endParaRPr lang="zh-CN" alt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1059582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rgbClr val="FF0000"/>
                </a:solidFill>
              </a:rPr>
              <a:t>          如图所示，给你一个定滑轮和一个动滑轮，你能把它们组成滑轮组来使用吗？</a:t>
            </a:r>
            <a:endParaRPr lang="en-US" altLang="zh-CN" sz="2400" dirty="0" smtClean="0">
              <a:solidFill>
                <a:srgbClr val="FF0000"/>
              </a:solidFill>
            </a:endParaRP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619672" y="1995686"/>
            <a:ext cx="936000" cy="720000"/>
            <a:chOff x="0" y="0"/>
            <a:chExt cx="858" cy="757"/>
          </a:xfrm>
        </p:grpSpPr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0" y="0"/>
              <a:ext cx="858" cy="540"/>
              <a:chOff x="0" y="0"/>
              <a:chExt cx="1035" cy="651"/>
            </a:xfrm>
          </p:grpSpPr>
          <p:grpSp>
            <p:nvGrpSpPr>
              <p:cNvPr id="15" name="Group 28"/>
              <p:cNvGrpSpPr>
                <a:grpSpLocks/>
              </p:cNvGrpSpPr>
              <p:nvPr/>
            </p:nvGrpSpPr>
            <p:grpSpPr bwMode="auto">
              <a:xfrm>
                <a:off x="256" y="89"/>
                <a:ext cx="457" cy="562"/>
                <a:chOff x="0" y="0"/>
                <a:chExt cx="644" cy="792"/>
              </a:xfrm>
            </p:grpSpPr>
            <p:sp>
              <p:nvSpPr>
                <p:cNvPr id="29" name="Oval 29"/>
                <p:cNvSpPr>
                  <a:spLocks noChangeArrowheads="1"/>
                </p:cNvSpPr>
                <p:nvPr/>
              </p:nvSpPr>
              <p:spPr bwMode="auto">
                <a:xfrm>
                  <a:off x="0" y="149"/>
                  <a:ext cx="644" cy="64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0" name="未知"/>
                <p:cNvSpPr>
                  <a:spLocks/>
                </p:cNvSpPr>
                <p:nvPr/>
              </p:nvSpPr>
              <p:spPr bwMode="auto">
                <a:xfrm>
                  <a:off x="225" y="0"/>
                  <a:ext cx="205" cy="53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1" name="Group 31"/>
                <p:cNvGrpSpPr>
                  <a:grpSpLocks/>
                </p:cNvGrpSpPr>
                <p:nvPr/>
              </p:nvGrpSpPr>
              <p:grpSpPr bwMode="auto">
                <a:xfrm>
                  <a:off x="284" y="415"/>
                  <a:ext cx="86" cy="86"/>
                  <a:chOff x="0" y="0"/>
                  <a:chExt cx="274" cy="274"/>
                </a:xfrm>
              </p:grpSpPr>
              <p:sp>
                <p:nvSpPr>
                  <p:cNvPr id="32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3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6" name="Group 34"/>
              <p:cNvGrpSpPr>
                <a:grpSpLocks/>
              </p:cNvGrpSpPr>
              <p:nvPr/>
            </p:nvGrpSpPr>
            <p:grpSpPr bwMode="auto">
              <a:xfrm flipV="1">
                <a:off x="0" y="0"/>
                <a:ext cx="1035" cy="89"/>
                <a:chOff x="0" y="0"/>
                <a:chExt cx="1338" cy="130"/>
              </a:xfrm>
            </p:grpSpPr>
            <p:sp>
              <p:nvSpPr>
                <p:cNvPr id="17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0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120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24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0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36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1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48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2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601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72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4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84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5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96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6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1082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7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203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8" name="Line 46"/>
                <p:cNvSpPr>
                  <a:spLocks noChangeShapeType="1"/>
                </p:cNvSpPr>
                <p:nvPr/>
              </p:nvSpPr>
              <p:spPr bwMode="auto">
                <a:xfrm>
                  <a:off x="23" y="0"/>
                  <a:ext cx="1315" cy="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6" name="Group 47"/>
            <p:cNvGrpSpPr>
              <a:grpSpLocks/>
            </p:cNvGrpSpPr>
            <p:nvPr/>
          </p:nvGrpSpPr>
          <p:grpSpPr bwMode="auto">
            <a:xfrm>
              <a:off x="346" y="312"/>
              <a:ext cx="157" cy="445"/>
              <a:chOff x="0" y="0"/>
              <a:chExt cx="157" cy="445"/>
            </a:xfrm>
          </p:grpSpPr>
          <p:sp>
            <p:nvSpPr>
              <p:cNvPr id="10" name="未知"/>
              <p:cNvSpPr>
                <a:spLocks/>
              </p:cNvSpPr>
              <p:nvPr/>
            </p:nvSpPr>
            <p:spPr bwMode="auto">
              <a:xfrm>
                <a:off x="8" y="254"/>
                <a:ext cx="149" cy="191"/>
              </a:xfrm>
              <a:custGeom>
                <a:avLst/>
                <a:gdLst/>
                <a:ahLst/>
                <a:cxnLst>
                  <a:cxn ang="0">
                    <a:pos x="186" y="6"/>
                  </a:cxn>
                  <a:cxn ang="0">
                    <a:pos x="186" y="221"/>
                  </a:cxn>
                  <a:cxn ang="0">
                    <a:pos x="181" y="355"/>
                  </a:cxn>
                  <a:cxn ang="0">
                    <a:pos x="68" y="505"/>
                  </a:cxn>
                  <a:cxn ang="0">
                    <a:pos x="23" y="610"/>
                  </a:cxn>
                  <a:cxn ang="0">
                    <a:pos x="0" y="720"/>
                  </a:cxn>
                  <a:cxn ang="0">
                    <a:pos x="24" y="822"/>
                  </a:cxn>
                  <a:cxn ang="0">
                    <a:pos x="102" y="929"/>
                  </a:cxn>
                  <a:cxn ang="0">
                    <a:pos x="258" y="1013"/>
                  </a:cxn>
                  <a:cxn ang="0">
                    <a:pos x="432" y="1019"/>
                  </a:cxn>
                  <a:cxn ang="0">
                    <a:pos x="619" y="907"/>
                  </a:cxn>
                  <a:cxn ang="0">
                    <a:pos x="703" y="786"/>
                  </a:cxn>
                  <a:cxn ang="0">
                    <a:pos x="763" y="657"/>
                  </a:cxn>
                  <a:cxn ang="0">
                    <a:pos x="799" y="510"/>
                  </a:cxn>
                  <a:cxn ang="0">
                    <a:pos x="721" y="576"/>
                  </a:cxn>
                  <a:cxn ang="0">
                    <a:pos x="637" y="714"/>
                  </a:cxn>
                  <a:cxn ang="0">
                    <a:pos x="546" y="804"/>
                  </a:cxn>
                  <a:cxn ang="0">
                    <a:pos x="468" y="852"/>
                  </a:cxn>
                  <a:cxn ang="0">
                    <a:pos x="354" y="846"/>
                  </a:cxn>
                  <a:cxn ang="0">
                    <a:pos x="252" y="774"/>
                  </a:cxn>
                  <a:cxn ang="0">
                    <a:pos x="258" y="636"/>
                  </a:cxn>
                  <a:cxn ang="0">
                    <a:pos x="348" y="504"/>
                  </a:cxn>
                  <a:cxn ang="0">
                    <a:pos x="402" y="408"/>
                  </a:cxn>
                  <a:cxn ang="0">
                    <a:pos x="402" y="283"/>
                  </a:cxn>
                  <a:cxn ang="0">
                    <a:pos x="402" y="221"/>
                  </a:cxn>
                  <a:cxn ang="0">
                    <a:pos x="402" y="0"/>
                  </a:cxn>
                </a:cxnLst>
                <a:rect l="0" t="0" r="r" b="b"/>
                <a:pathLst>
                  <a:path w="806" h="1037">
                    <a:moveTo>
                      <a:pt x="186" y="6"/>
                    </a:moveTo>
                    <a:cubicBezTo>
                      <a:pt x="186" y="43"/>
                      <a:pt x="187" y="163"/>
                      <a:pt x="186" y="221"/>
                    </a:cubicBezTo>
                    <a:cubicBezTo>
                      <a:pt x="185" y="279"/>
                      <a:pt x="201" y="308"/>
                      <a:pt x="181" y="355"/>
                    </a:cubicBezTo>
                    <a:cubicBezTo>
                      <a:pt x="161" y="402"/>
                      <a:pt x="94" y="463"/>
                      <a:pt x="68" y="505"/>
                    </a:cubicBezTo>
                    <a:cubicBezTo>
                      <a:pt x="42" y="547"/>
                      <a:pt x="34" y="574"/>
                      <a:pt x="23" y="610"/>
                    </a:cubicBezTo>
                    <a:cubicBezTo>
                      <a:pt x="12" y="646"/>
                      <a:pt x="0" y="685"/>
                      <a:pt x="0" y="720"/>
                    </a:cubicBezTo>
                    <a:cubicBezTo>
                      <a:pt x="0" y="755"/>
                      <a:pt x="7" y="787"/>
                      <a:pt x="24" y="822"/>
                    </a:cubicBezTo>
                    <a:cubicBezTo>
                      <a:pt x="41" y="856"/>
                      <a:pt x="63" y="897"/>
                      <a:pt x="102" y="929"/>
                    </a:cubicBezTo>
                    <a:cubicBezTo>
                      <a:pt x="141" y="961"/>
                      <a:pt x="203" y="999"/>
                      <a:pt x="258" y="1013"/>
                    </a:cubicBezTo>
                    <a:cubicBezTo>
                      <a:pt x="313" y="1028"/>
                      <a:pt x="372" y="1037"/>
                      <a:pt x="432" y="1019"/>
                    </a:cubicBezTo>
                    <a:cubicBezTo>
                      <a:pt x="492" y="1002"/>
                      <a:pt x="574" y="946"/>
                      <a:pt x="619" y="907"/>
                    </a:cubicBezTo>
                    <a:cubicBezTo>
                      <a:pt x="663" y="867"/>
                      <a:pt x="679" y="827"/>
                      <a:pt x="703" y="786"/>
                    </a:cubicBezTo>
                    <a:cubicBezTo>
                      <a:pt x="727" y="744"/>
                      <a:pt x="747" y="703"/>
                      <a:pt x="763" y="657"/>
                    </a:cubicBezTo>
                    <a:cubicBezTo>
                      <a:pt x="779" y="611"/>
                      <a:pt x="806" y="523"/>
                      <a:pt x="799" y="510"/>
                    </a:cubicBezTo>
                    <a:cubicBezTo>
                      <a:pt x="792" y="496"/>
                      <a:pt x="748" y="542"/>
                      <a:pt x="721" y="576"/>
                    </a:cubicBezTo>
                    <a:cubicBezTo>
                      <a:pt x="694" y="610"/>
                      <a:pt x="665" y="676"/>
                      <a:pt x="637" y="714"/>
                    </a:cubicBezTo>
                    <a:cubicBezTo>
                      <a:pt x="608" y="752"/>
                      <a:pt x="575" y="781"/>
                      <a:pt x="546" y="804"/>
                    </a:cubicBezTo>
                    <a:cubicBezTo>
                      <a:pt x="518" y="826"/>
                      <a:pt x="500" y="845"/>
                      <a:pt x="468" y="852"/>
                    </a:cubicBezTo>
                    <a:cubicBezTo>
                      <a:pt x="436" y="858"/>
                      <a:pt x="390" y="858"/>
                      <a:pt x="354" y="846"/>
                    </a:cubicBezTo>
                    <a:cubicBezTo>
                      <a:pt x="318" y="833"/>
                      <a:pt x="268" y="808"/>
                      <a:pt x="252" y="774"/>
                    </a:cubicBezTo>
                    <a:cubicBezTo>
                      <a:pt x="236" y="739"/>
                      <a:pt x="242" y="680"/>
                      <a:pt x="258" y="636"/>
                    </a:cubicBezTo>
                    <a:cubicBezTo>
                      <a:pt x="274" y="591"/>
                      <a:pt x="324" y="542"/>
                      <a:pt x="348" y="504"/>
                    </a:cubicBezTo>
                    <a:cubicBezTo>
                      <a:pt x="372" y="466"/>
                      <a:pt x="393" y="445"/>
                      <a:pt x="402" y="408"/>
                    </a:cubicBezTo>
                    <a:cubicBezTo>
                      <a:pt x="411" y="371"/>
                      <a:pt x="402" y="314"/>
                      <a:pt x="402" y="283"/>
                    </a:cubicBezTo>
                    <a:cubicBezTo>
                      <a:pt x="402" y="252"/>
                      <a:pt x="402" y="268"/>
                      <a:pt x="402" y="221"/>
                    </a:cubicBezTo>
                    <a:cubicBezTo>
                      <a:pt x="402" y="173"/>
                      <a:pt x="402" y="46"/>
                      <a:pt x="40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" name="未知"/>
              <p:cNvSpPr>
                <a:spLocks/>
              </p:cNvSpPr>
              <p:nvPr/>
            </p:nvSpPr>
            <p:spPr bwMode="auto">
              <a:xfrm>
                <a:off x="0" y="0"/>
                <a:ext cx="121" cy="3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8" y="3"/>
                  </a:cxn>
                  <a:cxn ang="0">
                    <a:pos x="608" y="1407"/>
                  </a:cxn>
                  <a:cxn ang="0">
                    <a:pos x="0" y="1407"/>
                  </a:cxn>
                  <a:cxn ang="0">
                    <a:pos x="0" y="0"/>
                  </a:cxn>
                </a:cxnLst>
                <a:rect l="0" t="0" r="r" b="b"/>
                <a:pathLst>
                  <a:path w="608" h="1407">
                    <a:moveTo>
                      <a:pt x="0" y="0"/>
                    </a:moveTo>
                    <a:lnTo>
                      <a:pt x="608" y="3"/>
                    </a:lnTo>
                    <a:lnTo>
                      <a:pt x="608" y="1407"/>
                    </a:lnTo>
                    <a:lnTo>
                      <a:pt x="0" y="140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5000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lin ang="0" scaled="1"/>
              </a:gra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12" name="Group 50"/>
              <p:cNvGrpSpPr>
                <a:grpSpLocks/>
              </p:cNvGrpSpPr>
              <p:nvPr/>
            </p:nvGrpSpPr>
            <p:grpSpPr bwMode="auto">
              <a:xfrm>
                <a:off x="35" y="246"/>
                <a:ext cx="51" cy="50"/>
                <a:chOff x="0" y="0"/>
                <a:chExt cx="274" cy="274"/>
              </a:xfrm>
            </p:grpSpPr>
            <p:sp>
              <p:nvSpPr>
                <p:cNvPr id="13" name="Oval 5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" name="Line 52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7" name="Group 53"/>
            <p:cNvGrpSpPr>
              <a:grpSpLocks/>
            </p:cNvGrpSpPr>
            <p:nvPr/>
          </p:nvGrpSpPr>
          <p:grpSpPr bwMode="auto">
            <a:xfrm>
              <a:off x="378" y="328"/>
              <a:ext cx="51" cy="50"/>
              <a:chOff x="0" y="0"/>
              <a:chExt cx="274" cy="274"/>
            </a:xfrm>
          </p:grpSpPr>
          <p:sp>
            <p:nvSpPr>
              <p:cNvPr id="8" name="Oval 5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74" cy="274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" name="Line 55"/>
              <p:cNvSpPr>
                <a:spLocks noChangeShapeType="1"/>
              </p:cNvSpPr>
              <p:nvPr/>
            </p:nvSpPr>
            <p:spPr bwMode="auto">
              <a:xfrm>
                <a:off x="132" y="20"/>
                <a:ext cx="16" cy="210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55" name="组合 54"/>
          <p:cNvGrpSpPr/>
          <p:nvPr/>
        </p:nvGrpSpPr>
        <p:grpSpPr>
          <a:xfrm>
            <a:off x="1836000" y="3219822"/>
            <a:ext cx="432000" cy="1584128"/>
            <a:chOff x="1907704" y="3219822"/>
            <a:chExt cx="432000" cy="1584128"/>
          </a:xfrm>
        </p:grpSpPr>
        <p:grpSp>
          <p:nvGrpSpPr>
            <p:cNvPr id="34" name="Group 91"/>
            <p:cNvGrpSpPr>
              <a:grpSpLocks/>
            </p:cNvGrpSpPr>
            <p:nvPr/>
          </p:nvGrpSpPr>
          <p:grpSpPr bwMode="auto">
            <a:xfrm>
              <a:off x="1907704" y="3219822"/>
              <a:ext cx="432000" cy="900000"/>
              <a:chOff x="0" y="0"/>
              <a:chExt cx="1912" cy="4432"/>
            </a:xfrm>
          </p:grpSpPr>
          <p:sp>
            <p:nvSpPr>
              <p:cNvPr id="35" name="Oval 92"/>
              <p:cNvSpPr>
                <a:spLocks noChangeArrowheads="1"/>
              </p:cNvSpPr>
              <p:nvPr/>
            </p:nvSpPr>
            <p:spPr bwMode="auto">
              <a:xfrm>
                <a:off x="0" y="1248"/>
                <a:ext cx="1912" cy="191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36" name="Group 93"/>
              <p:cNvGrpSpPr>
                <a:grpSpLocks/>
              </p:cNvGrpSpPr>
              <p:nvPr/>
            </p:nvGrpSpPr>
            <p:grpSpPr bwMode="auto">
              <a:xfrm>
                <a:off x="476" y="0"/>
                <a:ext cx="963" cy="4432"/>
                <a:chOff x="0" y="0"/>
                <a:chExt cx="963" cy="4432"/>
              </a:xfrm>
            </p:grpSpPr>
            <p:sp>
              <p:nvSpPr>
                <p:cNvPr id="37" name="未知"/>
                <p:cNvSpPr>
                  <a:spLocks/>
                </p:cNvSpPr>
                <p:nvPr/>
              </p:nvSpPr>
              <p:spPr bwMode="auto">
                <a:xfrm rot="10800000">
                  <a:off x="0" y="0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8" name="未知"/>
                <p:cNvSpPr>
                  <a:spLocks/>
                </p:cNvSpPr>
                <p:nvPr/>
              </p:nvSpPr>
              <p:spPr bwMode="auto">
                <a:xfrm>
                  <a:off x="211" y="3465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9" name="未知"/>
                <p:cNvSpPr>
                  <a:spLocks/>
                </p:cNvSpPr>
                <p:nvPr/>
              </p:nvSpPr>
              <p:spPr bwMode="auto">
                <a:xfrm>
                  <a:off x="172" y="846"/>
                  <a:ext cx="608" cy="266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40" name="Group 97"/>
                <p:cNvGrpSpPr>
                  <a:grpSpLocks/>
                </p:cNvGrpSpPr>
                <p:nvPr/>
              </p:nvGrpSpPr>
              <p:grpSpPr bwMode="auto">
                <a:xfrm>
                  <a:off x="347" y="2080"/>
                  <a:ext cx="256" cy="256"/>
                  <a:chOff x="0" y="0"/>
                  <a:chExt cx="274" cy="274"/>
                </a:xfrm>
              </p:grpSpPr>
              <p:sp>
                <p:nvSpPr>
                  <p:cNvPr id="47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8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41" name="Group 100"/>
                <p:cNvGrpSpPr>
                  <a:grpSpLocks/>
                </p:cNvGrpSpPr>
                <p:nvPr/>
              </p:nvGrpSpPr>
              <p:grpSpPr bwMode="auto">
                <a:xfrm>
                  <a:off x="346" y="3140"/>
                  <a:ext cx="256" cy="256"/>
                  <a:chOff x="0" y="0"/>
                  <a:chExt cx="274" cy="274"/>
                </a:xfrm>
              </p:grpSpPr>
              <p:sp>
                <p:nvSpPr>
                  <p:cNvPr id="45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6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42" name="Group 103"/>
                <p:cNvGrpSpPr>
                  <a:grpSpLocks/>
                </p:cNvGrpSpPr>
                <p:nvPr/>
              </p:nvGrpSpPr>
              <p:grpSpPr bwMode="auto">
                <a:xfrm>
                  <a:off x="362" y="999"/>
                  <a:ext cx="256" cy="256"/>
                  <a:chOff x="0" y="0"/>
                  <a:chExt cx="274" cy="274"/>
                </a:xfrm>
              </p:grpSpPr>
              <p:sp>
                <p:nvSpPr>
                  <p:cNvPr id="43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4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  <p:grpSp>
          <p:nvGrpSpPr>
            <p:cNvPr id="49" name="Group 2"/>
            <p:cNvGrpSpPr>
              <a:grpSpLocks/>
            </p:cNvGrpSpPr>
            <p:nvPr/>
          </p:nvGrpSpPr>
          <p:grpSpPr bwMode="auto">
            <a:xfrm>
              <a:off x="1907704" y="4371950"/>
              <a:ext cx="432000" cy="432000"/>
              <a:chOff x="0" y="0"/>
              <a:chExt cx="1155" cy="1502"/>
            </a:xfrm>
          </p:grpSpPr>
          <p:sp>
            <p:nvSpPr>
              <p:cNvPr id="50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1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52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54" name="直接连接符 53"/>
            <p:cNvCxnSpPr/>
            <p:nvPr/>
          </p:nvCxnSpPr>
          <p:spPr>
            <a:xfrm>
              <a:off x="2123728" y="4068000"/>
              <a:ext cx="0" cy="3240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26"/>
          <p:cNvGrpSpPr>
            <a:grpSpLocks/>
          </p:cNvGrpSpPr>
          <p:nvPr/>
        </p:nvGrpSpPr>
        <p:grpSpPr bwMode="auto">
          <a:xfrm>
            <a:off x="5796136" y="1995686"/>
            <a:ext cx="936000" cy="720000"/>
            <a:chOff x="0" y="0"/>
            <a:chExt cx="858" cy="757"/>
          </a:xfrm>
        </p:grpSpPr>
        <p:grpSp>
          <p:nvGrpSpPr>
            <p:cNvPr id="57" name="Group 27"/>
            <p:cNvGrpSpPr>
              <a:grpSpLocks/>
            </p:cNvGrpSpPr>
            <p:nvPr/>
          </p:nvGrpSpPr>
          <p:grpSpPr bwMode="auto">
            <a:xfrm>
              <a:off x="0" y="0"/>
              <a:ext cx="858" cy="540"/>
              <a:chOff x="0" y="0"/>
              <a:chExt cx="1035" cy="651"/>
            </a:xfrm>
          </p:grpSpPr>
          <p:grpSp>
            <p:nvGrpSpPr>
              <p:cNvPr id="67" name="Group 28"/>
              <p:cNvGrpSpPr>
                <a:grpSpLocks/>
              </p:cNvGrpSpPr>
              <p:nvPr/>
            </p:nvGrpSpPr>
            <p:grpSpPr bwMode="auto">
              <a:xfrm>
                <a:off x="256" y="89"/>
                <a:ext cx="457" cy="562"/>
                <a:chOff x="0" y="0"/>
                <a:chExt cx="644" cy="792"/>
              </a:xfrm>
            </p:grpSpPr>
            <p:sp>
              <p:nvSpPr>
                <p:cNvPr id="81" name="Oval 29"/>
                <p:cNvSpPr>
                  <a:spLocks noChangeArrowheads="1"/>
                </p:cNvSpPr>
                <p:nvPr/>
              </p:nvSpPr>
              <p:spPr bwMode="auto">
                <a:xfrm>
                  <a:off x="0" y="149"/>
                  <a:ext cx="644" cy="643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2" name="未知"/>
                <p:cNvSpPr>
                  <a:spLocks/>
                </p:cNvSpPr>
                <p:nvPr/>
              </p:nvSpPr>
              <p:spPr bwMode="auto">
                <a:xfrm>
                  <a:off x="225" y="0"/>
                  <a:ext cx="205" cy="53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83" name="Group 31"/>
                <p:cNvGrpSpPr>
                  <a:grpSpLocks/>
                </p:cNvGrpSpPr>
                <p:nvPr/>
              </p:nvGrpSpPr>
              <p:grpSpPr bwMode="auto">
                <a:xfrm>
                  <a:off x="284" y="415"/>
                  <a:ext cx="86" cy="86"/>
                  <a:chOff x="0" y="0"/>
                  <a:chExt cx="274" cy="274"/>
                </a:xfrm>
              </p:grpSpPr>
              <p:sp>
                <p:nvSpPr>
                  <p:cNvPr id="84" name="Oval 3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85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68" name="Group 34"/>
              <p:cNvGrpSpPr>
                <a:grpSpLocks/>
              </p:cNvGrpSpPr>
              <p:nvPr/>
            </p:nvGrpSpPr>
            <p:grpSpPr bwMode="auto">
              <a:xfrm flipV="1">
                <a:off x="0" y="0"/>
                <a:ext cx="1035" cy="89"/>
                <a:chOff x="0" y="0"/>
                <a:chExt cx="1338" cy="130"/>
              </a:xfrm>
            </p:grpSpPr>
            <p:sp>
              <p:nvSpPr>
                <p:cNvPr id="69" name="Line 35"/>
                <p:cNvSpPr>
                  <a:spLocks noChangeShapeType="1"/>
                </p:cNvSpPr>
                <p:nvPr/>
              </p:nvSpPr>
              <p:spPr bwMode="auto">
                <a:xfrm flipH="1">
                  <a:off x="0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0" name="Line 36"/>
                <p:cNvSpPr>
                  <a:spLocks noChangeShapeType="1"/>
                </p:cNvSpPr>
                <p:nvPr/>
              </p:nvSpPr>
              <p:spPr bwMode="auto">
                <a:xfrm flipH="1">
                  <a:off x="120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1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24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2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36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3" name="Line 39"/>
                <p:cNvSpPr>
                  <a:spLocks noChangeShapeType="1"/>
                </p:cNvSpPr>
                <p:nvPr/>
              </p:nvSpPr>
              <p:spPr bwMode="auto">
                <a:xfrm flipH="1">
                  <a:off x="48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4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601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5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72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6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84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7" name="Line 43"/>
                <p:cNvSpPr>
                  <a:spLocks noChangeShapeType="1"/>
                </p:cNvSpPr>
                <p:nvPr/>
              </p:nvSpPr>
              <p:spPr bwMode="auto">
                <a:xfrm flipH="1">
                  <a:off x="96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8" name="Line 44"/>
                <p:cNvSpPr>
                  <a:spLocks noChangeShapeType="1"/>
                </p:cNvSpPr>
                <p:nvPr/>
              </p:nvSpPr>
              <p:spPr bwMode="auto">
                <a:xfrm flipH="1">
                  <a:off x="1082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79" name="Line 45"/>
                <p:cNvSpPr>
                  <a:spLocks noChangeShapeType="1"/>
                </p:cNvSpPr>
                <p:nvPr/>
              </p:nvSpPr>
              <p:spPr bwMode="auto">
                <a:xfrm flipH="1">
                  <a:off x="1203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0" name="Line 46"/>
                <p:cNvSpPr>
                  <a:spLocks noChangeShapeType="1"/>
                </p:cNvSpPr>
                <p:nvPr/>
              </p:nvSpPr>
              <p:spPr bwMode="auto">
                <a:xfrm>
                  <a:off x="23" y="0"/>
                  <a:ext cx="1315" cy="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58" name="Group 47"/>
            <p:cNvGrpSpPr>
              <a:grpSpLocks/>
            </p:cNvGrpSpPr>
            <p:nvPr/>
          </p:nvGrpSpPr>
          <p:grpSpPr bwMode="auto">
            <a:xfrm>
              <a:off x="346" y="312"/>
              <a:ext cx="157" cy="445"/>
              <a:chOff x="0" y="0"/>
              <a:chExt cx="157" cy="445"/>
            </a:xfrm>
          </p:grpSpPr>
          <p:sp>
            <p:nvSpPr>
              <p:cNvPr id="62" name="未知"/>
              <p:cNvSpPr>
                <a:spLocks/>
              </p:cNvSpPr>
              <p:nvPr/>
            </p:nvSpPr>
            <p:spPr bwMode="auto">
              <a:xfrm>
                <a:off x="8" y="254"/>
                <a:ext cx="149" cy="191"/>
              </a:xfrm>
              <a:custGeom>
                <a:avLst/>
                <a:gdLst/>
                <a:ahLst/>
                <a:cxnLst>
                  <a:cxn ang="0">
                    <a:pos x="186" y="6"/>
                  </a:cxn>
                  <a:cxn ang="0">
                    <a:pos x="186" y="221"/>
                  </a:cxn>
                  <a:cxn ang="0">
                    <a:pos x="181" y="355"/>
                  </a:cxn>
                  <a:cxn ang="0">
                    <a:pos x="68" y="505"/>
                  </a:cxn>
                  <a:cxn ang="0">
                    <a:pos x="23" y="610"/>
                  </a:cxn>
                  <a:cxn ang="0">
                    <a:pos x="0" y="720"/>
                  </a:cxn>
                  <a:cxn ang="0">
                    <a:pos x="24" y="822"/>
                  </a:cxn>
                  <a:cxn ang="0">
                    <a:pos x="102" y="929"/>
                  </a:cxn>
                  <a:cxn ang="0">
                    <a:pos x="258" y="1013"/>
                  </a:cxn>
                  <a:cxn ang="0">
                    <a:pos x="432" y="1019"/>
                  </a:cxn>
                  <a:cxn ang="0">
                    <a:pos x="619" y="907"/>
                  </a:cxn>
                  <a:cxn ang="0">
                    <a:pos x="703" y="786"/>
                  </a:cxn>
                  <a:cxn ang="0">
                    <a:pos x="763" y="657"/>
                  </a:cxn>
                  <a:cxn ang="0">
                    <a:pos x="799" y="510"/>
                  </a:cxn>
                  <a:cxn ang="0">
                    <a:pos x="721" y="576"/>
                  </a:cxn>
                  <a:cxn ang="0">
                    <a:pos x="637" y="714"/>
                  </a:cxn>
                  <a:cxn ang="0">
                    <a:pos x="546" y="804"/>
                  </a:cxn>
                  <a:cxn ang="0">
                    <a:pos x="468" y="852"/>
                  </a:cxn>
                  <a:cxn ang="0">
                    <a:pos x="354" y="846"/>
                  </a:cxn>
                  <a:cxn ang="0">
                    <a:pos x="252" y="774"/>
                  </a:cxn>
                  <a:cxn ang="0">
                    <a:pos x="258" y="636"/>
                  </a:cxn>
                  <a:cxn ang="0">
                    <a:pos x="348" y="504"/>
                  </a:cxn>
                  <a:cxn ang="0">
                    <a:pos x="402" y="408"/>
                  </a:cxn>
                  <a:cxn ang="0">
                    <a:pos x="402" y="283"/>
                  </a:cxn>
                  <a:cxn ang="0">
                    <a:pos x="402" y="221"/>
                  </a:cxn>
                  <a:cxn ang="0">
                    <a:pos x="402" y="0"/>
                  </a:cxn>
                </a:cxnLst>
                <a:rect l="0" t="0" r="r" b="b"/>
                <a:pathLst>
                  <a:path w="806" h="1037">
                    <a:moveTo>
                      <a:pt x="186" y="6"/>
                    </a:moveTo>
                    <a:cubicBezTo>
                      <a:pt x="186" y="43"/>
                      <a:pt x="187" y="163"/>
                      <a:pt x="186" y="221"/>
                    </a:cubicBezTo>
                    <a:cubicBezTo>
                      <a:pt x="185" y="279"/>
                      <a:pt x="201" y="308"/>
                      <a:pt x="181" y="355"/>
                    </a:cubicBezTo>
                    <a:cubicBezTo>
                      <a:pt x="161" y="402"/>
                      <a:pt x="94" y="463"/>
                      <a:pt x="68" y="505"/>
                    </a:cubicBezTo>
                    <a:cubicBezTo>
                      <a:pt x="42" y="547"/>
                      <a:pt x="34" y="574"/>
                      <a:pt x="23" y="610"/>
                    </a:cubicBezTo>
                    <a:cubicBezTo>
                      <a:pt x="12" y="646"/>
                      <a:pt x="0" y="685"/>
                      <a:pt x="0" y="720"/>
                    </a:cubicBezTo>
                    <a:cubicBezTo>
                      <a:pt x="0" y="755"/>
                      <a:pt x="7" y="787"/>
                      <a:pt x="24" y="822"/>
                    </a:cubicBezTo>
                    <a:cubicBezTo>
                      <a:pt x="41" y="856"/>
                      <a:pt x="63" y="897"/>
                      <a:pt x="102" y="929"/>
                    </a:cubicBezTo>
                    <a:cubicBezTo>
                      <a:pt x="141" y="961"/>
                      <a:pt x="203" y="999"/>
                      <a:pt x="258" y="1013"/>
                    </a:cubicBezTo>
                    <a:cubicBezTo>
                      <a:pt x="313" y="1028"/>
                      <a:pt x="372" y="1037"/>
                      <a:pt x="432" y="1019"/>
                    </a:cubicBezTo>
                    <a:cubicBezTo>
                      <a:pt x="492" y="1002"/>
                      <a:pt x="574" y="946"/>
                      <a:pt x="619" y="907"/>
                    </a:cubicBezTo>
                    <a:cubicBezTo>
                      <a:pt x="663" y="867"/>
                      <a:pt x="679" y="827"/>
                      <a:pt x="703" y="786"/>
                    </a:cubicBezTo>
                    <a:cubicBezTo>
                      <a:pt x="727" y="744"/>
                      <a:pt x="747" y="703"/>
                      <a:pt x="763" y="657"/>
                    </a:cubicBezTo>
                    <a:cubicBezTo>
                      <a:pt x="779" y="611"/>
                      <a:pt x="806" y="523"/>
                      <a:pt x="799" y="510"/>
                    </a:cubicBezTo>
                    <a:cubicBezTo>
                      <a:pt x="792" y="496"/>
                      <a:pt x="748" y="542"/>
                      <a:pt x="721" y="576"/>
                    </a:cubicBezTo>
                    <a:cubicBezTo>
                      <a:pt x="694" y="610"/>
                      <a:pt x="665" y="676"/>
                      <a:pt x="637" y="714"/>
                    </a:cubicBezTo>
                    <a:cubicBezTo>
                      <a:pt x="608" y="752"/>
                      <a:pt x="575" y="781"/>
                      <a:pt x="546" y="804"/>
                    </a:cubicBezTo>
                    <a:cubicBezTo>
                      <a:pt x="518" y="826"/>
                      <a:pt x="500" y="845"/>
                      <a:pt x="468" y="852"/>
                    </a:cubicBezTo>
                    <a:cubicBezTo>
                      <a:pt x="436" y="858"/>
                      <a:pt x="390" y="858"/>
                      <a:pt x="354" y="846"/>
                    </a:cubicBezTo>
                    <a:cubicBezTo>
                      <a:pt x="318" y="833"/>
                      <a:pt x="268" y="808"/>
                      <a:pt x="252" y="774"/>
                    </a:cubicBezTo>
                    <a:cubicBezTo>
                      <a:pt x="236" y="739"/>
                      <a:pt x="242" y="680"/>
                      <a:pt x="258" y="636"/>
                    </a:cubicBezTo>
                    <a:cubicBezTo>
                      <a:pt x="274" y="591"/>
                      <a:pt x="324" y="542"/>
                      <a:pt x="348" y="504"/>
                    </a:cubicBezTo>
                    <a:cubicBezTo>
                      <a:pt x="372" y="466"/>
                      <a:pt x="393" y="445"/>
                      <a:pt x="402" y="408"/>
                    </a:cubicBezTo>
                    <a:cubicBezTo>
                      <a:pt x="411" y="371"/>
                      <a:pt x="402" y="314"/>
                      <a:pt x="402" y="283"/>
                    </a:cubicBezTo>
                    <a:cubicBezTo>
                      <a:pt x="402" y="252"/>
                      <a:pt x="402" y="268"/>
                      <a:pt x="402" y="221"/>
                    </a:cubicBezTo>
                    <a:cubicBezTo>
                      <a:pt x="402" y="173"/>
                      <a:pt x="402" y="46"/>
                      <a:pt x="40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3" name="未知"/>
              <p:cNvSpPr>
                <a:spLocks/>
              </p:cNvSpPr>
              <p:nvPr/>
            </p:nvSpPr>
            <p:spPr bwMode="auto">
              <a:xfrm>
                <a:off x="0" y="0"/>
                <a:ext cx="121" cy="31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8" y="3"/>
                  </a:cxn>
                  <a:cxn ang="0">
                    <a:pos x="608" y="1407"/>
                  </a:cxn>
                  <a:cxn ang="0">
                    <a:pos x="0" y="1407"/>
                  </a:cxn>
                  <a:cxn ang="0">
                    <a:pos x="0" y="0"/>
                  </a:cxn>
                </a:cxnLst>
                <a:rect l="0" t="0" r="r" b="b"/>
                <a:pathLst>
                  <a:path w="608" h="1407">
                    <a:moveTo>
                      <a:pt x="0" y="0"/>
                    </a:moveTo>
                    <a:lnTo>
                      <a:pt x="608" y="3"/>
                    </a:lnTo>
                    <a:lnTo>
                      <a:pt x="608" y="1407"/>
                    </a:lnTo>
                    <a:lnTo>
                      <a:pt x="0" y="140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5000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lin ang="0" scaled="1"/>
              </a:gra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64" name="Group 50"/>
              <p:cNvGrpSpPr>
                <a:grpSpLocks/>
              </p:cNvGrpSpPr>
              <p:nvPr/>
            </p:nvGrpSpPr>
            <p:grpSpPr bwMode="auto">
              <a:xfrm>
                <a:off x="35" y="246"/>
                <a:ext cx="51" cy="50"/>
                <a:chOff x="0" y="0"/>
                <a:chExt cx="274" cy="274"/>
              </a:xfrm>
            </p:grpSpPr>
            <p:sp>
              <p:nvSpPr>
                <p:cNvPr id="65" name="Oval 51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6" name="Line 52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59" name="Group 53"/>
            <p:cNvGrpSpPr>
              <a:grpSpLocks/>
            </p:cNvGrpSpPr>
            <p:nvPr/>
          </p:nvGrpSpPr>
          <p:grpSpPr bwMode="auto">
            <a:xfrm>
              <a:off x="378" y="328"/>
              <a:ext cx="51" cy="50"/>
              <a:chOff x="0" y="0"/>
              <a:chExt cx="274" cy="274"/>
            </a:xfrm>
          </p:grpSpPr>
          <p:sp>
            <p:nvSpPr>
              <p:cNvPr id="60" name="Oval 5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74" cy="274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61" name="Line 55"/>
              <p:cNvSpPr>
                <a:spLocks noChangeShapeType="1"/>
              </p:cNvSpPr>
              <p:nvPr/>
            </p:nvSpPr>
            <p:spPr bwMode="auto">
              <a:xfrm>
                <a:off x="132" y="20"/>
                <a:ext cx="16" cy="210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grpSp>
        <p:nvGrpSpPr>
          <p:cNvPr id="86" name="组合 85"/>
          <p:cNvGrpSpPr/>
          <p:nvPr/>
        </p:nvGrpSpPr>
        <p:grpSpPr>
          <a:xfrm>
            <a:off x="6012464" y="3219822"/>
            <a:ext cx="432000" cy="1584128"/>
            <a:chOff x="1907704" y="3219822"/>
            <a:chExt cx="432000" cy="1584128"/>
          </a:xfrm>
        </p:grpSpPr>
        <p:grpSp>
          <p:nvGrpSpPr>
            <p:cNvPr id="87" name="Group 91"/>
            <p:cNvGrpSpPr>
              <a:grpSpLocks/>
            </p:cNvGrpSpPr>
            <p:nvPr/>
          </p:nvGrpSpPr>
          <p:grpSpPr bwMode="auto">
            <a:xfrm>
              <a:off x="1907704" y="3219822"/>
              <a:ext cx="432000" cy="900000"/>
              <a:chOff x="0" y="0"/>
              <a:chExt cx="1912" cy="4432"/>
            </a:xfrm>
          </p:grpSpPr>
          <p:sp>
            <p:nvSpPr>
              <p:cNvPr id="93" name="Oval 92"/>
              <p:cNvSpPr>
                <a:spLocks noChangeArrowheads="1"/>
              </p:cNvSpPr>
              <p:nvPr/>
            </p:nvSpPr>
            <p:spPr bwMode="auto">
              <a:xfrm>
                <a:off x="0" y="1248"/>
                <a:ext cx="1912" cy="1912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94" name="Group 93"/>
              <p:cNvGrpSpPr>
                <a:grpSpLocks/>
              </p:cNvGrpSpPr>
              <p:nvPr/>
            </p:nvGrpSpPr>
            <p:grpSpPr bwMode="auto">
              <a:xfrm>
                <a:off x="476" y="0"/>
                <a:ext cx="963" cy="4432"/>
                <a:chOff x="0" y="0"/>
                <a:chExt cx="963" cy="4432"/>
              </a:xfrm>
            </p:grpSpPr>
            <p:sp>
              <p:nvSpPr>
                <p:cNvPr id="95" name="未知"/>
                <p:cNvSpPr>
                  <a:spLocks/>
                </p:cNvSpPr>
                <p:nvPr/>
              </p:nvSpPr>
              <p:spPr bwMode="auto">
                <a:xfrm rot="10800000">
                  <a:off x="0" y="0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96" name="未知"/>
                <p:cNvSpPr>
                  <a:spLocks/>
                </p:cNvSpPr>
                <p:nvPr/>
              </p:nvSpPr>
              <p:spPr bwMode="auto">
                <a:xfrm>
                  <a:off x="211" y="3465"/>
                  <a:ext cx="752" cy="967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97" name="未知"/>
                <p:cNvSpPr>
                  <a:spLocks/>
                </p:cNvSpPr>
                <p:nvPr/>
              </p:nvSpPr>
              <p:spPr bwMode="auto">
                <a:xfrm>
                  <a:off x="172" y="846"/>
                  <a:ext cx="608" cy="266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98" name="Group 97"/>
                <p:cNvGrpSpPr>
                  <a:grpSpLocks/>
                </p:cNvGrpSpPr>
                <p:nvPr/>
              </p:nvGrpSpPr>
              <p:grpSpPr bwMode="auto">
                <a:xfrm>
                  <a:off x="347" y="2080"/>
                  <a:ext cx="256" cy="256"/>
                  <a:chOff x="0" y="0"/>
                  <a:chExt cx="274" cy="274"/>
                </a:xfrm>
              </p:grpSpPr>
              <p:sp>
                <p:nvSpPr>
                  <p:cNvPr id="105" name="Oval 9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" name="Line 9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99" name="Group 100"/>
                <p:cNvGrpSpPr>
                  <a:grpSpLocks/>
                </p:cNvGrpSpPr>
                <p:nvPr/>
              </p:nvGrpSpPr>
              <p:grpSpPr bwMode="auto">
                <a:xfrm>
                  <a:off x="346" y="3140"/>
                  <a:ext cx="256" cy="256"/>
                  <a:chOff x="0" y="0"/>
                  <a:chExt cx="274" cy="274"/>
                </a:xfrm>
              </p:grpSpPr>
              <p:sp>
                <p:nvSpPr>
                  <p:cNvPr id="103" name="Oval 10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4" name="Line 10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00" name="Group 103"/>
                <p:cNvGrpSpPr>
                  <a:grpSpLocks/>
                </p:cNvGrpSpPr>
                <p:nvPr/>
              </p:nvGrpSpPr>
              <p:grpSpPr bwMode="auto">
                <a:xfrm>
                  <a:off x="362" y="999"/>
                  <a:ext cx="256" cy="256"/>
                  <a:chOff x="0" y="0"/>
                  <a:chExt cx="274" cy="274"/>
                </a:xfrm>
              </p:grpSpPr>
              <p:sp>
                <p:nvSpPr>
                  <p:cNvPr id="101" name="Oval 104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2" name="Line 105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  <p:grpSp>
          <p:nvGrpSpPr>
            <p:cNvPr id="88" name="Group 2"/>
            <p:cNvGrpSpPr>
              <a:grpSpLocks/>
            </p:cNvGrpSpPr>
            <p:nvPr/>
          </p:nvGrpSpPr>
          <p:grpSpPr bwMode="auto">
            <a:xfrm>
              <a:off x="1907704" y="4371950"/>
              <a:ext cx="432000" cy="432000"/>
              <a:chOff x="0" y="0"/>
              <a:chExt cx="1155" cy="1502"/>
            </a:xfrm>
          </p:grpSpPr>
          <p:sp>
            <p:nvSpPr>
              <p:cNvPr id="90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1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92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cxnSp>
          <p:nvCxnSpPr>
            <p:cNvPr id="89" name="直接连接符 88"/>
            <p:cNvCxnSpPr/>
            <p:nvPr/>
          </p:nvCxnSpPr>
          <p:spPr>
            <a:xfrm>
              <a:off x="2123728" y="4068000"/>
              <a:ext cx="0" cy="3240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7" name="组合 106"/>
          <p:cNvGrpSpPr/>
          <p:nvPr/>
        </p:nvGrpSpPr>
        <p:grpSpPr>
          <a:xfrm rot="19740000">
            <a:off x="2628000" y="2110680"/>
            <a:ext cx="288032" cy="1944216"/>
            <a:chOff x="5976000" y="1059582"/>
            <a:chExt cx="288032" cy="1944216"/>
          </a:xfrm>
        </p:grpSpPr>
        <p:cxnSp>
          <p:nvCxnSpPr>
            <p:cNvPr id="108" name="直接连接符 107"/>
            <p:cNvCxnSpPr/>
            <p:nvPr/>
          </p:nvCxnSpPr>
          <p:spPr>
            <a:xfrm>
              <a:off x="6120000" y="1059582"/>
              <a:ext cx="0" cy="79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9" name="Group 2"/>
            <p:cNvGrpSpPr>
              <a:grpSpLocks/>
            </p:cNvGrpSpPr>
            <p:nvPr/>
          </p:nvGrpSpPr>
          <p:grpSpPr bwMode="auto">
            <a:xfrm rot="10800000">
              <a:off x="5976000" y="1815798"/>
              <a:ext cx="288032" cy="1188000"/>
              <a:chOff x="0" y="0"/>
              <a:chExt cx="595" cy="3089"/>
            </a:xfrm>
          </p:grpSpPr>
          <p:grpSp>
            <p:nvGrpSpPr>
              <p:cNvPr id="110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112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149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50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13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14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15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116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143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44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145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147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8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146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17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18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19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32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3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4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5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6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7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8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9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0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1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42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20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21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2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3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4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5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6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7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8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29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0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31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111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cxnSp>
        <p:nvCxnSpPr>
          <p:cNvPr id="151" name="直接箭头连接符 150"/>
          <p:cNvCxnSpPr/>
          <p:nvPr/>
        </p:nvCxnSpPr>
        <p:spPr bwMode="auto">
          <a:xfrm rot="2100000">
            <a:off x="3054828" y="3144264"/>
            <a:ext cx="432048" cy="18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接连接符 153"/>
          <p:cNvCxnSpPr/>
          <p:nvPr/>
        </p:nvCxnSpPr>
        <p:spPr>
          <a:xfrm rot="120000">
            <a:off x="2088000" y="2715766"/>
            <a:ext cx="216024" cy="972000"/>
          </a:xfrm>
          <a:prstGeom prst="line">
            <a:avLst/>
          </a:prstGeom>
          <a:ln w="190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直接连接符 154"/>
          <p:cNvCxnSpPr>
            <a:stCxn id="29" idx="2"/>
          </p:cNvCxnSpPr>
          <p:nvPr/>
        </p:nvCxnSpPr>
        <p:spPr>
          <a:xfrm flipH="1">
            <a:off x="1835696" y="2329305"/>
            <a:ext cx="15489" cy="1368000"/>
          </a:xfrm>
          <a:prstGeom prst="line">
            <a:avLst/>
          </a:prstGeom>
          <a:ln w="190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直接连接符 158"/>
          <p:cNvCxnSpPr/>
          <p:nvPr/>
        </p:nvCxnSpPr>
        <p:spPr>
          <a:xfrm rot="60000">
            <a:off x="6012000" y="2287191"/>
            <a:ext cx="216024" cy="972000"/>
          </a:xfrm>
          <a:prstGeom prst="line">
            <a:avLst/>
          </a:prstGeom>
          <a:ln w="190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接连接符 159"/>
          <p:cNvCxnSpPr/>
          <p:nvPr/>
        </p:nvCxnSpPr>
        <p:spPr>
          <a:xfrm flipH="1">
            <a:off x="6444208" y="2304000"/>
            <a:ext cx="15489" cy="1368000"/>
          </a:xfrm>
          <a:prstGeom prst="line">
            <a:avLst/>
          </a:prstGeom>
          <a:ln w="190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1" name="组合 160"/>
          <p:cNvGrpSpPr/>
          <p:nvPr/>
        </p:nvGrpSpPr>
        <p:grpSpPr>
          <a:xfrm rot="9026911">
            <a:off x="5464762" y="2012265"/>
            <a:ext cx="288032" cy="1944216"/>
            <a:chOff x="5976000" y="1059582"/>
            <a:chExt cx="288032" cy="1944216"/>
          </a:xfrm>
        </p:grpSpPr>
        <p:cxnSp>
          <p:nvCxnSpPr>
            <p:cNvPr id="162" name="直接连接符 161"/>
            <p:cNvCxnSpPr/>
            <p:nvPr/>
          </p:nvCxnSpPr>
          <p:spPr>
            <a:xfrm>
              <a:off x="6120000" y="1059582"/>
              <a:ext cx="0" cy="79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3" name="Group 2"/>
            <p:cNvGrpSpPr>
              <a:grpSpLocks/>
            </p:cNvGrpSpPr>
            <p:nvPr/>
          </p:nvGrpSpPr>
          <p:grpSpPr bwMode="auto">
            <a:xfrm rot="10800000">
              <a:off x="5976000" y="1815798"/>
              <a:ext cx="288032" cy="1188000"/>
              <a:chOff x="0" y="0"/>
              <a:chExt cx="595" cy="3089"/>
            </a:xfrm>
          </p:grpSpPr>
          <p:grpSp>
            <p:nvGrpSpPr>
              <p:cNvPr id="164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166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203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4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67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68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69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170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197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98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199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201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02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200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171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172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173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86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87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88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89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0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1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2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3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4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5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96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174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175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6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7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8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79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80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81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82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83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84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185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165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cxnSp>
        <p:nvCxnSpPr>
          <p:cNvPr id="205" name="直接箭头连接符 204"/>
          <p:cNvCxnSpPr/>
          <p:nvPr/>
        </p:nvCxnSpPr>
        <p:spPr bwMode="auto">
          <a:xfrm rot="420000" flipH="1" flipV="1">
            <a:off x="5076056" y="2643758"/>
            <a:ext cx="216022" cy="28803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 descr="C:\Users\asus\Documents\Tencent Files\983897146\Image\C2C\G_Q9B)]V9@N}VPR9DDPUWS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99542"/>
            <a:ext cx="4320480" cy="3672408"/>
          </a:xfrm>
          <a:prstGeom prst="rect">
            <a:avLst/>
          </a:prstGeom>
          <a:noFill/>
        </p:spPr>
      </p:pic>
      <p:pic>
        <p:nvPicPr>
          <p:cNvPr id="3" name="Picture 3" descr="20066363321863"/>
          <p:cNvPicPr>
            <a:picLocks noChangeAspect="1" noChangeArrowheads="1"/>
          </p:cNvPicPr>
          <p:nvPr/>
        </p:nvPicPr>
        <p:blipFill>
          <a:blip r:embed="rId4" cstate="print"/>
          <a:srcRect t="2534"/>
          <a:stretch>
            <a:fillRect/>
          </a:stretch>
        </p:blipFill>
        <p:spPr bwMode="auto">
          <a:xfrm>
            <a:off x="4644008" y="714375"/>
            <a:ext cx="4248472" cy="365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251520" y="12347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滑轮的应用</a:t>
            </a:r>
            <a:endParaRPr lang="zh-CN" altLang="en-US" sz="2400" b="1" dirty="0"/>
          </a:p>
        </p:txBody>
      </p:sp>
      <p:grpSp>
        <p:nvGrpSpPr>
          <p:cNvPr id="5" name="组合 4"/>
          <p:cNvGrpSpPr/>
          <p:nvPr/>
        </p:nvGrpSpPr>
        <p:grpSpPr>
          <a:xfrm>
            <a:off x="2699792" y="195486"/>
            <a:ext cx="1800200" cy="936104"/>
            <a:chOff x="7092280" y="1131590"/>
            <a:chExt cx="1800200" cy="936104"/>
          </a:xfrm>
        </p:grpSpPr>
        <p:sp>
          <p:nvSpPr>
            <p:cNvPr id="6" name="椭圆形标注 5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-78844"/>
                <a:gd name="adj2" fmla="val 76622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380312" y="1275606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3851920" y="3003798"/>
            <a:ext cx="1800200" cy="936104"/>
            <a:chOff x="7092280" y="1131590"/>
            <a:chExt cx="1800200" cy="936104"/>
          </a:xfrm>
        </p:grpSpPr>
        <p:sp>
          <p:nvSpPr>
            <p:cNvPr id="9" name="椭圆形标注 8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80526"/>
                <a:gd name="adj2" fmla="val -19883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380312" y="1275606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3923928" y="1275606"/>
            <a:ext cx="1800200" cy="936104"/>
            <a:chOff x="7092280" y="1131590"/>
            <a:chExt cx="1800200" cy="936104"/>
          </a:xfrm>
        </p:grpSpPr>
        <p:sp>
          <p:nvSpPr>
            <p:cNvPr id="13" name="椭圆形标注 12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80526"/>
                <a:gd name="adj2" fmla="val -19883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7380312" y="1275606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691680" y="4371950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升旗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76056" y="437195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吊车的吊头</a:t>
            </a:r>
            <a:endParaRPr lang="zh-CN" alt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8" name="组合 257"/>
          <p:cNvGrpSpPr/>
          <p:nvPr/>
        </p:nvGrpSpPr>
        <p:grpSpPr>
          <a:xfrm>
            <a:off x="6660232" y="771550"/>
            <a:ext cx="1867204" cy="2808264"/>
            <a:chOff x="6372200" y="1131590"/>
            <a:chExt cx="1867204" cy="2808264"/>
          </a:xfrm>
        </p:grpSpPr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6372200" y="1131590"/>
              <a:ext cx="936000" cy="720000"/>
              <a:chOff x="0" y="0"/>
              <a:chExt cx="858" cy="757"/>
            </a:xfrm>
          </p:grpSpPr>
          <p:grpSp>
            <p:nvGrpSpPr>
              <p:cNvPr id="5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6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29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0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7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32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33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2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17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8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1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4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5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7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8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5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10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1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6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13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4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31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8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9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34" name="组合 54"/>
            <p:cNvGrpSpPr/>
            <p:nvPr/>
          </p:nvGrpSpPr>
          <p:grpSpPr>
            <a:xfrm>
              <a:off x="6588528" y="2355726"/>
              <a:ext cx="432000" cy="1584128"/>
              <a:chOff x="1907704" y="3219822"/>
              <a:chExt cx="432000" cy="1584128"/>
            </a:xfrm>
          </p:grpSpPr>
          <p:grpSp>
            <p:nvGrpSpPr>
              <p:cNvPr id="36" name="Group 91"/>
              <p:cNvGrpSpPr>
                <a:grpSpLocks/>
              </p:cNvGrpSpPr>
              <p:nvPr/>
            </p:nvGrpSpPr>
            <p:grpSpPr bwMode="auto">
              <a:xfrm>
                <a:off x="1907704" y="3219822"/>
                <a:ext cx="432000" cy="900000"/>
                <a:chOff x="0" y="0"/>
                <a:chExt cx="1912" cy="4432"/>
              </a:xfrm>
            </p:grpSpPr>
            <p:sp>
              <p:nvSpPr>
                <p:cNvPr id="35" name="Oval 92"/>
                <p:cNvSpPr>
                  <a:spLocks noChangeArrowheads="1"/>
                </p:cNvSpPr>
                <p:nvPr/>
              </p:nvSpPr>
              <p:spPr bwMode="auto">
                <a:xfrm>
                  <a:off x="0" y="1248"/>
                  <a:ext cx="1912" cy="19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40" name="Group 93"/>
                <p:cNvGrpSpPr>
                  <a:grpSpLocks/>
                </p:cNvGrpSpPr>
                <p:nvPr/>
              </p:nvGrpSpPr>
              <p:grpSpPr bwMode="auto">
                <a:xfrm>
                  <a:off x="476" y="0"/>
                  <a:ext cx="963" cy="4432"/>
                  <a:chOff x="0" y="0"/>
                  <a:chExt cx="963" cy="4432"/>
                </a:xfrm>
              </p:grpSpPr>
              <p:sp>
                <p:nvSpPr>
                  <p:cNvPr id="37" name="未知"/>
                  <p:cNvSpPr>
                    <a:spLocks/>
                  </p:cNvSpPr>
                  <p:nvPr/>
                </p:nvSpPr>
                <p:spPr bwMode="auto">
                  <a:xfrm rot="10800000">
                    <a:off x="0" y="0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8" name="未知"/>
                  <p:cNvSpPr>
                    <a:spLocks/>
                  </p:cNvSpPr>
                  <p:nvPr/>
                </p:nvSpPr>
                <p:spPr bwMode="auto">
                  <a:xfrm>
                    <a:off x="211" y="3465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9" name="未知"/>
                  <p:cNvSpPr>
                    <a:spLocks/>
                  </p:cNvSpPr>
                  <p:nvPr/>
                </p:nvSpPr>
                <p:spPr bwMode="auto">
                  <a:xfrm>
                    <a:off x="172" y="846"/>
                    <a:ext cx="608" cy="266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41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47" y="208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47" name="Oval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8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42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346" y="314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45" name="Oval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6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49" name="Group 103"/>
                  <p:cNvGrpSpPr>
                    <a:grpSpLocks/>
                  </p:cNvGrpSpPr>
                  <p:nvPr/>
                </p:nvGrpSpPr>
                <p:grpSpPr bwMode="auto">
                  <a:xfrm>
                    <a:off x="362" y="999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43" name="Oval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44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grpSp>
            <p:nvGrpSpPr>
              <p:cNvPr id="53" name="Group 2"/>
              <p:cNvGrpSpPr>
                <a:grpSpLocks/>
              </p:cNvGrpSpPr>
              <p:nvPr/>
            </p:nvGrpSpPr>
            <p:grpSpPr bwMode="auto">
              <a:xfrm>
                <a:off x="1907704" y="4371950"/>
                <a:ext cx="432000" cy="432000"/>
                <a:chOff x="0" y="0"/>
                <a:chExt cx="1155" cy="1502"/>
              </a:xfrm>
            </p:grpSpPr>
            <p:sp>
              <p:nvSpPr>
                <p:cNvPr id="50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1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52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cxnSp>
            <p:nvCxnSpPr>
              <p:cNvPr id="54" name="直接连接符 53"/>
              <p:cNvCxnSpPr/>
              <p:nvPr/>
            </p:nvCxnSpPr>
            <p:spPr>
              <a:xfrm>
                <a:off x="2123728" y="4068000"/>
                <a:ext cx="0" cy="324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0" name="组合 106"/>
            <p:cNvGrpSpPr/>
            <p:nvPr/>
          </p:nvGrpSpPr>
          <p:grpSpPr>
            <a:xfrm rot="19740000">
              <a:off x="7380528" y="1246584"/>
              <a:ext cx="288032" cy="1944216"/>
              <a:chOff x="5976000" y="1059582"/>
              <a:chExt cx="288032" cy="1944216"/>
            </a:xfrm>
          </p:grpSpPr>
          <p:cxnSp>
            <p:nvCxnSpPr>
              <p:cNvPr id="108" name="直接连接符 107"/>
              <p:cNvCxnSpPr/>
              <p:nvPr/>
            </p:nvCxnSpPr>
            <p:spPr>
              <a:xfrm>
                <a:off x="6120000" y="1059582"/>
                <a:ext cx="0" cy="792000"/>
              </a:xfrm>
              <a:prstGeom prst="line">
                <a:avLst/>
              </a:prstGeom>
              <a:ln w="19050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7" name="Group 2"/>
              <p:cNvGrpSpPr>
                <a:grpSpLocks/>
              </p:cNvGrpSpPr>
              <p:nvPr/>
            </p:nvGrpSpPr>
            <p:grpSpPr bwMode="auto">
              <a:xfrm rot="10800000">
                <a:off x="5976000" y="1815798"/>
                <a:ext cx="288032" cy="1188000"/>
                <a:chOff x="0" y="0"/>
                <a:chExt cx="595" cy="3089"/>
              </a:xfrm>
            </p:grpSpPr>
            <p:grpSp>
              <p:nvGrpSpPr>
                <p:cNvPr id="109" name="Group 3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95" cy="3089"/>
                  <a:chOff x="0" y="0"/>
                  <a:chExt cx="595" cy="3089"/>
                </a:xfrm>
              </p:grpSpPr>
              <p:grpSp>
                <p:nvGrpSpPr>
                  <p:cNvPr id="110" name="Group 4"/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168" y="2563"/>
                    <a:ext cx="260" cy="526"/>
                    <a:chOff x="0" y="0"/>
                    <a:chExt cx="260" cy="526"/>
                  </a:xfrm>
                </p:grpSpPr>
                <p:sp>
                  <p:nvSpPr>
                    <p:cNvPr id="149" name="Arc 5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0" y="266"/>
                      <a:ext cx="260" cy="260"/>
                    </a:xfrm>
                    <a:custGeom>
                      <a:avLst/>
                      <a:gdLst>
                        <a:gd name="G0" fmla="+- 21600 0 0"/>
                        <a:gd name="G1" fmla="+- 21600 0 0"/>
                        <a:gd name="G2" fmla="+- 21600 0 0"/>
                        <a:gd name="T0" fmla="*/ 21600 w 43200"/>
                        <a:gd name="T1" fmla="*/ 0 h 43200"/>
                        <a:gd name="T2" fmla="*/ 37 w 43200"/>
                        <a:gd name="T3" fmla="*/ 20332 h 43200"/>
                        <a:gd name="T4" fmla="*/ 21600 w 4320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43200" h="43200" fill="none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</a:path>
                        <a:path w="43200" h="43200" stroke="0" extrusionOk="0">
                          <a:moveTo>
                            <a:pt x="21599" y="0"/>
                          </a:moveTo>
                          <a:cubicBezTo>
                            <a:pt x="33529" y="0"/>
                            <a:pt x="43200" y="9670"/>
                            <a:pt x="43200" y="21600"/>
                          </a:cubicBezTo>
                          <a:cubicBezTo>
                            <a:pt x="43200" y="33529"/>
                            <a:pt x="33529" y="43200"/>
                            <a:pt x="21600" y="43200"/>
                          </a:cubicBezTo>
                          <a:cubicBezTo>
                            <a:pt x="9670" y="43200"/>
                            <a:pt x="0" y="33529"/>
                            <a:pt x="0" y="21600"/>
                          </a:cubicBezTo>
                          <a:cubicBezTo>
                            <a:pt x="-1" y="21177"/>
                            <a:pt x="12" y="20754"/>
                            <a:pt x="37" y="20332"/>
                          </a:cubicBezTo>
                          <a:lnTo>
                            <a:pt x="21600" y="21600"/>
                          </a:lnTo>
                          <a:close/>
                        </a:path>
                      </a:pathLst>
                    </a:cu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50" name="Line 6"/>
                    <p:cNvSpPr>
                      <a:spLocks noChangeAspect="1" noChangeShapeType="1"/>
                    </p:cNvSpPr>
                    <p:nvPr/>
                  </p:nvSpPr>
                  <p:spPr bwMode="auto">
                    <a:xfrm>
                      <a:off x="135" y="0"/>
                      <a:ext cx="0" cy="26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sp>
                <p:nvSpPr>
                  <p:cNvPr id="113" name="Oval 7"/>
                  <p:cNvSpPr>
                    <a:spLocks noChangeAspect="1" noChangeArrowheads="1"/>
                  </p:cNvSpPr>
                  <p:nvPr/>
                </p:nvSpPr>
                <p:spPr bwMode="auto">
                  <a:xfrm>
                    <a:off x="108" y="0"/>
                    <a:ext cx="379" cy="379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 cmpd="dbl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4" name="Line 8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297" y="395"/>
                    <a:ext cx="1" cy="152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12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0" y="532"/>
                    <a:ext cx="595" cy="2053"/>
                    <a:chOff x="0" y="0"/>
                    <a:chExt cx="685" cy="2053"/>
                  </a:xfrm>
                </p:grpSpPr>
                <p:grpSp>
                  <p:nvGrpSpPr>
                    <p:cNvPr id="115" name="Group 1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685" cy="2053"/>
                      <a:chOff x="0" y="0"/>
                      <a:chExt cx="421" cy="2053"/>
                    </a:xfrm>
                  </p:grpSpPr>
                  <p:sp>
                    <p:nvSpPr>
                      <p:cNvPr id="143" name="Arc 11"/>
                      <p:cNvSpPr>
                        <a:spLocks/>
                      </p:cNvSpPr>
                      <p:nvPr/>
                    </p:nvSpPr>
                    <p:spPr bwMode="auto">
                      <a:xfrm rot="5400000" flipV="1">
                        <a:off x="108" y="1770"/>
                        <a:ext cx="174" cy="389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116" name="Group 1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421" cy="1919"/>
                        <a:chOff x="0" y="0"/>
                        <a:chExt cx="196" cy="1919"/>
                      </a:xfrm>
                    </p:grpSpPr>
                    <p:grpSp>
                      <p:nvGrpSpPr>
                        <p:cNvPr id="117" name="Group 1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97"/>
                          <a:ext cx="190" cy="1822"/>
                          <a:chOff x="0" y="0"/>
                          <a:chExt cx="210" cy="2040"/>
                        </a:xfrm>
                      </p:grpSpPr>
                      <p:sp>
                        <p:nvSpPr>
                          <p:cNvPr id="147" name="Line 14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  <p:sp>
                        <p:nvSpPr>
                          <p:cNvPr id="148" name="Line 15"/>
                          <p:cNvSpPr>
                            <a:spLocks noChangeShapeType="1"/>
                          </p:cNvSpPr>
                          <p:nvPr/>
                        </p:nvSpPr>
                        <p:spPr bwMode="auto">
                          <a:xfrm>
                            <a:off x="210" y="0"/>
                            <a:ext cx="0" cy="2040"/>
                          </a:xfrm>
                          <a:prstGeom prst="line">
                            <a:avLst/>
                          </a:prstGeom>
                          <a:noFill/>
                          <a:ln w="1270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vert="horz" wrap="square" lIns="91440" tIns="45720" rIns="91440" bIns="45720" numCol="1" anchor="t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endParaRPr lang="zh-CN" altLang="en-US"/>
                          </a:p>
                        </p:txBody>
                      </p:sp>
                    </p:grpSp>
                    <p:sp>
                      <p:nvSpPr>
                        <p:cNvPr id="146" name="Arc 16"/>
                        <p:cNvSpPr>
                          <a:spLocks/>
                        </p:cNvSpPr>
                        <p:nvPr/>
                      </p:nvSpPr>
                      <p:spPr bwMode="auto">
                        <a:xfrm rot="16200000">
                          <a:off x="50" y="-44"/>
                          <a:ext cx="102" cy="190"/>
                        </a:xfrm>
                        <a:custGeom>
                          <a:avLst/>
                          <a:gdLst>
                            <a:gd name="G0" fmla="+- 450 0 0"/>
                            <a:gd name="G1" fmla="+- 21600 0 0"/>
                            <a:gd name="G2" fmla="+- 21600 0 0"/>
                            <a:gd name="T0" fmla="*/ 450 w 22050"/>
                            <a:gd name="T1" fmla="*/ 0 h 43200"/>
                            <a:gd name="T2" fmla="*/ 0 w 22050"/>
                            <a:gd name="T3" fmla="*/ 43195 h 43200"/>
                            <a:gd name="T4" fmla="*/ 450 w 22050"/>
                            <a:gd name="T5" fmla="*/ 21600 h 43200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</a:cxnLst>
                          <a:rect l="0" t="0" r="r" b="b"/>
                          <a:pathLst>
                            <a:path w="22050" h="43200" fill="none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</a:path>
                            <a:path w="22050" h="43200" stroke="0" extrusionOk="0">
                              <a:moveTo>
                                <a:pt x="449" y="0"/>
                              </a:moveTo>
                              <a:cubicBezTo>
                                <a:pt x="12379" y="0"/>
                                <a:pt x="22050" y="9670"/>
                                <a:pt x="22050" y="21600"/>
                              </a:cubicBezTo>
                              <a:cubicBezTo>
                                <a:pt x="22050" y="33529"/>
                                <a:pt x="12379" y="43200"/>
                                <a:pt x="450" y="43200"/>
                              </a:cubicBezTo>
                              <a:cubicBezTo>
                                <a:pt x="299" y="43200"/>
                                <a:pt x="149" y="43198"/>
                                <a:pt x="-1" y="43195"/>
                              </a:cubicBezTo>
                              <a:lnTo>
                                <a:pt x="450" y="21600"/>
                              </a:lnTo>
                              <a:close/>
                            </a:path>
                          </a:pathLst>
                        </a:cu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  <p:grpSp>
                  <p:nvGrpSpPr>
                    <p:cNvPr id="119" name="Group 1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3" y="102"/>
                      <a:ext cx="500" cy="1764"/>
                      <a:chOff x="0" y="0"/>
                      <a:chExt cx="500" cy="1764"/>
                    </a:xfrm>
                  </p:grpSpPr>
                  <p:sp>
                    <p:nvSpPr>
                      <p:cNvPr id="118" name="Rectangle 1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" y="0"/>
                        <a:ext cx="131" cy="176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grpSp>
                    <p:nvGrpSpPr>
                      <p:cNvPr id="120" name="Group 19"/>
                      <p:cNvGrpSpPr>
                        <a:grpSpLocks/>
                      </p:cNvGrpSpPr>
                      <p:nvPr/>
                    </p:nvGrpSpPr>
                    <p:grpSpPr bwMode="auto">
                      <a:xfrm rot="16200000" flipH="1">
                        <a:off x="-77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132" name="Line 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3" name="Line 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4" name="Line 2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5" name="Line 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6" name="Line 2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7" name="Line 2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8" name="Line 2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9" name="Line 2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0" name="Line 2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1" name="Line 2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42" name="Line 3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grpSp>
                    <p:nvGrpSpPr>
                      <p:cNvPr id="144" name="Group 31"/>
                      <p:cNvGrpSpPr>
                        <a:grpSpLocks/>
                      </p:cNvGrpSpPr>
                      <p:nvPr/>
                    </p:nvGrpSpPr>
                    <p:grpSpPr bwMode="auto">
                      <a:xfrm rot="5400000">
                        <a:off x="-456" y="782"/>
                        <a:ext cx="1731" cy="180"/>
                        <a:chOff x="0" y="0"/>
                        <a:chExt cx="1600" cy="240"/>
                      </a:xfrm>
                    </p:grpSpPr>
                    <p:sp>
                      <p:nvSpPr>
                        <p:cNvPr id="121" name="Line 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2" name="Line 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3" name="Line 3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3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4" name="Line 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4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5" name="Line 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6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6" name="Line 3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800" y="60"/>
                          <a:ext cx="0" cy="18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7" name="Line 3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96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8" name="Line 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2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29" name="Line 4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28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0" name="Line 4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440" y="120"/>
                          <a:ext cx="0" cy="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131" name="Line 4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600" y="0"/>
                          <a:ext cx="0" cy="240"/>
                        </a:xfrm>
                        <a:prstGeom prst="line">
                          <a:avLst/>
                        </a:prstGeom>
                        <a:noFill/>
                        <a:ln w="1905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</p:grpSp>
              </p:grpSp>
            </p:grpSp>
            <p:sp>
              <p:nvSpPr>
                <p:cNvPr id="111" name="Line 43"/>
                <p:cNvSpPr>
                  <a:spLocks noChangeShapeType="1"/>
                </p:cNvSpPr>
                <p:nvPr/>
              </p:nvSpPr>
              <p:spPr bwMode="auto">
                <a:xfrm>
                  <a:off x="113" y="1134"/>
                  <a:ext cx="359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 type="triangle" w="sm" len="lg"/>
                  <a:tailEnd type="triangle" w="sm" len="lg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cxnSp>
          <p:nvCxnSpPr>
            <p:cNvPr id="151" name="直接箭头连接符 150"/>
            <p:cNvCxnSpPr/>
            <p:nvPr/>
          </p:nvCxnSpPr>
          <p:spPr bwMode="auto">
            <a:xfrm rot="2100000">
              <a:off x="7807356" y="2280168"/>
              <a:ext cx="432048" cy="18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直接连接符 153"/>
            <p:cNvCxnSpPr/>
            <p:nvPr/>
          </p:nvCxnSpPr>
          <p:spPr>
            <a:xfrm rot="120000">
              <a:off x="6840528" y="1851670"/>
              <a:ext cx="216024" cy="97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直接连接符 154"/>
            <p:cNvCxnSpPr>
              <a:stCxn id="29" idx="2"/>
            </p:cNvCxnSpPr>
            <p:nvPr/>
          </p:nvCxnSpPr>
          <p:spPr>
            <a:xfrm flipH="1">
              <a:off x="6588224" y="1465209"/>
              <a:ext cx="15489" cy="136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6" name="TextBox 205"/>
          <p:cNvSpPr txBox="1"/>
          <p:nvPr/>
        </p:nvSpPr>
        <p:spPr>
          <a:xfrm>
            <a:off x="107504" y="123478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实验探究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07" name="TextBox 206"/>
          <p:cNvSpPr txBox="1"/>
          <p:nvPr/>
        </p:nvSpPr>
        <p:spPr>
          <a:xfrm>
            <a:off x="1907704" y="123478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探究滑轮组的特点</a:t>
            </a:r>
            <a:endParaRPr lang="zh-CN" altLang="en-US" sz="28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208" name="Text Box 9"/>
          <p:cNvSpPr txBox="1">
            <a:spLocks noChangeArrowheads="1"/>
          </p:cNvSpPr>
          <p:nvPr/>
        </p:nvSpPr>
        <p:spPr bwMode="auto">
          <a:xfrm>
            <a:off x="323528" y="627534"/>
            <a:ext cx="18722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实验步骤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:</a:t>
            </a:r>
          </a:p>
        </p:txBody>
      </p:sp>
      <p:sp>
        <p:nvSpPr>
          <p:cNvPr id="209" name="Text Box 6"/>
          <p:cNvSpPr txBox="1">
            <a:spLocks noChangeArrowheads="1"/>
          </p:cNvSpPr>
          <p:nvPr/>
        </p:nvSpPr>
        <p:spPr bwMode="auto">
          <a:xfrm>
            <a:off x="4067944" y="3795886"/>
            <a:ext cx="48965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</a:t>
            </a:r>
            <a:r>
              <a:rPr lang="en-US" altLang="zh-CN" sz="2400" b="1" dirty="0" smtClean="0">
                <a:latin typeface="+mn-ea"/>
              </a:rPr>
              <a:t> </a:t>
            </a:r>
            <a:r>
              <a:rPr lang="zh-CN" altLang="en-US" sz="2400" b="1" dirty="0" smtClean="0">
                <a:latin typeface="+mn-ea"/>
              </a:rPr>
              <a:t>按上图所示组成滑轮组，用</a:t>
            </a:r>
            <a:r>
              <a:rPr lang="zh-CN" altLang="en-US" sz="2400" b="1" dirty="0">
                <a:latin typeface="+mn-ea"/>
              </a:rPr>
              <a:t>弹簧</a:t>
            </a:r>
            <a:r>
              <a:rPr lang="zh-CN" altLang="en-US" sz="2400" b="1" dirty="0" smtClean="0">
                <a:latin typeface="+mn-ea"/>
              </a:rPr>
              <a:t>测力计通过滑轮组匀速</a:t>
            </a:r>
            <a:r>
              <a:rPr lang="zh-CN" altLang="en-US" sz="2400" b="1" dirty="0">
                <a:latin typeface="+mn-ea"/>
              </a:rPr>
              <a:t>拉起</a:t>
            </a:r>
            <a:r>
              <a:rPr lang="zh-CN" altLang="en-US" sz="2400" b="1" dirty="0" smtClean="0">
                <a:latin typeface="+mn-ea"/>
              </a:rPr>
              <a:t>重物，读出弹簧测力计所</a:t>
            </a:r>
            <a:r>
              <a:rPr lang="zh-CN" altLang="en-US" sz="2400" b="1" dirty="0">
                <a:latin typeface="+mn-ea"/>
              </a:rPr>
              <a:t>用的</a:t>
            </a:r>
            <a:r>
              <a:rPr lang="zh-CN" altLang="en-US" sz="2400" b="1" dirty="0" smtClean="0">
                <a:latin typeface="+mn-ea"/>
              </a:rPr>
              <a:t>力</a:t>
            </a:r>
            <a:r>
              <a:rPr lang="en-US" altLang="zh-CN" sz="2400" b="1" dirty="0" smtClean="0">
                <a:latin typeface="+mn-ea"/>
              </a:rPr>
              <a:t>F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en-US" altLang="zh-CN" sz="2400" b="1" dirty="0">
              <a:latin typeface="+mn-ea"/>
            </a:endParaRPr>
          </a:p>
        </p:txBody>
      </p:sp>
      <p:sp>
        <p:nvSpPr>
          <p:cNvPr id="210" name="Text Box 10"/>
          <p:cNvSpPr txBox="1">
            <a:spLocks noChangeArrowheads="1"/>
          </p:cNvSpPr>
          <p:nvPr/>
        </p:nvSpPr>
        <p:spPr bwMode="auto">
          <a:xfrm>
            <a:off x="251520" y="3723878"/>
            <a:ext cx="266429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、用</a:t>
            </a:r>
            <a:r>
              <a:rPr lang="zh-CN" altLang="en-US" sz="2400" b="1" dirty="0">
                <a:latin typeface="+mn-ea"/>
              </a:rPr>
              <a:t>弹簧测力计</a:t>
            </a:r>
            <a:r>
              <a:rPr lang="zh-CN" altLang="en-US" sz="2400" b="1" dirty="0" smtClean="0">
                <a:latin typeface="+mn-ea"/>
              </a:rPr>
              <a:t>测出钩</a:t>
            </a:r>
            <a:r>
              <a:rPr lang="zh-CN" altLang="en-US" sz="2400" b="1" dirty="0">
                <a:latin typeface="+mn-ea"/>
              </a:rPr>
              <a:t>码的</a:t>
            </a:r>
            <a:r>
              <a:rPr lang="zh-CN" altLang="en-US" sz="2400" b="1" dirty="0" smtClean="0">
                <a:latin typeface="+mn-ea"/>
              </a:rPr>
              <a:t>重力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en-US" altLang="zh-CN" sz="2400" b="1" dirty="0">
              <a:latin typeface="+mn-ea"/>
            </a:endParaRPr>
          </a:p>
        </p:txBody>
      </p:sp>
      <p:grpSp>
        <p:nvGrpSpPr>
          <p:cNvPr id="211" name="组合 236"/>
          <p:cNvGrpSpPr/>
          <p:nvPr/>
        </p:nvGrpSpPr>
        <p:grpSpPr>
          <a:xfrm>
            <a:off x="827584" y="1275606"/>
            <a:ext cx="432000" cy="1838402"/>
            <a:chOff x="1259632" y="1203598"/>
            <a:chExt cx="432000" cy="1838402"/>
          </a:xfrm>
        </p:grpSpPr>
        <p:grpSp>
          <p:nvGrpSpPr>
            <p:cNvPr id="212" name="Group 2"/>
            <p:cNvGrpSpPr>
              <a:grpSpLocks/>
            </p:cNvGrpSpPr>
            <p:nvPr/>
          </p:nvGrpSpPr>
          <p:grpSpPr bwMode="auto">
            <a:xfrm>
              <a:off x="1331640" y="1203598"/>
              <a:ext cx="288032" cy="1440160"/>
              <a:chOff x="0" y="0"/>
              <a:chExt cx="595" cy="3089"/>
            </a:xfrm>
          </p:grpSpPr>
          <p:grpSp>
            <p:nvGrpSpPr>
              <p:cNvPr id="217" name="Group 3"/>
              <p:cNvGrpSpPr>
                <a:grpSpLocks/>
              </p:cNvGrpSpPr>
              <p:nvPr/>
            </p:nvGrpSpPr>
            <p:grpSpPr bwMode="auto">
              <a:xfrm>
                <a:off x="0" y="0"/>
                <a:ext cx="595" cy="3089"/>
                <a:chOff x="0" y="0"/>
                <a:chExt cx="595" cy="3089"/>
              </a:xfrm>
            </p:grpSpPr>
            <p:grpSp>
              <p:nvGrpSpPr>
                <p:cNvPr id="219" name="Group 4"/>
                <p:cNvGrpSpPr>
                  <a:grpSpLocks noChangeAspect="1"/>
                </p:cNvGrpSpPr>
                <p:nvPr/>
              </p:nvGrpSpPr>
              <p:grpSpPr bwMode="auto">
                <a:xfrm>
                  <a:off x="168" y="2563"/>
                  <a:ext cx="260" cy="526"/>
                  <a:chOff x="0" y="0"/>
                  <a:chExt cx="260" cy="526"/>
                </a:xfrm>
              </p:grpSpPr>
              <p:sp>
                <p:nvSpPr>
                  <p:cNvPr id="256" name="Arc 5"/>
                  <p:cNvSpPr>
                    <a:spLocks noChangeAspect="1"/>
                  </p:cNvSpPr>
                  <p:nvPr/>
                </p:nvSpPr>
                <p:spPr bwMode="auto">
                  <a:xfrm>
                    <a:off x="0" y="266"/>
                    <a:ext cx="260" cy="260"/>
                  </a:xfrm>
                  <a:custGeom>
                    <a:avLst/>
                    <a:gdLst>
                      <a:gd name="G0" fmla="+- 21600 0 0"/>
                      <a:gd name="G1" fmla="+- 21600 0 0"/>
                      <a:gd name="G2" fmla="+- 21600 0 0"/>
                      <a:gd name="T0" fmla="*/ 21600 w 43200"/>
                      <a:gd name="T1" fmla="*/ 0 h 43200"/>
                      <a:gd name="T2" fmla="*/ 37 w 43200"/>
                      <a:gd name="T3" fmla="*/ 20332 h 43200"/>
                      <a:gd name="T4" fmla="*/ 21600 w 43200"/>
                      <a:gd name="T5" fmla="*/ 21600 h 432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3200" h="43200" fill="none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</a:path>
                      <a:path w="43200" h="43200" stroke="0" extrusionOk="0">
                        <a:moveTo>
                          <a:pt x="21599" y="0"/>
                        </a:moveTo>
                        <a:cubicBezTo>
                          <a:pt x="33529" y="0"/>
                          <a:pt x="43200" y="9670"/>
                          <a:pt x="43200" y="21600"/>
                        </a:cubicBezTo>
                        <a:cubicBezTo>
                          <a:pt x="43200" y="33529"/>
                          <a:pt x="33529" y="43200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-1" y="21177"/>
                          <a:pt x="12" y="20754"/>
                          <a:pt x="37" y="20332"/>
                        </a:cubicBezTo>
                        <a:lnTo>
                          <a:pt x="21600" y="21600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57" name="Line 6"/>
                  <p:cNvSpPr>
                    <a:spLocks noChangeAspect="1" noChangeShapeType="1"/>
                  </p:cNvSpPr>
                  <p:nvPr/>
                </p:nvSpPr>
                <p:spPr bwMode="auto">
                  <a:xfrm>
                    <a:off x="135" y="0"/>
                    <a:ext cx="0" cy="266"/>
                  </a:xfrm>
                  <a:prstGeom prst="line">
                    <a:avLst/>
                  </a:prstGeom>
                  <a:noFill/>
                  <a:ln w="2857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20" name="Oval 7"/>
                <p:cNvSpPr>
                  <a:spLocks noChangeAspect="1" noChangeArrowheads="1"/>
                </p:cNvSpPr>
                <p:nvPr/>
              </p:nvSpPr>
              <p:spPr bwMode="auto">
                <a:xfrm>
                  <a:off x="108" y="0"/>
                  <a:ext cx="379" cy="379"/>
                </a:xfrm>
                <a:prstGeom prst="ellipse">
                  <a:avLst/>
                </a:prstGeom>
                <a:solidFill>
                  <a:srgbClr val="FFFFFF"/>
                </a:solidFill>
                <a:ln w="38100" cmpd="dbl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21" name="Line 8"/>
                <p:cNvSpPr>
                  <a:spLocks noChangeAspect="1" noChangeShapeType="1"/>
                </p:cNvSpPr>
                <p:nvPr/>
              </p:nvSpPr>
              <p:spPr bwMode="auto">
                <a:xfrm>
                  <a:off x="297" y="395"/>
                  <a:ext cx="1" cy="1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22" name="Group 9"/>
                <p:cNvGrpSpPr>
                  <a:grpSpLocks/>
                </p:cNvGrpSpPr>
                <p:nvPr/>
              </p:nvGrpSpPr>
              <p:grpSpPr bwMode="auto">
                <a:xfrm>
                  <a:off x="0" y="532"/>
                  <a:ext cx="595" cy="2053"/>
                  <a:chOff x="0" y="0"/>
                  <a:chExt cx="685" cy="2053"/>
                </a:xfrm>
              </p:grpSpPr>
              <p:grpSp>
                <p:nvGrpSpPr>
                  <p:cNvPr id="223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0" y="0"/>
                    <a:ext cx="685" cy="2053"/>
                    <a:chOff x="0" y="0"/>
                    <a:chExt cx="421" cy="2053"/>
                  </a:xfrm>
                </p:grpSpPr>
                <p:sp>
                  <p:nvSpPr>
                    <p:cNvPr id="250" name="Arc 11"/>
                    <p:cNvSpPr>
                      <a:spLocks/>
                    </p:cNvSpPr>
                    <p:nvPr/>
                  </p:nvSpPr>
                  <p:spPr bwMode="auto">
                    <a:xfrm rot="5400000" flipV="1">
                      <a:off x="108" y="1770"/>
                      <a:ext cx="174" cy="389"/>
                    </a:xfrm>
                    <a:custGeom>
                      <a:avLst/>
                      <a:gdLst>
                        <a:gd name="G0" fmla="+- 450 0 0"/>
                        <a:gd name="G1" fmla="+- 21600 0 0"/>
                        <a:gd name="G2" fmla="+- 21600 0 0"/>
                        <a:gd name="T0" fmla="*/ 450 w 22050"/>
                        <a:gd name="T1" fmla="*/ 0 h 43200"/>
                        <a:gd name="T2" fmla="*/ 0 w 22050"/>
                        <a:gd name="T3" fmla="*/ 43195 h 43200"/>
                        <a:gd name="T4" fmla="*/ 450 w 22050"/>
                        <a:gd name="T5" fmla="*/ 21600 h 432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</a:cxnLst>
                      <a:rect l="0" t="0" r="r" b="b"/>
                      <a:pathLst>
                        <a:path w="22050" h="43200" fill="none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</a:path>
                        <a:path w="22050" h="43200" stroke="0" extrusionOk="0">
                          <a:moveTo>
                            <a:pt x="449" y="0"/>
                          </a:moveTo>
                          <a:cubicBezTo>
                            <a:pt x="12379" y="0"/>
                            <a:pt x="22050" y="9670"/>
                            <a:pt x="22050" y="21600"/>
                          </a:cubicBezTo>
                          <a:cubicBezTo>
                            <a:pt x="22050" y="33529"/>
                            <a:pt x="12379" y="43200"/>
                            <a:pt x="450" y="43200"/>
                          </a:cubicBezTo>
                          <a:cubicBezTo>
                            <a:pt x="299" y="43200"/>
                            <a:pt x="149" y="43198"/>
                            <a:pt x="-1" y="43195"/>
                          </a:cubicBezTo>
                          <a:lnTo>
                            <a:pt x="450" y="21600"/>
                          </a:lnTo>
                          <a:close/>
                        </a:path>
                      </a:pathLst>
                    </a:custGeom>
                    <a:noFill/>
                    <a:ln w="12700">
                      <a:solidFill>
                        <a:srgbClr val="000000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251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0" y="0"/>
                      <a:ext cx="421" cy="1919"/>
                      <a:chOff x="0" y="0"/>
                      <a:chExt cx="196" cy="1919"/>
                    </a:xfrm>
                  </p:grpSpPr>
                  <p:grpSp>
                    <p:nvGrpSpPr>
                      <p:cNvPr id="252" name="Group 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97"/>
                        <a:ext cx="190" cy="1822"/>
                        <a:chOff x="0" y="0"/>
                        <a:chExt cx="210" cy="2040"/>
                      </a:xfrm>
                    </p:grpSpPr>
                    <p:sp>
                      <p:nvSpPr>
                        <p:cNvPr id="254" name="Line 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  <p:sp>
                      <p:nvSpPr>
                        <p:cNvPr id="255" name="Line 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210" y="0"/>
                          <a:ext cx="0" cy="2040"/>
                        </a:xfrm>
                        <a:prstGeom prst="line">
                          <a:avLst/>
                        </a:prstGeom>
                        <a:noFill/>
                        <a:ln w="1270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 vert="horz" wrap="square" lIns="91440" tIns="45720" rIns="91440" bIns="45720" numCol="1" anchor="t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endParaRPr lang="zh-CN" altLang="en-US"/>
                        </a:p>
                      </p:txBody>
                    </p:sp>
                  </p:grpSp>
                  <p:sp>
                    <p:nvSpPr>
                      <p:cNvPr id="253" name="Arc 16"/>
                      <p:cNvSpPr>
                        <a:spLocks/>
                      </p:cNvSpPr>
                      <p:nvPr/>
                    </p:nvSpPr>
                    <p:spPr bwMode="auto">
                      <a:xfrm rot="16200000">
                        <a:off x="50" y="-44"/>
                        <a:ext cx="102" cy="190"/>
                      </a:xfrm>
                      <a:custGeom>
                        <a:avLst/>
                        <a:gdLst>
                          <a:gd name="G0" fmla="+- 450 0 0"/>
                          <a:gd name="G1" fmla="+- 21600 0 0"/>
                          <a:gd name="G2" fmla="+- 21600 0 0"/>
                          <a:gd name="T0" fmla="*/ 450 w 22050"/>
                          <a:gd name="T1" fmla="*/ 0 h 43200"/>
                          <a:gd name="T2" fmla="*/ 0 w 22050"/>
                          <a:gd name="T3" fmla="*/ 43195 h 43200"/>
                          <a:gd name="T4" fmla="*/ 450 w 22050"/>
                          <a:gd name="T5" fmla="*/ 21600 h 432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</a:cxnLst>
                        <a:rect l="0" t="0" r="r" b="b"/>
                        <a:pathLst>
                          <a:path w="22050" h="43200" fill="none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</a:path>
                          <a:path w="22050" h="43200" stroke="0" extrusionOk="0">
                            <a:moveTo>
                              <a:pt x="449" y="0"/>
                            </a:moveTo>
                            <a:cubicBezTo>
                              <a:pt x="12379" y="0"/>
                              <a:pt x="22050" y="9670"/>
                              <a:pt x="22050" y="21600"/>
                            </a:cubicBezTo>
                            <a:cubicBezTo>
                              <a:pt x="22050" y="33529"/>
                              <a:pt x="12379" y="43200"/>
                              <a:pt x="450" y="43200"/>
                            </a:cubicBezTo>
                            <a:cubicBezTo>
                              <a:pt x="299" y="43200"/>
                              <a:pt x="149" y="43198"/>
                              <a:pt x="-1" y="43195"/>
                            </a:cubicBezTo>
                            <a:lnTo>
                              <a:pt x="450" y="21600"/>
                            </a:lnTo>
                            <a:close/>
                          </a:path>
                        </a:pathLst>
                      </a:custGeom>
                      <a:noFill/>
                      <a:ln w="1270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  <p:grpSp>
                <p:nvGrpSpPr>
                  <p:cNvPr id="224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93" y="102"/>
                    <a:ext cx="500" cy="1764"/>
                    <a:chOff x="0" y="0"/>
                    <a:chExt cx="500" cy="1764"/>
                  </a:xfrm>
                </p:grpSpPr>
                <p:sp>
                  <p:nvSpPr>
                    <p:cNvPr id="225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0" y="0"/>
                      <a:ext cx="131" cy="1764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grpSp>
                  <p:nvGrpSpPr>
                    <p:cNvPr id="226" name="Group 19"/>
                    <p:cNvGrpSpPr>
                      <a:grpSpLocks/>
                    </p:cNvGrpSpPr>
                    <p:nvPr/>
                  </p:nvGrpSpPr>
                  <p:grpSpPr bwMode="auto">
                    <a:xfrm rot="16200000" flipH="1">
                      <a:off x="-77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239" name="Line 2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0" name="Line 2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1" name="Line 2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2" name="Line 2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3" name="Line 2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4" name="Line 2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5" name="Line 2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6" name="Line 2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7" name="Line 2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8" name="Line 2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49" name="Line 3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  <p:grpSp>
                  <p:nvGrpSpPr>
                    <p:cNvPr id="227" name="Group 31"/>
                    <p:cNvGrpSpPr>
                      <a:grpSpLocks/>
                    </p:cNvGrpSpPr>
                    <p:nvPr/>
                  </p:nvGrpSpPr>
                  <p:grpSpPr bwMode="auto">
                    <a:xfrm rot="5400000">
                      <a:off x="-456" y="782"/>
                      <a:ext cx="1731" cy="180"/>
                      <a:chOff x="0" y="0"/>
                      <a:chExt cx="1600" cy="240"/>
                    </a:xfrm>
                  </p:grpSpPr>
                  <p:sp>
                    <p:nvSpPr>
                      <p:cNvPr id="228" name="Line 3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29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0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1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4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2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6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3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800" y="60"/>
                        <a:ext cx="0" cy="18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4" name="Line 38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96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5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2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6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28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7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440" y="120"/>
                        <a:ext cx="0" cy="120"/>
                      </a:xfrm>
                      <a:prstGeom prst="line">
                        <a:avLst/>
                      </a:prstGeom>
                      <a:noFill/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  <p:sp>
                    <p:nvSpPr>
                      <p:cNvPr id="238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600" y="0"/>
                        <a:ext cx="0" cy="240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zh-CN" altLang="en-US"/>
                      </a:p>
                    </p:txBody>
                  </p:sp>
                </p:grpSp>
              </p:grpSp>
            </p:grpSp>
          </p:grpSp>
          <p:sp>
            <p:nvSpPr>
              <p:cNvPr id="218" name="Line 43"/>
              <p:cNvSpPr>
                <a:spLocks noChangeShapeType="1"/>
              </p:cNvSpPr>
              <p:nvPr/>
            </p:nvSpPr>
            <p:spPr bwMode="auto">
              <a:xfrm>
                <a:off x="113" y="1134"/>
                <a:ext cx="359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213" name="Group 2"/>
            <p:cNvGrpSpPr>
              <a:grpSpLocks/>
            </p:cNvGrpSpPr>
            <p:nvPr/>
          </p:nvGrpSpPr>
          <p:grpSpPr bwMode="auto">
            <a:xfrm>
              <a:off x="1259632" y="2610000"/>
              <a:ext cx="432000" cy="432000"/>
              <a:chOff x="0" y="0"/>
              <a:chExt cx="1155" cy="1502"/>
            </a:xfrm>
          </p:grpSpPr>
          <p:sp>
            <p:nvSpPr>
              <p:cNvPr id="214" name="未知"/>
              <p:cNvSpPr>
                <a:spLocks/>
              </p:cNvSpPr>
              <p:nvPr/>
            </p:nvSpPr>
            <p:spPr bwMode="auto">
              <a:xfrm>
                <a:off x="440" y="1068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未知"/>
              <p:cNvSpPr>
                <a:spLocks/>
              </p:cNvSpPr>
              <p:nvPr/>
            </p:nvSpPr>
            <p:spPr bwMode="auto">
              <a:xfrm flipH="1" flipV="1">
                <a:off x="375" y="0"/>
                <a:ext cx="338" cy="434"/>
              </a:xfrm>
              <a:custGeom>
                <a:avLst/>
                <a:gdLst/>
                <a:ahLst/>
                <a:cxnLst>
                  <a:cxn ang="0">
                    <a:pos x="472" y="15"/>
                  </a:cxn>
                  <a:cxn ang="0">
                    <a:pos x="472" y="552"/>
                  </a:cxn>
                  <a:cxn ang="0">
                    <a:pos x="442" y="1005"/>
                  </a:cxn>
                  <a:cxn ang="0">
                    <a:pos x="247" y="1260"/>
                  </a:cxn>
                  <a:cxn ang="0">
                    <a:pos x="112" y="1488"/>
                  </a:cxn>
                  <a:cxn ang="0">
                    <a:pos x="7" y="1800"/>
                  </a:cxn>
                  <a:cxn ang="0">
                    <a:pos x="67" y="2055"/>
                  </a:cxn>
                  <a:cxn ang="0">
                    <a:pos x="262" y="2325"/>
                  </a:cxn>
                  <a:cxn ang="0">
                    <a:pos x="652" y="2535"/>
                  </a:cxn>
                  <a:cxn ang="0">
                    <a:pos x="1087" y="2550"/>
                  </a:cxn>
                  <a:cxn ang="0">
                    <a:pos x="1552" y="2268"/>
                  </a:cxn>
                  <a:cxn ang="0">
                    <a:pos x="1762" y="1965"/>
                  </a:cxn>
                  <a:cxn ang="0">
                    <a:pos x="1912" y="1644"/>
                  </a:cxn>
                  <a:cxn ang="0">
                    <a:pos x="2002" y="1275"/>
                  </a:cxn>
                  <a:cxn ang="0">
                    <a:pos x="1807" y="1440"/>
                  </a:cxn>
                  <a:cxn ang="0">
                    <a:pos x="1597" y="1785"/>
                  </a:cxn>
                  <a:cxn ang="0">
                    <a:pos x="1372" y="2010"/>
                  </a:cxn>
                  <a:cxn ang="0">
                    <a:pos x="1177" y="2130"/>
                  </a:cxn>
                  <a:cxn ang="0">
                    <a:pos x="892" y="2115"/>
                  </a:cxn>
                  <a:cxn ang="0">
                    <a:pos x="637" y="1935"/>
                  </a:cxn>
                  <a:cxn ang="0">
                    <a:pos x="652" y="1590"/>
                  </a:cxn>
                  <a:cxn ang="0">
                    <a:pos x="877" y="1260"/>
                  </a:cxn>
                  <a:cxn ang="0">
                    <a:pos x="1012" y="1020"/>
                  </a:cxn>
                  <a:cxn ang="0">
                    <a:pos x="1012" y="708"/>
                  </a:cxn>
                  <a:cxn ang="0">
                    <a:pos x="1012" y="552"/>
                  </a:cxn>
                  <a:cxn ang="0">
                    <a:pos x="1012" y="0"/>
                  </a:cxn>
                </a:cxnLst>
                <a:rect l="0" t="0" r="r" b="b"/>
                <a:pathLst>
                  <a:path w="2020" h="2594">
                    <a:moveTo>
                      <a:pt x="472" y="15"/>
                    </a:moveTo>
                    <a:cubicBezTo>
                      <a:pt x="472" y="107"/>
                      <a:pt x="477" y="387"/>
                      <a:pt x="472" y="552"/>
                    </a:cubicBezTo>
                    <a:cubicBezTo>
                      <a:pt x="467" y="717"/>
                      <a:pt x="480" y="887"/>
                      <a:pt x="442" y="1005"/>
                    </a:cubicBezTo>
                    <a:cubicBezTo>
                      <a:pt x="404" y="1123"/>
                      <a:pt x="302" y="1180"/>
                      <a:pt x="247" y="1260"/>
                    </a:cubicBezTo>
                    <a:cubicBezTo>
                      <a:pt x="192" y="1340"/>
                      <a:pt x="152" y="1398"/>
                      <a:pt x="112" y="1488"/>
                    </a:cubicBezTo>
                    <a:cubicBezTo>
                      <a:pt x="72" y="1578"/>
                      <a:pt x="14" y="1706"/>
                      <a:pt x="7" y="1800"/>
                    </a:cubicBezTo>
                    <a:cubicBezTo>
                      <a:pt x="0" y="1894"/>
                      <a:pt x="25" y="1968"/>
                      <a:pt x="67" y="2055"/>
                    </a:cubicBezTo>
                    <a:cubicBezTo>
                      <a:pt x="109" y="2142"/>
                      <a:pt x="165" y="2245"/>
                      <a:pt x="262" y="2325"/>
                    </a:cubicBezTo>
                    <a:cubicBezTo>
                      <a:pt x="359" y="2405"/>
                      <a:pt x="515" y="2498"/>
                      <a:pt x="652" y="2535"/>
                    </a:cubicBezTo>
                    <a:cubicBezTo>
                      <a:pt x="789" y="2572"/>
                      <a:pt x="937" y="2594"/>
                      <a:pt x="1087" y="2550"/>
                    </a:cubicBezTo>
                    <a:cubicBezTo>
                      <a:pt x="1237" y="2506"/>
                      <a:pt x="1440" y="2366"/>
                      <a:pt x="1552" y="2268"/>
                    </a:cubicBezTo>
                    <a:cubicBezTo>
                      <a:pt x="1664" y="2170"/>
                      <a:pt x="1702" y="2069"/>
                      <a:pt x="1762" y="1965"/>
                    </a:cubicBezTo>
                    <a:cubicBezTo>
                      <a:pt x="1822" y="1861"/>
                      <a:pt x="1872" y="1759"/>
                      <a:pt x="1912" y="1644"/>
                    </a:cubicBezTo>
                    <a:cubicBezTo>
                      <a:pt x="1952" y="1529"/>
                      <a:pt x="2020" y="1309"/>
                      <a:pt x="2002" y="1275"/>
                    </a:cubicBezTo>
                    <a:cubicBezTo>
                      <a:pt x="1984" y="1241"/>
                      <a:pt x="1874" y="1355"/>
                      <a:pt x="1807" y="1440"/>
                    </a:cubicBezTo>
                    <a:cubicBezTo>
                      <a:pt x="1740" y="1525"/>
                      <a:pt x="1669" y="1690"/>
                      <a:pt x="1597" y="1785"/>
                    </a:cubicBezTo>
                    <a:cubicBezTo>
                      <a:pt x="1525" y="1880"/>
                      <a:pt x="1442" y="1953"/>
                      <a:pt x="1372" y="2010"/>
                    </a:cubicBezTo>
                    <a:cubicBezTo>
                      <a:pt x="1302" y="2067"/>
                      <a:pt x="1257" y="2113"/>
                      <a:pt x="1177" y="2130"/>
                    </a:cubicBezTo>
                    <a:cubicBezTo>
                      <a:pt x="1097" y="2147"/>
                      <a:pt x="982" y="2147"/>
                      <a:pt x="892" y="2115"/>
                    </a:cubicBezTo>
                    <a:cubicBezTo>
                      <a:pt x="802" y="2083"/>
                      <a:pt x="677" y="2022"/>
                      <a:pt x="637" y="1935"/>
                    </a:cubicBezTo>
                    <a:cubicBezTo>
                      <a:pt x="597" y="1848"/>
                      <a:pt x="612" y="1702"/>
                      <a:pt x="652" y="1590"/>
                    </a:cubicBezTo>
                    <a:cubicBezTo>
                      <a:pt x="692" y="1478"/>
                      <a:pt x="817" y="1355"/>
                      <a:pt x="877" y="1260"/>
                    </a:cubicBezTo>
                    <a:cubicBezTo>
                      <a:pt x="937" y="1165"/>
                      <a:pt x="990" y="1112"/>
                      <a:pt x="1012" y="1020"/>
                    </a:cubicBezTo>
                    <a:cubicBezTo>
                      <a:pt x="1034" y="928"/>
                      <a:pt x="1012" y="786"/>
                      <a:pt x="1012" y="708"/>
                    </a:cubicBezTo>
                    <a:cubicBezTo>
                      <a:pt x="1012" y="630"/>
                      <a:pt x="1012" y="670"/>
                      <a:pt x="1012" y="552"/>
                    </a:cubicBezTo>
                    <a:cubicBezTo>
                      <a:pt x="1012" y="434"/>
                      <a:pt x="1012" y="115"/>
                      <a:pt x="101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6" name="Rectangle 5"/>
              <p:cNvSpPr>
                <a:spLocks noChangeArrowheads="1"/>
              </p:cNvSpPr>
              <p:nvPr/>
            </p:nvSpPr>
            <p:spPr bwMode="auto">
              <a:xfrm>
                <a:off x="0" y="394"/>
                <a:ext cx="1155" cy="760"/>
              </a:xfrm>
              <a:prstGeom prst="rect">
                <a:avLst/>
              </a:prstGeom>
              <a:gradFill rotWithShape="0">
                <a:gsLst>
                  <a:gs pos="0">
                    <a:srgbClr val="333333"/>
                  </a:gs>
                  <a:gs pos="50000">
                    <a:srgbClr val="C0C0C0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</p:grpSp>
      <p:sp>
        <p:nvSpPr>
          <p:cNvPr id="259" name="TextBox 258"/>
          <p:cNvSpPr txBox="1"/>
          <p:nvPr/>
        </p:nvSpPr>
        <p:spPr>
          <a:xfrm>
            <a:off x="2267744" y="699542"/>
            <a:ext cx="720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问：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260" name="矩形 259"/>
          <p:cNvSpPr/>
          <p:nvPr/>
        </p:nvSpPr>
        <p:spPr>
          <a:xfrm>
            <a:off x="395536" y="2787774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G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61" name="矩形 260"/>
          <p:cNvSpPr/>
          <p:nvPr/>
        </p:nvSpPr>
        <p:spPr>
          <a:xfrm>
            <a:off x="7668344" y="113159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F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262" name="矩形 261"/>
          <p:cNvSpPr/>
          <p:nvPr/>
        </p:nvSpPr>
        <p:spPr>
          <a:xfrm>
            <a:off x="2123728" y="1131590"/>
            <a:ext cx="28803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</a:t>
            </a:r>
            <a:r>
              <a:rPr lang="en-US" altLang="zh-CN" sz="2400" b="1" dirty="0" smtClean="0">
                <a:latin typeface="+mn-ea"/>
              </a:rPr>
              <a:t>G</a:t>
            </a:r>
            <a:r>
              <a:rPr lang="zh-CN" altLang="en-US" sz="2400" b="1" dirty="0" smtClean="0">
                <a:latin typeface="+mn-ea"/>
              </a:rPr>
              <a:t>与</a:t>
            </a:r>
            <a:r>
              <a:rPr lang="en-US" altLang="zh-CN" sz="2400" b="1" dirty="0" smtClean="0">
                <a:latin typeface="+mn-ea"/>
              </a:rPr>
              <a:t>F</a:t>
            </a:r>
            <a:r>
              <a:rPr lang="zh-CN" altLang="en-US" sz="2400" b="1" dirty="0" smtClean="0"/>
              <a:t>有什么关系？</a:t>
            </a:r>
          </a:p>
        </p:txBody>
      </p:sp>
      <p:sp>
        <p:nvSpPr>
          <p:cNvPr id="263" name="矩形 262"/>
          <p:cNvSpPr/>
          <p:nvPr/>
        </p:nvSpPr>
        <p:spPr>
          <a:xfrm>
            <a:off x="2627784" y="1563638"/>
            <a:ext cx="29523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约为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G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的二分之一。</a:t>
            </a:r>
            <a:endParaRPr lang="zh-CN" alt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264" name="矩形 263"/>
          <p:cNvSpPr/>
          <p:nvPr/>
        </p:nvSpPr>
        <p:spPr>
          <a:xfrm>
            <a:off x="2123728" y="1995686"/>
            <a:ext cx="34563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、承担物重绳子有几段</a:t>
            </a:r>
            <a:r>
              <a:rPr lang="zh-CN" altLang="en-US" sz="2400" b="1" dirty="0" smtClean="0"/>
              <a:t>？</a:t>
            </a:r>
          </a:p>
        </p:txBody>
      </p:sp>
      <p:sp>
        <p:nvSpPr>
          <p:cNvPr id="265" name="矩形 264"/>
          <p:cNvSpPr/>
          <p:nvPr/>
        </p:nvSpPr>
        <p:spPr>
          <a:xfrm>
            <a:off x="3275856" y="2427734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段</a:t>
            </a:r>
            <a:endParaRPr lang="zh-CN" alt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266" name="Text Box 201"/>
          <p:cNvSpPr txBox="1">
            <a:spLocks noChangeArrowheads="1"/>
          </p:cNvSpPr>
          <p:nvPr/>
        </p:nvSpPr>
        <p:spPr bwMode="auto">
          <a:xfrm>
            <a:off x="2051720" y="2859782"/>
            <a:ext cx="37444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/>
              <a:t> 结论：     拉力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lang="zh-CN" altLang="en-US" sz="2400" b="1" dirty="0" smtClean="0"/>
              <a:t>的</a:t>
            </a:r>
            <a:r>
              <a:rPr lang="zh-CN" altLang="en-US" sz="2400" b="1" dirty="0"/>
              <a:t>大小</a:t>
            </a:r>
            <a:r>
              <a:rPr lang="zh-CN" altLang="en-US" sz="2400" b="1" dirty="0" smtClean="0"/>
              <a:t>与</a:t>
            </a:r>
            <a:r>
              <a:rPr lang="zh-CN" altLang="en-US" sz="2400" b="1" dirty="0" smtClean="0">
                <a:latin typeface="+mn-ea"/>
              </a:rPr>
              <a:t>承担物重</a:t>
            </a:r>
            <a:r>
              <a:rPr lang="zh-CN" altLang="en-US" sz="2400" b="1" dirty="0" smtClean="0"/>
              <a:t>绳子</a:t>
            </a:r>
            <a:r>
              <a:rPr lang="zh-CN" altLang="en-US" sz="2400" b="1" dirty="0" smtClean="0">
                <a:latin typeface="+mn-ea"/>
              </a:rPr>
              <a:t>段</a:t>
            </a:r>
            <a:r>
              <a:rPr lang="zh-CN" altLang="en-US" sz="2400" b="1" dirty="0" smtClean="0"/>
              <a:t>数有关</a:t>
            </a:r>
            <a:r>
              <a:rPr lang="zh-CN" altLang="en-US" sz="2400" b="1" dirty="0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" grpId="0"/>
      <p:bldP spid="209" grpId="0"/>
      <p:bldP spid="210" grpId="0"/>
      <p:bldP spid="259" grpId="0"/>
      <p:bldP spid="260" grpId="0"/>
      <p:bldP spid="261" grpId="0"/>
      <p:bldP spid="262" grpId="0"/>
      <p:bldP spid="263" grpId="0"/>
      <p:bldP spid="264" grpId="0"/>
      <p:bldP spid="265" grpId="0"/>
      <p:bldP spid="26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20882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实验探究</a:t>
            </a:r>
            <a:endParaRPr lang="zh-CN" altLang="en-US" sz="28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5696" y="0"/>
            <a:ext cx="3384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华文隶书" pitchFamily="2" charset="-122"/>
                <a:ea typeface="华文隶书" pitchFamily="2" charset="-122"/>
              </a:rPr>
              <a:t>探究滑轮组的特点</a:t>
            </a:r>
            <a:endParaRPr lang="zh-CN" altLang="en-US" sz="2800" b="1" dirty="0">
              <a:solidFill>
                <a:srgbClr val="000099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251520" y="483518"/>
            <a:ext cx="17281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实验步骤</a:t>
            </a:r>
            <a:r>
              <a:rPr lang="en-US" altLang="zh-CN" sz="2400" b="1" dirty="0">
                <a:solidFill>
                  <a:srgbClr val="FF0000"/>
                </a:solidFill>
                <a:latin typeface="+mn-ea"/>
              </a:rPr>
              <a:t>: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683568" y="4155926"/>
            <a:ext cx="7543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3</a:t>
            </a:r>
            <a:r>
              <a:rPr lang="zh-CN" altLang="en-US" sz="2400" b="1" dirty="0" smtClean="0">
                <a:latin typeface="+mn-ea"/>
              </a:rPr>
              <a:t>、通过滑轮组匀速提起钩码，用</a:t>
            </a:r>
            <a:r>
              <a:rPr lang="zh-CN" altLang="en-US" sz="2400" b="1" dirty="0">
                <a:latin typeface="+mn-ea"/>
              </a:rPr>
              <a:t>刻度尺测量物体被提起的高度</a:t>
            </a:r>
            <a:r>
              <a:rPr lang="en-US" altLang="zh-CN" sz="2400" b="1" dirty="0" smtClean="0">
                <a:latin typeface="+mn-ea"/>
              </a:rPr>
              <a:t>(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h </a:t>
            </a:r>
            <a:r>
              <a:rPr lang="en-US" altLang="zh-CN" sz="2400" b="1" dirty="0" smtClean="0">
                <a:latin typeface="+mn-ea"/>
              </a:rPr>
              <a:t>)</a:t>
            </a:r>
            <a:r>
              <a:rPr lang="zh-CN" altLang="en-US" sz="2400" b="1" dirty="0">
                <a:latin typeface="+mn-ea"/>
              </a:rPr>
              <a:t>和绳子自由端移动的距离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zh-CN" altLang="en-US" sz="2400" b="1" dirty="0" smtClean="0">
                <a:latin typeface="+mn-ea"/>
              </a:rPr>
              <a:t>（</a:t>
            </a:r>
            <a:r>
              <a:rPr lang="en-US" altLang="zh-CN" sz="2400" b="1" dirty="0" smtClean="0">
                <a:latin typeface="+mn-ea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s </a:t>
            </a:r>
            <a:r>
              <a:rPr lang="zh-CN" altLang="en-US" sz="2400" b="1" dirty="0" smtClean="0">
                <a:latin typeface="+mn-ea"/>
              </a:rPr>
              <a:t>）。</a:t>
            </a:r>
            <a:endParaRPr lang="en-US" altLang="zh-CN" sz="2400" b="1" dirty="0">
              <a:latin typeface="+mn-ea"/>
            </a:endParaRPr>
          </a:p>
        </p:txBody>
      </p:sp>
      <p:cxnSp>
        <p:nvCxnSpPr>
          <p:cNvPr id="216" name="直接连接符 215"/>
          <p:cNvCxnSpPr/>
          <p:nvPr/>
        </p:nvCxnSpPr>
        <p:spPr>
          <a:xfrm>
            <a:off x="1980000" y="3132000"/>
            <a:ext cx="1872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直接连接符 216"/>
          <p:cNvCxnSpPr/>
          <p:nvPr/>
        </p:nvCxnSpPr>
        <p:spPr>
          <a:xfrm>
            <a:off x="1512000" y="3672016"/>
            <a:ext cx="1296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矩形 217"/>
          <p:cNvSpPr/>
          <p:nvPr/>
        </p:nvSpPr>
        <p:spPr>
          <a:xfrm>
            <a:off x="2483768" y="3147814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h</a:t>
            </a:r>
            <a:endParaRPr lang="zh-CN" altLang="en-US" sz="2400" dirty="0"/>
          </a:p>
        </p:txBody>
      </p:sp>
      <p:grpSp>
        <p:nvGrpSpPr>
          <p:cNvPr id="142" name="组合 141"/>
          <p:cNvGrpSpPr/>
          <p:nvPr/>
        </p:nvGrpSpPr>
        <p:grpSpPr>
          <a:xfrm>
            <a:off x="2339752" y="3132000"/>
            <a:ext cx="0" cy="540000"/>
            <a:chOff x="2339752" y="3132000"/>
            <a:chExt cx="0" cy="540000"/>
          </a:xfrm>
        </p:grpSpPr>
        <p:cxnSp>
          <p:nvCxnSpPr>
            <p:cNvPr id="219" name="直接箭头连接符 218"/>
            <p:cNvCxnSpPr/>
            <p:nvPr/>
          </p:nvCxnSpPr>
          <p:spPr bwMode="auto">
            <a:xfrm>
              <a:off x="2339752" y="3420000"/>
              <a:ext cx="0" cy="252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直接箭头连接符 219"/>
            <p:cNvCxnSpPr/>
            <p:nvPr/>
          </p:nvCxnSpPr>
          <p:spPr bwMode="auto">
            <a:xfrm rot="10800000">
              <a:off x="2339752" y="3132000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2" name="直接连接符 221"/>
          <p:cNvCxnSpPr/>
          <p:nvPr/>
        </p:nvCxnSpPr>
        <p:spPr>
          <a:xfrm>
            <a:off x="2051720" y="1923678"/>
            <a:ext cx="2880000" cy="0"/>
          </a:xfrm>
          <a:prstGeom prst="line">
            <a:avLst/>
          </a:prstGeom>
          <a:ln w="22225">
            <a:solidFill>
              <a:srgbClr val="00009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组合 236"/>
          <p:cNvGrpSpPr/>
          <p:nvPr/>
        </p:nvGrpSpPr>
        <p:grpSpPr>
          <a:xfrm rot="-1980000" flipH="1">
            <a:off x="4921350" y="1620000"/>
            <a:ext cx="72008" cy="1188000"/>
            <a:chOff x="6084168" y="1995686"/>
            <a:chExt cx="0" cy="1080080"/>
          </a:xfrm>
        </p:grpSpPr>
        <p:cxnSp>
          <p:nvCxnSpPr>
            <p:cNvPr id="224" name="直接箭头连接符 223"/>
            <p:cNvCxnSpPr/>
            <p:nvPr/>
          </p:nvCxnSpPr>
          <p:spPr bwMode="auto">
            <a:xfrm rot="10800000">
              <a:off x="6084168" y="1995686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直接箭头连接符 224"/>
            <p:cNvCxnSpPr/>
            <p:nvPr/>
          </p:nvCxnSpPr>
          <p:spPr bwMode="auto">
            <a:xfrm>
              <a:off x="6084168" y="2715766"/>
              <a:ext cx="0" cy="3600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6" name="矩形 225"/>
          <p:cNvSpPr/>
          <p:nvPr/>
        </p:nvSpPr>
        <p:spPr>
          <a:xfrm>
            <a:off x="4860032" y="1923678"/>
            <a:ext cx="340158" cy="50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s</a:t>
            </a:r>
            <a:endParaRPr lang="zh-CN" altLang="en-US" sz="2400" dirty="0"/>
          </a:p>
        </p:txBody>
      </p:sp>
      <p:sp>
        <p:nvSpPr>
          <p:cNvPr id="228" name="矩形 227"/>
          <p:cNvSpPr/>
          <p:nvPr/>
        </p:nvSpPr>
        <p:spPr>
          <a:xfrm>
            <a:off x="6444208" y="555526"/>
            <a:ext cx="19442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000099"/>
                </a:solidFill>
                <a:latin typeface="宋体" pitchFamily="2" charset="-122"/>
              </a:rPr>
              <a:t>分析归纳</a:t>
            </a:r>
            <a:endParaRPr lang="zh-CN" altLang="en-US" sz="2800" b="1" dirty="0">
              <a:solidFill>
                <a:srgbClr val="000099"/>
              </a:solidFill>
              <a:latin typeface="宋体" pitchFamily="2" charset="-122"/>
            </a:endParaRPr>
          </a:p>
        </p:txBody>
      </p:sp>
      <p:sp>
        <p:nvSpPr>
          <p:cNvPr id="230" name="矩形 229"/>
          <p:cNvSpPr/>
          <p:nvPr/>
        </p:nvSpPr>
        <p:spPr>
          <a:xfrm>
            <a:off x="7092280" y="2355726"/>
            <a:ext cx="10887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2h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8" name="组合 234"/>
          <p:cNvGrpSpPr/>
          <p:nvPr/>
        </p:nvGrpSpPr>
        <p:grpSpPr>
          <a:xfrm>
            <a:off x="2267744" y="1131590"/>
            <a:ext cx="827584" cy="504056"/>
            <a:chOff x="539552" y="2787774"/>
            <a:chExt cx="1132490" cy="523220"/>
          </a:xfrm>
        </p:grpSpPr>
        <p:sp>
          <p:nvSpPr>
            <p:cNvPr id="233" name="矩形 232"/>
            <p:cNvSpPr/>
            <p:nvPr/>
          </p:nvSpPr>
          <p:spPr>
            <a:xfrm>
              <a:off x="637745" y="2787774"/>
              <a:ext cx="1034297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1400" b="1" dirty="0" smtClean="0">
                  <a:solidFill>
                    <a:srgbClr val="FF0000"/>
                  </a:solidFill>
                  <a:latin typeface="+mn-ea"/>
                </a:rPr>
                <a:t>绳子自由端</a:t>
              </a:r>
              <a:endParaRPr lang="zh-CN" alt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34" name="椭圆形标注 233"/>
            <p:cNvSpPr/>
            <p:nvPr/>
          </p:nvSpPr>
          <p:spPr>
            <a:xfrm>
              <a:off x="539552" y="2787774"/>
              <a:ext cx="1080120" cy="504056"/>
            </a:xfrm>
            <a:prstGeom prst="wedgeEllipseCallout">
              <a:avLst>
                <a:gd name="adj1" fmla="val -61629"/>
                <a:gd name="adj2" fmla="val 105616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41" name="组合 140"/>
          <p:cNvGrpSpPr/>
          <p:nvPr/>
        </p:nvGrpSpPr>
        <p:grpSpPr>
          <a:xfrm>
            <a:off x="1115616" y="987574"/>
            <a:ext cx="936000" cy="3100716"/>
            <a:chOff x="1115616" y="987574"/>
            <a:chExt cx="936000" cy="3100716"/>
          </a:xfrm>
        </p:grpSpPr>
        <p:grpSp>
          <p:nvGrpSpPr>
            <p:cNvPr id="99" name="Group 26"/>
            <p:cNvGrpSpPr>
              <a:grpSpLocks/>
            </p:cNvGrpSpPr>
            <p:nvPr/>
          </p:nvGrpSpPr>
          <p:grpSpPr bwMode="auto">
            <a:xfrm>
              <a:off x="1115616" y="987574"/>
              <a:ext cx="936000" cy="720000"/>
              <a:chOff x="0" y="0"/>
              <a:chExt cx="858" cy="757"/>
            </a:xfrm>
          </p:grpSpPr>
          <p:grpSp>
            <p:nvGrpSpPr>
              <p:cNvPr id="197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208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239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40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41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242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43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209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211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12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13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14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3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7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1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2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5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6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7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8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98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202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03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04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205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7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99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200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01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80" name="组合 79"/>
            <p:cNvGrpSpPr/>
            <p:nvPr/>
          </p:nvGrpSpPr>
          <p:grpSpPr>
            <a:xfrm>
              <a:off x="1331944" y="2664000"/>
              <a:ext cx="432000" cy="1424290"/>
              <a:chOff x="1331944" y="2211710"/>
              <a:chExt cx="432000" cy="1424290"/>
            </a:xfrm>
          </p:grpSpPr>
          <p:grpSp>
            <p:nvGrpSpPr>
              <p:cNvPr id="172" name="Group 91"/>
              <p:cNvGrpSpPr>
                <a:grpSpLocks/>
              </p:cNvGrpSpPr>
              <p:nvPr/>
            </p:nvGrpSpPr>
            <p:grpSpPr bwMode="auto">
              <a:xfrm>
                <a:off x="1331944" y="2211710"/>
                <a:ext cx="432000" cy="900000"/>
                <a:chOff x="0" y="0"/>
                <a:chExt cx="1912" cy="4432"/>
              </a:xfrm>
            </p:grpSpPr>
            <p:sp>
              <p:nvSpPr>
                <p:cNvPr id="182" name="Oval 92"/>
                <p:cNvSpPr>
                  <a:spLocks noChangeArrowheads="1"/>
                </p:cNvSpPr>
                <p:nvPr/>
              </p:nvSpPr>
              <p:spPr bwMode="auto">
                <a:xfrm>
                  <a:off x="0" y="1248"/>
                  <a:ext cx="1912" cy="19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83" name="Group 93"/>
                <p:cNvGrpSpPr>
                  <a:grpSpLocks/>
                </p:cNvGrpSpPr>
                <p:nvPr/>
              </p:nvGrpSpPr>
              <p:grpSpPr bwMode="auto">
                <a:xfrm>
                  <a:off x="476" y="0"/>
                  <a:ext cx="963" cy="4432"/>
                  <a:chOff x="0" y="0"/>
                  <a:chExt cx="963" cy="4432"/>
                </a:xfrm>
              </p:grpSpPr>
              <p:sp>
                <p:nvSpPr>
                  <p:cNvPr id="184" name="未知"/>
                  <p:cNvSpPr>
                    <a:spLocks/>
                  </p:cNvSpPr>
                  <p:nvPr/>
                </p:nvSpPr>
                <p:spPr bwMode="auto">
                  <a:xfrm rot="10800000">
                    <a:off x="0" y="0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85" name="未知"/>
                  <p:cNvSpPr>
                    <a:spLocks/>
                  </p:cNvSpPr>
                  <p:nvPr/>
                </p:nvSpPr>
                <p:spPr bwMode="auto">
                  <a:xfrm>
                    <a:off x="211" y="3465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86" name="未知"/>
                  <p:cNvSpPr>
                    <a:spLocks/>
                  </p:cNvSpPr>
                  <p:nvPr/>
                </p:nvSpPr>
                <p:spPr bwMode="auto">
                  <a:xfrm>
                    <a:off x="172" y="846"/>
                    <a:ext cx="608" cy="266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88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47" y="208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95" name="Oval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96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89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346" y="314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93" name="Oval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94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90" name="Group 103"/>
                  <p:cNvGrpSpPr>
                    <a:grpSpLocks/>
                  </p:cNvGrpSpPr>
                  <p:nvPr/>
                </p:nvGrpSpPr>
                <p:grpSpPr bwMode="auto">
                  <a:xfrm>
                    <a:off x="362" y="999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91" name="Oval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92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grpSp>
            <p:nvGrpSpPr>
              <p:cNvPr id="173" name="Group 2"/>
              <p:cNvGrpSpPr>
                <a:grpSpLocks/>
              </p:cNvGrpSpPr>
              <p:nvPr/>
            </p:nvGrpSpPr>
            <p:grpSpPr bwMode="auto">
              <a:xfrm>
                <a:off x="1331944" y="3204000"/>
                <a:ext cx="432000" cy="432000"/>
                <a:chOff x="0" y="0"/>
                <a:chExt cx="1155" cy="1502"/>
              </a:xfrm>
            </p:grpSpPr>
            <p:sp>
              <p:nvSpPr>
                <p:cNvPr id="176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0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1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446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cxnSp>
            <p:nvCxnSpPr>
              <p:cNvPr id="174" name="直接连接符 173"/>
              <p:cNvCxnSpPr/>
              <p:nvPr/>
            </p:nvCxnSpPr>
            <p:spPr>
              <a:xfrm>
                <a:off x="1547968" y="3059888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9" name="直接连接符 118"/>
            <p:cNvCxnSpPr/>
            <p:nvPr/>
          </p:nvCxnSpPr>
          <p:spPr>
            <a:xfrm rot="19740000">
              <a:off x="1944000" y="1184863"/>
              <a:ext cx="0" cy="79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接连接符 102"/>
            <p:cNvCxnSpPr/>
            <p:nvPr/>
          </p:nvCxnSpPr>
          <p:spPr>
            <a:xfrm rot="120000">
              <a:off x="1576408" y="1707522"/>
              <a:ext cx="216024" cy="1404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接连接符 103"/>
            <p:cNvCxnSpPr>
              <a:stCxn id="232" idx="2"/>
            </p:cNvCxnSpPr>
            <p:nvPr/>
          </p:nvCxnSpPr>
          <p:spPr>
            <a:xfrm flipH="1">
              <a:off x="1331640" y="1321193"/>
              <a:ext cx="15489" cy="1800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" name="组合 151"/>
          <p:cNvGrpSpPr/>
          <p:nvPr/>
        </p:nvGrpSpPr>
        <p:grpSpPr>
          <a:xfrm>
            <a:off x="3347864" y="987574"/>
            <a:ext cx="1115785" cy="2524716"/>
            <a:chOff x="3347864" y="987574"/>
            <a:chExt cx="1115785" cy="2524716"/>
          </a:xfrm>
        </p:grpSpPr>
        <p:grpSp>
          <p:nvGrpSpPr>
            <p:cNvPr id="81" name="Group 26"/>
            <p:cNvGrpSpPr>
              <a:grpSpLocks/>
            </p:cNvGrpSpPr>
            <p:nvPr/>
          </p:nvGrpSpPr>
          <p:grpSpPr bwMode="auto">
            <a:xfrm>
              <a:off x="3347864" y="987574"/>
              <a:ext cx="936000" cy="720000"/>
              <a:chOff x="0" y="0"/>
              <a:chExt cx="858" cy="757"/>
            </a:xfrm>
          </p:grpSpPr>
          <p:grpSp>
            <p:nvGrpSpPr>
              <p:cNvPr id="82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92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111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2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13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114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5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93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94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95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96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97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98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1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5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7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8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9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0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83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87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8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89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90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91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84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85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86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16" name="组合 115"/>
            <p:cNvGrpSpPr/>
            <p:nvPr/>
          </p:nvGrpSpPr>
          <p:grpSpPr>
            <a:xfrm>
              <a:off x="3564192" y="2088000"/>
              <a:ext cx="432000" cy="1424290"/>
              <a:chOff x="1331944" y="2211710"/>
              <a:chExt cx="432000" cy="1424290"/>
            </a:xfrm>
          </p:grpSpPr>
          <p:grpSp>
            <p:nvGrpSpPr>
              <p:cNvPr id="117" name="Group 91"/>
              <p:cNvGrpSpPr>
                <a:grpSpLocks/>
              </p:cNvGrpSpPr>
              <p:nvPr/>
            </p:nvGrpSpPr>
            <p:grpSpPr bwMode="auto">
              <a:xfrm>
                <a:off x="1331944" y="2211710"/>
                <a:ext cx="432000" cy="900000"/>
                <a:chOff x="0" y="0"/>
                <a:chExt cx="1912" cy="4432"/>
              </a:xfrm>
            </p:grpSpPr>
            <p:sp>
              <p:nvSpPr>
                <p:cNvPr id="124" name="Oval 92"/>
                <p:cNvSpPr>
                  <a:spLocks noChangeArrowheads="1"/>
                </p:cNvSpPr>
                <p:nvPr/>
              </p:nvSpPr>
              <p:spPr bwMode="auto">
                <a:xfrm>
                  <a:off x="0" y="1248"/>
                  <a:ext cx="1912" cy="19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25" name="Group 93"/>
                <p:cNvGrpSpPr>
                  <a:grpSpLocks/>
                </p:cNvGrpSpPr>
                <p:nvPr/>
              </p:nvGrpSpPr>
              <p:grpSpPr bwMode="auto">
                <a:xfrm>
                  <a:off x="476" y="0"/>
                  <a:ext cx="963" cy="4432"/>
                  <a:chOff x="0" y="0"/>
                  <a:chExt cx="963" cy="4432"/>
                </a:xfrm>
              </p:grpSpPr>
              <p:sp>
                <p:nvSpPr>
                  <p:cNvPr id="126" name="未知"/>
                  <p:cNvSpPr>
                    <a:spLocks/>
                  </p:cNvSpPr>
                  <p:nvPr/>
                </p:nvSpPr>
                <p:spPr bwMode="auto">
                  <a:xfrm rot="10800000">
                    <a:off x="0" y="0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27" name="未知"/>
                  <p:cNvSpPr>
                    <a:spLocks/>
                  </p:cNvSpPr>
                  <p:nvPr/>
                </p:nvSpPr>
                <p:spPr bwMode="auto">
                  <a:xfrm>
                    <a:off x="211" y="3465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28" name="未知"/>
                  <p:cNvSpPr>
                    <a:spLocks/>
                  </p:cNvSpPr>
                  <p:nvPr/>
                </p:nvSpPr>
                <p:spPr bwMode="auto">
                  <a:xfrm>
                    <a:off x="172" y="846"/>
                    <a:ext cx="608" cy="266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29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47" y="208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36" name="Oval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7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30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346" y="314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34" name="Oval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5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31" name="Group 103"/>
                  <p:cNvGrpSpPr>
                    <a:grpSpLocks/>
                  </p:cNvGrpSpPr>
                  <p:nvPr/>
                </p:nvGrpSpPr>
                <p:grpSpPr bwMode="auto">
                  <a:xfrm>
                    <a:off x="362" y="999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32" name="Oval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33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grpSp>
            <p:nvGrpSpPr>
              <p:cNvPr id="118" name="Group 2"/>
              <p:cNvGrpSpPr>
                <a:grpSpLocks/>
              </p:cNvGrpSpPr>
              <p:nvPr/>
            </p:nvGrpSpPr>
            <p:grpSpPr bwMode="auto">
              <a:xfrm>
                <a:off x="1331944" y="3204000"/>
                <a:ext cx="432000" cy="432000"/>
                <a:chOff x="0" y="0"/>
                <a:chExt cx="1155" cy="1502"/>
              </a:xfrm>
            </p:grpSpPr>
            <p:sp>
              <p:nvSpPr>
                <p:cNvPr id="121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2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3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446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cxnSp>
            <p:nvCxnSpPr>
              <p:cNvPr id="120" name="直接连接符 119"/>
              <p:cNvCxnSpPr/>
              <p:nvPr/>
            </p:nvCxnSpPr>
            <p:spPr>
              <a:xfrm>
                <a:off x="1547968" y="3059888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8" name="直接连接符 137"/>
            <p:cNvCxnSpPr/>
            <p:nvPr/>
          </p:nvCxnSpPr>
          <p:spPr>
            <a:xfrm rot="19740000">
              <a:off x="4463649" y="1105162"/>
              <a:ext cx="0" cy="190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接连接符 138"/>
            <p:cNvCxnSpPr/>
            <p:nvPr/>
          </p:nvCxnSpPr>
          <p:spPr>
            <a:xfrm rot="120000">
              <a:off x="3818704" y="1707698"/>
              <a:ext cx="216024" cy="82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直接连接符 139"/>
            <p:cNvCxnSpPr>
              <a:stCxn id="106" idx="2"/>
            </p:cNvCxnSpPr>
            <p:nvPr/>
          </p:nvCxnSpPr>
          <p:spPr>
            <a:xfrm flipH="1">
              <a:off x="3563888" y="1321193"/>
              <a:ext cx="15489" cy="1296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4" name="直接连接符 143"/>
          <p:cNvCxnSpPr/>
          <p:nvPr/>
        </p:nvCxnSpPr>
        <p:spPr>
          <a:xfrm flipV="1">
            <a:off x="4932040" y="2643758"/>
            <a:ext cx="360040" cy="216024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接连接符 145"/>
          <p:cNvCxnSpPr/>
          <p:nvPr/>
        </p:nvCxnSpPr>
        <p:spPr>
          <a:xfrm flipV="1">
            <a:off x="4392000" y="1692000"/>
            <a:ext cx="288000" cy="21600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矩形 152"/>
          <p:cNvSpPr/>
          <p:nvPr/>
        </p:nvSpPr>
        <p:spPr>
          <a:xfrm>
            <a:off x="5508104" y="1347614"/>
            <a:ext cx="34563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、承担物重绳子有几段</a:t>
            </a:r>
            <a:r>
              <a:rPr lang="zh-CN" altLang="en-US" sz="2400" b="1" dirty="0" smtClean="0"/>
              <a:t>？</a:t>
            </a:r>
          </a:p>
        </p:txBody>
      </p:sp>
      <p:sp>
        <p:nvSpPr>
          <p:cNvPr id="154" name="矩形 153"/>
          <p:cNvSpPr/>
          <p:nvPr/>
        </p:nvSpPr>
        <p:spPr>
          <a:xfrm>
            <a:off x="7164288" y="1851670"/>
            <a:ext cx="8640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段</a:t>
            </a:r>
            <a:endParaRPr lang="zh-CN" alt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155" name="Text Box 201"/>
          <p:cNvSpPr txBox="1">
            <a:spLocks noChangeArrowheads="1"/>
          </p:cNvSpPr>
          <p:nvPr/>
        </p:nvSpPr>
        <p:spPr bwMode="auto">
          <a:xfrm>
            <a:off x="6156176" y="2931790"/>
            <a:ext cx="26642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/>
              <a:t> 结论：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400" b="1" dirty="0" smtClean="0"/>
              <a:t>的</a:t>
            </a:r>
            <a:r>
              <a:rPr lang="zh-CN" altLang="en-US" sz="2400" b="1" dirty="0"/>
              <a:t>大小</a:t>
            </a:r>
            <a:r>
              <a:rPr lang="zh-CN" altLang="en-US" sz="2400" b="1" dirty="0" smtClean="0"/>
              <a:t>与</a:t>
            </a:r>
            <a:r>
              <a:rPr lang="zh-CN" altLang="en-US" sz="2400" b="1" dirty="0" smtClean="0">
                <a:latin typeface="+mn-ea"/>
              </a:rPr>
              <a:t>承担物重</a:t>
            </a:r>
            <a:r>
              <a:rPr lang="zh-CN" altLang="en-US" sz="2400" b="1" dirty="0" smtClean="0"/>
              <a:t>绳子</a:t>
            </a:r>
            <a:r>
              <a:rPr lang="zh-CN" altLang="en-US" sz="2400" b="1" dirty="0" smtClean="0">
                <a:latin typeface="+mn-ea"/>
              </a:rPr>
              <a:t>段</a:t>
            </a:r>
            <a:r>
              <a:rPr lang="zh-CN" altLang="en-US" sz="2400" b="1" dirty="0" smtClean="0"/>
              <a:t>数有关</a:t>
            </a:r>
            <a:r>
              <a:rPr lang="zh-CN" altLang="en-US" sz="2400" b="1" dirty="0"/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18" grpId="0"/>
      <p:bldP spid="226" grpId="0"/>
      <p:bldP spid="228" grpId="0"/>
      <p:bldP spid="230" grpId="0"/>
      <p:bldP spid="153" grpId="0"/>
      <p:bldP spid="154" grpId="0"/>
      <p:bldP spid="15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知识点</a:t>
            </a:r>
            <a:endParaRPr lang="zh-CN" altLang="en-US" sz="3200" b="1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555526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latin typeface="+mn-ea"/>
              </a:rPr>
              <a:t>四、滑轮组的特点</a:t>
            </a:r>
            <a:endParaRPr lang="zh-CN" altLang="en-US" sz="2800" b="1" dirty="0"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1419622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S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nh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195736" y="1059582"/>
            <a:ext cx="34131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 smtClean="0">
                <a:latin typeface="+mn-ea"/>
              </a:rPr>
              <a:t>S: </a:t>
            </a:r>
            <a:r>
              <a:rPr lang="zh-CN" altLang="en-US" sz="2000" b="1" dirty="0" smtClean="0">
                <a:latin typeface="+mn-ea"/>
              </a:rPr>
              <a:t>绳子自由端移动的距离。</a:t>
            </a:r>
            <a:endParaRPr lang="zh-CN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2267744" y="1491630"/>
            <a:ext cx="36695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 smtClean="0">
                <a:latin typeface="+mn-ea"/>
              </a:rPr>
              <a:t>h</a:t>
            </a:r>
            <a:r>
              <a:rPr lang="zh-CN" altLang="en-US" sz="2000" b="1" dirty="0" smtClean="0">
                <a:latin typeface="+mn-ea"/>
              </a:rPr>
              <a:t>：物体上升的高度（距离）。</a:t>
            </a:r>
            <a:endParaRPr lang="zh-CN" altLang="en-US" sz="2000" dirty="0"/>
          </a:p>
        </p:txBody>
      </p:sp>
      <p:sp>
        <p:nvSpPr>
          <p:cNvPr id="7" name="右箭头 6"/>
          <p:cNvSpPr/>
          <p:nvPr/>
        </p:nvSpPr>
        <p:spPr>
          <a:xfrm>
            <a:off x="6156176" y="1563638"/>
            <a:ext cx="576064" cy="288032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"/>
          <p:cNvSpPr txBox="1"/>
          <p:nvPr/>
        </p:nvSpPr>
        <p:spPr>
          <a:xfrm>
            <a:off x="6948264" y="1419622"/>
            <a:ext cx="14766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0099"/>
                </a:solidFill>
                <a:latin typeface="+mn-ea"/>
              </a:rPr>
              <a:t>V</a:t>
            </a:r>
            <a:r>
              <a:rPr lang="zh-CN" altLang="en-US" sz="2000" b="1" baseline="-25000" dirty="0" smtClean="0">
                <a:solidFill>
                  <a:srgbClr val="000099"/>
                </a:solidFill>
                <a:latin typeface="+mn-ea"/>
              </a:rPr>
              <a:t>绳</a:t>
            </a:r>
            <a:r>
              <a:rPr lang="zh-CN" altLang="en-US" sz="2400" b="1" dirty="0" smtClean="0">
                <a:solidFill>
                  <a:srgbClr val="000099"/>
                </a:solidFill>
                <a:latin typeface="+mn-ea"/>
              </a:rPr>
              <a:t>＝</a:t>
            </a:r>
            <a:r>
              <a:rPr lang="en-US" altLang="zh-CN" sz="2400" b="1" dirty="0" smtClean="0">
                <a:solidFill>
                  <a:srgbClr val="000099"/>
                </a:solidFill>
                <a:latin typeface="+mn-ea"/>
              </a:rPr>
              <a:t>nV</a:t>
            </a:r>
            <a:r>
              <a:rPr lang="zh-CN" altLang="en-US" sz="2000" b="1" baseline="-25000" dirty="0" smtClean="0">
                <a:solidFill>
                  <a:srgbClr val="000099"/>
                </a:solidFill>
                <a:latin typeface="+mn-ea"/>
              </a:rPr>
              <a:t>物</a:t>
            </a:r>
            <a:endParaRPr lang="zh-CN" altLang="en-US" sz="2000" b="1" baseline="-25000" dirty="0">
              <a:solidFill>
                <a:srgbClr val="000099"/>
              </a:solidFill>
              <a:latin typeface="+mn-ea"/>
            </a:endParaRPr>
          </a:p>
        </p:txBody>
      </p:sp>
      <p:grpSp>
        <p:nvGrpSpPr>
          <p:cNvPr id="9" name="组合 55"/>
          <p:cNvGrpSpPr/>
          <p:nvPr/>
        </p:nvGrpSpPr>
        <p:grpSpPr>
          <a:xfrm>
            <a:off x="827584" y="2571750"/>
            <a:ext cx="1368350" cy="821705"/>
            <a:chOff x="2267744" y="1851670"/>
            <a:chExt cx="1368350" cy="821705"/>
          </a:xfrm>
        </p:grpSpPr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2267744" y="2052000"/>
              <a:ext cx="80182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dirty="0" smtClean="0">
                  <a:solidFill>
                    <a:srgbClr val="FF0000"/>
                  </a:solidFill>
                  <a:latin typeface="+mn-ea"/>
                </a:rPr>
                <a:t>F 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+mn-ea"/>
                </a:rPr>
                <a:t>＝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3203848" y="1851670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G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3203848" y="2211710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n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13" name="Line 16"/>
            <p:cNvSpPr>
              <a:spLocks noChangeShapeType="1"/>
            </p:cNvSpPr>
            <p:nvPr/>
          </p:nvSpPr>
          <p:spPr bwMode="auto">
            <a:xfrm>
              <a:off x="3059832" y="2283718"/>
              <a:ext cx="576262" cy="47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 sz="2400">
                <a:latin typeface="+mn-ea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83768" y="2787774"/>
            <a:ext cx="4608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（不计动滑轮、绳子重力及摩擦）</a:t>
            </a:r>
            <a:endParaRPr lang="zh-CN" altLang="en-US" sz="2400" b="1" dirty="0"/>
          </a:p>
        </p:txBody>
      </p:sp>
      <p:grpSp>
        <p:nvGrpSpPr>
          <p:cNvPr id="15" name="组合 55"/>
          <p:cNvGrpSpPr/>
          <p:nvPr/>
        </p:nvGrpSpPr>
        <p:grpSpPr>
          <a:xfrm>
            <a:off x="827904" y="3867894"/>
            <a:ext cx="1686437" cy="913827"/>
            <a:chOff x="2340072" y="1851670"/>
            <a:chExt cx="1686437" cy="913827"/>
          </a:xfrm>
        </p:grpSpPr>
        <p:sp>
          <p:nvSpPr>
            <p:cNvPr id="16" name="Text Box 12"/>
            <p:cNvSpPr txBox="1">
              <a:spLocks noChangeArrowheads="1"/>
            </p:cNvSpPr>
            <p:nvPr/>
          </p:nvSpPr>
          <p:spPr bwMode="auto">
            <a:xfrm>
              <a:off x="2340072" y="2123832"/>
              <a:ext cx="80182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dirty="0" smtClean="0">
                  <a:solidFill>
                    <a:srgbClr val="FF0000"/>
                  </a:solidFill>
                  <a:latin typeface="+mn-ea"/>
                </a:rPr>
                <a:t>F </a:t>
              </a:r>
              <a:r>
                <a:rPr lang="zh-CN" altLang="en-US" sz="2400" b="1" dirty="0" smtClean="0">
                  <a:solidFill>
                    <a:srgbClr val="FF0000"/>
                  </a:solidFill>
                  <a:latin typeface="+mn-ea"/>
                </a:rPr>
                <a:t>＝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3203848" y="1851670"/>
              <a:ext cx="822661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G+G</a:t>
              </a:r>
              <a:r>
                <a:rPr lang="zh-CN" altLang="en-US" sz="2000" b="1" baseline="-25000" dirty="0" smtClean="0">
                  <a:solidFill>
                    <a:srgbClr val="FF0000"/>
                  </a:solidFill>
                  <a:latin typeface="+mn-ea"/>
                </a:rPr>
                <a:t>动</a:t>
              </a:r>
              <a:endParaRPr lang="en-US" altLang="zh-CN" sz="2000" b="1" baseline="-25000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3456072" y="2303832"/>
              <a:ext cx="34015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zh-CN" sz="2400" b="1" dirty="0" smtClean="0">
                  <a:solidFill>
                    <a:srgbClr val="FF0000"/>
                  </a:solidFill>
                  <a:latin typeface="+mn-ea"/>
                </a:rPr>
                <a:t>n</a:t>
              </a:r>
              <a:endParaRPr lang="en-US" altLang="zh-CN" sz="2400" b="1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>
              <a:off x="3240072" y="2339832"/>
              <a:ext cx="720000" cy="4763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 sz="2400">
                <a:latin typeface="+mn-ea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2771800" y="4155926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（不计绳子重力及摩擦）</a:t>
            </a:r>
            <a:endParaRPr lang="zh-CN" altLang="en-US" sz="2400" b="1" dirty="0"/>
          </a:p>
        </p:txBody>
      </p:sp>
      <p:sp>
        <p:nvSpPr>
          <p:cNvPr id="21" name="矩形 20"/>
          <p:cNvSpPr/>
          <p:nvPr/>
        </p:nvSpPr>
        <p:spPr>
          <a:xfrm>
            <a:off x="2267744" y="1995686"/>
            <a:ext cx="28969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000" b="1" dirty="0" smtClean="0">
                <a:latin typeface="+mn-ea"/>
              </a:rPr>
              <a:t>n: </a:t>
            </a:r>
            <a:r>
              <a:rPr lang="zh-CN" altLang="en-US" sz="2000" b="1" dirty="0" smtClean="0">
                <a:latin typeface="+mn-ea"/>
              </a:rPr>
              <a:t>承担物重绳子段数。</a:t>
            </a:r>
            <a:endParaRPr lang="zh-CN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 animBg="1"/>
      <p:bldP spid="8" grpId="0"/>
      <p:bldP spid="14" grpId="0"/>
      <p:bldP spid="20" grpId="0"/>
      <p:bldP spid="2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3478"/>
            <a:ext cx="1872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加油站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9712" y="195486"/>
            <a:ext cx="4104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怎么确定绳子的段数（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n</a:t>
            </a:r>
            <a:r>
              <a:rPr lang="zh-CN" altLang="en-US" sz="2400" b="1" dirty="0" smtClean="0">
                <a:solidFill>
                  <a:srgbClr val="000099"/>
                </a:solidFill>
              </a:rPr>
              <a:t>）</a:t>
            </a:r>
            <a:endParaRPr lang="zh-CN" altLang="en-US" sz="2400" b="1" dirty="0">
              <a:solidFill>
                <a:srgbClr val="000099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827584" y="1275606"/>
            <a:ext cx="1115785" cy="2524716"/>
            <a:chOff x="3347864" y="987574"/>
            <a:chExt cx="1115785" cy="2524716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3347864" y="987574"/>
              <a:ext cx="936000" cy="720000"/>
              <a:chOff x="0" y="0"/>
              <a:chExt cx="858" cy="757"/>
            </a:xfrm>
          </p:grpSpPr>
          <p:grpSp>
            <p:nvGrpSpPr>
              <p:cNvPr id="30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40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54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5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56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57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58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41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42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3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4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5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6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7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8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49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0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1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2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53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31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35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6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7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38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39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32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33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34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6" name="组合 115"/>
            <p:cNvGrpSpPr/>
            <p:nvPr/>
          </p:nvGrpSpPr>
          <p:grpSpPr>
            <a:xfrm>
              <a:off x="3564192" y="2088000"/>
              <a:ext cx="432000" cy="1424290"/>
              <a:chOff x="1331944" y="2211710"/>
              <a:chExt cx="432000" cy="1424290"/>
            </a:xfrm>
          </p:grpSpPr>
          <p:grpSp>
            <p:nvGrpSpPr>
              <p:cNvPr id="10" name="Group 91"/>
              <p:cNvGrpSpPr>
                <a:grpSpLocks/>
              </p:cNvGrpSpPr>
              <p:nvPr/>
            </p:nvGrpSpPr>
            <p:grpSpPr bwMode="auto">
              <a:xfrm>
                <a:off x="1331944" y="2211710"/>
                <a:ext cx="432000" cy="900000"/>
                <a:chOff x="0" y="0"/>
                <a:chExt cx="1912" cy="4432"/>
              </a:xfrm>
            </p:grpSpPr>
            <p:sp>
              <p:nvSpPr>
                <p:cNvPr id="16" name="Oval 92"/>
                <p:cNvSpPr>
                  <a:spLocks noChangeArrowheads="1"/>
                </p:cNvSpPr>
                <p:nvPr/>
              </p:nvSpPr>
              <p:spPr bwMode="auto">
                <a:xfrm>
                  <a:off x="0" y="1248"/>
                  <a:ext cx="1912" cy="19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7" name="Group 93"/>
                <p:cNvGrpSpPr>
                  <a:grpSpLocks/>
                </p:cNvGrpSpPr>
                <p:nvPr/>
              </p:nvGrpSpPr>
              <p:grpSpPr bwMode="auto">
                <a:xfrm>
                  <a:off x="476" y="0"/>
                  <a:ext cx="963" cy="4432"/>
                  <a:chOff x="0" y="0"/>
                  <a:chExt cx="963" cy="4432"/>
                </a:xfrm>
              </p:grpSpPr>
              <p:sp>
                <p:nvSpPr>
                  <p:cNvPr id="18" name="未知"/>
                  <p:cNvSpPr>
                    <a:spLocks/>
                  </p:cNvSpPr>
                  <p:nvPr/>
                </p:nvSpPr>
                <p:spPr bwMode="auto">
                  <a:xfrm rot="10800000">
                    <a:off x="0" y="0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" name="未知"/>
                  <p:cNvSpPr>
                    <a:spLocks/>
                  </p:cNvSpPr>
                  <p:nvPr/>
                </p:nvSpPr>
                <p:spPr bwMode="auto">
                  <a:xfrm>
                    <a:off x="211" y="3465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0" name="未知"/>
                  <p:cNvSpPr>
                    <a:spLocks/>
                  </p:cNvSpPr>
                  <p:nvPr/>
                </p:nvSpPr>
                <p:spPr bwMode="auto">
                  <a:xfrm>
                    <a:off x="172" y="846"/>
                    <a:ext cx="608" cy="266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1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47" y="208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28" name="Oval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9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2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346" y="314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26" name="Oval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7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3" name="Group 103"/>
                  <p:cNvGrpSpPr>
                    <a:grpSpLocks/>
                  </p:cNvGrpSpPr>
                  <p:nvPr/>
                </p:nvGrpSpPr>
                <p:grpSpPr bwMode="auto">
                  <a:xfrm>
                    <a:off x="362" y="999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24" name="Oval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5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grpSp>
            <p:nvGrpSpPr>
              <p:cNvPr id="11" name="Group 2"/>
              <p:cNvGrpSpPr>
                <a:grpSpLocks/>
              </p:cNvGrpSpPr>
              <p:nvPr/>
            </p:nvGrpSpPr>
            <p:grpSpPr bwMode="auto">
              <a:xfrm>
                <a:off x="1331944" y="3204000"/>
                <a:ext cx="432000" cy="432000"/>
                <a:chOff x="0" y="0"/>
                <a:chExt cx="1155" cy="1502"/>
              </a:xfrm>
            </p:grpSpPr>
            <p:sp>
              <p:nvSpPr>
                <p:cNvPr id="13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5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446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cxnSp>
            <p:nvCxnSpPr>
              <p:cNvPr id="12" name="直接连接符 11"/>
              <p:cNvCxnSpPr/>
              <p:nvPr/>
            </p:nvCxnSpPr>
            <p:spPr>
              <a:xfrm>
                <a:off x="1547968" y="3059888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直接连接符 6"/>
            <p:cNvCxnSpPr/>
            <p:nvPr/>
          </p:nvCxnSpPr>
          <p:spPr>
            <a:xfrm rot="19740000">
              <a:off x="4463649" y="1105162"/>
              <a:ext cx="0" cy="190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接连接符 7"/>
            <p:cNvCxnSpPr/>
            <p:nvPr/>
          </p:nvCxnSpPr>
          <p:spPr>
            <a:xfrm rot="120000">
              <a:off x="3818704" y="1707698"/>
              <a:ext cx="216024" cy="82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接连接符 8"/>
            <p:cNvCxnSpPr>
              <a:stCxn id="49" idx="2"/>
            </p:cNvCxnSpPr>
            <p:nvPr/>
          </p:nvCxnSpPr>
          <p:spPr>
            <a:xfrm flipH="1">
              <a:off x="3563888" y="1321193"/>
              <a:ext cx="15489" cy="1296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9" name="组合 158"/>
          <p:cNvGrpSpPr/>
          <p:nvPr/>
        </p:nvGrpSpPr>
        <p:grpSpPr>
          <a:xfrm>
            <a:off x="7182166" y="1131590"/>
            <a:ext cx="990130" cy="2808264"/>
            <a:chOff x="7182166" y="1131590"/>
            <a:chExt cx="990130" cy="2808264"/>
          </a:xfrm>
        </p:grpSpPr>
        <p:grpSp>
          <p:nvGrpSpPr>
            <p:cNvPr id="60" name="Group 26"/>
            <p:cNvGrpSpPr>
              <a:grpSpLocks/>
            </p:cNvGrpSpPr>
            <p:nvPr/>
          </p:nvGrpSpPr>
          <p:grpSpPr bwMode="auto">
            <a:xfrm>
              <a:off x="7236296" y="1131590"/>
              <a:ext cx="936000" cy="720000"/>
              <a:chOff x="0" y="0"/>
              <a:chExt cx="858" cy="757"/>
            </a:xfrm>
          </p:grpSpPr>
          <p:grpSp>
            <p:nvGrpSpPr>
              <p:cNvPr id="61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71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85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86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87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88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89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72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73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74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75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76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77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78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79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80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81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82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83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84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62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66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7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68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69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70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63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64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65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90" name="组合 89"/>
            <p:cNvGrpSpPr/>
            <p:nvPr/>
          </p:nvGrpSpPr>
          <p:grpSpPr>
            <a:xfrm>
              <a:off x="7452624" y="2355726"/>
              <a:ext cx="432000" cy="1584128"/>
              <a:chOff x="1907704" y="3219822"/>
              <a:chExt cx="432000" cy="1584128"/>
            </a:xfrm>
          </p:grpSpPr>
          <p:grpSp>
            <p:nvGrpSpPr>
              <p:cNvPr id="91" name="Group 91"/>
              <p:cNvGrpSpPr>
                <a:grpSpLocks/>
              </p:cNvGrpSpPr>
              <p:nvPr/>
            </p:nvGrpSpPr>
            <p:grpSpPr bwMode="auto">
              <a:xfrm>
                <a:off x="1907704" y="3219822"/>
                <a:ext cx="432000" cy="900000"/>
                <a:chOff x="0" y="0"/>
                <a:chExt cx="1912" cy="4432"/>
              </a:xfrm>
            </p:grpSpPr>
            <p:sp>
              <p:nvSpPr>
                <p:cNvPr id="97" name="Oval 92"/>
                <p:cNvSpPr>
                  <a:spLocks noChangeArrowheads="1"/>
                </p:cNvSpPr>
                <p:nvPr/>
              </p:nvSpPr>
              <p:spPr bwMode="auto">
                <a:xfrm>
                  <a:off x="0" y="1248"/>
                  <a:ext cx="1912" cy="19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98" name="Group 93"/>
                <p:cNvGrpSpPr>
                  <a:grpSpLocks/>
                </p:cNvGrpSpPr>
                <p:nvPr/>
              </p:nvGrpSpPr>
              <p:grpSpPr bwMode="auto">
                <a:xfrm>
                  <a:off x="476" y="0"/>
                  <a:ext cx="963" cy="4432"/>
                  <a:chOff x="0" y="0"/>
                  <a:chExt cx="963" cy="4432"/>
                </a:xfrm>
              </p:grpSpPr>
              <p:sp>
                <p:nvSpPr>
                  <p:cNvPr id="99" name="未知"/>
                  <p:cNvSpPr>
                    <a:spLocks/>
                  </p:cNvSpPr>
                  <p:nvPr/>
                </p:nvSpPr>
                <p:spPr bwMode="auto">
                  <a:xfrm rot="10800000">
                    <a:off x="0" y="0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0" name="未知"/>
                  <p:cNvSpPr>
                    <a:spLocks/>
                  </p:cNvSpPr>
                  <p:nvPr/>
                </p:nvSpPr>
                <p:spPr bwMode="auto">
                  <a:xfrm>
                    <a:off x="211" y="3465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1" name="未知"/>
                  <p:cNvSpPr>
                    <a:spLocks/>
                  </p:cNvSpPr>
                  <p:nvPr/>
                </p:nvSpPr>
                <p:spPr bwMode="auto">
                  <a:xfrm>
                    <a:off x="172" y="846"/>
                    <a:ext cx="608" cy="266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02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47" y="208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09" name="Oval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0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03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346" y="314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07" name="Oval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8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04" name="Group 103"/>
                  <p:cNvGrpSpPr>
                    <a:grpSpLocks/>
                  </p:cNvGrpSpPr>
                  <p:nvPr/>
                </p:nvGrpSpPr>
                <p:grpSpPr bwMode="auto">
                  <a:xfrm>
                    <a:off x="362" y="999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05" name="Oval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6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grpSp>
            <p:nvGrpSpPr>
              <p:cNvPr id="92" name="Group 2"/>
              <p:cNvGrpSpPr>
                <a:grpSpLocks/>
              </p:cNvGrpSpPr>
              <p:nvPr/>
            </p:nvGrpSpPr>
            <p:grpSpPr bwMode="auto">
              <a:xfrm>
                <a:off x="1907704" y="4371950"/>
                <a:ext cx="432000" cy="432000"/>
                <a:chOff x="0" y="0"/>
                <a:chExt cx="1155" cy="1502"/>
              </a:xfrm>
            </p:grpSpPr>
            <p:sp>
              <p:nvSpPr>
                <p:cNvPr id="94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95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96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cxnSp>
            <p:nvCxnSpPr>
              <p:cNvPr id="93" name="直接连接符 92"/>
              <p:cNvCxnSpPr/>
              <p:nvPr/>
            </p:nvCxnSpPr>
            <p:spPr>
              <a:xfrm>
                <a:off x="2123728" y="4068000"/>
                <a:ext cx="0" cy="324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1" name="直接连接符 110"/>
            <p:cNvCxnSpPr/>
            <p:nvPr/>
          </p:nvCxnSpPr>
          <p:spPr>
            <a:xfrm rot="60000">
              <a:off x="7452160" y="1423095"/>
              <a:ext cx="216024" cy="972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直接连接符 111"/>
            <p:cNvCxnSpPr/>
            <p:nvPr/>
          </p:nvCxnSpPr>
          <p:spPr>
            <a:xfrm flipH="1">
              <a:off x="7884368" y="1439904"/>
              <a:ext cx="15489" cy="1368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直接连接符 113"/>
            <p:cNvCxnSpPr/>
            <p:nvPr/>
          </p:nvCxnSpPr>
          <p:spPr>
            <a:xfrm rot="9026911">
              <a:off x="7182166" y="1653247"/>
              <a:ext cx="0" cy="1404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8" name="直接连接符 157"/>
          <p:cNvCxnSpPr/>
          <p:nvPr/>
        </p:nvCxnSpPr>
        <p:spPr>
          <a:xfrm>
            <a:off x="683568" y="2211710"/>
            <a:ext cx="1872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直接连接符 159"/>
          <p:cNvCxnSpPr/>
          <p:nvPr/>
        </p:nvCxnSpPr>
        <p:spPr>
          <a:xfrm>
            <a:off x="6660232" y="2067694"/>
            <a:ext cx="1872000" cy="0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矩形 160"/>
          <p:cNvSpPr/>
          <p:nvPr/>
        </p:nvSpPr>
        <p:spPr>
          <a:xfrm>
            <a:off x="7956376" y="2067694"/>
            <a:ext cx="3914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FF0000"/>
                </a:solidFill>
              </a:rPr>
              <a:t>③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2" name="矩形 161"/>
          <p:cNvSpPr/>
          <p:nvPr/>
        </p:nvSpPr>
        <p:spPr>
          <a:xfrm>
            <a:off x="1331640" y="2211710"/>
            <a:ext cx="3914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FF0000"/>
                </a:solidFill>
              </a:rPr>
              <a:t>②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3" name="矩形 162"/>
          <p:cNvSpPr/>
          <p:nvPr/>
        </p:nvSpPr>
        <p:spPr>
          <a:xfrm>
            <a:off x="6732240" y="2067694"/>
            <a:ext cx="3914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FF0000"/>
                </a:solidFill>
              </a:rPr>
              <a:t>①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4" name="矩形 163"/>
          <p:cNvSpPr/>
          <p:nvPr/>
        </p:nvSpPr>
        <p:spPr>
          <a:xfrm>
            <a:off x="683568" y="2211710"/>
            <a:ext cx="3914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FF0000"/>
                </a:solidFill>
              </a:rPr>
              <a:t>①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5" name="矩形 164"/>
          <p:cNvSpPr/>
          <p:nvPr/>
        </p:nvSpPr>
        <p:spPr>
          <a:xfrm>
            <a:off x="7236296" y="2067694"/>
            <a:ext cx="3914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 smtClean="0">
                <a:solidFill>
                  <a:srgbClr val="FF0000"/>
                </a:solidFill>
              </a:rPr>
              <a:t>②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2915816" y="1203598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         1</a:t>
            </a:r>
            <a:r>
              <a:rPr lang="zh-CN" altLang="en-US" sz="2400" b="1" dirty="0" smtClean="0"/>
              <a:t>、在动滑轮和定滑轮之间画一条虚线。</a:t>
            </a:r>
            <a:endParaRPr lang="zh-CN" altLang="en-US" sz="2400" b="1" dirty="0"/>
          </a:p>
        </p:txBody>
      </p:sp>
      <p:sp>
        <p:nvSpPr>
          <p:cNvPr id="167" name="TextBox 166"/>
          <p:cNvSpPr txBox="1"/>
          <p:nvPr/>
        </p:nvSpPr>
        <p:spPr>
          <a:xfrm>
            <a:off x="2843808" y="2499742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/>
              <a:t>         2</a:t>
            </a:r>
            <a:r>
              <a:rPr lang="zh-CN" altLang="en-US" sz="2400" b="1" dirty="0" smtClean="0"/>
              <a:t>、数出吊着（拉着）动滑轮的绳子</a:t>
            </a:r>
            <a:r>
              <a:rPr lang="zh-CN" altLang="en-US" sz="2400" b="1" dirty="0" smtClean="0">
                <a:solidFill>
                  <a:srgbClr val="000099"/>
                </a:solidFill>
              </a:rPr>
              <a:t>段数</a:t>
            </a:r>
            <a:r>
              <a:rPr lang="zh-CN" altLang="en-US" sz="2400" b="1" dirty="0" smtClean="0"/>
              <a:t>。</a:t>
            </a:r>
            <a:endParaRPr lang="zh-CN" altLang="en-US" sz="2400" b="1" dirty="0"/>
          </a:p>
        </p:txBody>
      </p:sp>
      <p:sp>
        <p:nvSpPr>
          <p:cNvPr id="168" name="矩形 167"/>
          <p:cNvSpPr/>
          <p:nvPr/>
        </p:nvSpPr>
        <p:spPr>
          <a:xfrm>
            <a:off x="971600" y="4155926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</a:t>
            </a:r>
            <a:endParaRPr lang="zh-CN" altLang="en-US" sz="2800" dirty="0"/>
          </a:p>
        </p:txBody>
      </p:sp>
      <p:sp>
        <p:nvSpPr>
          <p:cNvPr id="169" name="矩形 168"/>
          <p:cNvSpPr/>
          <p:nvPr/>
        </p:nvSpPr>
        <p:spPr>
          <a:xfrm>
            <a:off x="7236296" y="4155926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3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1" grpId="0"/>
      <p:bldP spid="162" grpId="0"/>
      <p:bldP spid="163" grpId="0"/>
      <p:bldP spid="164" grpId="0"/>
      <p:bldP spid="165" grpId="0"/>
      <p:bldP spid="166" grpId="0"/>
      <p:bldP spid="167" grpId="0"/>
      <p:bldP spid="168" grpId="0"/>
      <p:bldP spid="16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组合 135"/>
          <p:cNvGrpSpPr/>
          <p:nvPr/>
        </p:nvGrpSpPr>
        <p:grpSpPr>
          <a:xfrm>
            <a:off x="7380312" y="699542"/>
            <a:ext cx="864000" cy="3528344"/>
            <a:chOff x="5940152" y="627534"/>
            <a:chExt cx="864000" cy="3528344"/>
          </a:xfrm>
        </p:grpSpPr>
        <p:grpSp>
          <p:nvGrpSpPr>
            <p:cNvPr id="15" name="Group 56"/>
            <p:cNvGrpSpPr>
              <a:grpSpLocks/>
            </p:cNvGrpSpPr>
            <p:nvPr/>
          </p:nvGrpSpPr>
          <p:grpSpPr bwMode="auto">
            <a:xfrm>
              <a:off x="5940152" y="627534"/>
              <a:ext cx="864000" cy="1188000"/>
              <a:chOff x="0" y="0"/>
              <a:chExt cx="858" cy="1267"/>
            </a:xfrm>
          </p:grpSpPr>
          <p:sp>
            <p:nvSpPr>
              <p:cNvPr id="1081" name="Oval 57"/>
              <p:cNvSpPr>
                <a:spLocks noChangeArrowheads="1"/>
              </p:cNvSpPr>
              <p:nvPr/>
            </p:nvSpPr>
            <p:spPr bwMode="auto">
              <a:xfrm>
                <a:off x="245" y="673"/>
                <a:ext cx="298" cy="297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2" name="Oval 58"/>
              <p:cNvSpPr>
                <a:spLocks noChangeArrowheads="1"/>
              </p:cNvSpPr>
              <p:nvPr/>
            </p:nvSpPr>
            <p:spPr bwMode="auto">
              <a:xfrm>
                <a:off x="180" y="121"/>
                <a:ext cx="436" cy="435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83" name="未知"/>
              <p:cNvSpPr>
                <a:spLocks/>
              </p:cNvSpPr>
              <p:nvPr/>
            </p:nvSpPr>
            <p:spPr bwMode="auto">
              <a:xfrm>
                <a:off x="344" y="54"/>
                <a:ext cx="121" cy="10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8" y="3"/>
                  </a:cxn>
                  <a:cxn ang="0">
                    <a:pos x="608" y="1407"/>
                  </a:cxn>
                  <a:cxn ang="0">
                    <a:pos x="0" y="1407"/>
                  </a:cxn>
                  <a:cxn ang="0">
                    <a:pos x="0" y="0"/>
                  </a:cxn>
                </a:cxnLst>
                <a:rect l="0" t="0" r="r" b="b"/>
                <a:pathLst>
                  <a:path w="608" h="1407">
                    <a:moveTo>
                      <a:pt x="0" y="0"/>
                    </a:moveTo>
                    <a:lnTo>
                      <a:pt x="608" y="3"/>
                    </a:lnTo>
                    <a:lnTo>
                      <a:pt x="608" y="1407"/>
                    </a:lnTo>
                    <a:lnTo>
                      <a:pt x="0" y="140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5000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lin ang="0" scaled="1"/>
              </a:gra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16" name="Group 60"/>
              <p:cNvGrpSpPr>
                <a:grpSpLocks/>
              </p:cNvGrpSpPr>
              <p:nvPr/>
            </p:nvGrpSpPr>
            <p:grpSpPr bwMode="auto">
              <a:xfrm flipV="1">
                <a:off x="0" y="0"/>
                <a:ext cx="858" cy="74"/>
                <a:chOff x="0" y="0"/>
                <a:chExt cx="1338" cy="130"/>
              </a:xfrm>
            </p:grpSpPr>
            <p:sp>
              <p:nvSpPr>
                <p:cNvPr id="1085" name="Line 61"/>
                <p:cNvSpPr>
                  <a:spLocks noChangeShapeType="1"/>
                </p:cNvSpPr>
                <p:nvPr/>
              </p:nvSpPr>
              <p:spPr bwMode="auto">
                <a:xfrm flipH="1">
                  <a:off x="0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86" name="Line 62"/>
                <p:cNvSpPr>
                  <a:spLocks noChangeShapeType="1"/>
                </p:cNvSpPr>
                <p:nvPr/>
              </p:nvSpPr>
              <p:spPr bwMode="auto">
                <a:xfrm flipH="1">
                  <a:off x="120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87" name="Line 63"/>
                <p:cNvSpPr>
                  <a:spLocks noChangeShapeType="1"/>
                </p:cNvSpPr>
                <p:nvPr/>
              </p:nvSpPr>
              <p:spPr bwMode="auto">
                <a:xfrm flipH="1">
                  <a:off x="24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88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36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89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48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90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601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91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72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92" name="Line 68"/>
                <p:cNvSpPr>
                  <a:spLocks noChangeShapeType="1"/>
                </p:cNvSpPr>
                <p:nvPr/>
              </p:nvSpPr>
              <p:spPr bwMode="auto">
                <a:xfrm flipH="1">
                  <a:off x="84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93" name="Line 69"/>
                <p:cNvSpPr>
                  <a:spLocks noChangeShapeType="1"/>
                </p:cNvSpPr>
                <p:nvPr/>
              </p:nvSpPr>
              <p:spPr bwMode="auto">
                <a:xfrm flipH="1">
                  <a:off x="96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94" name="Line 70"/>
                <p:cNvSpPr>
                  <a:spLocks noChangeShapeType="1"/>
                </p:cNvSpPr>
                <p:nvPr/>
              </p:nvSpPr>
              <p:spPr bwMode="auto">
                <a:xfrm flipH="1">
                  <a:off x="1082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95" name="Line 71"/>
                <p:cNvSpPr>
                  <a:spLocks noChangeShapeType="1"/>
                </p:cNvSpPr>
                <p:nvPr/>
              </p:nvSpPr>
              <p:spPr bwMode="auto">
                <a:xfrm flipH="1">
                  <a:off x="1203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96" name="Line 72"/>
                <p:cNvSpPr>
                  <a:spLocks noChangeShapeType="1"/>
                </p:cNvSpPr>
                <p:nvPr/>
              </p:nvSpPr>
              <p:spPr bwMode="auto">
                <a:xfrm>
                  <a:off x="23" y="0"/>
                  <a:ext cx="1315" cy="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sp>
            <p:nvSpPr>
              <p:cNvPr id="1097" name="未知"/>
              <p:cNvSpPr>
                <a:spLocks/>
              </p:cNvSpPr>
              <p:nvPr/>
            </p:nvSpPr>
            <p:spPr bwMode="auto">
              <a:xfrm>
                <a:off x="346" y="1098"/>
                <a:ext cx="131" cy="169"/>
              </a:xfrm>
              <a:custGeom>
                <a:avLst/>
                <a:gdLst/>
                <a:ahLst/>
                <a:cxnLst>
                  <a:cxn ang="0">
                    <a:pos x="186" y="6"/>
                  </a:cxn>
                  <a:cxn ang="0">
                    <a:pos x="186" y="221"/>
                  </a:cxn>
                  <a:cxn ang="0">
                    <a:pos x="181" y="355"/>
                  </a:cxn>
                  <a:cxn ang="0">
                    <a:pos x="68" y="505"/>
                  </a:cxn>
                  <a:cxn ang="0">
                    <a:pos x="23" y="610"/>
                  </a:cxn>
                  <a:cxn ang="0">
                    <a:pos x="0" y="720"/>
                  </a:cxn>
                  <a:cxn ang="0">
                    <a:pos x="24" y="822"/>
                  </a:cxn>
                  <a:cxn ang="0">
                    <a:pos x="102" y="929"/>
                  </a:cxn>
                  <a:cxn ang="0">
                    <a:pos x="258" y="1013"/>
                  </a:cxn>
                  <a:cxn ang="0">
                    <a:pos x="432" y="1019"/>
                  </a:cxn>
                  <a:cxn ang="0">
                    <a:pos x="619" y="907"/>
                  </a:cxn>
                  <a:cxn ang="0">
                    <a:pos x="703" y="786"/>
                  </a:cxn>
                  <a:cxn ang="0">
                    <a:pos x="763" y="657"/>
                  </a:cxn>
                  <a:cxn ang="0">
                    <a:pos x="799" y="510"/>
                  </a:cxn>
                  <a:cxn ang="0">
                    <a:pos x="721" y="576"/>
                  </a:cxn>
                  <a:cxn ang="0">
                    <a:pos x="637" y="714"/>
                  </a:cxn>
                  <a:cxn ang="0">
                    <a:pos x="546" y="804"/>
                  </a:cxn>
                  <a:cxn ang="0">
                    <a:pos x="468" y="852"/>
                  </a:cxn>
                  <a:cxn ang="0">
                    <a:pos x="354" y="846"/>
                  </a:cxn>
                  <a:cxn ang="0">
                    <a:pos x="252" y="774"/>
                  </a:cxn>
                  <a:cxn ang="0">
                    <a:pos x="258" y="636"/>
                  </a:cxn>
                  <a:cxn ang="0">
                    <a:pos x="348" y="504"/>
                  </a:cxn>
                  <a:cxn ang="0">
                    <a:pos x="402" y="408"/>
                  </a:cxn>
                  <a:cxn ang="0">
                    <a:pos x="402" y="283"/>
                  </a:cxn>
                  <a:cxn ang="0">
                    <a:pos x="402" y="221"/>
                  </a:cxn>
                  <a:cxn ang="0">
                    <a:pos x="402" y="0"/>
                  </a:cxn>
                </a:cxnLst>
                <a:rect l="0" t="0" r="r" b="b"/>
                <a:pathLst>
                  <a:path w="806" h="1037">
                    <a:moveTo>
                      <a:pt x="186" y="6"/>
                    </a:moveTo>
                    <a:cubicBezTo>
                      <a:pt x="186" y="43"/>
                      <a:pt x="187" y="163"/>
                      <a:pt x="186" y="221"/>
                    </a:cubicBezTo>
                    <a:cubicBezTo>
                      <a:pt x="185" y="279"/>
                      <a:pt x="201" y="308"/>
                      <a:pt x="181" y="355"/>
                    </a:cubicBezTo>
                    <a:cubicBezTo>
                      <a:pt x="161" y="402"/>
                      <a:pt x="94" y="463"/>
                      <a:pt x="68" y="505"/>
                    </a:cubicBezTo>
                    <a:cubicBezTo>
                      <a:pt x="42" y="547"/>
                      <a:pt x="34" y="574"/>
                      <a:pt x="23" y="610"/>
                    </a:cubicBezTo>
                    <a:cubicBezTo>
                      <a:pt x="12" y="646"/>
                      <a:pt x="0" y="685"/>
                      <a:pt x="0" y="720"/>
                    </a:cubicBezTo>
                    <a:cubicBezTo>
                      <a:pt x="0" y="755"/>
                      <a:pt x="7" y="787"/>
                      <a:pt x="24" y="822"/>
                    </a:cubicBezTo>
                    <a:cubicBezTo>
                      <a:pt x="41" y="856"/>
                      <a:pt x="63" y="897"/>
                      <a:pt x="102" y="929"/>
                    </a:cubicBezTo>
                    <a:cubicBezTo>
                      <a:pt x="141" y="961"/>
                      <a:pt x="203" y="999"/>
                      <a:pt x="258" y="1013"/>
                    </a:cubicBezTo>
                    <a:cubicBezTo>
                      <a:pt x="313" y="1028"/>
                      <a:pt x="372" y="1037"/>
                      <a:pt x="432" y="1019"/>
                    </a:cubicBezTo>
                    <a:cubicBezTo>
                      <a:pt x="492" y="1002"/>
                      <a:pt x="574" y="946"/>
                      <a:pt x="619" y="907"/>
                    </a:cubicBezTo>
                    <a:cubicBezTo>
                      <a:pt x="663" y="867"/>
                      <a:pt x="679" y="827"/>
                      <a:pt x="703" y="786"/>
                    </a:cubicBezTo>
                    <a:cubicBezTo>
                      <a:pt x="727" y="744"/>
                      <a:pt x="747" y="703"/>
                      <a:pt x="763" y="657"/>
                    </a:cubicBezTo>
                    <a:cubicBezTo>
                      <a:pt x="779" y="611"/>
                      <a:pt x="806" y="523"/>
                      <a:pt x="799" y="510"/>
                    </a:cubicBezTo>
                    <a:cubicBezTo>
                      <a:pt x="792" y="496"/>
                      <a:pt x="748" y="542"/>
                      <a:pt x="721" y="576"/>
                    </a:cubicBezTo>
                    <a:cubicBezTo>
                      <a:pt x="694" y="610"/>
                      <a:pt x="665" y="676"/>
                      <a:pt x="637" y="714"/>
                    </a:cubicBezTo>
                    <a:cubicBezTo>
                      <a:pt x="608" y="752"/>
                      <a:pt x="575" y="781"/>
                      <a:pt x="546" y="804"/>
                    </a:cubicBezTo>
                    <a:cubicBezTo>
                      <a:pt x="518" y="826"/>
                      <a:pt x="500" y="845"/>
                      <a:pt x="468" y="852"/>
                    </a:cubicBezTo>
                    <a:cubicBezTo>
                      <a:pt x="436" y="858"/>
                      <a:pt x="390" y="858"/>
                      <a:pt x="354" y="846"/>
                    </a:cubicBezTo>
                    <a:cubicBezTo>
                      <a:pt x="318" y="833"/>
                      <a:pt x="268" y="808"/>
                      <a:pt x="252" y="774"/>
                    </a:cubicBezTo>
                    <a:cubicBezTo>
                      <a:pt x="236" y="739"/>
                      <a:pt x="242" y="680"/>
                      <a:pt x="258" y="636"/>
                    </a:cubicBezTo>
                    <a:cubicBezTo>
                      <a:pt x="274" y="591"/>
                      <a:pt x="324" y="542"/>
                      <a:pt x="348" y="504"/>
                    </a:cubicBezTo>
                    <a:cubicBezTo>
                      <a:pt x="372" y="466"/>
                      <a:pt x="393" y="445"/>
                      <a:pt x="402" y="408"/>
                    </a:cubicBezTo>
                    <a:cubicBezTo>
                      <a:pt x="411" y="371"/>
                      <a:pt x="402" y="314"/>
                      <a:pt x="402" y="283"/>
                    </a:cubicBezTo>
                    <a:cubicBezTo>
                      <a:pt x="402" y="252"/>
                      <a:pt x="402" y="268"/>
                      <a:pt x="402" y="221"/>
                    </a:cubicBezTo>
                    <a:cubicBezTo>
                      <a:pt x="402" y="173"/>
                      <a:pt x="402" y="46"/>
                      <a:pt x="40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8" name="Oval 74"/>
              <p:cNvSpPr>
                <a:spLocks noChangeArrowheads="1"/>
              </p:cNvSpPr>
              <p:nvPr/>
            </p:nvSpPr>
            <p:spPr bwMode="auto">
              <a:xfrm>
                <a:off x="378" y="796"/>
                <a:ext cx="51" cy="51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099" name="Line 75"/>
              <p:cNvSpPr>
                <a:spLocks noChangeShapeType="1"/>
              </p:cNvSpPr>
              <p:nvPr/>
            </p:nvSpPr>
            <p:spPr bwMode="auto">
              <a:xfrm>
                <a:off x="403" y="800"/>
                <a:ext cx="3" cy="39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0" name="Oval 76"/>
              <p:cNvSpPr>
                <a:spLocks noChangeArrowheads="1"/>
              </p:cNvSpPr>
              <p:nvPr/>
            </p:nvSpPr>
            <p:spPr bwMode="auto">
              <a:xfrm>
                <a:off x="378" y="312"/>
                <a:ext cx="51" cy="50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1" name="Line 77"/>
              <p:cNvSpPr>
                <a:spLocks noChangeShapeType="1"/>
              </p:cNvSpPr>
              <p:nvPr/>
            </p:nvSpPr>
            <p:spPr bwMode="auto">
              <a:xfrm>
                <a:off x="403" y="316"/>
                <a:ext cx="3" cy="38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2" name="Oval 78"/>
              <p:cNvSpPr>
                <a:spLocks noChangeArrowheads="1"/>
              </p:cNvSpPr>
              <p:nvPr/>
            </p:nvSpPr>
            <p:spPr bwMode="auto">
              <a:xfrm>
                <a:off x="378" y="1012"/>
                <a:ext cx="51" cy="50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103" name="Line 79"/>
              <p:cNvSpPr>
                <a:spLocks noChangeShapeType="1"/>
              </p:cNvSpPr>
              <p:nvPr/>
            </p:nvSpPr>
            <p:spPr bwMode="auto">
              <a:xfrm>
                <a:off x="403" y="1016"/>
                <a:ext cx="3" cy="38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34" name="组合 133"/>
            <p:cNvGrpSpPr/>
            <p:nvPr/>
          </p:nvGrpSpPr>
          <p:grpSpPr>
            <a:xfrm>
              <a:off x="6156176" y="2571750"/>
              <a:ext cx="468000" cy="1584128"/>
              <a:chOff x="6156176" y="2571750"/>
              <a:chExt cx="468000" cy="1584128"/>
            </a:xfrm>
          </p:grpSpPr>
          <p:grpSp>
            <p:nvGrpSpPr>
              <p:cNvPr id="2" name="Group 2"/>
              <p:cNvGrpSpPr>
                <a:grpSpLocks/>
              </p:cNvGrpSpPr>
              <p:nvPr/>
            </p:nvGrpSpPr>
            <p:grpSpPr bwMode="auto">
              <a:xfrm>
                <a:off x="6156176" y="3723878"/>
                <a:ext cx="432000" cy="432000"/>
                <a:chOff x="0" y="0"/>
                <a:chExt cx="1155" cy="1502"/>
              </a:xfrm>
            </p:grpSpPr>
            <p:sp>
              <p:nvSpPr>
                <p:cNvPr id="1027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28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29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26" name="Group 106"/>
              <p:cNvGrpSpPr>
                <a:grpSpLocks/>
              </p:cNvGrpSpPr>
              <p:nvPr/>
            </p:nvGrpSpPr>
            <p:grpSpPr bwMode="auto">
              <a:xfrm>
                <a:off x="6156176" y="2571750"/>
                <a:ext cx="468000" cy="1224000"/>
                <a:chOff x="0" y="0"/>
                <a:chExt cx="436" cy="1407"/>
              </a:xfrm>
            </p:grpSpPr>
            <p:sp>
              <p:nvSpPr>
                <p:cNvPr id="1131" name="Oval 107"/>
                <p:cNvSpPr>
                  <a:spLocks noChangeArrowheads="1"/>
                </p:cNvSpPr>
                <p:nvPr/>
              </p:nvSpPr>
              <p:spPr bwMode="auto">
                <a:xfrm flipV="1">
                  <a:off x="67" y="312"/>
                  <a:ext cx="298" cy="29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132" name="Oval 108"/>
                <p:cNvSpPr>
                  <a:spLocks noChangeArrowheads="1"/>
                </p:cNvSpPr>
                <p:nvPr/>
              </p:nvSpPr>
              <p:spPr bwMode="auto">
                <a:xfrm flipV="1">
                  <a:off x="0" y="732"/>
                  <a:ext cx="436" cy="43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133" name="未知"/>
                <p:cNvSpPr>
                  <a:spLocks/>
                </p:cNvSpPr>
                <p:nvPr/>
              </p:nvSpPr>
              <p:spPr bwMode="auto">
                <a:xfrm>
                  <a:off x="164" y="178"/>
                  <a:ext cx="121" cy="10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134" name="未知"/>
                <p:cNvSpPr>
                  <a:spLocks/>
                </p:cNvSpPr>
                <p:nvPr/>
              </p:nvSpPr>
              <p:spPr bwMode="auto">
                <a:xfrm>
                  <a:off x="166" y="1216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7" name="Group 111"/>
                <p:cNvGrpSpPr>
                  <a:grpSpLocks/>
                </p:cNvGrpSpPr>
                <p:nvPr/>
              </p:nvGrpSpPr>
              <p:grpSpPr bwMode="auto">
                <a:xfrm>
                  <a:off x="198" y="920"/>
                  <a:ext cx="51" cy="51"/>
                  <a:chOff x="0" y="0"/>
                  <a:chExt cx="274" cy="274"/>
                </a:xfrm>
              </p:grpSpPr>
              <p:sp>
                <p:nvSpPr>
                  <p:cNvPr id="1136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37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8" name="Group 114"/>
                <p:cNvGrpSpPr>
                  <a:grpSpLocks/>
                </p:cNvGrpSpPr>
                <p:nvPr/>
              </p:nvGrpSpPr>
              <p:grpSpPr bwMode="auto">
                <a:xfrm>
                  <a:off x="198" y="436"/>
                  <a:ext cx="51" cy="50"/>
                  <a:chOff x="0" y="0"/>
                  <a:chExt cx="274" cy="274"/>
                </a:xfrm>
              </p:grpSpPr>
              <p:sp>
                <p:nvSpPr>
                  <p:cNvPr id="1139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40" name="Line 116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29" name="Group 117"/>
                <p:cNvGrpSpPr>
                  <a:grpSpLocks/>
                </p:cNvGrpSpPr>
                <p:nvPr/>
              </p:nvGrpSpPr>
              <p:grpSpPr bwMode="auto">
                <a:xfrm>
                  <a:off x="198" y="1136"/>
                  <a:ext cx="51" cy="50"/>
                  <a:chOff x="0" y="0"/>
                  <a:chExt cx="274" cy="274"/>
                </a:xfrm>
              </p:grpSpPr>
              <p:sp>
                <p:nvSpPr>
                  <p:cNvPr id="1142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43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144" name="未知"/>
                <p:cNvSpPr>
                  <a:spLocks/>
                </p:cNvSpPr>
                <p:nvPr/>
              </p:nvSpPr>
              <p:spPr bwMode="auto">
                <a:xfrm rot="10800000">
                  <a:off x="134" y="0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30" name="Group 121"/>
                <p:cNvGrpSpPr>
                  <a:grpSpLocks/>
                </p:cNvGrpSpPr>
                <p:nvPr/>
              </p:nvGrpSpPr>
              <p:grpSpPr bwMode="auto">
                <a:xfrm rot="-10800000">
                  <a:off x="198" y="204"/>
                  <a:ext cx="51" cy="50"/>
                  <a:chOff x="0" y="0"/>
                  <a:chExt cx="274" cy="274"/>
                </a:xfrm>
              </p:grpSpPr>
              <p:sp>
                <p:nvSpPr>
                  <p:cNvPr id="1146" name="Oval 12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47" name="Line 123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</p:grpSp>
      <p:grpSp>
        <p:nvGrpSpPr>
          <p:cNvPr id="135" name="组合 134"/>
          <p:cNvGrpSpPr/>
          <p:nvPr/>
        </p:nvGrpSpPr>
        <p:grpSpPr>
          <a:xfrm>
            <a:off x="5580112" y="771550"/>
            <a:ext cx="936000" cy="2952280"/>
            <a:chOff x="683568" y="771550"/>
            <a:chExt cx="936000" cy="2952280"/>
          </a:xfrm>
        </p:grpSpPr>
        <p:grpSp>
          <p:nvGrpSpPr>
            <p:cNvPr id="7" name="Group 26"/>
            <p:cNvGrpSpPr>
              <a:grpSpLocks/>
            </p:cNvGrpSpPr>
            <p:nvPr/>
          </p:nvGrpSpPr>
          <p:grpSpPr bwMode="auto">
            <a:xfrm>
              <a:off x="683568" y="771550"/>
              <a:ext cx="936000" cy="720000"/>
              <a:chOff x="0" y="0"/>
              <a:chExt cx="858" cy="757"/>
            </a:xfrm>
          </p:grpSpPr>
          <p:grpSp>
            <p:nvGrpSpPr>
              <p:cNvPr id="8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9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1053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54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0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1056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057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11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1059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0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1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2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3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4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5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6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7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8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69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70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2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1072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73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3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1075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076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14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1078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079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33" name="组合 132"/>
            <p:cNvGrpSpPr/>
            <p:nvPr/>
          </p:nvGrpSpPr>
          <p:grpSpPr>
            <a:xfrm>
              <a:off x="899592" y="2427734"/>
              <a:ext cx="432001" cy="1296096"/>
              <a:chOff x="4283967" y="3147814"/>
              <a:chExt cx="432001" cy="1296096"/>
            </a:xfrm>
          </p:grpSpPr>
          <p:grpSp>
            <p:nvGrpSpPr>
              <p:cNvPr id="21" name="Group 91"/>
              <p:cNvGrpSpPr>
                <a:grpSpLocks/>
              </p:cNvGrpSpPr>
              <p:nvPr/>
            </p:nvGrpSpPr>
            <p:grpSpPr bwMode="auto">
              <a:xfrm>
                <a:off x="4283967" y="3147814"/>
                <a:ext cx="432000" cy="900000"/>
                <a:chOff x="0" y="0"/>
                <a:chExt cx="1912" cy="4432"/>
              </a:xfrm>
            </p:grpSpPr>
            <p:sp>
              <p:nvSpPr>
                <p:cNvPr id="1116" name="Oval 92"/>
                <p:cNvSpPr>
                  <a:spLocks noChangeArrowheads="1"/>
                </p:cNvSpPr>
                <p:nvPr/>
              </p:nvSpPr>
              <p:spPr bwMode="auto">
                <a:xfrm>
                  <a:off x="0" y="1248"/>
                  <a:ext cx="1912" cy="19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2" name="Group 93"/>
                <p:cNvGrpSpPr>
                  <a:grpSpLocks/>
                </p:cNvGrpSpPr>
                <p:nvPr/>
              </p:nvGrpSpPr>
              <p:grpSpPr bwMode="auto">
                <a:xfrm>
                  <a:off x="476" y="0"/>
                  <a:ext cx="963" cy="4432"/>
                  <a:chOff x="0" y="0"/>
                  <a:chExt cx="963" cy="4432"/>
                </a:xfrm>
              </p:grpSpPr>
              <p:sp>
                <p:nvSpPr>
                  <p:cNvPr id="1118" name="未知"/>
                  <p:cNvSpPr>
                    <a:spLocks/>
                  </p:cNvSpPr>
                  <p:nvPr/>
                </p:nvSpPr>
                <p:spPr bwMode="auto">
                  <a:xfrm rot="10800000">
                    <a:off x="0" y="0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19" name="未知"/>
                  <p:cNvSpPr>
                    <a:spLocks/>
                  </p:cNvSpPr>
                  <p:nvPr/>
                </p:nvSpPr>
                <p:spPr bwMode="auto">
                  <a:xfrm>
                    <a:off x="211" y="3465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120" name="未知"/>
                  <p:cNvSpPr>
                    <a:spLocks/>
                  </p:cNvSpPr>
                  <p:nvPr/>
                </p:nvSpPr>
                <p:spPr bwMode="auto">
                  <a:xfrm>
                    <a:off x="172" y="846"/>
                    <a:ext cx="608" cy="266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3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47" y="208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122" name="Oval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23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4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346" y="314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125" name="Oval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26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5" name="Group 103"/>
                  <p:cNvGrpSpPr>
                    <a:grpSpLocks/>
                  </p:cNvGrpSpPr>
                  <p:nvPr/>
                </p:nvGrpSpPr>
                <p:grpSpPr bwMode="auto">
                  <a:xfrm>
                    <a:off x="362" y="999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1128" name="Oval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1129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grpSp>
            <p:nvGrpSpPr>
              <p:cNvPr id="124" name="Group 2"/>
              <p:cNvGrpSpPr>
                <a:grpSpLocks/>
              </p:cNvGrpSpPr>
              <p:nvPr/>
            </p:nvGrpSpPr>
            <p:grpSpPr bwMode="auto">
              <a:xfrm>
                <a:off x="4283968" y="4011910"/>
                <a:ext cx="432000" cy="432000"/>
                <a:chOff x="0" y="0"/>
                <a:chExt cx="1155" cy="1502"/>
              </a:xfrm>
            </p:grpSpPr>
            <p:sp>
              <p:nvSpPr>
                <p:cNvPr id="125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6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27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</p:grpSp>
      <p:grpSp>
        <p:nvGrpSpPr>
          <p:cNvPr id="137" name="组合 136"/>
          <p:cNvGrpSpPr/>
          <p:nvPr/>
        </p:nvGrpSpPr>
        <p:grpSpPr>
          <a:xfrm>
            <a:off x="2339752" y="627534"/>
            <a:ext cx="864000" cy="3528344"/>
            <a:chOff x="5940152" y="627534"/>
            <a:chExt cx="864000" cy="3528344"/>
          </a:xfrm>
        </p:grpSpPr>
        <p:grpSp>
          <p:nvGrpSpPr>
            <p:cNvPr id="138" name="Group 56"/>
            <p:cNvGrpSpPr>
              <a:grpSpLocks/>
            </p:cNvGrpSpPr>
            <p:nvPr/>
          </p:nvGrpSpPr>
          <p:grpSpPr bwMode="auto">
            <a:xfrm>
              <a:off x="5940152" y="627534"/>
              <a:ext cx="864000" cy="1188000"/>
              <a:chOff x="0" y="0"/>
              <a:chExt cx="858" cy="1267"/>
            </a:xfrm>
          </p:grpSpPr>
          <p:sp>
            <p:nvSpPr>
              <p:cNvPr id="162" name="Oval 57"/>
              <p:cNvSpPr>
                <a:spLocks noChangeArrowheads="1"/>
              </p:cNvSpPr>
              <p:nvPr/>
            </p:nvSpPr>
            <p:spPr bwMode="auto">
              <a:xfrm>
                <a:off x="245" y="673"/>
                <a:ext cx="298" cy="297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3" name="Oval 58"/>
              <p:cNvSpPr>
                <a:spLocks noChangeArrowheads="1"/>
              </p:cNvSpPr>
              <p:nvPr/>
            </p:nvSpPr>
            <p:spPr bwMode="auto">
              <a:xfrm>
                <a:off x="180" y="121"/>
                <a:ext cx="436" cy="435"/>
              </a:xfrm>
              <a:prstGeom prst="ellipse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gamma/>
                      <a:shade val="50196"/>
                      <a:invGamma/>
                    </a:srgbClr>
                  </a:gs>
                </a:gsLst>
                <a:path path="shape">
                  <a:fillToRect l="50000" t="50000" r="50000" b="50000"/>
                </a:path>
              </a:gradFill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4" name="未知"/>
              <p:cNvSpPr>
                <a:spLocks/>
              </p:cNvSpPr>
              <p:nvPr/>
            </p:nvSpPr>
            <p:spPr bwMode="auto">
              <a:xfrm>
                <a:off x="344" y="54"/>
                <a:ext cx="121" cy="103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8" y="3"/>
                  </a:cxn>
                  <a:cxn ang="0">
                    <a:pos x="608" y="1407"/>
                  </a:cxn>
                  <a:cxn ang="0">
                    <a:pos x="0" y="1407"/>
                  </a:cxn>
                  <a:cxn ang="0">
                    <a:pos x="0" y="0"/>
                  </a:cxn>
                </a:cxnLst>
                <a:rect l="0" t="0" r="r" b="b"/>
                <a:pathLst>
                  <a:path w="608" h="1407">
                    <a:moveTo>
                      <a:pt x="0" y="0"/>
                    </a:moveTo>
                    <a:lnTo>
                      <a:pt x="608" y="3"/>
                    </a:lnTo>
                    <a:lnTo>
                      <a:pt x="608" y="1407"/>
                    </a:lnTo>
                    <a:lnTo>
                      <a:pt x="0" y="1407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00"/>
                  </a:gs>
                  <a:gs pos="5000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lin ang="0" scaled="1"/>
              </a:gra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grpSp>
            <p:nvGrpSpPr>
              <p:cNvPr id="165" name="Group 60"/>
              <p:cNvGrpSpPr>
                <a:grpSpLocks/>
              </p:cNvGrpSpPr>
              <p:nvPr/>
            </p:nvGrpSpPr>
            <p:grpSpPr bwMode="auto">
              <a:xfrm flipV="1">
                <a:off x="0" y="0"/>
                <a:ext cx="858" cy="74"/>
                <a:chOff x="0" y="0"/>
                <a:chExt cx="1338" cy="130"/>
              </a:xfrm>
            </p:grpSpPr>
            <p:sp>
              <p:nvSpPr>
                <p:cNvPr id="173" name="Line 61"/>
                <p:cNvSpPr>
                  <a:spLocks noChangeShapeType="1"/>
                </p:cNvSpPr>
                <p:nvPr/>
              </p:nvSpPr>
              <p:spPr bwMode="auto">
                <a:xfrm flipH="1">
                  <a:off x="0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4" name="Line 62"/>
                <p:cNvSpPr>
                  <a:spLocks noChangeShapeType="1"/>
                </p:cNvSpPr>
                <p:nvPr/>
              </p:nvSpPr>
              <p:spPr bwMode="auto">
                <a:xfrm flipH="1">
                  <a:off x="120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5" name="Line 63"/>
                <p:cNvSpPr>
                  <a:spLocks noChangeShapeType="1"/>
                </p:cNvSpPr>
                <p:nvPr/>
              </p:nvSpPr>
              <p:spPr bwMode="auto">
                <a:xfrm flipH="1">
                  <a:off x="24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6" name="Line 64"/>
                <p:cNvSpPr>
                  <a:spLocks noChangeShapeType="1"/>
                </p:cNvSpPr>
                <p:nvPr/>
              </p:nvSpPr>
              <p:spPr bwMode="auto">
                <a:xfrm flipH="1">
                  <a:off x="36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7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481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8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601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79" name="Line 67"/>
                <p:cNvSpPr>
                  <a:spLocks noChangeShapeType="1"/>
                </p:cNvSpPr>
                <p:nvPr/>
              </p:nvSpPr>
              <p:spPr bwMode="auto">
                <a:xfrm flipH="1">
                  <a:off x="72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0" name="Line 68"/>
                <p:cNvSpPr>
                  <a:spLocks noChangeShapeType="1"/>
                </p:cNvSpPr>
                <p:nvPr/>
              </p:nvSpPr>
              <p:spPr bwMode="auto">
                <a:xfrm flipH="1">
                  <a:off x="84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1" name="Line 69"/>
                <p:cNvSpPr>
                  <a:spLocks noChangeShapeType="1"/>
                </p:cNvSpPr>
                <p:nvPr/>
              </p:nvSpPr>
              <p:spPr bwMode="auto">
                <a:xfrm flipH="1">
                  <a:off x="962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2" name="Line 70"/>
                <p:cNvSpPr>
                  <a:spLocks noChangeShapeType="1"/>
                </p:cNvSpPr>
                <p:nvPr/>
              </p:nvSpPr>
              <p:spPr bwMode="auto">
                <a:xfrm flipH="1">
                  <a:off x="1082" y="8"/>
                  <a:ext cx="121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3" name="Line 71"/>
                <p:cNvSpPr>
                  <a:spLocks noChangeShapeType="1"/>
                </p:cNvSpPr>
                <p:nvPr/>
              </p:nvSpPr>
              <p:spPr bwMode="auto">
                <a:xfrm flipH="1">
                  <a:off x="1203" y="8"/>
                  <a:ext cx="120" cy="122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84" name="Line 72"/>
                <p:cNvSpPr>
                  <a:spLocks noChangeShapeType="1"/>
                </p:cNvSpPr>
                <p:nvPr/>
              </p:nvSpPr>
              <p:spPr bwMode="auto">
                <a:xfrm>
                  <a:off x="23" y="0"/>
                  <a:ext cx="1315" cy="0"/>
                </a:xfrm>
                <a:prstGeom prst="line">
                  <a:avLst/>
                </a:prstGeom>
                <a:noFill/>
                <a:ln w="19050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sp>
            <p:nvSpPr>
              <p:cNvPr id="166" name="未知"/>
              <p:cNvSpPr>
                <a:spLocks/>
              </p:cNvSpPr>
              <p:nvPr/>
            </p:nvSpPr>
            <p:spPr bwMode="auto">
              <a:xfrm>
                <a:off x="346" y="1098"/>
                <a:ext cx="131" cy="169"/>
              </a:xfrm>
              <a:custGeom>
                <a:avLst/>
                <a:gdLst/>
                <a:ahLst/>
                <a:cxnLst>
                  <a:cxn ang="0">
                    <a:pos x="186" y="6"/>
                  </a:cxn>
                  <a:cxn ang="0">
                    <a:pos x="186" y="221"/>
                  </a:cxn>
                  <a:cxn ang="0">
                    <a:pos x="181" y="355"/>
                  </a:cxn>
                  <a:cxn ang="0">
                    <a:pos x="68" y="505"/>
                  </a:cxn>
                  <a:cxn ang="0">
                    <a:pos x="23" y="610"/>
                  </a:cxn>
                  <a:cxn ang="0">
                    <a:pos x="0" y="720"/>
                  </a:cxn>
                  <a:cxn ang="0">
                    <a:pos x="24" y="822"/>
                  </a:cxn>
                  <a:cxn ang="0">
                    <a:pos x="102" y="929"/>
                  </a:cxn>
                  <a:cxn ang="0">
                    <a:pos x="258" y="1013"/>
                  </a:cxn>
                  <a:cxn ang="0">
                    <a:pos x="432" y="1019"/>
                  </a:cxn>
                  <a:cxn ang="0">
                    <a:pos x="619" y="907"/>
                  </a:cxn>
                  <a:cxn ang="0">
                    <a:pos x="703" y="786"/>
                  </a:cxn>
                  <a:cxn ang="0">
                    <a:pos x="763" y="657"/>
                  </a:cxn>
                  <a:cxn ang="0">
                    <a:pos x="799" y="510"/>
                  </a:cxn>
                  <a:cxn ang="0">
                    <a:pos x="721" y="576"/>
                  </a:cxn>
                  <a:cxn ang="0">
                    <a:pos x="637" y="714"/>
                  </a:cxn>
                  <a:cxn ang="0">
                    <a:pos x="546" y="804"/>
                  </a:cxn>
                  <a:cxn ang="0">
                    <a:pos x="468" y="852"/>
                  </a:cxn>
                  <a:cxn ang="0">
                    <a:pos x="354" y="846"/>
                  </a:cxn>
                  <a:cxn ang="0">
                    <a:pos x="252" y="774"/>
                  </a:cxn>
                  <a:cxn ang="0">
                    <a:pos x="258" y="636"/>
                  </a:cxn>
                  <a:cxn ang="0">
                    <a:pos x="348" y="504"/>
                  </a:cxn>
                  <a:cxn ang="0">
                    <a:pos x="402" y="408"/>
                  </a:cxn>
                  <a:cxn ang="0">
                    <a:pos x="402" y="283"/>
                  </a:cxn>
                  <a:cxn ang="0">
                    <a:pos x="402" y="221"/>
                  </a:cxn>
                  <a:cxn ang="0">
                    <a:pos x="402" y="0"/>
                  </a:cxn>
                </a:cxnLst>
                <a:rect l="0" t="0" r="r" b="b"/>
                <a:pathLst>
                  <a:path w="806" h="1037">
                    <a:moveTo>
                      <a:pt x="186" y="6"/>
                    </a:moveTo>
                    <a:cubicBezTo>
                      <a:pt x="186" y="43"/>
                      <a:pt x="187" y="163"/>
                      <a:pt x="186" y="221"/>
                    </a:cubicBezTo>
                    <a:cubicBezTo>
                      <a:pt x="185" y="279"/>
                      <a:pt x="201" y="308"/>
                      <a:pt x="181" y="355"/>
                    </a:cubicBezTo>
                    <a:cubicBezTo>
                      <a:pt x="161" y="402"/>
                      <a:pt x="94" y="463"/>
                      <a:pt x="68" y="505"/>
                    </a:cubicBezTo>
                    <a:cubicBezTo>
                      <a:pt x="42" y="547"/>
                      <a:pt x="34" y="574"/>
                      <a:pt x="23" y="610"/>
                    </a:cubicBezTo>
                    <a:cubicBezTo>
                      <a:pt x="12" y="646"/>
                      <a:pt x="0" y="685"/>
                      <a:pt x="0" y="720"/>
                    </a:cubicBezTo>
                    <a:cubicBezTo>
                      <a:pt x="0" y="755"/>
                      <a:pt x="7" y="787"/>
                      <a:pt x="24" y="822"/>
                    </a:cubicBezTo>
                    <a:cubicBezTo>
                      <a:pt x="41" y="856"/>
                      <a:pt x="63" y="897"/>
                      <a:pt x="102" y="929"/>
                    </a:cubicBezTo>
                    <a:cubicBezTo>
                      <a:pt x="141" y="961"/>
                      <a:pt x="203" y="999"/>
                      <a:pt x="258" y="1013"/>
                    </a:cubicBezTo>
                    <a:cubicBezTo>
                      <a:pt x="313" y="1028"/>
                      <a:pt x="372" y="1037"/>
                      <a:pt x="432" y="1019"/>
                    </a:cubicBezTo>
                    <a:cubicBezTo>
                      <a:pt x="492" y="1002"/>
                      <a:pt x="574" y="946"/>
                      <a:pt x="619" y="907"/>
                    </a:cubicBezTo>
                    <a:cubicBezTo>
                      <a:pt x="663" y="867"/>
                      <a:pt x="679" y="827"/>
                      <a:pt x="703" y="786"/>
                    </a:cubicBezTo>
                    <a:cubicBezTo>
                      <a:pt x="727" y="744"/>
                      <a:pt x="747" y="703"/>
                      <a:pt x="763" y="657"/>
                    </a:cubicBezTo>
                    <a:cubicBezTo>
                      <a:pt x="779" y="611"/>
                      <a:pt x="806" y="523"/>
                      <a:pt x="799" y="510"/>
                    </a:cubicBezTo>
                    <a:cubicBezTo>
                      <a:pt x="792" y="496"/>
                      <a:pt x="748" y="542"/>
                      <a:pt x="721" y="576"/>
                    </a:cubicBezTo>
                    <a:cubicBezTo>
                      <a:pt x="694" y="610"/>
                      <a:pt x="665" y="676"/>
                      <a:pt x="637" y="714"/>
                    </a:cubicBezTo>
                    <a:cubicBezTo>
                      <a:pt x="608" y="752"/>
                      <a:pt x="575" y="781"/>
                      <a:pt x="546" y="804"/>
                    </a:cubicBezTo>
                    <a:cubicBezTo>
                      <a:pt x="518" y="826"/>
                      <a:pt x="500" y="845"/>
                      <a:pt x="468" y="852"/>
                    </a:cubicBezTo>
                    <a:cubicBezTo>
                      <a:pt x="436" y="858"/>
                      <a:pt x="390" y="858"/>
                      <a:pt x="354" y="846"/>
                    </a:cubicBezTo>
                    <a:cubicBezTo>
                      <a:pt x="318" y="833"/>
                      <a:pt x="268" y="808"/>
                      <a:pt x="252" y="774"/>
                    </a:cubicBezTo>
                    <a:cubicBezTo>
                      <a:pt x="236" y="739"/>
                      <a:pt x="242" y="680"/>
                      <a:pt x="258" y="636"/>
                    </a:cubicBezTo>
                    <a:cubicBezTo>
                      <a:pt x="274" y="591"/>
                      <a:pt x="324" y="542"/>
                      <a:pt x="348" y="504"/>
                    </a:cubicBezTo>
                    <a:cubicBezTo>
                      <a:pt x="372" y="466"/>
                      <a:pt x="393" y="445"/>
                      <a:pt x="402" y="408"/>
                    </a:cubicBezTo>
                    <a:cubicBezTo>
                      <a:pt x="411" y="371"/>
                      <a:pt x="402" y="314"/>
                      <a:pt x="402" y="283"/>
                    </a:cubicBezTo>
                    <a:cubicBezTo>
                      <a:pt x="402" y="252"/>
                      <a:pt x="402" y="268"/>
                      <a:pt x="402" y="221"/>
                    </a:cubicBezTo>
                    <a:cubicBezTo>
                      <a:pt x="402" y="173"/>
                      <a:pt x="402" y="46"/>
                      <a:pt x="402" y="0"/>
                    </a:cubicBezTo>
                  </a:path>
                </a:pathLst>
              </a:custGeom>
              <a:solidFill>
                <a:srgbClr val="000000"/>
              </a:solidFill>
              <a:ln w="9525" cmpd="sng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7" name="Oval 74"/>
              <p:cNvSpPr>
                <a:spLocks noChangeArrowheads="1"/>
              </p:cNvSpPr>
              <p:nvPr/>
            </p:nvSpPr>
            <p:spPr bwMode="auto">
              <a:xfrm>
                <a:off x="378" y="796"/>
                <a:ext cx="51" cy="51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8" name="Line 75"/>
              <p:cNvSpPr>
                <a:spLocks noChangeShapeType="1"/>
              </p:cNvSpPr>
              <p:nvPr/>
            </p:nvSpPr>
            <p:spPr bwMode="auto">
              <a:xfrm>
                <a:off x="403" y="800"/>
                <a:ext cx="3" cy="39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9" name="Oval 76"/>
              <p:cNvSpPr>
                <a:spLocks noChangeArrowheads="1"/>
              </p:cNvSpPr>
              <p:nvPr/>
            </p:nvSpPr>
            <p:spPr bwMode="auto">
              <a:xfrm>
                <a:off x="378" y="312"/>
                <a:ext cx="51" cy="50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0" name="Line 77"/>
              <p:cNvSpPr>
                <a:spLocks noChangeShapeType="1"/>
              </p:cNvSpPr>
              <p:nvPr/>
            </p:nvSpPr>
            <p:spPr bwMode="auto">
              <a:xfrm>
                <a:off x="403" y="316"/>
                <a:ext cx="3" cy="38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1" name="Oval 78"/>
              <p:cNvSpPr>
                <a:spLocks noChangeArrowheads="1"/>
              </p:cNvSpPr>
              <p:nvPr/>
            </p:nvSpPr>
            <p:spPr bwMode="auto">
              <a:xfrm>
                <a:off x="378" y="1012"/>
                <a:ext cx="51" cy="50"/>
              </a:xfrm>
              <a:prstGeom prst="ellipse">
                <a:avLst/>
              </a:prstGeom>
              <a:gradFill rotWithShape="0">
                <a:gsLst>
                  <a:gs pos="0">
                    <a:srgbClr val="000000">
                      <a:gamma/>
                      <a:tint val="0"/>
                      <a:invGamma/>
                    </a:srgbClr>
                  </a:gs>
                  <a:gs pos="100000">
                    <a:srgbClr val="000000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2" name="Line 79"/>
              <p:cNvSpPr>
                <a:spLocks noChangeShapeType="1"/>
              </p:cNvSpPr>
              <p:nvPr/>
            </p:nvSpPr>
            <p:spPr bwMode="auto">
              <a:xfrm>
                <a:off x="403" y="1016"/>
                <a:ext cx="3" cy="38"/>
              </a:xfrm>
              <a:prstGeom prst="line">
                <a:avLst/>
              </a:prstGeom>
              <a:noFill/>
              <a:ln w="38100" cmpd="dbl">
                <a:solidFill>
                  <a:srgbClr val="000099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grpSp>
          <p:nvGrpSpPr>
            <p:cNvPr id="139" name="组合 133"/>
            <p:cNvGrpSpPr/>
            <p:nvPr/>
          </p:nvGrpSpPr>
          <p:grpSpPr>
            <a:xfrm>
              <a:off x="6156176" y="2571750"/>
              <a:ext cx="468000" cy="1584128"/>
              <a:chOff x="6156176" y="2571750"/>
              <a:chExt cx="468000" cy="1584128"/>
            </a:xfrm>
          </p:grpSpPr>
          <p:grpSp>
            <p:nvGrpSpPr>
              <p:cNvPr id="140" name="Group 2"/>
              <p:cNvGrpSpPr>
                <a:grpSpLocks/>
              </p:cNvGrpSpPr>
              <p:nvPr/>
            </p:nvGrpSpPr>
            <p:grpSpPr bwMode="auto">
              <a:xfrm>
                <a:off x="6156176" y="3723878"/>
                <a:ext cx="432000" cy="432000"/>
                <a:chOff x="0" y="0"/>
                <a:chExt cx="1155" cy="1502"/>
              </a:xfrm>
            </p:grpSpPr>
            <p:sp>
              <p:nvSpPr>
                <p:cNvPr id="159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60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61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141" name="Group 106"/>
              <p:cNvGrpSpPr>
                <a:grpSpLocks/>
              </p:cNvGrpSpPr>
              <p:nvPr/>
            </p:nvGrpSpPr>
            <p:grpSpPr bwMode="auto">
              <a:xfrm>
                <a:off x="6156176" y="2571750"/>
                <a:ext cx="468000" cy="1224000"/>
                <a:chOff x="0" y="0"/>
                <a:chExt cx="436" cy="1407"/>
              </a:xfrm>
            </p:grpSpPr>
            <p:sp>
              <p:nvSpPr>
                <p:cNvPr id="142" name="Oval 107"/>
                <p:cNvSpPr>
                  <a:spLocks noChangeArrowheads="1"/>
                </p:cNvSpPr>
                <p:nvPr/>
              </p:nvSpPr>
              <p:spPr bwMode="auto">
                <a:xfrm flipV="1">
                  <a:off x="67" y="312"/>
                  <a:ext cx="298" cy="297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3" name="Oval 108"/>
                <p:cNvSpPr>
                  <a:spLocks noChangeArrowheads="1"/>
                </p:cNvSpPr>
                <p:nvPr/>
              </p:nvSpPr>
              <p:spPr bwMode="auto">
                <a:xfrm flipV="1">
                  <a:off x="0" y="732"/>
                  <a:ext cx="436" cy="435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4" name="未知"/>
                <p:cNvSpPr>
                  <a:spLocks/>
                </p:cNvSpPr>
                <p:nvPr/>
              </p:nvSpPr>
              <p:spPr bwMode="auto">
                <a:xfrm>
                  <a:off x="164" y="178"/>
                  <a:ext cx="121" cy="103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45" name="未知"/>
                <p:cNvSpPr>
                  <a:spLocks/>
                </p:cNvSpPr>
                <p:nvPr/>
              </p:nvSpPr>
              <p:spPr bwMode="auto">
                <a:xfrm>
                  <a:off x="166" y="1216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46" name="Group 111"/>
                <p:cNvGrpSpPr>
                  <a:grpSpLocks/>
                </p:cNvGrpSpPr>
                <p:nvPr/>
              </p:nvGrpSpPr>
              <p:grpSpPr bwMode="auto">
                <a:xfrm>
                  <a:off x="198" y="920"/>
                  <a:ext cx="51" cy="51"/>
                  <a:chOff x="0" y="0"/>
                  <a:chExt cx="274" cy="274"/>
                </a:xfrm>
              </p:grpSpPr>
              <p:sp>
                <p:nvSpPr>
                  <p:cNvPr id="157" name="Oval 11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58" name="Line 113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7" name="Group 114"/>
                <p:cNvGrpSpPr>
                  <a:grpSpLocks/>
                </p:cNvGrpSpPr>
                <p:nvPr/>
              </p:nvGrpSpPr>
              <p:grpSpPr bwMode="auto">
                <a:xfrm>
                  <a:off x="198" y="436"/>
                  <a:ext cx="51" cy="50"/>
                  <a:chOff x="0" y="0"/>
                  <a:chExt cx="274" cy="274"/>
                </a:xfrm>
              </p:grpSpPr>
              <p:sp>
                <p:nvSpPr>
                  <p:cNvPr id="155" name="Oval 115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56" name="Line 116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grpSp>
              <p:nvGrpSpPr>
                <p:cNvPr id="148" name="Group 117"/>
                <p:cNvGrpSpPr>
                  <a:grpSpLocks/>
                </p:cNvGrpSpPr>
                <p:nvPr/>
              </p:nvGrpSpPr>
              <p:grpSpPr bwMode="auto">
                <a:xfrm>
                  <a:off x="198" y="1136"/>
                  <a:ext cx="51" cy="50"/>
                  <a:chOff x="0" y="0"/>
                  <a:chExt cx="274" cy="274"/>
                </a:xfrm>
              </p:grpSpPr>
              <p:sp>
                <p:nvSpPr>
                  <p:cNvPr id="153" name="Oval 118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54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149" name="未知"/>
                <p:cNvSpPr>
                  <a:spLocks/>
                </p:cNvSpPr>
                <p:nvPr/>
              </p:nvSpPr>
              <p:spPr bwMode="auto">
                <a:xfrm rot="10800000">
                  <a:off x="134" y="0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50" name="Group 121"/>
                <p:cNvGrpSpPr>
                  <a:grpSpLocks/>
                </p:cNvGrpSpPr>
                <p:nvPr/>
              </p:nvGrpSpPr>
              <p:grpSpPr bwMode="auto">
                <a:xfrm rot="-10800000">
                  <a:off x="198" y="204"/>
                  <a:ext cx="51" cy="50"/>
                  <a:chOff x="0" y="0"/>
                  <a:chExt cx="274" cy="274"/>
                </a:xfrm>
              </p:grpSpPr>
              <p:sp>
                <p:nvSpPr>
                  <p:cNvPr id="151" name="Oval 122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52" name="Line 123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</p:grpSp>
      </p:grpSp>
      <p:grpSp>
        <p:nvGrpSpPr>
          <p:cNvPr id="185" name="组合 184"/>
          <p:cNvGrpSpPr/>
          <p:nvPr/>
        </p:nvGrpSpPr>
        <p:grpSpPr>
          <a:xfrm>
            <a:off x="611560" y="699542"/>
            <a:ext cx="936000" cy="2952280"/>
            <a:chOff x="683568" y="771550"/>
            <a:chExt cx="936000" cy="2952280"/>
          </a:xfrm>
        </p:grpSpPr>
        <p:grpSp>
          <p:nvGrpSpPr>
            <p:cNvPr id="186" name="Group 26"/>
            <p:cNvGrpSpPr>
              <a:grpSpLocks/>
            </p:cNvGrpSpPr>
            <p:nvPr/>
          </p:nvGrpSpPr>
          <p:grpSpPr bwMode="auto">
            <a:xfrm>
              <a:off x="683568" y="771550"/>
              <a:ext cx="936000" cy="720000"/>
              <a:chOff x="0" y="0"/>
              <a:chExt cx="858" cy="757"/>
            </a:xfrm>
          </p:grpSpPr>
          <p:grpSp>
            <p:nvGrpSpPr>
              <p:cNvPr id="207" name="Group 27"/>
              <p:cNvGrpSpPr>
                <a:grpSpLocks/>
              </p:cNvGrpSpPr>
              <p:nvPr/>
            </p:nvGrpSpPr>
            <p:grpSpPr bwMode="auto">
              <a:xfrm>
                <a:off x="0" y="0"/>
                <a:ext cx="858" cy="540"/>
                <a:chOff x="0" y="0"/>
                <a:chExt cx="1035" cy="651"/>
              </a:xfrm>
            </p:grpSpPr>
            <p:grpSp>
              <p:nvGrpSpPr>
                <p:cNvPr id="217" name="Group 28"/>
                <p:cNvGrpSpPr>
                  <a:grpSpLocks/>
                </p:cNvGrpSpPr>
                <p:nvPr/>
              </p:nvGrpSpPr>
              <p:grpSpPr bwMode="auto">
                <a:xfrm>
                  <a:off x="256" y="89"/>
                  <a:ext cx="457" cy="562"/>
                  <a:chOff x="0" y="0"/>
                  <a:chExt cx="644" cy="792"/>
                </a:xfrm>
              </p:grpSpPr>
              <p:sp>
                <p:nvSpPr>
                  <p:cNvPr id="231" name="Oval 29"/>
                  <p:cNvSpPr>
                    <a:spLocks noChangeArrowheads="1"/>
                  </p:cNvSpPr>
                  <p:nvPr/>
                </p:nvSpPr>
                <p:spPr bwMode="auto">
                  <a:xfrm>
                    <a:off x="0" y="149"/>
                    <a:ext cx="644" cy="643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FFFFFF">
                          <a:gamma/>
                          <a:shade val="50196"/>
                          <a:invGamma/>
                        </a:srgbClr>
                      </a:gs>
                    </a:gsLst>
                    <a:path path="shape">
                      <a:fillToRect l="50000" t="50000" r="50000" b="50000"/>
                    </a:path>
                  </a:gradFill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2" name="未知"/>
                  <p:cNvSpPr>
                    <a:spLocks/>
                  </p:cNvSpPr>
                  <p:nvPr/>
                </p:nvSpPr>
                <p:spPr bwMode="auto">
                  <a:xfrm>
                    <a:off x="225" y="0"/>
                    <a:ext cx="205" cy="53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233" name="Group 31"/>
                  <p:cNvGrpSpPr>
                    <a:grpSpLocks/>
                  </p:cNvGrpSpPr>
                  <p:nvPr/>
                </p:nvGrpSpPr>
                <p:grpSpPr bwMode="auto">
                  <a:xfrm>
                    <a:off x="284" y="415"/>
                    <a:ext cx="86" cy="86"/>
                    <a:chOff x="0" y="0"/>
                    <a:chExt cx="274" cy="274"/>
                  </a:xfrm>
                </p:grpSpPr>
                <p:sp>
                  <p:nvSpPr>
                    <p:cNvPr id="234" name="Oval 3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35" name="Line 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  <p:grpSp>
              <p:nvGrpSpPr>
                <p:cNvPr id="218" name="Group 34"/>
                <p:cNvGrpSpPr>
                  <a:grpSpLocks/>
                </p:cNvGrpSpPr>
                <p:nvPr/>
              </p:nvGrpSpPr>
              <p:grpSpPr bwMode="auto">
                <a:xfrm flipV="1">
                  <a:off x="0" y="0"/>
                  <a:ext cx="1035" cy="89"/>
                  <a:chOff x="0" y="0"/>
                  <a:chExt cx="1338" cy="130"/>
                </a:xfrm>
              </p:grpSpPr>
              <p:sp>
                <p:nvSpPr>
                  <p:cNvPr id="219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0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0" name="Line 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1" name="Line 3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4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2" name="Line 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6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3" name="Line 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81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4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01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5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6" name="Line 4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84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7" name="Line 4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962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8" name="Line 4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082" y="8"/>
                    <a:ext cx="121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29" name="Line 4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203" y="8"/>
                    <a:ext cx="120" cy="122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30" name="Line 46"/>
                  <p:cNvSpPr>
                    <a:spLocks noChangeShapeType="1"/>
                  </p:cNvSpPr>
                  <p:nvPr/>
                </p:nvSpPr>
                <p:spPr bwMode="auto">
                  <a:xfrm>
                    <a:off x="23" y="0"/>
                    <a:ext cx="1315" cy="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208" name="Group 47"/>
              <p:cNvGrpSpPr>
                <a:grpSpLocks/>
              </p:cNvGrpSpPr>
              <p:nvPr/>
            </p:nvGrpSpPr>
            <p:grpSpPr bwMode="auto">
              <a:xfrm>
                <a:off x="346" y="312"/>
                <a:ext cx="157" cy="445"/>
                <a:chOff x="0" y="0"/>
                <a:chExt cx="157" cy="445"/>
              </a:xfrm>
            </p:grpSpPr>
            <p:sp>
              <p:nvSpPr>
                <p:cNvPr id="212" name="未知"/>
                <p:cNvSpPr>
                  <a:spLocks/>
                </p:cNvSpPr>
                <p:nvPr/>
              </p:nvSpPr>
              <p:spPr bwMode="auto">
                <a:xfrm>
                  <a:off x="8" y="254"/>
                  <a:ext cx="149" cy="191"/>
                </a:xfrm>
                <a:custGeom>
                  <a:avLst/>
                  <a:gdLst/>
                  <a:ahLst/>
                  <a:cxnLst>
                    <a:cxn ang="0">
                      <a:pos x="186" y="6"/>
                    </a:cxn>
                    <a:cxn ang="0">
                      <a:pos x="186" y="221"/>
                    </a:cxn>
                    <a:cxn ang="0">
                      <a:pos x="181" y="355"/>
                    </a:cxn>
                    <a:cxn ang="0">
                      <a:pos x="68" y="505"/>
                    </a:cxn>
                    <a:cxn ang="0">
                      <a:pos x="23" y="610"/>
                    </a:cxn>
                    <a:cxn ang="0">
                      <a:pos x="0" y="720"/>
                    </a:cxn>
                    <a:cxn ang="0">
                      <a:pos x="24" y="822"/>
                    </a:cxn>
                    <a:cxn ang="0">
                      <a:pos x="102" y="929"/>
                    </a:cxn>
                    <a:cxn ang="0">
                      <a:pos x="258" y="1013"/>
                    </a:cxn>
                    <a:cxn ang="0">
                      <a:pos x="432" y="1019"/>
                    </a:cxn>
                    <a:cxn ang="0">
                      <a:pos x="619" y="907"/>
                    </a:cxn>
                    <a:cxn ang="0">
                      <a:pos x="703" y="786"/>
                    </a:cxn>
                    <a:cxn ang="0">
                      <a:pos x="763" y="657"/>
                    </a:cxn>
                    <a:cxn ang="0">
                      <a:pos x="799" y="510"/>
                    </a:cxn>
                    <a:cxn ang="0">
                      <a:pos x="721" y="576"/>
                    </a:cxn>
                    <a:cxn ang="0">
                      <a:pos x="637" y="714"/>
                    </a:cxn>
                    <a:cxn ang="0">
                      <a:pos x="546" y="804"/>
                    </a:cxn>
                    <a:cxn ang="0">
                      <a:pos x="468" y="852"/>
                    </a:cxn>
                    <a:cxn ang="0">
                      <a:pos x="354" y="846"/>
                    </a:cxn>
                    <a:cxn ang="0">
                      <a:pos x="252" y="774"/>
                    </a:cxn>
                    <a:cxn ang="0">
                      <a:pos x="258" y="636"/>
                    </a:cxn>
                    <a:cxn ang="0">
                      <a:pos x="348" y="504"/>
                    </a:cxn>
                    <a:cxn ang="0">
                      <a:pos x="402" y="408"/>
                    </a:cxn>
                    <a:cxn ang="0">
                      <a:pos x="402" y="283"/>
                    </a:cxn>
                    <a:cxn ang="0">
                      <a:pos x="402" y="221"/>
                    </a:cxn>
                    <a:cxn ang="0">
                      <a:pos x="402" y="0"/>
                    </a:cxn>
                  </a:cxnLst>
                  <a:rect l="0" t="0" r="r" b="b"/>
                  <a:pathLst>
                    <a:path w="806" h="1037">
                      <a:moveTo>
                        <a:pt x="186" y="6"/>
                      </a:moveTo>
                      <a:cubicBezTo>
                        <a:pt x="186" y="43"/>
                        <a:pt x="187" y="163"/>
                        <a:pt x="186" y="221"/>
                      </a:cubicBezTo>
                      <a:cubicBezTo>
                        <a:pt x="185" y="279"/>
                        <a:pt x="201" y="308"/>
                        <a:pt x="181" y="355"/>
                      </a:cubicBezTo>
                      <a:cubicBezTo>
                        <a:pt x="161" y="402"/>
                        <a:pt x="94" y="463"/>
                        <a:pt x="68" y="505"/>
                      </a:cubicBezTo>
                      <a:cubicBezTo>
                        <a:pt x="42" y="547"/>
                        <a:pt x="34" y="574"/>
                        <a:pt x="23" y="610"/>
                      </a:cubicBezTo>
                      <a:cubicBezTo>
                        <a:pt x="12" y="646"/>
                        <a:pt x="0" y="685"/>
                        <a:pt x="0" y="720"/>
                      </a:cubicBezTo>
                      <a:cubicBezTo>
                        <a:pt x="0" y="755"/>
                        <a:pt x="7" y="787"/>
                        <a:pt x="24" y="822"/>
                      </a:cubicBezTo>
                      <a:cubicBezTo>
                        <a:pt x="41" y="856"/>
                        <a:pt x="63" y="897"/>
                        <a:pt x="102" y="929"/>
                      </a:cubicBezTo>
                      <a:cubicBezTo>
                        <a:pt x="141" y="961"/>
                        <a:pt x="203" y="999"/>
                        <a:pt x="258" y="1013"/>
                      </a:cubicBezTo>
                      <a:cubicBezTo>
                        <a:pt x="313" y="1028"/>
                        <a:pt x="372" y="1037"/>
                        <a:pt x="432" y="1019"/>
                      </a:cubicBezTo>
                      <a:cubicBezTo>
                        <a:pt x="492" y="1002"/>
                        <a:pt x="574" y="946"/>
                        <a:pt x="619" y="907"/>
                      </a:cubicBezTo>
                      <a:cubicBezTo>
                        <a:pt x="663" y="867"/>
                        <a:pt x="679" y="827"/>
                        <a:pt x="703" y="786"/>
                      </a:cubicBezTo>
                      <a:cubicBezTo>
                        <a:pt x="727" y="744"/>
                        <a:pt x="747" y="703"/>
                        <a:pt x="763" y="657"/>
                      </a:cubicBezTo>
                      <a:cubicBezTo>
                        <a:pt x="779" y="611"/>
                        <a:pt x="806" y="523"/>
                        <a:pt x="799" y="510"/>
                      </a:cubicBezTo>
                      <a:cubicBezTo>
                        <a:pt x="792" y="496"/>
                        <a:pt x="748" y="542"/>
                        <a:pt x="721" y="576"/>
                      </a:cubicBezTo>
                      <a:cubicBezTo>
                        <a:pt x="694" y="610"/>
                        <a:pt x="665" y="676"/>
                        <a:pt x="637" y="714"/>
                      </a:cubicBezTo>
                      <a:cubicBezTo>
                        <a:pt x="608" y="752"/>
                        <a:pt x="575" y="781"/>
                        <a:pt x="546" y="804"/>
                      </a:cubicBezTo>
                      <a:cubicBezTo>
                        <a:pt x="518" y="826"/>
                        <a:pt x="500" y="845"/>
                        <a:pt x="468" y="852"/>
                      </a:cubicBezTo>
                      <a:cubicBezTo>
                        <a:pt x="436" y="858"/>
                        <a:pt x="390" y="858"/>
                        <a:pt x="354" y="846"/>
                      </a:cubicBezTo>
                      <a:cubicBezTo>
                        <a:pt x="318" y="833"/>
                        <a:pt x="268" y="808"/>
                        <a:pt x="252" y="774"/>
                      </a:cubicBezTo>
                      <a:cubicBezTo>
                        <a:pt x="236" y="739"/>
                        <a:pt x="242" y="680"/>
                        <a:pt x="258" y="636"/>
                      </a:cubicBezTo>
                      <a:cubicBezTo>
                        <a:pt x="274" y="591"/>
                        <a:pt x="324" y="542"/>
                        <a:pt x="348" y="504"/>
                      </a:cubicBezTo>
                      <a:cubicBezTo>
                        <a:pt x="372" y="466"/>
                        <a:pt x="393" y="445"/>
                        <a:pt x="402" y="408"/>
                      </a:cubicBezTo>
                      <a:cubicBezTo>
                        <a:pt x="411" y="371"/>
                        <a:pt x="402" y="314"/>
                        <a:pt x="402" y="283"/>
                      </a:cubicBezTo>
                      <a:cubicBezTo>
                        <a:pt x="402" y="252"/>
                        <a:pt x="402" y="268"/>
                        <a:pt x="402" y="221"/>
                      </a:cubicBezTo>
                      <a:cubicBezTo>
                        <a:pt x="402" y="173"/>
                        <a:pt x="402" y="46"/>
                        <a:pt x="40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13" name="未知"/>
                <p:cNvSpPr>
                  <a:spLocks/>
                </p:cNvSpPr>
                <p:nvPr/>
              </p:nvSpPr>
              <p:spPr bwMode="auto">
                <a:xfrm>
                  <a:off x="0" y="0"/>
                  <a:ext cx="121" cy="31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608" y="3"/>
                    </a:cxn>
                    <a:cxn ang="0">
                      <a:pos x="608" y="1407"/>
                    </a:cxn>
                    <a:cxn ang="0">
                      <a:pos x="0" y="1407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8" h="1407">
                      <a:moveTo>
                        <a:pt x="0" y="0"/>
                      </a:moveTo>
                      <a:lnTo>
                        <a:pt x="608" y="3"/>
                      </a:lnTo>
                      <a:lnTo>
                        <a:pt x="608" y="1407"/>
                      </a:lnTo>
                      <a:lnTo>
                        <a:pt x="0" y="140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5000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lin ang="0" scaled="1"/>
                </a:gra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214" name="Group 50"/>
                <p:cNvGrpSpPr>
                  <a:grpSpLocks/>
                </p:cNvGrpSpPr>
                <p:nvPr/>
              </p:nvGrpSpPr>
              <p:grpSpPr bwMode="auto">
                <a:xfrm>
                  <a:off x="35" y="246"/>
                  <a:ext cx="51" cy="50"/>
                  <a:chOff x="0" y="0"/>
                  <a:chExt cx="274" cy="274"/>
                </a:xfrm>
              </p:grpSpPr>
              <p:sp>
                <p:nvSpPr>
                  <p:cNvPr id="215" name="Oval 51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274" cy="274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216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132" y="20"/>
                    <a:ext cx="16" cy="210"/>
                  </a:xfrm>
                  <a:prstGeom prst="line">
                    <a:avLst/>
                  </a:prstGeom>
                  <a:noFill/>
                  <a:ln w="38100" cmpd="dbl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</p:grpSp>
          </p:grpSp>
          <p:grpSp>
            <p:nvGrpSpPr>
              <p:cNvPr id="209" name="Group 53"/>
              <p:cNvGrpSpPr>
                <a:grpSpLocks/>
              </p:cNvGrpSpPr>
              <p:nvPr/>
            </p:nvGrpSpPr>
            <p:grpSpPr bwMode="auto">
              <a:xfrm>
                <a:off x="378" y="328"/>
                <a:ext cx="51" cy="50"/>
                <a:chOff x="0" y="0"/>
                <a:chExt cx="274" cy="274"/>
              </a:xfrm>
            </p:grpSpPr>
            <p:sp>
              <p:nvSpPr>
                <p:cNvPr id="210" name="Oval 5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74" cy="27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00000">
                        <a:gamma/>
                        <a:tint val="0"/>
                        <a:invGamma/>
                      </a:srgbClr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211" name="Line 55"/>
                <p:cNvSpPr>
                  <a:spLocks noChangeShapeType="1"/>
                </p:cNvSpPr>
                <p:nvPr/>
              </p:nvSpPr>
              <p:spPr bwMode="auto">
                <a:xfrm>
                  <a:off x="132" y="20"/>
                  <a:ext cx="16" cy="210"/>
                </a:xfrm>
                <a:prstGeom prst="line">
                  <a:avLst/>
                </a:prstGeom>
                <a:noFill/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87" name="组合 132"/>
            <p:cNvGrpSpPr/>
            <p:nvPr/>
          </p:nvGrpSpPr>
          <p:grpSpPr>
            <a:xfrm>
              <a:off x="899592" y="2427734"/>
              <a:ext cx="432001" cy="1296096"/>
              <a:chOff x="4283967" y="3147814"/>
              <a:chExt cx="432001" cy="1296096"/>
            </a:xfrm>
          </p:grpSpPr>
          <p:grpSp>
            <p:nvGrpSpPr>
              <p:cNvPr id="188" name="Group 91"/>
              <p:cNvGrpSpPr>
                <a:grpSpLocks/>
              </p:cNvGrpSpPr>
              <p:nvPr/>
            </p:nvGrpSpPr>
            <p:grpSpPr bwMode="auto">
              <a:xfrm>
                <a:off x="4283967" y="3147814"/>
                <a:ext cx="432000" cy="900000"/>
                <a:chOff x="0" y="0"/>
                <a:chExt cx="1912" cy="4432"/>
              </a:xfrm>
            </p:grpSpPr>
            <p:sp>
              <p:nvSpPr>
                <p:cNvPr id="193" name="Oval 92"/>
                <p:cNvSpPr>
                  <a:spLocks noChangeArrowheads="1"/>
                </p:cNvSpPr>
                <p:nvPr/>
              </p:nvSpPr>
              <p:spPr bwMode="auto">
                <a:xfrm>
                  <a:off x="0" y="1248"/>
                  <a:ext cx="1912" cy="1912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FFFF"/>
                    </a:gs>
                    <a:gs pos="100000">
                      <a:srgbClr val="FFFFFF">
                        <a:gamma/>
                        <a:shade val="50196"/>
                        <a:invGamma/>
                      </a:srgbClr>
                    </a:gs>
                  </a:gsLst>
                  <a:path path="shape">
                    <a:fillToRect l="50000" t="50000" r="50000" b="50000"/>
                  </a:path>
                </a:gradFill>
                <a:ln w="38100" cmpd="dbl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grpSp>
              <p:nvGrpSpPr>
                <p:cNvPr id="194" name="Group 93"/>
                <p:cNvGrpSpPr>
                  <a:grpSpLocks/>
                </p:cNvGrpSpPr>
                <p:nvPr/>
              </p:nvGrpSpPr>
              <p:grpSpPr bwMode="auto">
                <a:xfrm>
                  <a:off x="476" y="0"/>
                  <a:ext cx="963" cy="4432"/>
                  <a:chOff x="0" y="0"/>
                  <a:chExt cx="963" cy="4432"/>
                </a:xfrm>
              </p:grpSpPr>
              <p:sp>
                <p:nvSpPr>
                  <p:cNvPr id="195" name="未知"/>
                  <p:cNvSpPr>
                    <a:spLocks/>
                  </p:cNvSpPr>
                  <p:nvPr/>
                </p:nvSpPr>
                <p:spPr bwMode="auto">
                  <a:xfrm rot="10800000">
                    <a:off x="0" y="0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6" name="未知"/>
                  <p:cNvSpPr>
                    <a:spLocks/>
                  </p:cNvSpPr>
                  <p:nvPr/>
                </p:nvSpPr>
                <p:spPr bwMode="auto">
                  <a:xfrm>
                    <a:off x="211" y="3465"/>
                    <a:ext cx="752" cy="967"/>
                  </a:xfrm>
                  <a:custGeom>
                    <a:avLst/>
                    <a:gdLst/>
                    <a:ahLst/>
                    <a:cxnLst>
                      <a:cxn ang="0">
                        <a:pos x="186" y="6"/>
                      </a:cxn>
                      <a:cxn ang="0">
                        <a:pos x="186" y="221"/>
                      </a:cxn>
                      <a:cxn ang="0">
                        <a:pos x="181" y="355"/>
                      </a:cxn>
                      <a:cxn ang="0">
                        <a:pos x="68" y="505"/>
                      </a:cxn>
                      <a:cxn ang="0">
                        <a:pos x="23" y="610"/>
                      </a:cxn>
                      <a:cxn ang="0">
                        <a:pos x="0" y="720"/>
                      </a:cxn>
                      <a:cxn ang="0">
                        <a:pos x="24" y="822"/>
                      </a:cxn>
                      <a:cxn ang="0">
                        <a:pos x="102" y="929"/>
                      </a:cxn>
                      <a:cxn ang="0">
                        <a:pos x="258" y="1013"/>
                      </a:cxn>
                      <a:cxn ang="0">
                        <a:pos x="432" y="1019"/>
                      </a:cxn>
                      <a:cxn ang="0">
                        <a:pos x="619" y="907"/>
                      </a:cxn>
                      <a:cxn ang="0">
                        <a:pos x="703" y="786"/>
                      </a:cxn>
                      <a:cxn ang="0">
                        <a:pos x="763" y="657"/>
                      </a:cxn>
                      <a:cxn ang="0">
                        <a:pos x="799" y="510"/>
                      </a:cxn>
                      <a:cxn ang="0">
                        <a:pos x="721" y="576"/>
                      </a:cxn>
                      <a:cxn ang="0">
                        <a:pos x="637" y="714"/>
                      </a:cxn>
                      <a:cxn ang="0">
                        <a:pos x="546" y="804"/>
                      </a:cxn>
                      <a:cxn ang="0">
                        <a:pos x="468" y="852"/>
                      </a:cxn>
                      <a:cxn ang="0">
                        <a:pos x="354" y="846"/>
                      </a:cxn>
                      <a:cxn ang="0">
                        <a:pos x="252" y="774"/>
                      </a:cxn>
                      <a:cxn ang="0">
                        <a:pos x="258" y="636"/>
                      </a:cxn>
                      <a:cxn ang="0">
                        <a:pos x="348" y="504"/>
                      </a:cxn>
                      <a:cxn ang="0">
                        <a:pos x="402" y="408"/>
                      </a:cxn>
                      <a:cxn ang="0">
                        <a:pos x="402" y="283"/>
                      </a:cxn>
                      <a:cxn ang="0">
                        <a:pos x="402" y="221"/>
                      </a:cxn>
                      <a:cxn ang="0">
                        <a:pos x="402" y="0"/>
                      </a:cxn>
                    </a:cxnLst>
                    <a:rect l="0" t="0" r="r" b="b"/>
                    <a:pathLst>
                      <a:path w="806" h="1037">
                        <a:moveTo>
                          <a:pt x="186" y="6"/>
                        </a:moveTo>
                        <a:cubicBezTo>
                          <a:pt x="186" y="43"/>
                          <a:pt x="187" y="163"/>
                          <a:pt x="186" y="221"/>
                        </a:cubicBezTo>
                        <a:cubicBezTo>
                          <a:pt x="185" y="279"/>
                          <a:pt x="201" y="308"/>
                          <a:pt x="181" y="355"/>
                        </a:cubicBezTo>
                        <a:cubicBezTo>
                          <a:pt x="161" y="402"/>
                          <a:pt x="94" y="463"/>
                          <a:pt x="68" y="505"/>
                        </a:cubicBezTo>
                        <a:cubicBezTo>
                          <a:pt x="42" y="547"/>
                          <a:pt x="34" y="574"/>
                          <a:pt x="23" y="610"/>
                        </a:cubicBezTo>
                        <a:cubicBezTo>
                          <a:pt x="12" y="646"/>
                          <a:pt x="0" y="685"/>
                          <a:pt x="0" y="720"/>
                        </a:cubicBezTo>
                        <a:cubicBezTo>
                          <a:pt x="0" y="755"/>
                          <a:pt x="7" y="787"/>
                          <a:pt x="24" y="822"/>
                        </a:cubicBezTo>
                        <a:cubicBezTo>
                          <a:pt x="41" y="856"/>
                          <a:pt x="63" y="897"/>
                          <a:pt x="102" y="929"/>
                        </a:cubicBezTo>
                        <a:cubicBezTo>
                          <a:pt x="141" y="961"/>
                          <a:pt x="203" y="999"/>
                          <a:pt x="258" y="1013"/>
                        </a:cubicBezTo>
                        <a:cubicBezTo>
                          <a:pt x="313" y="1028"/>
                          <a:pt x="372" y="1037"/>
                          <a:pt x="432" y="1019"/>
                        </a:cubicBezTo>
                        <a:cubicBezTo>
                          <a:pt x="492" y="1002"/>
                          <a:pt x="574" y="946"/>
                          <a:pt x="619" y="907"/>
                        </a:cubicBezTo>
                        <a:cubicBezTo>
                          <a:pt x="663" y="867"/>
                          <a:pt x="679" y="827"/>
                          <a:pt x="703" y="786"/>
                        </a:cubicBezTo>
                        <a:cubicBezTo>
                          <a:pt x="727" y="744"/>
                          <a:pt x="747" y="703"/>
                          <a:pt x="763" y="657"/>
                        </a:cubicBezTo>
                        <a:cubicBezTo>
                          <a:pt x="779" y="611"/>
                          <a:pt x="806" y="523"/>
                          <a:pt x="799" y="510"/>
                        </a:cubicBezTo>
                        <a:cubicBezTo>
                          <a:pt x="792" y="496"/>
                          <a:pt x="748" y="542"/>
                          <a:pt x="721" y="576"/>
                        </a:cubicBezTo>
                        <a:cubicBezTo>
                          <a:pt x="694" y="610"/>
                          <a:pt x="665" y="676"/>
                          <a:pt x="637" y="714"/>
                        </a:cubicBezTo>
                        <a:cubicBezTo>
                          <a:pt x="608" y="752"/>
                          <a:pt x="575" y="781"/>
                          <a:pt x="546" y="804"/>
                        </a:cubicBezTo>
                        <a:cubicBezTo>
                          <a:pt x="518" y="826"/>
                          <a:pt x="500" y="845"/>
                          <a:pt x="468" y="852"/>
                        </a:cubicBezTo>
                        <a:cubicBezTo>
                          <a:pt x="436" y="858"/>
                          <a:pt x="390" y="858"/>
                          <a:pt x="354" y="846"/>
                        </a:cubicBezTo>
                        <a:cubicBezTo>
                          <a:pt x="318" y="833"/>
                          <a:pt x="268" y="808"/>
                          <a:pt x="252" y="774"/>
                        </a:cubicBezTo>
                        <a:cubicBezTo>
                          <a:pt x="236" y="739"/>
                          <a:pt x="242" y="680"/>
                          <a:pt x="258" y="636"/>
                        </a:cubicBezTo>
                        <a:cubicBezTo>
                          <a:pt x="274" y="591"/>
                          <a:pt x="324" y="542"/>
                          <a:pt x="348" y="504"/>
                        </a:cubicBezTo>
                        <a:cubicBezTo>
                          <a:pt x="372" y="466"/>
                          <a:pt x="393" y="445"/>
                          <a:pt x="402" y="408"/>
                        </a:cubicBezTo>
                        <a:cubicBezTo>
                          <a:pt x="411" y="371"/>
                          <a:pt x="402" y="314"/>
                          <a:pt x="402" y="283"/>
                        </a:cubicBezTo>
                        <a:cubicBezTo>
                          <a:pt x="402" y="252"/>
                          <a:pt x="402" y="268"/>
                          <a:pt x="402" y="221"/>
                        </a:cubicBezTo>
                        <a:cubicBezTo>
                          <a:pt x="402" y="173"/>
                          <a:pt x="402" y="46"/>
                          <a:pt x="402" y="0"/>
                        </a:cubicBezTo>
                      </a:path>
                    </a:pathLst>
                  </a:custGeom>
                  <a:solidFill>
                    <a:srgbClr val="000000"/>
                  </a:soli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sp>
                <p:nvSpPr>
                  <p:cNvPr id="197" name="未知"/>
                  <p:cNvSpPr>
                    <a:spLocks/>
                  </p:cNvSpPr>
                  <p:nvPr/>
                </p:nvSpPr>
                <p:spPr bwMode="auto">
                  <a:xfrm>
                    <a:off x="172" y="846"/>
                    <a:ext cx="608" cy="2667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608" y="3"/>
                      </a:cxn>
                      <a:cxn ang="0">
                        <a:pos x="608" y="1407"/>
                      </a:cxn>
                      <a:cxn ang="0">
                        <a:pos x="0" y="1407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608" h="1407">
                        <a:moveTo>
                          <a:pt x="0" y="0"/>
                        </a:moveTo>
                        <a:lnTo>
                          <a:pt x="608" y="3"/>
                        </a:lnTo>
                        <a:lnTo>
                          <a:pt x="608" y="1407"/>
                        </a:lnTo>
                        <a:lnTo>
                          <a:pt x="0" y="1407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50000">
                        <a:srgbClr val="000000">
                          <a:gamma/>
                          <a:tint val="0"/>
                          <a:invGamma/>
                        </a:srgbClr>
                      </a:gs>
                      <a:gs pos="100000">
                        <a:srgbClr val="000000"/>
                      </a:gs>
                    </a:gsLst>
                    <a:lin ang="0" scaled="1"/>
                  </a:gradFill>
                  <a:ln w="9525" cmpd="sng">
                    <a:solidFill>
                      <a:srgbClr val="000099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zh-CN" altLang="en-US"/>
                  </a:p>
                </p:txBody>
              </p:sp>
              <p:grpSp>
                <p:nvGrpSpPr>
                  <p:cNvPr id="198" name="Group 97"/>
                  <p:cNvGrpSpPr>
                    <a:grpSpLocks/>
                  </p:cNvGrpSpPr>
                  <p:nvPr/>
                </p:nvGrpSpPr>
                <p:grpSpPr bwMode="auto">
                  <a:xfrm>
                    <a:off x="347" y="208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205" name="Oval 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06" name="Line 9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199" name="Group 100"/>
                  <p:cNvGrpSpPr>
                    <a:grpSpLocks/>
                  </p:cNvGrpSpPr>
                  <p:nvPr/>
                </p:nvGrpSpPr>
                <p:grpSpPr bwMode="auto">
                  <a:xfrm>
                    <a:off x="346" y="3140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203" name="Oval 10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04" name="Line 10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  <p:grpSp>
                <p:nvGrpSpPr>
                  <p:cNvPr id="200" name="Group 103"/>
                  <p:cNvGrpSpPr>
                    <a:grpSpLocks/>
                  </p:cNvGrpSpPr>
                  <p:nvPr/>
                </p:nvGrpSpPr>
                <p:grpSpPr bwMode="auto">
                  <a:xfrm>
                    <a:off x="362" y="999"/>
                    <a:ext cx="256" cy="256"/>
                    <a:chOff x="0" y="0"/>
                    <a:chExt cx="274" cy="274"/>
                  </a:xfrm>
                </p:grpSpPr>
                <p:sp>
                  <p:nvSpPr>
                    <p:cNvPr id="201" name="Oval 10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0" y="0"/>
                      <a:ext cx="274" cy="274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000000">
                            <a:gamma/>
                            <a:tint val="0"/>
                            <a:invGamma/>
                          </a:srgbClr>
                        </a:gs>
                        <a:gs pos="100000">
                          <a:srgbClr val="000000"/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 w="9525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  <p:sp>
                  <p:nvSpPr>
                    <p:cNvPr id="202" name="Line 105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32" y="20"/>
                      <a:ext cx="16" cy="210"/>
                    </a:xfrm>
                    <a:prstGeom prst="line">
                      <a:avLst/>
                    </a:prstGeom>
                    <a:noFill/>
                    <a:ln w="38100" cmpd="dbl">
                      <a:solidFill>
                        <a:srgbClr val="000099"/>
                      </a:solidFill>
                      <a:round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zh-CN" altLang="en-US"/>
                    </a:p>
                  </p:txBody>
                </p:sp>
              </p:grpSp>
            </p:grpSp>
          </p:grpSp>
          <p:grpSp>
            <p:nvGrpSpPr>
              <p:cNvPr id="189" name="Group 2"/>
              <p:cNvGrpSpPr>
                <a:grpSpLocks/>
              </p:cNvGrpSpPr>
              <p:nvPr/>
            </p:nvGrpSpPr>
            <p:grpSpPr bwMode="auto">
              <a:xfrm>
                <a:off x="4283968" y="4011910"/>
                <a:ext cx="432000" cy="432000"/>
                <a:chOff x="0" y="0"/>
                <a:chExt cx="1155" cy="1502"/>
              </a:xfrm>
            </p:grpSpPr>
            <p:sp>
              <p:nvSpPr>
                <p:cNvPr id="190" name="未知"/>
                <p:cNvSpPr>
                  <a:spLocks/>
                </p:cNvSpPr>
                <p:nvPr/>
              </p:nvSpPr>
              <p:spPr bwMode="auto">
                <a:xfrm>
                  <a:off x="440" y="1068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1" name="未知"/>
                <p:cNvSpPr>
                  <a:spLocks/>
                </p:cNvSpPr>
                <p:nvPr/>
              </p:nvSpPr>
              <p:spPr bwMode="auto">
                <a:xfrm flipH="1" flipV="1">
                  <a:off x="375" y="0"/>
                  <a:ext cx="338" cy="434"/>
                </a:xfrm>
                <a:custGeom>
                  <a:avLst/>
                  <a:gdLst/>
                  <a:ahLst/>
                  <a:cxnLst>
                    <a:cxn ang="0">
                      <a:pos x="472" y="15"/>
                    </a:cxn>
                    <a:cxn ang="0">
                      <a:pos x="472" y="552"/>
                    </a:cxn>
                    <a:cxn ang="0">
                      <a:pos x="442" y="1005"/>
                    </a:cxn>
                    <a:cxn ang="0">
                      <a:pos x="247" y="1260"/>
                    </a:cxn>
                    <a:cxn ang="0">
                      <a:pos x="112" y="1488"/>
                    </a:cxn>
                    <a:cxn ang="0">
                      <a:pos x="7" y="1800"/>
                    </a:cxn>
                    <a:cxn ang="0">
                      <a:pos x="67" y="2055"/>
                    </a:cxn>
                    <a:cxn ang="0">
                      <a:pos x="262" y="2325"/>
                    </a:cxn>
                    <a:cxn ang="0">
                      <a:pos x="652" y="2535"/>
                    </a:cxn>
                    <a:cxn ang="0">
                      <a:pos x="1087" y="2550"/>
                    </a:cxn>
                    <a:cxn ang="0">
                      <a:pos x="1552" y="2268"/>
                    </a:cxn>
                    <a:cxn ang="0">
                      <a:pos x="1762" y="1965"/>
                    </a:cxn>
                    <a:cxn ang="0">
                      <a:pos x="1912" y="1644"/>
                    </a:cxn>
                    <a:cxn ang="0">
                      <a:pos x="2002" y="1275"/>
                    </a:cxn>
                    <a:cxn ang="0">
                      <a:pos x="1807" y="1440"/>
                    </a:cxn>
                    <a:cxn ang="0">
                      <a:pos x="1597" y="1785"/>
                    </a:cxn>
                    <a:cxn ang="0">
                      <a:pos x="1372" y="2010"/>
                    </a:cxn>
                    <a:cxn ang="0">
                      <a:pos x="1177" y="2130"/>
                    </a:cxn>
                    <a:cxn ang="0">
                      <a:pos x="892" y="2115"/>
                    </a:cxn>
                    <a:cxn ang="0">
                      <a:pos x="637" y="1935"/>
                    </a:cxn>
                    <a:cxn ang="0">
                      <a:pos x="652" y="1590"/>
                    </a:cxn>
                    <a:cxn ang="0">
                      <a:pos x="877" y="1260"/>
                    </a:cxn>
                    <a:cxn ang="0">
                      <a:pos x="1012" y="1020"/>
                    </a:cxn>
                    <a:cxn ang="0">
                      <a:pos x="1012" y="708"/>
                    </a:cxn>
                    <a:cxn ang="0">
                      <a:pos x="1012" y="552"/>
                    </a:cxn>
                    <a:cxn ang="0">
                      <a:pos x="1012" y="0"/>
                    </a:cxn>
                  </a:cxnLst>
                  <a:rect l="0" t="0" r="r" b="b"/>
                  <a:pathLst>
                    <a:path w="2020" h="2594">
                      <a:moveTo>
                        <a:pt x="472" y="15"/>
                      </a:moveTo>
                      <a:cubicBezTo>
                        <a:pt x="472" y="107"/>
                        <a:pt x="477" y="387"/>
                        <a:pt x="472" y="552"/>
                      </a:cubicBezTo>
                      <a:cubicBezTo>
                        <a:pt x="467" y="717"/>
                        <a:pt x="480" y="887"/>
                        <a:pt x="442" y="1005"/>
                      </a:cubicBezTo>
                      <a:cubicBezTo>
                        <a:pt x="404" y="1123"/>
                        <a:pt x="302" y="1180"/>
                        <a:pt x="247" y="1260"/>
                      </a:cubicBezTo>
                      <a:cubicBezTo>
                        <a:pt x="192" y="1340"/>
                        <a:pt x="152" y="1398"/>
                        <a:pt x="112" y="1488"/>
                      </a:cubicBezTo>
                      <a:cubicBezTo>
                        <a:pt x="72" y="1578"/>
                        <a:pt x="14" y="1706"/>
                        <a:pt x="7" y="1800"/>
                      </a:cubicBezTo>
                      <a:cubicBezTo>
                        <a:pt x="0" y="1894"/>
                        <a:pt x="25" y="1968"/>
                        <a:pt x="67" y="2055"/>
                      </a:cubicBezTo>
                      <a:cubicBezTo>
                        <a:pt x="109" y="2142"/>
                        <a:pt x="165" y="2245"/>
                        <a:pt x="262" y="2325"/>
                      </a:cubicBezTo>
                      <a:cubicBezTo>
                        <a:pt x="359" y="2405"/>
                        <a:pt x="515" y="2498"/>
                        <a:pt x="652" y="2535"/>
                      </a:cubicBezTo>
                      <a:cubicBezTo>
                        <a:pt x="789" y="2572"/>
                        <a:pt x="937" y="2594"/>
                        <a:pt x="1087" y="2550"/>
                      </a:cubicBezTo>
                      <a:cubicBezTo>
                        <a:pt x="1237" y="2506"/>
                        <a:pt x="1440" y="2366"/>
                        <a:pt x="1552" y="2268"/>
                      </a:cubicBezTo>
                      <a:cubicBezTo>
                        <a:pt x="1664" y="2170"/>
                        <a:pt x="1702" y="2069"/>
                        <a:pt x="1762" y="1965"/>
                      </a:cubicBezTo>
                      <a:cubicBezTo>
                        <a:pt x="1822" y="1861"/>
                        <a:pt x="1872" y="1759"/>
                        <a:pt x="1912" y="1644"/>
                      </a:cubicBezTo>
                      <a:cubicBezTo>
                        <a:pt x="1952" y="1529"/>
                        <a:pt x="2020" y="1309"/>
                        <a:pt x="2002" y="1275"/>
                      </a:cubicBezTo>
                      <a:cubicBezTo>
                        <a:pt x="1984" y="1241"/>
                        <a:pt x="1874" y="1355"/>
                        <a:pt x="1807" y="1440"/>
                      </a:cubicBezTo>
                      <a:cubicBezTo>
                        <a:pt x="1740" y="1525"/>
                        <a:pt x="1669" y="1690"/>
                        <a:pt x="1597" y="1785"/>
                      </a:cubicBezTo>
                      <a:cubicBezTo>
                        <a:pt x="1525" y="1880"/>
                        <a:pt x="1442" y="1953"/>
                        <a:pt x="1372" y="2010"/>
                      </a:cubicBezTo>
                      <a:cubicBezTo>
                        <a:pt x="1302" y="2067"/>
                        <a:pt x="1257" y="2113"/>
                        <a:pt x="1177" y="2130"/>
                      </a:cubicBezTo>
                      <a:cubicBezTo>
                        <a:pt x="1097" y="2147"/>
                        <a:pt x="982" y="2147"/>
                        <a:pt x="892" y="2115"/>
                      </a:cubicBezTo>
                      <a:cubicBezTo>
                        <a:pt x="802" y="2083"/>
                        <a:pt x="677" y="2022"/>
                        <a:pt x="637" y="1935"/>
                      </a:cubicBezTo>
                      <a:cubicBezTo>
                        <a:pt x="597" y="1848"/>
                        <a:pt x="612" y="1702"/>
                        <a:pt x="652" y="1590"/>
                      </a:cubicBezTo>
                      <a:cubicBezTo>
                        <a:pt x="692" y="1478"/>
                        <a:pt x="817" y="1355"/>
                        <a:pt x="877" y="1260"/>
                      </a:cubicBezTo>
                      <a:cubicBezTo>
                        <a:pt x="937" y="1165"/>
                        <a:pt x="990" y="1112"/>
                        <a:pt x="1012" y="1020"/>
                      </a:cubicBezTo>
                      <a:cubicBezTo>
                        <a:pt x="1034" y="928"/>
                        <a:pt x="1012" y="786"/>
                        <a:pt x="1012" y="708"/>
                      </a:cubicBezTo>
                      <a:cubicBezTo>
                        <a:pt x="1012" y="630"/>
                        <a:pt x="1012" y="670"/>
                        <a:pt x="1012" y="552"/>
                      </a:cubicBezTo>
                      <a:cubicBezTo>
                        <a:pt x="1012" y="434"/>
                        <a:pt x="1012" y="115"/>
                        <a:pt x="1012" y="0"/>
                      </a:cubicBezTo>
                    </a:path>
                  </a:pathLst>
                </a:custGeom>
                <a:solidFill>
                  <a:srgbClr val="000000"/>
                </a:solidFill>
                <a:ln w="9525" cmpd="sng">
                  <a:solidFill>
                    <a:srgbClr val="000099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  <p:sp>
              <p:nvSpPr>
                <p:cNvPr id="192" name="Rectangle 5"/>
                <p:cNvSpPr>
                  <a:spLocks noChangeArrowheads="1"/>
                </p:cNvSpPr>
                <p:nvPr/>
              </p:nvSpPr>
              <p:spPr bwMode="auto">
                <a:xfrm>
                  <a:off x="0" y="394"/>
                  <a:ext cx="1155" cy="760"/>
                </a:xfrm>
                <a:prstGeom prst="rect">
                  <a:avLst/>
                </a:prstGeom>
                <a:gradFill rotWithShape="0">
                  <a:gsLst>
                    <a:gs pos="0">
                      <a:srgbClr val="333333"/>
                    </a:gs>
                    <a:gs pos="50000">
                      <a:srgbClr val="C0C0C0"/>
                    </a:gs>
                    <a:gs pos="100000">
                      <a:srgbClr val="333333"/>
                    </a:gs>
                  </a:gsLst>
                  <a:lin ang="0" scaled="1"/>
                </a:gradFill>
                <a:ln w="9525">
                  <a:solidFill>
                    <a:srgbClr val="000099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zh-CN" altLang="en-US"/>
                </a:p>
              </p:txBody>
            </p:sp>
          </p:grpSp>
        </p:grpSp>
      </p:grpSp>
      <p:sp>
        <p:nvSpPr>
          <p:cNvPr id="236" name="TextBox 235"/>
          <p:cNvSpPr txBox="1"/>
          <p:nvPr/>
        </p:nvSpPr>
        <p:spPr>
          <a:xfrm>
            <a:off x="179512" y="123478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按要求绕绳子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237" name="矩形 236"/>
          <p:cNvSpPr/>
          <p:nvPr/>
        </p:nvSpPr>
        <p:spPr>
          <a:xfrm>
            <a:off x="467544" y="4083918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2</a:t>
            </a:r>
            <a:endParaRPr lang="zh-CN" altLang="en-US" sz="2800" dirty="0"/>
          </a:p>
        </p:txBody>
      </p:sp>
      <p:sp>
        <p:nvSpPr>
          <p:cNvPr id="238" name="矩形 237"/>
          <p:cNvSpPr/>
          <p:nvPr/>
        </p:nvSpPr>
        <p:spPr>
          <a:xfrm>
            <a:off x="7380312" y="4371950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5</a:t>
            </a:r>
            <a:endParaRPr lang="zh-CN" altLang="en-US" sz="2800" dirty="0"/>
          </a:p>
        </p:txBody>
      </p:sp>
      <p:sp>
        <p:nvSpPr>
          <p:cNvPr id="239" name="矩形 238"/>
          <p:cNvSpPr/>
          <p:nvPr/>
        </p:nvSpPr>
        <p:spPr>
          <a:xfrm>
            <a:off x="5436096" y="4155926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3</a:t>
            </a:r>
            <a:endParaRPr lang="zh-CN" altLang="en-US" sz="2800" dirty="0"/>
          </a:p>
        </p:txBody>
      </p:sp>
      <p:sp>
        <p:nvSpPr>
          <p:cNvPr id="240" name="矩形 239"/>
          <p:cNvSpPr/>
          <p:nvPr/>
        </p:nvSpPr>
        <p:spPr>
          <a:xfrm>
            <a:off x="2339752" y="4227934"/>
            <a:ext cx="907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n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＝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4</a:t>
            </a:r>
            <a:endParaRPr lang="zh-CN" altLang="en-US" sz="2800" dirty="0"/>
          </a:p>
        </p:txBody>
      </p:sp>
      <p:sp>
        <p:nvSpPr>
          <p:cNvPr id="241" name="TextBox 240"/>
          <p:cNvSpPr txBox="1"/>
          <p:nvPr/>
        </p:nvSpPr>
        <p:spPr>
          <a:xfrm>
            <a:off x="3923928" y="3939902"/>
            <a:ext cx="1080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</a:rPr>
              <a:t>奇动偶定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95536" y="699542"/>
            <a:ext cx="1936750" cy="3430190"/>
            <a:chOff x="1377" y="714"/>
            <a:chExt cx="1220" cy="2881"/>
          </a:xfrm>
        </p:grpSpPr>
        <p:sp>
          <p:nvSpPr>
            <p:cNvPr id="275462" name="Text Box 88"/>
            <p:cNvSpPr txBox="1">
              <a:spLocks noChangeArrowheads="1"/>
            </p:cNvSpPr>
            <p:nvPr/>
          </p:nvSpPr>
          <p:spPr bwMode="auto">
            <a:xfrm>
              <a:off x="1944" y="2897"/>
              <a:ext cx="653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rgbClr val="990000"/>
                  </a:solidFill>
                  <a:latin typeface="Times New Roman" pitchFamily="18" charset="0"/>
                </a:rPr>
                <a:t>G = </a:t>
              </a:r>
              <a:r>
                <a:rPr lang="en-US" altLang="zh-CN" sz="2400">
                  <a:solidFill>
                    <a:srgbClr val="990000"/>
                  </a:solidFill>
                  <a:latin typeface="Times New Roman" pitchFamily="18" charset="0"/>
                </a:rPr>
                <a:t>?</a:t>
              </a:r>
            </a:p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rgbClr val="990000"/>
                  </a:solidFill>
                  <a:latin typeface="Times New Roman" pitchFamily="18" charset="0"/>
                </a:rPr>
                <a:t>h = </a:t>
              </a:r>
              <a:r>
                <a:rPr lang="en-US" altLang="zh-CN" sz="2400">
                  <a:solidFill>
                    <a:srgbClr val="990000"/>
                  </a:solidFill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75463" name="Text Box 89"/>
            <p:cNvSpPr txBox="1">
              <a:spLocks noChangeArrowheads="1"/>
            </p:cNvSpPr>
            <p:nvPr/>
          </p:nvSpPr>
          <p:spPr bwMode="auto">
            <a:xfrm>
              <a:off x="1377" y="1111"/>
              <a:ext cx="856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chemeClr val="tx1"/>
                  </a:solidFill>
                  <a:latin typeface="Times New Roman" pitchFamily="18" charset="0"/>
                </a:rPr>
                <a:t>F</a:t>
              </a:r>
              <a:r>
                <a:rPr lang="en-US" altLang="zh-CN" sz="2400">
                  <a:solidFill>
                    <a:schemeClr val="tx1"/>
                  </a:solidFill>
                  <a:latin typeface="Times New Roman" pitchFamily="18" charset="0"/>
                </a:rPr>
                <a:t>=100 N</a:t>
              </a:r>
            </a:p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chemeClr val="tx1"/>
                  </a:solidFill>
                  <a:latin typeface="Times New Roman" pitchFamily="18" charset="0"/>
                </a:rPr>
                <a:t>s=</a:t>
              </a:r>
              <a:r>
                <a:rPr lang="en-US" altLang="zh-CN" sz="2400">
                  <a:solidFill>
                    <a:schemeClr val="tx1"/>
                  </a:solidFill>
                  <a:latin typeface="Times New Roman" pitchFamily="18" charset="0"/>
                </a:rPr>
                <a:t>10 m</a:t>
              </a:r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959" y="714"/>
              <a:ext cx="552" cy="2070"/>
              <a:chOff x="2354" y="728"/>
              <a:chExt cx="552" cy="2070"/>
            </a:xfrm>
          </p:grpSpPr>
          <p:sp>
            <p:nvSpPr>
              <p:cNvPr id="275465" name="Line 75"/>
              <p:cNvSpPr>
                <a:spLocks noChangeShapeType="1"/>
              </p:cNvSpPr>
              <p:nvPr/>
            </p:nvSpPr>
            <p:spPr bwMode="auto">
              <a:xfrm flipH="1">
                <a:off x="2785" y="973"/>
                <a:ext cx="10" cy="1187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5466" name="Line 76"/>
              <p:cNvSpPr>
                <a:spLocks noChangeShapeType="1"/>
              </p:cNvSpPr>
              <p:nvPr/>
            </p:nvSpPr>
            <p:spPr bwMode="auto">
              <a:xfrm>
                <a:off x="2483" y="1593"/>
                <a:ext cx="1" cy="652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 type="stealth" w="med" len="lg"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5467" name="Oval 77"/>
              <p:cNvSpPr>
                <a:spLocks noChangeArrowheads="1"/>
              </p:cNvSpPr>
              <p:nvPr/>
            </p:nvSpPr>
            <p:spPr bwMode="auto">
              <a:xfrm>
                <a:off x="2478" y="2059"/>
                <a:ext cx="317" cy="297"/>
              </a:xfrm>
              <a:prstGeom prst="ellipse">
                <a:avLst/>
              </a:prstGeom>
              <a:solidFill>
                <a:srgbClr val="C0C0C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5468" name="Rectangle 78"/>
              <p:cNvSpPr>
                <a:spLocks noChangeArrowheads="1"/>
              </p:cNvSpPr>
              <p:nvPr/>
            </p:nvSpPr>
            <p:spPr bwMode="auto">
              <a:xfrm>
                <a:off x="2603" y="2003"/>
                <a:ext cx="41" cy="395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" name="Group 79"/>
              <p:cNvGrpSpPr>
                <a:grpSpLocks/>
              </p:cNvGrpSpPr>
              <p:nvPr/>
            </p:nvGrpSpPr>
            <p:grpSpPr bwMode="auto">
              <a:xfrm>
                <a:off x="2588" y="1919"/>
                <a:ext cx="69" cy="84"/>
                <a:chOff x="990" y="2466"/>
                <a:chExt cx="109" cy="131"/>
              </a:xfrm>
            </p:grpSpPr>
            <p:sp>
              <p:nvSpPr>
                <p:cNvPr id="275470" name="Oval 80"/>
                <p:cNvSpPr>
                  <a:spLocks noChangeArrowheads="1"/>
                </p:cNvSpPr>
                <p:nvPr/>
              </p:nvSpPr>
              <p:spPr bwMode="auto"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99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471" name="Rectangle 81"/>
                <p:cNvSpPr>
                  <a:spLocks noChangeArrowheads="1"/>
                </p:cNvSpPr>
                <p:nvPr/>
              </p:nvSpPr>
              <p:spPr bwMode="auto"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472" name="Line 82"/>
                <p:cNvSpPr>
                  <a:spLocks noChangeShapeType="1"/>
                </p:cNvSpPr>
                <p:nvPr/>
              </p:nvSpPr>
              <p:spPr bwMode="auto">
                <a:xfrm>
                  <a:off x="1055" y="2537"/>
                  <a:ext cx="0" cy="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75473" name="Oval 83"/>
              <p:cNvSpPr>
                <a:spLocks noChangeArrowheads="1"/>
              </p:cNvSpPr>
              <p:nvPr/>
            </p:nvSpPr>
            <p:spPr bwMode="auto">
              <a:xfrm>
                <a:off x="2616" y="2201"/>
                <a:ext cx="28" cy="1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5474" name="Rectangle 84"/>
              <p:cNvSpPr>
                <a:spLocks noChangeArrowheads="1"/>
              </p:cNvSpPr>
              <p:nvPr/>
            </p:nvSpPr>
            <p:spPr bwMode="auto">
              <a:xfrm>
                <a:off x="2519" y="2553"/>
                <a:ext cx="204" cy="245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19050">
                <a:solidFill>
                  <a:srgbClr val="5F5F5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5475" name="Line 85"/>
              <p:cNvSpPr>
                <a:spLocks noChangeShapeType="1"/>
              </p:cNvSpPr>
              <p:nvPr/>
            </p:nvSpPr>
            <p:spPr bwMode="auto">
              <a:xfrm>
                <a:off x="2616" y="2497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5476" name="Oval 86"/>
              <p:cNvSpPr>
                <a:spLocks noChangeArrowheads="1"/>
              </p:cNvSpPr>
              <p:nvPr/>
            </p:nvSpPr>
            <p:spPr bwMode="auto">
              <a:xfrm flipV="1">
                <a:off x="2478" y="856"/>
                <a:ext cx="304" cy="295"/>
              </a:xfrm>
              <a:prstGeom prst="ellipse">
                <a:avLst/>
              </a:prstGeom>
              <a:solidFill>
                <a:srgbClr val="C0C0C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10800000"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5477" name="Rectangle 87"/>
              <p:cNvSpPr>
                <a:spLocks noChangeArrowheads="1"/>
              </p:cNvSpPr>
              <p:nvPr/>
            </p:nvSpPr>
            <p:spPr bwMode="auto">
              <a:xfrm flipV="1">
                <a:off x="2603" y="813"/>
                <a:ext cx="46" cy="391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10800000"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5478" name="Oval 88"/>
              <p:cNvSpPr>
                <a:spLocks noChangeArrowheads="1"/>
              </p:cNvSpPr>
              <p:nvPr/>
            </p:nvSpPr>
            <p:spPr bwMode="auto">
              <a:xfrm>
                <a:off x="2603" y="995"/>
                <a:ext cx="28" cy="1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5479" name="Line 89"/>
              <p:cNvSpPr>
                <a:spLocks noChangeShapeType="1"/>
              </p:cNvSpPr>
              <p:nvPr/>
            </p:nvSpPr>
            <p:spPr bwMode="auto">
              <a:xfrm>
                <a:off x="2483" y="1026"/>
                <a:ext cx="155" cy="909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5" name="Group 90"/>
              <p:cNvGrpSpPr>
                <a:grpSpLocks/>
              </p:cNvGrpSpPr>
              <p:nvPr/>
            </p:nvGrpSpPr>
            <p:grpSpPr bwMode="auto">
              <a:xfrm flipH="1" flipV="1">
                <a:off x="2599" y="2405"/>
                <a:ext cx="70" cy="85"/>
                <a:chOff x="990" y="2466"/>
                <a:chExt cx="109" cy="131"/>
              </a:xfrm>
            </p:grpSpPr>
            <p:sp>
              <p:nvSpPr>
                <p:cNvPr id="275481" name="Oval 91"/>
                <p:cNvSpPr>
                  <a:spLocks noChangeArrowheads="1"/>
                </p:cNvSpPr>
                <p:nvPr/>
              </p:nvSpPr>
              <p:spPr bwMode="auto"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9F9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482" name="Rectangle 92"/>
                <p:cNvSpPr>
                  <a:spLocks noChangeArrowheads="1"/>
                </p:cNvSpPr>
                <p:nvPr/>
              </p:nvSpPr>
              <p:spPr bwMode="auto"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9F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483" name="Line 93"/>
                <p:cNvSpPr>
                  <a:spLocks noChangeShapeType="1"/>
                </p:cNvSpPr>
                <p:nvPr/>
              </p:nvSpPr>
              <p:spPr bwMode="auto">
                <a:xfrm>
                  <a:off x="1055" y="2537"/>
                  <a:ext cx="0" cy="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6" name="Group 94"/>
              <p:cNvGrpSpPr>
                <a:grpSpLocks/>
              </p:cNvGrpSpPr>
              <p:nvPr/>
            </p:nvGrpSpPr>
            <p:grpSpPr bwMode="auto">
              <a:xfrm flipH="1">
                <a:off x="2599" y="728"/>
                <a:ext cx="70" cy="85"/>
                <a:chOff x="990" y="2466"/>
                <a:chExt cx="109" cy="131"/>
              </a:xfrm>
            </p:grpSpPr>
            <p:sp>
              <p:nvSpPr>
                <p:cNvPr id="275485" name="Oval 95"/>
                <p:cNvSpPr>
                  <a:spLocks noChangeArrowheads="1"/>
                </p:cNvSpPr>
                <p:nvPr/>
              </p:nvSpPr>
              <p:spPr bwMode="auto"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CCCC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486" name="Rectangle 96"/>
                <p:cNvSpPr>
                  <a:spLocks noChangeArrowheads="1"/>
                </p:cNvSpPr>
                <p:nvPr/>
              </p:nvSpPr>
              <p:spPr bwMode="auto"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CCCC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487" name="Line 97"/>
                <p:cNvSpPr>
                  <a:spLocks noChangeShapeType="1"/>
                </p:cNvSpPr>
                <p:nvPr/>
              </p:nvSpPr>
              <p:spPr bwMode="auto">
                <a:xfrm>
                  <a:off x="1055" y="2537"/>
                  <a:ext cx="0" cy="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7" name="Group 98"/>
              <p:cNvGrpSpPr>
                <a:grpSpLocks/>
              </p:cNvGrpSpPr>
              <p:nvPr/>
            </p:nvGrpSpPr>
            <p:grpSpPr bwMode="auto">
              <a:xfrm flipV="1">
                <a:off x="2569" y="1195"/>
                <a:ext cx="69" cy="85"/>
                <a:chOff x="990" y="2466"/>
                <a:chExt cx="109" cy="131"/>
              </a:xfrm>
            </p:grpSpPr>
            <p:sp>
              <p:nvSpPr>
                <p:cNvPr id="275489" name="Oval 99"/>
                <p:cNvSpPr>
                  <a:spLocks noChangeArrowheads="1"/>
                </p:cNvSpPr>
                <p:nvPr/>
              </p:nvSpPr>
              <p:spPr bwMode="auto"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99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490" name="Rectangle 100"/>
                <p:cNvSpPr>
                  <a:spLocks noChangeArrowheads="1"/>
                </p:cNvSpPr>
                <p:nvPr/>
              </p:nvSpPr>
              <p:spPr bwMode="auto"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491" name="Line 101"/>
                <p:cNvSpPr>
                  <a:spLocks noChangeShapeType="1"/>
                </p:cNvSpPr>
                <p:nvPr/>
              </p:nvSpPr>
              <p:spPr bwMode="auto">
                <a:xfrm>
                  <a:off x="1055" y="2537"/>
                  <a:ext cx="0" cy="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75492" name="Line 102"/>
              <p:cNvSpPr>
                <a:spLocks noChangeShapeType="1"/>
              </p:cNvSpPr>
              <p:nvPr/>
            </p:nvSpPr>
            <p:spPr bwMode="auto">
              <a:xfrm>
                <a:off x="2354" y="742"/>
                <a:ext cx="552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3419872" y="771550"/>
            <a:ext cx="1989138" cy="3430190"/>
            <a:chOff x="2625" y="714"/>
            <a:chExt cx="1253" cy="2881"/>
          </a:xfrm>
        </p:grpSpPr>
        <p:sp>
          <p:nvSpPr>
            <p:cNvPr id="275494" name="Text Box 90"/>
            <p:cNvSpPr txBox="1">
              <a:spLocks noChangeArrowheads="1"/>
            </p:cNvSpPr>
            <p:nvPr/>
          </p:nvSpPr>
          <p:spPr bwMode="auto">
            <a:xfrm>
              <a:off x="2625" y="1678"/>
              <a:ext cx="873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chemeClr val="tx1"/>
                  </a:solidFill>
                  <a:latin typeface="Times New Roman" pitchFamily="18" charset="0"/>
                </a:rPr>
                <a:t>F</a:t>
              </a:r>
              <a:r>
                <a:rPr lang="en-US" altLang="zh-CN" sz="2400">
                  <a:solidFill>
                    <a:schemeClr val="tx1"/>
                  </a:solidFill>
                  <a:latin typeface="Times New Roman" pitchFamily="18" charset="0"/>
                </a:rPr>
                <a:t>=100 N</a:t>
              </a:r>
            </a:p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rgbClr val="990000"/>
                  </a:solidFill>
                  <a:latin typeface="Times New Roman" pitchFamily="18" charset="0"/>
                </a:rPr>
                <a:t>s</a:t>
              </a:r>
              <a:r>
                <a:rPr lang="en-US" altLang="zh-CN" sz="2400">
                  <a:solidFill>
                    <a:srgbClr val="990000"/>
                  </a:solidFill>
                  <a:latin typeface="Times New Roman" pitchFamily="18" charset="0"/>
                </a:rPr>
                <a:t>=?</a:t>
              </a:r>
            </a:p>
          </p:txBody>
        </p:sp>
        <p:sp>
          <p:nvSpPr>
            <p:cNvPr id="275495" name="Text Box 91"/>
            <p:cNvSpPr txBox="1">
              <a:spLocks noChangeArrowheads="1"/>
            </p:cNvSpPr>
            <p:nvPr/>
          </p:nvSpPr>
          <p:spPr bwMode="auto">
            <a:xfrm>
              <a:off x="3107" y="2897"/>
              <a:ext cx="771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rgbClr val="990000"/>
                  </a:solidFill>
                  <a:latin typeface="Times New Roman" pitchFamily="18" charset="0"/>
                </a:rPr>
                <a:t>G = </a:t>
              </a:r>
              <a:r>
                <a:rPr lang="en-US" altLang="zh-CN" sz="2400">
                  <a:solidFill>
                    <a:srgbClr val="990000"/>
                  </a:solidFill>
                  <a:latin typeface="Times New Roman" pitchFamily="18" charset="0"/>
                </a:rPr>
                <a:t>?</a:t>
              </a:r>
            </a:p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chemeClr val="tx1"/>
                  </a:solidFill>
                  <a:latin typeface="Times New Roman" pitchFamily="18" charset="0"/>
                </a:rPr>
                <a:t>h=</a:t>
              </a:r>
              <a:r>
                <a:rPr lang="en-US" altLang="zh-CN" sz="2400">
                  <a:solidFill>
                    <a:schemeClr val="tx1"/>
                  </a:solidFill>
                  <a:latin typeface="Times New Roman" pitchFamily="18" charset="0"/>
                </a:rPr>
                <a:t>10 m</a:t>
              </a:r>
            </a:p>
          </p:txBody>
        </p:sp>
        <p:grpSp>
          <p:nvGrpSpPr>
            <p:cNvPr id="9" name="Group 40"/>
            <p:cNvGrpSpPr>
              <a:grpSpLocks/>
            </p:cNvGrpSpPr>
            <p:nvPr/>
          </p:nvGrpSpPr>
          <p:grpSpPr bwMode="auto">
            <a:xfrm>
              <a:off x="3260" y="714"/>
              <a:ext cx="527" cy="2130"/>
              <a:chOff x="3260" y="714"/>
              <a:chExt cx="527" cy="2130"/>
            </a:xfrm>
          </p:grpSpPr>
          <p:sp>
            <p:nvSpPr>
              <p:cNvPr id="275497" name="Line 106"/>
              <p:cNvSpPr>
                <a:spLocks noChangeShapeType="1"/>
              </p:cNvSpPr>
              <p:nvPr/>
            </p:nvSpPr>
            <p:spPr bwMode="auto">
              <a:xfrm flipH="1">
                <a:off x="3277" y="966"/>
                <a:ext cx="82" cy="769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stealth" w="med" len="lg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0" name="Group 110"/>
              <p:cNvGrpSpPr>
                <a:grpSpLocks/>
              </p:cNvGrpSpPr>
              <p:nvPr/>
            </p:nvGrpSpPr>
            <p:grpSpPr bwMode="auto">
              <a:xfrm>
                <a:off x="3390" y="2529"/>
                <a:ext cx="209" cy="315"/>
                <a:chOff x="4872" y="5010"/>
                <a:chExt cx="294" cy="460"/>
              </a:xfrm>
            </p:grpSpPr>
            <p:sp>
              <p:nvSpPr>
                <p:cNvPr id="275499" name="Rectangle 111"/>
                <p:cNvSpPr>
                  <a:spLocks noChangeArrowheads="1"/>
                </p:cNvSpPr>
                <p:nvPr/>
              </p:nvSpPr>
              <p:spPr bwMode="auto">
                <a:xfrm>
                  <a:off x="4872" y="5102"/>
                  <a:ext cx="294" cy="368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0" scaled="1"/>
                </a:gradFill>
                <a:ln w="19050">
                  <a:solidFill>
                    <a:srgbClr val="5F5F5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00" name="Line 112"/>
                <p:cNvSpPr>
                  <a:spLocks noChangeShapeType="1"/>
                </p:cNvSpPr>
                <p:nvPr/>
              </p:nvSpPr>
              <p:spPr bwMode="auto">
                <a:xfrm>
                  <a:off x="5019" y="5010"/>
                  <a:ext cx="0" cy="9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75501" name="Line 105"/>
              <p:cNvSpPr>
                <a:spLocks noChangeShapeType="1"/>
              </p:cNvSpPr>
              <p:nvPr/>
            </p:nvSpPr>
            <p:spPr bwMode="auto">
              <a:xfrm flipV="1">
                <a:off x="3674" y="966"/>
                <a:ext cx="14" cy="1307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5502" name="Line 107"/>
              <p:cNvSpPr>
                <a:spLocks noChangeShapeType="1"/>
              </p:cNvSpPr>
              <p:nvPr/>
            </p:nvSpPr>
            <p:spPr bwMode="auto">
              <a:xfrm flipH="1">
                <a:off x="3532" y="1281"/>
                <a:ext cx="85" cy="737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5503" name="Line 109"/>
              <p:cNvSpPr>
                <a:spLocks noChangeShapeType="1"/>
              </p:cNvSpPr>
              <p:nvPr/>
            </p:nvSpPr>
            <p:spPr bwMode="auto">
              <a:xfrm flipH="1">
                <a:off x="3334" y="1249"/>
                <a:ext cx="91" cy="1053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1" name="Group 48"/>
              <p:cNvGrpSpPr>
                <a:grpSpLocks/>
              </p:cNvGrpSpPr>
              <p:nvPr/>
            </p:nvGrpSpPr>
            <p:grpSpPr bwMode="auto">
              <a:xfrm>
                <a:off x="3345" y="2018"/>
                <a:ext cx="329" cy="529"/>
                <a:chOff x="3359" y="2085"/>
                <a:chExt cx="329" cy="529"/>
              </a:xfrm>
            </p:grpSpPr>
            <p:sp>
              <p:nvSpPr>
                <p:cNvPr id="275505" name="Oval 115"/>
                <p:cNvSpPr>
                  <a:spLocks noChangeArrowheads="1"/>
                </p:cNvSpPr>
                <p:nvPr/>
              </p:nvSpPr>
              <p:spPr bwMode="auto">
                <a:xfrm>
                  <a:off x="3359" y="2193"/>
                  <a:ext cx="329" cy="314"/>
                </a:xfrm>
                <a:prstGeom prst="ellipse">
                  <a:avLst/>
                </a:prstGeom>
                <a:solidFill>
                  <a:srgbClr val="C0C0C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06" name="Rectangle 116"/>
                <p:cNvSpPr>
                  <a:spLocks noChangeArrowheads="1"/>
                </p:cNvSpPr>
                <p:nvPr/>
              </p:nvSpPr>
              <p:spPr bwMode="auto">
                <a:xfrm>
                  <a:off x="3497" y="2160"/>
                  <a:ext cx="35" cy="379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07" name="Oval 117"/>
                <p:cNvSpPr>
                  <a:spLocks noChangeArrowheads="1"/>
                </p:cNvSpPr>
                <p:nvPr/>
              </p:nvSpPr>
              <p:spPr bwMode="auto">
                <a:xfrm rot="10800000">
                  <a:off x="3491" y="2573"/>
                  <a:ext cx="46" cy="41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08" name="Rectangle 118"/>
                <p:cNvSpPr>
                  <a:spLocks noChangeArrowheads="1"/>
                </p:cNvSpPr>
                <p:nvPr/>
              </p:nvSpPr>
              <p:spPr bwMode="auto">
                <a:xfrm rot="10800000">
                  <a:off x="3517" y="2566"/>
                  <a:ext cx="39" cy="34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09" name="Line 119"/>
                <p:cNvSpPr>
                  <a:spLocks noChangeShapeType="1"/>
                </p:cNvSpPr>
                <p:nvPr/>
              </p:nvSpPr>
              <p:spPr bwMode="auto">
                <a:xfrm rot="10800000">
                  <a:off x="3517" y="2539"/>
                  <a:ext cx="0" cy="34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2" name="Group 54"/>
                <p:cNvGrpSpPr>
                  <a:grpSpLocks/>
                </p:cNvGrpSpPr>
                <p:nvPr/>
              </p:nvGrpSpPr>
              <p:grpSpPr bwMode="auto">
                <a:xfrm>
                  <a:off x="3475" y="2085"/>
                  <a:ext cx="65" cy="75"/>
                  <a:chOff x="3945" y="1878"/>
                  <a:chExt cx="65" cy="75"/>
                </a:xfrm>
              </p:grpSpPr>
              <p:sp>
                <p:nvSpPr>
                  <p:cNvPr id="275511" name="Oval 120"/>
                  <p:cNvSpPr>
                    <a:spLocks noChangeArrowheads="1"/>
                  </p:cNvSpPr>
                  <p:nvPr/>
                </p:nvSpPr>
                <p:spPr bwMode="auto">
                  <a:xfrm>
                    <a:off x="3964" y="1878"/>
                    <a:ext cx="46" cy="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b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5512" name="Rectangle 121"/>
                  <p:cNvSpPr>
                    <a:spLocks noChangeArrowheads="1"/>
                  </p:cNvSpPr>
                  <p:nvPr/>
                </p:nvSpPr>
                <p:spPr bwMode="auto">
                  <a:xfrm>
                    <a:off x="3945" y="1892"/>
                    <a:ext cx="39" cy="34"/>
                  </a:xfrm>
                  <a:prstGeom prst="rect">
                    <a:avLst/>
                  </a:prstGeom>
                  <a:solidFill>
                    <a:srgbClr val="FFFFFF"/>
                  </a:solidFill>
                  <a:ln w="38100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b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5513" name="Line 122"/>
                  <p:cNvSpPr>
                    <a:spLocks noChangeShapeType="1"/>
                  </p:cNvSpPr>
                  <p:nvPr/>
                </p:nvSpPr>
                <p:spPr bwMode="auto">
                  <a:xfrm>
                    <a:off x="3984" y="1919"/>
                    <a:ext cx="0" cy="34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75514" name="Oval 123"/>
                <p:cNvSpPr>
                  <a:spLocks noChangeArrowheads="1"/>
                </p:cNvSpPr>
                <p:nvPr/>
              </p:nvSpPr>
              <p:spPr bwMode="auto">
                <a:xfrm>
                  <a:off x="3510" y="2333"/>
                  <a:ext cx="27" cy="12"/>
                </a:xfrm>
                <a:prstGeom prst="ellipse">
                  <a:avLst/>
                </a:prstGeom>
                <a:solidFill>
                  <a:srgbClr val="00000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75515" name="Line 125"/>
              <p:cNvSpPr>
                <a:spLocks noChangeShapeType="1"/>
              </p:cNvSpPr>
              <p:nvPr/>
            </p:nvSpPr>
            <p:spPr bwMode="auto">
              <a:xfrm>
                <a:off x="3260" y="714"/>
                <a:ext cx="527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3" name="Group 126"/>
              <p:cNvGrpSpPr>
                <a:grpSpLocks/>
              </p:cNvGrpSpPr>
              <p:nvPr/>
            </p:nvGrpSpPr>
            <p:grpSpPr bwMode="auto">
              <a:xfrm>
                <a:off x="3359" y="714"/>
                <a:ext cx="329" cy="779"/>
                <a:chOff x="3216" y="528"/>
                <a:chExt cx="480" cy="1188"/>
              </a:xfrm>
            </p:grpSpPr>
            <p:sp>
              <p:nvSpPr>
                <p:cNvPr id="275517" name="Line 127"/>
                <p:cNvSpPr>
                  <a:spLocks noChangeShapeType="1"/>
                </p:cNvSpPr>
                <p:nvPr/>
              </p:nvSpPr>
              <p:spPr bwMode="auto">
                <a:xfrm>
                  <a:off x="3465" y="1716"/>
                  <a:ext cx="0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5518" name="Oval 128"/>
                <p:cNvSpPr>
                  <a:spLocks noChangeArrowheads="1"/>
                </p:cNvSpPr>
                <p:nvPr/>
              </p:nvSpPr>
              <p:spPr bwMode="auto">
                <a:xfrm flipV="1">
                  <a:off x="3312" y="1219"/>
                  <a:ext cx="288" cy="288"/>
                </a:xfrm>
                <a:prstGeom prst="ellipse">
                  <a:avLst/>
                </a:prstGeom>
                <a:solidFill>
                  <a:srgbClr val="C0C0C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19" name="Oval 129"/>
                <p:cNvSpPr>
                  <a:spLocks noChangeArrowheads="1"/>
                </p:cNvSpPr>
                <p:nvPr/>
              </p:nvSpPr>
              <p:spPr bwMode="auto">
                <a:xfrm flipV="1">
                  <a:off x="3216" y="691"/>
                  <a:ext cx="480" cy="480"/>
                </a:xfrm>
                <a:prstGeom prst="ellipse">
                  <a:avLst/>
                </a:prstGeom>
                <a:solidFill>
                  <a:srgbClr val="C0C0C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20" name="Rectangle 130"/>
                <p:cNvSpPr>
                  <a:spLocks noChangeArrowheads="1"/>
                </p:cNvSpPr>
                <p:nvPr/>
              </p:nvSpPr>
              <p:spPr bwMode="auto">
                <a:xfrm flipV="1">
                  <a:off x="3418" y="643"/>
                  <a:ext cx="57" cy="91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21" name="Oval 131"/>
                <p:cNvSpPr>
                  <a:spLocks noChangeArrowheads="1"/>
                </p:cNvSpPr>
                <p:nvPr/>
              </p:nvSpPr>
              <p:spPr bwMode="auto">
                <a:xfrm rot="10800000" flipV="1">
                  <a:off x="3408" y="528"/>
                  <a:ext cx="67" cy="62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22" name="Rectangle 132"/>
                <p:cNvSpPr>
                  <a:spLocks noChangeArrowheads="1"/>
                </p:cNvSpPr>
                <p:nvPr/>
              </p:nvSpPr>
              <p:spPr bwMode="auto">
                <a:xfrm rot="10800000" flipV="1">
                  <a:off x="3446" y="549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23" name="Line 133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3447" y="590"/>
                  <a:ext cx="0" cy="53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5524" name="Oval 134"/>
                <p:cNvSpPr>
                  <a:spLocks noChangeArrowheads="1"/>
                </p:cNvSpPr>
                <p:nvPr/>
              </p:nvSpPr>
              <p:spPr bwMode="auto">
                <a:xfrm flipV="1">
                  <a:off x="3437" y="1588"/>
                  <a:ext cx="67" cy="63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25" name="Rectangle 135"/>
                <p:cNvSpPr>
                  <a:spLocks noChangeArrowheads="1"/>
                </p:cNvSpPr>
                <p:nvPr/>
              </p:nvSpPr>
              <p:spPr bwMode="auto">
                <a:xfrm flipV="1">
                  <a:off x="3408" y="1578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26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3466" y="1536"/>
                  <a:ext cx="0" cy="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5527" name="Oval 137"/>
                <p:cNvSpPr>
                  <a:spLocks noChangeArrowheads="1"/>
                </p:cNvSpPr>
                <p:nvPr/>
              </p:nvSpPr>
              <p:spPr bwMode="auto">
                <a:xfrm flipV="1">
                  <a:off x="3437" y="939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28" name="Oval 138"/>
                <p:cNvSpPr>
                  <a:spLocks noChangeArrowheads="1"/>
                </p:cNvSpPr>
                <p:nvPr/>
              </p:nvSpPr>
              <p:spPr bwMode="auto">
                <a:xfrm flipV="1">
                  <a:off x="3408" y="1344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14" name="Group 73"/>
          <p:cNvGrpSpPr>
            <a:grpSpLocks/>
          </p:cNvGrpSpPr>
          <p:nvPr/>
        </p:nvGrpSpPr>
        <p:grpSpPr bwMode="auto">
          <a:xfrm>
            <a:off x="6300192" y="699542"/>
            <a:ext cx="2087562" cy="3865960"/>
            <a:chOff x="4145" y="686"/>
            <a:chExt cx="1315" cy="3247"/>
          </a:xfrm>
        </p:grpSpPr>
        <p:sp>
          <p:nvSpPr>
            <p:cNvPr id="275530" name="Text Box 92"/>
            <p:cNvSpPr txBox="1">
              <a:spLocks noChangeArrowheads="1"/>
            </p:cNvSpPr>
            <p:nvPr/>
          </p:nvSpPr>
          <p:spPr bwMode="auto">
            <a:xfrm>
              <a:off x="4741" y="1168"/>
              <a:ext cx="607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chemeClr val="tx1"/>
                  </a:solidFill>
                  <a:latin typeface="Times New Roman" pitchFamily="18" charset="0"/>
                </a:rPr>
                <a:t>F</a:t>
              </a:r>
            </a:p>
            <a:p>
              <a:pPr algn="l">
                <a:spcBef>
                  <a:spcPct val="0"/>
                </a:spcBef>
              </a:pPr>
              <a:r>
                <a:rPr lang="en-US" altLang="zh-CN" sz="2400" i="1">
                  <a:solidFill>
                    <a:srgbClr val="990000"/>
                  </a:solidFill>
                  <a:latin typeface="Times New Roman" pitchFamily="18" charset="0"/>
                </a:rPr>
                <a:t>s= </a:t>
              </a:r>
              <a:r>
                <a:rPr lang="en-US" altLang="zh-CN" sz="2400">
                  <a:solidFill>
                    <a:srgbClr val="990000"/>
                  </a:solidFill>
                  <a:latin typeface="Times New Roman" pitchFamily="18" charset="0"/>
                </a:rPr>
                <a:t>?</a:t>
              </a:r>
            </a:p>
          </p:txBody>
        </p:sp>
        <p:sp>
          <p:nvSpPr>
            <p:cNvPr id="275531" name="Text Box 95"/>
            <p:cNvSpPr txBox="1">
              <a:spLocks noChangeArrowheads="1"/>
            </p:cNvSpPr>
            <p:nvPr/>
          </p:nvSpPr>
          <p:spPr bwMode="auto">
            <a:xfrm>
              <a:off x="4145" y="2925"/>
              <a:ext cx="1315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zh-CN" altLang="en-US" sz="2400">
                  <a:solidFill>
                    <a:schemeClr val="tx1"/>
                  </a:solidFill>
                  <a:latin typeface="Times New Roman" pitchFamily="18" charset="0"/>
                </a:rPr>
                <a:t>物体以</a:t>
              </a:r>
              <a:r>
                <a:rPr lang="en-US" altLang="zh-CN" sz="2400">
                  <a:solidFill>
                    <a:schemeClr val="tx1"/>
                  </a:solidFill>
                  <a:latin typeface="Times New Roman" pitchFamily="18" charset="0"/>
                </a:rPr>
                <a:t>0.2 m/s</a:t>
              </a:r>
              <a:r>
                <a:rPr lang="zh-CN" altLang="en-US" sz="2400">
                  <a:solidFill>
                    <a:schemeClr val="tx1"/>
                  </a:solidFill>
                  <a:latin typeface="Times New Roman" pitchFamily="18" charset="0"/>
                </a:rPr>
                <a:t>的速度匀速上升</a:t>
              </a:r>
              <a:r>
                <a:rPr lang="en-US" altLang="zh-CN" sz="2400">
                  <a:solidFill>
                    <a:schemeClr val="tx1"/>
                  </a:solidFill>
                  <a:latin typeface="Times New Roman" pitchFamily="18" charset="0"/>
                </a:rPr>
                <a:t>10 s </a:t>
              </a:r>
              <a:r>
                <a:rPr lang="zh-CN" altLang="en-US" sz="2400">
                  <a:solidFill>
                    <a:schemeClr val="tx1"/>
                  </a:solidFill>
                  <a:latin typeface="Times New Roman" pitchFamily="18" charset="0"/>
                </a:rPr>
                <a:t>的时间</a:t>
              </a:r>
            </a:p>
          </p:txBody>
        </p:sp>
        <p:grpSp>
          <p:nvGrpSpPr>
            <p:cNvPr id="15" name="Group 76"/>
            <p:cNvGrpSpPr>
              <a:grpSpLocks/>
            </p:cNvGrpSpPr>
            <p:nvPr/>
          </p:nvGrpSpPr>
          <p:grpSpPr bwMode="auto">
            <a:xfrm>
              <a:off x="4315" y="686"/>
              <a:ext cx="475" cy="2182"/>
              <a:chOff x="4315" y="686"/>
              <a:chExt cx="475" cy="2182"/>
            </a:xfrm>
          </p:grpSpPr>
          <p:grpSp>
            <p:nvGrpSpPr>
              <p:cNvPr id="16" name="Group 188"/>
              <p:cNvGrpSpPr>
                <a:grpSpLocks/>
              </p:cNvGrpSpPr>
              <p:nvPr/>
            </p:nvGrpSpPr>
            <p:grpSpPr bwMode="auto">
              <a:xfrm>
                <a:off x="4429" y="2557"/>
                <a:ext cx="209" cy="311"/>
                <a:chOff x="4872" y="5010"/>
                <a:chExt cx="294" cy="460"/>
              </a:xfrm>
            </p:grpSpPr>
            <p:sp>
              <p:nvSpPr>
                <p:cNvPr id="275534" name="Rectangle 189"/>
                <p:cNvSpPr>
                  <a:spLocks noChangeArrowheads="1"/>
                </p:cNvSpPr>
                <p:nvPr/>
              </p:nvSpPr>
              <p:spPr bwMode="auto">
                <a:xfrm>
                  <a:off x="4872" y="5102"/>
                  <a:ext cx="294" cy="368"/>
                </a:xfrm>
                <a:prstGeom prst="rect">
                  <a:avLst/>
                </a:prstGeom>
                <a:gradFill rotWithShape="1">
                  <a:gsLst>
                    <a:gs pos="0">
                      <a:srgbClr val="FFFFFF">
                        <a:gamma/>
                        <a:shade val="46275"/>
                        <a:invGamma/>
                      </a:srgbClr>
                    </a:gs>
                    <a:gs pos="50000">
                      <a:srgbClr val="FFFFFF"/>
                    </a:gs>
                    <a:gs pos="100000">
                      <a:srgbClr val="FFFFFF">
                        <a:gamma/>
                        <a:shade val="46275"/>
                        <a:invGamma/>
                      </a:srgbClr>
                    </a:gs>
                  </a:gsLst>
                  <a:lin ang="0" scaled="1"/>
                </a:gradFill>
                <a:ln w="19050">
                  <a:solidFill>
                    <a:srgbClr val="5F5F5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35" name="Line 190"/>
                <p:cNvSpPr>
                  <a:spLocks noChangeShapeType="1"/>
                </p:cNvSpPr>
                <p:nvPr/>
              </p:nvSpPr>
              <p:spPr bwMode="auto">
                <a:xfrm>
                  <a:off x="5019" y="5010"/>
                  <a:ext cx="0" cy="9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275536" name="Line 183"/>
              <p:cNvSpPr>
                <a:spLocks noChangeShapeType="1"/>
              </p:cNvSpPr>
              <p:nvPr/>
            </p:nvSpPr>
            <p:spPr bwMode="auto">
              <a:xfrm flipH="1" flipV="1">
                <a:off x="4344" y="949"/>
                <a:ext cx="30" cy="137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5537" name="Line 184"/>
              <p:cNvSpPr>
                <a:spLocks noChangeShapeType="1"/>
              </p:cNvSpPr>
              <p:nvPr/>
            </p:nvSpPr>
            <p:spPr bwMode="auto">
              <a:xfrm flipV="1">
                <a:off x="4712" y="1253"/>
                <a:ext cx="11" cy="107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 type="stealth" w="med" len="lg"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5538" name="Line 186"/>
              <p:cNvSpPr>
                <a:spLocks noChangeShapeType="1"/>
              </p:cNvSpPr>
              <p:nvPr/>
            </p:nvSpPr>
            <p:spPr bwMode="auto">
              <a:xfrm flipH="1">
                <a:off x="4436" y="1196"/>
                <a:ext cx="78" cy="835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75539" name="Line 187"/>
              <p:cNvSpPr>
                <a:spLocks noChangeShapeType="1"/>
              </p:cNvSpPr>
              <p:nvPr/>
            </p:nvSpPr>
            <p:spPr bwMode="auto">
              <a:xfrm flipH="1">
                <a:off x="4651" y="978"/>
                <a:ext cx="31" cy="1023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17" name="Group 191"/>
              <p:cNvGrpSpPr>
                <a:grpSpLocks/>
              </p:cNvGrpSpPr>
              <p:nvPr/>
            </p:nvGrpSpPr>
            <p:grpSpPr bwMode="auto">
              <a:xfrm>
                <a:off x="4374" y="1826"/>
                <a:ext cx="338" cy="731"/>
                <a:chOff x="3840" y="2352"/>
                <a:chExt cx="480" cy="1123"/>
              </a:xfrm>
            </p:grpSpPr>
            <p:sp>
              <p:nvSpPr>
                <p:cNvPr id="275541" name="Oval 192"/>
                <p:cNvSpPr>
                  <a:spLocks noChangeArrowheads="1"/>
                </p:cNvSpPr>
                <p:nvPr/>
              </p:nvSpPr>
              <p:spPr bwMode="auto">
                <a:xfrm>
                  <a:off x="3936" y="2496"/>
                  <a:ext cx="288" cy="288"/>
                </a:xfrm>
                <a:prstGeom prst="ellipse">
                  <a:avLst/>
                </a:prstGeom>
                <a:solidFill>
                  <a:srgbClr val="C0C0C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42" name="Oval 193"/>
                <p:cNvSpPr>
                  <a:spLocks noChangeArrowheads="1"/>
                </p:cNvSpPr>
                <p:nvPr/>
              </p:nvSpPr>
              <p:spPr bwMode="auto">
                <a:xfrm>
                  <a:off x="3840" y="2832"/>
                  <a:ext cx="480" cy="480"/>
                </a:xfrm>
                <a:prstGeom prst="ellipse">
                  <a:avLst/>
                </a:prstGeom>
                <a:solidFill>
                  <a:srgbClr val="C0C0C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43" name="Rectangle 194"/>
                <p:cNvSpPr>
                  <a:spLocks noChangeArrowheads="1"/>
                </p:cNvSpPr>
                <p:nvPr/>
              </p:nvSpPr>
              <p:spPr bwMode="auto">
                <a:xfrm>
                  <a:off x="4042" y="2448"/>
                  <a:ext cx="57" cy="91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44" name="Oval 195"/>
                <p:cNvSpPr>
                  <a:spLocks noChangeArrowheads="1"/>
                </p:cNvSpPr>
                <p:nvPr/>
              </p:nvSpPr>
              <p:spPr bwMode="auto">
                <a:xfrm rot="10800000">
                  <a:off x="4032" y="3413"/>
                  <a:ext cx="67" cy="62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45" name="Rectangle 196"/>
                <p:cNvSpPr>
                  <a:spLocks noChangeArrowheads="1"/>
                </p:cNvSpPr>
                <p:nvPr/>
              </p:nvSpPr>
              <p:spPr bwMode="auto">
                <a:xfrm rot="10800000">
                  <a:off x="4070" y="3402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46" name="Line 197"/>
                <p:cNvSpPr>
                  <a:spLocks noChangeShapeType="1"/>
                </p:cNvSpPr>
                <p:nvPr/>
              </p:nvSpPr>
              <p:spPr bwMode="auto">
                <a:xfrm rot="10800000">
                  <a:off x="4071" y="3360"/>
                  <a:ext cx="0" cy="53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5547" name="Oval 198"/>
                <p:cNvSpPr>
                  <a:spLocks noChangeArrowheads="1"/>
                </p:cNvSpPr>
                <p:nvPr/>
              </p:nvSpPr>
              <p:spPr bwMode="auto">
                <a:xfrm>
                  <a:off x="4061" y="2352"/>
                  <a:ext cx="67" cy="63"/>
                </a:xfrm>
                <a:prstGeom prst="ellipse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48" name="Rectangle 199"/>
                <p:cNvSpPr>
                  <a:spLocks noChangeArrowheads="1"/>
                </p:cNvSpPr>
                <p:nvPr/>
              </p:nvSpPr>
              <p:spPr bwMode="auto">
                <a:xfrm>
                  <a:off x="4032" y="2373"/>
                  <a:ext cx="58" cy="52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49" name="Line 200"/>
                <p:cNvSpPr>
                  <a:spLocks noChangeShapeType="1"/>
                </p:cNvSpPr>
                <p:nvPr/>
              </p:nvSpPr>
              <p:spPr bwMode="auto">
                <a:xfrm>
                  <a:off x="4090" y="2415"/>
                  <a:ext cx="0" cy="52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75550" name="Oval 201"/>
                <p:cNvSpPr>
                  <a:spLocks noChangeArrowheads="1"/>
                </p:cNvSpPr>
                <p:nvPr/>
              </p:nvSpPr>
              <p:spPr bwMode="auto">
                <a:xfrm>
                  <a:off x="4061" y="3046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51" name="Oval 202"/>
                <p:cNvSpPr>
                  <a:spLocks noChangeArrowheads="1"/>
                </p:cNvSpPr>
                <p:nvPr/>
              </p:nvSpPr>
              <p:spPr bwMode="auto">
                <a:xfrm>
                  <a:off x="4061" y="2683"/>
                  <a:ext cx="38" cy="18"/>
                </a:xfrm>
                <a:prstGeom prst="ellipse">
                  <a:avLst/>
                </a:prstGeom>
                <a:solidFill>
                  <a:srgbClr val="00000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</p:grpSp>
          <p:grpSp>
            <p:nvGrpSpPr>
              <p:cNvPr id="18" name="Group 96"/>
              <p:cNvGrpSpPr>
                <a:grpSpLocks/>
              </p:cNvGrpSpPr>
              <p:nvPr/>
            </p:nvGrpSpPr>
            <p:grpSpPr bwMode="auto">
              <a:xfrm>
                <a:off x="4344" y="686"/>
                <a:ext cx="334" cy="572"/>
                <a:chOff x="4241" y="686"/>
                <a:chExt cx="334" cy="572"/>
              </a:xfrm>
            </p:grpSpPr>
            <p:sp>
              <p:nvSpPr>
                <p:cNvPr id="275553" name="Oval 207"/>
                <p:cNvSpPr>
                  <a:spLocks noChangeArrowheads="1"/>
                </p:cNvSpPr>
                <p:nvPr/>
              </p:nvSpPr>
              <p:spPr bwMode="auto">
                <a:xfrm flipV="1">
                  <a:off x="4241" y="793"/>
                  <a:ext cx="334" cy="317"/>
                </a:xfrm>
                <a:prstGeom prst="ellipse">
                  <a:avLst/>
                </a:prstGeom>
                <a:solidFill>
                  <a:srgbClr val="C0C0C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54" name="Rectangle 208"/>
                <p:cNvSpPr>
                  <a:spLocks noChangeArrowheads="1"/>
                </p:cNvSpPr>
                <p:nvPr/>
              </p:nvSpPr>
              <p:spPr bwMode="auto">
                <a:xfrm flipV="1">
                  <a:off x="4383" y="762"/>
                  <a:ext cx="56" cy="377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55" name="Oval 209"/>
                <p:cNvSpPr>
                  <a:spLocks noChangeArrowheads="1"/>
                </p:cNvSpPr>
                <p:nvPr/>
              </p:nvSpPr>
              <p:spPr bwMode="auto">
                <a:xfrm rot="10800000" flipV="1">
                  <a:off x="4375" y="686"/>
                  <a:ext cx="46" cy="41"/>
                </a:xfrm>
                <a:prstGeom prst="ellipse">
                  <a:avLst/>
                </a:prstGeom>
                <a:solidFill>
                  <a:srgbClr val="FFFFCC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56" name="Rectangle 210"/>
                <p:cNvSpPr>
                  <a:spLocks noChangeArrowheads="1"/>
                </p:cNvSpPr>
                <p:nvPr/>
              </p:nvSpPr>
              <p:spPr bwMode="auto">
                <a:xfrm rot="10800000" flipV="1">
                  <a:off x="4401" y="700"/>
                  <a:ext cx="40" cy="34"/>
                </a:xfrm>
                <a:prstGeom prst="rect">
                  <a:avLst/>
                </a:prstGeom>
                <a:solidFill>
                  <a:srgbClr val="FFFFFF"/>
                </a:solidFill>
                <a:ln w="38100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5557" name="Line 211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4402" y="727"/>
                  <a:ext cx="0" cy="35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grpSp>
              <p:nvGrpSpPr>
                <p:cNvPr id="19" name="Group 102"/>
                <p:cNvGrpSpPr>
                  <a:grpSpLocks/>
                </p:cNvGrpSpPr>
                <p:nvPr/>
              </p:nvGrpSpPr>
              <p:grpSpPr bwMode="auto">
                <a:xfrm>
                  <a:off x="4375" y="1139"/>
                  <a:ext cx="66" cy="119"/>
                  <a:chOff x="4375" y="1350"/>
                  <a:chExt cx="66" cy="119"/>
                </a:xfrm>
              </p:grpSpPr>
              <p:sp>
                <p:nvSpPr>
                  <p:cNvPr id="275559" name="Line 205"/>
                  <p:cNvSpPr>
                    <a:spLocks noChangeShapeType="1"/>
                  </p:cNvSpPr>
                  <p:nvPr/>
                </p:nvSpPr>
                <p:spPr bwMode="auto">
                  <a:xfrm>
                    <a:off x="4414" y="1469"/>
                    <a:ext cx="0" cy="0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  <p:sp>
                <p:nvSpPr>
                  <p:cNvPr id="275560" name="Oval 212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395" y="1385"/>
                    <a:ext cx="46" cy="41"/>
                  </a:xfrm>
                  <a:prstGeom prst="ellipse">
                    <a:avLst/>
                  </a:prstGeom>
                  <a:solidFill>
                    <a:srgbClr val="FFFFFF"/>
                  </a:solidFill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10800000"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b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5561" name="Rectangle 213"/>
                  <p:cNvSpPr>
                    <a:spLocks noChangeArrowheads="1"/>
                  </p:cNvSpPr>
                  <p:nvPr/>
                </p:nvSpPr>
                <p:spPr bwMode="auto">
                  <a:xfrm flipV="1">
                    <a:off x="4375" y="1378"/>
                    <a:ext cx="40" cy="34"/>
                  </a:xfrm>
                  <a:prstGeom prst="rect">
                    <a:avLst/>
                  </a:prstGeom>
                  <a:solidFill>
                    <a:srgbClr val="FFFFFF"/>
                  </a:solidFill>
                  <a:ln w="38100">
                    <a:noFill/>
                    <a:miter lim="800000"/>
                    <a:headEnd/>
                    <a:tailEnd/>
                  </a:ln>
                </p:spPr>
                <p:txBody>
                  <a:bodyPr rot="10800000"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b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75562" name="Line 2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415" y="1350"/>
                    <a:ext cx="0" cy="35"/>
                  </a:xfrm>
                  <a:prstGeom prst="line">
                    <a:avLst/>
                  </a:prstGeom>
                  <a:noFill/>
                  <a:ln w="381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75563" name="Oval 215"/>
                <p:cNvSpPr>
                  <a:spLocks noChangeArrowheads="1"/>
                </p:cNvSpPr>
                <p:nvPr/>
              </p:nvSpPr>
              <p:spPr bwMode="auto">
                <a:xfrm flipV="1">
                  <a:off x="4395" y="957"/>
                  <a:ext cx="26" cy="12"/>
                </a:xfrm>
                <a:prstGeom prst="ellipse">
                  <a:avLst/>
                </a:prstGeom>
                <a:solidFill>
                  <a:srgbClr val="000000"/>
                </a:solidFill>
                <a:ln w="381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75564" name="Line 203"/>
              <p:cNvSpPr>
                <a:spLocks noChangeShapeType="1"/>
              </p:cNvSpPr>
              <p:nvPr/>
            </p:nvSpPr>
            <p:spPr bwMode="auto">
              <a:xfrm>
                <a:off x="4315" y="714"/>
                <a:ext cx="47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106" name="TextBox 105"/>
          <p:cNvSpPr txBox="1"/>
          <p:nvPr/>
        </p:nvSpPr>
        <p:spPr>
          <a:xfrm>
            <a:off x="251520" y="195486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考考你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2347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练一练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627534"/>
            <a:ext cx="8280920" cy="319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、定滑轮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左端绳子下端挂着相同的重物，若在定滑轮右端的绳子自由端分别沿三个方向用力（如图所示），力的大小分别为：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、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、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，则   （       ）。                               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   	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A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 smtClean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最大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  	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B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 smtClean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最大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  	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C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</a:t>
            </a:r>
            <a:r>
              <a:rPr lang="en-US" altLang="zh-CN" sz="2400" i="1" dirty="0" smtClean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 smtClean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最大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  	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D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、三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个力一样大 </a:t>
            </a:r>
          </a:p>
        </p:txBody>
      </p: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6300192" y="2211710"/>
            <a:ext cx="2338388" cy="2501900"/>
            <a:chOff x="3878" y="2478"/>
            <a:chExt cx="1252" cy="1315"/>
          </a:xfrm>
        </p:grpSpPr>
        <p:sp>
          <p:nvSpPr>
            <p:cNvPr id="7" name="Text Box 39"/>
            <p:cNvSpPr txBox="1">
              <a:spLocks noChangeArrowheads="1"/>
            </p:cNvSpPr>
            <p:nvPr/>
          </p:nvSpPr>
          <p:spPr bwMode="auto">
            <a:xfrm>
              <a:off x="4620" y="3049"/>
              <a:ext cx="382" cy="31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Bef>
                  <a:spcPct val="0"/>
                </a:spcBef>
              </a:pPr>
              <a:r>
                <a:rPr lang="en-US" altLang="zh-CN" sz="2400" i="1">
                  <a:solidFill>
                    <a:schemeClr val="tx1"/>
                  </a:solidFill>
                  <a:latin typeface="Times New Roman" pitchFamily="18" charset="0"/>
                </a:rPr>
                <a:t>F</a:t>
              </a:r>
              <a:r>
                <a:rPr lang="en-US" altLang="zh-CN" sz="2400" baseline="-25000">
                  <a:solidFill>
                    <a:schemeClr val="tx1"/>
                  </a:solidFill>
                  <a:latin typeface="Times New Roman" pitchFamily="18" charset="0"/>
                </a:rPr>
                <a:t>2</a:t>
              </a:r>
              <a:endParaRPr lang="en-US" altLang="zh-CN" sz="2400">
                <a:solidFill>
                  <a:schemeClr val="tx1"/>
                </a:solidFill>
              </a:endParaRPr>
            </a:p>
          </p:txBody>
        </p:sp>
        <p:grpSp>
          <p:nvGrpSpPr>
            <p:cNvPr id="8" name="Group 16"/>
            <p:cNvGrpSpPr>
              <a:grpSpLocks/>
            </p:cNvGrpSpPr>
            <p:nvPr/>
          </p:nvGrpSpPr>
          <p:grpSpPr bwMode="auto">
            <a:xfrm>
              <a:off x="4058" y="2508"/>
              <a:ext cx="370" cy="676"/>
              <a:chOff x="4140" y="5850"/>
              <a:chExt cx="540" cy="1056"/>
            </a:xfrm>
          </p:grpSpPr>
          <p:sp>
            <p:nvSpPr>
              <p:cNvPr id="26" name="Oval 17"/>
              <p:cNvSpPr>
                <a:spLocks noChangeArrowheads="1"/>
              </p:cNvSpPr>
              <p:nvPr/>
            </p:nvSpPr>
            <p:spPr bwMode="auto">
              <a:xfrm>
                <a:off x="4140" y="6120"/>
                <a:ext cx="540" cy="528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ectangle 18"/>
              <p:cNvSpPr>
                <a:spLocks noChangeArrowheads="1"/>
              </p:cNvSpPr>
              <p:nvPr/>
            </p:nvSpPr>
            <p:spPr bwMode="auto">
              <a:xfrm>
                <a:off x="4350" y="6015"/>
                <a:ext cx="120" cy="72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Oval 19"/>
              <p:cNvSpPr>
                <a:spLocks noChangeArrowheads="1"/>
              </p:cNvSpPr>
              <p:nvPr/>
            </p:nvSpPr>
            <p:spPr bwMode="auto">
              <a:xfrm>
                <a:off x="4396" y="6360"/>
                <a:ext cx="44" cy="45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 20"/>
              <p:cNvSpPr>
                <a:spLocks/>
              </p:cNvSpPr>
              <p:nvPr/>
            </p:nvSpPr>
            <p:spPr bwMode="auto">
              <a:xfrm flipH="1">
                <a:off x="4360" y="6735"/>
                <a:ext cx="94" cy="171"/>
              </a:xfrm>
              <a:custGeom>
                <a:avLst/>
                <a:gdLst>
                  <a:gd name="T0" fmla="*/ 51 w 125"/>
                  <a:gd name="T1" fmla="*/ 0 h 290"/>
                  <a:gd name="T2" fmla="*/ 51 w 125"/>
                  <a:gd name="T3" fmla="*/ 135 h 290"/>
                  <a:gd name="T4" fmla="*/ 5 w 125"/>
                  <a:gd name="T5" fmla="*/ 225 h 290"/>
                  <a:gd name="T6" fmla="*/ 81 w 125"/>
                  <a:gd name="T7" fmla="*/ 285 h 290"/>
                  <a:gd name="T8" fmla="*/ 125 w 125"/>
                  <a:gd name="T9" fmla="*/ 195 h 2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5"/>
                  <a:gd name="T16" fmla="*/ 0 h 290"/>
                  <a:gd name="T17" fmla="*/ 125 w 125"/>
                  <a:gd name="T18" fmla="*/ 290 h 29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5" h="290">
                    <a:moveTo>
                      <a:pt x="51" y="0"/>
                    </a:moveTo>
                    <a:cubicBezTo>
                      <a:pt x="55" y="49"/>
                      <a:pt x="59" y="98"/>
                      <a:pt x="51" y="135"/>
                    </a:cubicBezTo>
                    <a:cubicBezTo>
                      <a:pt x="43" y="172"/>
                      <a:pt x="0" y="200"/>
                      <a:pt x="5" y="225"/>
                    </a:cubicBezTo>
                    <a:cubicBezTo>
                      <a:pt x="10" y="250"/>
                      <a:pt x="61" y="290"/>
                      <a:pt x="81" y="285"/>
                    </a:cubicBezTo>
                    <a:cubicBezTo>
                      <a:pt x="101" y="280"/>
                      <a:pt x="118" y="215"/>
                      <a:pt x="125" y="195"/>
                    </a:cubicBez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" name="Freeform 21"/>
              <p:cNvSpPr>
                <a:spLocks/>
              </p:cNvSpPr>
              <p:nvPr/>
            </p:nvSpPr>
            <p:spPr bwMode="auto">
              <a:xfrm flipV="1">
                <a:off x="4374" y="5850"/>
                <a:ext cx="94" cy="171"/>
              </a:xfrm>
              <a:custGeom>
                <a:avLst/>
                <a:gdLst>
                  <a:gd name="T0" fmla="*/ 51 w 125"/>
                  <a:gd name="T1" fmla="*/ 0 h 290"/>
                  <a:gd name="T2" fmla="*/ 51 w 125"/>
                  <a:gd name="T3" fmla="*/ 135 h 290"/>
                  <a:gd name="T4" fmla="*/ 5 w 125"/>
                  <a:gd name="T5" fmla="*/ 225 h 290"/>
                  <a:gd name="T6" fmla="*/ 81 w 125"/>
                  <a:gd name="T7" fmla="*/ 285 h 290"/>
                  <a:gd name="T8" fmla="*/ 125 w 125"/>
                  <a:gd name="T9" fmla="*/ 195 h 2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5"/>
                  <a:gd name="T16" fmla="*/ 0 h 290"/>
                  <a:gd name="T17" fmla="*/ 125 w 125"/>
                  <a:gd name="T18" fmla="*/ 290 h 29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5" h="290">
                    <a:moveTo>
                      <a:pt x="51" y="0"/>
                    </a:moveTo>
                    <a:cubicBezTo>
                      <a:pt x="55" y="49"/>
                      <a:pt x="59" y="98"/>
                      <a:pt x="51" y="135"/>
                    </a:cubicBezTo>
                    <a:cubicBezTo>
                      <a:pt x="43" y="172"/>
                      <a:pt x="0" y="200"/>
                      <a:pt x="5" y="225"/>
                    </a:cubicBezTo>
                    <a:cubicBezTo>
                      <a:pt x="10" y="250"/>
                      <a:pt x="61" y="290"/>
                      <a:pt x="81" y="285"/>
                    </a:cubicBezTo>
                    <a:cubicBezTo>
                      <a:pt x="101" y="280"/>
                      <a:pt x="118" y="215"/>
                      <a:pt x="125" y="195"/>
                    </a:cubicBez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sp>
          <p:nvSpPr>
            <p:cNvPr id="9" name="Line 23"/>
            <p:cNvSpPr>
              <a:spLocks noChangeShapeType="1"/>
            </p:cNvSpPr>
            <p:nvPr/>
          </p:nvSpPr>
          <p:spPr bwMode="auto">
            <a:xfrm flipV="1">
              <a:off x="3878" y="2535"/>
              <a:ext cx="67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0" name="Line 24"/>
            <p:cNvSpPr>
              <a:spLocks noChangeShapeType="1"/>
            </p:cNvSpPr>
            <p:nvPr/>
          </p:nvSpPr>
          <p:spPr bwMode="auto">
            <a:xfrm flipH="1" flipV="1">
              <a:off x="3961" y="2478"/>
              <a:ext cx="91" cy="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1" name="Line 25"/>
            <p:cNvSpPr>
              <a:spLocks noChangeShapeType="1"/>
            </p:cNvSpPr>
            <p:nvPr/>
          </p:nvSpPr>
          <p:spPr bwMode="auto">
            <a:xfrm flipH="1" flipV="1">
              <a:off x="4040" y="2479"/>
              <a:ext cx="91" cy="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Line 26"/>
            <p:cNvSpPr>
              <a:spLocks noChangeShapeType="1"/>
            </p:cNvSpPr>
            <p:nvPr/>
          </p:nvSpPr>
          <p:spPr bwMode="auto">
            <a:xfrm flipH="1" flipV="1">
              <a:off x="4120" y="2480"/>
              <a:ext cx="91" cy="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Line 27"/>
            <p:cNvSpPr>
              <a:spLocks noChangeShapeType="1"/>
            </p:cNvSpPr>
            <p:nvPr/>
          </p:nvSpPr>
          <p:spPr bwMode="auto">
            <a:xfrm flipH="1" flipV="1">
              <a:off x="4200" y="2484"/>
              <a:ext cx="91" cy="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Line 28"/>
            <p:cNvSpPr>
              <a:spLocks noChangeShapeType="1"/>
            </p:cNvSpPr>
            <p:nvPr/>
          </p:nvSpPr>
          <p:spPr bwMode="auto">
            <a:xfrm flipH="1" flipV="1">
              <a:off x="4279" y="2484"/>
              <a:ext cx="91" cy="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Line 29"/>
            <p:cNvSpPr>
              <a:spLocks noChangeShapeType="1"/>
            </p:cNvSpPr>
            <p:nvPr/>
          </p:nvSpPr>
          <p:spPr bwMode="auto">
            <a:xfrm flipH="1" flipV="1">
              <a:off x="3881" y="2483"/>
              <a:ext cx="91" cy="4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Line 30"/>
            <p:cNvSpPr>
              <a:spLocks noChangeShapeType="1"/>
            </p:cNvSpPr>
            <p:nvPr/>
          </p:nvSpPr>
          <p:spPr bwMode="auto">
            <a:xfrm flipH="1" flipV="1">
              <a:off x="4438" y="2484"/>
              <a:ext cx="91" cy="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31"/>
            <p:cNvSpPr>
              <a:spLocks noChangeShapeType="1"/>
            </p:cNvSpPr>
            <p:nvPr/>
          </p:nvSpPr>
          <p:spPr bwMode="auto">
            <a:xfrm flipH="1" flipV="1">
              <a:off x="4359" y="2484"/>
              <a:ext cx="91" cy="4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32"/>
            <p:cNvSpPr>
              <a:spLocks noChangeShapeType="1"/>
            </p:cNvSpPr>
            <p:nvPr/>
          </p:nvSpPr>
          <p:spPr bwMode="auto">
            <a:xfrm>
              <a:off x="4248" y="2519"/>
              <a:ext cx="0" cy="2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Rectangle 33"/>
            <p:cNvSpPr>
              <a:spLocks noChangeArrowheads="1"/>
            </p:cNvSpPr>
            <p:nvPr/>
          </p:nvSpPr>
          <p:spPr bwMode="auto">
            <a:xfrm>
              <a:off x="3937" y="3515"/>
              <a:ext cx="242" cy="2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zh-CN" altLang="zh-CN" b="0">
                <a:solidFill>
                  <a:schemeClr val="tx1"/>
                </a:solidFill>
              </a:endParaRPr>
            </a:p>
          </p:txBody>
        </p:sp>
        <p:sp>
          <p:nvSpPr>
            <p:cNvPr id="20" name="Line 34"/>
            <p:cNvSpPr>
              <a:spLocks noChangeShapeType="1"/>
            </p:cNvSpPr>
            <p:nvPr/>
          </p:nvSpPr>
          <p:spPr bwMode="auto">
            <a:xfrm>
              <a:off x="4056" y="2843"/>
              <a:ext cx="0" cy="67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35"/>
            <p:cNvSpPr>
              <a:spLocks noChangeShapeType="1"/>
            </p:cNvSpPr>
            <p:nvPr/>
          </p:nvSpPr>
          <p:spPr bwMode="auto">
            <a:xfrm>
              <a:off x="4394" y="2748"/>
              <a:ext cx="292" cy="37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36"/>
            <p:cNvSpPr>
              <a:spLocks noChangeShapeType="1"/>
            </p:cNvSpPr>
            <p:nvPr/>
          </p:nvSpPr>
          <p:spPr bwMode="auto">
            <a:xfrm>
              <a:off x="4431" y="2847"/>
              <a:ext cx="0" cy="3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37"/>
            <p:cNvSpPr>
              <a:spLocks noChangeShapeType="1"/>
            </p:cNvSpPr>
            <p:nvPr/>
          </p:nvSpPr>
          <p:spPr bwMode="auto">
            <a:xfrm>
              <a:off x="4311" y="2687"/>
              <a:ext cx="426" cy="1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lg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Text Box 38"/>
            <p:cNvSpPr txBox="1">
              <a:spLocks noChangeArrowheads="1"/>
            </p:cNvSpPr>
            <p:nvPr/>
          </p:nvSpPr>
          <p:spPr bwMode="auto">
            <a:xfrm>
              <a:off x="4747" y="2732"/>
              <a:ext cx="383" cy="31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Bef>
                  <a:spcPct val="0"/>
                </a:spcBef>
              </a:pPr>
              <a:r>
                <a:rPr lang="en-US" altLang="zh-CN" sz="2400" i="1">
                  <a:solidFill>
                    <a:schemeClr val="tx1"/>
                  </a:solidFill>
                  <a:latin typeface="Times New Roman" pitchFamily="18" charset="0"/>
                </a:rPr>
                <a:t>F</a:t>
              </a:r>
              <a:r>
                <a:rPr lang="en-US" altLang="zh-CN" sz="2400" baseline="-25000">
                  <a:solidFill>
                    <a:schemeClr val="tx1"/>
                  </a:solidFill>
                  <a:latin typeface="Times New Roman" pitchFamily="18" charset="0"/>
                </a:rPr>
                <a:t>1</a:t>
              </a:r>
              <a:endParaRPr lang="en-US" altLang="zh-CN" sz="2400">
                <a:solidFill>
                  <a:schemeClr val="tx1"/>
                </a:solidFill>
              </a:endParaRPr>
            </a:p>
          </p:txBody>
        </p:sp>
        <p:sp>
          <p:nvSpPr>
            <p:cNvPr id="25" name="Text Box 40"/>
            <p:cNvSpPr txBox="1">
              <a:spLocks noChangeArrowheads="1"/>
            </p:cNvSpPr>
            <p:nvPr/>
          </p:nvSpPr>
          <p:spPr bwMode="auto">
            <a:xfrm>
              <a:off x="4364" y="3260"/>
              <a:ext cx="383" cy="31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just">
                <a:spcBef>
                  <a:spcPct val="0"/>
                </a:spcBef>
              </a:pPr>
              <a:r>
                <a:rPr lang="en-US" altLang="zh-CN" sz="2400" i="1">
                  <a:solidFill>
                    <a:schemeClr val="tx1"/>
                  </a:solidFill>
                  <a:latin typeface="Times New Roman" pitchFamily="18" charset="0"/>
                </a:rPr>
                <a:t>F</a:t>
              </a:r>
              <a:r>
                <a:rPr lang="en-US" altLang="zh-CN" sz="2400" baseline="-25000">
                  <a:solidFill>
                    <a:schemeClr val="tx1"/>
                  </a:solidFill>
                  <a:latin typeface="Times New Roman" pitchFamily="18" charset="0"/>
                </a:rPr>
                <a:t>3</a:t>
              </a:r>
              <a:endParaRPr lang="en-US" altLang="zh-CN" sz="2400">
                <a:solidFill>
                  <a:schemeClr val="tx1"/>
                </a:solidFill>
              </a:endParaRPr>
            </a:p>
          </p:txBody>
        </p:sp>
      </p:grp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39952" y="1491630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zh-CN" sz="3200" dirty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467544" y="652463"/>
            <a:ext cx="7875588" cy="2751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20000"/>
              </a:lnSpc>
              <a:spcBef>
                <a:spcPct val="0"/>
              </a:spcBef>
            </a:pP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</a:t>
            </a:r>
            <a:r>
              <a:rPr lang="zh-CN" altLang="en-US" sz="2400" b="0" dirty="0" smtClean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用滑轮按图甲、乙、丙所示三种不同方式，拉着同一物体在水平面上做匀速直线运动，拉力分别是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、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、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，则（       ）。</a:t>
            </a:r>
          </a:p>
          <a:p>
            <a:pPr algn="l">
              <a:lnSpc>
                <a:spcPct val="120000"/>
              </a:lnSpc>
              <a:spcBef>
                <a:spcPct val="0"/>
              </a:spcBef>
            </a:pP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       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A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 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&gt;F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&gt;F</a:t>
            </a:r>
            <a:r>
              <a:rPr lang="en-US" altLang="zh-CN" sz="2400" i="1" baseline="-25000" dirty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　 	           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B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 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&gt;F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&gt;F</a:t>
            </a:r>
            <a:r>
              <a:rPr lang="en-US" altLang="zh-CN" sz="2400" i="1" baseline="-25000" dirty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　    </a:t>
            </a:r>
          </a:p>
          <a:p>
            <a:pPr algn="l">
              <a:lnSpc>
                <a:spcPct val="120000"/>
              </a:lnSpc>
              <a:spcBef>
                <a:spcPct val="0"/>
              </a:spcBef>
            </a:pP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       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C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 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&gt;F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&gt;F</a:t>
            </a:r>
            <a:r>
              <a:rPr lang="en-US" altLang="zh-CN" sz="2400" i="1" baseline="-25000" dirty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zh-CN" altLang="en-US" sz="2400" dirty="0">
                <a:solidFill>
                  <a:schemeClr val="tx1"/>
                </a:solidFill>
                <a:latin typeface="Times New Roman" pitchFamily="18" charset="0"/>
              </a:rPr>
              <a:t>　	           </a:t>
            </a:r>
            <a:r>
              <a:rPr lang="en-US" altLang="zh-CN" sz="2400" dirty="0" smtClean="0">
                <a:solidFill>
                  <a:schemeClr val="tx1"/>
                </a:solidFill>
                <a:latin typeface="Times New Roman" pitchFamily="18" charset="0"/>
              </a:rPr>
              <a:t>D</a:t>
            </a:r>
            <a:r>
              <a:rPr lang="zh-CN" altLang="en-US" sz="2400" dirty="0" smtClean="0">
                <a:solidFill>
                  <a:schemeClr val="tx1"/>
                </a:solidFill>
                <a:latin typeface="Times New Roman" pitchFamily="18" charset="0"/>
              </a:rPr>
              <a:t>、 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3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&gt;F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1</a:t>
            </a: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&gt;F</a:t>
            </a:r>
            <a:r>
              <a:rPr lang="en-US" altLang="zh-CN" sz="2400" i="1" baseline="-25000" dirty="0">
                <a:solidFill>
                  <a:schemeClr val="tx1"/>
                </a:solidFill>
                <a:latin typeface="Times New Roman" pitchFamily="18" charset="0"/>
              </a:rPr>
              <a:t>2</a:t>
            </a:r>
            <a:r>
              <a:rPr lang="en-US" altLang="zh-CN" sz="2400" baseline="-250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endParaRPr lang="en-US" altLang="zh-CN" sz="2400" dirty="0">
              <a:solidFill>
                <a:schemeClr val="tx1"/>
              </a:solidFill>
              <a:latin typeface="Times New Roman" pitchFamily="18" charset="0"/>
            </a:endParaRPr>
          </a:p>
          <a:p>
            <a:pPr algn="just">
              <a:lnSpc>
                <a:spcPct val="120000"/>
              </a:lnSpc>
              <a:spcBef>
                <a:spcPct val="0"/>
              </a:spcBef>
            </a:pPr>
            <a:r>
              <a:rPr lang="en-US" altLang="zh-CN" sz="2400" dirty="0">
                <a:solidFill>
                  <a:schemeClr val="tx1"/>
                </a:solidFill>
                <a:latin typeface="Times New Roman" pitchFamily="18" charset="0"/>
              </a:rPr>
              <a:t>   	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87624" y="1563638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Times New Roman" pitchFamily="18" charset="0"/>
                <a:ea typeface="楷体_GB2312" pitchFamily="49" charset="-122"/>
              </a:rPr>
              <a:t>D</a:t>
            </a:r>
          </a:p>
        </p:txBody>
      </p:sp>
      <p:grpSp>
        <p:nvGrpSpPr>
          <p:cNvPr id="6" name="Group 6"/>
          <p:cNvGrpSpPr>
            <a:grpSpLocks/>
          </p:cNvGrpSpPr>
          <p:nvPr/>
        </p:nvGrpSpPr>
        <p:grpSpPr bwMode="auto">
          <a:xfrm>
            <a:off x="5724128" y="3291830"/>
            <a:ext cx="2790825" cy="1349375"/>
            <a:chOff x="3702" y="3067"/>
            <a:chExt cx="1758" cy="850"/>
          </a:xfrm>
        </p:grpSpPr>
        <p:sp>
          <p:nvSpPr>
            <p:cNvPr id="7" name="Rectangle 83"/>
            <p:cNvSpPr>
              <a:spLocks noChangeArrowheads="1"/>
            </p:cNvSpPr>
            <p:nvPr/>
          </p:nvSpPr>
          <p:spPr bwMode="auto">
            <a:xfrm flipH="1">
              <a:off x="4581" y="3719"/>
              <a:ext cx="160" cy="198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Bef>
                  <a:spcPct val="0"/>
                </a:spcBef>
              </a:pPr>
              <a:r>
                <a:rPr lang="zh-CN" altLang="en-US" sz="2400">
                  <a:solidFill>
                    <a:srgbClr val="000000"/>
                  </a:solidFill>
                  <a:latin typeface="Times New Roman" pitchFamily="18" charset="0"/>
                </a:rPr>
                <a:t>丙</a:t>
              </a:r>
              <a:endParaRPr lang="zh-CN" altLang="en-US" sz="2400">
                <a:solidFill>
                  <a:schemeClr val="tx1"/>
                </a:solidFill>
              </a:endParaRPr>
            </a:p>
          </p:txBody>
        </p:sp>
        <p:grpSp>
          <p:nvGrpSpPr>
            <p:cNvPr id="8" name="Group 8"/>
            <p:cNvGrpSpPr>
              <a:grpSpLocks/>
            </p:cNvGrpSpPr>
            <p:nvPr/>
          </p:nvGrpSpPr>
          <p:grpSpPr bwMode="auto">
            <a:xfrm>
              <a:off x="3702" y="3067"/>
              <a:ext cx="1758" cy="580"/>
              <a:chOff x="3702" y="3067"/>
              <a:chExt cx="1758" cy="580"/>
            </a:xfrm>
          </p:grpSpPr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 flipH="1">
                <a:off x="3959" y="3093"/>
                <a:ext cx="1501" cy="554"/>
                <a:chOff x="5640" y="4890"/>
                <a:chExt cx="2296" cy="900"/>
              </a:xfrm>
            </p:grpSpPr>
            <p:grpSp>
              <p:nvGrpSpPr>
                <p:cNvPr id="20" name="Group 67"/>
                <p:cNvGrpSpPr>
                  <a:grpSpLocks/>
                </p:cNvGrpSpPr>
                <p:nvPr/>
              </p:nvGrpSpPr>
              <p:grpSpPr bwMode="auto">
                <a:xfrm>
                  <a:off x="5640" y="4890"/>
                  <a:ext cx="2296" cy="855"/>
                  <a:chOff x="4034" y="10740"/>
                  <a:chExt cx="2296" cy="855"/>
                </a:xfrm>
              </p:grpSpPr>
              <p:grpSp>
                <p:nvGrpSpPr>
                  <p:cNvPr id="22" name="Group 68"/>
                  <p:cNvGrpSpPr>
                    <a:grpSpLocks/>
                  </p:cNvGrpSpPr>
                  <p:nvPr/>
                </p:nvGrpSpPr>
                <p:grpSpPr bwMode="auto">
                  <a:xfrm>
                    <a:off x="4034" y="10770"/>
                    <a:ext cx="2264" cy="825"/>
                    <a:chOff x="4034" y="10770"/>
                    <a:chExt cx="2264" cy="825"/>
                  </a:xfrm>
                </p:grpSpPr>
                <p:sp>
                  <p:nvSpPr>
                    <p:cNvPr id="24" name="Rectangle 69" descr="浅色上对角线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034" y="10815"/>
                      <a:ext cx="2264" cy="780"/>
                    </a:xfrm>
                    <a:prstGeom prst="rect">
                      <a:avLst/>
                    </a:prstGeom>
                    <a:pattFill prst="ltUpDiag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l">
                        <a:spcBef>
                          <a:spcPct val="0"/>
                        </a:spcBef>
                      </a:pPr>
                      <a:endParaRPr lang="zh-CN" altLang="zh-CN" sz="2400" b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" name="Rectangle 7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24" y="10770"/>
                      <a:ext cx="2160" cy="7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19050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pPr algn="l">
                        <a:spcBef>
                          <a:spcPct val="0"/>
                        </a:spcBef>
                      </a:pPr>
                      <a:endParaRPr lang="zh-CN" altLang="zh-CN" sz="2400" b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23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4094" y="10740"/>
                    <a:ext cx="2236" cy="75"/>
                  </a:xfrm>
                  <a:prstGeom prst="rect">
                    <a:avLst/>
                  </a:prstGeom>
                  <a:solidFill>
                    <a:srgbClr val="FFFFFF"/>
                  </a:solidFill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sz="2400" b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21" name="Rectangle 72"/>
                <p:cNvSpPr>
                  <a:spLocks noChangeArrowheads="1"/>
                </p:cNvSpPr>
                <p:nvPr/>
              </p:nvSpPr>
              <p:spPr bwMode="auto">
                <a:xfrm>
                  <a:off x="7860" y="4950"/>
                  <a:ext cx="60" cy="8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sz="2400" b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0" name="Line 73"/>
              <p:cNvSpPr>
                <a:spLocks noChangeShapeType="1"/>
              </p:cNvSpPr>
              <p:nvPr/>
            </p:nvSpPr>
            <p:spPr bwMode="auto">
              <a:xfrm rot="5400000" flipH="1">
                <a:off x="4928" y="2708"/>
                <a:ext cx="0" cy="95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11" name="Line 74"/>
              <p:cNvSpPr>
                <a:spLocks noChangeShapeType="1"/>
              </p:cNvSpPr>
              <p:nvPr/>
            </p:nvSpPr>
            <p:spPr bwMode="auto">
              <a:xfrm rot="16200000" flipV="1">
                <a:off x="4037" y="3129"/>
                <a:ext cx="0" cy="385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grpSp>
            <p:nvGrpSpPr>
              <p:cNvPr id="12" name="Group 18"/>
              <p:cNvGrpSpPr>
                <a:grpSpLocks/>
              </p:cNvGrpSpPr>
              <p:nvPr/>
            </p:nvGrpSpPr>
            <p:grpSpPr bwMode="auto">
              <a:xfrm>
                <a:off x="4241" y="3182"/>
                <a:ext cx="380" cy="282"/>
                <a:chOff x="4241" y="3182"/>
                <a:chExt cx="380" cy="282"/>
              </a:xfrm>
            </p:grpSpPr>
            <p:grpSp>
              <p:nvGrpSpPr>
                <p:cNvPr id="16" name="Group 19"/>
                <p:cNvGrpSpPr>
                  <a:grpSpLocks/>
                </p:cNvGrpSpPr>
                <p:nvPr/>
              </p:nvGrpSpPr>
              <p:grpSpPr bwMode="auto">
                <a:xfrm>
                  <a:off x="4241" y="3182"/>
                  <a:ext cx="380" cy="282"/>
                  <a:chOff x="4241" y="3182"/>
                  <a:chExt cx="380" cy="282"/>
                </a:xfrm>
              </p:grpSpPr>
              <p:sp>
                <p:nvSpPr>
                  <p:cNvPr id="18" name="Oval 77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297" y="3174"/>
                    <a:ext cx="282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eaVert"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sz="2400" b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9" name="Rectangle 78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4404" y="3135"/>
                    <a:ext cx="53" cy="380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eaVert"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sz="2400" b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17" name="Oval 79"/>
                <p:cNvSpPr>
                  <a:spLocks noChangeArrowheads="1"/>
                </p:cNvSpPr>
                <p:nvPr/>
              </p:nvSpPr>
              <p:spPr bwMode="auto">
                <a:xfrm rot="5400000" flipH="1" flipV="1">
                  <a:off x="4416" y="3314"/>
                  <a:ext cx="25" cy="26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sz="2400" b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13" name="Line 80"/>
              <p:cNvSpPr>
                <a:spLocks noChangeShapeType="1"/>
              </p:cNvSpPr>
              <p:nvPr/>
            </p:nvSpPr>
            <p:spPr bwMode="auto">
              <a:xfrm flipH="1">
                <a:off x="4410" y="3463"/>
                <a:ext cx="49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14" name="Rectangle 86"/>
              <p:cNvSpPr>
                <a:spLocks noChangeArrowheads="1"/>
              </p:cNvSpPr>
              <p:nvPr/>
            </p:nvSpPr>
            <p:spPr bwMode="auto">
              <a:xfrm flipH="1">
                <a:off x="3702" y="3067"/>
                <a:ext cx="310" cy="2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>
                  <a:spcBef>
                    <a:spcPct val="0"/>
                  </a:spcBef>
                </a:pPr>
                <a:r>
                  <a:rPr lang="en-US" altLang="zh-CN" sz="2400" i="1">
                    <a:solidFill>
                      <a:schemeClr val="tx1"/>
                    </a:solidFill>
                    <a:latin typeface="Times New Roman" pitchFamily="18" charset="0"/>
                  </a:rPr>
                  <a:t>F</a:t>
                </a:r>
                <a:r>
                  <a:rPr lang="en-US" altLang="zh-CN" sz="2400" baseline="-25000">
                    <a:solidFill>
                      <a:schemeClr val="tx1"/>
                    </a:solidFill>
                    <a:latin typeface="Times New Roman" pitchFamily="18" charset="0"/>
                  </a:rPr>
                  <a:t>3</a:t>
                </a:r>
                <a:endParaRPr lang="en-US" altLang="zh-CN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90"/>
              <p:cNvSpPr>
                <a:spLocks noChangeArrowheads="1"/>
              </p:cNvSpPr>
              <p:nvPr/>
            </p:nvSpPr>
            <p:spPr bwMode="auto">
              <a:xfrm>
                <a:off x="4905" y="3353"/>
                <a:ext cx="196" cy="2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sz="2400" b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6" name="Group 26"/>
          <p:cNvGrpSpPr>
            <a:grpSpLocks/>
          </p:cNvGrpSpPr>
          <p:nvPr/>
        </p:nvGrpSpPr>
        <p:grpSpPr bwMode="auto">
          <a:xfrm>
            <a:off x="3131840" y="3291830"/>
            <a:ext cx="2295525" cy="1393825"/>
            <a:chOff x="2171" y="3067"/>
            <a:chExt cx="1446" cy="878"/>
          </a:xfrm>
        </p:grpSpPr>
        <p:sp>
          <p:nvSpPr>
            <p:cNvPr id="27" name="Rectangle 62"/>
            <p:cNvSpPr>
              <a:spLocks noChangeArrowheads="1"/>
            </p:cNvSpPr>
            <p:nvPr/>
          </p:nvSpPr>
          <p:spPr bwMode="auto">
            <a:xfrm flipH="1">
              <a:off x="2767" y="3748"/>
              <a:ext cx="162" cy="197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Bef>
                  <a:spcPct val="0"/>
                </a:spcBef>
              </a:pPr>
              <a:r>
                <a:rPr lang="zh-CN" altLang="en-US" sz="2400">
                  <a:solidFill>
                    <a:srgbClr val="000000"/>
                  </a:solidFill>
                  <a:latin typeface="Times New Roman" pitchFamily="18" charset="0"/>
                </a:rPr>
                <a:t>乙</a:t>
              </a:r>
              <a:endParaRPr lang="zh-CN" altLang="en-US" sz="2400">
                <a:solidFill>
                  <a:schemeClr val="tx1"/>
                </a:solidFill>
              </a:endParaRPr>
            </a:p>
          </p:txBody>
        </p:sp>
        <p:grpSp>
          <p:nvGrpSpPr>
            <p:cNvPr id="28" name="Group 28"/>
            <p:cNvGrpSpPr>
              <a:grpSpLocks/>
            </p:cNvGrpSpPr>
            <p:nvPr/>
          </p:nvGrpSpPr>
          <p:grpSpPr bwMode="auto">
            <a:xfrm>
              <a:off x="2171" y="3067"/>
              <a:ext cx="1446" cy="596"/>
              <a:chOff x="2171" y="3067"/>
              <a:chExt cx="1446" cy="596"/>
            </a:xfrm>
          </p:grpSpPr>
          <p:sp>
            <p:nvSpPr>
              <p:cNvPr id="29" name="Line 29"/>
              <p:cNvSpPr>
                <a:spLocks noChangeShapeType="1"/>
              </p:cNvSpPr>
              <p:nvPr/>
            </p:nvSpPr>
            <p:spPr bwMode="auto">
              <a:xfrm>
                <a:off x="2993" y="3464"/>
                <a:ext cx="17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 sz="2400"/>
              </a:p>
            </p:txBody>
          </p:sp>
          <p:grpSp>
            <p:nvGrpSpPr>
              <p:cNvPr id="30" name="Group 48"/>
              <p:cNvGrpSpPr>
                <a:grpSpLocks/>
              </p:cNvGrpSpPr>
              <p:nvPr/>
            </p:nvGrpSpPr>
            <p:grpSpPr bwMode="auto">
              <a:xfrm rot="-5400000" flipH="1" flipV="1">
                <a:off x="2040" y="3473"/>
                <a:ext cx="321" cy="60"/>
                <a:chOff x="7369" y="3110"/>
                <a:chExt cx="2053" cy="211"/>
              </a:xfrm>
            </p:grpSpPr>
            <p:sp>
              <p:nvSpPr>
                <p:cNvPr id="43" name="Rectangle 49" descr="浅色下对角线"/>
                <p:cNvSpPr>
                  <a:spLocks noChangeArrowheads="1"/>
                </p:cNvSpPr>
                <p:nvPr/>
              </p:nvSpPr>
              <p:spPr bwMode="auto">
                <a:xfrm>
                  <a:off x="7369" y="3110"/>
                  <a:ext cx="2021" cy="211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rot="10800000" vert="eaVert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sz="2400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4" name="Line 50" descr="浅色下对角线"/>
                <p:cNvSpPr>
                  <a:spLocks noChangeShapeType="1"/>
                </p:cNvSpPr>
                <p:nvPr/>
              </p:nvSpPr>
              <p:spPr bwMode="auto">
                <a:xfrm flipV="1">
                  <a:off x="7386" y="3114"/>
                  <a:ext cx="2036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</p:grpSp>
          <p:sp>
            <p:nvSpPr>
              <p:cNvPr id="31" name="Line 54"/>
              <p:cNvSpPr>
                <a:spLocks noChangeShapeType="1"/>
              </p:cNvSpPr>
              <p:nvPr/>
            </p:nvSpPr>
            <p:spPr bwMode="auto">
              <a:xfrm rot="5400000" flipH="1" flipV="1">
                <a:off x="2540" y="3294"/>
                <a:ext cx="0" cy="62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32" name="Line 56"/>
              <p:cNvSpPr>
                <a:spLocks noChangeShapeType="1"/>
              </p:cNvSpPr>
              <p:nvPr/>
            </p:nvSpPr>
            <p:spPr bwMode="auto">
              <a:xfrm flipH="1">
                <a:off x="2483" y="3322"/>
                <a:ext cx="362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grpSp>
            <p:nvGrpSpPr>
              <p:cNvPr id="33" name="Group 57"/>
              <p:cNvGrpSpPr>
                <a:grpSpLocks/>
              </p:cNvGrpSpPr>
              <p:nvPr/>
            </p:nvGrpSpPr>
            <p:grpSpPr bwMode="auto">
              <a:xfrm rot="10800000" flipH="1" flipV="1">
                <a:off x="3023" y="3575"/>
                <a:ext cx="594" cy="59"/>
                <a:chOff x="7369" y="3110"/>
                <a:chExt cx="2053" cy="211"/>
              </a:xfrm>
            </p:grpSpPr>
            <p:sp>
              <p:nvSpPr>
                <p:cNvPr id="41" name="Rectangle 58" descr="浅色下对角线"/>
                <p:cNvSpPr>
                  <a:spLocks noChangeArrowheads="1"/>
                </p:cNvSpPr>
                <p:nvPr/>
              </p:nvSpPr>
              <p:spPr bwMode="auto">
                <a:xfrm>
                  <a:off x="7369" y="3110"/>
                  <a:ext cx="2021" cy="211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sz="2400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42" name="Line 59" descr="浅色下对角线"/>
                <p:cNvSpPr>
                  <a:spLocks noChangeShapeType="1"/>
                </p:cNvSpPr>
                <p:nvPr/>
              </p:nvSpPr>
              <p:spPr bwMode="auto">
                <a:xfrm flipV="1">
                  <a:off x="7386" y="3114"/>
                  <a:ext cx="2036" cy="1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</p:grpSp>
          <p:sp>
            <p:nvSpPr>
              <p:cNvPr id="34" name="Rectangle 60"/>
              <p:cNvSpPr>
                <a:spLocks noChangeArrowheads="1"/>
              </p:cNvSpPr>
              <p:nvPr/>
            </p:nvSpPr>
            <p:spPr bwMode="auto">
              <a:xfrm>
                <a:off x="3166" y="3361"/>
                <a:ext cx="196" cy="2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35" name="Rectangle 61"/>
              <p:cNvSpPr>
                <a:spLocks noChangeArrowheads="1"/>
              </p:cNvSpPr>
              <p:nvPr/>
            </p:nvSpPr>
            <p:spPr bwMode="auto">
              <a:xfrm flipH="1">
                <a:off x="2341" y="3067"/>
                <a:ext cx="240" cy="2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>
                  <a:spcBef>
                    <a:spcPct val="0"/>
                  </a:spcBef>
                </a:pPr>
                <a:r>
                  <a:rPr lang="en-US" altLang="zh-CN" sz="2400" i="1" dirty="0">
                    <a:solidFill>
                      <a:schemeClr val="tx1"/>
                    </a:solidFill>
                    <a:latin typeface="Times New Roman" pitchFamily="18" charset="0"/>
                  </a:rPr>
                  <a:t>F</a:t>
                </a:r>
                <a:r>
                  <a:rPr lang="en-US" altLang="zh-CN" sz="2400" baseline="-25000" dirty="0">
                    <a:solidFill>
                      <a:schemeClr val="tx1"/>
                    </a:solidFill>
                    <a:latin typeface="Times New Roman" pitchFamily="18" charset="0"/>
                  </a:rPr>
                  <a:t>2</a:t>
                </a:r>
                <a:endParaRPr lang="en-US" altLang="zh-CN" sz="240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6" name="Group 40"/>
              <p:cNvGrpSpPr>
                <a:grpSpLocks/>
              </p:cNvGrpSpPr>
              <p:nvPr/>
            </p:nvGrpSpPr>
            <p:grpSpPr bwMode="auto">
              <a:xfrm>
                <a:off x="2653" y="3322"/>
                <a:ext cx="369" cy="282"/>
                <a:chOff x="2568" y="3322"/>
                <a:chExt cx="369" cy="282"/>
              </a:xfrm>
            </p:grpSpPr>
            <p:grpSp>
              <p:nvGrpSpPr>
                <p:cNvPr id="37" name="Group 41"/>
                <p:cNvGrpSpPr>
                  <a:grpSpLocks/>
                </p:cNvGrpSpPr>
                <p:nvPr/>
              </p:nvGrpSpPr>
              <p:grpSpPr bwMode="auto">
                <a:xfrm>
                  <a:off x="2568" y="3322"/>
                  <a:ext cx="369" cy="282"/>
                  <a:chOff x="2568" y="3322"/>
                  <a:chExt cx="369" cy="282"/>
                </a:xfrm>
              </p:grpSpPr>
              <p:sp>
                <p:nvSpPr>
                  <p:cNvPr id="39" name="Oval 77"/>
                  <p:cNvSpPr>
                    <a:spLocks noChangeArrowheads="1"/>
                  </p:cNvSpPr>
                  <p:nvPr/>
                </p:nvSpPr>
                <p:spPr bwMode="auto">
                  <a:xfrm rot="16200000" flipV="1">
                    <a:off x="2611" y="3314"/>
                    <a:ext cx="282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rot="10800000" vert="eaVert"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sz="2400" b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40" name="Rectangle 78"/>
                  <p:cNvSpPr>
                    <a:spLocks noChangeArrowheads="1"/>
                  </p:cNvSpPr>
                  <p:nvPr/>
                </p:nvSpPr>
                <p:spPr bwMode="auto">
                  <a:xfrm rot="16200000" flipV="1">
                    <a:off x="2726" y="3280"/>
                    <a:ext cx="54" cy="369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10800000" vert="eaVert"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sz="2400" b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38" name="Oval 79"/>
                <p:cNvSpPr>
                  <a:spLocks noChangeArrowheads="1"/>
                </p:cNvSpPr>
                <p:nvPr/>
              </p:nvSpPr>
              <p:spPr bwMode="auto">
                <a:xfrm rot="16200000" flipV="1">
                  <a:off x="2747" y="3454"/>
                  <a:ext cx="25" cy="26"/>
                </a:xfrm>
                <a:prstGeom prst="ellipse">
                  <a:avLst/>
                </a:prstGeom>
                <a:solidFill>
                  <a:srgbClr val="000000"/>
                </a:soli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 vert="eaVert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sz="2400" b="0">
                    <a:solidFill>
                      <a:schemeClr val="tx1"/>
                    </a:solidFill>
                  </a:endParaRPr>
                </a:p>
              </p:txBody>
            </p:sp>
          </p:grpSp>
        </p:grpSp>
      </p:grpSp>
      <p:grpSp>
        <p:nvGrpSpPr>
          <p:cNvPr id="45" name="Group 45"/>
          <p:cNvGrpSpPr>
            <a:grpSpLocks/>
          </p:cNvGrpSpPr>
          <p:nvPr/>
        </p:nvGrpSpPr>
        <p:grpSpPr bwMode="auto">
          <a:xfrm>
            <a:off x="467544" y="3291830"/>
            <a:ext cx="2160588" cy="1395412"/>
            <a:chOff x="414" y="3067"/>
            <a:chExt cx="1361" cy="879"/>
          </a:xfrm>
        </p:grpSpPr>
        <p:sp>
          <p:nvSpPr>
            <p:cNvPr id="46" name="Rectangle 47"/>
            <p:cNvSpPr>
              <a:spLocks noChangeArrowheads="1"/>
            </p:cNvSpPr>
            <p:nvPr/>
          </p:nvSpPr>
          <p:spPr bwMode="auto">
            <a:xfrm flipH="1">
              <a:off x="1094" y="3748"/>
              <a:ext cx="161" cy="198"/>
            </a:xfrm>
            <a:prstGeom prst="rect">
              <a:avLst/>
            </a:prstGeom>
            <a:no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just">
                <a:spcBef>
                  <a:spcPct val="0"/>
                </a:spcBef>
              </a:pPr>
              <a:r>
                <a:rPr lang="zh-CN" altLang="en-US" sz="2400">
                  <a:solidFill>
                    <a:srgbClr val="000000"/>
                  </a:solidFill>
                  <a:latin typeface="Times New Roman" pitchFamily="18" charset="0"/>
                </a:rPr>
                <a:t>甲</a:t>
              </a:r>
              <a:endParaRPr lang="zh-CN" altLang="en-US" sz="2400">
                <a:solidFill>
                  <a:schemeClr val="tx1"/>
                </a:solidFill>
              </a:endParaRPr>
            </a:p>
          </p:txBody>
        </p:sp>
        <p:grpSp>
          <p:nvGrpSpPr>
            <p:cNvPr id="47" name="Group 47"/>
            <p:cNvGrpSpPr>
              <a:grpSpLocks/>
            </p:cNvGrpSpPr>
            <p:nvPr/>
          </p:nvGrpSpPr>
          <p:grpSpPr bwMode="auto">
            <a:xfrm>
              <a:off x="414" y="3067"/>
              <a:ext cx="1361" cy="595"/>
              <a:chOff x="612" y="3039"/>
              <a:chExt cx="1361" cy="595"/>
            </a:xfrm>
          </p:grpSpPr>
          <p:grpSp>
            <p:nvGrpSpPr>
              <p:cNvPr id="48" name="Group 34"/>
              <p:cNvGrpSpPr>
                <a:grpSpLocks/>
              </p:cNvGrpSpPr>
              <p:nvPr/>
            </p:nvGrpSpPr>
            <p:grpSpPr bwMode="auto">
              <a:xfrm>
                <a:off x="612" y="3181"/>
                <a:ext cx="60" cy="320"/>
                <a:chOff x="1494" y="10746"/>
                <a:chExt cx="135" cy="520"/>
              </a:xfrm>
            </p:grpSpPr>
            <p:sp>
              <p:nvSpPr>
                <p:cNvPr id="61" name="Rectangle 35" descr="浅色下对角线"/>
                <p:cNvSpPr>
                  <a:spLocks noChangeArrowheads="1"/>
                </p:cNvSpPr>
                <p:nvPr/>
              </p:nvSpPr>
              <p:spPr bwMode="auto">
                <a:xfrm rot="-5400000" flipH="1" flipV="1">
                  <a:off x="1305" y="10935"/>
                  <a:ext cx="513" cy="135"/>
                </a:xfrm>
                <a:prstGeom prst="rect">
                  <a:avLst/>
                </a:prstGeom>
                <a:pattFill prst="ltDnDiag">
                  <a:fgClr>
                    <a:srgbClr val="000000"/>
                  </a:fgClr>
                  <a:bgClr>
                    <a:srgbClr val="FFFFFF"/>
                  </a:bgClr>
                </a:patt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rot="10800000" vert="eaVert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sz="2400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2" name="Line 36" descr="浅色下对角线"/>
                <p:cNvSpPr>
                  <a:spLocks noChangeShapeType="1"/>
                </p:cNvSpPr>
                <p:nvPr/>
              </p:nvSpPr>
              <p:spPr bwMode="auto">
                <a:xfrm rot="16200000" flipH="1">
                  <a:off x="1365" y="11008"/>
                  <a:ext cx="517" cy="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 sz="2400"/>
                </a:p>
              </p:txBody>
            </p:sp>
          </p:grpSp>
          <p:sp>
            <p:nvSpPr>
              <p:cNvPr id="49" name="Line 37"/>
              <p:cNvSpPr>
                <a:spLocks noChangeShapeType="1"/>
              </p:cNvSpPr>
              <p:nvPr/>
            </p:nvSpPr>
            <p:spPr bwMode="auto">
              <a:xfrm rot="16200000" flipH="1">
                <a:off x="1282" y="3169"/>
                <a:ext cx="0" cy="589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50" name="Line 43"/>
              <p:cNvSpPr>
                <a:spLocks noChangeShapeType="1"/>
              </p:cNvSpPr>
              <p:nvPr/>
            </p:nvSpPr>
            <p:spPr bwMode="auto">
              <a:xfrm>
                <a:off x="995" y="3179"/>
                <a:ext cx="30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triangle" w="sm" len="lg"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51" name="Rectangle 44" descr="浅色下对角线"/>
              <p:cNvSpPr>
                <a:spLocks noChangeArrowheads="1"/>
              </p:cNvSpPr>
              <p:nvPr/>
            </p:nvSpPr>
            <p:spPr bwMode="auto">
              <a:xfrm rot="10800000" flipH="1" flipV="1">
                <a:off x="1357" y="3569"/>
                <a:ext cx="616" cy="65"/>
              </a:xfrm>
              <a:prstGeom prst="rect">
                <a:avLst/>
              </a:prstGeom>
              <a:pattFill prst="ltDnDiag">
                <a:fgClr>
                  <a:srgbClr val="000000"/>
                </a:fgClr>
                <a:bgClr>
                  <a:srgbClr val="FFFFFF"/>
                </a:bgClr>
              </a:patt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Line 45" descr="浅色下对角线"/>
              <p:cNvSpPr>
                <a:spLocks noChangeShapeType="1"/>
              </p:cNvSpPr>
              <p:nvPr/>
            </p:nvSpPr>
            <p:spPr bwMode="auto">
              <a:xfrm rot="10800000" flipH="1" flipV="1">
                <a:off x="1361" y="3571"/>
                <a:ext cx="555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 sz="2400"/>
              </a:p>
            </p:txBody>
          </p:sp>
          <p:sp>
            <p:nvSpPr>
              <p:cNvPr id="53" name="Rectangle 46"/>
              <p:cNvSpPr>
                <a:spLocks noChangeArrowheads="1"/>
              </p:cNvSpPr>
              <p:nvPr/>
            </p:nvSpPr>
            <p:spPr bwMode="auto">
              <a:xfrm>
                <a:off x="1578" y="3351"/>
                <a:ext cx="196" cy="213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sz="24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Rectangle 85"/>
              <p:cNvSpPr>
                <a:spLocks noChangeArrowheads="1"/>
              </p:cNvSpPr>
              <p:nvPr/>
            </p:nvSpPr>
            <p:spPr bwMode="auto">
              <a:xfrm flipH="1">
                <a:off x="1321" y="3039"/>
                <a:ext cx="342" cy="198"/>
              </a:xfrm>
              <a:prstGeom prst="rect">
                <a:avLst/>
              </a:prstGeom>
              <a:noFill/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pPr algn="just">
                  <a:spcBef>
                    <a:spcPct val="0"/>
                  </a:spcBef>
                </a:pPr>
                <a:r>
                  <a:rPr lang="en-US" altLang="zh-CN" sz="2400" i="1">
                    <a:solidFill>
                      <a:srgbClr val="000000"/>
                    </a:solidFill>
                    <a:latin typeface="Times New Roman" pitchFamily="18" charset="0"/>
                  </a:rPr>
                  <a:t>F</a:t>
                </a:r>
                <a:r>
                  <a:rPr lang="en-US" altLang="zh-CN" sz="2400" baseline="-25000">
                    <a:solidFill>
                      <a:srgbClr val="000000"/>
                    </a:solidFill>
                    <a:latin typeface="Times New Roman" pitchFamily="18" charset="0"/>
                  </a:rPr>
                  <a:t>1</a:t>
                </a:r>
                <a:endParaRPr lang="en-US" altLang="zh-CN" sz="240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55" name="Group 57"/>
              <p:cNvGrpSpPr>
                <a:grpSpLocks/>
              </p:cNvGrpSpPr>
              <p:nvPr/>
            </p:nvGrpSpPr>
            <p:grpSpPr bwMode="auto">
              <a:xfrm>
                <a:off x="782" y="3181"/>
                <a:ext cx="375" cy="282"/>
                <a:chOff x="782" y="3181"/>
                <a:chExt cx="375" cy="282"/>
              </a:xfrm>
            </p:grpSpPr>
            <p:grpSp>
              <p:nvGrpSpPr>
                <p:cNvPr id="57" name="Group 58"/>
                <p:cNvGrpSpPr>
                  <a:grpSpLocks/>
                </p:cNvGrpSpPr>
                <p:nvPr/>
              </p:nvGrpSpPr>
              <p:grpSpPr bwMode="auto">
                <a:xfrm>
                  <a:off x="782" y="3181"/>
                  <a:ext cx="375" cy="282"/>
                  <a:chOff x="782" y="3181"/>
                  <a:chExt cx="375" cy="282"/>
                </a:xfrm>
              </p:grpSpPr>
              <p:sp>
                <p:nvSpPr>
                  <p:cNvPr id="59" name="Oval 77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833" y="3173"/>
                    <a:ext cx="282" cy="297"/>
                  </a:xfrm>
                  <a:prstGeom prst="ellipse">
                    <a:avLst/>
                  </a:prstGeom>
                  <a:solidFill>
                    <a:srgbClr val="C0C0C0"/>
                  </a:soli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eaVert"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sz="2400" b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0" name="Rectangle 78"/>
                  <p:cNvSpPr>
                    <a:spLocks noChangeArrowheads="1"/>
                  </p:cNvSpPr>
                  <p:nvPr/>
                </p:nvSpPr>
                <p:spPr bwMode="auto">
                  <a:xfrm rot="5400000" flipH="1" flipV="1">
                    <a:off x="943" y="3136"/>
                    <a:ext cx="54" cy="375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eaVert"/>
                  <a:lstStyle/>
                  <a:p>
                    <a:pPr algn="l">
                      <a:spcBef>
                        <a:spcPct val="0"/>
                      </a:spcBef>
                    </a:pPr>
                    <a:endParaRPr lang="zh-CN" altLang="zh-CN" sz="2400" b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58" name="Oval 79"/>
                <p:cNvSpPr>
                  <a:spLocks noChangeArrowheads="1"/>
                </p:cNvSpPr>
                <p:nvPr/>
              </p:nvSpPr>
              <p:spPr bwMode="auto">
                <a:xfrm rot="5400000" flipH="1" flipV="1">
                  <a:off x="952" y="3313"/>
                  <a:ext cx="25" cy="26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eaVert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sz="2400" b="0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56" name="Line 62"/>
              <p:cNvSpPr>
                <a:spLocks noChangeShapeType="1"/>
              </p:cNvSpPr>
              <p:nvPr/>
            </p:nvSpPr>
            <p:spPr bwMode="auto">
              <a:xfrm>
                <a:off x="669" y="3322"/>
                <a:ext cx="11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zh-CN" altLang="en-US" sz="240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7"/>
          <p:cNvSpPr>
            <a:spLocks noChangeArrowheads="1"/>
          </p:cNvSpPr>
          <p:nvPr/>
        </p:nvSpPr>
        <p:spPr bwMode="auto">
          <a:xfrm>
            <a:off x="3635896" y="123478"/>
            <a:ext cx="424815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altLang="zh-CN" sz="2400" dirty="0" smtClean="0">
                <a:solidFill>
                  <a:schemeClr val="tx1"/>
                </a:solidFill>
                <a:latin typeface="宋体" pitchFamily="2" charset="-122"/>
              </a:rPr>
              <a:t>1</a:t>
            </a:r>
            <a:r>
              <a:rPr lang="zh-CN" altLang="en-US" sz="2400" dirty="0" smtClean="0">
                <a:solidFill>
                  <a:schemeClr val="tx1"/>
                </a:solidFill>
                <a:latin typeface="宋体" pitchFamily="2" charset="-122"/>
              </a:rPr>
              <a:t>、物体</a:t>
            </a:r>
            <a:r>
              <a:rPr lang="zh-CN" altLang="en-US" sz="2400" dirty="0">
                <a:solidFill>
                  <a:schemeClr val="tx1"/>
                </a:solidFill>
                <a:latin typeface="宋体" pitchFamily="2" charset="-122"/>
              </a:rPr>
              <a:t>能被提起吗？</a:t>
            </a:r>
          </a:p>
        </p:txBody>
      </p:sp>
      <p:sp>
        <p:nvSpPr>
          <p:cNvPr id="5" name="Rectangle 88"/>
          <p:cNvSpPr>
            <a:spLocks noChangeArrowheads="1"/>
          </p:cNvSpPr>
          <p:nvPr/>
        </p:nvSpPr>
        <p:spPr bwMode="auto">
          <a:xfrm>
            <a:off x="3635896" y="627534"/>
            <a:ext cx="46069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altLang="zh-CN" sz="2800" dirty="0" smtClean="0">
                <a:solidFill>
                  <a:schemeClr val="tx1"/>
                </a:solidFill>
                <a:latin typeface="宋体" pitchFamily="2" charset="-122"/>
              </a:rPr>
              <a:t>2</a:t>
            </a:r>
            <a:r>
              <a:rPr lang="zh-CN" altLang="en-US" sz="2800" dirty="0" smtClean="0">
                <a:solidFill>
                  <a:schemeClr val="tx1"/>
                </a:solidFill>
                <a:latin typeface="宋体" pitchFamily="2" charset="-122"/>
              </a:rPr>
              <a:t>、动滑轮</a:t>
            </a:r>
            <a:r>
              <a:rPr lang="zh-CN" altLang="en-US" sz="2800" dirty="0">
                <a:solidFill>
                  <a:schemeClr val="tx1"/>
                </a:solidFill>
                <a:latin typeface="宋体" pitchFamily="2" charset="-122"/>
              </a:rPr>
              <a:t>对物体的拉力？</a:t>
            </a:r>
          </a:p>
        </p:txBody>
      </p:sp>
      <p:sp>
        <p:nvSpPr>
          <p:cNvPr id="6" name="Rectangle 89"/>
          <p:cNvSpPr>
            <a:spLocks noChangeArrowheads="1"/>
          </p:cNvSpPr>
          <p:nvPr/>
        </p:nvSpPr>
        <p:spPr bwMode="auto">
          <a:xfrm>
            <a:off x="3635896" y="1203598"/>
            <a:ext cx="407511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altLang="zh-CN" sz="2400" dirty="0" smtClean="0">
                <a:solidFill>
                  <a:schemeClr val="tx1"/>
                </a:solidFill>
                <a:latin typeface="宋体" pitchFamily="2" charset="-122"/>
              </a:rPr>
              <a:t>3</a:t>
            </a:r>
            <a:r>
              <a:rPr lang="zh-CN" altLang="en-US" sz="2400" dirty="0" smtClean="0">
                <a:solidFill>
                  <a:schemeClr val="tx1"/>
                </a:solidFill>
                <a:latin typeface="宋体" pitchFamily="2" charset="-122"/>
              </a:rPr>
              <a:t>、地</a:t>
            </a:r>
            <a:r>
              <a:rPr lang="zh-CN" altLang="en-US" sz="2400" dirty="0">
                <a:solidFill>
                  <a:schemeClr val="tx1"/>
                </a:solidFill>
                <a:latin typeface="宋体" pitchFamily="2" charset="-122"/>
              </a:rPr>
              <a:t>面对物体的支持力？</a:t>
            </a:r>
          </a:p>
        </p:txBody>
      </p:sp>
      <p:sp>
        <p:nvSpPr>
          <p:cNvPr id="7" name="Rectangle 90"/>
          <p:cNvSpPr>
            <a:spLocks noChangeArrowheads="1"/>
          </p:cNvSpPr>
          <p:nvPr/>
        </p:nvSpPr>
        <p:spPr bwMode="auto">
          <a:xfrm>
            <a:off x="3707904" y="1779662"/>
            <a:ext cx="39846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</a:pPr>
            <a:r>
              <a:rPr lang="en-US" altLang="zh-CN" sz="2400" dirty="0" smtClean="0">
                <a:solidFill>
                  <a:schemeClr val="tx1"/>
                </a:solidFill>
                <a:latin typeface="宋体" pitchFamily="2" charset="-122"/>
              </a:rPr>
              <a:t>4</a:t>
            </a:r>
            <a:r>
              <a:rPr lang="zh-CN" altLang="en-US" sz="2400" dirty="0" smtClean="0">
                <a:solidFill>
                  <a:schemeClr val="tx1"/>
                </a:solidFill>
                <a:latin typeface="宋体" pitchFamily="2" charset="-122"/>
              </a:rPr>
              <a:t>、物体</a:t>
            </a:r>
            <a:r>
              <a:rPr lang="zh-CN" altLang="en-US" sz="2400" dirty="0">
                <a:solidFill>
                  <a:schemeClr val="tx1"/>
                </a:solidFill>
                <a:latin typeface="宋体" pitchFamily="2" charset="-122"/>
              </a:rPr>
              <a:t>对地面的压力？</a:t>
            </a:r>
          </a:p>
        </p:txBody>
      </p:sp>
      <p:sp>
        <p:nvSpPr>
          <p:cNvPr id="8" name="Text Box 78"/>
          <p:cNvSpPr txBox="1">
            <a:spLocks noChangeArrowheads="1"/>
          </p:cNvSpPr>
          <p:nvPr/>
        </p:nvSpPr>
        <p:spPr bwMode="auto">
          <a:xfrm>
            <a:off x="341040" y="2373908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zh-CN" sz="2400" i="1">
                <a:solidFill>
                  <a:schemeClr val="tx1"/>
                </a:solidFill>
                <a:latin typeface="Times New Roman" pitchFamily="18" charset="0"/>
              </a:rPr>
              <a:t>F=</a:t>
            </a:r>
            <a:r>
              <a:rPr lang="en-US" altLang="zh-CN" sz="2400">
                <a:solidFill>
                  <a:schemeClr val="tx1"/>
                </a:solidFill>
                <a:latin typeface="Times New Roman" pitchFamily="18" charset="0"/>
              </a:rPr>
              <a:t>10 N</a:t>
            </a:r>
          </a:p>
        </p:txBody>
      </p:sp>
      <p:sp>
        <p:nvSpPr>
          <p:cNvPr id="9" name="Text Box 79"/>
          <p:cNvSpPr txBox="1">
            <a:spLocks noChangeArrowheads="1"/>
          </p:cNvSpPr>
          <p:nvPr/>
        </p:nvSpPr>
        <p:spPr bwMode="auto">
          <a:xfrm>
            <a:off x="2141265" y="3139083"/>
            <a:ext cx="126047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G</a:t>
            </a:r>
            <a:r>
              <a:rPr lang="zh-CN" altLang="en-US" sz="2400" baseline="-25000" dirty="0">
                <a:solidFill>
                  <a:schemeClr val="tx1"/>
                </a:solidFill>
                <a:latin typeface="Times New Roman" pitchFamily="18" charset="0"/>
              </a:rPr>
              <a:t>动</a:t>
            </a:r>
            <a:r>
              <a:rPr lang="en-US" altLang="zh-CN" sz="2400" dirty="0">
                <a:solidFill>
                  <a:schemeClr val="tx1"/>
                </a:solidFill>
                <a:latin typeface="Times New Roman" pitchFamily="18" charset="0"/>
              </a:rPr>
              <a:t>=5 N</a:t>
            </a:r>
          </a:p>
          <a:p>
            <a:pPr algn="l">
              <a:spcBef>
                <a:spcPct val="0"/>
              </a:spcBef>
            </a:pPr>
            <a:endParaRPr lang="en-US" altLang="zh-CN" sz="2400" i="1" dirty="0">
              <a:solidFill>
                <a:schemeClr val="tx1"/>
              </a:solidFill>
              <a:latin typeface="Times New Roman" pitchFamily="18" charset="0"/>
            </a:endParaRPr>
          </a:p>
          <a:p>
            <a:pPr algn="l">
              <a:spcBef>
                <a:spcPct val="0"/>
              </a:spcBef>
            </a:pPr>
            <a:r>
              <a:rPr lang="en-US" altLang="zh-CN" sz="2400" i="1" dirty="0">
                <a:solidFill>
                  <a:schemeClr val="tx1"/>
                </a:solidFill>
                <a:latin typeface="Times New Roman" pitchFamily="18" charset="0"/>
              </a:rPr>
              <a:t>G</a:t>
            </a:r>
            <a:r>
              <a:rPr lang="en-US" altLang="zh-CN" sz="2400" dirty="0">
                <a:solidFill>
                  <a:schemeClr val="tx1"/>
                </a:solidFill>
                <a:latin typeface="Times New Roman" pitchFamily="18" charset="0"/>
              </a:rPr>
              <a:t>=50 N</a:t>
            </a:r>
          </a:p>
        </p:txBody>
      </p:sp>
      <p:grpSp>
        <p:nvGrpSpPr>
          <p:cNvPr id="10" name="Group 10"/>
          <p:cNvGrpSpPr>
            <a:grpSpLocks/>
          </p:cNvGrpSpPr>
          <p:nvPr/>
        </p:nvGrpSpPr>
        <p:grpSpPr bwMode="auto">
          <a:xfrm>
            <a:off x="1331640" y="843558"/>
            <a:ext cx="876300" cy="2897187"/>
            <a:chOff x="1179" y="856"/>
            <a:chExt cx="552" cy="1825"/>
          </a:xfrm>
        </p:grpSpPr>
        <p:sp>
          <p:nvSpPr>
            <p:cNvPr id="11" name="Line 223"/>
            <p:cNvSpPr>
              <a:spLocks noChangeShapeType="1"/>
            </p:cNvSpPr>
            <p:nvPr/>
          </p:nvSpPr>
          <p:spPr bwMode="auto">
            <a:xfrm flipV="1">
              <a:off x="1207" y="1140"/>
              <a:ext cx="85" cy="1021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stealth" w="med" len="lg"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Line 222"/>
            <p:cNvSpPr>
              <a:spLocks noChangeShapeType="1"/>
            </p:cNvSpPr>
            <p:nvPr/>
          </p:nvSpPr>
          <p:spPr bwMode="auto">
            <a:xfrm flipH="1">
              <a:off x="1604" y="1112"/>
              <a:ext cx="0" cy="1243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Line 236"/>
            <p:cNvSpPr>
              <a:spLocks noChangeShapeType="1"/>
            </p:cNvSpPr>
            <p:nvPr/>
          </p:nvSpPr>
          <p:spPr bwMode="auto">
            <a:xfrm flipH="1">
              <a:off x="1292" y="1395"/>
              <a:ext cx="150" cy="936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4" name="Group 256"/>
            <p:cNvGrpSpPr>
              <a:grpSpLocks/>
            </p:cNvGrpSpPr>
            <p:nvPr/>
          </p:nvGrpSpPr>
          <p:grpSpPr bwMode="auto">
            <a:xfrm>
              <a:off x="1292" y="2047"/>
              <a:ext cx="315" cy="634"/>
              <a:chOff x="1669" y="2585"/>
              <a:chExt cx="304" cy="634"/>
            </a:xfrm>
          </p:grpSpPr>
          <p:sp>
            <p:nvSpPr>
              <p:cNvPr id="28" name="Oval 224"/>
              <p:cNvSpPr>
                <a:spLocks noChangeArrowheads="1"/>
              </p:cNvSpPr>
              <p:nvPr/>
            </p:nvSpPr>
            <p:spPr bwMode="auto">
              <a:xfrm>
                <a:off x="1669" y="2725"/>
                <a:ext cx="304" cy="297"/>
              </a:xfrm>
              <a:prstGeom prst="ellipse">
                <a:avLst/>
              </a:prstGeom>
              <a:solidFill>
                <a:srgbClr val="C0C0C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Rectangle 225"/>
              <p:cNvSpPr>
                <a:spLocks noChangeArrowheads="1"/>
              </p:cNvSpPr>
              <p:nvPr/>
            </p:nvSpPr>
            <p:spPr bwMode="auto">
              <a:xfrm>
                <a:off x="1794" y="2669"/>
                <a:ext cx="41" cy="395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30" name="Group 226"/>
              <p:cNvGrpSpPr>
                <a:grpSpLocks/>
              </p:cNvGrpSpPr>
              <p:nvPr/>
            </p:nvGrpSpPr>
            <p:grpSpPr bwMode="auto">
              <a:xfrm>
                <a:off x="1779" y="2585"/>
                <a:ext cx="69" cy="84"/>
                <a:chOff x="990" y="2466"/>
                <a:chExt cx="109" cy="131"/>
              </a:xfrm>
            </p:grpSpPr>
            <p:sp>
              <p:nvSpPr>
                <p:cNvPr id="37" name="Oval 227"/>
                <p:cNvSpPr>
                  <a:spLocks noChangeArrowheads="1"/>
                </p:cNvSpPr>
                <p:nvPr/>
              </p:nvSpPr>
              <p:spPr bwMode="auto"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99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8" name="Rectangle 228"/>
                <p:cNvSpPr>
                  <a:spLocks noChangeArrowheads="1"/>
                </p:cNvSpPr>
                <p:nvPr/>
              </p:nvSpPr>
              <p:spPr bwMode="auto"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9" name="Line 229"/>
                <p:cNvSpPr>
                  <a:spLocks noChangeShapeType="1"/>
                </p:cNvSpPr>
                <p:nvPr/>
              </p:nvSpPr>
              <p:spPr bwMode="auto">
                <a:xfrm>
                  <a:off x="1055" y="2537"/>
                  <a:ext cx="0" cy="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31" name="Oval 230"/>
              <p:cNvSpPr>
                <a:spLocks noChangeArrowheads="1"/>
              </p:cNvSpPr>
              <p:nvPr/>
            </p:nvSpPr>
            <p:spPr bwMode="auto">
              <a:xfrm>
                <a:off x="1807" y="2867"/>
                <a:ext cx="28" cy="13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Line 232"/>
              <p:cNvSpPr>
                <a:spLocks noChangeShapeType="1"/>
              </p:cNvSpPr>
              <p:nvPr/>
            </p:nvSpPr>
            <p:spPr bwMode="auto">
              <a:xfrm>
                <a:off x="1807" y="3163"/>
                <a:ext cx="0" cy="5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33" name="Group 237"/>
              <p:cNvGrpSpPr>
                <a:grpSpLocks/>
              </p:cNvGrpSpPr>
              <p:nvPr/>
            </p:nvGrpSpPr>
            <p:grpSpPr bwMode="auto">
              <a:xfrm flipH="1" flipV="1">
                <a:off x="1790" y="3071"/>
                <a:ext cx="70" cy="85"/>
                <a:chOff x="990" y="2466"/>
                <a:chExt cx="109" cy="131"/>
              </a:xfrm>
            </p:grpSpPr>
            <p:sp>
              <p:nvSpPr>
                <p:cNvPr id="34" name="Oval 238"/>
                <p:cNvSpPr>
                  <a:spLocks noChangeArrowheads="1"/>
                </p:cNvSpPr>
                <p:nvPr/>
              </p:nvSpPr>
              <p:spPr bwMode="auto"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9F9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5" name="Rectangle 239"/>
                <p:cNvSpPr>
                  <a:spLocks noChangeArrowheads="1"/>
                </p:cNvSpPr>
                <p:nvPr/>
              </p:nvSpPr>
              <p:spPr bwMode="auto"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9F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6" name="Line 240"/>
                <p:cNvSpPr>
                  <a:spLocks noChangeShapeType="1"/>
                </p:cNvSpPr>
                <p:nvPr/>
              </p:nvSpPr>
              <p:spPr bwMode="auto">
                <a:xfrm>
                  <a:off x="1055" y="2537"/>
                  <a:ext cx="0" cy="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15" name="Group 255"/>
            <p:cNvGrpSpPr>
              <a:grpSpLocks/>
            </p:cNvGrpSpPr>
            <p:nvPr/>
          </p:nvGrpSpPr>
          <p:grpSpPr bwMode="auto">
            <a:xfrm>
              <a:off x="1292" y="856"/>
              <a:ext cx="315" cy="596"/>
              <a:chOff x="1669" y="1394"/>
              <a:chExt cx="304" cy="552"/>
            </a:xfrm>
          </p:grpSpPr>
          <p:sp>
            <p:nvSpPr>
              <p:cNvPr id="17" name="Oval 233"/>
              <p:cNvSpPr>
                <a:spLocks noChangeArrowheads="1"/>
              </p:cNvSpPr>
              <p:nvPr/>
            </p:nvSpPr>
            <p:spPr bwMode="auto">
              <a:xfrm flipV="1">
                <a:off x="1669" y="1522"/>
                <a:ext cx="304" cy="295"/>
              </a:xfrm>
              <a:prstGeom prst="ellipse">
                <a:avLst/>
              </a:prstGeom>
              <a:solidFill>
                <a:srgbClr val="C0C0C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10800000"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234"/>
              <p:cNvSpPr>
                <a:spLocks noChangeArrowheads="1"/>
              </p:cNvSpPr>
              <p:nvPr/>
            </p:nvSpPr>
            <p:spPr bwMode="auto">
              <a:xfrm flipV="1">
                <a:off x="1794" y="1479"/>
                <a:ext cx="46" cy="391"/>
              </a:xfrm>
              <a:prstGeom prst="rect">
                <a:avLst/>
              </a:prstGeom>
              <a:solidFill>
                <a:srgbClr val="FFFFFF"/>
              </a:solidFill>
              <a:ln w="2857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10800000"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Oval 235"/>
              <p:cNvSpPr>
                <a:spLocks noChangeArrowheads="1"/>
              </p:cNvSpPr>
              <p:nvPr/>
            </p:nvSpPr>
            <p:spPr bwMode="auto">
              <a:xfrm>
                <a:off x="1794" y="1661"/>
                <a:ext cx="28" cy="14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>
                  <a:spcBef>
                    <a:spcPct val="0"/>
                  </a:spcBef>
                </a:pPr>
                <a:endParaRPr lang="zh-CN" altLang="zh-CN" b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0" name="Group 241"/>
              <p:cNvGrpSpPr>
                <a:grpSpLocks/>
              </p:cNvGrpSpPr>
              <p:nvPr/>
            </p:nvGrpSpPr>
            <p:grpSpPr bwMode="auto">
              <a:xfrm flipH="1">
                <a:off x="1790" y="1394"/>
                <a:ext cx="70" cy="85"/>
                <a:chOff x="990" y="2466"/>
                <a:chExt cx="109" cy="131"/>
              </a:xfrm>
            </p:grpSpPr>
            <p:sp>
              <p:nvSpPr>
                <p:cNvPr id="25" name="Oval 242"/>
                <p:cNvSpPr>
                  <a:spLocks noChangeArrowheads="1"/>
                </p:cNvSpPr>
                <p:nvPr/>
              </p:nvSpPr>
              <p:spPr bwMode="auto"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CC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6" name="Rectangle 243"/>
                <p:cNvSpPr>
                  <a:spLocks noChangeArrowheads="1"/>
                </p:cNvSpPr>
                <p:nvPr/>
              </p:nvSpPr>
              <p:spPr bwMode="auto"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CC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7" name="Line 244"/>
                <p:cNvSpPr>
                  <a:spLocks noChangeShapeType="1"/>
                </p:cNvSpPr>
                <p:nvPr/>
              </p:nvSpPr>
              <p:spPr bwMode="auto">
                <a:xfrm>
                  <a:off x="1055" y="2537"/>
                  <a:ext cx="0" cy="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21" name="Group 245"/>
              <p:cNvGrpSpPr>
                <a:grpSpLocks/>
              </p:cNvGrpSpPr>
              <p:nvPr/>
            </p:nvGrpSpPr>
            <p:grpSpPr bwMode="auto">
              <a:xfrm flipV="1">
                <a:off x="1760" y="1861"/>
                <a:ext cx="69" cy="85"/>
                <a:chOff x="990" y="2466"/>
                <a:chExt cx="109" cy="131"/>
              </a:xfrm>
            </p:grpSpPr>
            <p:sp>
              <p:nvSpPr>
                <p:cNvPr id="22" name="Oval 246"/>
                <p:cNvSpPr>
                  <a:spLocks noChangeArrowheads="1"/>
                </p:cNvSpPr>
                <p:nvPr/>
              </p:nvSpPr>
              <p:spPr bwMode="auto">
                <a:xfrm>
                  <a:off x="1023" y="2466"/>
                  <a:ext cx="76" cy="71"/>
                </a:xfrm>
                <a:prstGeom prst="ellipse">
                  <a:avLst/>
                </a:prstGeom>
                <a:solidFill>
                  <a:srgbClr val="FFFF99"/>
                </a:solidFill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3" name="Rectangle 247"/>
                <p:cNvSpPr>
                  <a:spLocks noChangeArrowheads="1"/>
                </p:cNvSpPr>
                <p:nvPr/>
              </p:nvSpPr>
              <p:spPr bwMode="auto">
                <a:xfrm>
                  <a:off x="990" y="2490"/>
                  <a:ext cx="65" cy="60"/>
                </a:xfrm>
                <a:prstGeom prst="rect">
                  <a:avLst/>
                </a:prstGeom>
                <a:solidFill>
                  <a:srgbClr val="FFFF9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rot="10800000"/>
                <a:lstStyle/>
                <a:p>
                  <a:pPr algn="l">
                    <a:spcBef>
                      <a:spcPct val="0"/>
                    </a:spcBef>
                  </a:pPr>
                  <a:endParaRPr lang="zh-CN" altLang="zh-CN" b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24" name="Line 248"/>
                <p:cNvSpPr>
                  <a:spLocks noChangeShapeType="1"/>
                </p:cNvSpPr>
                <p:nvPr/>
              </p:nvSpPr>
              <p:spPr bwMode="auto">
                <a:xfrm>
                  <a:off x="1055" y="2537"/>
                  <a:ext cx="0" cy="6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sp>
          <p:nvSpPr>
            <p:cNvPr id="16" name="Line 249"/>
            <p:cNvSpPr>
              <a:spLocks noChangeShapeType="1"/>
            </p:cNvSpPr>
            <p:nvPr/>
          </p:nvSpPr>
          <p:spPr bwMode="auto">
            <a:xfrm>
              <a:off x="1179" y="884"/>
              <a:ext cx="552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40" name="Group 40"/>
          <p:cNvGrpSpPr>
            <a:grpSpLocks/>
          </p:cNvGrpSpPr>
          <p:nvPr/>
        </p:nvGrpSpPr>
        <p:grpSpPr bwMode="auto">
          <a:xfrm>
            <a:off x="836340" y="4848820"/>
            <a:ext cx="2160588" cy="134938"/>
            <a:chOff x="697" y="3861"/>
            <a:chExt cx="1361" cy="85"/>
          </a:xfrm>
        </p:grpSpPr>
        <p:sp>
          <p:nvSpPr>
            <p:cNvPr id="41" name="Rectangle 41" descr="宽上对角线"/>
            <p:cNvSpPr>
              <a:spLocks noChangeArrowheads="1"/>
            </p:cNvSpPr>
            <p:nvPr/>
          </p:nvSpPr>
          <p:spPr bwMode="auto">
            <a:xfrm>
              <a:off x="697" y="3861"/>
              <a:ext cx="1361" cy="85"/>
            </a:xfrm>
            <a:prstGeom prst="rect">
              <a:avLst/>
            </a:prstGeom>
            <a:pattFill prst="wdUpDiag">
              <a:fgClr>
                <a:srgbClr val="990000"/>
              </a:fgClr>
              <a:bgClr>
                <a:srgbClr val="FFBC79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>
              <a:off x="697" y="3861"/>
              <a:ext cx="1361" cy="0"/>
            </a:xfrm>
            <a:prstGeom prst="line">
              <a:avLst/>
            </a:prstGeom>
            <a:noFill/>
            <a:ln w="28575">
              <a:solidFill>
                <a:srgbClr val="99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43" name="Group 43"/>
          <p:cNvGrpSpPr>
            <a:grpSpLocks/>
          </p:cNvGrpSpPr>
          <p:nvPr/>
        </p:nvGrpSpPr>
        <p:grpSpPr bwMode="auto">
          <a:xfrm>
            <a:off x="1466578" y="3634383"/>
            <a:ext cx="539750" cy="1214437"/>
            <a:chOff x="1094" y="3096"/>
            <a:chExt cx="340" cy="765"/>
          </a:xfrm>
        </p:grpSpPr>
        <p:sp>
          <p:nvSpPr>
            <p:cNvPr id="44" name="Rectangle 44"/>
            <p:cNvSpPr>
              <a:spLocks noChangeArrowheads="1"/>
            </p:cNvSpPr>
            <p:nvPr/>
          </p:nvSpPr>
          <p:spPr bwMode="auto">
            <a:xfrm>
              <a:off x="1094" y="3549"/>
              <a:ext cx="340" cy="312"/>
            </a:xfrm>
            <a:prstGeom prst="rect">
              <a:avLst/>
            </a:prstGeom>
            <a:solidFill>
              <a:srgbClr val="777777"/>
            </a:solidFill>
            <a:ln w="19050">
              <a:solidFill>
                <a:srgbClr val="4D4D4D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45" name="Line 45"/>
            <p:cNvSpPr>
              <a:spLocks noChangeShapeType="1"/>
            </p:cNvSpPr>
            <p:nvPr/>
          </p:nvSpPr>
          <p:spPr bwMode="auto">
            <a:xfrm>
              <a:off x="1264" y="3096"/>
              <a:ext cx="0" cy="4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0" y="0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3</a:t>
            </a:r>
            <a:r>
              <a:rPr lang="zh-CN" altLang="en-US" sz="2400" dirty="0" smtClean="0"/>
              <a:t>、看图回答下面问题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491630"/>
            <a:ext cx="72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0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谢谢观赏！</a:t>
            </a:r>
            <a:endParaRPr lang="zh-CN" altLang="en-US" sz="12000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751085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7030A0"/>
                </a:solidFill>
                <a:latin typeface="华文隶书" pitchFamily="2" charset="-122"/>
                <a:ea typeface="华文隶书" pitchFamily="2" charset="-122"/>
              </a:rPr>
              <a:t>您的点击对我来说是最好的回报！</a:t>
            </a:r>
            <a:endParaRPr lang="zh-CN" altLang="en-US" sz="2800" b="1" dirty="0">
              <a:solidFill>
                <a:srgbClr val="7030A0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Picture 1" descr="C:\Users\asus\Documents\Tencent Files\983897146\Image\C2C\4GV$}W)OB`RKF5YMR7PO]6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7534"/>
            <a:ext cx="4032448" cy="3672408"/>
          </a:xfrm>
          <a:prstGeom prst="rect">
            <a:avLst/>
          </a:prstGeom>
          <a:noFill/>
        </p:spPr>
      </p:pic>
      <p:pic>
        <p:nvPicPr>
          <p:cNvPr id="7170" name="Picture 2" descr="C:\Users\asus\Documents\Tencent Files\983897146\Image\C2C\OV~OUTMRK2M[`X{K`G4CUJ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627534"/>
            <a:ext cx="4320480" cy="36004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83568" y="4371950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家用简易吊车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0072" y="4371950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滑轮式果枝剪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4716016" y="2859782"/>
            <a:ext cx="1800200" cy="936104"/>
            <a:chOff x="7092280" y="1131590"/>
            <a:chExt cx="1800200" cy="936104"/>
          </a:xfrm>
        </p:grpSpPr>
        <p:sp>
          <p:nvSpPr>
            <p:cNvPr id="7" name="椭圆形标注 6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33353"/>
                <a:gd name="adj2" fmla="val -179941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80312" y="1275606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827584" y="2715766"/>
            <a:ext cx="1800200" cy="936104"/>
            <a:chOff x="7092280" y="1131590"/>
            <a:chExt cx="1800200" cy="936104"/>
          </a:xfrm>
        </p:grpSpPr>
        <p:sp>
          <p:nvSpPr>
            <p:cNvPr id="10" name="椭圆形标注 9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-6808"/>
                <a:gd name="adj2" fmla="val -152871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380312" y="1275606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2" name="矩形 11"/>
          <p:cNvSpPr/>
          <p:nvPr/>
        </p:nvSpPr>
        <p:spPr>
          <a:xfrm>
            <a:off x="251520" y="12347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滑轮的应用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 descr="C:\Users\asus\Documents\Tencent Files\983897146\Image\C2C\45@$6EV3KLDV0CDI1G48]VF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627534"/>
            <a:ext cx="7272808" cy="4248472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23528" y="483518"/>
            <a:ext cx="10801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rgbClr val="FF0000"/>
                </a:solidFill>
              </a:rPr>
              <a:t>残奥会火炬点火，运动员爬升用动滑轮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259632" y="1203598"/>
            <a:ext cx="1800200" cy="720080"/>
            <a:chOff x="7092280" y="1131590"/>
            <a:chExt cx="1800200" cy="936104"/>
          </a:xfrm>
        </p:grpSpPr>
        <p:sp>
          <p:nvSpPr>
            <p:cNvPr id="5" name="椭圆形标注 4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44828"/>
                <a:gd name="adj2" fmla="val -128156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380312" y="1225200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3851920" y="12347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滑轮的应用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1" descr="C:\Users\asus\Documents\Tencent Files\983897146\Image\C2C\F6B9[7@@Q2~H%WKI~VSOZ4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67494"/>
            <a:ext cx="4104456" cy="4032448"/>
          </a:xfrm>
          <a:prstGeom prst="rect">
            <a:avLst/>
          </a:prstGeom>
          <a:noFill/>
        </p:spPr>
      </p:pic>
      <p:pic>
        <p:nvPicPr>
          <p:cNvPr id="24578" name="Picture 2" descr="C:\Users\asus\Documents\Tencent Files\983897146\Image\C2C\M8D1`($W`6]5~~PKV68I27X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771550"/>
            <a:ext cx="4320480" cy="352839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39552" y="437195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滑轮式窗帘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8024" y="4371950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滑轮式窗帘的油轮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4572000" y="195486"/>
            <a:ext cx="1800200" cy="936104"/>
            <a:chOff x="7092280" y="1131590"/>
            <a:chExt cx="1800200" cy="936104"/>
          </a:xfrm>
        </p:grpSpPr>
        <p:sp>
          <p:nvSpPr>
            <p:cNvPr id="7" name="椭圆形标注 6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55027"/>
                <a:gd name="adj2" fmla="val 210786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80312" y="1275606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9" name="矩形 8"/>
          <p:cNvSpPr/>
          <p:nvPr/>
        </p:nvSpPr>
        <p:spPr>
          <a:xfrm>
            <a:off x="251520" y="12347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滑轮的应用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 descr="C:\Users\asus\Documents\Tencent Files\983897146\Image\C2C\S4S`2VW%CZ2IJFMJOUUHX(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771550"/>
            <a:ext cx="6336704" cy="417646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11560" y="915566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大型塔吊</a:t>
            </a:r>
            <a:endParaRPr lang="zh-CN" altLang="en-US" sz="36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6732240" y="699542"/>
            <a:ext cx="1800200" cy="936104"/>
            <a:chOff x="7092280" y="1131590"/>
            <a:chExt cx="1800200" cy="936104"/>
          </a:xfrm>
        </p:grpSpPr>
        <p:sp>
          <p:nvSpPr>
            <p:cNvPr id="4" name="椭圆形标注 3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-146417"/>
                <a:gd name="adj2" fmla="val 29547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380312" y="1275606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6876256" y="3219822"/>
            <a:ext cx="1800200" cy="936104"/>
            <a:chOff x="7092280" y="1131590"/>
            <a:chExt cx="1800200" cy="936104"/>
          </a:xfrm>
        </p:grpSpPr>
        <p:sp>
          <p:nvSpPr>
            <p:cNvPr id="8" name="椭圆形标注 7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-154067"/>
                <a:gd name="adj2" fmla="val -98734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380312" y="1275606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251520" y="123478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滑轮的应用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Picture 1" descr="C:\Users\asus\Documents\Tencent Files\983897146\Image\C2C\KILA3F]E)E{UFZ$JIEW{UC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95486"/>
            <a:ext cx="3888432" cy="3960440"/>
          </a:xfrm>
          <a:prstGeom prst="rect">
            <a:avLst/>
          </a:prstGeom>
          <a:noFill/>
        </p:spPr>
      </p:pic>
      <p:pic>
        <p:nvPicPr>
          <p:cNvPr id="5122" name="Picture 2" descr="C:\Users\asus\Documents\Tencent Files\983897146\Image\C2C\5CQ8`$T)BLT[C`S55HYE%7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3968" y="195486"/>
            <a:ext cx="4536504" cy="388843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971600" y="429994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向家坝</a:t>
            </a:r>
            <a:r>
              <a:rPr lang="en-US" altLang="zh-CN" sz="3600" dirty="0" smtClean="0">
                <a:solidFill>
                  <a:srgbClr val="FF0000"/>
                </a:solidFill>
              </a:rPr>
              <a:t>80</a:t>
            </a:r>
            <a:r>
              <a:rPr lang="zh-CN" altLang="en-US" sz="3600" dirty="0" smtClean="0">
                <a:solidFill>
                  <a:srgbClr val="FF0000"/>
                </a:solidFill>
              </a:rPr>
              <a:t>万千瓦水电机组吊装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67494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龙门吊</a:t>
            </a:r>
            <a:endParaRPr lang="zh-CN" altLang="en-US" sz="2400" b="1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3059832" y="339502"/>
            <a:ext cx="1800200" cy="936104"/>
            <a:chOff x="7092280" y="1131590"/>
            <a:chExt cx="1800200" cy="936104"/>
          </a:xfrm>
        </p:grpSpPr>
        <p:sp>
          <p:nvSpPr>
            <p:cNvPr id="8" name="椭圆形标注 7"/>
            <p:cNvSpPr/>
            <p:nvPr/>
          </p:nvSpPr>
          <p:spPr>
            <a:xfrm>
              <a:off x="7092280" y="1131590"/>
              <a:ext cx="1728192" cy="936104"/>
            </a:xfrm>
            <a:prstGeom prst="wedgeEllipseCallout">
              <a:avLst>
                <a:gd name="adj1" fmla="val -87131"/>
                <a:gd name="adj2" fmla="val 56615"/>
              </a:avLst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7380312" y="1275606"/>
              <a:ext cx="15121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4000" dirty="0" smtClean="0">
                  <a:solidFill>
                    <a:srgbClr val="FF0000"/>
                  </a:solidFill>
                </a:rPr>
                <a:t>滑轮</a:t>
              </a:r>
              <a:endParaRPr lang="zh-CN" altLang="en-US" sz="40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sus\Documents\Tencent Files\983897146\Image\C2C\UZI[G}73HHQII(7HL233QL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83518"/>
            <a:ext cx="7632848" cy="3816424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971600" y="4371950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</a:rPr>
              <a:t>向家坝</a:t>
            </a:r>
            <a:r>
              <a:rPr lang="en-US" altLang="zh-CN" sz="3600" dirty="0" smtClean="0">
                <a:solidFill>
                  <a:srgbClr val="FF0000"/>
                </a:solidFill>
              </a:rPr>
              <a:t>80</a:t>
            </a:r>
            <a:r>
              <a:rPr lang="zh-CN" altLang="en-US" sz="3600" dirty="0" smtClean="0">
                <a:solidFill>
                  <a:srgbClr val="FF0000"/>
                </a:solidFill>
              </a:rPr>
              <a:t>万千瓦水电机组吊装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179512" y="0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滑轮的应用</a:t>
            </a:r>
            <a:endParaRPr lang="zh-CN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27363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滑轮的种类</a:t>
            </a:r>
            <a:endParaRPr lang="zh-CN" altLang="en-US" sz="4000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pic>
        <p:nvPicPr>
          <p:cNvPr id="3" name="Picture 1" descr="C:\Users\asus\Documents\Tencent Files\983897146\Image\C2C\G_Q9B)]V9@N}VPR9DDPUWS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99542"/>
            <a:ext cx="2520280" cy="1872208"/>
          </a:xfrm>
          <a:prstGeom prst="rect">
            <a:avLst/>
          </a:prstGeom>
          <a:noFill/>
        </p:spPr>
      </p:pic>
      <p:pic>
        <p:nvPicPr>
          <p:cNvPr id="4" name="Picture 1" descr="C:\Users\asus\Documents\Tencent Files\983897146\Image\C2C\4GV$}W)OB`RKF5YMR7PO]6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699542"/>
            <a:ext cx="2592288" cy="1944216"/>
          </a:xfrm>
          <a:prstGeom prst="rect">
            <a:avLst/>
          </a:prstGeom>
          <a:noFill/>
        </p:spPr>
      </p:pic>
      <p:pic>
        <p:nvPicPr>
          <p:cNvPr id="5" name="Picture 2" descr="C:\Users\asus\Documents\Tencent Files\983897146\Image\C2C\OV~OUTMRK2M[`X{K`G4CUJP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771550"/>
            <a:ext cx="2880320" cy="1872208"/>
          </a:xfrm>
          <a:prstGeom prst="rect">
            <a:avLst/>
          </a:prstGeom>
          <a:noFill/>
        </p:spPr>
      </p:pic>
      <p:sp>
        <p:nvSpPr>
          <p:cNvPr id="6" name="右箭头 5"/>
          <p:cNvSpPr/>
          <p:nvPr/>
        </p:nvSpPr>
        <p:spPr>
          <a:xfrm rot="20540991">
            <a:off x="1542468" y="719098"/>
            <a:ext cx="1569435" cy="9980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右箭头 6"/>
          <p:cNvSpPr/>
          <p:nvPr/>
        </p:nvSpPr>
        <p:spPr>
          <a:xfrm rot="16200000">
            <a:off x="3968316" y="871178"/>
            <a:ext cx="783704" cy="1524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右箭头 7"/>
          <p:cNvSpPr/>
          <p:nvPr/>
        </p:nvSpPr>
        <p:spPr>
          <a:xfrm rot="13809170">
            <a:off x="6217954" y="863566"/>
            <a:ext cx="851109" cy="104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3203848" y="0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使用时轮轴固定不动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pic>
        <p:nvPicPr>
          <p:cNvPr id="10" name="Picture 3" descr="20066363321863"/>
          <p:cNvPicPr>
            <a:picLocks noChangeAspect="1" noChangeArrowheads="1"/>
          </p:cNvPicPr>
          <p:nvPr/>
        </p:nvPicPr>
        <p:blipFill>
          <a:blip r:embed="rId6" cstate="print"/>
          <a:srcRect t="2534"/>
          <a:stretch>
            <a:fillRect/>
          </a:stretch>
        </p:blipFill>
        <p:spPr bwMode="auto">
          <a:xfrm>
            <a:off x="5580112" y="2787774"/>
            <a:ext cx="309634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" descr="C:\Users\asus\Documents\Tencent Files\983897146\Image\C2C\S4S`2VW%CZ2IJFMJOUUHX(B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1520" y="2715766"/>
            <a:ext cx="2880320" cy="2304256"/>
          </a:xfrm>
          <a:prstGeom prst="rect">
            <a:avLst/>
          </a:prstGeom>
          <a:noFill/>
        </p:spPr>
      </p:pic>
      <p:sp>
        <p:nvSpPr>
          <p:cNvPr id="12" name="右箭头 11"/>
          <p:cNvSpPr/>
          <p:nvPr/>
        </p:nvSpPr>
        <p:spPr>
          <a:xfrm rot="12101392">
            <a:off x="5038941" y="4010362"/>
            <a:ext cx="1569435" cy="9980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右箭头 12"/>
          <p:cNvSpPr/>
          <p:nvPr/>
        </p:nvSpPr>
        <p:spPr>
          <a:xfrm rot="169243">
            <a:off x="2414458" y="3752584"/>
            <a:ext cx="1170047" cy="13843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635896" y="2859782"/>
            <a:ext cx="144016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</a:rPr>
              <a:t>使用时轮轴随物体一起运动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/>
      <p:bldP spid="12" grpId="0" animBg="1"/>
      <p:bldP spid="13" grpId="0" animBg="1"/>
      <p:bldP spid="14" grpId="0"/>
    </p:bld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1231</Words>
  <Application>Microsoft Office PowerPoint</Application>
  <PresentationFormat>全屏显示(16:9)</PresentationFormat>
  <Paragraphs>257</Paragraphs>
  <Slides>29</Slides>
  <Notes>12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0" baseType="lpstr">
      <vt:lpstr>自定义设计方案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幻灯片 27</vt:lpstr>
      <vt:lpstr>幻灯片 28</vt:lpstr>
      <vt:lpstr>幻灯片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asus</dc:creator>
  <cp:lastModifiedBy>China</cp:lastModifiedBy>
  <cp:revision>89</cp:revision>
  <dcterms:created xsi:type="dcterms:W3CDTF">2019-01-05T12:19:59Z</dcterms:created>
  <dcterms:modified xsi:type="dcterms:W3CDTF">2019-05-08T08:02:44Z</dcterms:modified>
</cp:coreProperties>
</file>