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mp3" ContentType="audio/mp3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1" r:id="rId3"/>
    <p:sldId id="274" r:id="rId4"/>
    <p:sldId id="275" r:id="rId5"/>
    <p:sldId id="277" r:id="rId6"/>
    <p:sldId id="258" r:id="rId7"/>
    <p:sldId id="262" r:id="rId8"/>
    <p:sldId id="263" r:id="rId9"/>
    <p:sldId id="270" r:id="rId10"/>
    <p:sldId id="279" r:id="rId11"/>
    <p:sldId id="290" r:id="rId12"/>
    <p:sldId id="281" r:id="rId13"/>
    <p:sldId id="280" r:id="rId14"/>
    <p:sldId id="282" r:id="rId15"/>
    <p:sldId id="285" r:id="rId16"/>
    <p:sldId id="284" r:id="rId17"/>
    <p:sldId id="283" r:id="rId18"/>
    <p:sldId id="287" r:id="rId19"/>
    <p:sldId id="286" r:id="rId20"/>
    <p:sldId id="289" r:id="rId21"/>
    <p:sldId id="288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30B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134" autoAdjust="0"/>
  </p:normalViewPr>
  <p:slideViewPr>
    <p:cSldViewPr>
      <p:cViewPr varScale="1">
        <p:scale>
          <a:sx n="100" d="100"/>
          <a:sy n="100" d="100"/>
        </p:scale>
        <p:origin x="-990" y="-90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181F8-7C6B-4880-BE66-821109564E08}" type="doc">
      <dgm:prSet loTypeId="urn:microsoft.com/office/officeart/2005/8/layout/process1" loCatId="process" qsTypeId="urn:microsoft.com/office/officeart/2005/8/quickstyle/3d3#1" qsCatId="3D" csTypeId="urn:microsoft.com/office/officeart/2005/8/colors/accent1_2#1" csCatId="accent1" phldr="1"/>
      <dgm:spPr/>
    </dgm:pt>
    <dgm:pt modelId="{F04914E4-4FB8-4A72-A827-306FD27B1BE3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搬板凳（煤气罐）到相同高度</a:t>
          </a:r>
          <a:endParaRPr lang="zh-CN" altLang="en-US" dirty="0">
            <a:solidFill>
              <a:schemeClr val="tx1"/>
            </a:solidFill>
          </a:endParaRPr>
        </a:p>
      </dgm:t>
    </dgm:pt>
    <dgm:pt modelId="{876FA1E1-97CB-452A-9CE2-76C0B6783FCD}" type="parTrans" cxnId="{01A9931F-01AC-45C6-9D93-F504B290990F}">
      <dgm:prSet/>
      <dgm:spPr/>
      <dgm:t>
        <a:bodyPr/>
        <a:lstStyle/>
        <a:p>
          <a:endParaRPr lang="zh-CN" altLang="en-US"/>
        </a:p>
      </dgm:t>
    </dgm:pt>
    <dgm:pt modelId="{81AB2519-40F4-42D3-9ABD-12FEEECC3567}" type="sibTrans" cxnId="{01A9931F-01AC-45C6-9D93-F504B290990F}">
      <dgm:prSet/>
      <dgm:spPr/>
      <dgm:t>
        <a:bodyPr/>
        <a:lstStyle/>
        <a:p>
          <a:endParaRPr lang="zh-CN" altLang="en-US"/>
        </a:p>
      </dgm:t>
    </dgm:pt>
    <dgm:pt modelId="{B2C38FA6-0BEE-4AA4-B7CF-92D5823FC344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做功相同</a:t>
          </a:r>
          <a:endParaRPr lang="zh-CN" altLang="en-US" dirty="0">
            <a:solidFill>
              <a:schemeClr val="tx1"/>
            </a:solidFill>
          </a:endParaRPr>
        </a:p>
      </dgm:t>
    </dgm:pt>
    <dgm:pt modelId="{3009A00B-7E24-43D9-8EE5-E1A11435CC77}" type="parTrans" cxnId="{C4ECF5A2-4F96-4BBB-B61F-587A509CCBE1}">
      <dgm:prSet/>
      <dgm:spPr/>
      <dgm:t>
        <a:bodyPr/>
        <a:lstStyle/>
        <a:p>
          <a:endParaRPr lang="zh-CN" altLang="en-US"/>
        </a:p>
      </dgm:t>
    </dgm:pt>
    <dgm:pt modelId="{25BA49B7-8220-4EDF-AD2D-C5D93C3FD95A}" type="sibTrans" cxnId="{C4ECF5A2-4F96-4BBB-B61F-587A509CCBE1}">
      <dgm:prSet/>
      <dgm:spPr/>
      <dgm:t>
        <a:bodyPr/>
        <a:lstStyle/>
        <a:p>
          <a:endParaRPr lang="zh-CN" altLang="en-US"/>
        </a:p>
      </dgm:t>
    </dgm:pt>
    <dgm:pt modelId="{918FDC3D-BE64-4CEF-A4B0-F2532FADC7E9}">
      <dgm:prSet phldrT="[文本]"/>
      <dgm:spPr/>
      <dgm:t>
        <a:bodyPr/>
        <a:lstStyle/>
        <a:p>
          <a:r>
            <a:rPr lang="zh-CN" altLang="en-US" dirty="0" smtClean="0">
              <a:solidFill>
                <a:schemeClr val="tx1"/>
              </a:solidFill>
            </a:rPr>
            <a:t>做功相同时，做功快慢与什么有关？（            ）</a:t>
          </a:r>
          <a:endParaRPr lang="zh-CN" altLang="en-US" dirty="0">
            <a:solidFill>
              <a:schemeClr val="tx1"/>
            </a:solidFill>
          </a:endParaRPr>
        </a:p>
      </dgm:t>
    </dgm:pt>
    <dgm:pt modelId="{A24C6182-56FA-4AD6-9D81-51B6EF379CCA}" type="parTrans" cxnId="{0B45293C-C48B-4D57-868E-5420DB25242D}">
      <dgm:prSet/>
      <dgm:spPr/>
      <dgm:t>
        <a:bodyPr/>
        <a:lstStyle/>
        <a:p>
          <a:endParaRPr lang="zh-CN" altLang="en-US"/>
        </a:p>
      </dgm:t>
    </dgm:pt>
    <dgm:pt modelId="{61606A41-220D-4667-B229-A1BCA95A2115}" type="sibTrans" cxnId="{0B45293C-C48B-4D57-868E-5420DB25242D}">
      <dgm:prSet/>
      <dgm:spPr/>
      <dgm:t>
        <a:bodyPr/>
        <a:lstStyle/>
        <a:p>
          <a:endParaRPr lang="zh-CN" altLang="en-US"/>
        </a:p>
      </dgm:t>
    </dgm:pt>
    <dgm:pt modelId="{DAF2633D-7F76-4011-BDB5-CF8653EFD5AB}" type="pres">
      <dgm:prSet presAssocID="{E76181F8-7C6B-4880-BE66-821109564E08}" presName="Name0" presStyleCnt="0">
        <dgm:presLayoutVars>
          <dgm:dir/>
          <dgm:resizeHandles val="exact"/>
        </dgm:presLayoutVars>
      </dgm:prSet>
      <dgm:spPr/>
    </dgm:pt>
    <dgm:pt modelId="{36EF869F-5C3C-49D1-BA8F-CB3B2A56C2AB}" type="pres">
      <dgm:prSet presAssocID="{F04914E4-4FB8-4A72-A827-306FD27B1B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5995DD-1935-4907-B470-65041F3B053B}" type="pres">
      <dgm:prSet presAssocID="{81AB2519-40F4-42D3-9ABD-12FEEECC3567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FE67BDC7-7B8B-40BD-B8C1-1AFDDD45B3C2}" type="pres">
      <dgm:prSet presAssocID="{81AB2519-40F4-42D3-9ABD-12FEEECC3567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831130A8-8248-4FFA-84D1-1C410636E066}" type="pres">
      <dgm:prSet presAssocID="{B2C38FA6-0BEE-4AA4-B7CF-92D5823FC34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A2C5E4-50F4-4D8E-BDDE-3D95DD03EB9B}" type="pres">
      <dgm:prSet presAssocID="{25BA49B7-8220-4EDF-AD2D-C5D93C3FD95A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58AEF899-D911-4AE3-AE37-DC90FEBC8A20}" type="pres">
      <dgm:prSet presAssocID="{25BA49B7-8220-4EDF-AD2D-C5D93C3FD95A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29AA5005-527E-4BE8-B3ED-6C14C7B6C3D9}" type="pres">
      <dgm:prSet presAssocID="{918FDC3D-BE64-4CEF-A4B0-F2532FADC7E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6AB454E-D7E8-42D6-89D4-BBF0ECBBCF37}" type="presOf" srcId="{918FDC3D-BE64-4CEF-A4B0-F2532FADC7E9}" destId="{29AA5005-527E-4BE8-B3ED-6C14C7B6C3D9}" srcOrd="0" destOrd="0" presId="urn:microsoft.com/office/officeart/2005/8/layout/process1"/>
    <dgm:cxn modelId="{A491F545-5B3A-4138-8BCB-FC524DAAFBA5}" type="presOf" srcId="{B2C38FA6-0BEE-4AA4-B7CF-92D5823FC344}" destId="{831130A8-8248-4FFA-84D1-1C410636E066}" srcOrd="0" destOrd="0" presId="urn:microsoft.com/office/officeart/2005/8/layout/process1"/>
    <dgm:cxn modelId="{0C8523DD-5195-4CB9-A9E5-49FAB7730ACF}" type="presOf" srcId="{81AB2519-40F4-42D3-9ABD-12FEEECC3567}" destId="{FE67BDC7-7B8B-40BD-B8C1-1AFDDD45B3C2}" srcOrd="1" destOrd="0" presId="urn:microsoft.com/office/officeart/2005/8/layout/process1"/>
    <dgm:cxn modelId="{29EFC5B7-1585-4AFB-83D4-DE0148E3F958}" type="presOf" srcId="{81AB2519-40F4-42D3-9ABD-12FEEECC3567}" destId="{655995DD-1935-4907-B470-65041F3B053B}" srcOrd="0" destOrd="0" presId="urn:microsoft.com/office/officeart/2005/8/layout/process1"/>
    <dgm:cxn modelId="{9031FF59-FCF2-4A97-8283-948ED8D86ADC}" type="presOf" srcId="{25BA49B7-8220-4EDF-AD2D-C5D93C3FD95A}" destId="{58AEF899-D911-4AE3-AE37-DC90FEBC8A20}" srcOrd="1" destOrd="0" presId="urn:microsoft.com/office/officeart/2005/8/layout/process1"/>
    <dgm:cxn modelId="{C4ECF5A2-4F96-4BBB-B61F-587A509CCBE1}" srcId="{E76181F8-7C6B-4880-BE66-821109564E08}" destId="{B2C38FA6-0BEE-4AA4-B7CF-92D5823FC344}" srcOrd="1" destOrd="0" parTransId="{3009A00B-7E24-43D9-8EE5-E1A11435CC77}" sibTransId="{25BA49B7-8220-4EDF-AD2D-C5D93C3FD95A}"/>
    <dgm:cxn modelId="{B21E83F6-37AF-48E6-B9EE-16B7881E7F67}" type="presOf" srcId="{F04914E4-4FB8-4A72-A827-306FD27B1BE3}" destId="{36EF869F-5C3C-49D1-BA8F-CB3B2A56C2AB}" srcOrd="0" destOrd="0" presId="urn:microsoft.com/office/officeart/2005/8/layout/process1"/>
    <dgm:cxn modelId="{35A1CD9B-6CB8-4221-B317-62A83B15A900}" type="presOf" srcId="{E76181F8-7C6B-4880-BE66-821109564E08}" destId="{DAF2633D-7F76-4011-BDB5-CF8653EFD5AB}" srcOrd="0" destOrd="0" presId="urn:microsoft.com/office/officeart/2005/8/layout/process1"/>
    <dgm:cxn modelId="{01A9931F-01AC-45C6-9D93-F504B290990F}" srcId="{E76181F8-7C6B-4880-BE66-821109564E08}" destId="{F04914E4-4FB8-4A72-A827-306FD27B1BE3}" srcOrd="0" destOrd="0" parTransId="{876FA1E1-97CB-452A-9CE2-76C0B6783FCD}" sibTransId="{81AB2519-40F4-42D3-9ABD-12FEEECC3567}"/>
    <dgm:cxn modelId="{0B45293C-C48B-4D57-868E-5420DB25242D}" srcId="{E76181F8-7C6B-4880-BE66-821109564E08}" destId="{918FDC3D-BE64-4CEF-A4B0-F2532FADC7E9}" srcOrd="2" destOrd="0" parTransId="{A24C6182-56FA-4AD6-9D81-51B6EF379CCA}" sibTransId="{61606A41-220D-4667-B229-A1BCA95A2115}"/>
    <dgm:cxn modelId="{4317B6DC-1C9C-4DCE-8164-CA5062E78901}" type="presOf" srcId="{25BA49B7-8220-4EDF-AD2D-C5D93C3FD95A}" destId="{E3A2C5E4-50F4-4D8E-BDDE-3D95DD03EB9B}" srcOrd="0" destOrd="0" presId="urn:microsoft.com/office/officeart/2005/8/layout/process1"/>
    <dgm:cxn modelId="{D68E76AE-B8DF-4161-B3A0-E11E9EB11863}" type="presParOf" srcId="{DAF2633D-7F76-4011-BDB5-CF8653EFD5AB}" destId="{36EF869F-5C3C-49D1-BA8F-CB3B2A56C2AB}" srcOrd="0" destOrd="0" presId="urn:microsoft.com/office/officeart/2005/8/layout/process1"/>
    <dgm:cxn modelId="{20A009C2-DCB3-4260-8FD5-4888250E440D}" type="presParOf" srcId="{DAF2633D-7F76-4011-BDB5-CF8653EFD5AB}" destId="{655995DD-1935-4907-B470-65041F3B053B}" srcOrd="1" destOrd="0" presId="urn:microsoft.com/office/officeart/2005/8/layout/process1"/>
    <dgm:cxn modelId="{9BCF0594-0045-44D1-A161-576C98FD2823}" type="presParOf" srcId="{655995DD-1935-4907-B470-65041F3B053B}" destId="{FE67BDC7-7B8B-40BD-B8C1-1AFDDD45B3C2}" srcOrd="0" destOrd="0" presId="urn:microsoft.com/office/officeart/2005/8/layout/process1"/>
    <dgm:cxn modelId="{6549D2CD-D86E-49E7-B670-5693206B4947}" type="presParOf" srcId="{DAF2633D-7F76-4011-BDB5-CF8653EFD5AB}" destId="{831130A8-8248-4FFA-84D1-1C410636E066}" srcOrd="2" destOrd="0" presId="urn:microsoft.com/office/officeart/2005/8/layout/process1"/>
    <dgm:cxn modelId="{4BB413BB-F9D2-487E-B16F-998BD403A117}" type="presParOf" srcId="{DAF2633D-7F76-4011-BDB5-CF8653EFD5AB}" destId="{E3A2C5E4-50F4-4D8E-BDDE-3D95DD03EB9B}" srcOrd="3" destOrd="0" presId="urn:microsoft.com/office/officeart/2005/8/layout/process1"/>
    <dgm:cxn modelId="{4301F264-A23F-4FDD-A5C6-625E8BD3E6A4}" type="presParOf" srcId="{E3A2C5E4-50F4-4D8E-BDDE-3D95DD03EB9B}" destId="{58AEF899-D911-4AE3-AE37-DC90FEBC8A20}" srcOrd="0" destOrd="0" presId="urn:microsoft.com/office/officeart/2005/8/layout/process1"/>
    <dgm:cxn modelId="{E4644C83-BCF4-4974-914C-BFB2144C926C}" type="presParOf" srcId="{DAF2633D-7F76-4011-BDB5-CF8653EFD5AB}" destId="{29AA5005-527E-4BE8-B3ED-6C14C7B6C3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791F99-5CC1-4987-9529-A557E6973E1C}" type="doc">
      <dgm:prSet loTypeId="urn:microsoft.com/office/officeart/2005/8/layout/vList5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14A2080C-DDF1-46F6-934F-1EDBE3A4D867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rPr>
            <a:t>1</a:t>
          </a:r>
          <a:r>
            <a:rPr lang="zh-CN" altLang="en-US" sz="4000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rPr>
            <a:t>、功率</a:t>
          </a:r>
          <a:endParaRPr lang="zh-CN" altLang="en-US" sz="4000" dirty="0">
            <a:solidFill>
              <a:srgbClr val="7030A0"/>
            </a:solidFill>
            <a:latin typeface="华文楷体" pitchFamily="2" charset="-122"/>
            <a:ea typeface="华文楷体" pitchFamily="2" charset="-122"/>
          </a:endParaRPr>
        </a:p>
      </dgm:t>
    </dgm:pt>
    <dgm:pt modelId="{6383C664-F1D4-48DC-9AF7-CA75EE701EA8}" type="parTrans" cxnId="{AC925B44-1515-4FFB-8940-94BFEFC173D4}">
      <dgm:prSet/>
      <dgm:spPr/>
      <dgm:t>
        <a:bodyPr/>
        <a:lstStyle/>
        <a:p>
          <a:endParaRPr lang="zh-CN" altLang="en-US"/>
        </a:p>
      </dgm:t>
    </dgm:pt>
    <dgm:pt modelId="{B7EE41FD-3C89-49B6-8214-EE288E79B5EF}" type="sibTrans" cxnId="{AC925B44-1515-4FFB-8940-94BFEFC173D4}">
      <dgm:prSet/>
      <dgm:spPr/>
      <dgm:t>
        <a:bodyPr/>
        <a:lstStyle/>
        <a:p>
          <a:endParaRPr lang="zh-CN" altLang="en-US"/>
        </a:p>
      </dgm:t>
    </dgm:pt>
    <dgm:pt modelId="{16C8CB6A-247A-4D23-AB9B-789AE9C06551}">
      <dgm:prSet phldrT="[文本]" custT="1"/>
      <dgm:spPr/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把做功多少与所用时间的比，叫做功率。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5A17ADD8-214D-456B-9C53-76F14AA2AEE8}" type="parTrans" cxnId="{7AAD6A33-9C93-4FC0-80F9-D4D4EC7F404C}">
      <dgm:prSet/>
      <dgm:spPr/>
      <dgm:t>
        <a:bodyPr/>
        <a:lstStyle/>
        <a:p>
          <a:endParaRPr lang="zh-CN" altLang="en-US"/>
        </a:p>
      </dgm:t>
    </dgm:pt>
    <dgm:pt modelId="{209FB508-B5A8-4996-AF21-4F0696069D7D}" type="sibTrans" cxnId="{7AAD6A33-9C93-4FC0-80F9-D4D4EC7F404C}">
      <dgm:prSet/>
      <dgm:spPr/>
      <dgm:t>
        <a:bodyPr/>
        <a:lstStyle/>
        <a:p>
          <a:endParaRPr lang="zh-CN" altLang="en-US"/>
        </a:p>
      </dgm:t>
    </dgm:pt>
    <dgm:pt modelId="{6726DBF1-2C81-4BEB-AAA4-2DDF00DA78B2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rgbClr val="7030A0"/>
              </a:solidFill>
            </a:rPr>
            <a:t>2</a:t>
          </a:r>
          <a:r>
            <a:rPr lang="zh-CN" altLang="en-US" sz="4000" dirty="0" smtClean="0">
              <a:solidFill>
                <a:srgbClr val="7030A0"/>
              </a:solidFill>
            </a:rPr>
            <a:t>、公式</a:t>
          </a:r>
          <a:endParaRPr lang="zh-CN" altLang="en-US" sz="4000" dirty="0">
            <a:solidFill>
              <a:srgbClr val="7030A0"/>
            </a:solidFill>
          </a:endParaRPr>
        </a:p>
      </dgm:t>
    </dgm:pt>
    <dgm:pt modelId="{B27A6F35-2D97-4466-921D-D4ECAE4043E5}" type="parTrans" cxnId="{9B320840-A840-44CB-AB0F-452BD8734078}">
      <dgm:prSet/>
      <dgm:spPr/>
      <dgm:t>
        <a:bodyPr/>
        <a:lstStyle/>
        <a:p>
          <a:endParaRPr lang="zh-CN" altLang="en-US"/>
        </a:p>
      </dgm:t>
    </dgm:pt>
    <dgm:pt modelId="{74F47130-80A5-448F-80FA-0DE06FA43F5A}" type="sibTrans" cxnId="{9B320840-A840-44CB-AB0F-452BD8734078}">
      <dgm:prSet/>
      <dgm:spPr/>
      <dgm:t>
        <a:bodyPr/>
        <a:lstStyle/>
        <a:p>
          <a:endParaRPr lang="zh-CN" altLang="en-US"/>
        </a:p>
      </dgm:t>
    </dgm:pt>
    <dgm:pt modelId="{113176DB-33AA-4546-A07A-0619895E5DDA}">
      <dgm:prSet phldrT="[文本]" custT="1"/>
      <dgm:spPr/>
      <dgm:t>
        <a:bodyPr/>
        <a:lstStyle/>
        <a:p>
          <a:r>
            <a:rPr lang="en-US" altLang="zh-CN" sz="4000" dirty="0" smtClean="0">
              <a:solidFill>
                <a:srgbClr val="7030A0"/>
              </a:solidFill>
            </a:rPr>
            <a:t>3</a:t>
          </a:r>
          <a:r>
            <a:rPr lang="zh-CN" altLang="en-US" sz="4000" dirty="0" smtClean="0">
              <a:solidFill>
                <a:srgbClr val="7030A0"/>
              </a:solidFill>
            </a:rPr>
            <a:t>、单位</a:t>
          </a:r>
          <a:endParaRPr lang="zh-CN" altLang="en-US" sz="4000" dirty="0">
            <a:solidFill>
              <a:srgbClr val="7030A0"/>
            </a:solidFill>
          </a:endParaRPr>
        </a:p>
      </dgm:t>
    </dgm:pt>
    <dgm:pt modelId="{14E647C7-5914-4AE0-BB81-2627C846BF65}" type="parTrans" cxnId="{C4EE560A-B45E-47C2-961B-8EC5D8D5CA3C}">
      <dgm:prSet/>
      <dgm:spPr/>
      <dgm:t>
        <a:bodyPr/>
        <a:lstStyle/>
        <a:p>
          <a:endParaRPr lang="zh-CN" altLang="en-US"/>
        </a:p>
      </dgm:t>
    </dgm:pt>
    <dgm:pt modelId="{37DD1A35-638E-4358-9632-804E14896E73}" type="sibTrans" cxnId="{C4EE560A-B45E-47C2-961B-8EC5D8D5CA3C}">
      <dgm:prSet/>
      <dgm:spPr/>
      <dgm:t>
        <a:bodyPr/>
        <a:lstStyle/>
        <a:p>
          <a:endParaRPr lang="zh-CN" altLang="en-US"/>
        </a:p>
      </dgm:t>
    </dgm:pt>
    <dgm:pt modelId="{8FAEDAFA-A3DE-4BD2-84FD-7E3393163CDF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国际单位：瓦特 ，符号 </a:t>
          </a:r>
          <a:r>
            <a:rPr lang="en-US" altLang="zh-CN" sz="2000" b="1" dirty="0" smtClean="0">
              <a:latin typeface="黑体" pitchFamily="49" charset="-122"/>
              <a:ea typeface="黑体" pitchFamily="49" charset="-122"/>
            </a:rPr>
            <a:t>W;</a:t>
          </a:r>
          <a:r>
            <a:rPr lang="en-US" altLang="zh-CN" sz="2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1W</a:t>
          </a:r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的物理意义：</a:t>
          </a:r>
          <a:r>
            <a:rPr lang="en-US" altLang="zh-CN" sz="2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1S</a:t>
          </a:r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内做</a:t>
          </a:r>
          <a:r>
            <a:rPr lang="en-US" altLang="zh-CN" sz="20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1J</a:t>
          </a:r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的功。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A73E8D0D-3E8A-446F-BC04-C05D61332D87}" type="parTrans" cxnId="{47188B5B-64E7-4822-8923-B6AC50856D81}">
      <dgm:prSet/>
      <dgm:spPr/>
      <dgm:t>
        <a:bodyPr/>
        <a:lstStyle/>
        <a:p>
          <a:endParaRPr lang="zh-CN" altLang="en-US"/>
        </a:p>
      </dgm:t>
    </dgm:pt>
    <dgm:pt modelId="{2734DD03-6073-40ED-A9DE-57CC8C2844EC}" type="sibTrans" cxnId="{47188B5B-64E7-4822-8923-B6AC50856D81}">
      <dgm:prSet/>
      <dgm:spPr/>
      <dgm:t>
        <a:bodyPr/>
        <a:lstStyle/>
        <a:p>
          <a:endParaRPr lang="zh-CN" altLang="en-US"/>
        </a:p>
      </dgm:t>
    </dgm:pt>
    <dgm:pt modelId="{F58D8AF3-CC50-4790-AEA0-AACD0C918A76}">
      <dgm:prSet phldrT="[文本]" custT="1"/>
      <dgm:spPr/>
      <dgm:t>
        <a:bodyPr/>
        <a:lstStyle/>
        <a:p>
          <a:r>
            <a:rPr lang="en-US" altLang="zh-CN" sz="5400" dirty="0" smtClean="0"/>
            <a:t>P=</a:t>
          </a:r>
          <a:endParaRPr lang="zh-CN" altLang="en-US" sz="5400" dirty="0"/>
        </a:p>
      </dgm:t>
    </dgm:pt>
    <dgm:pt modelId="{5649F4F9-FDCF-49C9-A137-2843824A13CD}" type="sibTrans" cxnId="{AE04F402-9885-451F-BBB5-BFAD1671F5C5}">
      <dgm:prSet/>
      <dgm:spPr/>
      <dgm:t>
        <a:bodyPr/>
        <a:lstStyle/>
        <a:p>
          <a:endParaRPr lang="zh-CN" altLang="en-US"/>
        </a:p>
      </dgm:t>
    </dgm:pt>
    <dgm:pt modelId="{54079AC4-789F-4035-A3DE-A855C727C990}" type="parTrans" cxnId="{AE04F402-9885-451F-BBB5-BFAD1671F5C5}">
      <dgm:prSet/>
      <dgm:spPr/>
      <dgm:t>
        <a:bodyPr/>
        <a:lstStyle/>
        <a:p>
          <a:endParaRPr lang="zh-CN" altLang="en-US"/>
        </a:p>
      </dgm:t>
    </dgm:pt>
    <dgm:pt modelId="{E93CF4F7-876B-4E0C-A129-447733535A88}">
      <dgm:prSet phldrT="[文本]" custT="1"/>
      <dgm:spPr/>
      <dgm:t>
        <a:bodyPr/>
        <a:lstStyle/>
        <a:p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常用单位：千瓦 （</a:t>
          </a:r>
          <a:r>
            <a:rPr lang="en-US" altLang="zh-CN" sz="2000" b="1" dirty="0" smtClean="0">
              <a:latin typeface="黑体" pitchFamily="49" charset="-122"/>
              <a:ea typeface="黑体" pitchFamily="49" charset="-122"/>
            </a:rPr>
            <a:t>k W</a:t>
          </a:r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）、兆瓦（</a:t>
          </a:r>
          <a:r>
            <a:rPr lang="en-US" altLang="zh-CN" sz="2000" b="1" dirty="0" smtClean="0">
              <a:latin typeface="黑体" pitchFamily="49" charset="-122"/>
              <a:ea typeface="黑体" pitchFamily="49" charset="-122"/>
            </a:rPr>
            <a:t>MW</a:t>
          </a:r>
          <a:r>
            <a:rPr lang="zh-CN" altLang="en-US" sz="2000" b="1" dirty="0" smtClean="0">
              <a:latin typeface="黑体" pitchFamily="49" charset="-122"/>
              <a:ea typeface="黑体" pitchFamily="49" charset="-122"/>
            </a:rPr>
            <a:t>）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40B71638-00D2-41DD-9BD5-93CB1A8BA7E9}" type="parTrans" cxnId="{E0676B32-8A89-4648-BCBD-E80BB63FAA95}">
      <dgm:prSet/>
      <dgm:spPr/>
      <dgm:t>
        <a:bodyPr/>
        <a:lstStyle/>
        <a:p>
          <a:endParaRPr lang="zh-CN" altLang="en-US"/>
        </a:p>
      </dgm:t>
    </dgm:pt>
    <dgm:pt modelId="{5F52450F-3C35-4D09-A868-6FB309092338}" type="sibTrans" cxnId="{E0676B32-8A89-4648-BCBD-E80BB63FAA95}">
      <dgm:prSet/>
      <dgm:spPr/>
      <dgm:t>
        <a:bodyPr/>
        <a:lstStyle/>
        <a:p>
          <a:endParaRPr lang="zh-CN" altLang="en-US"/>
        </a:p>
      </dgm:t>
    </dgm:pt>
    <dgm:pt modelId="{6F4E120E-6B82-47AD-8ED2-BB1AE0329722}">
      <dgm:prSet phldrT="[文本]" custT="1"/>
      <dgm:spPr/>
      <dgm:t>
        <a:bodyPr/>
        <a:lstStyle/>
        <a:p>
          <a:r>
            <a:rPr kumimoji="1" lang="en-US" altLang="zh-CN" sz="2000" b="1" dirty="0" smtClean="0">
              <a:latin typeface="黑体" pitchFamily="49" charset="-122"/>
              <a:ea typeface="黑体" pitchFamily="49" charset="-122"/>
            </a:rPr>
            <a:t>1</a:t>
          </a:r>
          <a:r>
            <a:rPr kumimoji="1" lang="zh-CN" altLang="en-US" sz="2000" b="1" dirty="0" smtClean="0">
              <a:latin typeface="黑体" pitchFamily="49" charset="-122"/>
              <a:ea typeface="黑体" pitchFamily="49" charset="-122"/>
            </a:rPr>
            <a:t>千瓦＝</a:t>
          </a:r>
          <a:r>
            <a:rPr kumimoji="1" lang="en-US" altLang="zh-CN" sz="2000" b="1" dirty="0" smtClean="0">
              <a:latin typeface="黑体" pitchFamily="49" charset="-122"/>
              <a:ea typeface="黑体" pitchFamily="49" charset="-122"/>
            </a:rPr>
            <a:t>1000</a:t>
          </a:r>
          <a:r>
            <a:rPr kumimoji="1" lang="zh-CN" altLang="en-US" sz="2000" b="1" dirty="0" smtClean="0">
              <a:latin typeface="黑体" pitchFamily="49" charset="-122"/>
              <a:ea typeface="黑体" pitchFamily="49" charset="-122"/>
            </a:rPr>
            <a:t>瓦        </a:t>
          </a:r>
          <a:r>
            <a:rPr kumimoji="1" lang="en-US" altLang="zh-CN" sz="2000" b="1" dirty="0" smtClean="0">
              <a:latin typeface="黑体" pitchFamily="49" charset="-122"/>
              <a:ea typeface="黑体" pitchFamily="49" charset="-122"/>
            </a:rPr>
            <a:t>1</a:t>
          </a:r>
          <a:r>
            <a:rPr kumimoji="1" lang="zh-CN" altLang="en-US" sz="2000" b="1" dirty="0" smtClean="0">
              <a:latin typeface="黑体" pitchFamily="49" charset="-122"/>
              <a:ea typeface="黑体" pitchFamily="49" charset="-122"/>
            </a:rPr>
            <a:t>兆瓦＝</a:t>
          </a:r>
          <a:r>
            <a:rPr kumimoji="1" lang="en-US" altLang="zh-CN" sz="2000" b="1" dirty="0" smtClean="0">
              <a:latin typeface="黑体" pitchFamily="49" charset="-122"/>
              <a:ea typeface="黑体" pitchFamily="49" charset="-122"/>
            </a:rPr>
            <a:t>10</a:t>
          </a:r>
          <a:r>
            <a:rPr kumimoji="1" lang="en-US" altLang="zh-CN" sz="2000" b="1" baseline="60000" dirty="0" smtClean="0">
              <a:latin typeface="黑体" pitchFamily="49" charset="-122"/>
              <a:ea typeface="黑体" pitchFamily="49" charset="-122"/>
            </a:rPr>
            <a:t>6</a:t>
          </a:r>
          <a:r>
            <a:rPr kumimoji="1" lang="zh-CN" altLang="en-US" sz="2000" b="1" dirty="0" smtClean="0">
              <a:latin typeface="黑体" pitchFamily="49" charset="-122"/>
              <a:ea typeface="黑体" pitchFamily="49" charset="-122"/>
            </a:rPr>
            <a:t>瓦 </a:t>
          </a:r>
          <a:endParaRPr lang="zh-CN" altLang="en-US" sz="2000" dirty="0">
            <a:latin typeface="黑体" pitchFamily="49" charset="-122"/>
            <a:ea typeface="黑体" pitchFamily="49" charset="-122"/>
          </a:endParaRPr>
        </a:p>
      </dgm:t>
    </dgm:pt>
    <dgm:pt modelId="{B572EAC5-1375-49B3-9CB8-034E95CBFFAC}" type="parTrans" cxnId="{398D7143-4422-4910-BD48-84FCE18464AB}">
      <dgm:prSet/>
      <dgm:spPr/>
      <dgm:t>
        <a:bodyPr/>
        <a:lstStyle/>
        <a:p>
          <a:endParaRPr lang="zh-CN" altLang="en-US"/>
        </a:p>
      </dgm:t>
    </dgm:pt>
    <dgm:pt modelId="{BB6B639F-2FD2-49DA-B063-485F7A1E741C}" type="sibTrans" cxnId="{398D7143-4422-4910-BD48-84FCE18464AB}">
      <dgm:prSet/>
      <dgm:spPr/>
      <dgm:t>
        <a:bodyPr/>
        <a:lstStyle/>
        <a:p>
          <a:endParaRPr lang="zh-CN" altLang="en-US"/>
        </a:p>
      </dgm:t>
    </dgm:pt>
    <dgm:pt modelId="{A67DBD00-81D7-4F74-AE34-99E77D195692}">
      <dgm:prSet phldrT="[文本]" custT="1"/>
      <dgm:spPr/>
      <dgm:t>
        <a:bodyPr/>
        <a:lstStyle/>
        <a:p>
          <a:r>
            <a:rPr lang="zh-CN" altLang="en-US" sz="2800" b="1" dirty="0" smtClean="0">
              <a:latin typeface="黑体" pitchFamily="49" charset="-122"/>
              <a:ea typeface="黑体" pitchFamily="49" charset="-122"/>
            </a:rPr>
            <a:t>物理意义：表示做功快慢的物理量</a:t>
          </a:r>
          <a:r>
            <a:rPr lang="zh-CN" altLang="en-US" sz="2800" dirty="0" smtClean="0">
              <a:latin typeface="黑体" pitchFamily="49" charset="-122"/>
              <a:ea typeface="黑体" pitchFamily="49" charset="-122"/>
            </a:rPr>
            <a:t>。</a:t>
          </a:r>
          <a:endParaRPr lang="zh-CN" altLang="en-US" sz="2800" dirty="0">
            <a:latin typeface="黑体" pitchFamily="49" charset="-122"/>
            <a:ea typeface="黑体" pitchFamily="49" charset="-122"/>
          </a:endParaRPr>
        </a:p>
      </dgm:t>
    </dgm:pt>
    <dgm:pt modelId="{48BA4F78-E55F-4943-9671-C94653E2751F}" type="parTrans" cxnId="{6CAAC40F-8258-4B34-B5EC-BC340E197AB9}">
      <dgm:prSet/>
      <dgm:spPr/>
      <dgm:t>
        <a:bodyPr/>
        <a:lstStyle/>
        <a:p>
          <a:endParaRPr lang="zh-CN" altLang="en-US"/>
        </a:p>
      </dgm:t>
    </dgm:pt>
    <dgm:pt modelId="{E3806139-A7F9-493F-A6CB-F666BD14F41D}" type="sibTrans" cxnId="{6CAAC40F-8258-4B34-B5EC-BC340E197AB9}">
      <dgm:prSet/>
      <dgm:spPr/>
      <dgm:t>
        <a:bodyPr/>
        <a:lstStyle/>
        <a:p>
          <a:endParaRPr lang="zh-CN" altLang="en-US"/>
        </a:p>
      </dgm:t>
    </dgm:pt>
    <dgm:pt modelId="{4EC5855C-20DB-4D24-9D58-BC9D8F50A0B3}" type="pres">
      <dgm:prSet presAssocID="{B9791F99-5CC1-4987-9529-A557E6973E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31A3154-4856-441B-9A5C-A546F2819FBA}" type="pres">
      <dgm:prSet presAssocID="{14A2080C-DDF1-46F6-934F-1EDBE3A4D867}" presName="linNode" presStyleCnt="0"/>
      <dgm:spPr/>
    </dgm:pt>
    <dgm:pt modelId="{24A4FB82-DC09-4417-9847-26216FB4F7C9}" type="pres">
      <dgm:prSet presAssocID="{14A2080C-DDF1-46F6-934F-1EDBE3A4D867}" presName="parentText" presStyleLbl="node1" presStyleIdx="0" presStyleCnt="3" custScaleX="8124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D41FD9-4925-43CC-AAF8-B639B8F8E655}" type="pres">
      <dgm:prSet presAssocID="{14A2080C-DDF1-46F6-934F-1EDBE3A4D867}" presName="descendantText" presStyleLbl="alignAccFollowNode1" presStyleIdx="0" presStyleCnt="3" custScaleX="13168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B9C82D-C009-4541-9984-968B28BE84AA}" type="pres">
      <dgm:prSet presAssocID="{B7EE41FD-3C89-49B6-8214-EE288E79B5EF}" presName="sp" presStyleCnt="0"/>
      <dgm:spPr/>
    </dgm:pt>
    <dgm:pt modelId="{C57760E2-2B2B-4EFA-A21C-7A70F19B99A8}" type="pres">
      <dgm:prSet presAssocID="{6726DBF1-2C81-4BEB-AAA4-2DDF00DA78B2}" presName="linNode" presStyleCnt="0"/>
      <dgm:spPr/>
    </dgm:pt>
    <dgm:pt modelId="{519764BE-A010-4392-BB26-F0C315C8C2F3}" type="pres">
      <dgm:prSet presAssocID="{6726DBF1-2C81-4BEB-AAA4-2DDF00DA78B2}" presName="parentText" presStyleLbl="node1" presStyleIdx="1" presStyleCnt="3" custScaleX="7336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BEBC9A-BA28-4C15-BE37-D356D6E5EFBB}" type="pres">
      <dgm:prSet presAssocID="{6726DBF1-2C81-4BEB-AAA4-2DDF00DA78B2}" presName="descendantText" presStyleLbl="alignAccFollowNode1" presStyleIdx="1" presStyleCnt="3" custScaleX="117115" custLinFactNeighborX="-339" custLinFactNeighborY="29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E9C0789-513A-4448-BAD9-474514BF58DA}" type="pres">
      <dgm:prSet presAssocID="{74F47130-80A5-448F-80FA-0DE06FA43F5A}" presName="sp" presStyleCnt="0"/>
      <dgm:spPr/>
    </dgm:pt>
    <dgm:pt modelId="{F687F8FE-332E-4B68-8489-68DD961A8039}" type="pres">
      <dgm:prSet presAssocID="{113176DB-33AA-4546-A07A-0619895E5DDA}" presName="linNode" presStyleCnt="0"/>
      <dgm:spPr/>
    </dgm:pt>
    <dgm:pt modelId="{D35084D6-07BC-4B79-ACF6-07F059890077}" type="pres">
      <dgm:prSet presAssocID="{113176DB-33AA-4546-A07A-0619895E5DD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93704E-5307-4A79-BFB8-C760A7227687}" type="pres">
      <dgm:prSet presAssocID="{113176DB-33AA-4546-A07A-0619895E5DDA}" presName="descendantText" presStyleLbl="alignAccFollowNode1" presStyleIdx="2" presStyleCnt="3" custScaleX="15702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2E407D7-32D3-422A-9B88-6D19C977983D}" type="presOf" srcId="{113176DB-33AA-4546-A07A-0619895E5DDA}" destId="{D35084D6-07BC-4B79-ACF6-07F059890077}" srcOrd="0" destOrd="0" presId="urn:microsoft.com/office/officeart/2005/8/layout/vList5"/>
    <dgm:cxn modelId="{E1D6AF40-87A3-4A34-AD74-3CF98055F13A}" type="presOf" srcId="{8FAEDAFA-A3DE-4BD2-84FD-7E3393163CDF}" destId="{2293704E-5307-4A79-BFB8-C760A7227687}" srcOrd="0" destOrd="0" presId="urn:microsoft.com/office/officeart/2005/8/layout/vList5"/>
    <dgm:cxn modelId="{AC925B44-1515-4FFB-8940-94BFEFC173D4}" srcId="{B9791F99-5CC1-4987-9529-A557E6973E1C}" destId="{14A2080C-DDF1-46F6-934F-1EDBE3A4D867}" srcOrd="0" destOrd="0" parTransId="{6383C664-F1D4-48DC-9AF7-CA75EE701EA8}" sibTransId="{B7EE41FD-3C89-49B6-8214-EE288E79B5EF}"/>
    <dgm:cxn modelId="{C4EE560A-B45E-47C2-961B-8EC5D8D5CA3C}" srcId="{B9791F99-5CC1-4987-9529-A557E6973E1C}" destId="{113176DB-33AA-4546-A07A-0619895E5DDA}" srcOrd="2" destOrd="0" parTransId="{14E647C7-5914-4AE0-BB81-2627C846BF65}" sibTransId="{37DD1A35-638E-4358-9632-804E14896E73}"/>
    <dgm:cxn modelId="{AE04F402-9885-451F-BBB5-BFAD1671F5C5}" srcId="{6726DBF1-2C81-4BEB-AAA4-2DDF00DA78B2}" destId="{F58D8AF3-CC50-4790-AEA0-AACD0C918A76}" srcOrd="0" destOrd="0" parTransId="{54079AC4-789F-4035-A3DE-A855C727C990}" sibTransId="{5649F4F9-FDCF-49C9-A137-2843824A13CD}"/>
    <dgm:cxn modelId="{433FC111-675B-4E3E-9D20-A93E9B0F0508}" type="presOf" srcId="{6726DBF1-2C81-4BEB-AAA4-2DDF00DA78B2}" destId="{519764BE-A010-4392-BB26-F0C315C8C2F3}" srcOrd="0" destOrd="0" presId="urn:microsoft.com/office/officeart/2005/8/layout/vList5"/>
    <dgm:cxn modelId="{EA9F7B83-F97E-4041-8E34-181BF91C29C9}" type="presOf" srcId="{6F4E120E-6B82-47AD-8ED2-BB1AE0329722}" destId="{2293704E-5307-4A79-BFB8-C760A7227687}" srcOrd="0" destOrd="2" presId="urn:microsoft.com/office/officeart/2005/8/layout/vList5"/>
    <dgm:cxn modelId="{398D7143-4422-4910-BD48-84FCE18464AB}" srcId="{113176DB-33AA-4546-A07A-0619895E5DDA}" destId="{6F4E120E-6B82-47AD-8ED2-BB1AE0329722}" srcOrd="2" destOrd="0" parTransId="{B572EAC5-1375-49B3-9CB8-034E95CBFFAC}" sibTransId="{BB6B639F-2FD2-49DA-B063-485F7A1E741C}"/>
    <dgm:cxn modelId="{47188B5B-64E7-4822-8923-B6AC50856D81}" srcId="{113176DB-33AA-4546-A07A-0619895E5DDA}" destId="{8FAEDAFA-A3DE-4BD2-84FD-7E3393163CDF}" srcOrd="0" destOrd="0" parTransId="{A73E8D0D-3E8A-446F-BC04-C05D61332D87}" sibTransId="{2734DD03-6073-40ED-A9DE-57CC8C2844EC}"/>
    <dgm:cxn modelId="{B626C383-BBA4-4443-9B32-E753285F9AD6}" type="presOf" srcId="{14A2080C-DDF1-46F6-934F-1EDBE3A4D867}" destId="{24A4FB82-DC09-4417-9847-26216FB4F7C9}" srcOrd="0" destOrd="0" presId="urn:microsoft.com/office/officeart/2005/8/layout/vList5"/>
    <dgm:cxn modelId="{F5C6AF5E-C55F-45DB-AD00-1D4E289F512D}" type="presOf" srcId="{B9791F99-5CC1-4987-9529-A557E6973E1C}" destId="{4EC5855C-20DB-4D24-9D58-BC9D8F50A0B3}" srcOrd="0" destOrd="0" presId="urn:microsoft.com/office/officeart/2005/8/layout/vList5"/>
    <dgm:cxn modelId="{7AAD6A33-9C93-4FC0-80F9-D4D4EC7F404C}" srcId="{14A2080C-DDF1-46F6-934F-1EDBE3A4D867}" destId="{16C8CB6A-247A-4D23-AB9B-789AE9C06551}" srcOrd="0" destOrd="0" parTransId="{5A17ADD8-214D-456B-9C53-76F14AA2AEE8}" sibTransId="{209FB508-B5A8-4996-AF21-4F0696069D7D}"/>
    <dgm:cxn modelId="{54C29AAD-1915-452C-851E-4336E53E0052}" type="presOf" srcId="{F58D8AF3-CC50-4790-AEA0-AACD0C918A76}" destId="{6ABEBC9A-BA28-4C15-BE37-D356D6E5EFBB}" srcOrd="0" destOrd="0" presId="urn:microsoft.com/office/officeart/2005/8/layout/vList5"/>
    <dgm:cxn modelId="{0692AB41-3235-4987-ACEA-E090E718B734}" type="presOf" srcId="{A67DBD00-81D7-4F74-AE34-99E77D195692}" destId="{D1D41FD9-4925-43CC-AAF8-B639B8F8E655}" srcOrd="0" destOrd="1" presId="urn:microsoft.com/office/officeart/2005/8/layout/vList5"/>
    <dgm:cxn modelId="{42C15A0F-B096-4DDE-9C5B-B529E4AFBFED}" type="presOf" srcId="{E93CF4F7-876B-4E0C-A129-447733535A88}" destId="{2293704E-5307-4A79-BFB8-C760A7227687}" srcOrd="0" destOrd="1" presId="urn:microsoft.com/office/officeart/2005/8/layout/vList5"/>
    <dgm:cxn modelId="{FBB7DD95-BBA3-4C5E-AAD1-B715328AE853}" type="presOf" srcId="{16C8CB6A-247A-4D23-AB9B-789AE9C06551}" destId="{D1D41FD9-4925-43CC-AAF8-B639B8F8E655}" srcOrd="0" destOrd="0" presId="urn:microsoft.com/office/officeart/2005/8/layout/vList5"/>
    <dgm:cxn modelId="{9B320840-A840-44CB-AB0F-452BD8734078}" srcId="{B9791F99-5CC1-4987-9529-A557E6973E1C}" destId="{6726DBF1-2C81-4BEB-AAA4-2DDF00DA78B2}" srcOrd="1" destOrd="0" parTransId="{B27A6F35-2D97-4466-921D-D4ECAE4043E5}" sibTransId="{74F47130-80A5-448F-80FA-0DE06FA43F5A}"/>
    <dgm:cxn modelId="{6CAAC40F-8258-4B34-B5EC-BC340E197AB9}" srcId="{14A2080C-DDF1-46F6-934F-1EDBE3A4D867}" destId="{A67DBD00-81D7-4F74-AE34-99E77D195692}" srcOrd="1" destOrd="0" parTransId="{48BA4F78-E55F-4943-9671-C94653E2751F}" sibTransId="{E3806139-A7F9-493F-A6CB-F666BD14F41D}"/>
    <dgm:cxn modelId="{E0676B32-8A89-4648-BCBD-E80BB63FAA95}" srcId="{113176DB-33AA-4546-A07A-0619895E5DDA}" destId="{E93CF4F7-876B-4E0C-A129-447733535A88}" srcOrd="1" destOrd="0" parTransId="{40B71638-00D2-41DD-9BD5-93CB1A8BA7E9}" sibTransId="{5F52450F-3C35-4D09-A868-6FB309092338}"/>
    <dgm:cxn modelId="{6D4A2C68-B519-473B-9D78-E59E905977BB}" type="presParOf" srcId="{4EC5855C-20DB-4D24-9D58-BC9D8F50A0B3}" destId="{D31A3154-4856-441B-9A5C-A546F2819FBA}" srcOrd="0" destOrd="0" presId="urn:microsoft.com/office/officeart/2005/8/layout/vList5"/>
    <dgm:cxn modelId="{B6D39D2E-9F08-49AE-B913-2B5FB14BD56B}" type="presParOf" srcId="{D31A3154-4856-441B-9A5C-A546F2819FBA}" destId="{24A4FB82-DC09-4417-9847-26216FB4F7C9}" srcOrd="0" destOrd="0" presId="urn:microsoft.com/office/officeart/2005/8/layout/vList5"/>
    <dgm:cxn modelId="{326E4682-5787-4FC6-B3C9-DFB94CF01B30}" type="presParOf" srcId="{D31A3154-4856-441B-9A5C-A546F2819FBA}" destId="{D1D41FD9-4925-43CC-AAF8-B639B8F8E655}" srcOrd="1" destOrd="0" presId="urn:microsoft.com/office/officeart/2005/8/layout/vList5"/>
    <dgm:cxn modelId="{F2ED28C2-8C22-45D6-8756-C8E308B5118E}" type="presParOf" srcId="{4EC5855C-20DB-4D24-9D58-BC9D8F50A0B3}" destId="{29B9C82D-C009-4541-9984-968B28BE84AA}" srcOrd="1" destOrd="0" presId="urn:microsoft.com/office/officeart/2005/8/layout/vList5"/>
    <dgm:cxn modelId="{880EBDEB-2A01-4EE1-BC9F-FAA17621CADA}" type="presParOf" srcId="{4EC5855C-20DB-4D24-9D58-BC9D8F50A0B3}" destId="{C57760E2-2B2B-4EFA-A21C-7A70F19B99A8}" srcOrd="2" destOrd="0" presId="urn:microsoft.com/office/officeart/2005/8/layout/vList5"/>
    <dgm:cxn modelId="{F27C2BB0-9152-4065-A2E3-767423A319AC}" type="presParOf" srcId="{C57760E2-2B2B-4EFA-A21C-7A70F19B99A8}" destId="{519764BE-A010-4392-BB26-F0C315C8C2F3}" srcOrd="0" destOrd="0" presId="urn:microsoft.com/office/officeart/2005/8/layout/vList5"/>
    <dgm:cxn modelId="{FA1ED934-2C26-4D59-A606-9025804C0025}" type="presParOf" srcId="{C57760E2-2B2B-4EFA-A21C-7A70F19B99A8}" destId="{6ABEBC9A-BA28-4C15-BE37-D356D6E5EFBB}" srcOrd="1" destOrd="0" presId="urn:microsoft.com/office/officeart/2005/8/layout/vList5"/>
    <dgm:cxn modelId="{B551BC06-C66C-41E6-9907-A011DC2CC3E7}" type="presParOf" srcId="{4EC5855C-20DB-4D24-9D58-BC9D8F50A0B3}" destId="{AE9C0789-513A-4448-BAD9-474514BF58DA}" srcOrd="3" destOrd="0" presId="urn:microsoft.com/office/officeart/2005/8/layout/vList5"/>
    <dgm:cxn modelId="{72BE1320-2700-4A32-AAC9-2AA1C04351A0}" type="presParOf" srcId="{4EC5855C-20DB-4D24-9D58-BC9D8F50A0B3}" destId="{F687F8FE-332E-4B68-8489-68DD961A8039}" srcOrd="4" destOrd="0" presId="urn:microsoft.com/office/officeart/2005/8/layout/vList5"/>
    <dgm:cxn modelId="{F9A20F57-AFC6-45CB-A8E5-73857A3A9836}" type="presParOf" srcId="{F687F8FE-332E-4B68-8489-68DD961A8039}" destId="{D35084D6-07BC-4B79-ACF6-07F059890077}" srcOrd="0" destOrd="0" presId="urn:microsoft.com/office/officeart/2005/8/layout/vList5"/>
    <dgm:cxn modelId="{56E49D5B-A2AD-4C22-AD36-D3E64A09D136}" type="presParOf" srcId="{F687F8FE-332E-4B68-8489-68DD961A8039}" destId="{2293704E-5307-4A79-BFB8-C760A72276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F869F-5C3C-49D1-BA8F-CB3B2A56C2AB}">
      <dsp:nvSpPr>
        <dsp:cNvPr id="0" name=""/>
        <dsp:cNvSpPr/>
      </dsp:nvSpPr>
      <dsp:spPr>
        <a:xfrm>
          <a:off x="9746" y="1286312"/>
          <a:ext cx="2913089" cy="1747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tx1"/>
              </a:solidFill>
            </a:rPr>
            <a:t>搬板凳（煤气罐）到相同高度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9746" y="1286312"/>
        <a:ext cx="2913089" cy="1747853"/>
      </dsp:txXfrm>
    </dsp:sp>
    <dsp:sp modelId="{655995DD-1935-4907-B470-65041F3B053B}">
      <dsp:nvSpPr>
        <dsp:cNvPr id="0" name=""/>
        <dsp:cNvSpPr/>
      </dsp:nvSpPr>
      <dsp:spPr>
        <a:xfrm>
          <a:off x="3214144" y="1799016"/>
          <a:ext cx="617574" cy="722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3214144" y="1799016"/>
        <a:ext cx="617574" cy="722446"/>
      </dsp:txXfrm>
    </dsp:sp>
    <dsp:sp modelId="{831130A8-8248-4FFA-84D1-1C410636E066}">
      <dsp:nvSpPr>
        <dsp:cNvPr id="0" name=""/>
        <dsp:cNvSpPr/>
      </dsp:nvSpPr>
      <dsp:spPr>
        <a:xfrm>
          <a:off x="4088071" y="1286312"/>
          <a:ext cx="2913089" cy="1747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tx1"/>
              </a:solidFill>
            </a:rPr>
            <a:t>做功相同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4088071" y="1286312"/>
        <a:ext cx="2913089" cy="1747853"/>
      </dsp:txXfrm>
    </dsp:sp>
    <dsp:sp modelId="{E3A2C5E4-50F4-4D8E-BDDE-3D95DD03EB9B}">
      <dsp:nvSpPr>
        <dsp:cNvPr id="0" name=""/>
        <dsp:cNvSpPr/>
      </dsp:nvSpPr>
      <dsp:spPr>
        <a:xfrm>
          <a:off x="7292469" y="1799016"/>
          <a:ext cx="617574" cy="722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300" kern="1200"/>
        </a:p>
      </dsp:txBody>
      <dsp:txXfrm>
        <a:off x="7292469" y="1799016"/>
        <a:ext cx="617574" cy="722446"/>
      </dsp:txXfrm>
    </dsp:sp>
    <dsp:sp modelId="{29AA5005-527E-4BE8-B3ED-6C14C7B6C3D9}">
      <dsp:nvSpPr>
        <dsp:cNvPr id="0" name=""/>
        <dsp:cNvSpPr/>
      </dsp:nvSpPr>
      <dsp:spPr>
        <a:xfrm>
          <a:off x="8166396" y="1286312"/>
          <a:ext cx="2913089" cy="1747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solidFill>
                <a:schemeClr val="tx1"/>
              </a:solidFill>
            </a:rPr>
            <a:t>做功相同时，做功快慢与什么有关？（            ）</a:t>
          </a:r>
          <a:endParaRPr lang="zh-CN" altLang="en-US" sz="2800" kern="1200" dirty="0">
            <a:solidFill>
              <a:schemeClr val="tx1"/>
            </a:solidFill>
          </a:endParaRPr>
        </a:p>
      </dsp:txBody>
      <dsp:txXfrm>
        <a:off x="8166396" y="1286312"/>
        <a:ext cx="2913089" cy="17478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D41FD9-4925-43CC-AAF8-B639B8F8E655}">
      <dsp:nvSpPr>
        <dsp:cNvPr id="0" name=""/>
        <dsp:cNvSpPr/>
      </dsp:nvSpPr>
      <dsp:spPr>
        <a:xfrm rot="5400000">
          <a:off x="5698424" y="-2908414"/>
          <a:ext cx="1372086" cy="75371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把做功多少与所用时间的比，叫做功率。</a:t>
          </a:r>
          <a:endParaRPr lang="zh-CN" altLang="en-US" sz="2800" kern="1200" dirty="0">
            <a:latin typeface="黑体" pitchFamily="49" charset="-122"/>
            <a:ea typeface="黑体" pitchFamily="49" charset="-122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800" b="1" kern="1200" dirty="0" smtClean="0">
              <a:latin typeface="黑体" pitchFamily="49" charset="-122"/>
              <a:ea typeface="黑体" pitchFamily="49" charset="-122"/>
            </a:rPr>
            <a:t>物理意义：表示做功快慢的物理量</a:t>
          </a:r>
          <a:r>
            <a:rPr lang="zh-CN" altLang="en-US" sz="2800" kern="1200" dirty="0" smtClean="0">
              <a:latin typeface="黑体" pitchFamily="49" charset="-122"/>
              <a:ea typeface="黑体" pitchFamily="49" charset="-122"/>
            </a:rPr>
            <a:t>。</a:t>
          </a:r>
          <a:endParaRPr lang="zh-CN" altLang="en-US" sz="2800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5698424" y="-2908414"/>
        <a:ext cx="1372086" cy="7537133"/>
      </dsp:txXfrm>
    </dsp:sp>
    <dsp:sp modelId="{24A4FB82-DC09-4417-9847-26216FB4F7C9}">
      <dsp:nvSpPr>
        <dsp:cNvPr id="0" name=""/>
        <dsp:cNvSpPr/>
      </dsp:nvSpPr>
      <dsp:spPr>
        <a:xfrm>
          <a:off x="93" y="2598"/>
          <a:ext cx="2615806" cy="1715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rPr>
            <a:t>1</a:t>
          </a:r>
          <a:r>
            <a:rPr lang="zh-CN" altLang="en-US" sz="4000" kern="1200" dirty="0" smtClean="0">
              <a:solidFill>
                <a:srgbClr val="7030A0"/>
              </a:solidFill>
              <a:latin typeface="华文楷体" pitchFamily="2" charset="-122"/>
              <a:ea typeface="华文楷体" pitchFamily="2" charset="-122"/>
            </a:rPr>
            <a:t>、功率</a:t>
          </a:r>
          <a:endParaRPr lang="zh-CN" altLang="en-US" sz="4000" kern="1200" dirty="0">
            <a:solidFill>
              <a:srgbClr val="7030A0"/>
            </a:solidFill>
            <a:latin typeface="华文楷体" pitchFamily="2" charset="-122"/>
            <a:ea typeface="华文楷体" pitchFamily="2" charset="-122"/>
          </a:endParaRPr>
        </a:p>
      </dsp:txBody>
      <dsp:txXfrm>
        <a:off x="93" y="2598"/>
        <a:ext cx="2615806" cy="1715107"/>
      </dsp:txXfrm>
    </dsp:sp>
    <dsp:sp modelId="{6ABEBC9A-BA28-4C15-BE37-D356D6E5EFBB}">
      <dsp:nvSpPr>
        <dsp:cNvPr id="0" name=""/>
        <dsp:cNvSpPr/>
      </dsp:nvSpPr>
      <dsp:spPr>
        <a:xfrm rot="5400000">
          <a:off x="5699795" y="-1050976"/>
          <a:ext cx="1372086" cy="75060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5400" kern="1200" dirty="0" smtClean="0"/>
            <a:t>P=</a:t>
          </a:r>
          <a:endParaRPr lang="zh-CN" altLang="en-US" sz="5400" kern="1200" dirty="0"/>
        </a:p>
      </dsp:txBody>
      <dsp:txXfrm rot="5400000">
        <a:off x="5699795" y="-1050976"/>
        <a:ext cx="1372086" cy="7506090"/>
      </dsp:txXfrm>
    </dsp:sp>
    <dsp:sp modelId="{519764BE-A010-4392-BB26-F0C315C8C2F3}">
      <dsp:nvSpPr>
        <dsp:cNvPr id="0" name=""/>
        <dsp:cNvSpPr/>
      </dsp:nvSpPr>
      <dsp:spPr>
        <a:xfrm>
          <a:off x="93" y="1803461"/>
          <a:ext cx="2644920" cy="1715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solidFill>
                <a:srgbClr val="7030A0"/>
              </a:solidFill>
            </a:rPr>
            <a:t>2</a:t>
          </a:r>
          <a:r>
            <a:rPr lang="zh-CN" altLang="en-US" sz="4000" kern="1200" dirty="0" smtClean="0">
              <a:solidFill>
                <a:srgbClr val="7030A0"/>
              </a:solidFill>
            </a:rPr>
            <a:t>、公式</a:t>
          </a:r>
          <a:endParaRPr lang="zh-CN" altLang="en-US" sz="4000" kern="1200" dirty="0">
            <a:solidFill>
              <a:srgbClr val="7030A0"/>
            </a:solidFill>
          </a:endParaRPr>
        </a:p>
      </dsp:txBody>
      <dsp:txXfrm>
        <a:off x="93" y="1803461"/>
        <a:ext cx="2644920" cy="1715107"/>
      </dsp:txXfrm>
    </dsp:sp>
    <dsp:sp modelId="{2293704E-5307-4A79-BFB8-C760A7227687}">
      <dsp:nvSpPr>
        <dsp:cNvPr id="0" name=""/>
        <dsp:cNvSpPr/>
      </dsp:nvSpPr>
      <dsp:spPr>
        <a:xfrm rot="5400000">
          <a:off x="5727726" y="725297"/>
          <a:ext cx="1372086" cy="747316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国际单位：瓦特 ，符号 </a:t>
          </a:r>
          <a:r>
            <a:rPr lang="en-US" altLang="zh-CN" sz="2000" b="1" kern="1200" dirty="0" smtClean="0">
              <a:latin typeface="黑体" pitchFamily="49" charset="-122"/>
              <a:ea typeface="黑体" pitchFamily="49" charset="-122"/>
            </a:rPr>
            <a:t>W;</a:t>
          </a:r>
          <a:r>
            <a:rPr lang="en-US" altLang="zh-CN" sz="2000" b="1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1W</a:t>
          </a: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的物理意义：</a:t>
          </a:r>
          <a:r>
            <a:rPr lang="en-US" altLang="zh-CN" sz="2000" b="1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1S</a:t>
          </a: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内做</a:t>
          </a:r>
          <a:r>
            <a:rPr lang="en-US" altLang="zh-CN" sz="2000" b="1" kern="1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rPr>
            <a:t>1J</a:t>
          </a: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的功。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常用单位：千瓦 （</a:t>
          </a:r>
          <a:r>
            <a:rPr lang="en-US" altLang="zh-CN" sz="2000" b="1" kern="1200" dirty="0" smtClean="0">
              <a:latin typeface="黑体" pitchFamily="49" charset="-122"/>
              <a:ea typeface="黑体" pitchFamily="49" charset="-122"/>
            </a:rPr>
            <a:t>k W</a:t>
          </a: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）、兆瓦（</a:t>
          </a:r>
          <a:r>
            <a:rPr lang="en-US" altLang="zh-CN" sz="2000" b="1" kern="1200" dirty="0" smtClean="0">
              <a:latin typeface="黑体" pitchFamily="49" charset="-122"/>
              <a:ea typeface="黑体" pitchFamily="49" charset="-122"/>
            </a:rPr>
            <a:t>MW</a:t>
          </a:r>
          <a:r>
            <a:rPr lang="zh-CN" altLang="en-US" sz="2000" b="1" kern="1200" dirty="0" smtClean="0">
              <a:latin typeface="黑体" pitchFamily="49" charset="-122"/>
              <a:ea typeface="黑体" pitchFamily="49" charset="-122"/>
            </a:rPr>
            <a:t>）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zh-CN" sz="2000" b="1" kern="1200" dirty="0" smtClean="0">
              <a:latin typeface="黑体" pitchFamily="49" charset="-122"/>
              <a:ea typeface="黑体" pitchFamily="49" charset="-122"/>
            </a:rPr>
            <a:t>1</a:t>
          </a:r>
          <a:r>
            <a:rPr kumimoji="1" lang="zh-CN" altLang="en-US" sz="2000" b="1" kern="1200" dirty="0" smtClean="0">
              <a:latin typeface="黑体" pitchFamily="49" charset="-122"/>
              <a:ea typeface="黑体" pitchFamily="49" charset="-122"/>
            </a:rPr>
            <a:t>千瓦＝</a:t>
          </a:r>
          <a:r>
            <a:rPr kumimoji="1" lang="en-US" altLang="zh-CN" sz="2000" b="1" kern="1200" dirty="0" smtClean="0">
              <a:latin typeface="黑体" pitchFamily="49" charset="-122"/>
              <a:ea typeface="黑体" pitchFamily="49" charset="-122"/>
            </a:rPr>
            <a:t>1000</a:t>
          </a:r>
          <a:r>
            <a:rPr kumimoji="1" lang="zh-CN" altLang="en-US" sz="2000" b="1" kern="1200" dirty="0" smtClean="0">
              <a:latin typeface="黑体" pitchFamily="49" charset="-122"/>
              <a:ea typeface="黑体" pitchFamily="49" charset="-122"/>
            </a:rPr>
            <a:t>瓦        </a:t>
          </a:r>
          <a:r>
            <a:rPr kumimoji="1" lang="en-US" altLang="zh-CN" sz="2000" b="1" kern="1200" dirty="0" smtClean="0">
              <a:latin typeface="黑体" pitchFamily="49" charset="-122"/>
              <a:ea typeface="黑体" pitchFamily="49" charset="-122"/>
            </a:rPr>
            <a:t>1</a:t>
          </a:r>
          <a:r>
            <a:rPr kumimoji="1" lang="zh-CN" altLang="en-US" sz="2000" b="1" kern="1200" dirty="0" smtClean="0">
              <a:latin typeface="黑体" pitchFamily="49" charset="-122"/>
              <a:ea typeface="黑体" pitchFamily="49" charset="-122"/>
            </a:rPr>
            <a:t>兆瓦＝</a:t>
          </a:r>
          <a:r>
            <a:rPr kumimoji="1" lang="en-US" altLang="zh-CN" sz="2000" b="1" kern="1200" dirty="0" smtClean="0">
              <a:latin typeface="黑体" pitchFamily="49" charset="-122"/>
              <a:ea typeface="黑体" pitchFamily="49" charset="-122"/>
            </a:rPr>
            <a:t>10</a:t>
          </a:r>
          <a:r>
            <a:rPr kumimoji="1" lang="en-US" altLang="zh-CN" sz="2000" b="1" kern="1200" baseline="60000" dirty="0" smtClean="0">
              <a:latin typeface="黑体" pitchFamily="49" charset="-122"/>
              <a:ea typeface="黑体" pitchFamily="49" charset="-122"/>
            </a:rPr>
            <a:t>6</a:t>
          </a:r>
          <a:r>
            <a:rPr kumimoji="1" lang="zh-CN" altLang="en-US" sz="2000" b="1" kern="1200" dirty="0" smtClean="0">
              <a:latin typeface="黑体" pitchFamily="49" charset="-122"/>
              <a:ea typeface="黑体" pitchFamily="49" charset="-122"/>
            </a:rPr>
            <a:t>瓦 </a:t>
          </a:r>
          <a:endParaRPr lang="zh-CN" altLang="en-US" sz="2000" kern="1200" dirty="0">
            <a:latin typeface="黑体" pitchFamily="49" charset="-122"/>
            <a:ea typeface="黑体" pitchFamily="49" charset="-122"/>
          </a:endParaRPr>
        </a:p>
      </dsp:txBody>
      <dsp:txXfrm rot="5400000">
        <a:off x="5727726" y="725297"/>
        <a:ext cx="1372086" cy="7473162"/>
      </dsp:txXfrm>
    </dsp:sp>
    <dsp:sp modelId="{D35084D6-07BC-4B79-ACF6-07F059890077}">
      <dsp:nvSpPr>
        <dsp:cNvPr id="0" name=""/>
        <dsp:cNvSpPr/>
      </dsp:nvSpPr>
      <dsp:spPr>
        <a:xfrm>
          <a:off x="93" y="3604324"/>
          <a:ext cx="2677094" cy="17151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000" kern="1200" dirty="0" smtClean="0">
              <a:solidFill>
                <a:srgbClr val="7030A0"/>
              </a:solidFill>
            </a:rPr>
            <a:t>3</a:t>
          </a:r>
          <a:r>
            <a:rPr lang="zh-CN" altLang="en-US" sz="4000" kern="1200" dirty="0" smtClean="0">
              <a:solidFill>
                <a:srgbClr val="7030A0"/>
              </a:solidFill>
            </a:rPr>
            <a:t>、单位</a:t>
          </a:r>
          <a:endParaRPr lang="zh-CN" altLang="en-US" sz="4000" kern="1200" dirty="0">
            <a:solidFill>
              <a:srgbClr val="7030A0"/>
            </a:solidFill>
          </a:endParaRPr>
        </a:p>
      </dsp:txBody>
      <dsp:txXfrm>
        <a:off x="93" y="3604324"/>
        <a:ext cx="2677094" cy="1715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7C6ACB66-EAB9-4D45-9F9C-28EA120D791D}" type="datetimeFigureOut">
              <a:rPr lang="en-US" altLang="zh-CN"/>
              <a:pPr/>
              <a:t>4/8/2019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92837A6B-DAA4-4C2D-AEAB-4E9E70095794}" type="slidenum">
              <a:rPr lang="en-US" altLang="zh-CN"/>
              <a:p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F879D970-AC71-40CF-8717-2E4EAB5207AF}" type="datetimeFigureOut">
              <a:rPr/>
              <a:pPr/>
              <a:t>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03266150-FA26-45B5-BF0B-186B42A09DC9}" type="slidenum">
              <a:rPr/>
              <a:p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/>
            </a:pPr>
            <a:endParaRPr lang="zh-CN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7</a:t>
            </a:fld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/>
            </a:pPr>
            <a:endParaRPr 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altLang="zh-CN" smtClean="0"/>
              <a:pPr/>
              <a:t>8</a:t>
            </a:fld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15" name="矩形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latinLnBrk="0">
              <a:lnSpc>
                <a:spcPct val="80000"/>
              </a:lnSpc>
              <a:defRPr lang="zh-CN"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CN">
                <a:solidFill>
                  <a:schemeClr val="tx1"/>
                </a:solidFill>
              </a:defRPr>
            </a:lvl1pPr>
            <a:lvl2pPr marL="457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CN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  <p:sp useBgFill="1">
        <p:nvSpPr>
          <p:cNvPr id="20" name="任意多边形 9"/>
          <p:cNvSpPr/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9" name="任意多边形 9"/>
          <p:cNvSpPr/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CN"/>
            </a:lvl5pPr>
            <a:lvl6pPr latinLnBrk="0">
              <a:defRPr lang="zh-CN"/>
            </a:lvl6pPr>
            <a:lvl7pPr latinLnBrk="0">
              <a:defRPr lang="zh-CN"/>
            </a:lvl7pPr>
            <a:lvl8pPr latinLnBrk="0">
              <a:defRPr lang="zh-CN" baseline="0"/>
            </a:lvl8pPr>
            <a:lvl9pPr latinLnBrk="0">
              <a:defRPr lang="zh-CN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 latinLnBrk="0">
              <a:defRPr lang="zh-CN" sz="4800" b="0" cap="none" baseline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C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C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C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C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  <p:sp>
        <p:nvSpPr>
          <p:cNvPr id="16" name="任意多边形 9"/>
          <p:cNvSpPr/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920240" latinLnBrk="0">
              <a:defRPr lang="zh-CN" sz="1600"/>
            </a:lvl6pPr>
            <a:lvl7pPr marL="1920240" latinLnBrk="0">
              <a:defRPr lang="zh-CN" sz="1600"/>
            </a:lvl7pPr>
            <a:lvl8pPr marL="1920240" latinLnBrk="0">
              <a:defRPr lang="zh-CN" sz="1600"/>
            </a:lvl8pPr>
            <a:lvl9pPr marL="192024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marL="1920240" latinLnBrk="0">
              <a:defRPr lang="zh-CN" sz="1600"/>
            </a:lvl5pPr>
            <a:lvl6pPr marL="1920240" latinLnBrk="0">
              <a:defRPr lang="zh-CN" sz="1600"/>
            </a:lvl6pPr>
            <a:lvl7pPr marL="1920240" latinLnBrk="0">
              <a:defRPr lang="zh-CN" sz="1600"/>
            </a:lvl7pPr>
            <a:lvl8pPr marL="1920240" latinLnBrk="0">
              <a:defRPr lang="zh-CN" sz="1600"/>
            </a:lvl8pPr>
            <a:lvl9pPr marL="192024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CN" sz="24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marL="1920240" latinLnBrk="0">
              <a:defRPr lang="zh-CN" sz="1600"/>
            </a:lvl6pPr>
            <a:lvl7pPr marL="1920240" latinLnBrk="0">
              <a:defRPr lang="zh-CN" sz="1600"/>
            </a:lvl7pPr>
            <a:lvl8pPr marL="1920240" latinLnBrk="0">
              <a:defRPr lang="zh-CN" sz="1600" baseline="0"/>
            </a:lvl8pPr>
            <a:lvl9pPr marL="1920240" latinLnBrk="0">
              <a:defRPr lang="zh-CN" sz="1600" baseline="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zh-CN" sz="2400" b="0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marL="1920240" latinLnBrk="0">
              <a:defRPr lang="zh-CN" sz="1600"/>
            </a:lvl5pPr>
            <a:lvl6pPr marL="1920240" latinLnBrk="0">
              <a:defRPr lang="zh-CN" sz="1600"/>
            </a:lvl6pPr>
            <a:lvl7pPr marL="1920240" latinLnBrk="0">
              <a:defRPr lang="zh-CN" sz="1600"/>
            </a:lvl7pPr>
            <a:lvl8pPr marL="1920240" latinLnBrk="0">
              <a:defRPr lang="zh-CN" sz="1600"/>
            </a:lvl8pPr>
            <a:lvl9pPr marL="1920240"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及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15"/>
          <p:cNvSpPr/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 latinLnBrk="0">
              <a:defRPr lang="zh-CN"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20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 latinLnBrk="0">
              <a:defRPr lang="zh-CN" sz="2400"/>
            </a:lvl1pPr>
            <a:lvl2pPr latinLnBrk="0">
              <a:defRPr lang="zh-CN" sz="2000"/>
            </a:lvl2pPr>
            <a:lvl3pPr latinLnBrk="0">
              <a:defRPr lang="zh-CN" sz="1800"/>
            </a:lvl3pPr>
            <a:lvl4pPr latinLnBrk="0">
              <a:defRPr lang="zh-CN" sz="1600"/>
            </a:lvl4pPr>
            <a:lvl5pPr latinLnBrk="0">
              <a:defRPr lang="zh-CN" sz="1600"/>
            </a:lvl5pPr>
            <a:lvl6pPr latinLnBrk="0">
              <a:defRPr lang="zh-CN" sz="1600"/>
            </a:lvl6pPr>
            <a:lvl7pPr latinLnBrk="0">
              <a:defRPr lang="zh-CN" sz="1600"/>
            </a:lvl7pPr>
            <a:lvl8pPr latinLnBrk="0">
              <a:defRPr lang="zh-CN" sz="1600"/>
            </a:lvl8pPr>
            <a:lvl9pPr latinLnBrk="0"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及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15"/>
          <p:cNvSpPr/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l" latinLnBrk="0">
              <a:defRPr lang="zh-CN"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CN" sz="2000"/>
            </a:lvl1pPr>
            <a:lvl2pPr marL="457200" indent="0" latinLnBrk="0">
              <a:buNone/>
              <a:defRPr lang="zh-CN" sz="1200"/>
            </a:lvl2pPr>
            <a:lvl3pPr marL="914400" indent="0" latinLnBrk="0">
              <a:buNone/>
              <a:defRPr lang="zh-CN" sz="1000"/>
            </a:lvl3pPr>
            <a:lvl4pPr marL="1371600" indent="0" latinLnBrk="0">
              <a:buNone/>
              <a:defRPr lang="zh-CN" sz="900"/>
            </a:lvl4pPr>
            <a:lvl5pPr marL="1828800" indent="0" latinLnBrk="0">
              <a:buNone/>
              <a:defRPr lang="zh-CN" sz="900"/>
            </a:lvl5pPr>
            <a:lvl6pPr marL="2286000" indent="0" latinLnBrk="0">
              <a:buNone/>
              <a:defRPr lang="zh-CN" sz="900"/>
            </a:lvl6pPr>
            <a:lvl7pPr marL="2743200" indent="0" latinLnBrk="0">
              <a:buNone/>
              <a:defRPr lang="zh-CN" sz="900"/>
            </a:lvl7pPr>
            <a:lvl8pPr marL="3200400" indent="0" latinLnBrk="0">
              <a:buNone/>
              <a:defRPr lang="zh-CN" sz="900"/>
            </a:lvl8pPr>
            <a:lvl9pPr marL="3657600" indent="0" latinLnBrk="0">
              <a:buNone/>
              <a:defRPr lang="zh-CN"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/>
              <a:pPr/>
              <a:t>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pPr/>
              <a:t>‹#›</a:t>
            </a:fld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CN" sz="28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矩形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52466975-C014-42E5-BFA6-B8D5FDD3B81F}" type="datetimeFigureOut">
              <a:rPr lang="en-US" altLang="zh-CN" smtClean="0"/>
              <a:pPr/>
              <a:t>4/8/2019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693B167E-EA96-4147-81DE-549160052C2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8" name="任意多边形 9"/>
          <p:cNvSpPr/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sz="3600" b="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j-cs"/>
        </a:defRPr>
      </a:lvl1pPr>
      <a:lvl2pPr eaLnBrk="1" latinLnBrk="0" hangingPunct="1">
        <a:defRPr lang="zh-CN">
          <a:solidFill>
            <a:schemeClr val="tx2"/>
          </a:solidFill>
        </a:defRPr>
      </a:lvl2pPr>
      <a:lvl3pPr eaLnBrk="1" latinLnBrk="0" hangingPunct="1">
        <a:defRPr lang="zh-CN">
          <a:solidFill>
            <a:schemeClr val="tx2"/>
          </a:solidFill>
        </a:defRPr>
      </a:lvl3pPr>
      <a:lvl4pPr eaLnBrk="1" latinLnBrk="0" hangingPunct="1">
        <a:defRPr lang="zh-CN">
          <a:solidFill>
            <a:schemeClr val="tx2"/>
          </a:solidFill>
        </a:defRPr>
      </a:lvl4pPr>
      <a:lvl5pPr eaLnBrk="1" latinLnBrk="0" hangingPunct="1">
        <a:defRPr lang="zh-CN">
          <a:solidFill>
            <a:schemeClr val="tx2"/>
          </a:solidFill>
        </a:defRPr>
      </a:lvl5pPr>
      <a:lvl6pPr eaLnBrk="1" latinLnBrk="0" hangingPunct="1">
        <a:defRPr lang="zh-CN">
          <a:solidFill>
            <a:schemeClr val="tx2"/>
          </a:solidFill>
        </a:defRPr>
      </a:lvl6pPr>
      <a:lvl7pPr eaLnBrk="1" latinLnBrk="0" hangingPunct="1">
        <a:defRPr lang="zh-CN">
          <a:solidFill>
            <a:schemeClr val="tx2"/>
          </a:solidFill>
        </a:defRPr>
      </a:lvl7pPr>
      <a:lvl8pPr eaLnBrk="1" latinLnBrk="0" hangingPunct="1">
        <a:defRPr lang="zh-CN">
          <a:solidFill>
            <a:schemeClr val="tx2"/>
          </a:solidFill>
        </a:defRPr>
      </a:lvl8pPr>
      <a:lvl9pPr eaLnBrk="1" latinLnBrk="0" hangingPunct="1">
        <a:defRPr lang="zh-CN"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lang="zh-CN"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CN"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CN"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CN"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CN"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zh-CN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29926;&#29305;%20&#31616;&#20171;.flv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media1.mp3"/><Relationship Id="rId5" Type="http://schemas.openxmlformats.org/officeDocument/2006/relationships/image" Target="../media/image26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2.wav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4641" y="130133"/>
            <a:ext cx="2232025" cy="265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523127" y="764704"/>
            <a:ext cx="637546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6000" b="1" kern="10" dirty="0">
                <a:ln w="9525">
                  <a:solidFill>
                    <a:schemeClr val="hlink"/>
                  </a:solidFill>
                  <a:round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10.4 </a:t>
            </a:r>
            <a:r>
              <a:rPr lang="zh-CN" altLang="en-US" sz="6000" b="1" kern="10" dirty="0">
                <a:ln w="9525">
                  <a:solidFill>
                    <a:schemeClr val="hlink"/>
                  </a:solidFill>
                  <a:round/>
                </a:ln>
                <a:solidFill>
                  <a:schemeClr val="tx2">
                    <a:lumMod val="95000"/>
                    <a:lumOff val="5000"/>
                  </a:schemeClr>
                </a:solidFill>
                <a:latin typeface="宋体"/>
                <a:ea typeface="宋体"/>
              </a:rPr>
              <a:t>做功的快慢 </a:t>
            </a:r>
            <a:endParaRPr lang="zh-CN" altLang="en-US" sz="7200" b="1" kern="10" dirty="0">
              <a:ln w="9525">
                <a:solidFill>
                  <a:schemeClr val="hlink"/>
                </a:solidFill>
                <a:round/>
              </a:ln>
              <a:solidFill>
                <a:schemeClr val="tx2">
                  <a:lumMod val="95000"/>
                  <a:lumOff val="5000"/>
                </a:schemeClr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959672" y="750888"/>
            <a:ext cx="5383212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姓 名</a:t>
            </a:r>
            <a:r>
              <a:rPr lang="zh-CN" altLang="zh-CN" sz="2400" b="1" dirty="0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詹姆斯</a:t>
            </a:r>
            <a:r>
              <a:rPr lang="zh-CN" altLang="zh-CN" sz="2400" b="1" dirty="0">
                <a:solidFill>
                  <a:srgbClr val="FF0000"/>
                </a:solidFill>
                <a:latin typeface="宋体" pitchFamily="2" charset="-122"/>
              </a:rPr>
              <a:t>·</a:t>
            </a:r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瓦特</a:t>
            </a:r>
            <a:r>
              <a:rPr lang="zh-CN" sz="2400" dirty="0">
                <a:solidFill>
                  <a:srgbClr val="FF0000"/>
                </a:solidFill>
                <a:latin typeface="宋体" pitchFamily="2" charset="-122"/>
              </a:rPr>
              <a:t> </a:t>
            </a:r>
            <a:endParaRPr lang="zh-CN" sz="2400" b="1" dirty="0">
              <a:solidFill>
                <a:srgbClr val="FF0000"/>
              </a:solidFill>
              <a:latin typeface="宋体" pitchFamily="2" charset="-122"/>
            </a:endParaRPr>
          </a:p>
          <a:p>
            <a:pPr algn="l" eaLnBrk="1" hangingPunct="1"/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国 籍</a:t>
            </a:r>
            <a:r>
              <a:rPr lang="zh-CN" altLang="zh-CN" sz="2400" b="1" dirty="0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英国</a:t>
            </a:r>
          </a:p>
          <a:p>
            <a:pPr algn="l" eaLnBrk="1" hangingPunct="1"/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出生年代</a:t>
            </a:r>
            <a:r>
              <a:rPr lang="zh-CN" altLang="zh-CN" sz="2400" b="1" dirty="0">
                <a:solidFill>
                  <a:srgbClr val="FF0000"/>
                </a:solidFill>
                <a:latin typeface="宋体" pitchFamily="2" charset="-122"/>
              </a:rPr>
              <a:t>:1736</a:t>
            </a:r>
          </a:p>
          <a:p>
            <a:pPr algn="l" eaLnBrk="1" hangingPunct="1"/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成就：</a:t>
            </a:r>
            <a:r>
              <a:rPr lang="zh-CN" sz="2400" b="1" dirty="0" smtClean="0">
                <a:solidFill>
                  <a:srgbClr val="FF0000"/>
                </a:solidFill>
                <a:latin typeface="宋体" pitchFamily="2" charset="-122"/>
              </a:rPr>
              <a:t>蒸汽机</a:t>
            </a:r>
            <a:endParaRPr lang="en-US" altLang="zh-CN" sz="2400" b="1" dirty="0" smtClean="0">
              <a:solidFill>
                <a:srgbClr val="FF0000"/>
              </a:solidFill>
              <a:latin typeface="宋体" pitchFamily="2" charset="-122"/>
            </a:endParaRPr>
          </a:p>
          <a:p>
            <a:pPr algn="l" eaLnBrk="1" hangingPunct="1"/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   </a:t>
            </a:r>
          </a:p>
          <a:p>
            <a:pPr algn="l" eaLnBrk="1" hangingPunct="1">
              <a:lnSpc>
                <a:spcPct val="120000"/>
              </a:lnSpc>
            </a:pPr>
            <a:r>
              <a:rPr lang="zh-CN" sz="2400" b="1" dirty="0">
                <a:solidFill>
                  <a:srgbClr val="0000FF"/>
                </a:solidFill>
                <a:latin typeface="宋体" pitchFamily="2" charset="-122"/>
              </a:rPr>
              <a:t>在瓦特之前，已经有纽科门发明的蒸汽机，但是消耗大而效率低，瓦特花了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10</a:t>
            </a:r>
            <a:r>
              <a:rPr lang="zh-CN" sz="2400" b="1" dirty="0">
                <a:solidFill>
                  <a:srgbClr val="0000FF"/>
                </a:solidFill>
                <a:latin typeface="宋体" pitchFamily="2" charset="-122"/>
              </a:rPr>
              <a:t>年时间，研制出精巧实用的新型蒸汽机，由此把英国带入了工业革命</a:t>
            </a:r>
            <a:r>
              <a:rPr lang="zh-CN" sz="2400" b="1" dirty="0" smtClean="0">
                <a:solidFill>
                  <a:srgbClr val="0000FF"/>
                </a:solidFill>
                <a:latin typeface="宋体" pitchFamily="2" charset="-122"/>
              </a:rPr>
              <a:t>。</a:t>
            </a:r>
            <a:r>
              <a:rPr lang="zh-CN" altLang="en-US" sz="2400" b="1" dirty="0">
                <a:solidFill>
                  <a:srgbClr val="0000FF"/>
                </a:solidFill>
                <a:latin typeface="宋体" pitchFamily="2" charset="-122"/>
              </a:rPr>
              <a:t>各行业</a:t>
            </a:r>
            <a:r>
              <a:rPr lang="zh-CN" sz="2400" b="1" dirty="0" smtClean="0">
                <a:solidFill>
                  <a:srgbClr val="0000FF"/>
                </a:solidFill>
                <a:latin typeface="宋体" pitchFamily="2" charset="-122"/>
              </a:rPr>
              <a:t>都</a:t>
            </a:r>
            <a:r>
              <a:rPr lang="zh-CN" sz="2400" b="1" dirty="0">
                <a:solidFill>
                  <a:srgbClr val="0000FF"/>
                </a:solidFill>
                <a:latin typeface="宋体" pitchFamily="2" charset="-122"/>
              </a:rPr>
              <a:t>开始使用蒸汽机来替代人和牲畜，为了纪念瓦特这位伟大的发明家，人们把常用的</a:t>
            </a:r>
            <a:r>
              <a:rPr lang="zh-CN" sz="2400" b="1" dirty="0">
                <a:solidFill>
                  <a:srgbClr val="FF0000"/>
                </a:solidFill>
                <a:latin typeface="宋体" pitchFamily="2" charset="-122"/>
              </a:rPr>
              <a:t>功率单位定为瓦特</a:t>
            </a:r>
            <a:r>
              <a:rPr lang="zh-CN" sz="2400" b="1" dirty="0">
                <a:solidFill>
                  <a:srgbClr val="0000FF"/>
                </a:solidFill>
                <a:latin typeface="宋体" pitchFamily="2" charset="-122"/>
              </a:rPr>
              <a:t>，简称瓦。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13595" y="404665"/>
            <a:ext cx="3192585" cy="5192126"/>
            <a:chOff x="813595" y="404665"/>
            <a:chExt cx="3192585" cy="5192126"/>
          </a:xfrm>
        </p:grpSpPr>
        <p:pic>
          <p:nvPicPr>
            <p:cNvPr id="4" name="Picture 3" descr="w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95" y="404665"/>
              <a:ext cx="3192585" cy="3872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031296" y="4581128"/>
              <a:ext cx="2663825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sz="2400" b="1" dirty="0">
                  <a:solidFill>
                    <a:srgbClr val="FF0000"/>
                  </a:solidFill>
                  <a:latin typeface="宋体" pitchFamily="2" charset="-122"/>
                </a:rPr>
                <a:t>瓦特</a:t>
              </a:r>
              <a:r>
                <a:rPr lang="zh-CN" sz="2000" b="1" dirty="0">
                  <a:solidFill>
                    <a:srgbClr val="FF0000"/>
                  </a:solidFill>
                  <a:latin typeface="宋体" pitchFamily="2" charset="-122"/>
                </a:rPr>
                <a:t> </a:t>
              </a:r>
              <a:r>
                <a:rPr lang="zh-CN" altLang="zh-CN" sz="2400" b="1" dirty="0">
                  <a:solidFill>
                    <a:srgbClr val="CC00FF"/>
                  </a:solidFill>
                  <a:latin typeface="宋体" pitchFamily="2" charset="-122"/>
                </a:rPr>
                <a:t>James Watt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FF0000"/>
                  </a:solidFill>
                  <a:latin typeface="宋体" pitchFamily="2" charset="-122"/>
                </a:rPr>
                <a:t>  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宋体" pitchFamily="2" charset="-122"/>
                </a:rPr>
                <a:t>1736</a:t>
              </a:r>
              <a:r>
                <a:rPr lang="zh-CN" sz="2400" b="1" dirty="0" smtClean="0">
                  <a:solidFill>
                    <a:srgbClr val="FF0000"/>
                  </a:solidFill>
                  <a:latin typeface="宋体" pitchFamily="2" charset="-122"/>
                </a:rPr>
                <a:t>～</a:t>
              </a:r>
              <a:r>
                <a:rPr lang="zh-CN" altLang="zh-CN" sz="2400" b="1" dirty="0" smtClean="0">
                  <a:solidFill>
                    <a:srgbClr val="FF0000"/>
                  </a:solidFill>
                  <a:latin typeface="宋体" pitchFamily="2" charset="-122"/>
                </a:rPr>
                <a:t>1819</a:t>
              </a:r>
              <a:endParaRPr lang="zh-CN" altLang="zh-CN" sz="2400" b="1" dirty="0">
                <a:solidFill>
                  <a:srgbClr val="FF0000"/>
                </a:solidFill>
                <a:latin typeface="宋体" pitchFamily="2" charset="-122"/>
              </a:endParaRPr>
            </a:p>
          </p:txBody>
        </p:sp>
      </p:grp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61964" y="1628800"/>
            <a:ext cx="7488832" cy="3096344"/>
          </a:xfrm>
          <a:prstGeom prst="round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b="1" dirty="0" smtClean="0">
                <a:solidFill>
                  <a:srgbClr val="130BB5"/>
                </a:solidFill>
                <a:hlinkClick r:id="rId2" action="ppaction://hlinkfile"/>
              </a:rPr>
              <a:t>瓦特</a:t>
            </a:r>
            <a:r>
              <a:rPr lang="zh-CN" altLang="en-US" sz="6600" b="1" dirty="0" smtClean="0">
                <a:solidFill>
                  <a:srgbClr val="130BB5"/>
                </a:solidFill>
              </a:rPr>
              <a:t>一生与</a:t>
            </a:r>
            <a:r>
              <a:rPr lang="zh-CN" altLang="en-US" sz="6600" b="1" dirty="0" smtClean="0">
                <a:solidFill>
                  <a:srgbClr val="130BB5"/>
                </a:solidFill>
                <a:hlinkClick r:id="rId2" action="ppaction://hlinkfile"/>
              </a:rPr>
              <a:t>蒸汽机</a:t>
            </a:r>
            <a:endParaRPr lang="zh-CN" altLang="en-US" sz="6600" b="1" dirty="0">
              <a:solidFill>
                <a:srgbClr val="130BB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1629916" y="2132856"/>
            <a:ext cx="8712968" cy="22322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b="1" dirty="0" smtClean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</a:t>
            </a:r>
            <a:r>
              <a:rPr lang="zh-CN" altLang="zh-CN" sz="3200" b="1" dirty="0" smtClean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下面</a:t>
            </a:r>
            <a:r>
              <a:rPr lang="zh-CN" altLang="zh-CN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请浏览一些人、</a:t>
            </a:r>
            <a:r>
              <a:rPr lang="zh-CN" altLang="zh-CN" sz="3200" b="1" dirty="0" smtClean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动物</a:t>
            </a:r>
            <a:r>
              <a:rPr lang="zh-CN" altLang="zh-CN" sz="3200" b="1" dirty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和交通工具的</a:t>
            </a:r>
            <a:r>
              <a:rPr lang="zh-CN" altLang="zh-CN" sz="3200" b="1" dirty="0" smtClean="0">
                <a:solidFill>
                  <a:schemeClr val="tx1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功率</a:t>
            </a:r>
            <a:endParaRPr lang="zh-CN" altLang="zh-CN" sz="3200" b="1" dirty="0">
              <a:solidFill>
                <a:schemeClr val="tx1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kepix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79"/>
          <a:stretch>
            <a:fillRect/>
          </a:stretch>
        </p:blipFill>
        <p:spPr bwMode="auto">
          <a:xfrm>
            <a:off x="405780" y="476672"/>
            <a:ext cx="5125455" cy="36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6275" y="4347567"/>
            <a:ext cx="525608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40000"/>
              </a:lnSpc>
            </a:pPr>
            <a:r>
              <a:rPr lang="zh-CN" sz="2400" b="1" dirty="0">
                <a:solidFill>
                  <a:srgbClr val="0000FF"/>
                </a:solidFill>
                <a:latin typeface="宋体" pitchFamily="2" charset="-122"/>
              </a:rPr>
              <a:t>优秀运动员长时间运动的功率约为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70 W</a:t>
            </a:r>
            <a:r>
              <a:rPr lang="zh-CN" sz="2400" b="1" dirty="0">
                <a:solidFill>
                  <a:srgbClr val="0000FF"/>
                </a:solidFill>
                <a:latin typeface="宋体" pitchFamily="2" charset="-122"/>
              </a:rPr>
              <a:t>，短时间运动的功率可达</a:t>
            </a:r>
            <a:r>
              <a:rPr lang="zh-CN" altLang="zh-CN" sz="2400" b="1" dirty="0">
                <a:solidFill>
                  <a:srgbClr val="0000FF"/>
                </a:solidFill>
                <a:latin typeface="宋体" pitchFamily="2" charset="-122"/>
              </a:rPr>
              <a:t>1 </a:t>
            </a:r>
            <a:r>
              <a:rPr lang="zh-CN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kW</a:t>
            </a:r>
            <a:r>
              <a:rPr lang="zh-CN" altLang="en-US" sz="2400" b="1" dirty="0" smtClean="0">
                <a:solidFill>
                  <a:srgbClr val="0000FF"/>
                </a:solidFill>
                <a:latin typeface="宋体" pitchFamily="2" charset="-122"/>
              </a:rPr>
              <a:t>。</a:t>
            </a:r>
            <a:endParaRPr lang="zh-CN" altLang="zh-CN" sz="2400" b="1" dirty="0">
              <a:solidFill>
                <a:srgbClr val="0000FF"/>
              </a:solidFill>
              <a:latin typeface="宋体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022404" y="267713"/>
            <a:ext cx="5576350" cy="5094942"/>
            <a:chOff x="785813" y="812800"/>
            <a:chExt cx="5576350" cy="5094942"/>
          </a:xfrm>
        </p:grpSpPr>
        <p:pic>
          <p:nvPicPr>
            <p:cNvPr id="11" name="Picture 2" descr="20063311152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813" y="812800"/>
              <a:ext cx="5576350" cy="3930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880784" y="4855146"/>
              <a:ext cx="5338335" cy="1052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zh-CN" sz="2400" b="1" dirty="0" smtClean="0">
                  <a:solidFill>
                    <a:srgbClr val="0000FF"/>
                  </a:solidFill>
                  <a:latin typeface="宋体" pitchFamily="2" charset="-122"/>
                </a:rPr>
                <a:t>桑塔纳</a:t>
              </a:r>
              <a:r>
                <a:rPr lang="zh-CN" sz="2400" b="1" dirty="0">
                  <a:solidFill>
                    <a:srgbClr val="0000FF"/>
                  </a:solidFill>
                  <a:latin typeface="宋体" pitchFamily="2" charset="-122"/>
                </a:rPr>
                <a:t>小轿车的功率约为</a:t>
              </a:r>
              <a:r>
                <a:rPr lang="zh-CN" altLang="zh-CN" sz="2400" b="1" dirty="0">
                  <a:solidFill>
                    <a:srgbClr val="0000FF"/>
                  </a:solidFill>
                  <a:latin typeface="宋体" pitchFamily="2" charset="-122"/>
                </a:rPr>
                <a:t>66 kW</a:t>
              </a:r>
              <a:r>
                <a:rPr lang="zh-CN" sz="2400" b="1" dirty="0">
                  <a:solidFill>
                    <a:srgbClr val="0000FF"/>
                  </a:solidFill>
                  <a:latin typeface="宋体" pitchFamily="2" charset="-122"/>
                </a:rPr>
                <a:t>，解放</a:t>
              </a:r>
              <a:r>
                <a:rPr lang="zh-CN" altLang="zh-CN" sz="2400" b="1" dirty="0">
                  <a:solidFill>
                    <a:srgbClr val="0000FF"/>
                  </a:solidFill>
                  <a:latin typeface="宋体" pitchFamily="2" charset="-122"/>
                </a:rPr>
                <a:t>CA141</a:t>
              </a:r>
              <a:r>
                <a:rPr lang="zh-CN" sz="2400" b="1" dirty="0">
                  <a:solidFill>
                    <a:srgbClr val="0000FF"/>
                  </a:solidFill>
                  <a:latin typeface="宋体" pitchFamily="2" charset="-122"/>
                </a:rPr>
                <a:t>型载货汽车的功率约为</a:t>
              </a:r>
              <a:r>
                <a:rPr lang="zh-CN" altLang="zh-CN" sz="2400" b="1" dirty="0">
                  <a:solidFill>
                    <a:srgbClr val="0000FF"/>
                  </a:solidFill>
                  <a:latin typeface="宋体" pitchFamily="2" charset="-122"/>
                </a:rPr>
                <a:t>99 kW</a:t>
              </a:r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453072" y="6155695"/>
            <a:ext cx="6297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C00000"/>
                </a:solidFill>
                <a:latin typeface="Times New Roman" pitchFamily="18" charset="0"/>
              </a:rPr>
              <a:t>功率</a:t>
            </a:r>
            <a:r>
              <a:rPr kumimoji="1" lang="en-US" altLang="zh-CN" sz="2800" b="1" dirty="0">
                <a:solidFill>
                  <a:srgbClr val="C00000"/>
                </a:solidFill>
                <a:latin typeface="Times New Roman" pitchFamily="18" charset="0"/>
              </a:rPr>
              <a:t>70 W</a:t>
            </a:r>
            <a:r>
              <a:rPr kumimoji="1" lang="zh-CN" altLang="en-US" sz="2800" b="1" dirty="0">
                <a:solidFill>
                  <a:srgbClr val="C00000"/>
                </a:solidFill>
                <a:latin typeface="Times New Roman" pitchFamily="18" charset="0"/>
              </a:rPr>
              <a:t>表示：在</a:t>
            </a:r>
            <a:r>
              <a:rPr kumimoji="1" lang="en-US" altLang="zh-CN" sz="2800" b="1" dirty="0">
                <a:solidFill>
                  <a:srgbClr val="C00000"/>
                </a:solidFill>
                <a:latin typeface="Times New Roman" pitchFamily="18" charset="0"/>
              </a:rPr>
              <a:t>1 s</a:t>
            </a:r>
            <a:r>
              <a:rPr kumimoji="1" lang="zh-CN" altLang="en-US" sz="2800" b="1" dirty="0">
                <a:solidFill>
                  <a:srgbClr val="C00000"/>
                </a:solidFill>
                <a:latin typeface="Times New Roman" pitchFamily="18" charset="0"/>
              </a:rPr>
              <a:t>内做了</a:t>
            </a:r>
            <a:r>
              <a:rPr kumimoji="1" lang="en-US" altLang="zh-CN" sz="2800" b="1" dirty="0">
                <a:solidFill>
                  <a:srgbClr val="C00000"/>
                </a:solidFill>
                <a:latin typeface="Times New Roman" pitchFamily="18" charset="0"/>
              </a:rPr>
              <a:t>70 J</a:t>
            </a:r>
            <a:r>
              <a:rPr kumimoji="1" lang="zh-CN" altLang="en-US" sz="2800" b="1" dirty="0">
                <a:solidFill>
                  <a:srgbClr val="C00000"/>
                </a:solidFill>
                <a:latin typeface="Times New Roman" pitchFamily="18" charset="0"/>
              </a:rPr>
              <a:t>的功。</a:t>
            </a:r>
          </a:p>
        </p:txBody>
      </p:sp>
      <p:sp>
        <p:nvSpPr>
          <p:cNvPr id="14" name="圆角矩形 5"/>
          <p:cNvSpPr>
            <a:spLocks noChangeArrowheads="1"/>
          </p:cNvSpPr>
          <p:nvPr/>
        </p:nvSpPr>
        <p:spPr bwMode="auto">
          <a:xfrm>
            <a:off x="2453072" y="5362655"/>
            <a:ext cx="6156325" cy="684212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rgbClr val="C00000"/>
                </a:solidFill>
                <a:latin typeface="Times New Roman" pitchFamily="18" charset="0"/>
              </a:rPr>
              <a:t>功率</a:t>
            </a:r>
            <a:r>
              <a:rPr kumimoji="1" lang="en-US" altLang="zh-CN" sz="2800" b="1" dirty="0">
                <a:solidFill>
                  <a:srgbClr val="C00000"/>
                </a:solidFill>
                <a:latin typeface="Times New Roman" pitchFamily="18" charset="0"/>
              </a:rPr>
              <a:t>70 W</a:t>
            </a:r>
            <a:r>
              <a:rPr kumimoji="1" lang="zh-CN" altLang="en-US" sz="2800" b="1" dirty="0">
                <a:solidFill>
                  <a:srgbClr val="C00000"/>
                </a:solidFill>
                <a:latin typeface="Times New Roman" pitchFamily="18" charset="0"/>
              </a:rPr>
              <a:t>表示什么物理意义？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5780" y="980728"/>
            <a:ext cx="5256584" cy="4104456"/>
            <a:chOff x="2254206" y="2420888"/>
            <a:chExt cx="4992334" cy="3763579"/>
          </a:xfrm>
        </p:grpSpPr>
        <p:pic>
          <p:nvPicPr>
            <p:cNvPr id="3" name="Picture 2" descr="2006051210143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248" y="2420888"/>
              <a:ext cx="4746249" cy="296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2254206" y="5661247"/>
              <a:ext cx="49923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zh-CN" sz="2800" b="1" dirty="0">
                  <a:solidFill>
                    <a:srgbClr val="0000FF"/>
                  </a:solidFill>
                  <a:latin typeface="宋体" pitchFamily="2" charset="-122"/>
                </a:rPr>
                <a:t>马长时间拉车的功率</a:t>
              </a:r>
              <a:r>
                <a:rPr lang="zh-CN" sz="2800" b="1" dirty="0" smtClean="0">
                  <a:solidFill>
                    <a:srgbClr val="0000FF"/>
                  </a:solidFill>
                  <a:latin typeface="宋体" pitchFamily="2" charset="-122"/>
                </a:rPr>
                <a:t>约</a:t>
              </a:r>
              <a:r>
                <a:rPr lang="zh-CN" altLang="zh-CN" sz="2800" b="1" dirty="0" smtClean="0">
                  <a:solidFill>
                    <a:srgbClr val="0000FF"/>
                  </a:solidFill>
                  <a:latin typeface="宋体" pitchFamily="2" charset="-122"/>
                </a:rPr>
                <a:t>450 </a:t>
              </a:r>
              <a:r>
                <a:rPr lang="zh-CN" altLang="zh-CN" sz="2800" b="1" dirty="0">
                  <a:solidFill>
                    <a:srgbClr val="0000FF"/>
                  </a:solidFill>
                  <a:latin typeface="宋体" pitchFamily="2" charset="-122"/>
                </a:rPr>
                <a:t>W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4412" y="980728"/>
            <a:ext cx="5760640" cy="3960440"/>
            <a:chOff x="1166813" y="996950"/>
            <a:chExt cx="7024687" cy="4776788"/>
          </a:xfrm>
        </p:grpSpPr>
        <p:pic>
          <p:nvPicPr>
            <p:cNvPr id="7" name="Picture 2" descr="20068241435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13" y="996950"/>
              <a:ext cx="7024687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366838" y="5254625"/>
              <a:ext cx="6624637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sz="2800" b="1">
                  <a:solidFill>
                    <a:srgbClr val="0000FF"/>
                  </a:solidFill>
                  <a:latin typeface="宋体" pitchFamily="2" charset="-122"/>
                </a:rPr>
                <a:t>蓝鲸游动的功率可达</a:t>
              </a:r>
              <a:r>
                <a:rPr lang="zh-CN" altLang="zh-CN" sz="2800" b="1">
                  <a:solidFill>
                    <a:srgbClr val="0000FF"/>
                  </a:solidFill>
                  <a:latin typeface="宋体" pitchFamily="2" charset="-122"/>
                </a:rPr>
                <a:t>350 kW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764705"/>
            <a:ext cx="6166420" cy="4608512"/>
            <a:chOff x="928688" y="985838"/>
            <a:chExt cx="7688262" cy="4662285"/>
          </a:xfrm>
        </p:grpSpPr>
        <p:pic>
          <p:nvPicPr>
            <p:cNvPr id="3" name="Picture 2" descr="09064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800" y="985838"/>
              <a:ext cx="6669088" cy="391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928688" y="5038725"/>
              <a:ext cx="7688262" cy="609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zh-CN" sz="2800" b="1" dirty="0">
                  <a:solidFill>
                    <a:srgbClr val="0000FF"/>
                  </a:solidFill>
                  <a:latin typeface="宋体" pitchFamily="2" charset="-122"/>
                </a:rPr>
                <a:t>韶山型电力机车的功率约为</a:t>
              </a:r>
              <a:r>
                <a:rPr lang="zh-CN" altLang="zh-CN" sz="2800" b="1" dirty="0">
                  <a:solidFill>
                    <a:srgbClr val="0000FF"/>
                  </a:solidFill>
                  <a:latin typeface="宋体" pitchFamily="2" charset="-122"/>
                </a:rPr>
                <a:t>4 200 </a:t>
              </a:r>
              <a:r>
                <a:rPr lang="zh-CN" altLang="zh-CN" sz="2800" b="1" dirty="0" smtClean="0">
                  <a:solidFill>
                    <a:srgbClr val="0000FF"/>
                  </a:solidFill>
                  <a:latin typeface="宋体" pitchFamily="2" charset="-122"/>
                </a:rPr>
                <a:t>kW</a:t>
              </a:r>
              <a:endParaRPr lang="zh-CN" altLang="zh-CN" sz="2800" b="1" dirty="0">
                <a:solidFill>
                  <a:srgbClr val="0000FF"/>
                </a:solidFill>
                <a:latin typeface="宋体" pitchFamily="2" charset="-122"/>
              </a:endParaRPr>
            </a:p>
          </p:txBody>
        </p:sp>
      </p:grpSp>
      <p:pic>
        <p:nvPicPr>
          <p:cNvPr id="9" name="Picture 2" descr="F200702061632536945227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468" y="782880"/>
            <a:ext cx="4824536" cy="385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598468" y="4779585"/>
            <a:ext cx="44644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sz="2400" b="1" dirty="0">
                <a:solidFill>
                  <a:srgbClr val="0000FF"/>
                </a:solidFill>
                <a:latin typeface="宋体" pitchFamily="2" charset="-122"/>
              </a:rPr>
              <a:t>万吨</a:t>
            </a:r>
            <a:r>
              <a:rPr lang="zh-CN" sz="2400" b="1" dirty="0" smtClean="0">
                <a:solidFill>
                  <a:srgbClr val="0000FF"/>
                </a:solidFill>
                <a:latin typeface="宋体" pitchFamily="2" charset="-122"/>
              </a:rPr>
              <a:t>级货轮的</a:t>
            </a:r>
            <a:r>
              <a:rPr lang="zh-CN" sz="2400" b="1" dirty="0">
                <a:solidFill>
                  <a:srgbClr val="0000FF"/>
                </a:solidFill>
                <a:latin typeface="宋体" pitchFamily="2" charset="-122"/>
              </a:rPr>
              <a:t>功率约</a:t>
            </a:r>
            <a:r>
              <a:rPr lang="zh-CN" sz="2400" b="1" dirty="0" smtClean="0">
                <a:solidFill>
                  <a:srgbClr val="0000FF"/>
                </a:solidFill>
                <a:latin typeface="宋体" pitchFamily="2" charset="-122"/>
              </a:rPr>
              <a:t>为</a:t>
            </a:r>
            <a:r>
              <a:rPr lang="zh-CN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7000</a:t>
            </a:r>
            <a:r>
              <a:rPr lang="zh-CN" sz="2400" b="1" dirty="0" smtClean="0">
                <a:solidFill>
                  <a:srgbClr val="0000FF"/>
                </a:solidFill>
                <a:latin typeface="宋体" pitchFamily="2" charset="-122"/>
              </a:rPr>
              <a:t>～</a:t>
            </a:r>
            <a:r>
              <a:rPr lang="zh-CN" altLang="zh-CN" sz="2400" b="1" dirty="0" smtClean="0">
                <a:solidFill>
                  <a:srgbClr val="0000FF"/>
                </a:solidFill>
                <a:latin typeface="宋体" pitchFamily="2" charset="-122"/>
              </a:rPr>
              <a:t>23 000kW</a:t>
            </a:r>
            <a:endParaRPr lang="zh-CN" altLang="zh-CN" sz="2400" b="1" dirty="0">
              <a:solidFill>
                <a:srgbClr val="0000FF"/>
              </a:solidFill>
              <a:latin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497979" y="1832843"/>
            <a:ext cx="8124825" cy="3108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Arial" pitchFamily="34" charset="0"/>
              </a:rPr>
              <a:t>判断下列说法是否正确：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" pitchFamily="34" charset="0"/>
              </a:rPr>
              <a:t>1.</a:t>
            </a:r>
            <a:r>
              <a:rPr lang="zh-CN" altLang="en-US" sz="2800" b="1" dirty="0">
                <a:latin typeface="Arial" pitchFamily="34" charset="0"/>
              </a:rPr>
              <a:t>一个机器做的功越多功率越大。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" pitchFamily="34" charset="0"/>
              </a:rPr>
              <a:t>2.</a:t>
            </a:r>
            <a:r>
              <a:rPr lang="zh-CN" altLang="en-US" sz="2800" b="1" dirty="0">
                <a:latin typeface="Arial" pitchFamily="34" charset="0"/>
              </a:rPr>
              <a:t>一人做功用的时间越短，功率越大。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" pitchFamily="34" charset="0"/>
              </a:rPr>
              <a:t>3.</a:t>
            </a:r>
            <a:r>
              <a:rPr lang="zh-CN" altLang="en-US" sz="2800" b="1" dirty="0">
                <a:latin typeface="Arial" pitchFamily="34" charset="0"/>
              </a:rPr>
              <a:t>相同时间做功越多，功率越大。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Arial" pitchFamily="34" charset="0"/>
              </a:rPr>
              <a:t>4.</a:t>
            </a:r>
            <a:r>
              <a:rPr lang="zh-CN" altLang="en-US" sz="2800" b="1" dirty="0">
                <a:latin typeface="Arial" pitchFamily="34" charset="0"/>
              </a:rPr>
              <a:t>做相同功所用时间越多，功率越大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1602754" y="642218"/>
            <a:ext cx="2159000" cy="523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</a:rPr>
              <a:t>随堂小练习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88394" y="1412875"/>
            <a:ext cx="55451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</a:rPr>
              <a:t>表示物体做功快慢的物理量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74379" y="2074863"/>
            <a:ext cx="50403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</a:rPr>
              <a:t>单位时间内所做的功叫做功率</a:t>
            </a:r>
            <a:r>
              <a:rPr lang="en-US" altLang="zh-CN" sz="2800" b="1" dirty="0">
                <a:latin typeface="+mn-ea"/>
                <a:ea typeface="+mn-ea"/>
              </a:rPr>
              <a:t>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43682" y="2653234"/>
            <a:ext cx="15843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</a:rPr>
              <a:t>3</a:t>
            </a:r>
            <a:r>
              <a:rPr lang="en-US" altLang="zh-CN" sz="2800" b="1" dirty="0" smtClean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公式：</a:t>
            </a:r>
          </a:p>
        </p:txBody>
      </p:sp>
      <p:pic>
        <p:nvPicPr>
          <p:cNvPr id="8" name="Picture 9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9264" y="2532932"/>
            <a:ext cx="1519044" cy="75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67191" y="3574532"/>
            <a:ext cx="14398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</a:rPr>
              <a:t>4</a:t>
            </a:r>
            <a:r>
              <a:rPr lang="en-US" altLang="zh-CN" sz="2800" b="1" dirty="0" smtClean="0">
                <a:latin typeface="+mn-ea"/>
                <a:ea typeface="+mn-ea"/>
              </a:rPr>
              <a:t>.</a:t>
            </a:r>
            <a:r>
              <a:rPr lang="zh-CN" altLang="en-US" sz="2800" b="1" dirty="0">
                <a:latin typeface="+mn-ea"/>
                <a:ea typeface="+mn-ea"/>
              </a:rPr>
              <a:t>单位：</a:t>
            </a:r>
          </a:p>
        </p:txBody>
      </p:sp>
      <p:pic>
        <p:nvPicPr>
          <p:cNvPr id="10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1649" y="3279503"/>
            <a:ext cx="394230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669" y="4081984"/>
            <a:ext cx="6353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636019" y="4599509"/>
            <a:ext cx="54006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1KW=1000W       1MW=1000KW  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564582" y="5064646"/>
            <a:ext cx="38893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 dirty="0">
                <a:latin typeface="+mn-ea"/>
                <a:ea typeface="+mn-ea"/>
              </a:rPr>
              <a:t>１Ｗ＝１焦／秒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427807" y="1438275"/>
            <a:ext cx="23828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1.</a:t>
            </a:r>
            <a:r>
              <a:rPr lang="zh-CN" altLang="en-US" sz="2800" b="1" dirty="0">
                <a:latin typeface="+mn-ea"/>
                <a:ea typeface="+mn-ea"/>
              </a:rPr>
              <a:t>物理意义</a:t>
            </a:r>
            <a:r>
              <a:rPr lang="en-US" altLang="zh-CN" sz="2800" b="1" dirty="0">
                <a:latin typeface="+mn-ea"/>
                <a:ea typeface="+mn-ea"/>
              </a:rPr>
              <a:t>: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427807" y="2043113"/>
            <a:ext cx="19145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  <a:ea typeface="+mn-ea"/>
              </a:rPr>
              <a:t>2.</a:t>
            </a:r>
            <a:r>
              <a:rPr lang="zh-CN" altLang="en-US" sz="2800" b="1" dirty="0">
                <a:latin typeface="+mn-ea"/>
                <a:ea typeface="+mn-ea"/>
              </a:rPr>
              <a:t>定义</a:t>
            </a:r>
            <a:r>
              <a:rPr lang="en-US" altLang="zh-CN" sz="2800" b="1" dirty="0">
                <a:latin typeface="+mn-ea"/>
                <a:ea typeface="+mn-ea"/>
              </a:rPr>
              <a:t>: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467191" y="4613797"/>
            <a:ext cx="20161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 dirty="0">
                <a:latin typeface="+mn-ea"/>
              </a:rPr>
              <a:t>5</a:t>
            </a:r>
            <a:r>
              <a:rPr lang="en-US" altLang="zh-CN" sz="2800" b="1" dirty="0" smtClean="0">
                <a:latin typeface="+mn-ea"/>
                <a:ea typeface="+mn-ea"/>
              </a:rPr>
              <a:t>.</a:t>
            </a:r>
            <a:r>
              <a:rPr lang="zh-CN" altLang="en-US" sz="2800" b="1" dirty="0" smtClean="0">
                <a:latin typeface="+mn-ea"/>
                <a:ea typeface="+mn-ea"/>
              </a:rPr>
              <a:t>换算</a:t>
            </a:r>
            <a:r>
              <a:rPr lang="en-US" altLang="zh-CN" sz="2800" b="1" dirty="0" smtClean="0">
                <a:latin typeface="+mn-ea"/>
                <a:ea typeface="+mn-ea"/>
              </a:rPr>
              <a:t>:</a:t>
            </a:r>
            <a:endParaRPr lang="en-US" altLang="zh-CN" sz="2800" b="1" dirty="0">
              <a:latin typeface="+mn-ea"/>
              <a:ea typeface="+mn-ea"/>
            </a:endParaRPr>
          </a:p>
        </p:txBody>
      </p:sp>
      <p:sp>
        <p:nvSpPr>
          <p:cNvPr id="18" name="流程图: 终止 17"/>
          <p:cNvSpPr/>
          <p:nvPr/>
        </p:nvSpPr>
        <p:spPr>
          <a:xfrm>
            <a:off x="279912" y="174612"/>
            <a:ext cx="4518356" cy="737219"/>
          </a:xfrm>
          <a:prstGeom prst="flowChartTerminator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i="1" kern="10" dirty="0" smtClean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宋体" pitchFamily="2" charset="-122"/>
              </a:rPr>
              <a:t>三、知识梳理小结</a:t>
            </a:r>
            <a:endParaRPr lang="zh-CN" altLang="en-US" sz="3600" b="1" i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宋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12" grpId="0" autoUpdateAnimBg="0"/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0825" y="2079625"/>
            <a:ext cx="8496300" cy="2246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1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、使用机械做功时，下面说法正确的是（      ）</a:t>
            </a:r>
          </a:p>
          <a:p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）功率大的机器一定比功率小的机器做功多；</a:t>
            </a:r>
          </a:p>
          <a:p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）功率大的机器一定比功率小的机器做功时间少</a:t>
            </a:r>
          </a:p>
          <a:p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）功率小的机器一定比功率大的机器做功慢；</a:t>
            </a:r>
          </a:p>
          <a:p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（</a:t>
            </a: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）以上说法都不对．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415213" y="1663700"/>
            <a:ext cx="1239837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>
                <a:solidFill>
                  <a:srgbClr val="000000"/>
                </a:solidFill>
                <a:latin typeface="Arial" pitchFamily="34" charset="0"/>
              </a:rPr>
              <a:t>	</a:t>
            </a:r>
            <a:r>
              <a:rPr kumimoji="1" lang="en-US" altLang="zh-CN" sz="2800" b="1">
                <a:solidFill>
                  <a:srgbClr val="FF3333"/>
                </a:solidFill>
                <a:latin typeface="Arial" pitchFamily="34" charset="0"/>
              </a:rPr>
              <a:t>C</a:t>
            </a:r>
            <a:r>
              <a:rPr kumimoji="1" lang="en-US" altLang="zh-CN" sz="2800" b="1">
                <a:solidFill>
                  <a:srgbClr val="000000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5" name="WordArt 2"/>
          <p:cNvSpPr>
            <a:spLocks noChangeArrowheads="1" noChangeShapeType="1"/>
          </p:cNvSpPr>
          <p:nvPr/>
        </p:nvSpPr>
        <p:spPr bwMode="auto">
          <a:xfrm>
            <a:off x="477788" y="404664"/>
            <a:ext cx="2387600" cy="88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600" b="1" i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宋体" pitchFamily="2" charset="-122"/>
              </a:rPr>
              <a:t>随堂练习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69962" y="585688"/>
            <a:ext cx="8101012" cy="31947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2.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下列关于功率的说法，正确的是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  <a:sym typeface="Wingdings" pitchFamily="2" charset="2"/>
              </a:rPr>
              <a:t>（      ）</a:t>
            </a:r>
            <a:endParaRPr kumimoji="1" lang="zh-CN" altLang="en-US" sz="2800" b="1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A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、做功越多，功率越大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B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、做功时间越长，功率越大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C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、机械的功率越大，机械工作时做功越快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solidFill>
                  <a:srgbClr val="000000"/>
                </a:solidFill>
                <a:latin typeface="Arial" pitchFamily="34" charset="0"/>
              </a:rPr>
              <a:t>D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、机械的功率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Arial" pitchFamily="34" charset="0"/>
              </a:rPr>
              <a:t>越小，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机械工作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Arial" pitchFamily="34" charset="0"/>
              </a:rPr>
              <a:t>时做功越</a:t>
            </a:r>
            <a:r>
              <a:rPr kumimoji="1" lang="zh-CN" altLang="en-US" sz="2800" b="1" dirty="0">
                <a:solidFill>
                  <a:srgbClr val="000000"/>
                </a:solidFill>
                <a:latin typeface="Arial" pitchFamily="34" charset="0"/>
              </a:rPr>
              <a:t>快</a:t>
            </a:r>
          </a:p>
          <a:p>
            <a:pPr eaLnBrk="1" hangingPunct="1">
              <a:lnSpc>
                <a:spcPct val="120000"/>
              </a:lnSpc>
            </a:pPr>
            <a:endParaRPr kumimoji="1" lang="en-US" altLang="zh-CN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0516" y="614027"/>
            <a:ext cx="12954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CC0000"/>
                </a:solidFill>
                <a:latin typeface="Arial" pitchFamily="34" charset="0"/>
              </a:rPr>
              <a:t>C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14412" y="3343176"/>
            <a:ext cx="8280400" cy="267765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3.</a:t>
            </a:r>
            <a:r>
              <a:rPr lang="zh-CN" altLang="zh-CN" sz="2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起重机</a:t>
            </a:r>
            <a:r>
              <a:rPr lang="zh-CN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以</a:t>
            </a:r>
            <a:r>
              <a:rPr lang="en-US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0.1</a:t>
            </a:r>
            <a:r>
              <a:rPr lang="zh-CN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ｍ</a:t>
            </a:r>
            <a:r>
              <a:rPr lang="en-US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/</a:t>
            </a:r>
            <a:r>
              <a:rPr lang="zh-CN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ｓ的速度，将一重为</a:t>
            </a:r>
            <a:r>
              <a:rPr lang="en-US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4000</a:t>
            </a:r>
            <a:r>
              <a:rPr lang="zh-CN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Ｎ的重物匀速提高</a:t>
            </a:r>
            <a:r>
              <a:rPr lang="en-US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5</a:t>
            </a:r>
            <a:r>
              <a:rPr lang="zh-CN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ｍ，起重机做功的功率是多少</a:t>
            </a:r>
            <a:r>
              <a:rPr lang="en-US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kW</a:t>
            </a:r>
            <a:r>
              <a:rPr lang="zh-CN" altLang="zh-CN" sz="24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？</a:t>
            </a:r>
          </a:p>
          <a:p>
            <a:r>
              <a:rPr lang="zh-CN" altLang="zh-CN" sz="2400" b="1" dirty="0" smtClean="0">
                <a:solidFill>
                  <a:srgbClr val="130BB5"/>
                </a:solidFill>
              </a:rPr>
              <a:t>解：</a:t>
            </a:r>
            <a:endParaRPr lang="en-US" altLang="zh-CN" sz="2400" b="1" dirty="0" smtClean="0">
              <a:solidFill>
                <a:srgbClr val="130BB5"/>
              </a:solidFill>
            </a:endParaRPr>
          </a:p>
          <a:p>
            <a:r>
              <a:rPr lang="en-US" altLang="zh-CN" sz="2400" b="1" dirty="0">
                <a:solidFill>
                  <a:srgbClr val="130BB5"/>
                </a:solidFill>
              </a:rPr>
              <a:t> </a:t>
            </a:r>
            <a:r>
              <a:rPr lang="en-US" altLang="zh-CN" sz="2400" b="1" dirty="0" smtClean="0">
                <a:solidFill>
                  <a:srgbClr val="130BB5"/>
                </a:solidFill>
              </a:rPr>
              <a:t> </a:t>
            </a:r>
            <a:r>
              <a:rPr lang="zh-CN" altLang="en-US" sz="2400" b="1" dirty="0" smtClean="0">
                <a:solidFill>
                  <a:srgbClr val="130BB5"/>
                </a:solidFill>
              </a:rPr>
              <a:t>起重机做功：</a:t>
            </a:r>
            <a:r>
              <a:rPr lang="zh-CN" altLang="zh-CN" sz="2400" b="1" dirty="0" smtClean="0">
                <a:solidFill>
                  <a:srgbClr val="130BB5"/>
                </a:solidFill>
              </a:rPr>
              <a:t>Ｗ</a:t>
            </a:r>
            <a:r>
              <a:rPr lang="zh-CN" altLang="zh-CN" sz="2400" b="1" dirty="0">
                <a:solidFill>
                  <a:srgbClr val="130BB5"/>
                </a:solidFill>
              </a:rPr>
              <a:t>＝Ｇｈ＝</a:t>
            </a:r>
            <a:r>
              <a:rPr lang="en-US" altLang="zh-CN" sz="2400" b="1" dirty="0">
                <a:solidFill>
                  <a:srgbClr val="130BB5"/>
                </a:solidFill>
              </a:rPr>
              <a:t>4000</a:t>
            </a:r>
            <a:r>
              <a:rPr lang="zh-CN" altLang="zh-CN" sz="2400" b="1" dirty="0">
                <a:solidFill>
                  <a:srgbClr val="130BB5"/>
                </a:solidFill>
              </a:rPr>
              <a:t>Ｎ×</a:t>
            </a:r>
            <a:r>
              <a:rPr lang="en-US" altLang="zh-CN" sz="2400" b="1" dirty="0">
                <a:solidFill>
                  <a:srgbClr val="130BB5"/>
                </a:solidFill>
              </a:rPr>
              <a:t>5</a:t>
            </a:r>
            <a:r>
              <a:rPr lang="zh-CN" altLang="zh-CN" sz="2400" b="1" dirty="0">
                <a:solidFill>
                  <a:srgbClr val="130BB5"/>
                </a:solidFill>
              </a:rPr>
              <a:t>ｍ＝</a:t>
            </a:r>
            <a:r>
              <a:rPr lang="en-US" altLang="zh-CN" sz="2400" b="1" dirty="0">
                <a:solidFill>
                  <a:srgbClr val="130BB5"/>
                </a:solidFill>
              </a:rPr>
              <a:t>20000</a:t>
            </a:r>
            <a:r>
              <a:rPr lang="zh-CN" altLang="zh-CN" sz="2400" b="1" dirty="0">
                <a:solidFill>
                  <a:srgbClr val="130BB5"/>
                </a:solidFill>
              </a:rPr>
              <a:t>Ｊ</a:t>
            </a:r>
          </a:p>
          <a:p>
            <a:r>
              <a:rPr lang="en-US" altLang="zh-CN" sz="2400" b="1" dirty="0">
                <a:solidFill>
                  <a:srgbClr val="130BB5"/>
                </a:solidFill>
              </a:rPr>
              <a:t> </a:t>
            </a:r>
            <a:r>
              <a:rPr lang="en-US" altLang="zh-CN" sz="2400" b="1" dirty="0" smtClean="0">
                <a:solidFill>
                  <a:srgbClr val="130BB5"/>
                </a:solidFill>
              </a:rPr>
              <a:t> </a:t>
            </a:r>
            <a:r>
              <a:rPr lang="zh-CN" altLang="en-US" sz="2400" b="1" dirty="0" smtClean="0">
                <a:solidFill>
                  <a:srgbClr val="130BB5"/>
                </a:solidFill>
              </a:rPr>
              <a:t>所用时间：</a:t>
            </a:r>
            <a:r>
              <a:rPr lang="zh-CN" altLang="zh-CN" sz="2400" b="1" dirty="0" smtClean="0">
                <a:solidFill>
                  <a:srgbClr val="130BB5"/>
                </a:solidFill>
              </a:rPr>
              <a:t>ｔ</a:t>
            </a:r>
            <a:r>
              <a:rPr lang="zh-CN" altLang="zh-CN" sz="2400" b="1" dirty="0">
                <a:solidFill>
                  <a:srgbClr val="130BB5"/>
                </a:solidFill>
              </a:rPr>
              <a:t>＝</a:t>
            </a:r>
            <a:r>
              <a:rPr lang="en-US" altLang="zh-CN" sz="2400" b="1" dirty="0">
                <a:solidFill>
                  <a:srgbClr val="130BB5"/>
                </a:solidFill>
              </a:rPr>
              <a:t>h/t</a:t>
            </a:r>
            <a:r>
              <a:rPr lang="zh-CN" altLang="zh-CN" sz="2400" b="1" dirty="0">
                <a:solidFill>
                  <a:srgbClr val="130BB5"/>
                </a:solidFill>
              </a:rPr>
              <a:t>＝</a:t>
            </a:r>
            <a:r>
              <a:rPr lang="en-US" altLang="zh-CN" sz="2400" b="1" dirty="0">
                <a:solidFill>
                  <a:srgbClr val="130BB5"/>
                </a:solidFill>
              </a:rPr>
              <a:t>5</a:t>
            </a:r>
            <a:r>
              <a:rPr lang="zh-CN" altLang="zh-CN" sz="2400" b="1" dirty="0">
                <a:solidFill>
                  <a:srgbClr val="130BB5"/>
                </a:solidFill>
              </a:rPr>
              <a:t>ｍ／</a:t>
            </a:r>
            <a:r>
              <a:rPr lang="en-US" altLang="zh-CN" sz="2400" b="1" dirty="0">
                <a:solidFill>
                  <a:srgbClr val="130BB5"/>
                </a:solidFill>
              </a:rPr>
              <a:t>0.1m/s</a:t>
            </a:r>
            <a:r>
              <a:rPr lang="zh-CN" altLang="zh-CN" sz="2400" b="1" dirty="0">
                <a:solidFill>
                  <a:srgbClr val="130BB5"/>
                </a:solidFill>
              </a:rPr>
              <a:t>＝</a:t>
            </a:r>
            <a:r>
              <a:rPr lang="en-US" altLang="zh-CN" sz="2400" b="1" dirty="0">
                <a:solidFill>
                  <a:srgbClr val="130BB5"/>
                </a:solidFill>
              </a:rPr>
              <a:t>50</a:t>
            </a:r>
            <a:r>
              <a:rPr lang="zh-CN" altLang="zh-CN" sz="2400" b="1" dirty="0">
                <a:solidFill>
                  <a:srgbClr val="130BB5"/>
                </a:solidFill>
              </a:rPr>
              <a:t>ｓ</a:t>
            </a:r>
          </a:p>
          <a:p>
            <a:r>
              <a:rPr lang="en-US" altLang="zh-CN" sz="2400" b="1" dirty="0">
                <a:solidFill>
                  <a:srgbClr val="130BB5"/>
                </a:solidFill>
              </a:rPr>
              <a:t> </a:t>
            </a:r>
            <a:r>
              <a:rPr lang="en-US" altLang="zh-CN" sz="2400" b="1" dirty="0" smtClean="0">
                <a:solidFill>
                  <a:srgbClr val="130BB5"/>
                </a:solidFill>
              </a:rPr>
              <a:t> </a:t>
            </a:r>
            <a:r>
              <a:rPr lang="zh-CN" altLang="en-US" sz="2400" b="1" dirty="0" smtClean="0">
                <a:solidFill>
                  <a:srgbClr val="130BB5"/>
                </a:solidFill>
              </a:rPr>
              <a:t>起重机的功率：</a:t>
            </a:r>
            <a:r>
              <a:rPr lang="zh-CN" altLang="zh-CN" sz="2400" b="1" dirty="0" smtClean="0">
                <a:solidFill>
                  <a:srgbClr val="130BB5"/>
                </a:solidFill>
              </a:rPr>
              <a:t>Ｐ</a:t>
            </a:r>
            <a:r>
              <a:rPr lang="zh-CN" altLang="zh-CN" sz="2400" b="1" dirty="0">
                <a:solidFill>
                  <a:srgbClr val="130BB5"/>
                </a:solidFill>
              </a:rPr>
              <a:t>＝</a:t>
            </a:r>
            <a:r>
              <a:rPr lang="en-US" altLang="zh-CN" sz="2400" b="1" dirty="0">
                <a:solidFill>
                  <a:srgbClr val="130BB5"/>
                </a:solidFill>
              </a:rPr>
              <a:t>W/t</a:t>
            </a:r>
            <a:r>
              <a:rPr lang="zh-CN" altLang="zh-CN" sz="2400" b="1" dirty="0">
                <a:solidFill>
                  <a:srgbClr val="130BB5"/>
                </a:solidFill>
              </a:rPr>
              <a:t>＝</a:t>
            </a:r>
            <a:r>
              <a:rPr lang="en-US" altLang="zh-CN" sz="2400" b="1" dirty="0">
                <a:solidFill>
                  <a:srgbClr val="130BB5"/>
                </a:solidFill>
              </a:rPr>
              <a:t>20000</a:t>
            </a:r>
            <a:r>
              <a:rPr lang="zh-CN" altLang="zh-CN" sz="2400" b="1" dirty="0">
                <a:solidFill>
                  <a:srgbClr val="130BB5"/>
                </a:solidFill>
              </a:rPr>
              <a:t>Ｊ／</a:t>
            </a:r>
            <a:r>
              <a:rPr lang="en-US" altLang="zh-CN" sz="2400" b="1" dirty="0">
                <a:solidFill>
                  <a:srgbClr val="130BB5"/>
                </a:solidFill>
              </a:rPr>
              <a:t> 50</a:t>
            </a:r>
            <a:r>
              <a:rPr lang="zh-CN" altLang="zh-CN" sz="2400" b="1" dirty="0">
                <a:solidFill>
                  <a:srgbClr val="130BB5"/>
                </a:solidFill>
              </a:rPr>
              <a:t>ｓ＝</a:t>
            </a:r>
            <a:r>
              <a:rPr lang="en-US" altLang="zh-CN" sz="2400" b="1" dirty="0">
                <a:solidFill>
                  <a:srgbClr val="130BB5"/>
                </a:solidFill>
              </a:rPr>
              <a:t>400W</a:t>
            </a:r>
            <a:r>
              <a:rPr lang="zh-CN" altLang="zh-CN" sz="2400" b="1" dirty="0" smtClean="0">
                <a:solidFill>
                  <a:srgbClr val="130BB5"/>
                </a:solidFill>
              </a:rPr>
              <a:t>＝</a:t>
            </a:r>
            <a:r>
              <a:rPr lang="en-US" altLang="zh-CN" sz="2400" b="1" dirty="0" smtClean="0">
                <a:solidFill>
                  <a:srgbClr val="130BB5"/>
                </a:solidFill>
              </a:rPr>
              <a:t>     0.4kW</a:t>
            </a:r>
            <a:endParaRPr lang="zh-CN" altLang="zh-CN" sz="2400" b="1" dirty="0">
              <a:solidFill>
                <a:srgbClr val="130BB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7788" y="404664"/>
            <a:ext cx="3024336" cy="792088"/>
          </a:xfrm>
          <a:prstGeom prst="round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复习导入</a:t>
            </a:r>
            <a:endParaRPr lang="zh-CN" altLang="en-US" sz="40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416007" y="3573239"/>
            <a:ext cx="2443925" cy="1195926"/>
          </a:xfrm>
          <a:custGeom>
            <a:avLst/>
            <a:gdLst>
              <a:gd name="connsiteX0" fmla="*/ 0 w 2137276"/>
              <a:gd name="connsiteY0" fmla="*/ 106864 h 1068638"/>
              <a:gd name="connsiteX1" fmla="*/ 106864 w 2137276"/>
              <a:gd name="connsiteY1" fmla="*/ 0 h 1068638"/>
              <a:gd name="connsiteX2" fmla="*/ 2030412 w 2137276"/>
              <a:gd name="connsiteY2" fmla="*/ 0 h 1068638"/>
              <a:gd name="connsiteX3" fmla="*/ 2137276 w 2137276"/>
              <a:gd name="connsiteY3" fmla="*/ 106864 h 1068638"/>
              <a:gd name="connsiteX4" fmla="*/ 2137276 w 2137276"/>
              <a:gd name="connsiteY4" fmla="*/ 961774 h 1068638"/>
              <a:gd name="connsiteX5" fmla="*/ 2030412 w 2137276"/>
              <a:gd name="connsiteY5" fmla="*/ 1068638 h 1068638"/>
              <a:gd name="connsiteX6" fmla="*/ 106864 w 2137276"/>
              <a:gd name="connsiteY6" fmla="*/ 1068638 h 1068638"/>
              <a:gd name="connsiteX7" fmla="*/ 0 w 2137276"/>
              <a:gd name="connsiteY7" fmla="*/ 961774 h 1068638"/>
              <a:gd name="connsiteX8" fmla="*/ 0 w 2137276"/>
              <a:gd name="connsiteY8" fmla="*/ 106864 h 106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276" h="1068638">
                <a:moveTo>
                  <a:pt x="0" y="106864"/>
                </a:moveTo>
                <a:cubicBezTo>
                  <a:pt x="0" y="47845"/>
                  <a:pt x="47845" y="0"/>
                  <a:pt x="106864" y="0"/>
                </a:cubicBezTo>
                <a:lnTo>
                  <a:pt x="2030412" y="0"/>
                </a:lnTo>
                <a:cubicBezTo>
                  <a:pt x="2089431" y="0"/>
                  <a:pt x="2137276" y="47845"/>
                  <a:pt x="2137276" y="106864"/>
                </a:cubicBezTo>
                <a:lnTo>
                  <a:pt x="2137276" y="961774"/>
                </a:lnTo>
                <a:cubicBezTo>
                  <a:pt x="2137276" y="1020793"/>
                  <a:pt x="2089431" y="1068638"/>
                  <a:pt x="2030412" y="1068638"/>
                </a:cubicBezTo>
                <a:lnTo>
                  <a:pt x="106864" y="1068638"/>
                </a:lnTo>
                <a:cubicBezTo>
                  <a:pt x="47845" y="1068638"/>
                  <a:pt x="0" y="1020793"/>
                  <a:pt x="0" y="961774"/>
                </a:cubicBezTo>
                <a:lnTo>
                  <a:pt x="0" y="106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589" tIns="65589" rIns="65589" bIns="65589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5400" b="1" kern="1200" dirty="0" smtClean="0">
                <a:solidFill>
                  <a:schemeClr val="tx1"/>
                </a:solidFill>
              </a:rPr>
              <a:t>功</a:t>
            </a:r>
            <a:endParaRPr lang="zh-CN" altLang="en-US" sz="5400" b="1" kern="1200" dirty="0">
              <a:solidFill>
                <a:schemeClr val="tx1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 rot="18770822">
            <a:off x="3645277" y="3635157"/>
            <a:ext cx="1406882" cy="40601"/>
          </a:xfrm>
          <a:custGeom>
            <a:avLst/>
            <a:gdLst>
              <a:gd name="connsiteX0" fmla="*/ 0 w 1257141"/>
              <a:gd name="connsiteY0" fmla="*/ 17753 h 35507"/>
              <a:gd name="connsiteX1" fmla="*/ 1257141 w 1257141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141" h="35507">
                <a:moveTo>
                  <a:pt x="0" y="17753"/>
                </a:moveTo>
                <a:lnTo>
                  <a:pt x="1257141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841" tIns="-13675" rIns="609842" bIns="-1367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9" name="任意多边形 8"/>
          <p:cNvSpPr/>
          <p:nvPr/>
        </p:nvSpPr>
        <p:spPr>
          <a:xfrm>
            <a:off x="4837504" y="2541752"/>
            <a:ext cx="2443925" cy="1195926"/>
          </a:xfrm>
          <a:custGeom>
            <a:avLst/>
            <a:gdLst>
              <a:gd name="connsiteX0" fmla="*/ 0 w 2137276"/>
              <a:gd name="connsiteY0" fmla="*/ 106864 h 1068638"/>
              <a:gd name="connsiteX1" fmla="*/ 106864 w 2137276"/>
              <a:gd name="connsiteY1" fmla="*/ 0 h 1068638"/>
              <a:gd name="connsiteX2" fmla="*/ 2030412 w 2137276"/>
              <a:gd name="connsiteY2" fmla="*/ 0 h 1068638"/>
              <a:gd name="connsiteX3" fmla="*/ 2137276 w 2137276"/>
              <a:gd name="connsiteY3" fmla="*/ 106864 h 1068638"/>
              <a:gd name="connsiteX4" fmla="*/ 2137276 w 2137276"/>
              <a:gd name="connsiteY4" fmla="*/ 961774 h 1068638"/>
              <a:gd name="connsiteX5" fmla="*/ 2030412 w 2137276"/>
              <a:gd name="connsiteY5" fmla="*/ 1068638 h 1068638"/>
              <a:gd name="connsiteX6" fmla="*/ 106864 w 2137276"/>
              <a:gd name="connsiteY6" fmla="*/ 1068638 h 1068638"/>
              <a:gd name="connsiteX7" fmla="*/ 0 w 2137276"/>
              <a:gd name="connsiteY7" fmla="*/ 961774 h 1068638"/>
              <a:gd name="connsiteX8" fmla="*/ 0 w 2137276"/>
              <a:gd name="connsiteY8" fmla="*/ 106864 h 106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276" h="1068638">
                <a:moveTo>
                  <a:pt x="0" y="106864"/>
                </a:moveTo>
                <a:cubicBezTo>
                  <a:pt x="0" y="47845"/>
                  <a:pt x="47845" y="0"/>
                  <a:pt x="106864" y="0"/>
                </a:cubicBezTo>
                <a:lnTo>
                  <a:pt x="2030412" y="0"/>
                </a:lnTo>
                <a:cubicBezTo>
                  <a:pt x="2089431" y="0"/>
                  <a:pt x="2137276" y="47845"/>
                  <a:pt x="2137276" y="106864"/>
                </a:cubicBezTo>
                <a:lnTo>
                  <a:pt x="2137276" y="961774"/>
                </a:lnTo>
                <a:cubicBezTo>
                  <a:pt x="2137276" y="1020793"/>
                  <a:pt x="2089431" y="1068638"/>
                  <a:pt x="2030412" y="1068638"/>
                </a:cubicBezTo>
                <a:lnTo>
                  <a:pt x="106864" y="1068638"/>
                </a:lnTo>
                <a:cubicBezTo>
                  <a:pt x="47845" y="1068638"/>
                  <a:pt x="0" y="1020793"/>
                  <a:pt x="0" y="961774"/>
                </a:cubicBezTo>
                <a:lnTo>
                  <a:pt x="0" y="106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59" tIns="54159" rIns="54159" bIns="5415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kern="1200" dirty="0" smtClean="0">
                <a:solidFill>
                  <a:schemeClr val="tx1"/>
                </a:solidFill>
              </a:rPr>
              <a:t>必要因素</a:t>
            </a:r>
            <a:endParaRPr lang="zh-CN" altLang="en-US" sz="3600" b="1" kern="1200" dirty="0">
              <a:solidFill>
                <a:schemeClr val="tx1"/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19457599">
            <a:off x="7168274" y="2776018"/>
            <a:ext cx="1203881" cy="39736"/>
          </a:xfrm>
          <a:custGeom>
            <a:avLst/>
            <a:gdLst>
              <a:gd name="connsiteX0" fmla="*/ 0 w 1052825"/>
              <a:gd name="connsiteY0" fmla="*/ 17753 h 35507"/>
              <a:gd name="connsiteX1" fmla="*/ 1052825 w 1052825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2825" h="35507">
                <a:moveTo>
                  <a:pt x="0" y="17753"/>
                </a:moveTo>
                <a:lnTo>
                  <a:pt x="1052825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791" tIns="-8567" rIns="512792" bIns="-856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1" name="任意多边形 10"/>
          <p:cNvSpPr/>
          <p:nvPr/>
        </p:nvSpPr>
        <p:spPr>
          <a:xfrm>
            <a:off x="8258999" y="1854094"/>
            <a:ext cx="2443925" cy="1195926"/>
          </a:xfrm>
          <a:custGeom>
            <a:avLst/>
            <a:gdLst>
              <a:gd name="connsiteX0" fmla="*/ 0 w 2137276"/>
              <a:gd name="connsiteY0" fmla="*/ 106864 h 1068638"/>
              <a:gd name="connsiteX1" fmla="*/ 106864 w 2137276"/>
              <a:gd name="connsiteY1" fmla="*/ 0 h 1068638"/>
              <a:gd name="connsiteX2" fmla="*/ 2030412 w 2137276"/>
              <a:gd name="connsiteY2" fmla="*/ 0 h 1068638"/>
              <a:gd name="connsiteX3" fmla="*/ 2137276 w 2137276"/>
              <a:gd name="connsiteY3" fmla="*/ 106864 h 1068638"/>
              <a:gd name="connsiteX4" fmla="*/ 2137276 w 2137276"/>
              <a:gd name="connsiteY4" fmla="*/ 961774 h 1068638"/>
              <a:gd name="connsiteX5" fmla="*/ 2030412 w 2137276"/>
              <a:gd name="connsiteY5" fmla="*/ 1068638 h 1068638"/>
              <a:gd name="connsiteX6" fmla="*/ 106864 w 2137276"/>
              <a:gd name="connsiteY6" fmla="*/ 1068638 h 1068638"/>
              <a:gd name="connsiteX7" fmla="*/ 0 w 2137276"/>
              <a:gd name="connsiteY7" fmla="*/ 961774 h 1068638"/>
              <a:gd name="connsiteX8" fmla="*/ 0 w 2137276"/>
              <a:gd name="connsiteY8" fmla="*/ 106864 h 106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276" h="1068638">
                <a:moveTo>
                  <a:pt x="0" y="106864"/>
                </a:moveTo>
                <a:cubicBezTo>
                  <a:pt x="0" y="47845"/>
                  <a:pt x="47845" y="0"/>
                  <a:pt x="106864" y="0"/>
                </a:cubicBezTo>
                <a:lnTo>
                  <a:pt x="2030412" y="0"/>
                </a:lnTo>
                <a:cubicBezTo>
                  <a:pt x="2089431" y="0"/>
                  <a:pt x="2137276" y="47845"/>
                  <a:pt x="2137276" y="106864"/>
                </a:cubicBezTo>
                <a:lnTo>
                  <a:pt x="2137276" y="961774"/>
                </a:lnTo>
                <a:cubicBezTo>
                  <a:pt x="2137276" y="1020793"/>
                  <a:pt x="2089431" y="1068638"/>
                  <a:pt x="2030412" y="1068638"/>
                </a:cubicBezTo>
                <a:lnTo>
                  <a:pt x="106864" y="1068638"/>
                </a:lnTo>
                <a:cubicBezTo>
                  <a:pt x="47845" y="1068638"/>
                  <a:pt x="0" y="1020793"/>
                  <a:pt x="0" y="961774"/>
                </a:cubicBezTo>
                <a:lnTo>
                  <a:pt x="0" y="106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079" tIns="49079" rIns="49079" bIns="4907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chemeClr val="tx1"/>
                </a:solidFill>
              </a:rPr>
              <a:t>力</a:t>
            </a:r>
            <a:endParaRPr lang="zh-CN" alt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2142401">
            <a:off x="7168274" y="3463675"/>
            <a:ext cx="1203881" cy="39736"/>
          </a:xfrm>
          <a:custGeom>
            <a:avLst/>
            <a:gdLst>
              <a:gd name="connsiteX0" fmla="*/ 0 w 1052825"/>
              <a:gd name="connsiteY0" fmla="*/ 17753 h 35507"/>
              <a:gd name="connsiteX1" fmla="*/ 1052825 w 1052825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2825" h="35507">
                <a:moveTo>
                  <a:pt x="0" y="17753"/>
                </a:moveTo>
                <a:lnTo>
                  <a:pt x="1052825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12792" tIns="-8568" rIns="512791" bIns="-8567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3" name="任意多边形 12"/>
          <p:cNvSpPr/>
          <p:nvPr/>
        </p:nvSpPr>
        <p:spPr>
          <a:xfrm>
            <a:off x="8258999" y="3229409"/>
            <a:ext cx="2443925" cy="1195926"/>
          </a:xfrm>
          <a:custGeom>
            <a:avLst/>
            <a:gdLst>
              <a:gd name="connsiteX0" fmla="*/ 0 w 2137276"/>
              <a:gd name="connsiteY0" fmla="*/ 106864 h 1068638"/>
              <a:gd name="connsiteX1" fmla="*/ 106864 w 2137276"/>
              <a:gd name="connsiteY1" fmla="*/ 0 h 1068638"/>
              <a:gd name="connsiteX2" fmla="*/ 2030412 w 2137276"/>
              <a:gd name="connsiteY2" fmla="*/ 0 h 1068638"/>
              <a:gd name="connsiteX3" fmla="*/ 2137276 w 2137276"/>
              <a:gd name="connsiteY3" fmla="*/ 106864 h 1068638"/>
              <a:gd name="connsiteX4" fmla="*/ 2137276 w 2137276"/>
              <a:gd name="connsiteY4" fmla="*/ 961774 h 1068638"/>
              <a:gd name="connsiteX5" fmla="*/ 2030412 w 2137276"/>
              <a:gd name="connsiteY5" fmla="*/ 1068638 h 1068638"/>
              <a:gd name="connsiteX6" fmla="*/ 106864 w 2137276"/>
              <a:gd name="connsiteY6" fmla="*/ 1068638 h 1068638"/>
              <a:gd name="connsiteX7" fmla="*/ 0 w 2137276"/>
              <a:gd name="connsiteY7" fmla="*/ 961774 h 1068638"/>
              <a:gd name="connsiteX8" fmla="*/ 0 w 2137276"/>
              <a:gd name="connsiteY8" fmla="*/ 106864 h 106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276" h="1068638">
                <a:moveTo>
                  <a:pt x="0" y="106864"/>
                </a:moveTo>
                <a:cubicBezTo>
                  <a:pt x="0" y="47845"/>
                  <a:pt x="47845" y="0"/>
                  <a:pt x="106864" y="0"/>
                </a:cubicBezTo>
                <a:lnTo>
                  <a:pt x="2030412" y="0"/>
                </a:lnTo>
                <a:cubicBezTo>
                  <a:pt x="2089431" y="0"/>
                  <a:pt x="2137276" y="47845"/>
                  <a:pt x="2137276" y="106864"/>
                </a:cubicBezTo>
                <a:lnTo>
                  <a:pt x="2137276" y="961774"/>
                </a:lnTo>
                <a:cubicBezTo>
                  <a:pt x="2137276" y="1020793"/>
                  <a:pt x="2089431" y="1068638"/>
                  <a:pt x="2030412" y="1068638"/>
                </a:cubicBezTo>
                <a:lnTo>
                  <a:pt x="106864" y="1068638"/>
                </a:lnTo>
                <a:cubicBezTo>
                  <a:pt x="47845" y="1068638"/>
                  <a:pt x="0" y="1020793"/>
                  <a:pt x="0" y="961774"/>
                </a:cubicBezTo>
                <a:lnTo>
                  <a:pt x="0" y="106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079" tIns="49079" rIns="49079" bIns="4907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800" b="1" kern="1200" dirty="0" smtClean="0">
                <a:solidFill>
                  <a:schemeClr val="tx1"/>
                </a:solidFill>
              </a:rPr>
              <a:t>力方向上的 距离</a:t>
            </a:r>
            <a:endParaRPr lang="zh-CN" alt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rot="2829178">
            <a:off x="3645277" y="4666643"/>
            <a:ext cx="1406882" cy="40601"/>
          </a:xfrm>
          <a:custGeom>
            <a:avLst/>
            <a:gdLst>
              <a:gd name="connsiteX0" fmla="*/ 0 w 1257141"/>
              <a:gd name="connsiteY0" fmla="*/ 17753 h 35507"/>
              <a:gd name="connsiteX1" fmla="*/ 1257141 w 1257141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141" h="35507">
                <a:moveTo>
                  <a:pt x="0" y="17753"/>
                </a:moveTo>
                <a:lnTo>
                  <a:pt x="1257141" y="177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842" tIns="-13675" rIns="609841" bIns="-1367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5" name="任意多边形 14"/>
          <p:cNvSpPr/>
          <p:nvPr/>
        </p:nvSpPr>
        <p:spPr>
          <a:xfrm>
            <a:off x="4837504" y="4604725"/>
            <a:ext cx="2443925" cy="1195926"/>
          </a:xfrm>
          <a:custGeom>
            <a:avLst/>
            <a:gdLst>
              <a:gd name="connsiteX0" fmla="*/ 0 w 2137276"/>
              <a:gd name="connsiteY0" fmla="*/ 106864 h 1068638"/>
              <a:gd name="connsiteX1" fmla="*/ 106864 w 2137276"/>
              <a:gd name="connsiteY1" fmla="*/ 0 h 1068638"/>
              <a:gd name="connsiteX2" fmla="*/ 2030412 w 2137276"/>
              <a:gd name="connsiteY2" fmla="*/ 0 h 1068638"/>
              <a:gd name="connsiteX3" fmla="*/ 2137276 w 2137276"/>
              <a:gd name="connsiteY3" fmla="*/ 106864 h 1068638"/>
              <a:gd name="connsiteX4" fmla="*/ 2137276 w 2137276"/>
              <a:gd name="connsiteY4" fmla="*/ 961774 h 1068638"/>
              <a:gd name="connsiteX5" fmla="*/ 2030412 w 2137276"/>
              <a:gd name="connsiteY5" fmla="*/ 1068638 h 1068638"/>
              <a:gd name="connsiteX6" fmla="*/ 106864 w 2137276"/>
              <a:gd name="connsiteY6" fmla="*/ 1068638 h 1068638"/>
              <a:gd name="connsiteX7" fmla="*/ 0 w 2137276"/>
              <a:gd name="connsiteY7" fmla="*/ 961774 h 1068638"/>
              <a:gd name="connsiteX8" fmla="*/ 0 w 2137276"/>
              <a:gd name="connsiteY8" fmla="*/ 106864 h 106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276" h="1068638">
                <a:moveTo>
                  <a:pt x="0" y="106864"/>
                </a:moveTo>
                <a:cubicBezTo>
                  <a:pt x="0" y="47845"/>
                  <a:pt x="47845" y="0"/>
                  <a:pt x="106864" y="0"/>
                </a:cubicBezTo>
                <a:lnTo>
                  <a:pt x="2030412" y="0"/>
                </a:lnTo>
                <a:cubicBezTo>
                  <a:pt x="2089431" y="0"/>
                  <a:pt x="2137276" y="47845"/>
                  <a:pt x="2137276" y="106864"/>
                </a:cubicBezTo>
                <a:lnTo>
                  <a:pt x="2137276" y="961774"/>
                </a:lnTo>
                <a:cubicBezTo>
                  <a:pt x="2137276" y="1020793"/>
                  <a:pt x="2089431" y="1068638"/>
                  <a:pt x="2030412" y="1068638"/>
                </a:cubicBezTo>
                <a:lnTo>
                  <a:pt x="106864" y="1068638"/>
                </a:lnTo>
                <a:cubicBezTo>
                  <a:pt x="47845" y="1068638"/>
                  <a:pt x="0" y="1020793"/>
                  <a:pt x="0" y="961774"/>
                </a:cubicBezTo>
                <a:lnTo>
                  <a:pt x="0" y="1068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159" tIns="54159" rIns="54159" bIns="54159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600" b="1" kern="1200" dirty="0" smtClean="0">
                <a:solidFill>
                  <a:schemeClr val="tx1"/>
                </a:solidFill>
              </a:rPr>
              <a:t>公式</a:t>
            </a:r>
            <a:endParaRPr lang="zh-CN" altLang="en-US" sz="2800" b="1" kern="1200" dirty="0">
              <a:solidFill>
                <a:schemeClr val="tx1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787918">
            <a:off x="7268455" y="5293138"/>
            <a:ext cx="992277" cy="39736"/>
          </a:xfrm>
          <a:custGeom>
            <a:avLst/>
            <a:gdLst>
              <a:gd name="connsiteX0" fmla="*/ 0 w 867772"/>
              <a:gd name="connsiteY0" fmla="*/ 17753 h 35507"/>
              <a:gd name="connsiteX1" fmla="*/ 867772 w 867772"/>
              <a:gd name="connsiteY1" fmla="*/ 17753 h 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772" h="35507">
                <a:moveTo>
                  <a:pt x="0" y="17753"/>
                </a:moveTo>
                <a:lnTo>
                  <a:pt x="867772" y="1775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4892" tIns="-3941" rIns="424891" bIns="-394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00" kern="1200"/>
          </a:p>
        </p:txBody>
      </p:sp>
      <p:sp>
        <p:nvSpPr>
          <p:cNvPr id="17" name="任意多边形 16"/>
          <p:cNvSpPr/>
          <p:nvPr/>
        </p:nvSpPr>
        <p:spPr>
          <a:xfrm>
            <a:off x="8247758" y="4825362"/>
            <a:ext cx="2443925" cy="1195926"/>
          </a:xfrm>
          <a:custGeom>
            <a:avLst/>
            <a:gdLst>
              <a:gd name="connsiteX0" fmla="*/ 0 w 2137276"/>
              <a:gd name="connsiteY0" fmla="*/ 106864 h 1068638"/>
              <a:gd name="connsiteX1" fmla="*/ 106864 w 2137276"/>
              <a:gd name="connsiteY1" fmla="*/ 0 h 1068638"/>
              <a:gd name="connsiteX2" fmla="*/ 2030412 w 2137276"/>
              <a:gd name="connsiteY2" fmla="*/ 0 h 1068638"/>
              <a:gd name="connsiteX3" fmla="*/ 2137276 w 2137276"/>
              <a:gd name="connsiteY3" fmla="*/ 106864 h 1068638"/>
              <a:gd name="connsiteX4" fmla="*/ 2137276 w 2137276"/>
              <a:gd name="connsiteY4" fmla="*/ 961774 h 1068638"/>
              <a:gd name="connsiteX5" fmla="*/ 2030412 w 2137276"/>
              <a:gd name="connsiteY5" fmla="*/ 1068638 h 1068638"/>
              <a:gd name="connsiteX6" fmla="*/ 106864 w 2137276"/>
              <a:gd name="connsiteY6" fmla="*/ 1068638 h 1068638"/>
              <a:gd name="connsiteX7" fmla="*/ 0 w 2137276"/>
              <a:gd name="connsiteY7" fmla="*/ 961774 h 1068638"/>
              <a:gd name="connsiteX8" fmla="*/ 0 w 2137276"/>
              <a:gd name="connsiteY8" fmla="*/ 106864 h 106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276" h="1068638">
                <a:moveTo>
                  <a:pt x="0" y="106864"/>
                </a:moveTo>
                <a:cubicBezTo>
                  <a:pt x="0" y="47845"/>
                  <a:pt x="47845" y="0"/>
                  <a:pt x="106864" y="0"/>
                </a:cubicBezTo>
                <a:lnTo>
                  <a:pt x="2030412" y="0"/>
                </a:lnTo>
                <a:cubicBezTo>
                  <a:pt x="2089431" y="0"/>
                  <a:pt x="2137276" y="47845"/>
                  <a:pt x="2137276" y="106864"/>
                </a:cubicBezTo>
                <a:lnTo>
                  <a:pt x="2137276" y="961774"/>
                </a:lnTo>
                <a:cubicBezTo>
                  <a:pt x="2137276" y="1020793"/>
                  <a:pt x="2089431" y="1068638"/>
                  <a:pt x="2030412" y="1068638"/>
                </a:cubicBezTo>
                <a:lnTo>
                  <a:pt x="106864" y="1068638"/>
                </a:lnTo>
                <a:cubicBezTo>
                  <a:pt x="47845" y="1068638"/>
                  <a:pt x="0" y="1020793"/>
                  <a:pt x="0" y="961774"/>
                </a:cubicBezTo>
                <a:lnTo>
                  <a:pt x="0" y="106864"/>
                </a:lnTo>
                <a:close/>
              </a:path>
            </a:pathLst>
          </a:cu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079" tIns="49079" rIns="49079" bIns="4907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800" kern="1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477788" y="620688"/>
            <a:ext cx="1800200" cy="792088"/>
          </a:xfrm>
          <a:prstGeom prst="horizontalScroll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130BB5"/>
                </a:solidFill>
              </a:rPr>
              <a:t>作    业</a:t>
            </a:r>
            <a:endParaRPr lang="zh-CN" altLang="en-US" sz="3200" b="1" dirty="0">
              <a:solidFill>
                <a:srgbClr val="130BB5"/>
              </a:solidFill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2638028" y="2060848"/>
            <a:ext cx="5760640" cy="3168352"/>
          </a:xfrm>
          <a:prstGeom prst="flowChartProces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课后作业：</a:t>
            </a:r>
            <a:endParaRPr lang="en-US" altLang="zh-CN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p</a:t>
            </a:r>
            <a:r>
              <a:rPr lang="en-US" altLang="zh-C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66      </a:t>
            </a:r>
            <a:r>
              <a:rPr lang="en-US" altLang="zh-C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、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zh-CN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、</a:t>
            </a:r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50000"/>
                  </a:schemeClr>
                </a:solidFill>
              </a:rPr>
              <a:t>5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30933" y="274638"/>
            <a:ext cx="10893796" cy="1134699"/>
          </a:xfrm>
        </p:spPr>
        <p:txBody>
          <a:bodyPr/>
          <a:lstStyle/>
          <a:p>
            <a:endParaRPr lang="zh-CN" altLang="zh-CN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933" y="1600200"/>
            <a:ext cx="10893796" cy="4493096"/>
          </a:xfrm>
        </p:spPr>
        <p:txBody>
          <a:bodyPr/>
          <a:lstStyle/>
          <a:p>
            <a:endParaRPr lang="zh-CN" altLang="zh-CN"/>
          </a:p>
        </p:txBody>
      </p:sp>
      <p:pic>
        <p:nvPicPr>
          <p:cNvPr id="9" name="Picture 4" descr="8"/>
          <p:cNvPicPr>
            <a:picLocks noChangeAspect="1" noChangeArrowheads="1"/>
          </p:cNvPicPr>
          <p:nvPr/>
        </p:nvPicPr>
        <p:blipFill>
          <a:blip r:embed="rId3" cstate="print">
            <a:lum bright="18000" contras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268" y="0"/>
            <a:ext cx="12309659" cy="690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5"/>
          <p:cNvSpPr>
            <a:spLocks noChangeArrowheads="1" noChangeShapeType="1"/>
          </p:cNvSpPr>
          <p:nvPr/>
        </p:nvSpPr>
        <p:spPr bwMode="auto">
          <a:xfrm>
            <a:off x="2529608" y="1773238"/>
            <a:ext cx="6805164" cy="278789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2542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 dirty="0" smtClean="0">
                <a:ln w="12700" cmpd="sng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itchFamily="2" charset="-122"/>
              </a:rPr>
              <a:t>谢 谢</a:t>
            </a:r>
            <a:endParaRPr lang="zh-CN" altLang="en-US" sz="3600" kern="10" spc="-360" dirty="0">
              <a:ln w="12700" cmpd="sng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宋体" pitchFamily="2" charset="-122"/>
            </a:endParaRPr>
          </a:p>
        </p:txBody>
      </p:sp>
      <p:pic>
        <p:nvPicPr>
          <p:cNvPr id="2" name="梦中的婚礼 (钢琴曲) - Richard Clayderma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414892" y="472514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3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3772" y="1492356"/>
            <a:ext cx="4968552" cy="712508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latin typeface="PMingLiU" pitchFamily="18" charset="-120"/>
                <a:ea typeface="PMingLiU" pitchFamily="18" charset="-120"/>
              </a:rPr>
              <a:t>趣味实验</a:t>
            </a:r>
            <a:endParaRPr lang="zh-CN" sz="4000" b="1" dirty="0">
              <a:latin typeface="PMingLiU" pitchFamily="18" charset="-120"/>
              <a:ea typeface="PMingLiU" pitchFamily="18" charset="-12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05780" y="2132856"/>
          <a:ext cx="11089232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982844" y="4509120"/>
            <a:ext cx="10081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时间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5"/>
          <p:cNvSpPr txBox="1"/>
          <p:nvPr/>
        </p:nvSpPr>
        <p:spPr bwMode="auto">
          <a:xfrm>
            <a:off x="314325" y="449263"/>
            <a:ext cx="5780087" cy="5847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latin typeface="+mn-ea"/>
                <a:ea typeface="+mn-ea"/>
              </a:rPr>
              <a:t>一、怎样比较做功快慢</a:t>
            </a:r>
          </a:p>
        </p:txBody>
      </p:sp>
    </p:spTree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EF869F-5C3C-49D1-BA8F-CB3B2A56C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6EF869F-5C3C-49D1-BA8F-CB3B2A56C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6EF869F-5C3C-49D1-BA8F-CB3B2A56C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5995DD-1935-4907-B470-65041F3B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55995DD-1935-4907-B470-65041F3B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55995DD-1935-4907-B470-65041F3B0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130A8-8248-4FFA-84D1-1C410636E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31130A8-8248-4FFA-84D1-1C410636E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31130A8-8248-4FFA-84D1-1C410636E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A2C5E4-50F4-4D8E-BDDE-3D95DD03E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3A2C5E4-50F4-4D8E-BDDE-3D95DD03E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3A2C5E4-50F4-4D8E-BDDE-3D95DD03E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AA5005-527E-4BE8-B3ED-6C14C7B6C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9AA5005-527E-4BE8-B3ED-6C14C7B6C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9AA5005-527E-4BE8-B3ED-6C14C7B6C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4" descr="t9-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888" y="1917105"/>
            <a:ext cx="65516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5"/>
          <p:cNvGrpSpPr/>
          <p:nvPr/>
        </p:nvGrpSpPr>
        <p:grpSpPr bwMode="auto">
          <a:xfrm>
            <a:off x="2457400" y="2059980"/>
            <a:ext cx="1754188" cy="2736850"/>
            <a:chOff x="748" y="572"/>
            <a:chExt cx="1105" cy="1724"/>
          </a:xfrm>
        </p:grpSpPr>
        <p:pic>
          <p:nvPicPr>
            <p:cNvPr id="12" name="Picture 2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" y="572"/>
              <a:ext cx="936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7"/>
            <p:cNvSpPr>
              <a:spLocks noChangeArrowheads="1"/>
            </p:cNvSpPr>
            <p:nvPr/>
          </p:nvSpPr>
          <p:spPr bwMode="auto">
            <a:xfrm>
              <a:off x="748" y="572"/>
              <a:ext cx="227" cy="1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pic>
        <p:nvPicPr>
          <p:cNvPr id="14" name="Picture 3" descr="t9-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4887" y="1918693"/>
            <a:ext cx="65516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3915" y="5050888"/>
            <a:ext cx="1610278" cy="44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4832300" y="5014318"/>
            <a:ext cx="1657350" cy="5048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2528837" y="4869855"/>
            <a:ext cx="1296988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7281812" y="4869855"/>
            <a:ext cx="1296988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687" y="2061568"/>
            <a:ext cx="14859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457400" y="2061568"/>
            <a:ext cx="360362" cy="217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193" y="5060218"/>
            <a:ext cx="2077242" cy="5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2170062" y="5014318"/>
            <a:ext cx="2160588" cy="6477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6606" y="5060218"/>
            <a:ext cx="2077241" cy="5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994475" y="5014318"/>
            <a:ext cx="2160587" cy="6477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9" name="TextBox 8"/>
          <p:cNvSpPr txBox="1"/>
          <p:nvPr/>
        </p:nvSpPr>
        <p:spPr>
          <a:xfrm>
            <a:off x="2587649" y="5983560"/>
            <a:ext cx="6315075" cy="6325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 smtClean="0">
                <a:solidFill>
                  <a:srgbClr val="000000"/>
                </a:solidFill>
                <a:latin typeface="宋体" charset="-122"/>
              </a:rPr>
              <a:t>时间相同时，做功快慢与</a:t>
            </a:r>
            <a:r>
              <a:rPr lang="zh-CN" altLang="en-US" sz="2800" b="1" dirty="0" smtClean="0">
                <a:solidFill>
                  <a:srgbClr val="C00000"/>
                </a:solidFill>
                <a:latin typeface="宋体" charset="-122"/>
              </a:rPr>
              <a:t>做功多少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charset="-122"/>
              </a:rPr>
              <a:t>有关。</a:t>
            </a:r>
            <a:endParaRPr lang="zh-CN" altLang="en-US" sz="2800" b="1" dirty="0">
              <a:solidFill>
                <a:srgbClr val="000000"/>
              </a:solidFill>
              <a:latin typeface="宋体" charset="-122"/>
            </a:endParaRPr>
          </a:p>
        </p:txBody>
      </p:sp>
      <p:sp>
        <p:nvSpPr>
          <p:cNvPr id="30" name="圆角矩形 5"/>
          <p:cNvSpPr>
            <a:spLocks noChangeArrowheads="1"/>
          </p:cNvSpPr>
          <p:nvPr/>
        </p:nvSpPr>
        <p:spPr bwMode="auto">
          <a:xfrm>
            <a:off x="261764" y="118467"/>
            <a:ext cx="7859712" cy="1150938"/>
          </a:xfrm>
          <a:prstGeom prst="roundRect">
            <a:avLst>
              <a:gd name="adj" fmla="val 16667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800" b="1" dirty="0">
                <a:latin typeface="Times New Roman" pitchFamily="18" charset="0"/>
              </a:rPr>
              <a:t>人与起重机，哪个做功快？</a:t>
            </a:r>
          </a:p>
          <a:p>
            <a:pPr eaLnBrk="1" hangingPunct="1">
              <a:lnSpc>
                <a:spcPct val="120000"/>
              </a:lnSpc>
            </a:pPr>
            <a:r>
              <a:rPr kumimoji="1" lang="zh-CN" altLang="en-US" sz="2800" b="1" dirty="0">
                <a:latin typeface="Times New Roman" pitchFamily="18" charset="0"/>
              </a:rPr>
              <a:t>你是怎样比较出来的？</a:t>
            </a:r>
            <a:endParaRPr lang="zh-CN" altLang="en-US" sz="2800" b="1" dirty="0">
              <a:latin typeface="华文楷体" pitchFamily="2" charset="-122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2062112" y="3177580"/>
            <a:ext cx="539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/>
              <a:t>甲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9155062" y="3106143"/>
            <a:ext cx="539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/>
              <a:t>乙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92150" y="236538"/>
            <a:ext cx="464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>
                <a:latin typeface="Arial" pitchFamily="34" charset="0"/>
              </a:rPr>
              <a:t>比较做功快慢的方法．</a:t>
            </a:r>
            <a:r>
              <a:rPr kumimoji="1" lang="zh-CN" alt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692150" y="1901577"/>
            <a:ext cx="7561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latin typeface="Times New Roman" pitchFamily="18" charset="0"/>
              </a:rPr>
              <a:t>方法一： </a:t>
            </a:r>
            <a:r>
              <a:rPr kumimoji="1" lang="en-US" altLang="zh-CN" sz="2800" b="1" i="1" dirty="0">
                <a:latin typeface="Times New Roman" pitchFamily="18" charset="0"/>
              </a:rPr>
              <a:t>W</a:t>
            </a:r>
            <a:r>
              <a:rPr kumimoji="1" lang="zh-CN" altLang="en-US" sz="2800" b="1" baseline="-25000" dirty="0">
                <a:latin typeface="Times New Roman" pitchFamily="18" charset="0"/>
              </a:rPr>
              <a:t>甲</a:t>
            </a:r>
            <a:r>
              <a:rPr kumimoji="1" lang="en-US" altLang="zh-CN" sz="2800" b="1" dirty="0">
                <a:latin typeface="Times New Roman" pitchFamily="18" charset="0"/>
              </a:rPr>
              <a:t>=</a:t>
            </a:r>
            <a:r>
              <a:rPr kumimoji="1" lang="en-US" altLang="zh-CN" sz="2800" b="1" i="1" dirty="0">
                <a:latin typeface="Times New Roman" pitchFamily="18" charset="0"/>
              </a:rPr>
              <a:t>W</a:t>
            </a:r>
            <a:r>
              <a:rPr kumimoji="1" lang="zh-CN" altLang="en-US" sz="2800" b="1" baseline="-25000" dirty="0">
                <a:latin typeface="Times New Roman" pitchFamily="18" charset="0"/>
              </a:rPr>
              <a:t>乙</a:t>
            </a:r>
            <a:r>
              <a:rPr kumimoji="1" lang="zh-CN" altLang="en-US" sz="2800" b="1" dirty="0">
                <a:latin typeface="Times New Roman" pitchFamily="18" charset="0"/>
              </a:rPr>
              <a:t>时</a:t>
            </a:r>
            <a:r>
              <a:rPr kumimoji="1" lang="zh-CN" altLang="en-US" sz="2800" b="1" dirty="0" smtClean="0">
                <a:latin typeface="Times New Roman" pitchFamily="18" charset="0"/>
              </a:rPr>
              <a:t>，时间</a:t>
            </a:r>
            <a:r>
              <a:rPr kumimoji="1" lang="zh-CN" altLang="en-US" sz="2800" b="1" dirty="0">
                <a:latin typeface="Times New Roman" pitchFamily="18" charset="0"/>
              </a:rPr>
              <a:t>短</a:t>
            </a:r>
            <a:r>
              <a:rPr kumimoji="1" lang="zh-CN" altLang="en-US" sz="2800" b="1" dirty="0" smtClean="0">
                <a:latin typeface="Times New Roman" pitchFamily="18" charset="0"/>
              </a:rPr>
              <a:t>的做功</a:t>
            </a:r>
            <a:r>
              <a:rPr kumimoji="1" lang="zh-CN" altLang="en-US" sz="2800" b="1" dirty="0">
                <a:latin typeface="Times New Roman" pitchFamily="18" charset="0"/>
              </a:rPr>
              <a:t>快；</a:t>
            </a:r>
            <a:endParaRPr kumimoji="1" lang="zh-CN" altLang="en-US" sz="2800" b="1" baseline="-25000" dirty="0">
              <a:latin typeface="Times New Roman" pitchFamily="18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692150" y="2693864"/>
            <a:ext cx="7342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</a:rPr>
              <a:t>方法二：  </a:t>
            </a:r>
            <a:r>
              <a:rPr kumimoji="1" lang="en-US" altLang="zh-CN" sz="2800" b="1" i="1" dirty="0">
                <a:latin typeface="Times New Roman" pitchFamily="18" charset="0"/>
              </a:rPr>
              <a:t>t</a:t>
            </a:r>
            <a:r>
              <a:rPr kumimoji="1" lang="zh-CN" altLang="en-US" sz="2800" b="1" baseline="-25000" dirty="0">
                <a:latin typeface="Times New Roman" pitchFamily="18" charset="0"/>
              </a:rPr>
              <a:t>甲</a:t>
            </a:r>
            <a:r>
              <a:rPr kumimoji="1" lang="en-US" altLang="zh-CN" sz="2800" b="1" dirty="0">
                <a:latin typeface="Times New Roman" pitchFamily="18" charset="0"/>
              </a:rPr>
              <a:t>= </a:t>
            </a:r>
            <a:r>
              <a:rPr kumimoji="1" lang="en-US" altLang="zh-CN" sz="2800" b="1" i="1" dirty="0">
                <a:latin typeface="Times New Roman" pitchFamily="18" charset="0"/>
              </a:rPr>
              <a:t>t</a:t>
            </a:r>
            <a:r>
              <a:rPr kumimoji="1" lang="zh-CN" altLang="en-US" sz="2800" b="1" baseline="-25000" dirty="0">
                <a:latin typeface="Times New Roman" pitchFamily="18" charset="0"/>
              </a:rPr>
              <a:t>乙</a:t>
            </a:r>
            <a:r>
              <a:rPr kumimoji="1" lang="zh-CN" altLang="en-US" sz="2800" b="1" dirty="0">
                <a:latin typeface="Times New Roman" pitchFamily="18" charset="0"/>
              </a:rPr>
              <a:t>时，做功多</a:t>
            </a:r>
            <a:r>
              <a:rPr kumimoji="1" lang="zh-CN" altLang="en-US" sz="2800" b="1" dirty="0" smtClean="0">
                <a:latin typeface="Times New Roman" pitchFamily="18" charset="0"/>
              </a:rPr>
              <a:t>的做功</a:t>
            </a:r>
            <a:r>
              <a:rPr kumimoji="1" lang="zh-CN" altLang="en-US" sz="2800" b="1" dirty="0">
                <a:latin typeface="Times New Roman" pitchFamily="18" charset="0"/>
              </a:rPr>
              <a:t>快。</a:t>
            </a:r>
          </a:p>
        </p:txBody>
      </p:sp>
      <p:sp>
        <p:nvSpPr>
          <p:cNvPr id="35" name="圆角矩形 34"/>
          <p:cNvSpPr>
            <a:spLocks noChangeArrowheads="1"/>
          </p:cNvSpPr>
          <p:nvPr/>
        </p:nvSpPr>
        <p:spPr bwMode="auto">
          <a:xfrm>
            <a:off x="2566614" y="4221088"/>
            <a:ext cx="7488238" cy="1036638"/>
          </a:xfrm>
          <a:prstGeom prst="roundRect">
            <a:avLst>
              <a:gd name="adj" fmla="val 8579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800" b="1" dirty="0">
                <a:solidFill>
                  <a:srgbClr val="C00000"/>
                </a:solidFill>
                <a:latin typeface="Times New Roman" pitchFamily="18" charset="0"/>
              </a:rPr>
              <a:t>       若时间和做功都不相同，怎样去比较做功的快慢</a:t>
            </a:r>
            <a:r>
              <a:rPr kumimoji="1" lang="zh-CN" alt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呢？</a:t>
            </a:r>
            <a:endParaRPr kumimoji="1" lang="en-US" altLang="zh-CN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47985" y="188640"/>
            <a:ext cx="7939087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800" b="1" dirty="0">
                <a:solidFill>
                  <a:schemeClr val="hlink"/>
                </a:solidFill>
                <a:latin typeface="Arial" pitchFamily="34" charset="0"/>
              </a:rPr>
              <a:t>例</a:t>
            </a:r>
            <a:r>
              <a:rPr kumimoji="1" lang="zh-CN" altLang="en-US" sz="2800" b="1" dirty="0">
                <a:latin typeface="Arial" pitchFamily="34" charset="0"/>
              </a:rPr>
              <a:t>　甲、乙、丙三位同学分别搬砖到二楼，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每块砖物重为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10 N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，楼高为 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itchFamily="18" charset="0"/>
              </a:rPr>
              <a:t>3 m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itchFamily="18" charset="0"/>
              </a:rPr>
              <a:t>，</a:t>
            </a:r>
            <a:r>
              <a:rPr kumimoji="1" lang="zh-CN" altLang="en-US" sz="2800" b="1" dirty="0">
                <a:latin typeface="Arial" pitchFamily="34" charset="0"/>
              </a:rPr>
              <a:t>他们搬砖的数量和所用的时间如下表：</a:t>
            </a:r>
          </a:p>
        </p:txBody>
      </p:sp>
      <p:graphicFrame>
        <p:nvGraphicFramePr>
          <p:cNvPr id="5" name="Group 93"/>
          <p:cNvGraphicFramePr>
            <a:graphicFrameLocks noGrp="1"/>
          </p:cNvGraphicFramePr>
          <p:nvPr/>
        </p:nvGraphicFramePr>
        <p:xfrm>
          <a:off x="1547985" y="1866180"/>
          <a:ext cx="8064500" cy="2073276"/>
        </p:xfrm>
        <a:graphic>
          <a:graphicData uri="http://schemas.openxmlformats.org/drawingml/2006/table">
            <a:tbl>
              <a:tblPr/>
              <a:tblGrid>
                <a:gridCol w="2268538"/>
                <a:gridCol w="1835150"/>
                <a:gridCol w="1944687"/>
                <a:gridCol w="2016125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甲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乙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丙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砖数（块）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做功（</a:t>
                      </a: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J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）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时间（</a:t>
                      </a: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min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）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圆角矩形 5"/>
          <p:cNvSpPr>
            <a:spLocks noChangeArrowheads="1"/>
          </p:cNvSpPr>
          <p:nvPr/>
        </p:nvSpPr>
        <p:spPr bwMode="auto">
          <a:xfrm>
            <a:off x="1737692" y="4077072"/>
            <a:ext cx="7559675" cy="576263"/>
          </a:xfrm>
          <a:prstGeom prst="roundRect">
            <a:avLst>
              <a:gd name="adj" fmla="val 8579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800" b="1" dirty="0"/>
              <a:t>甲、乙、丙做功分别是多少？</a:t>
            </a:r>
          </a:p>
        </p:txBody>
      </p:sp>
      <p:sp>
        <p:nvSpPr>
          <p:cNvPr id="7" name="Rectangle 84"/>
          <p:cNvSpPr>
            <a:spLocks noChangeArrowheads="1"/>
          </p:cNvSpPr>
          <p:nvPr/>
        </p:nvSpPr>
        <p:spPr bwMode="auto">
          <a:xfrm>
            <a:off x="4366220" y="2996952"/>
            <a:ext cx="717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800" b="1" dirty="0">
                <a:solidFill>
                  <a:srgbClr val="CC0000"/>
                </a:solidFill>
                <a:latin typeface="Times New Roman" pitchFamily="18" charset="0"/>
              </a:rPr>
              <a:t>600</a:t>
            </a:r>
            <a:endParaRPr kumimoji="1" lang="zh-CN" alt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8" name="Rectangle 85"/>
          <p:cNvSpPr>
            <a:spLocks noChangeArrowheads="1"/>
          </p:cNvSpPr>
          <p:nvPr/>
        </p:nvSpPr>
        <p:spPr bwMode="auto">
          <a:xfrm>
            <a:off x="8254652" y="2993465"/>
            <a:ext cx="717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800" b="1" dirty="0">
                <a:solidFill>
                  <a:srgbClr val="CC0000"/>
                </a:solidFill>
                <a:latin typeface="Times New Roman" pitchFamily="18" charset="0"/>
              </a:rPr>
              <a:t>450</a:t>
            </a:r>
            <a:endParaRPr kumimoji="1" lang="zh-CN" alt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9" name="Rectangle 86"/>
          <p:cNvSpPr>
            <a:spLocks noChangeArrowheads="1"/>
          </p:cNvSpPr>
          <p:nvPr/>
        </p:nvSpPr>
        <p:spPr bwMode="auto">
          <a:xfrm>
            <a:off x="6238428" y="2993465"/>
            <a:ext cx="717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800" b="1" dirty="0">
                <a:solidFill>
                  <a:srgbClr val="CC0000"/>
                </a:solidFill>
                <a:latin typeface="Times New Roman" pitchFamily="18" charset="0"/>
              </a:rPr>
              <a:t>600</a:t>
            </a:r>
            <a:endParaRPr kumimoji="1" lang="zh-CN" altLang="en-US" sz="28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0" name="圆角矩形 5"/>
          <p:cNvSpPr>
            <a:spLocks noChangeArrowheads="1"/>
          </p:cNvSpPr>
          <p:nvPr/>
        </p:nvSpPr>
        <p:spPr bwMode="auto">
          <a:xfrm>
            <a:off x="1737692" y="4869160"/>
            <a:ext cx="7559675" cy="504825"/>
          </a:xfrm>
          <a:prstGeom prst="roundRect">
            <a:avLst>
              <a:gd name="adj" fmla="val 8579"/>
            </a:avLst>
          </a:prstGeom>
          <a:solidFill>
            <a:srgbClr val="BBE0E3"/>
          </a:solidFill>
          <a:ln w="25400" algn="ctr">
            <a:solidFill>
              <a:srgbClr val="3D8F95"/>
            </a:solidFill>
            <a:rou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1" lang="zh-CN" altLang="en-US" sz="2800" b="1" dirty="0"/>
              <a:t>甲、乙、丙做功谁最快？谁最慢？</a:t>
            </a:r>
            <a:endParaRPr kumimoji="1" lang="en-US" altLang="zh-CN" sz="2800" b="1" dirty="0"/>
          </a:p>
        </p:txBody>
      </p:sp>
      <p:sp>
        <p:nvSpPr>
          <p:cNvPr id="11" name="TextBox 8"/>
          <p:cNvSpPr txBox="1"/>
          <p:nvPr/>
        </p:nvSpPr>
        <p:spPr>
          <a:xfrm>
            <a:off x="3106117" y="5768256"/>
            <a:ext cx="4645025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Arial" pitchFamily="34" charset="0"/>
              </a:rPr>
              <a:t> 应选取同一标准进行比较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698823" y="1677516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如何比较运动的快慢</a:t>
            </a:r>
            <a:r>
              <a:rPr lang="zh-CN" altLang="zh-CN" sz="2400" b="1">
                <a:solidFill>
                  <a:srgbClr val="0000FF"/>
                </a:solidFill>
                <a:latin typeface="Garamond" pitchFamily="18" charset="0"/>
              </a:rPr>
              <a:t>?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6089848" y="1639416"/>
            <a:ext cx="367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sz="2400" b="1">
                <a:solidFill>
                  <a:srgbClr val="FF0000"/>
                </a:solidFill>
                <a:latin typeface="Garamond" pitchFamily="18" charset="0"/>
              </a:rPr>
              <a:t>如何比较做功的快慢</a:t>
            </a:r>
            <a:r>
              <a:rPr lang="zh-CN" altLang="zh-CN" sz="2400" b="1">
                <a:solidFill>
                  <a:srgbClr val="FF0000"/>
                </a:solidFill>
                <a:latin typeface="Garamond" pitchFamily="18" charset="0"/>
              </a:rPr>
              <a:t>?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698823" y="2393479"/>
            <a:ext cx="316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方法一</a:t>
            </a:r>
            <a:r>
              <a:rPr lang="zh-CN" altLang="zh-CN" sz="2400" b="1">
                <a:solidFill>
                  <a:srgbClr val="0000FF"/>
                </a:solidFill>
                <a:latin typeface="Garamond" pitchFamily="18" charset="0"/>
              </a:rPr>
              <a:t>:</a:t>
            </a: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所用时间相同</a:t>
            </a:r>
            <a:r>
              <a:rPr lang="zh-CN" altLang="zh-CN" sz="2400" b="1">
                <a:solidFill>
                  <a:srgbClr val="0000FF"/>
                </a:solidFill>
                <a:latin typeface="Garamond" pitchFamily="18" charset="0"/>
              </a:rPr>
              <a:t>,</a:t>
            </a: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路程大的速度快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698823" y="3833341"/>
            <a:ext cx="31686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方法二</a:t>
            </a:r>
            <a:r>
              <a:rPr lang="zh-CN" altLang="zh-CN" sz="2400" b="1">
                <a:solidFill>
                  <a:srgbClr val="0000FF"/>
                </a:solidFill>
                <a:latin typeface="Garamond" pitchFamily="18" charset="0"/>
              </a:rPr>
              <a:t>:</a:t>
            </a: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通过相同的路程</a:t>
            </a:r>
            <a:r>
              <a:rPr lang="zh-CN" altLang="zh-CN" sz="2400" b="1">
                <a:solidFill>
                  <a:srgbClr val="0000FF"/>
                </a:solidFill>
                <a:latin typeface="Garamond" pitchFamily="18" charset="0"/>
              </a:rPr>
              <a:t>,</a:t>
            </a: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用时少的速度快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698823" y="4958879"/>
            <a:ext cx="37115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70000"/>
              </a:lnSpc>
              <a:spcBef>
                <a:spcPct val="50000"/>
              </a:spcBef>
            </a:pP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方法三</a:t>
            </a:r>
            <a:r>
              <a:rPr lang="zh-CN" altLang="zh-CN" sz="2400" b="1">
                <a:solidFill>
                  <a:srgbClr val="0000FF"/>
                </a:solidFill>
                <a:latin typeface="Garamond" pitchFamily="18" charset="0"/>
              </a:rPr>
              <a:t>:</a:t>
            </a:r>
            <a:r>
              <a:rPr lang="zh-CN" sz="2400" b="1">
                <a:solidFill>
                  <a:srgbClr val="0000FF"/>
                </a:solidFill>
                <a:latin typeface="Garamond" pitchFamily="18" charset="0"/>
              </a:rPr>
              <a:t>看单位时间内通过的路程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089848" y="2349029"/>
            <a:ext cx="367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sz="2400" b="1">
                <a:solidFill>
                  <a:srgbClr val="FF0000"/>
                </a:solidFill>
                <a:latin typeface="Garamond" pitchFamily="18" charset="0"/>
              </a:rPr>
              <a:t>方法一</a:t>
            </a:r>
            <a:r>
              <a:rPr lang="zh-CN" altLang="zh-CN" b="1">
                <a:solidFill>
                  <a:srgbClr val="FF0000"/>
                </a:solidFill>
                <a:latin typeface="宋体" pitchFamily="2" charset="-122"/>
              </a:rPr>
              <a:t>:</a:t>
            </a:r>
            <a:r>
              <a:rPr lang="zh-CN" b="1">
                <a:solidFill>
                  <a:srgbClr val="FF0000"/>
                </a:solidFill>
                <a:latin typeface="Garamond" pitchFamily="18" charset="0"/>
              </a:rPr>
              <a:t>所用时间相同</a:t>
            </a:r>
            <a:r>
              <a:rPr lang="zh-CN" altLang="zh-CN" b="1">
                <a:solidFill>
                  <a:srgbClr val="FF0000"/>
                </a:solidFill>
                <a:latin typeface="Garamond" pitchFamily="18" charset="0"/>
              </a:rPr>
              <a:t>,</a:t>
            </a:r>
            <a:r>
              <a:rPr lang="zh-CN" b="1">
                <a:solidFill>
                  <a:srgbClr val="FF0000"/>
                </a:solidFill>
                <a:latin typeface="Garamond" pitchFamily="18" charset="0"/>
              </a:rPr>
              <a:t>做功多的做功快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089848" y="3726979"/>
            <a:ext cx="367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sz="2400" b="1">
                <a:solidFill>
                  <a:srgbClr val="FF0000"/>
                </a:solidFill>
                <a:latin typeface="Garamond" pitchFamily="18" charset="0"/>
              </a:rPr>
              <a:t>方法二</a:t>
            </a:r>
            <a:r>
              <a:rPr lang="zh-CN" altLang="zh-CN" sz="2400" b="1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zh-CN" sz="2400" b="1">
                <a:solidFill>
                  <a:srgbClr val="FF0000"/>
                </a:solidFill>
                <a:latin typeface="Garamond" pitchFamily="18" charset="0"/>
              </a:rPr>
              <a:t>做相同的功</a:t>
            </a:r>
            <a:r>
              <a:rPr lang="zh-CN" altLang="zh-CN" sz="2400" b="1">
                <a:solidFill>
                  <a:srgbClr val="FF0000"/>
                </a:solidFill>
                <a:latin typeface="Garamond" pitchFamily="18" charset="0"/>
              </a:rPr>
              <a:t>,</a:t>
            </a:r>
            <a:r>
              <a:rPr lang="zh-CN" sz="2400" b="1">
                <a:solidFill>
                  <a:srgbClr val="FF0000"/>
                </a:solidFill>
                <a:latin typeface="Garamond" pitchFamily="18" charset="0"/>
              </a:rPr>
              <a:t>用时少的做功快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6089848" y="5168429"/>
            <a:ext cx="3673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sz="2400" b="1">
                <a:solidFill>
                  <a:srgbClr val="FF0000"/>
                </a:solidFill>
                <a:latin typeface="Garamond" pitchFamily="18" charset="0"/>
              </a:rPr>
              <a:t>方法三</a:t>
            </a:r>
            <a:r>
              <a:rPr lang="zh-CN" altLang="zh-CN" sz="2400" b="1">
                <a:solidFill>
                  <a:srgbClr val="FF0000"/>
                </a:solidFill>
                <a:latin typeface="Garamond" pitchFamily="18" charset="0"/>
              </a:rPr>
              <a:t>:</a:t>
            </a:r>
            <a:r>
              <a:rPr lang="zh-CN" sz="2400" b="1">
                <a:solidFill>
                  <a:srgbClr val="FF0000"/>
                </a:solidFill>
                <a:latin typeface="Garamond" pitchFamily="18" charset="0"/>
              </a:rPr>
              <a:t>看单位时间内做功的多少</a:t>
            </a:r>
          </a:p>
        </p:txBody>
      </p:sp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2719585" y="5608166"/>
          <a:ext cx="831850" cy="885825"/>
        </p:xfrm>
        <a:graphic>
          <a:graphicData uri="http://schemas.openxmlformats.org/presentationml/2006/ole">
            <p:oleObj spid="_x0000_s1063" r:id="rId4" imgW="571500" imgH="609600" progId="">
              <p:embed/>
            </p:oleObj>
          </a:graphicData>
        </a:graphic>
      </p:graphicFrame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4811910" y="2503016"/>
            <a:ext cx="1017588" cy="215900"/>
          </a:xfrm>
          <a:prstGeom prst="notchedRightArrow">
            <a:avLst>
              <a:gd name="adj1" fmla="val 50000"/>
              <a:gd name="adj2" fmla="val 1178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3" name="AutoShape 12"/>
          <p:cNvSpPr>
            <a:spLocks noChangeArrowheads="1"/>
          </p:cNvSpPr>
          <p:nvPr/>
        </p:nvSpPr>
        <p:spPr bwMode="auto">
          <a:xfrm>
            <a:off x="4834135" y="3944466"/>
            <a:ext cx="995363" cy="215900"/>
          </a:xfrm>
          <a:prstGeom prst="notchedRightArrow">
            <a:avLst>
              <a:gd name="adj1" fmla="val 50000"/>
              <a:gd name="adj2" fmla="val 11525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" name="AutoShape 13"/>
          <p:cNvSpPr>
            <a:spLocks noChangeArrowheads="1"/>
          </p:cNvSpPr>
          <p:nvPr/>
        </p:nvSpPr>
        <p:spPr bwMode="auto">
          <a:xfrm>
            <a:off x="5288160" y="5330354"/>
            <a:ext cx="904875" cy="215900"/>
          </a:xfrm>
          <a:prstGeom prst="notchedRightArrow">
            <a:avLst>
              <a:gd name="adj1" fmla="val 50000"/>
              <a:gd name="adj2" fmla="val 104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261764" y="326554"/>
            <a:ext cx="44053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sz="2800" b="1" dirty="0">
                <a:solidFill>
                  <a:srgbClr val="CC00FF"/>
                </a:solidFill>
                <a:latin typeface="宋体" pitchFamily="2" charset="-122"/>
              </a:rPr>
              <a:t>比较做功快慢的方法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8" grpId="0" autoUpdateAnimBg="0"/>
      <p:bldP spid="29" grpId="0" autoUpdateAnimBg="0"/>
      <p:bldP spid="30" grpId="0" autoUpdateAnimBg="0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56"/>
          <p:cNvGraphicFramePr>
            <a:graphicFrameLocks noChangeAspect="1"/>
          </p:cNvGraphicFramePr>
          <p:nvPr/>
        </p:nvGraphicFramePr>
        <p:xfrm>
          <a:off x="7643762" y="548680"/>
          <a:ext cx="1763712" cy="1073150"/>
        </p:xfrm>
        <a:graphic>
          <a:graphicData uri="http://schemas.openxmlformats.org/presentationml/2006/ole">
            <p:oleObj spid="_x0000_s21506" name="Equation" r:id="rId4" imgW="685800" imgH="419100" progId="">
              <p:embed/>
            </p:oleObj>
          </a:graphicData>
        </a:graphic>
      </p:graphicFrame>
      <p:sp>
        <p:nvSpPr>
          <p:cNvPr id="19" name="Text Box 58"/>
          <p:cNvSpPr txBox="1">
            <a:spLocks noChangeArrowheads="1"/>
          </p:cNvSpPr>
          <p:nvPr/>
        </p:nvSpPr>
        <p:spPr bwMode="auto">
          <a:xfrm>
            <a:off x="-26268" y="260648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>
                <a:latin typeface="Times New Roman" pitchFamily="18" charset="0"/>
              </a:rPr>
              <a:t>比较做功快慢的</a:t>
            </a:r>
            <a:r>
              <a:rPr kumimoji="1" lang="zh-CN" altLang="en-US" sz="2800" b="1" dirty="0">
                <a:solidFill>
                  <a:srgbClr val="0000FF"/>
                </a:solidFill>
                <a:latin typeface="Times New Roman" pitchFamily="18" charset="0"/>
              </a:rPr>
              <a:t>一般方法</a:t>
            </a:r>
          </a:p>
        </p:txBody>
      </p:sp>
      <p:sp>
        <p:nvSpPr>
          <p:cNvPr id="20" name="AutoShape 59"/>
          <p:cNvSpPr>
            <a:spLocks noChangeArrowheads="1"/>
          </p:cNvSpPr>
          <p:nvPr/>
        </p:nvSpPr>
        <p:spPr bwMode="auto">
          <a:xfrm>
            <a:off x="6167387" y="980728"/>
            <a:ext cx="1219200" cy="173037"/>
          </a:xfrm>
          <a:prstGeom prst="rightArrow">
            <a:avLst>
              <a:gd name="adj1" fmla="val 50000"/>
              <a:gd name="adj2" fmla="val 17614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endParaRPr kumimoji="1" lang="zh-CN" altLang="en-US" sz="2800" b="1">
              <a:latin typeface="Times New Roman" pitchFamily="18" charset="0"/>
            </a:endParaRPr>
          </a:p>
        </p:txBody>
      </p:sp>
      <p:graphicFrame>
        <p:nvGraphicFramePr>
          <p:cNvPr id="21" name="Group 136"/>
          <p:cNvGraphicFramePr>
            <a:graphicFrameLocks noGrp="1"/>
          </p:cNvGraphicFramePr>
          <p:nvPr/>
        </p:nvGraphicFramePr>
        <p:xfrm>
          <a:off x="1630312" y="2060848"/>
          <a:ext cx="8064500" cy="3160889"/>
        </p:xfrm>
        <a:graphic>
          <a:graphicData uri="http://schemas.openxmlformats.org/drawingml/2006/table">
            <a:tbl>
              <a:tblPr/>
              <a:tblGrid>
                <a:gridCol w="3205162"/>
                <a:gridCol w="1655763"/>
                <a:gridCol w="1655762"/>
                <a:gridCol w="1547813"/>
              </a:tblGrid>
              <a:tr h="5762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甲</a:t>
                      </a: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乙</a:t>
                      </a: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丙</a:t>
                      </a: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砖数（块）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15</a:t>
                      </a: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做功（</a:t>
                      </a: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J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）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时间（</a:t>
                      </a: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min</a:t>
                      </a:r>
                      <a:r>
                        <a:rPr kumimoji="1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）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10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1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r>
                        <a:rPr kumimoji="1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</a:rPr>
                        <a:t>20</a:t>
                      </a: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</a:pPr>
                      <a:endParaRPr kumimoji="1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</a:endParaRPr>
                    </a:p>
                  </a:txBody>
                  <a:tcPr marT="45716" marB="45716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5306962" y="3162573"/>
            <a:ext cx="860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CC0000"/>
                </a:solidFill>
                <a:latin typeface="Times New Roman" pitchFamily="18" charset="0"/>
              </a:rPr>
              <a:t>600</a:t>
            </a:r>
            <a:endParaRPr kumimoji="1" lang="zh-CN" altLang="en-US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3" name="Rectangle 45"/>
          <p:cNvSpPr>
            <a:spLocks noChangeArrowheads="1"/>
          </p:cNvSpPr>
          <p:nvPr/>
        </p:nvSpPr>
        <p:spPr bwMode="auto">
          <a:xfrm>
            <a:off x="8543874" y="3162573"/>
            <a:ext cx="717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CC0000"/>
                </a:solidFill>
                <a:latin typeface="Times New Roman" pitchFamily="18" charset="0"/>
              </a:rPr>
              <a:t>450</a:t>
            </a:r>
            <a:endParaRPr kumimoji="1" lang="zh-CN" altLang="en-US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6959549" y="3162573"/>
            <a:ext cx="717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solidFill>
                  <a:srgbClr val="CC0000"/>
                </a:solidFill>
                <a:latin typeface="Times New Roman" pitchFamily="18" charset="0"/>
              </a:rPr>
              <a:t>600</a:t>
            </a:r>
            <a:endParaRPr kumimoji="1" lang="zh-CN" altLang="en-US" sz="2800" b="1">
              <a:solidFill>
                <a:srgbClr val="CC0000"/>
              </a:solidFill>
              <a:latin typeface="Times New Roman" pitchFamily="18" charset="0"/>
            </a:endParaRPr>
          </a:p>
        </p:txBody>
      </p:sp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1703337" y="4221435"/>
          <a:ext cx="1555750" cy="963613"/>
        </p:xfrm>
        <a:graphic>
          <a:graphicData uri="http://schemas.openxmlformats.org/presentationml/2006/ole">
            <p:oleObj spid="_x0000_s21505" name="Equation" r:id="rId5" imgW="672808" imgH="418918" progId="">
              <p:embed/>
            </p:oleObj>
          </a:graphicData>
        </a:graphic>
      </p:graphicFrame>
      <p:sp>
        <p:nvSpPr>
          <p:cNvPr id="26" name="Rectangle 77"/>
          <p:cNvSpPr>
            <a:spLocks noChangeArrowheads="1"/>
          </p:cNvSpPr>
          <p:nvPr/>
        </p:nvSpPr>
        <p:spPr bwMode="auto">
          <a:xfrm>
            <a:off x="5375224" y="4437335"/>
            <a:ext cx="720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3200" b="1">
                <a:solidFill>
                  <a:srgbClr val="CC0000"/>
                </a:solidFill>
                <a:latin typeface="Times New Roman" pitchFamily="18" charset="0"/>
              </a:rPr>
              <a:t>60</a:t>
            </a:r>
            <a:endParaRPr kumimoji="1" lang="zh-CN" altLang="en-US" sz="3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7" name="Rectangle 78"/>
          <p:cNvSpPr>
            <a:spLocks noChangeArrowheads="1"/>
          </p:cNvSpPr>
          <p:nvPr/>
        </p:nvSpPr>
        <p:spPr bwMode="auto">
          <a:xfrm>
            <a:off x="7030987" y="4437335"/>
            <a:ext cx="684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3200" b="1">
                <a:solidFill>
                  <a:srgbClr val="CC0000"/>
                </a:solidFill>
                <a:latin typeface="Times New Roman" pitchFamily="18" charset="0"/>
              </a:rPr>
              <a:t>30</a:t>
            </a:r>
            <a:endParaRPr kumimoji="1" lang="zh-CN" altLang="en-US" sz="3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8" name="Rectangle 79"/>
          <p:cNvSpPr>
            <a:spLocks noChangeArrowheads="1"/>
          </p:cNvSpPr>
          <p:nvPr/>
        </p:nvSpPr>
        <p:spPr bwMode="auto">
          <a:xfrm>
            <a:off x="8505774" y="4434160"/>
            <a:ext cx="1081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3200" b="1">
                <a:solidFill>
                  <a:srgbClr val="CC0000"/>
                </a:solidFill>
                <a:latin typeface="Times New Roman" pitchFamily="18" charset="0"/>
              </a:rPr>
              <a:t>22.5</a:t>
            </a:r>
            <a:endParaRPr kumimoji="1" lang="zh-CN" altLang="en-US" sz="32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1630312" y="764704"/>
            <a:ext cx="4427537" cy="685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CC0000"/>
                </a:solidFill>
                <a:latin typeface="Arial" pitchFamily="34" charset="0"/>
              </a:rPr>
              <a:t> 选取时间为标准进行比较</a:t>
            </a:r>
          </a:p>
        </p:txBody>
      </p:sp>
      <p:sp>
        <p:nvSpPr>
          <p:cNvPr id="30" name="AutoShape 82"/>
          <p:cNvSpPr>
            <a:spLocks noChangeArrowheads="1"/>
          </p:cNvSpPr>
          <p:nvPr/>
        </p:nvSpPr>
        <p:spPr bwMode="auto">
          <a:xfrm>
            <a:off x="2458987" y="5696545"/>
            <a:ext cx="6661150" cy="612775"/>
          </a:xfrm>
          <a:prstGeom prst="flowChartAlternateProcess">
            <a:avLst/>
          </a:prstGeom>
          <a:solidFill>
            <a:srgbClr val="0066CC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2800" b="1" dirty="0">
                <a:solidFill>
                  <a:schemeClr val="bg1"/>
                </a:solidFill>
                <a:latin typeface="Arial" pitchFamily="34" charset="0"/>
              </a:rPr>
              <a:t>功与做功时间的比表示物体做功的快慢</a:t>
            </a:r>
            <a:endParaRPr kumimoji="1" lang="zh-CN" altLang="en-US" sz="3200" b="1" dirty="0">
              <a:solidFill>
                <a:schemeClr val="bg1"/>
              </a:solidFill>
              <a:ea typeface="楷体_GB2312" pitchFamily="1" charset="-122"/>
            </a:endParaRPr>
          </a:p>
        </p:txBody>
      </p:sp>
      <p:sp>
        <p:nvSpPr>
          <p:cNvPr id="31" name="Rectangle 87"/>
          <p:cNvSpPr>
            <a:spLocks noChangeArrowheads="1"/>
          </p:cNvSpPr>
          <p:nvPr/>
        </p:nvSpPr>
        <p:spPr bwMode="auto">
          <a:xfrm>
            <a:off x="3276549" y="4434160"/>
            <a:ext cx="184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en-US" altLang="zh-CN" sz="2800" b="1">
                <a:latin typeface="Arial" pitchFamily="34" charset="0"/>
              </a:rPr>
              <a:t>(</a:t>
            </a:r>
            <a:r>
              <a:rPr kumimoji="1" lang="en-US" altLang="zh-CN" sz="2800" b="1">
                <a:latin typeface="Times New Roman" pitchFamily="18" charset="0"/>
              </a:rPr>
              <a:t>J/min</a:t>
            </a:r>
            <a:r>
              <a:rPr kumimoji="1" lang="en-US" altLang="zh-CN" sz="2800" b="1">
                <a:latin typeface="Arial" pitchFamily="34" charset="0"/>
              </a:rPr>
              <a:t>)</a:t>
            </a:r>
            <a:endParaRPr kumimoji="1" lang="zh-CN" altLang="en-US" sz="2800" b="1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7" grpId="0"/>
      <p:bldP spid="28" grpId="0"/>
      <p:bldP spid="29" grpId="0" animBg="1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7748" y="260648"/>
            <a:ext cx="5976664" cy="792088"/>
          </a:xfrm>
          <a:prstGeom prst="roundRect">
            <a:avLst/>
          </a:prstGeom>
          <a:ln>
            <a:solidFill>
              <a:srgbClr val="FFC0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二、功率的概念及</a:t>
            </a:r>
            <a:r>
              <a:rPr lang="zh-CN" altLang="en-US" sz="4000" dirty="0" smtClean="0">
                <a:ln w="0"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</a:rPr>
              <a:t>单位：</a:t>
            </a:r>
            <a:endParaRPr lang="zh-CN" altLang="en-US" sz="4000" dirty="0">
              <a:ln w="0">
                <a:solidFill>
                  <a:srgbClr val="FF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</a:endParaRPr>
          </a:p>
        </p:txBody>
      </p:sp>
      <p:graphicFrame>
        <p:nvGraphicFramePr>
          <p:cNvPr id="14" name="图示 13"/>
          <p:cNvGraphicFramePr/>
          <p:nvPr/>
        </p:nvGraphicFramePr>
        <p:xfrm>
          <a:off x="909836" y="1419337"/>
          <a:ext cx="10153128" cy="532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直接连接符 15"/>
          <p:cNvCxnSpPr/>
          <p:nvPr/>
        </p:nvCxnSpPr>
        <p:spPr>
          <a:xfrm>
            <a:off x="5518348" y="4005064"/>
            <a:ext cx="1224136" cy="0"/>
          </a:xfrm>
          <a:prstGeom prst="line">
            <a:avLst/>
          </a:prstGeom>
          <a:ln w="28575">
            <a:solidFill>
              <a:srgbClr val="C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662364" y="3319942"/>
            <a:ext cx="93610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800" b="1" dirty="0" smtClean="0"/>
              <a:t>w</a:t>
            </a:r>
            <a:endParaRPr lang="zh-CN" altLang="en-US" sz="4800" b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5950396" y="4005064"/>
            <a:ext cx="50405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4800" b="1" dirty="0" smtClean="0"/>
              <a:t>t</a:t>
            </a:r>
            <a:endParaRPr lang="zh-CN" alt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4A4FB82-DC09-4417-9847-26216FB4F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24A4FB82-DC09-4417-9847-26216FB4F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19764BE-A010-4392-BB26-F0C315C8C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519764BE-A010-4392-BB26-F0C315C8C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35084D6-07BC-4B79-ACF6-07F059890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D35084D6-07BC-4B79-ACF6-07F059890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1D41FD9-4925-43CC-AAF8-B639B8F8E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D1D41FD9-4925-43CC-AAF8-B639B8F8E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ABEBC9A-BA28-4C15-BE37-D356D6E5E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6ABEBC9A-BA28-4C15-BE37-D356D6E5E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293704E-5307-4A79-BFB8-C760A7227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2293704E-5307-4A79-BFB8-C760A7227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 uiExpand="1">
        <p:bldSub>
          <a:bldDgm bld="lvlOne"/>
        </p:bldSub>
      </p:bldGraphic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泥土色调演示文稿（宽屏）</Template>
  <TotalTime>0</TotalTime>
  <Words>888</Words>
  <Application>Microsoft Office PowerPoint</Application>
  <PresentationFormat>自定义</PresentationFormat>
  <Paragraphs>142</Paragraphs>
  <Slides>21</Slides>
  <Notes>2</Notes>
  <HiddenSlides>0</HiddenSlides>
  <MMClips>1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Earthtones_16x9</vt:lpstr>
      <vt:lpstr>Equation</vt:lpstr>
      <vt:lpstr>幻灯片 1</vt:lpstr>
      <vt:lpstr>幻灯片 2</vt:lpstr>
      <vt:lpstr>趣味实验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2016-05-10T07:23:00Z</dcterms:created>
  <dcterms:modified xsi:type="dcterms:W3CDTF">2019-04-08T11:15:58Z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  <property fmtid="{D5CDD505-2E9C-101B-9397-08002B2CF9AE}" pid="3" name="KSOProductBuildVer">
    <vt:lpwstr>2052-10.8.0.5648</vt:lpwstr>
  </property>
</Properties>
</file>