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1" r:id="rId3"/>
    <p:sldId id="305" r:id="rId5"/>
    <p:sldId id="258" r:id="rId6"/>
    <p:sldId id="268" r:id="rId7"/>
    <p:sldId id="260" r:id="rId8"/>
    <p:sldId id="261" r:id="rId9"/>
    <p:sldId id="263" r:id="rId10"/>
    <p:sldId id="262" r:id="rId11"/>
    <p:sldId id="267" r:id="rId12"/>
    <p:sldId id="266" r:id="rId13"/>
    <p:sldId id="283" r:id="rId14"/>
    <p:sldId id="297" r:id="rId15"/>
    <p:sldId id="347" r:id="rId16"/>
    <p:sldId id="309" r:id="rId17"/>
    <p:sldId id="344" r:id="rId18"/>
    <p:sldId id="308" r:id="rId19"/>
    <p:sldId id="343" r:id="rId20"/>
    <p:sldId id="352" r:id="rId21"/>
    <p:sldId id="298" r:id="rId22"/>
    <p:sldId id="336" r:id="rId23"/>
    <p:sldId id="316" r:id="rId24"/>
    <p:sldId id="331" r:id="rId25"/>
    <p:sldId id="342" r:id="rId26"/>
    <p:sldId id="265" r:id="rId27"/>
    <p:sldId id="322" r:id="rId28"/>
    <p:sldId id="351" r:id="rId29"/>
    <p:sldId id="276" r:id="rId30"/>
    <p:sldId id="355" r:id="rId31"/>
    <p:sldId id="353" r:id="rId32"/>
    <p:sldId id="354" r:id="rId33"/>
    <p:sldId id="350" r:id="rId34"/>
    <p:sldId id="333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7E0A8"/>
    <a:srgbClr val="8AB833"/>
    <a:srgbClr val="455F51"/>
    <a:srgbClr val="3B662A"/>
    <a:srgbClr val="D6EAAF"/>
    <a:srgbClr val="FFFFFF"/>
    <a:srgbClr val="DEECCE"/>
    <a:srgbClr val="D3E1CE"/>
    <a:srgbClr val="EA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14" autoAdjust="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C593-F684-4C26-BAF0-4AC50C4DF0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693D2-5C8C-44DF-A383-9C1D0D293F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B5D7-9215-4B40-87AD-24EA8D13FA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CFBE79-F9CD-414B-9B0E-D5039F44CF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jpeg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0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10" Type="http://schemas.openxmlformats.org/officeDocument/2006/relationships/image" Target="../media/image6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jpeg"/><Relationship Id="rId7" Type="http://schemas.openxmlformats.org/officeDocument/2006/relationships/image" Target="../media/image3.png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31.jpeg"/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jpeg"/><Relationship Id="rId10" Type="http://schemas.openxmlformats.org/officeDocument/2006/relationships/image" Target="../media/image6.jpe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microsoft.com/office/2007/relationships/hdphoto" Target="../media/hdphoto3.wdp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jpeg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microsoft.com/office/2007/relationships/hdphoto" Target="../media/hdphoto4.wdp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microsoft.com/office/2007/relationships/hdphoto" Target="../media/hdphoto4.wdp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png"/><Relationship Id="rId7" Type="http://schemas.openxmlformats.org/officeDocument/2006/relationships/image" Target="../media/image4.jpeg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1.jpeg"/><Relationship Id="rId7" Type="http://schemas.openxmlformats.org/officeDocument/2006/relationships/image" Target="../media/image10.png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7.jpeg"/><Relationship Id="rId13" Type="http://schemas.openxmlformats.org/officeDocument/2006/relationships/image" Target="../media/image6.jpeg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jpeg"/><Relationship Id="rId7" Type="http://schemas.openxmlformats.org/officeDocument/2006/relationships/image" Target="../media/image1.jpe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Relationship Id="rId3" Type="http://schemas.openxmlformats.org/officeDocument/2006/relationships/image" Target="../media/image18.png"/><Relationship Id="rId2" Type="http://schemas.microsoft.com/office/2007/relationships/hdphoto" Target="../media/hdphoto1.wdp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.jpeg"/><Relationship Id="rId12" Type="http://schemas.openxmlformats.org/officeDocument/2006/relationships/image" Target="../media/image6.jpeg"/><Relationship Id="rId11" Type="http://schemas.openxmlformats.org/officeDocument/2006/relationships/image" Target="../media/image5.png"/><Relationship Id="rId10" Type="http://schemas.openxmlformats.org/officeDocument/2006/relationships/image" Target="../media/image4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45025" y="2381250"/>
            <a:ext cx="5998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数字化实验系统对高中物理核心素养的培养研究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5392340" y="1346391"/>
            <a:ext cx="1662721" cy="69247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教法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8"/>
          <p:cNvSpPr txBox="1"/>
          <p:nvPr/>
        </p:nvSpPr>
        <p:spPr bwMode="auto">
          <a:xfrm>
            <a:off x="7292436" y="460243"/>
            <a:ext cx="43830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 教学方法</a:t>
            </a:r>
            <a:endParaRPr lang="zh-CN" altLang="en-US" sz="4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331141" y="3088011"/>
            <a:ext cx="2260711" cy="84496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导入法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334098" y="3042658"/>
            <a:ext cx="1952037" cy="84496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演示</a:t>
            </a:r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300860" y="3062900"/>
            <a:ext cx="2066434" cy="79645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引导探究法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2387464" y="4063918"/>
            <a:ext cx="2034746" cy="80646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积极思考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363269" y="4017757"/>
            <a:ext cx="1952037" cy="84496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0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直观感受</a:t>
            </a:r>
            <a:endParaRPr lang="en-US" altLang="zh-CN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371601" y="4007455"/>
            <a:ext cx="2031754" cy="77103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自主实验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550290" y="6069651"/>
            <a:ext cx="1504771" cy="71357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学法</a:t>
            </a:r>
            <a:endParaRPr lang="zh-CN" altLang="en-US" sz="3600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254554" y="2019479"/>
            <a:ext cx="6147377" cy="1095964"/>
            <a:chOff x="2479809" y="1958274"/>
            <a:chExt cx="5563406" cy="925544"/>
          </a:xfrm>
        </p:grpSpPr>
        <p:sp>
          <p:nvSpPr>
            <p:cNvPr id="43" name="下箭头 42"/>
            <p:cNvSpPr/>
            <p:nvPr/>
          </p:nvSpPr>
          <p:spPr>
            <a:xfrm>
              <a:off x="5129865" y="1958274"/>
              <a:ext cx="132922" cy="84125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479809" y="2189943"/>
              <a:ext cx="5563406" cy="693875"/>
              <a:chOff x="2479809" y="2189943"/>
              <a:chExt cx="5563406" cy="693875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479809" y="2189943"/>
                <a:ext cx="5516513" cy="674777"/>
                <a:chOff x="2479809" y="2189943"/>
                <a:chExt cx="5516513" cy="674777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 rot="16200000">
                  <a:off x="4965256" y="-246060"/>
                  <a:ext cx="595062" cy="5467070"/>
                  <a:chOff x="3234477" y="2005716"/>
                  <a:chExt cx="760985" cy="3681012"/>
                </a:xfrm>
              </p:grpSpPr>
              <p:cxnSp>
                <p:nvCxnSpPr>
                  <p:cNvPr id="16" name="直接连接符 15"/>
                  <p:cNvCxnSpPr/>
                  <p:nvPr/>
                </p:nvCxnSpPr>
                <p:spPr>
                  <a:xfrm>
                    <a:off x="3234477" y="2005717"/>
                    <a:ext cx="7200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3255655" y="5686728"/>
                    <a:ext cx="72000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/>
                </p:nvCxnSpPr>
                <p:spPr>
                  <a:xfrm>
                    <a:off x="3995462" y="2005716"/>
                    <a:ext cx="0" cy="368101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" name="下箭头 2"/>
                <p:cNvSpPr/>
                <p:nvPr/>
              </p:nvSpPr>
              <p:spPr>
                <a:xfrm>
                  <a:off x="2479809" y="2189943"/>
                  <a:ext cx="122816" cy="674777"/>
                </a:xfrm>
                <a:prstGeom prst="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4" name="下箭头 43"/>
              <p:cNvSpPr/>
              <p:nvPr/>
            </p:nvSpPr>
            <p:spPr>
              <a:xfrm>
                <a:off x="7920399" y="2209041"/>
                <a:ext cx="122816" cy="674777"/>
              </a:xfrm>
              <a:prstGeom prst="down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119473" y="4778489"/>
            <a:ext cx="6440290" cy="1260289"/>
            <a:chOff x="2371713" y="4633253"/>
            <a:chExt cx="5627209" cy="1064317"/>
          </a:xfrm>
        </p:grpSpPr>
        <p:grpSp>
          <p:nvGrpSpPr>
            <p:cNvPr id="21" name="组合 20"/>
            <p:cNvGrpSpPr/>
            <p:nvPr/>
          </p:nvGrpSpPr>
          <p:grpSpPr>
            <a:xfrm rot="5400000">
              <a:off x="4855259" y="2296837"/>
              <a:ext cx="617220" cy="5500090"/>
              <a:chOff x="3234477" y="2005717"/>
              <a:chExt cx="741177" cy="3681011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234477" y="2005717"/>
                <a:ext cx="7200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34477" y="5680213"/>
                <a:ext cx="72000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975654" y="2005717"/>
                <a:ext cx="0" cy="368101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下箭头 46"/>
            <p:cNvSpPr/>
            <p:nvPr/>
          </p:nvSpPr>
          <p:spPr>
            <a:xfrm rot="10800000">
              <a:off x="7848388" y="4633253"/>
              <a:ext cx="150534" cy="73090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 rot="10800000">
              <a:off x="2371713" y="4675092"/>
              <a:ext cx="95276" cy="67738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下箭头 48"/>
            <p:cNvSpPr/>
            <p:nvPr/>
          </p:nvSpPr>
          <p:spPr>
            <a:xfrm rot="10800000">
              <a:off x="5067399" y="4692029"/>
              <a:ext cx="123583" cy="100554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3" name="图片 52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60" y="49297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矩形 53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pic>
        <p:nvPicPr>
          <p:cNvPr id="39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21445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98950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8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3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48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27799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75912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3869446" y="1600601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69446" y="2440341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869446" y="3286773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869446" y="4133219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869437" y="4990897"/>
            <a:ext cx="4979050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3576017" y="1542887"/>
            <a:ext cx="837451" cy="79757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576017" y="2367600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589605" y="3239129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3576008" y="4113326"/>
            <a:ext cx="778050" cy="74093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3588894" y="4953907"/>
            <a:ext cx="778051" cy="77571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sp>
        <p:nvSpPr>
          <p:cNvPr id="27" name="任意多边形 26"/>
          <p:cNvSpPr/>
          <p:nvPr/>
        </p:nvSpPr>
        <p:spPr>
          <a:xfrm>
            <a:off x="3869446" y="5825312"/>
            <a:ext cx="5010137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板书设计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KSO_Shape"/>
          <p:cNvSpPr/>
          <p:nvPr/>
        </p:nvSpPr>
        <p:spPr>
          <a:xfrm>
            <a:off x="3563847" y="5808092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49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9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962390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39895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8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93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68744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16857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4945316" y="1429731"/>
            <a:ext cx="1614124" cy="1562926"/>
          </a:xfrm>
          <a:prstGeom prst="ellipse">
            <a:avLst/>
          </a:prstGeom>
          <a:solidFill>
            <a:srgbClr val="9CE77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创设情境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引入问题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59987" y="1946420"/>
            <a:ext cx="1567543" cy="1567543"/>
          </a:xfrm>
          <a:prstGeom prst="ellipse">
            <a:avLst/>
          </a:prstGeom>
          <a:solidFill>
            <a:srgbClr val="9CE77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课堂小结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形成结构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85607" y="5045310"/>
            <a:ext cx="1567543" cy="1567543"/>
          </a:xfrm>
          <a:prstGeom prst="ellipse">
            <a:avLst/>
          </a:prstGeom>
          <a:solidFill>
            <a:srgbClr val="9CE77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科学探究得出结论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976632" y="5083947"/>
            <a:ext cx="1598482" cy="1567543"/>
          </a:xfrm>
          <a:prstGeom prst="ellipse">
            <a:avLst/>
          </a:prstGeom>
          <a:solidFill>
            <a:srgbClr val="9CE77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随堂练习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巩固新知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形状 18"/>
          <p:cNvSpPr/>
          <p:nvPr/>
        </p:nvSpPr>
        <p:spPr>
          <a:xfrm rot="3436781">
            <a:off x="2732429" y="2279830"/>
            <a:ext cx="6781243" cy="5045599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CE77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72958" y="3175178"/>
            <a:ext cx="118126" cy="11812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122712" y="3209845"/>
            <a:ext cx="118126" cy="118126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343192" y="3603952"/>
            <a:ext cx="136615" cy="1102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181519" y="3876674"/>
            <a:ext cx="109560" cy="15191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3301853" y="2502345"/>
            <a:ext cx="1713411" cy="68712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5491078" y="3007545"/>
            <a:ext cx="1515382" cy="62383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stCxn id="21" idx="4"/>
          </p:cNvCxnSpPr>
          <p:nvPr/>
        </p:nvCxnSpPr>
        <p:spPr>
          <a:xfrm>
            <a:off x="4181775" y="3327971"/>
            <a:ext cx="618886" cy="17173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6262066" y="4067238"/>
            <a:ext cx="578211" cy="990951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9079777" y="2690783"/>
            <a:ext cx="1567543" cy="1567543"/>
          </a:xfrm>
          <a:prstGeom prst="ellipse">
            <a:avLst/>
          </a:prstGeom>
          <a:solidFill>
            <a:srgbClr val="9CE77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布置作业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拓展延伸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44743" y="4492762"/>
            <a:ext cx="136615" cy="11025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7292634" y="3739798"/>
            <a:ext cx="1812901" cy="76751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069" y="701727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49" name="TextBox 18"/>
          <p:cNvSpPr txBox="1"/>
          <p:nvPr/>
        </p:nvSpPr>
        <p:spPr bwMode="auto">
          <a:xfrm>
            <a:off x="7776868" y="512255"/>
            <a:ext cx="4173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85218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62723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1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6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21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91572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39685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3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0" y="3259051"/>
            <a:ext cx="2683367" cy="29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/>
          <p:cNvSpPr txBox="1"/>
          <p:nvPr/>
        </p:nvSpPr>
        <p:spPr>
          <a:xfrm>
            <a:off x="1056005" y="2470150"/>
            <a:ext cx="84086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通过几个小实验，让学生感受液体压强的存在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64" y="3259051"/>
            <a:ext cx="2620370" cy="29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32" y="3259051"/>
            <a:ext cx="2605825" cy="29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图片 31" descr="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60" y="49297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4" name="TextBox 18"/>
          <p:cNvSpPr txBox="1"/>
          <p:nvPr/>
        </p:nvSpPr>
        <p:spPr bwMode="auto">
          <a:xfrm>
            <a:off x="6660163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21185" y="1620289"/>
            <a:ext cx="4879056" cy="5791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一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、创设情境，引入问题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935094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12599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7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2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97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541448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89561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23035" y="1510030"/>
            <a:ext cx="4946015" cy="5791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二、科学探究，得出结论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7537" y="2193843"/>
            <a:ext cx="4925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（一）科学探究：液体的压强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254554" y="6024103"/>
            <a:ext cx="2000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简单研究</a:t>
            </a:r>
            <a:endParaRPr lang="zh-CN" alt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 sz="1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6643274" y="6017279"/>
            <a:ext cx="189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合理猜想</a:t>
            </a:r>
            <a:endParaRPr lang="zh-CN" altLang="en-US" sz="3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 sz="1600" dirty="0"/>
          </a:p>
        </p:txBody>
      </p:sp>
      <p:pic>
        <p:nvPicPr>
          <p:cNvPr id="25" name="图片 24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764" y="685896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7" name="TextBox 18"/>
          <p:cNvSpPr txBox="1"/>
          <p:nvPr/>
        </p:nvSpPr>
        <p:spPr bwMode="auto">
          <a:xfrm>
            <a:off x="8177868" y="454425"/>
            <a:ext cx="2756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86" y="2612587"/>
            <a:ext cx="4356228" cy="351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07800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85305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3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8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3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14154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62267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0" y="2773729"/>
            <a:ext cx="3502125" cy="359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文本框 14"/>
          <p:cNvSpPr txBox="1"/>
          <p:nvPr/>
        </p:nvSpPr>
        <p:spPr>
          <a:xfrm>
            <a:off x="2090778" y="1819622"/>
            <a:ext cx="245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实验仪器</a:t>
            </a:r>
            <a:endParaRPr lang="zh-CN" alt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027493" y="1819999"/>
            <a:ext cx="245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设计实验</a:t>
            </a:r>
            <a:endParaRPr lang="zh-CN" alt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385729" y="1819999"/>
            <a:ext cx="245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小组合作</a:t>
            </a:r>
            <a:endParaRPr lang="zh-CN" alt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69" y="2774106"/>
            <a:ext cx="4283974" cy="358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406" y="698197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1" name="TextBox 18"/>
          <p:cNvSpPr txBox="1"/>
          <p:nvPr/>
        </p:nvSpPr>
        <p:spPr bwMode="auto">
          <a:xfrm>
            <a:off x="8027493" y="517115"/>
            <a:ext cx="287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8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62390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39895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8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93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68744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16857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31332" y="2879448"/>
            <a:ext cx="2272967" cy="2126626"/>
            <a:chOff x="1021643" y="2579400"/>
            <a:chExt cx="2272967" cy="2126626"/>
          </a:xfrm>
        </p:grpSpPr>
        <p:grpSp>
          <p:nvGrpSpPr>
            <p:cNvPr id="52" name="组合 51"/>
            <p:cNvGrpSpPr/>
            <p:nvPr/>
          </p:nvGrpSpPr>
          <p:grpSpPr>
            <a:xfrm flipV="1">
              <a:off x="1021643" y="2579400"/>
              <a:ext cx="2272967" cy="2126626"/>
              <a:chOff x="173961" y="1206571"/>
              <a:chExt cx="2272967" cy="2126626"/>
            </a:xfrm>
          </p:grpSpPr>
          <p:pic>
            <p:nvPicPr>
              <p:cNvPr id="53" name="Picture 167" descr="aa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87"/>
              <a:stretch>
                <a:fillRect/>
              </a:stretch>
            </p:blipFill>
            <p:spPr bwMode="gray">
              <a:xfrm rot="10800000">
                <a:off x="175215" y="1399337"/>
                <a:ext cx="2271713" cy="890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4" name="组合 53"/>
              <p:cNvGrpSpPr/>
              <p:nvPr/>
            </p:nvGrpSpPr>
            <p:grpSpPr>
              <a:xfrm>
                <a:off x="173961" y="1206571"/>
                <a:ext cx="2259905" cy="2126626"/>
                <a:chOff x="173961" y="1206571"/>
                <a:chExt cx="2259905" cy="2126626"/>
              </a:xfrm>
            </p:grpSpPr>
            <p:sp>
              <p:nvSpPr>
                <p:cNvPr id="55" name="Freeform 168"/>
                <p:cNvSpPr/>
                <p:nvPr/>
              </p:nvSpPr>
              <p:spPr bwMode="gray">
                <a:xfrm rot="10800000">
                  <a:off x="178481" y="1395088"/>
                  <a:ext cx="2255385" cy="901473"/>
                </a:xfrm>
                <a:custGeom>
                  <a:avLst/>
                  <a:gdLst>
                    <a:gd name="T0" fmla="*/ 0 w 2072"/>
                    <a:gd name="T1" fmla="*/ 0 h 1040"/>
                    <a:gd name="T2" fmla="*/ 2147483647 w 2072"/>
                    <a:gd name="T3" fmla="*/ 2147483647 h 1040"/>
                    <a:gd name="T4" fmla="*/ 2147483647 w 2072"/>
                    <a:gd name="T5" fmla="*/ 2147483647 h 1040"/>
                    <a:gd name="T6" fmla="*/ 2147483647 w 2072"/>
                    <a:gd name="T7" fmla="*/ 2147483647 h 1040"/>
                    <a:gd name="T8" fmla="*/ 2147483647 w 2072"/>
                    <a:gd name="T9" fmla="*/ 0 h 1040"/>
                    <a:gd name="T10" fmla="*/ 2147483647 w 2072"/>
                    <a:gd name="T11" fmla="*/ 2147483647 h 1040"/>
                    <a:gd name="T12" fmla="*/ 0 w 2072"/>
                    <a:gd name="T13" fmla="*/ 0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72"/>
                    <a:gd name="T22" fmla="*/ 0 h 1040"/>
                    <a:gd name="T23" fmla="*/ 2072 w 207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72" h="1040">
                      <a:moveTo>
                        <a:pt x="0" y="0"/>
                      </a:moveTo>
                      <a:cubicBezTo>
                        <a:pt x="345" y="0"/>
                        <a:pt x="683" y="8"/>
                        <a:pt x="683" y="8"/>
                      </a:cubicBezTo>
                      <a:cubicBezTo>
                        <a:pt x="683" y="248"/>
                        <a:pt x="907" y="352"/>
                        <a:pt x="1023" y="352"/>
                      </a:cubicBezTo>
                      <a:cubicBezTo>
                        <a:pt x="1139" y="352"/>
                        <a:pt x="1377" y="280"/>
                        <a:pt x="1377" y="7"/>
                      </a:cubicBezTo>
                      <a:lnTo>
                        <a:pt x="2072" y="0"/>
                      </a:lnTo>
                      <a:cubicBezTo>
                        <a:pt x="2072" y="730"/>
                        <a:pt x="1418" y="1040"/>
                        <a:pt x="1038" y="1040"/>
                      </a:cubicBezTo>
                      <a:cubicBezTo>
                        <a:pt x="658" y="1040"/>
                        <a:pt x="0" y="75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alpha val="59999"/>
                  </a:schemeClr>
                </a:solidFill>
                <a:ln w="9525" cap="flat" cmpd="sng">
                  <a:solidFill>
                    <a:srgbClr val="231F2D">
                      <a:alpha val="50195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56" name="Group 169"/>
                <p:cNvGrpSpPr/>
                <p:nvPr/>
              </p:nvGrpSpPr>
              <p:grpSpPr bwMode="auto">
                <a:xfrm rot="13973304" flipV="1">
                  <a:off x="1345033" y="1660534"/>
                  <a:ext cx="1219240" cy="311313"/>
                  <a:chOff x="1565" y="2568"/>
                  <a:chExt cx="1118" cy="279"/>
                </a:xfrm>
              </p:grpSpPr>
              <p:sp>
                <p:nvSpPr>
                  <p:cNvPr id="58" name="AutoShape 17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9" name="AutoShape 17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0" name="AutoShape 17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1" name="AutoShape 17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88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57" name="矩形 56"/>
                <p:cNvSpPr/>
                <p:nvPr/>
              </p:nvSpPr>
              <p:spPr>
                <a:xfrm>
                  <a:off x="173961" y="1399337"/>
                  <a:ext cx="2250291" cy="19338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" name="文本框 4"/>
            <p:cNvSpPr txBox="1"/>
            <p:nvPr/>
          </p:nvSpPr>
          <p:spPr>
            <a:xfrm>
              <a:off x="1212939" y="3908517"/>
              <a:ext cx="19859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学生自主实验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39117" y="2745021"/>
            <a:ext cx="2271713" cy="1509713"/>
            <a:chOff x="3762970" y="2371182"/>
            <a:chExt cx="2271713" cy="1509713"/>
          </a:xfrm>
        </p:grpSpPr>
        <p:grpSp>
          <p:nvGrpSpPr>
            <p:cNvPr id="62" name="组合 167"/>
            <p:cNvGrpSpPr/>
            <p:nvPr/>
          </p:nvGrpSpPr>
          <p:grpSpPr bwMode="auto">
            <a:xfrm>
              <a:off x="3762970" y="2371182"/>
              <a:ext cx="2271713" cy="1509713"/>
              <a:chOff x="9144000" y="1099712"/>
              <a:chExt cx="2271712" cy="1510137"/>
            </a:xfrm>
          </p:grpSpPr>
          <p:pic>
            <p:nvPicPr>
              <p:cNvPr id="63" name="Picture 167" descr="aa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687"/>
              <a:stretch>
                <a:fillRect/>
              </a:stretch>
            </p:blipFill>
            <p:spPr bwMode="gray">
              <a:xfrm rot="10800000">
                <a:off x="9144000" y="1292532"/>
                <a:ext cx="2271712" cy="890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Freeform 168"/>
              <p:cNvSpPr/>
              <p:nvPr/>
            </p:nvSpPr>
            <p:spPr bwMode="gray">
              <a:xfrm rot="10800000">
                <a:off x="9147266" y="1288282"/>
                <a:ext cx="2255384" cy="901726"/>
              </a:xfrm>
              <a:custGeom>
                <a:avLst/>
                <a:gdLst>
                  <a:gd name="T0" fmla="*/ 0 w 2072"/>
                  <a:gd name="T1" fmla="*/ 0 h 1040"/>
                  <a:gd name="T2" fmla="*/ 2147483647 w 2072"/>
                  <a:gd name="T3" fmla="*/ 2147483647 h 1040"/>
                  <a:gd name="T4" fmla="*/ 2147483647 w 2072"/>
                  <a:gd name="T5" fmla="*/ 2147483647 h 1040"/>
                  <a:gd name="T6" fmla="*/ 2147483647 w 2072"/>
                  <a:gd name="T7" fmla="*/ 2147483647 h 1040"/>
                  <a:gd name="T8" fmla="*/ 2147483647 w 2072"/>
                  <a:gd name="T9" fmla="*/ 0 h 1040"/>
                  <a:gd name="T10" fmla="*/ 2147483647 w 2072"/>
                  <a:gd name="T11" fmla="*/ 2147483647 h 1040"/>
                  <a:gd name="T12" fmla="*/ 0 w 2072"/>
                  <a:gd name="T13" fmla="*/ 0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2"/>
                  <a:gd name="T22" fmla="*/ 0 h 1040"/>
                  <a:gd name="T23" fmla="*/ 2072 w 207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2" h="1040">
                    <a:moveTo>
                      <a:pt x="0" y="0"/>
                    </a:moveTo>
                    <a:cubicBezTo>
                      <a:pt x="345" y="0"/>
                      <a:pt x="683" y="8"/>
                      <a:pt x="683" y="8"/>
                    </a:cubicBezTo>
                    <a:cubicBezTo>
                      <a:pt x="683" y="248"/>
                      <a:pt x="907" y="352"/>
                      <a:pt x="1023" y="352"/>
                    </a:cubicBezTo>
                    <a:cubicBezTo>
                      <a:pt x="1139" y="352"/>
                      <a:pt x="1377" y="280"/>
                      <a:pt x="1377" y="7"/>
                    </a:cubicBezTo>
                    <a:lnTo>
                      <a:pt x="2072" y="0"/>
                    </a:lnTo>
                    <a:cubicBezTo>
                      <a:pt x="2072" y="730"/>
                      <a:pt x="1418" y="1040"/>
                      <a:pt x="1038" y="1040"/>
                    </a:cubicBezTo>
                    <a:cubicBezTo>
                      <a:pt x="658" y="1040"/>
                      <a:pt x="0" y="756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alpha val="59999"/>
                </a:schemeClr>
              </a:solidFill>
              <a:ln w="9525" cap="flat" cmpd="sng">
                <a:solidFill>
                  <a:srgbClr val="231F2D">
                    <a:alpha val="50195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grpSp>
            <p:nvGrpSpPr>
              <p:cNvPr id="65" name="Group 169"/>
              <p:cNvGrpSpPr/>
              <p:nvPr/>
            </p:nvGrpSpPr>
            <p:grpSpPr bwMode="auto">
              <a:xfrm rot="13973304" flipV="1">
                <a:off x="10313646" y="1553846"/>
                <a:ext cx="1219582" cy="311313"/>
                <a:chOff x="1565" y="2568"/>
                <a:chExt cx="1118" cy="279"/>
              </a:xfrm>
            </p:grpSpPr>
            <p:sp>
              <p:nvSpPr>
                <p:cNvPr id="83" name="AutoShape 1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4" name="AutoShape 1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5" name="AutoShape 1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6" name="AutoShape 1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66" name="Group 175"/>
              <p:cNvGrpSpPr/>
              <p:nvPr/>
            </p:nvGrpSpPr>
            <p:grpSpPr bwMode="auto">
              <a:xfrm rot="10800000">
                <a:off x="9739413" y="1778354"/>
                <a:ext cx="1071090" cy="831495"/>
                <a:chOff x="688" y="2475"/>
                <a:chExt cx="1206" cy="1196"/>
              </a:xfrm>
            </p:grpSpPr>
            <p:sp>
              <p:nvSpPr>
                <p:cNvPr id="67" name="Oval 176"/>
                <p:cNvSpPr>
                  <a:spLocks noChangeArrowheads="1"/>
                </p:cNvSpPr>
                <p:nvPr/>
              </p:nvSpPr>
              <p:spPr bwMode="gray">
                <a:xfrm>
                  <a:off x="734" y="2698"/>
                  <a:ext cx="1051" cy="74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68" name="Oval 177"/>
                <p:cNvSpPr>
                  <a:spLocks noChangeArrowheads="1"/>
                </p:cNvSpPr>
                <p:nvPr/>
              </p:nvSpPr>
              <p:spPr bwMode="gray">
                <a:xfrm>
                  <a:off x="766" y="2691"/>
                  <a:ext cx="1051" cy="7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pic>
              <p:nvPicPr>
                <p:cNvPr id="69" name="Picture 178" descr="circuler_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688" y="2475"/>
                  <a:ext cx="1206" cy="1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Freeform 180"/>
                <p:cNvSpPr/>
                <p:nvPr/>
              </p:nvSpPr>
              <p:spPr bwMode="gray">
                <a:xfrm>
                  <a:off x="811" y="2498"/>
                  <a:ext cx="942" cy="417"/>
                </a:xfrm>
                <a:custGeom>
                  <a:avLst/>
                  <a:gdLst>
                    <a:gd name="T0" fmla="*/ 4 w 1321"/>
                    <a:gd name="T1" fmla="*/ 1 h 712"/>
                    <a:gd name="T2" fmla="*/ 4 w 1321"/>
                    <a:gd name="T3" fmla="*/ 1 h 712"/>
                    <a:gd name="T4" fmla="*/ 4 w 1321"/>
                    <a:gd name="T5" fmla="*/ 1 h 712"/>
                    <a:gd name="T6" fmla="*/ 4 w 1321"/>
                    <a:gd name="T7" fmla="*/ 1 h 712"/>
                    <a:gd name="T8" fmla="*/ 4 w 1321"/>
                    <a:gd name="T9" fmla="*/ 1 h 712"/>
                    <a:gd name="T10" fmla="*/ 4 w 1321"/>
                    <a:gd name="T11" fmla="*/ 1 h 712"/>
                    <a:gd name="T12" fmla="*/ 4 w 1321"/>
                    <a:gd name="T13" fmla="*/ 1 h 712"/>
                    <a:gd name="T14" fmla="*/ 4 w 1321"/>
                    <a:gd name="T15" fmla="*/ 1 h 712"/>
                    <a:gd name="T16" fmla="*/ 4 w 1321"/>
                    <a:gd name="T17" fmla="*/ 1 h 712"/>
                    <a:gd name="T18" fmla="*/ 4 w 1321"/>
                    <a:gd name="T19" fmla="*/ 1 h 712"/>
                    <a:gd name="T20" fmla="*/ 3 w 1321"/>
                    <a:gd name="T21" fmla="*/ 1 h 712"/>
                    <a:gd name="T22" fmla="*/ 3 w 1321"/>
                    <a:gd name="T23" fmla="*/ 1 h 712"/>
                    <a:gd name="T24" fmla="*/ 3 w 1321"/>
                    <a:gd name="T25" fmla="*/ 1 h 712"/>
                    <a:gd name="T26" fmla="*/ 3 w 1321"/>
                    <a:gd name="T27" fmla="*/ 1 h 712"/>
                    <a:gd name="T28" fmla="*/ 3 w 1321"/>
                    <a:gd name="T29" fmla="*/ 1 h 712"/>
                    <a:gd name="T30" fmla="*/ 1 w 1321"/>
                    <a:gd name="T31" fmla="*/ 1 h 712"/>
                    <a:gd name="T32" fmla="*/ 1 w 1321"/>
                    <a:gd name="T33" fmla="*/ 1 h 712"/>
                    <a:gd name="T34" fmla="*/ 1 w 1321"/>
                    <a:gd name="T35" fmla="*/ 1 h 712"/>
                    <a:gd name="T36" fmla="*/ 1 w 1321"/>
                    <a:gd name="T37" fmla="*/ 1 h 712"/>
                    <a:gd name="T38" fmla="*/ 1 w 1321"/>
                    <a:gd name="T39" fmla="*/ 1 h 712"/>
                    <a:gd name="T40" fmla="*/ 1 w 1321"/>
                    <a:gd name="T41" fmla="*/ 1 h 712"/>
                    <a:gd name="T42" fmla="*/ 1 w 1321"/>
                    <a:gd name="T43" fmla="*/ 1 h 712"/>
                    <a:gd name="T44" fmla="*/ 1 w 1321"/>
                    <a:gd name="T45" fmla="*/ 1 h 712"/>
                    <a:gd name="T46" fmla="*/ 1 w 1321"/>
                    <a:gd name="T47" fmla="*/ 1 h 712"/>
                    <a:gd name="T48" fmla="*/ 1 w 1321"/>
                    <a:gd name="T49" fmla="*/ 1 h 712"/>
                    <a:gd name="T50" fmla="*/ 1 w 1321"/>
                    <a:gd name="T51" fmla="*/ 1 h 712"/>
                    <a:gd name="T52" fmla="*/ 1 w 1321"/>
                    <a:gd name="T53" fmla="*/ 1 h 712"/>
                    <a:gd name="T54" fmla="*/ 1 w 1321"/>
                    <a:gd name="T55" fmla="*/ 1 h 712"/>
                    <a:gd name="T56" fmla="*/ 0 w 1321"/>
                    <a:gd name="T57" fmla="*/ 1 h 712"/>
                    <a:gd name="T58" fmla="*/ 0 w 1321"/>
                    <a:gd name="T59" fmla="*/ 1 h 712"/>
                    <a:gd name="T60" fmla="*/ 1 w 1321"/>
                    <a:gd name="T61" fmla="*/ 1 h 712"/>
                    <a:gd name="T62" fmla="*/ 1 w 1321"/>
                    <a:gd name="T63" fmla="*/ 1 h 712"/>
                    <a:gd name="T64" fmla="*/ 1 w 1321"/>
                    <a:gd name="T65" fmla="*/ 1 h 712"/>
                    <a:gd name="T66" fmla="*/ 1 w 1321"/>
                    <a:gd name="T67" fmla="*/ 1 h 712"/>
                    <a:gd name="T68" fmla="*/ 1 w 1321"/>
                    <a:gd name="T69" fmla="*/ 1 h 712"/>
                    <a:gd name="T70" fmla="*/ 1 w 1321"/>
                    <a:gd name="T71" fmla="*/ 1 h 712"/>
                    <a:gd name="T72" fmla="*/ 1 w 1321"/>
                    <a:gd name="T73" fmla="*/ 1 h 712"/>
                    <a:gd name="T74" fmla="*/ 1 w 1321"/>
                    <a:gd name="T75" fmla="*/ 1 h 712"/>
                    <a:gd name="T76" fmla="*/ 1 w 1321"/>
                    <a:gd name="T77" fmla="*/ 1 h 712"/>
                    <a:gd name="T78" fmla="*/ 1 w 1321"/>
                    <a:gd name="T79" fmla="*/ 1 h 712"/>
                    <a:gd name="T80" fmla="*/ 2 w 1321"/>
                    <a:gd name="T81" fmla="*/ 1 h 712"/>
                    <a:gd name="T82" fmla="*/ 2 w 1321"/>
                    <a:gd name="T83" fmla="*/ 0 h 712"/>
                    <a:gd name="T84" fmla="*/ 2 w 1321"/>
                    <a:gd name="T85" fmla="*/ 0 h 712"/>
                    <a:gd name="T86" fmla="*/ 3 w 1321"/>
                    <a:gd name="T87" fmla="*/ 1 h 712"/>
                    <a:gd name="T88" fmla="*/ 3 w 1321"/>
                    <a:gd name="T89" fmla="*/ 1 h 712"/>
                    <a:gd name="T90" fmla="*/ 3 w 1321"/>
                    <a:gd name="T91" fmla="*/ 1 h 712"/>
                    <a:gd name="T92" fmla="*/ 3 w 1321"/>
                    <a:gd name="T93" fmla="*/ 1 h 712"/>
                    <a:gd name="T94" fmla="*/ 4 w 1321"/>
                    <a:gd name="T95" fmla="*/ 1 h 712"/>
                    <a:gd name="T96" fmla="*/ 4 w 1321"/>
                    <a:gd name="T97" fmla="*/ 1 h 712"/>
                    <a:gd name="T98" fmla="*/ 4 w 1321"/>
                    <a:gd name="T99" fmla="*/ 1 h 712"/>
                    <a:gd name="T100" fmla="*/ 4 w 1321"/>
                    <a:gd name="T101" fmla="*/ 1 h 712"/>
                    <a:gd name="T102" fmla="*/ 4 w 1321"/>
                    <a:gd name="T103" fmla="*/ 1 h 712"/>
                    <a:gd name="T104" fmla="*/ 4 w 1321"/>
                    <a:gd name="T105" fmla="*/ 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BDBD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2" name="Group 181"/>
                <p:cNvGrpSpPr/>
                <p:nvPr/>
              </p:nvGrpSpPr>
              <p:grpSpPr bwMode="auto">
                <a:xfrm rot="-1297425" flipH="1" flipV="1">
                  <a:off x="786" y="3426"/>
                  <a:ext cx="957" cy="242"/>
                  <a:chOff x="2532" y="1051"/>
                  <a:chExt cx="893" cy="246"/>
                </a:xfrm>
              </p:grpSpPr>
              <p:grpSp>
                <p:nvGrpSpPr>
                  <p:cNvPr id="73" name="Group 182"/>
                  <p:cNvGrpSpPr/>
                  <p:nvPr/>
                </p:nvGrpSpPr>
                <p:grpSpPr bwMode="auto">
                  <a:xfrm>
                    <a:off x="2532" y="1051"/>
                    <a:ext cx="743" cy="185"/>
                    <a:chOff x="1565" y="2568"/>
                    <a:chExt cx="1118" cy="279"/>
                  </a:xfrm>
                </p:grpSpPr>
                <p:sp>
                  <p:nvSpPr>
                    <p:cNvPr id="79" name="AutoShape 18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80" name="AutoShape 18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81" name="AutoShape 18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82" name="AutoShape 18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  <p:grpSp>
                <p:nvGrpSpPr>
                  <p:cNvPr id="74" name="Group 187"/>
                  <p:cNvGrpSpPr/>
                  <p:nvPr/>
                </p:nvGrpSpPr>
                <p:grpSpPr bwMode="auto">
                  <a:xfrm rot="1353540">
                    <a:off x="2682" y="1111"/>
                    <a:ext cx="743" cy="186"/>
                    <a:chOff x="1565" y="2568"/>
                    <a:chExt cx="1118" cy="279"/>
                  </a:xfrm>
                </p:grpSpPr>
                <p:sp>
                  <p:nvSpPr>
                    <p:cNvPr id="75" name="AutoShape 18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76" name="AutoShape 18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77" name="AutoShape 19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  <p:sp>
                  <p:nvSpPr>
                    <p:cNvPr id="78" name="AutoShape 19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endParaRPr lang="zh-CN" altLang="en-US"/>
                    </a:p>
                  </p:txBody>
                </p:sp>
              </p:grpSp>
            </p:grpSp>
            <p:sp>
              <p:nvSpPr>
                <p:cNvPr id="70" name="Oval 179"/>
                <p:cNvSpPr>
                  <a:spLocks noChangeArrowheads="1"/>
                </p:cNvSpPr>
                <p:nvPr/>
              </p:nvSpPr>
              <p:spPr bwMode="gray">
                <a:xfrm>
                  <a:off x="736" y="2475"/>
                  <a:ext cx="1088" cy="11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>
                        <a:gamma/>
                        <a:shade val="26275"/>
                        <a:invGamma/>
                        <a:alpha val="89999"/>
                      </a:srgbClr>
                    </a:gs>
                    <a:gs pos="50000">
                      <a:srgbClr val="DDDDDD">
                        <a:alpha val="45000"/>
                      </a:srgbClr>
                    </a:gs>
                    <a:gs pos="100000">
                      <a:srgbClr val="DDDDDD">
                        <a:gamma/>
                        <a:shade val="26275"/>
                        <a:invGamma/>
                        <a:alpha val="89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3" name="文本框 2"/>
            <p:cNvSpPr txBox="1"/>
            <p:nvPr/>
          </p:nvSpPr>
          <p:spPr>
            <a:xfrm>
              <a:off x="4012218" y="2658935"/>
              <a:ext cx="18193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教师</a:t>
              </a:r>
              <a:r>
                <a:rPr lang="zh-CN" altLang="en-US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演示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实验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97" name="未知"/>
          <p:cNvSpPr/>
          <p:nvPr/>
        </p:nvSpPr>
        <p:spPr bwMode="auto">
          <a:xfrm>
            <a:off x="4846643" y="2276481"/>
            <a:ext cx="1838325" cy="2722563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87" name="Group 57"/>
          <p:cNvGrpSpPr/>
          <p:nvPr/>
        </p:nvGrpSpPr>
        <p:grpSpPr bwMode="auto">
          <a:xfrm>
            <a:off x="4407687" y="2619762"/>
            <a:ext cx="5827712" cy="3324225"/>
            <a:chOff x="0" y="0"/>
            <a:chExt cx="9178" cy="5234"/>
          </a:xfrm>
        </p:grpSpPr>
        <p:sp>
          <p:nvSpPr>
            <p:cNvPr id="88" name="未知"/>
            <p:cNvSpPr/>
            <p:nvPr/>
          </p:nvSpPr>
          <p:spPr bwMode="auto">
            <a:xfrm>
              <a:off x="8160" y="0"/>
              <a:ext cx="1008" cy="175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未知"/>
            <p:cNvSpPr/>
            <p:nvPr/>
          </p:nvSpPr>
          <p:spPr bwMode="auto">
            <a:xfrm>
              <a:off x="2890" y="0"/>
              <a:ext cx="6288" cy="1125"/>
            </a:xfrm>
            <a:custGeom>
              <a:avLst/>
              <a:gdLst>
                <a:gd name="T0" fmla="*/ 185558 w 1920"/>
                <a:gd name="T1" fmla="*/ 69920 h 284"/>
                <a:gd name="T2" fmla="*/ 0 w 1920"/>
                <a:gd name="T3" fmla="*/ 69920 h 284"/>
                <a:gd name="T4" fmla="*/ 51350 w 1920"/>
                <a:gd name="T5" fmla="*/ 0 h 284"/>
                <a:gd name="T6" fmla="*/ 221019 w 1920"/>
                <a:gd name="T7" fmla="*/ 0 h 284"/>
                <a:gd name="T8" fmla="*/ 185558 w 1920"/>
                <a:gd name="T9" fmla="*/ 6992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0" name="未知"/>
            <p:cNvSpPr/>
            <p:nvPr/>
          </p:nvSpPr>
          <p:spPr bwMode="auto">
            <a:xfrm>
              <a:off x="7143" y="1735"/>
              <a:ext cx="1003" cy="1760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1" name="未知"/>
            <p:cNvSpPr/>
            <p:nvPr/>
          </p:nvSpPr>
          <p:spPr bwMode="auto">
            <a:xfrm>
              <a:off x="6133" y="3469"/>
              <a:ext cx="1010" cy="176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2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" name="未知"/>
            <p:cNvSpPr/>
            <p:nvPr/>
          </p:nvSpPr>
          <p:spPr bwMode="auto">
            <a:xfrm>
              <a:off x="2" y="3481"/>
              <a:ext cx="7142" cy="1125"/>
            </a:xfrm>
            <a:custGeom>
              <a:avLst/>
              <a:gdLst>
                <a:gd name="T0" fmla="*/ 2147483647 w 2180"/>
                <a:gd name="T1" fmla="*/ 2147483647 h 284"/>
                <a:gd name="T2" fmla="*/ 0 w 2180"/>
                <a:gd name="T3" fmla="*/ 2147483647 h 284"/>
                <a:gd name="T4" fmla="*/ 2147483647 w 2180"/>
                <a:gd name="T5" fmla="*/ 0 h 284"/>
                <a:gd name="T6" fmla="*/ 2147483647 w 2180"/>
                <a:gd name="T7" fmla="*/ 0 h 284"/>
                <a:gd name="T8" fmla="*/ 2147483647 w 2180"/>
                <a:gd name="T9" fmla="*/ 214748364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Rectangle 63"/>
            <p:cNvSpPr>
              <a:spLocks noChangeArrowheads="1"/>
            </p:cNvSpPr>
            <p:nvPr/>
          </p:nvSpPr>
          <p:spPr bwMode="auto">
            <a:xfrm>
              <a:off x="2855" y="705"/>
              <a:ext cx="5305" cy="1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32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得出结论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4" name="未知"/>
            <p:cNvSpPr/>
            <p:nvPr/>
          </p:nvSpPr>
          <p:spPr bwMode="auto">
            <a:xfrm>
              <a:off x="1450" y="1735"/>
              <a:ext cx="6708" cy="1132"/>
            </a:xfrm>
            <a:custGeom>
              <a:avLst/>
              <a:gdLst>
                <a:gd name="T0" fmla="*/ 200500 w 2048"/>
                <a:gd name="T1" fmla="*/ 70685 h 286"/>
                <a:gd name="T2" fmla="*/ 0 w 2048"/>
                <a:gd name="T3" fmla="*/ 70685 h 286"/>
                <a:gd name="T4" fmla="*/ 51335 w 2048"/>
                <a:gd name="T5" fmla="*/ 0 h 286"/>
                <a:gd name="T6" fmla="*/ 235710 w 2048"/>
                <a:gd name="T7" fmla="*/ 0 h 286"/>
                <a:gd name="T8" fmla="*/ 200500 w 2048"/>
                <a:gd name="T9" fmla="*/ 70685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5" name="Rectangle 65"/>
            <p:cNvSpPr>
              <a:spLocks noChangeArrowheads="1"/>
            </p:cNvSpPr>
            <p:nvPr/>
          </p:nvSpPr>
          <p:spPr bwMode="auto">
            <a:xfrm>
              <a:off x="1455" y="2167"/>
              <a:ext cx="5769" cy="13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3200" dirty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实验探究</a:t>
              </a:r>
              <a:endPara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6" name="Rectangle 66"/>
            <p:cNvSpPr>
              <a:spLocks noChangeArrowheads="1"/>
            </p:cNvSpPr>
            <p:nvPr/>
          </p:nvSpPr>
          <p:spPr bwMode="auto">
            <a:xfrm>
              <a:off x="0" y="3869"/>
              <a:ext cx="6145" cy="136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3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激发兴趣</a:t>
              </a:r>
              <a:endPara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98" name="图片 97" descr="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069" y="74071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矩形 98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00" name="TextBox 18"/>
          <p:cNvSpPr txBox="1"/>
          <p:nvPr/>
        </p:nvSpPr>
        <p:spPr bwMode="auto">
          <a:xfrm>
            <a:off x="8280614" y="570160"/>
            <a:ext cx="3039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1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07799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85304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2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7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2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14153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0" name="图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62266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36" y="2241319"/>
            <a:ext cx="3395066" cy="1871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1642221" y="4915446"/>
            <a:ext cx="5055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定义：上端开口，底部连通的容器叫做连通器。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特点：连通器里的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同种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液体不流动时，各容器的液面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保持相平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78572" y="1466937"/>
            <a:ext cx="563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（二）与液体压强相关的应用实例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图片 17" descr="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687" y="761256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6" name="TextBox 18"/>
          <p:cNvSpPr txBox="1"/>
          <p:nvPr/>
        </p:nvSpPr>
        <p:spPr bwMode="auto">
          <a:xfrm>
            <a:off x="8356121" y="555000"/>
            <a:ext cx="2647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81" y="2241319"/>
            <a:ext cx="3170093" cy="232253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64236" y="4915446"/>
            <a:ext cx="3998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液压机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工作原理：帕斯卡定律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85218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362723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1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6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21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91572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39685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78572" y="1466937"/>
            <a:ext cx="5634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（二）与液体压强相关的应用实例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8877" y="2166135"/>
            <a:ext cx="278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连通器应用实例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65" y="4674969"/>
            <a:ext cx="2442076" cy="17412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65" y="2764539"/>
            <a:ext cx="1842880" cy="1760062"/>
          </a:xfrm>
          <a:prstGeom prst="rect">
            <a:avLst/>
          </a:prstGeom>
        </p:spPr>
      </p:pic>
      <p:pic>
        <p:nvPicPr>
          <p:cNvPr id="18" name="图片 17" descr="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069" y="73536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6" name="TextBox 18"/>
          <p:cNvSpPr txBox="1"/>
          <p:nvPr/>
        </p:nvSpPr>
        <p:spPr bwMode="auto">
          <a:xfrm>
            <a:off x="8359851" y="532855"/>
            <a:ext cx="287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11788" y="2187565"/>
            <a:ext cx="278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液压机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应用实例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3" y="3057120"/>
            <a:ext cx="3491227" cy="1952625"/>
          </a:xfrm>
          <a:prstGeom prst="rect">
            <a:avLst/>
          </a:prstGeom>
        </p:spPr>
      </p:pic>
      <p:pic>
        <p:nvPicPr>
          <p:cNvPr id="20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30627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308132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0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5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30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636981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85094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642221" y="1384365"/>
            <a:ext cx="5968365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三、课堂小结，形成结构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1185" y="2284342"/>
            <a:ext cx="84305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液体压强的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特点：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）液体对容器底部、侧壁有压强，液体内部也有压强。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）液体内部向各个方向都有压强，同种液体在同一深度处、各个方向的压强大小相等，随液体深度增加，压强随之变大；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不同液体中，产生的压强大小与液体密度有关，在同一深度，密度越大，液体的压强越大。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液体压强的计算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en-US" altLang="zh-CN" sz="2400" b="1" i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=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gh</a:t>
            </a:r>
            <a:endParaRPr lang="en-US" altLang="zh-CN" sz="2400" b="1" i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连通器：上端开口，下端连通。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369" y="705235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7883596" y="540025"/>
            <a:ext cx="3697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8742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26247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0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5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55096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03209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3906453" y="1589931"/>
            <a:ext cx="5091209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678262" y="2450908"/>
            <a:ext cx="5356421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647654" y="3297338"/>
            <a:ext cx="5387029" cy="68520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678262" y="4182414"/>
            <a:ext cx="5356421" cy="68520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719015" y="5041732"/>
            <a:ext cx="5315660" cy="68520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KSO_Shape"/>
          <p:cNvSpPr/>
          <p:nvPr/>
        </p:nvSpPr>
        <p:spPr>
          <a:xfrm>
            <a:off x="3487728" y="1451481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KSO_Shape"/>
          <p:cNvSpPr/>
          <p:nvPr/>
        </p:nvSpPr>
        <p:spPr>
          <a:xfrm>
            <a:off x="3487728" y="2323007"/>
            <a:ext cx="823863" cy="83563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>
          <a:xfrm>
            <a:off x="3494521" y="3207165"/>
            <a:ext cx="823863" cy="83563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KSO_Shape"/>
          <p:cNvSpPr/>
          <p:nvPr/>
        </p:nvSpPr>
        <p:spPr>
          <a:xfrm>
            <a:off x="3494513" y="4072728"/>
            <a:ext cx="817070" cy="831458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>
          <a:xfrm>
            <a:off x="3501306" y="4981483"/>
            <a:ext cx="823864" cy="80936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sp>
        <p:nvSpPr>
          <p:cNvPr id="23" name="任意多边形 22"/>
          <p:cNvSpPr/>
          <p:nvPr/>
        </p:nvSpPr>
        <p:spPr>
          <a:xfrm>
            <a:off x="4006944" y="5901059"/>
            <a:ext cx="5027739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板书设计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KSO_Shape"/>
          <p:cNvSpPr/>
          <p:nvPr/>
        </p:nvSpPr>
        <p:spPr>
          <a:xfrm>
            <a:off x="3475557" y="5854338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1798046" y="1273493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7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4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830055" y="227579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98949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9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4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44" y="709356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73210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988630" y="154504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3" grpId="0" animBg="1"/>
      <p:bldP spid="23" grpId="1" animBg="1"/>
      <p:bldP spid="35" grpId="0" animBg="1"/>
      <p:bldP spid="3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642110" y="1526540"/>
            <a:ext cx="5753735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四、随堂练习，巩固新知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1648" y="2409583"/>
            <a:ext cx="84692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一试管中装有一定质量的某种液体，当将倾斜的试管扶到竖直位置时，该液体对试管底部的压强（ 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A.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逐渐增大   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B.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逐渐减小 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C.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保持不变 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D.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以上均有可能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三个相同的烧杯放在同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水平面上，分别盛有盐水、水和酒精．它们的液面高度相同，已知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ρ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盐水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&gt;ρ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&gt;ρ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酒精，其中烧杯底受到压强最大的是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(    ) 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．盛盐水的烧杯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．盛水的烧杯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．盛酒精的烧杯    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．三者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样大  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上端开口，下端相连通的容器叫</a:t>
            </a:r>
            <a:r>
              <a:rPr lang="zh-CN" altLang="en-US" sz="20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，当水不流动时，各容器中的水面高度是</a:t>
            </a:r>
            <a:r>
              <a:rPr lang="zh-CN" altLang="en-US" sz="20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308" y="65532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5" name="TextBox 18"/>
          <p:cNvSpPr txBox="1"/>
          <p:nvPr/>
        </p:nvSpPr>
        <p:spPr bwMode="auto">
          <a:xfrm>
            <a:off x="7772321" y="476179"/>
            <a:ext cx="3698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1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16978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94483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1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6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81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23332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71445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2218690" y="1614805"/>
            <a:ext cx="5339080" cy="5791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五、布置作业，拓展延伸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107904" y="3454038"/>
            <a:ext cx="3972236" cy="2393335"/>
            <a:chOff x="2584533" y="2029304"/>
            <a:chExt cx="3972236" cy="239333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9" name="等腰三角形 18"/>
            <p:cNvSpPr/>
            <p:nvPr/>
          </p:nvSpPr>
          <p:spPr>
            <a:xfrm>
              <a:off x="2584533" y="2029304"/>
              <a:ext cx="3972236" cy="894646"/>
            </a:xfrm>
            <a:prstGeom prst="triangle">
              <a:avLst>
                <a:gd name="adj" fmla="val 507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/>
            <p:nvPr/>
          </p:nvSpPr>
          <p:spPr>
            <a:xfrm>
              <a:off x="3163974" y="2910385"/>
              <a:ext cx="2813354" cy="151225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760009" y="4365286"/>
            <a:ext cx="2659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循序渐进</a:t>
            </a:r>
            <a:endParaRPr lang="en-US" altLang="zh-CN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层层深入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15117" y="2638576"/>
            <a:ext cx="2749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accent4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液体的压强</a:t>
            </a:r>
            <a:endParaRPr lang="zh-CN" altLang="en-US" sz="4000" b="1" dirty="0">
              <a:solidFill>
                <a:schemeClr val="accent4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77009" y="2367119"/>
            <a:ext cx="720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为什么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潜水员下潜不同的深度要穿不同的潜水服？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为什么水坝建成上窄下宽的形状？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6" name="图片 15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012" y="717132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3" name="TextBox 18"/>
          <p:cNvSpPr txBox="1"/>
          <p:nvPr/>
        </p:nvSpPr>
        <p:spPr bwMode="auto">
          <a:xfrm>
            <a:off x="7961132" y="544640"/>
            <a:ext cx="3398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5" y="3683504"/>
            <a:ext cx="1779620" cy="261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29" y="3744615"/>
            <a:ext cx="3141464" cy="236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76036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53541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4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39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82390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30503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21" grpId="0"/>
      <p:bldP spid="22" grpId="0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09056" y="6684841"/>
            <a:ext cx="8488588" cy="5277246"/>
            <a:chOff x="185056" y="6684841"/>
            <a:chExt cx="8488588" cy="5277246"/>
          </a:xfrm>
        </p:grpSpPr>
        <p:grpSp>
          <p:nvGrpSpPr>
            <p:cNvPr id="2" name="组合 1"/>
            <p:cNvGrpSpPr/>
            <p:nvPr/>
          </p:nvGrpSpPr>
          <p:grpSpPr>
            <a:xfrm>
              <a:off x="185056" y="6684841"/>
              <a:ext cx="8488588" cy="5277246"/>
              <a:chOff x="457004" y="10087953"/>
              <a:chExt cx="8488588" cy="5277246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ackgroundRemoval t="5701" b="94299" l="2556" r="9776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004" y="10087953"/>
                <a:ext cx="8488588" cy="5277246"/>
              </a:xfrm>
              <a:prstGeom prst="rect">
                <a:avLst/>
              </a:prstGeom>
            </p:spPr>
          </p:pic>
          <p:sp>
            <p:nvSpPr>
              <p:cNvPr id="47" name="文本框 17"/>
              <p:cNvSpPr txBox="1"/>
              <p:nvPr/>
            </p:nvSpPr>
            <p:spPr>
              <a:xfrm>
                <a:off x="1153561" y="11677363"/>
                <a:ext cx="28068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一、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液体压强的特点</a:t>
                </a:r>
                <a:endParaRPr lang="en-US" altLang="zh-CN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49" name="文本框 1"/>
              <p:cNvSpPr txBox="1"/>
              <p:nvPr/>
            </p:nvSpPr>
            <p:spPr>
              <a:xfrm>
                <a:off x="1182024" y="12122188"/>
                <a:ext cx="36004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</a:rPr>
                  <a:t> 1</a:t>
                </a:r>
                <a:r>
                  <a:rPr lang="en-US" altLang="zh-CN" sz="2000" dirty="0" smtClean="0">
                    <a:solidFill>
                      <a:schemeClr val="bg1"/>
                    </a:solidFill>
                  </a:rPr>
                  <a:t>.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液体对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容器底部、侧壁都有压强。</a:t>
                </a:r>
                <a:endParaRPr lang="zh-CN" altLang="en-US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50" name="文本框 2"/>
              <p:cNvSpPr txBox="1"/>
              <p:nvPr/>
            </p:nvSpPr>
            <p:spPr>
              <a:xfrm>
                <a:off x="1220477" y="12761037"/>
                <a:ext cx="27399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 </a:t>
                </a:r>
                <a:r>
                  <a:rPr lang="en-US" altLang="zh-CN" sz="2000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.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液体内部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也有压强。</a:t>
                </a:r>
                <a:endParaRPr lang="zh-CN" altLang="en-US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2594033" y="7559899"/>
              <a:ext cx="3307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科学探究：液体的压强</a:t>
              </a:r>
              <a:endParaRPr lang="zh-CN" altLang="en-US" sz="24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4026598" y="1349839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026598" y="2300946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026598" y="3237529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026598" y="4174121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026589" y="5096199"/>
            <a:ext cx="4979050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3733169" y="1292125"/>
            <a:ext cx="837451" cy="79757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733169" y="2228207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746757" y="3138369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3733168" y="4085983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3733167" y="5025749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grpSp>
        <p:nvGrpSpPr>
          <p:cNvPr id="3" name="组合 2"/>
          <p:cNvGrpSpPr/>
          <p:nvPr/>
        </p:nvGrpSpPr>
        <p:grpSpPr>
          <a:xfrm>
            <a:off x="3752510" y="5975854"/>
            <a:ext cx="5272481" cy="809174"/>
            <a:chOff x="2209157" y="5975854"/>
            <a:chExt cx="5272481" cy="809174"/>
          </a:xfrm>
        </p:grpSpPr>
        <p:sp>
          <p:nvSpPr>
            <p:cNvPr id="27" name="任意多边形 26"/>
            <p:cNvSpPr/>
            <p:nvPr/>
          </p:nvSpPr>
          <p:spPr>
            <a:xfrm>
              <a:off x="2407053" y="6021329"/>
              <a:ext cx="5074585" cy="663512"/>
            </a:xfrm>
            <a:custGeom>
              <a:avLst/>
              <a:gdLst>
                <a:gd name="connsiteX0" fmla="*/ 114203 w 685207"/>
                <a:gd name="connsiteY0" fmla="*/ 0 h 4440353"/>
                <a:gd name="connsiteX1" fmla="*/ 571004 w 685207"/>
                <a:gd name="connsiteY1" fmla="*/ 0 h 4440353"/>
                <a:gd name="connsiteX2" fmla="*/ 685207 w 685207"/>
                <a:gd name="connsiteY2" fmla="*/ 114203 h 4440353"/>
                <a:gd name="connsiteX3" fmla="*/ 685207 w 685207"/>
                <a:gd name="connsiteY3" fmla="*/ 4440353 h 4440353"/>
                <a:gd name="connsiteX4" fmla="*/ 685207 w 685207"/>
                <a:gd name="connsiteY4" fmla="*/ 4440353 h 4440353"/>
                <a:gd name="connsiteX5" fmla="*/ 0 w 685207"/>
                <a:gd name="connsiteY5" fmla="*/ 4440353 h 4440353"/>
                <a:gd name="connsiteX6" fmla="*/ 0 w 685207"/>
                <a:gd name="connsiteY6" fmla="*/ 4440353 h 4440353"/>
                <a:gd name="connsiteX7" fmla="*/ 0 w 685207"/>
                <a:gd name="connsiteY7" fmla="*/ 114203 h 4440353"/>
                <a:gd name="connsiteX8" fmla="*/ 114203 w 685207"/>
                <a:gd name="connsiteY8" fmla="*/ 0 h 44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207" h="4440353">
                  <a:moveTo>
                    <a:pt x="685207" y="740071"/>
                  </a:moveTo>
                  <a:lnTo>
                    <a:pt x="685207" y="3700282"/>
                  </a:lnTo>
                  <a:cubicBezTo>
                    <a:pt x="685207" y="4109015"/>
                    <a:pt x="677317" y="4440353"/>
                    <a:pt x="667584" y="4440353"/>
                  </a:cubicBezTo>
                  <a:lnTo>
                    <a:pt x="0" y="4440353"/>
                  </a:lnTo>
                  <a:lnTo>
                    <a:pt x="0" y="44403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667584" y="0"/>
                  </a:lnTo>
                  <a:cubicBezTo>
                    <a:pt x="677317" y="0"/>
                    <a:pt x="685207" y="331338"/>
                    <a:pt x="685207" y="740071"/>
                  </a:cubicBezTo>
                  <a:close/>
                </a:path>
              </a:pathLst>
            </a:custGeom>
            <a:solidFill>
              <a:schemeClr val="bg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7580" rIns="57578" bIns="57579" numCol="1" spcCol="1270" anchor="ctr" anchorCtr="0">
              <a:noAutofit/>
            </a:bodyPr>
            <a:lstStyle/>
            <a:p>
              <a:pPr marL="0" lvl="1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3800" dirty="0"/>
                <a:t>          </a:t>
              </a:r>
              <a:r>
                <a:rPr lang="zh-CN" altLang="en-US" sz="3800" dirty="0">
                  <a:solidFill>
                    <a:schemeClr val="accent6">
                      <a:lumMod val="75000"/>
                    </a:schemeClr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板书设计</a:t>
              </a:r>
              <a:endPara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KSO_Shape"/>
            <p:cNvSpPr/>
            <p:nvPr/>
          </p:nvSpPr>
          <p:spPr>
            <a:xfrm>
              <a:off x="2209157" y="5975854"/>
              <a:ext cx="823863" cy="80917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1" tIns="381658" rIns="12699" bIns="381657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4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6</a:t>
              </a:r>
              <a:endPara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9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72528" y="8285256"/>
            <a:ext cx="7371842" cy="2639769"/>
            <a:chOff x="2472528" y="8285256"/>
            <a:chExt cx="7371842" cy="2639769"/>
          </a:xfrm>
        </p:grpSpPr>
        <p:sp>
          <p:nvSpPr>
            <p:cNvPr id="37" name="文本框 2"/>
            <p:cNvSpPr txBox="1"/>
            <p:nvPr/>
          </p:nvSpPr>
          <p:spPr>
            <a:xfrm>
              <a:off x="6237081" y="8285256"/>
              <a:ext cx="311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三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、液体压强的计算公式</a:t>
              </a:r>
              <a:endParaRPr lang="en-US" altLang="zh-CN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文本框 2"/>
            <p:cNvSpPr txBox="1"/>
            <p:nvPr/>
          </p:nvSpPr>
          <p:spPr>
            <a:xfrm>
              <a:off x="2472528" y="9711423"/>
              <a:ext cx="3136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二、影响液体压强的因素</a:t>
              </a:r>
              <a:endPara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5" name="文本框 2"/>
            <p:cNvSpPr txBox="1"/>
            <p:nvPr/>
          </p:nvSpPr>
          <p:spPr>
            <a:xfrm>
              <a:off x="6705439" y="8749005"/>
              <a:ext cx="3138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p=</a:t>
              </a:r>
              <a:r>
                <a:rPr lang="en-US" altLang="zh-CN" sz="2000" i="1" dirty="0" err="1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ρgh</a:t>
              </a:r>
              <a:endParaRPr lang="en-US" altLang="zh-CN" sz="2000" i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文本框 2"/>
            <p:cNvSpPr txBox="1"/>
            <p:nvPr/>
          </p:nvSpPr>
          <p:spPr>
            <a:xfrm>
              <a:off x="2546960" y="10118169"/>
              <a:ext cx="2739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1.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液体深度。</a:t>
              </a:r>
              <a:endPara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文本框 2"/>
            <p:cNvSpPr txBox="1"/>
            <p:nvPr/>
          </p:nvSpPr>
          <p:spPr>
            <a:xfrm>
              <a:off x="2539773" y="10524915"/>
              <a:ext cx="2739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.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液体密度。</a:t>
              </a:r>
              <a:endPara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2" name="文本框 2"/>
          <p:cNvSpPr txBox="1"/>
          <p:nvPr/>
        </p:nvSpPr>
        <p:spPr>
          <a:xfrm>
            <a:off x="6223433" y="9341603"/>
            <a:ext cx="313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四</a:t>
            </a:r>
            <a:r>
              <a:rPr lang="zh-CN" altLang="en-US" sz="20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、应用</a:t>
            </a:r>
            <a:endParaRPr lang="en-US" altLang="zh-CN" sz="2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5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16976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6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94481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9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4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79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623330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71443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-4.44444E-6 -0.8018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9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4509E-6 L -4.44444E-6 -0.8018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9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8018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8018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40" r="75" b="22383"/>
          <a:stretch>
            <a:fillRect/>
          </a:stretch>
        </p:blipFill>
        <p:spPr>
          <a:xfrm>
            <a:off x="0" y="13648"/>
            <a:ext cx="12173803" cy="6851176"/>
          </a:xfrm>
          <a:prstGeom prst="rect">
            <a:avLst/>
          </a:prstGeom>
        </p:spPr>
      </p:pic>
      <p:grpSp>
        <p:nvGrpSpPr>
          <p:cNvPr id="2" name="组合 28"/>
          <p:cNvGrpSpPr/>
          <p:nvPr/>
        </p:nvGrpSpPr>
        <p:grpSpPr bwMode="auto">
          <a:xfrm>
            <a:off x="2170930" y="3838140"/>
            <a:ext cx="8497071" cy="1569660"/>
            <a:chOff x="4089451" y="4341132"/>
            <a:chExt cx="5234714" cy="1882611"/>
          </a:xfrm>
        </p:grpSpPr>
        <p:sp>
          <p:nvSpPr>
            <p:cNvPr id="22" name="TextBox 21"/>
            <p:cNvSpPr txBox="1"/>
            <p:nvPr/>
          </p:nvSpPr>
          <p:spPr>
            <a:xfrm>
              <a:off x="4531926" y="4588280"/>
              <a:ext cx="4792239" cy="1218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60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新魏" panose="02010800040101010101" pitchFamily="2" charset="-122"/>
                  <a:ea typeface="华文新魏" panose="02010800040101010101" pitchFamily="2" charset="-122"/>
                </a:rPr>
                <a:t>学探究：液体的压强</a:t>
              </a:r>
              <a:endParaRPr lang="zh-CN" altLang="en-US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3506" name="矩形 30"/>
            <p:cNvSpPr>
              <a:spLocks noChangeArrowheads="1"/>
            </p:cNvSpPr>
            <p:nvPr/>
          </p:nvSpPr>
          <p:spPr bwMode="auto">
            <a:xfrm>
              <a:off x="4089451" y="4341132"/>
              <a:ext cx="872202" cy="188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96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科</a:t>
              </a:r>
              <a:endParaRPr lang="zh-CN" altLang="en-US" sz="96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744758" y="5107545"/>
            <a:ext cx="2382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模拟讲课</a:t>
            </a:r>
            <a:endParaRPr lang="zh-CN" altLang="en-US" sz="4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32890" y="4329375"/>
            <a:ext cx="85675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766200" y="1523080"/>
            <a:ext cx="286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趣味小实验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50702" y="5338805"/>
            <a:ext cx="602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、液体对容器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底部有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压强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11" y="2282289"/>
            <a:ext cx="2617626" cy="29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97" y="2230966"/>
            <a:ext cx="2620370" cy="29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2186159"/>
            <a:ext cx="2674856" cy="300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矩形 22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7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50702" y="6222573"/>
            <a:ext cx="460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、液体内部也有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压强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0701" y="5783171"/>
            <a:ext cx="54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、液体对容器侧壁有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压强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21448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98953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1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1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27802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75915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5551" y="1501985"/>
            <a:ext cx="71042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（一）科学探究：液体的压强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02296" y="6049586"/>
            <a:ext cx="723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猜想一下：影响液体压强的因素可能有哪些？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34" y="2533184"/>
            <a:ext cx="4356228" cy="351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矩形 18"/>
          <p:cNvSpPr/>
          <p:nvPr/>
        </p:nvSpPr>
        <p:spPr>
          <a:xfrm>
            <a:off x="2091036" y="2000826"/>
            <a:ext cx="535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1</a:t>
            </a:r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、小组合作  自主实验</a:t>
            </a:r>
            <a:endParaRPr lang="en-US" altLang="zh-CN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1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62389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39894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2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7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92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68743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16856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1185" y="1500407"/>
            <a:ext cx="5355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、认识仪器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9" y="2235274"/>
            <a:ext cx="3773820" cy="400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标题 1"/>
          <p:cNvSpPr>
            <a:spLocks noGrp="1"/>
          </p:cNvSpPr>
          <p:nvPr>
            <p:ph type="title"/>
          </p:nvPr>
        </p:nvSpPr>
        <p:spPr>
          <a:xfrm>
            <a:off x="1500424" y="1500407"/>
            <a:ext cx="3804920" cy="72390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zh-CN" alt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动动</a:t>
            </a:r>
            <a:r>
              <a:rPr lang="zh-CN" alt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脑  想一想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2766" y="2676017"/>
            <a:ext cx="434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实验应该怎样设计？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838228" y="3443884"/>
            <a:ext cx="632597" cy="812518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0565" y="4369007"/>
            <a:ext cx="404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采用哪种探究方法？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 dirty="0"/>
          </a:p>
        </p:txBody>
      </p:sp>
      <p:sp>
        <p:nvSpPr>
          <p:cNvPr id="20" name="矩形 19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21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7295816" y="1557228"/>
            <a:ext cx="2716090" cy="7239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注意事项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82898" y="2820343"/>
            <a:ext cx="434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橡胶</a:t>
            </a:r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管不要弯折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28689" y="3759530"/>
            <a:ext cx="434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液面稳定以后再读数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2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8744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26249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2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7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55098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03211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4" grpId="0" bldLvl="0" animBg="1"/>
      <p:bldP spid="44" grpId="1" bldLvl="0" animBg="1"/>
      <p:bldP spid="6" grpId="0"/>
      <p:bldP spid="6" grpId="1"/>
      <p:bldP spid="7" grpId="0" animBg="1"/>
      <p:bldP spid="7" grpId="1" animBg="1"/>
      <p:bldP spid="8" grpId="0"/>
      <p:bldP spid="8" grpId="1"/>
      <p:bldP spid="29" grpId="0" bldLvl="0" animBg="1"/>
      <p:bldP spid="29" grpId="1" bldLvl="0" animBg="1"/>
      <p:bldP spid="30" grpId="0"/>
      <p:bldP spid="30" grpId="1"/>
      <p:bldP spid="31" grpId="0"/>
      <p:bldP spid="3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 1"/>
          <p:cNvSpPr>
            <a:spLocks noGrp="1"/>
          </p:cNvSpPr>
          <p:nvPr>
            <p:ph type="title"/>
          </p:nvPr>
        </p:nvSpPr>
        <p:spPr>
          <a:xfrm>
            <a:off x="1088703" y="1508901"/>
            <a:ext cx="2782842" cy="72374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实验</a:t>
            </a:r>
            <a:r>
              <a:rPr lang="zh-CN" altLang="en-US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现象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8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42221" y="5636598"/>
            <a:ext cx="565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液体内部向各个方向都有压强，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73" y="2476912"/>
            <a:ext cx="2606104" cy="292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5" y="2476911"/>
            <a:ext cx="2622747" cy="292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20" y="2476911"/>
            <a:ext cx="2556719" cy="296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1603590" y="6124488"/>
            <a:ext cx="565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各个方向的压强大小相等。</a:t>
            </a:r>
            <a:endParaRPr lang="zh-CN" altLang="en-US" sz="28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6445733" y="5636597"/>
            <a:ext cx="4895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同种液体在同一深度的各处、</a:t>
            </a:r>
            <a:endParaRPr lang="zh-CN" altLang="en-US" sz="2400" b="1" dirty="0"/>
          </a:p>
        </p:txBody>
      </p:sp>
      <p:pic>
        <p:nvPicPr>
          <p:cNvPr id="27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989685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67190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8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3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88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596039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44152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23" grpId="0"/>
      <p:bldP spid="16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949" l="9314" r="89706">
                        <a14:foregroundMark x1="41176" y1="72821" x2="36765" y2="71282"/>
                        <a14:foregroundMark x1="35294" y1="68718" x2="33333" y2="6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22" y="1410229"/>
            <a:ext cx="2325704" cy="2187758"/>
          </a:xfrm>
          <a:prstGeom prst="rect">
            <a:avLst/>
          </a:prstGeom>
        </p:spPr>
      </p:pic>
      <p:sp>
        <p:nvSpPr>
          <p:cNvPr id="58" name="标题 1"/>
          <p:cNvSpPr>
            <a:spLocks noGrp="1"/>
          </p:cNvSpPr>
          <p:nvPr>
            <p:ph type="title"/>
          </p:nvPr>
        </p:nvSpPr>
        <p:spPr>
          <a:xfrm>
            <a:off x="1766200" y="1480115"/>
            <a:ext cx="2627252" cy="72374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记录数据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69469" y="2504109"/>
          <a:ext cx="7309962" cy="281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925"/>
                <a:gridCol w="1681925"/>
                <a:gridCol w="1973056"/>
                <a:gridCol w="1973056"/>
              </a:tblGrid>
              <a:tr h="548164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 </a:t>
                      </a:r>
                      <a:r>
                        <a:rPr lang="zh-CN" altLang="en-US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液体深度（</a:t>
                      </a:r>
                      <a:r>
                        <a:rPr lang="en-US" altLang="zh-CN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cm</a:t>
                      </a:r>
                      <a:r>
                        <a:rPr lang="zh-CN" altLang="en-US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sz="3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U</a:t>
                      </a:r>
                      <a:r>
                        <a:rPr lang="zh-CN" altLang="en-US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型管两侧高度差（</a:t>
                      </a:r>
                      <a:r>
                        <a:rPr lang="en-US" altLang="zh-CN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cm</a:t>
                      </a:r>
                      <a:r>
                        <a:rPr lang="zh-CN" altLang="en-US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sz="2800" dirty="0" smtClean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cPr/>
                </a:tc>
              </a:tr>
              <a:tr h="5481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水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accent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盐水</a:t>
                      </a:r>
                      <a:endParaRPr lang="zh-CN" altLang="en-US" sz="2800" b="1" dirty="0">
                        <a:solidFill>
                          <a:schemeClr val="accent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水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accent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盐水</a:t>
                      </a:r>
                      <a:endParaRPr lang="zh-CN" altLang="en-US" sz="2800" b="1" dirty="0">
                        <a:solidFill>
                          <a:schemeClr val="accent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rgbClr val="D9D9D9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7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3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4.5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14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7.5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9.5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14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21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11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accent1"/>
                          </a:solidFill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13.5</a:t>
                      </a:r>
                      <a:endParaRPr lang="zh-CN" altLang="en-US" sz="2400" b="1" dirty="0">
                        <a:solidFill>
                          <a:schemeClr val="accent1"/>
                        </a:solidFill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8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110822" y="4277782"/>
            <a:ext cx="874452" cy="39273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162568" y="3688789"/>
            <a:ext cx="399485" cy="322719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164936" y="4868650"/>
            <a:ext cx="537887" cy="39382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928618" y="5612712"/>
            <a:ext cx="878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在同种液体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中，随着深度的增加，压强随之变大。</a:t>
            </a:r>
            <a:endParaRPr lang="zh-CN" altLang="en-US" sz="3200" b="1" dirty="0"/>
          </a:p>
        </p:txBody>
      </p:sp>
      <p:sp>
        <p:nvSpPr>
          <p:cNvPr id="26" name="圆角矩形 25"/>
          <p:cNvSpPr/>
          <p:nvPr/>
        </p:nvSpPr>
        <p:spPr>
          <a:xfrm>
            <a:off x="4603882" y="4247319"/>
            <a:ext cx="874452" cy="39273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841366" y="3717461"/>
            <a:ext cx="399485" cy="322719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756668" y="4854082"/>
            <a:ext cx="537887" cy="39382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6486869" y="4306198"/>
            <a:ext cx="874452" cy="39273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6538615" y="3717205"/>
            <a:ext cx="399485" cy="322719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6538615" y="4823838"/>
            <a:ext cx="537887" cy="39382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8515137" y="4325206"/>
            <a:ext cx="874452" cy="39273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8566883" y="3736213"/>
            <a:ext cx="540255" cy="390857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8569251" y="4835281"/>
            <a:ext cx="537887" cy="39382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21446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98951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9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49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27800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75913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4" grpId="0" animBg="1"/>
      <p:bldP spid="31" grpId="0" animBg="1"/>
      <p:bldP spid="34" grpId="0" animBg="1"/>
      <p:bldP spid="38" grpId="0"/>
      <p:bldP spid="26" grpId="0" animBg="1"/>
      <p:bldP spid="27" grpId="0" animBg="1"/>
      <p:bldP spid="28" grpId="0" animBg="1"/>
      <p:bldP spid="29" grpId="0" animBg="1"/>
      <p:bldP spid="3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949" l="9314" r="89706">
                        <a14:foregroundMark x1="41176" y1="72821" x2="36765" y2="71282"/>
                        <a14:foregroundMark x1="35294" y1="68718" x2="33333" y2="6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22" y="1410229"/>
            <a:ext cx="2325704" cy="2187758"/>
          </a:xfrm>
          <a:prstGeom prst="rect">
            <a:avLst/>
          </a:prstGeom>
        </p:spPr>
      </p:pic>
      <p:sp>
        <p:nvSpPr>
          <p:cNvPr id="58" name="标题 1"/>
          <p:cNvSpPr>
            <a:spLocks noGrp="1"/>
          </p:cNvSpPr>
          <p:nvPr>
            <p:ph type="title"/>
          </p:nvPr>
        </p:nvSpPr>
        <p:spPr>
          <a:xfrm>
            <a:off x="1766200" y="1480115"/>
            <a:ext cx="2627252" cy="72374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记录数据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469469" y="2504109"/>
          <a:ext cx="7309961" cy="278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938"/>
                <a:gridCol w="2381967"/>
                <a:gridCol w="1973056"/>
              </a:tblGrid>
              <a:tr h="548164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   </a:t>
                      </a:r>
                      <a:r>
                        <a:rPr lang="zh-CN" altLang="en-US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液体深度（</a:t>
                      </a:r>
                      <a:r>
                        <a:rPr lang="en-US" altLang="zh-CN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cm</a:t>
                      </a:r>
                      <a:r>
                        <a:rPr lang="zh-CN" altLang="en-US" sz="32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sz="3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U</a:t>
                      </a:r>
                      <a:r>
                        <a:rPr lang="zh-CN" altLang="en-US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型管两侧高度差（</a:t>
                      </a:r>
                      <a:r>
                        <a:rPr lang="en-US" altLang="zh-CN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cm</a:t>
                      </a:r>
                      <a:r>
                        <a:rPr lang="zh-CN" altLang="en-US" sz="2800" dirty="0" smtClean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）</a:t>
                      </a:r>
                      <a:endParaRPr lang="zh-CN" altLang="en-US" sz="28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cPr/>
                </a:tc>
              </a:tr>
              <a:tr h="548164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bg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水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bg1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盐水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baseline="0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3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4.5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7.5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9.5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56236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14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11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latin typeface="华文仿宋" panose="02010600040101010101" pitchFamily="2" charset="-122"/>
                          <a:ea typeface="华文仿宋" panose="02010600040101010101" pitchFamily="2" charset="-122"/>
                        </a:rPr>
                        <a:t>13.5</a:t>
                      </a:r>
                      <a:endParaRPr lang="zh-CN" altLang="en-US" sz="2400" b="1" dirty="0">
                        <a:latin typeface="华文仿宋" panose="02010600040101010101" pitchFamily="2" charset="-122"/>
                        <a:ea typeface="华文仿宋" panose="02010600040101010101" pitchFamily="2" charset="-122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8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83107" y="4252931"/>
            <a:ext cx="874452" cy="39273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3854481" y="3698682"/>
            <a:ext cx="399485" cy="322719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716079" y="4775511"/>
            <a:ext cx="537887" cy="39382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6413689" y="3685163"/>
            <a:ext cx="607667" cy="274610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6368861" y="4820672"/>
            <a:ext cx="697321" cy="333795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6337056" y="4225500"/>
            <a:ext cx="607668" cy="344943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766200" y="5496058"/>
            <a:ext cx="833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不同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的液体，产生的压强大小与液体的密度有关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zh-CN" altLang="en-US" sz="28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766200" y="5944260"/>
            <a:ext cx="833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在同一深度处，密度越大，液体压强越大。</a:t>
            </a:r>
            <a:endParaRPr lang="zh-CN" altLang="en-US" sz="2800" dirty="0"/>
          </a:p>
        </p:txBody>
      </p:sp>
      <p:sp>
        <p:nvSpPr>
          <p:cNvPr id="40" name="圆角矩形 39"/>
          <p:cNvSpPr/>
          <p:nvPr/>
        </p:nvSpPr>
        <p:spPr>
          <a:xfrm>
            <a:off x="8588387" y="3654014"/>
            <a:ext cx="607667" cy="331504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8398876" y="4820381"/>
            <a:ext cx="697321" cy="304086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8494089" y="4288982"/>
            <a:ext cx="506897" cy="341982"/>
          </a:xfrm>
          <a:prstGeom prst="round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03330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80835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3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8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3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609684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57797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4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54" y="1932609"/>
            <a:ext cx="2895760" cy="38785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54" y="1865537"/>
            <a:ext cx="2869110" cy="4012741"/>
          </a:xfrm>
          <a:prstGeom prst="rect">
            <a:avLst/>
          </a:prstGeom>
        </p:spPr>
      </p:pic>
      <p:grpSp>
        <p:nvGrpSpPr>
          <p:cNvPr id="7" name="组合 43"/>
          <p:cNvGrpSpPr/>
          <p:nvPr/>
        </p:nvGrpSpPr>
        <p:grpSpPr bwMode="auto">
          <a:xfrm>
            <a:off x="4532848" y="1932610"/>
            <a:ext cx="3153349" cy="3878599"/>
            <a:chOff x="-3143313" y="1460089"/>
            <a:chExt cx="4203283" cy="4852220"/>
          </a:xfrm>
        </p:grpSpPr>
        <p:sp>
          <p:nvSpPr>
            <p:cNvPr id="8" name="矩形 7"/>
            <p:cNvSpPr/>
            <p:nvPr/>
          </p:nvSpPr>
          <p:spPr>
            <a:xfrm>
              <a:off x="-3143313" y="1460089"/>
              <a:ext cx="3775601" cy="4852220"/>
            </a:xfrm>
            <a:prstGeom prst="rect">
              <a:avLst/>
            </a:prstGeom>
            <a:ln>
              <a:solidFill>
                <a:srgbClr val="766F5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9" name="空心弧 8"/>
            <p:cNvSpPr/>
            <p:nvPr/>
          </p:nvSpPr>
          <p:spPr>
            <a:xfrm>
              <a:off x="391818" y="2256887"/>
              <a:ext cx="663388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>
              <a:off x="375949" y="3455261"/>
              <a:ext cx="664976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>
              <a:off x="356905" y="4036194"/>
              <a:ext cx="663388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362950" y="4626145"/>
              <a:ext cx="663388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>
              <a:off x="396582" y="2836234"/>
              <a:ext cx="663388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>
              <a:off x="375949" y="5220281"/>
              <a:ext cx="664976" cy="501571"/>
            </a:xfrm>
            <a:prstGeom prst="blockArc">
              <a:avLst/>
            </a:prstGeom>
            <a:ln>
              <a:solidFill>
                <a:srgbClr val="766F54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7968909" y="4253647"/>
            <a:ext cx="1828800" cy="2654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32" name="标题 1"/>
          <p:cNvSpPr>
            <a:spLocks noGrp="1"/>
          </p:cNvSpPr>
          <p:nvPr>
            <p:ph type="title"/>
          </p:nvPr>
        </p:nvSpPr>
        <p:spPr>
          <a:xfrm>
            <a:off x="2271724" y="1755175"/>
            <a:ext cx="3025786" cy="598462"/>
          </a:xfrm>
          <a:solidFill>
            <a:schemeClr val="bg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教材中的作用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67927" y="2930169"/>
            <a:ext cx="1215958" cy="1016000"/>
            <a:chOff x="2195674" y="1919507"/>
            <a:chExt cx="1219200" cy="1016000"/>
          </a:xfrm>
        </p:grpSpPr>
        <p:sp>
          <p:nvSpPr>
            <p:cNvPr id="37" name="圆角矩形 36"/>
            <p:cNvSpPr/>
            <p:nvPr/>
          </p:nvSpPr>
          <p:spPr>
            <a:xfrm>
              <a:off x="2195674" y="1919507"/>
              <a:ext cx="1219200" cy="1016000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文本框 37"/>
            <p:cNvSpPr txBox="1"/>
            <p:nvPr/>
          </p:nvSpPr>
          <p:spPr>
            <a:xfrm>
              <a:off x="2235434" y="2165398"/>
              <a:ext cx="11637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方法上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020580" y="4345938"/>
            <a:ext cx="1154850" cy="1084229"/>
            <a:chOff x="2255523" y="3219562"/>
            <a:chExt cx="1219200" cy="1084229"/>
          </a:xfrm>
        </p:grpSpPr>
        <p:sp>
          <p:nvSpPr>
            <p:cNvPr id="40" name="圆角矩形 39"/>
            <p:cNvSpPr/>
            <p:nvPr/>
          </p:nvSpPr>
          <p:spPr>
            <a:xfrm>
              <a:off x="2255523" y="3219562"/>
              <a:ext cx="1219200" cy="1016000"/>
            </a:xfrm>
            <a:prstGeom prst="roundRect">
              <a:avLst>
                <a:gd name="adj" fmla="val 1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19189"/>
                <a:satOff val="-981"/>
                <a:lumOff val="6970"/>
                <a:alphaOff val="0"/>
              </a:schemeClr>
            </a:fillRef>
            <a:effectRef idx="0">
              <a:schemeClr val="accent3">
                <a:tint val="50000"/>
                <a:hueOff val="19189"/>
                <a:satOff val="-981"/>
                <a:lumOff val="697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文本框 40"/>
            <p:cNvSpPr txBox="1"/>
            <p:nvPr/>
          </p:nvSpPr>
          <p:spPr>
            <a:xfrm>
              <a:off x="2271967" y="3472794"/>
              <a:ext cx="11637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结构上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endPara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34447" y="2793075"/>
            <a:ext cx="5262026" cy="1194354"/>
            <a:chOff x="2594263" y="1865486"/>
            <a:chExt cx="6115956" cy="1270000"/>
          </a:xfrm>
        </p:grpSpPr>
        <p:sp>
          <p:nvSpPr>
            <p:cNvPr id="43" name="任意多边形 42"/>
            <p:cNvSpPr/>
            <p:nvPr/>
          </p:nvSpPr>
          <p:spPr>
            <a:xfrm>
              <a:off x="2594263" y="1865486"/>
              <a:ext cx="6096000" cy="1270000"/>
            </a:xfrm>
            <a:custGeom>
              <a:avLst/>
              <a:gdLst>
                <a:gd name="connsiteX0" fmla="*/ 0 w 8128000"/>
                <a:gd name="connsiteY0" fmla="*/ 169333 h 1693333"/>
                <a:gd name="connsiteX1" fmla="*/ 169333 w 8128000"/>
                <a:gd name="connsiteY1" fmla="*/ 0 h 1693333"/>
                <a:gd name="connsiteX2" fmla="*/ 7958667 w 8128000"/>
                <a:gd name="connsiteY2" fmla="*/ 0 h 1693333"/>
                <a:gd name="connsiteX3" fmla="*/ 8128000 w 8128000"/>
                <a:gd name="connsiteY3" fmla="*/ 169333 h 1693333"/>
                <a:gd name="connsiteX4" fmla="*/ 8128000 w 8128000"/>
                <a:gd name="connsiteY4" fmla="*/ 1524000 h 1693333"/>
                <a:gd name="connsiteX5" fmla="*/ 7958667 w 8128000"/>
                <a:gd name="connsiteY5" fmla="*/ 1693333 h 1693333"/>
                <a:gd name="connsiteX6" fmla="*/ 169333 w 8128000"/>
                <a:gd name="connsiteY6" fmla="*/ 1693333 h 1693333"/>
                <a:gd name="connsiteX7" fmla="*/ 0 w 8128000"/>
                <a:gd name="connsiteY7" fmla="*/ 1524000 h 1693333"/>
                <a:gd name="connsiteX8" fmla="*/ 0 w 8128000"/>
                <a:gd name="connsiteY8" fmla="*/ 169333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693333">
                  <a:moveTo>
                    <a:pt x="0" y="169333"/>
                  </a:moveTo>
                  <a:cubicBezTo>
                    <a:pt x="0" y="75813"/>
                    <a:pt x="75813" y="0"/>
                    <a:pt x="169333" y="0"/>
                  </a:cubicBezTo>
                  <a:lnTo>
                    <a:pt x="7958667" y="0"/>
                  </a:lnTo>
                  <a:cubicBezTo>
                    <a:pt x="8052187" y="0"/>
                    <a:pt x="8128000" y="75813"/>
                    <a:pt x="8128000" y="169333"/>
                  </a:cubicBezTo>
                  <a:lnTo>
                    <a:pt x="8128000" y="1524000"/>
                  </a:lnTo>
                  <a:cubicBezTo>
                    <a:pt x="8128000" y="1617520"/>
                    <a:pt x="8052187" y="1693333"/>
                    <a:pt x="7958667" y="1693333"/>
                  </a:cubicBezTo>
                  <a:lnTo>
                    <a:pt x="169333" y="1693333"/>
                  </a:lnTo>
                  <a:cubicBezTo>
                    <a:pt x="75813" y="1693333"/>
                    <a:pt x="0" y="1617520"/>
                    <a:pt x="0" y="1524000"/>
                  </a:cubicBezTo>
                  <a:lnTo>
                    <a:pt x="0" y="169333"/>
                  </a:lnTo>
                  <a:close/>
                </a:path>
              </a:pathLst>
            </a:custGeom>
            <a:solidFill>
              <a:srgbClr val="215083">
                <a:alpha val="47059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4782" tIns="88583" rIns="88583" bIns="88583" numCol="1" spcCol="1270" anchor="t" anchorCtr="0">
              <a:no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610755" y="2056988"/>
              <a:ext cx="6099464" cy="80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 科学探究法贯穿教材始末，为以后物理知识的学习打下基础。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224360" y="4257566"/>
            <a:ext cx="5234255" cy="1270000"/>
            <a:chOff x="2514629" y="3291609"/>
            <a:chExt cx="6096000" cy="1270000"/>
          </a:xfrm>
        </p:grpSpPr>
        <p:sp>
          <p:nvSpPr>
            <p:cNvPr id="46" name="任意多边形 45"/>
            <p:cNvSpPr/>
            <p:nvPr/>
          </p:nvSpPr>
          <p:spPr>
            <a:xfrm>
              <a:off x="2514629" y="3291609"/>
              <a:ext cx="6096000" cy="1270000"/>
            </a:xfrm>
            <a:custGeom>
              <a:avLst/>
              <a:gdLst>
                <a:gd name="connsiteX0" fmla="*/ 0 w 8128000"/>
                <a:gd name="connsiteY0" fmla="*/ 169333 h 1693333"/>
                <a:gd name="connsiteX1" fmla="*/ 169333 w 8128000"/>
                <a:gd name="connsiteY1" fmla="*/ 0 h 1693333"/>
                <a:gd name="connsiteX2" fmla="*/ 7958667 w 8128000"/>
                <a:gd name="connsiteY2" fmla="*/ 0 h 1693333"/>
                <a:gd name="connsiteX3" fmla="*/ 8128000 w 8128000"/>
                <a:gd name="connsiteY3" fmla="*/ 169333 h 1693333"/>
                <a:gd name="connsiteX4" fmla="*/ 8128000 w 8128000"/>
                <a:gd name="connsiteY4" fmla="*/ 1524000 h 1693333"/>
                <a:gd name="connsiteX5" fmla="*/ 7958667 w 8128000"/>
                <a:gd name="connsiteY5" fmla="*/ 1693333 h 1693333"/>
                <a:gd name="connsiteX6" fmla="*/ 169333 w 8128000"/>
                <a:gd name="connsiteY6" fmla="*/ 1693333 h 1693333"/>
                <a:gd name="connsiteX7" fmla="*/ 0 w 8128000"/>
                <a:gd name="connsiteY7" fmla="*/ 1524000 h 1693333"/>
                <a:gd name="connsiteX8" fmla="*/ 0 w 8128000"/>
                <a:gd name="connsiteY8" fmla="*/ 169333 h 169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693333">
                  <a:moveTo>
                    <a:pt x="0" y="169333"/>
                  </a:moveTo>
                  <a:cubicBezTo>
                    <a:pt x="0" y="75813"/>
                    <a:pt x="75813" y="0"/>
                    <a:pt x="169333" y="0"/>
                  </a:cubicBezTo>
                  <a:lnTo>
                    <a:pt x="7958667" y="0"/>
                  </a:lnTo>
                  <a:cubicBezTo>
                    <a:pt x="8052187" y="0"/>
                    <a:pt x="8128000" y="75813"/>
                    <a:pt x="8128000" y="169333"/>
                  </a:cubicBezTo>
                  <a:lnTo>
                    <a:pt x="8128000" y="1524000"/>
                  </a:lnTo>
                  <a:cubicBezTo>
                    <a:pt x="8128000" y="1617520"/>
                    <a:pt x="8052187" y="1693333"/>
                    <a:pt x="7958667" y="1693333"/>
                  </a:cubicBezTo>
                  <a:lnTo>
                    <a:pt x="169333" y="1693333"/>
                  </a:lnTo>
                  <a:cubicBezTo>
                    <a:pt x="75813" y="1693333"/>
                    <a:pt x="0" y="1617520"/>
                    <a:pt x="0" y="1524000"/>
                  </a:cubicBezTo>
                  <a:lnTo>
                    <a:pt x="0" y="169333"/>
                  </a:lnTo>
                  <a:close/>
                </a:path>
              </a:pathLst>
            </a:custGeom>
            <a:solidFill>
              <a:srgbClr val="4B74B0">
                <a:alpha val="38039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54882"/>
                <a:satOff val="-19348"/>
                <a:lumOff val="17144"/>
                <a:alphaOff val="0"/>
              </a:schemeClr>
            </a:fillRef>
            <a:effectRef idx="0">
              <a:schemeClr val="accent3">
                <a:shade val="80000"/>
                <a:hueOff val="254882"/>
                <a:satOff val="-19348"/>
                <a:lumOff val="171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4782" tIns="88583" rIns="88583" bIns="88583" numCol="1" spcCol="1270" anchor="t" anchorCtr="0">
              <a:noAutofit/>
            </a:bodyPr>
            <a:lstStyle/>
            <a:p>
              <a:pPr defTabSz="103314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325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/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526387" y="3356998"/>
              <a:ext cx="60786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   本节内容是压强知识的延伸和拓展，又是学习大气压强知识的基础和铺垫，因此起到了承上启下的作用。</a:t>
              </a:r>
              <a:endPara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50" name="TextBox 18"/>
          <p:cNvSpPr txBox="1"/>
          <p:nvPr/>
        </p:nvSpPr>
        <p:spPr bwMode="auto">
          <a:xfrm>
            <a:off x="6660163" y="540395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教材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分析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3" name="图片 72" descr="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012" y="723844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矩形 73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pic>
        <p:nvPicPr>
          <p:cNvPr id="48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80504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9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158009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7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2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7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486858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34971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604074" y="1547605"/>
            <a:ext cx="209726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课堂小结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1116" y="2270694"/>
            <a:ext cx="84305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液体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压强的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特点：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）液体对容器底部、侧壁有压强，液体内部也有压强。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）液体内部向各个方向都有压强，同种液体在同一深度处、各个方向的压强大小相等，随液体深度增加，压强随之变大；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不同液体中，产生的压强大小与液体密度有关，在同一深度，密度越大，液体的压强越大。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60" y="705235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9" name="TextBox 18"/>
          <p:cNvSpPr txBox="1"/>
          <p:nvPr/>
        </p:nvSpPr>
        <p:spPr bwMode="auto">
          <a:xfrm>
            <a:off x="8153245" y="542911"/>
            <a:ext cx="3013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教学过程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35093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12598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6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96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41447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89560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1928618" y="1679697"/>
            <a:ext cx="2724584" cy="723740"/>
          </a:xfr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生活应用</a:t>
            </a:r>
            <a:endParaRPr lang="zh-CN" altLang="en-US" sz="4000" b="1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17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00" y="2613989"/>
            <a:ext cx="2278252" cy="334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2" y="2613989"/>
            <a:ext cx="4021670" cy="302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1928618" y="5751550"/>
            <a:ext cx="370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潜水员下潜不同的深度为什么要穿不一样的潜水服？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07562" y="5751549"/>
            <a:ext cx="423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水坝为什么要建成上窄下宽的形状？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4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35095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12600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8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3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98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41449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89562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 bwMode="auto">
          <a:xfrm>
            <a:off x="3402884" y="4801480"/>
            <a:ext cx="7419976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请老师批评指正</a:t>
            </a:r>
            <a:endParaRPr lang="zh-CN" altLang="en-US" sz="60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30"/>
          <p:cNvSpPr>
            <a:spLocks noChangeArrowheads="1"/>
          </p:cNvSpPr>
          <p:nvPr/>
        </p:nvSpPr>
        <p:spPr bwMode="auto">
          <a:xfrm>
            <a:off x="3008941" y="4490389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5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敬</a:t>
            </a:r>
            <a:endParaRPr lang="zh-CN" altLang="en-US" sz="1150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5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989684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7189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7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2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87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96038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44151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808209" y="1582726"/>
            <a:ext cx="5153220" cy="64899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808209" y="2403410"/>
            <a:ext cx="5153220" cy="64899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808209" y="3224081"/>
            <a:ext cx="5153220" cy="64899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08209" y="4057646"/>
            <a:ext cx="5153220" cy="64899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808217" y="4904082"/>
            <a:ext cx="5153221" cy="648998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KSO_Shape"/>
          <p:cNvSpPr/>
          <p:nvPr/>
        </p:nvSpPr>
        <p:spPr>
          <a:xfrm>
            <a:off x="3534634" y="1506235"/>
            <a:ext cx="837451" cy="78013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>
          <a:xfrm>
            <a:off x="3523426" y="2340927"/>
            <a:ext cx="823863" cy="7914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3523425" y="3169696"/>
            <a:ext cx="823863" cy="7914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530219" y="4011345"/>
            <a:ext cx="794819" cy="74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530219" y="4862268"/>
            <a:ext cx="794819" cy="742341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sp>
        <p:nvSpPr>
          <p:cNvPr id="25" name="任意多边形 24"/>
          <p:cNvSpPr/>
          <p:nvPr/>
        </p:nvSpPr>
        <p:spPr>
          <a:xfrm>
            <a:off x="3864980" y="5771713"/>
            <a:ext cx="5091209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板书设计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3475557" y="5740734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3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8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948743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26248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1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6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55097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03210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  <p:bldP spid="17" grpId="1" animBg="1"/>
      <p:bldP spid="18" grpId="1" animBg="1"/>
      <p:bldP spid="19" grpId="1" animBg="1"/>
      <p:bldP spid="20" grpId="1" animBg="1"/>
      <p:bldP spid="21" grpId="0" animBg="1"/>
      <p:bldP spid="22" grpId="1" animBg="1"/>
      <p:bldP spid="23" grpId="1" animBg="1"/>
      <p:bldP spid="24" grpId="1" animBg="1"/>
      <p:bldP spid="25" grpId="1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2258161" y="2902527"/>
            <a:ext cx="2289481" cy="3077371"/>
          </a:xfrm>
          <a:custGeom>
            <a:avLst/>
            <a:gdLst>
              <a:gd name="connsiteX0" fmla="*/ 217936 w 2075584"/>
              <a:gd name="connsiteY0" fmla="*/ 0 h 2724149"/>
              <a:gd name="connsiteX1" fmla="*/ 1857648 w 2075584"/>
              <a:gd name="connsiteY1" fmla="*/ 0 h 2724149"/>
              <a:gd name="connsiteX2" fmla="*/ 2075584 w 2075584"/>
              <a:gd name="connsiteY2" fmla="*/ 217936 h 2724149"/>
              <a:gd name="connsiteX3" fmla="*/ 2075584 w 2075584"/>
              <a:gd name="connsiteY3" fmla="*/ 2724149 h 2724149"/>
              <a:gd name="connsiteX4" fmla="*/ 2075584 w 2075584"/>
              <a:gd name="connsiteY4" fmla="*/ 2724149 h 2724149"/>
              <a:gd name="connsiteX5" fmla="*/ 0 w 2075584"/>
              <a:gd name="connsiteY5" fmla="*/ 2724149 h 2724149"/>
              <a:gd name="connsiteX6" fmla="*/ 0 w 2075584"/>
              <a:gd name="connsiteY6" fmla="*/ 2724149 h 2724149"/>
              <a:gd name="connsiteX7" fmla="*/ 0 w 2075584"/>
              <a:gd name="connsiteY7" fmla="*/ 217936 h 2724149"/>
              <a:gd name="connsiteX8" fmla="*/ 217936 w 2075584"/>
              <a:gd name="connsiteY8" fmla="*/ 0 h 27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584" h="2724149">
                <a:moveTo>
                  <a:pt x="1857648" y="2724149"/>
                </a:moveTo>
                <a:lnTo>
                  <a:pt x="217936" y="2724149"/>
                </a:lnTo>
                <a:cubicBezTo>
                  <a:pt x="97573" y="2724149"/>
                  <a:pt x="0" y="2626576"/>
                  <a:pt x="0" y="2506213"/>
                </a:cubicBezTo>
                <a:lnTo>
                  <a:pt x="0" y="0"/>
                </a:lnTo>
                <a:lnTo>
                  <a:pt x="0" y="0"/>
                </a:lnTo>
                <a:lnTo>
                  <a:pt x="2075584" y="0"/>
                </a:lnTo>
                <a:lnTo>
                  <a:pt x="2075584" y="0"/>
                </a:lnTo>
                <a:lnTo>
                  <a:pt x="2075584" y="2506213"/>
                </a:lnTo>
                <a:cubicBezTo>
                  <a:pt x="2075584" y="2626576"/>
                  <a:pt x="1978011" y="2724149"/>
                  <a:pt x="1857648" y="2724149"/>
                </a:cubicBezTo>
                <a:close/>
              </a:path>
            </a:pathLst>
          </a:custGeom>
          <a:solidFill>
            <a:schemeClr val="bg1">
              <a:lumMod val="85000"/>
              <a:alpha val="69804"/>
            </a:scheme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759" tIns="312928" rIns="376759" bIns="376759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认识了压强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无直接接触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不容易理解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751549" y="2902527"/>
            <a:ext cx="2593702" cy="3077371"/>
          </a:xfrm>
          <a:custGeom>
            <a:avLst/>
            <a:gdLst>
              <a:gd name="connsiteX0" fmla="*/ 217936 w 2075584"/>
              <a:gd name="connsiteY0" fmla="*/ 0 h 2724149"/>
              <a:gd name="connsiteX1" fmla="*/ 1857648 w 2075584"/>
              <a:gd name="connsiteY1" fmla="*/ 0 h 2724149"/>
              <a:gd name="connsiteX2" fmla="*/ 2075584 w 2075584"/>
              <a:gd name="connsiteY2" fmla="*/ 217936 h 2724149"/>
              <a:gd name="connsiteX3" fmla="*/ 2075584 w 2075584"/>
              <a:gd name="connsiteY3" fmla="*/ 2724149 h 2724149"/>
              <a:gd name="connsiteX4" fmla="*/ 2075584 w 2075584"/>
              <a:gd name="connsiteY4" fmla="*/ 2724149 h 2724149"/>
              <a:gd name="connsiteX5" fmla="*/ 0 w 2075584"/>
              <a:gd name="connsiteY5" fmla="*/ 2724149 h 2724149"/>
              <a:gd name="connsiteX6" fmla="*/ 0 w 2075584"/>
              <a:gd name="connsiteY6" fmla="*/ 2724149 h 2724149"/>
              <a:gd name="connsiteX7" fmla="*/ 0 w 2075584"/>
              <a:gd name="connsiteY7" fmla="*/ 217936 h 2724149"/>
              <a:gd name="connsiteX8" fmla="*/ 217936 w 2075584"/>
              <a:gd name="connsiteY8" fmla="*/ 0 h 27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584" h="2724149">
                <a:moveTo>
                  <a:pt x="1857648" y="2724149"/>
                </a:moveTo>
                <a:lnTo>
                  <a:pt x="217936" y="2724149"/>
                </a:lnTo>
                <a:cubicBezTo>
                  <a:pt x="97573" y="2724149"/>
                  <a:pt x="0" y="2626576"/>
                  <a:pt x="0" y="2506213"/>
                </a:cubicBezTo>
                <a:lnTo>
                  <a:pt x="0" y="0"/>
                </a:lnTo>
                <a:lnTo>
                  <a:pt x="0" y="0"/>
                </a:lnTo>
                <a:lnTo>
                  <a:pt x="2075584" y="0"/>
                </a:lnTo>
                <a:lnTo>
                  <a:pt x="2075584" y="0"/>
                </a:lnTo>
                <a:lnTo>
                  <a:pt x="2075584" y="2506213"/>
                </a:lnTo>
                <a:cubicBezTo>
                  <a:pt x="2075584" y="2626576"/>
                  <a:pt x="1978011" y="2724149"/>
                  <a:pt x="1857648" y="2724149"/>
                </a:cubicBezTo>
                <a:close/>
              </a:path>
            </a:pathLst>
          </a:custGeom>
          <a:solidFill>
            <a:schemeClr val="bg1">
              <a:lumMod val="85000"/>
              <a:alpha val="69804"/>
            </a:scheme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98274"/>
              <a:satOff val="-10065"/>
              <a:lumOff val="14810"/>
              <a:alphaOff val="0"/>
            </a:schemeClr>
          </a:fillRef>
          <a:effectRef idx="0">
            <a:schemeClr val="accent2">
              <a:shade val="80000"/>
              <a:hueOff val="198274"/>
              <a:satOff val="-10065"/>
              <a:lumOff val="148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759" tIns="312929" rIns="376759" bIns="376759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方法较为熟悉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细节方面欠缺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缺乏归纳能力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7620953" y="2887537"/>
            <a:ext cx="2434044" cy="3077371"/>
          </a:xfrm>
          <a:custGeom>
            <a:avLst/>
            <a:gdLst>
              <a:gd name="connsiteX0" fmla="*/ 217936 w 2075584"/>
              <a:gd name="connsiteY0" fmla="*/ 0 h 2724149"/>
              <a:gd name="connsiteX1" fmla="*/ 1857648 w 2075584"/>
              <a:gd name="connsiteY1" fmla="*/ 0 h 2724149"/>
              <a:gd name="connsiteX2" fmla="*/ 2075584 w 2075584"/>
              <a:gd name="connsiteY2" fmla="*/ 217936 h 2724149"/>
              <a:gd name="connsiteX3" fmla="*/ 2075584 w 2075584"/>
              <a:gd name="connsiteY3" fmla="*/ 2724149 h 2724149"/>
              <a:gd name="connsiteX4" fmla="*/ 2075584 w 2075584"/>
              <a:gd name="connsiteY4" fmla="*/ 2724149 h 2724149"/>
              <a:gd name="connsiteX5" fmla="*/ 0 w 2075584"/>
              <a:gd name="connsiteY5" fmla="*/ 2724149 h 2724149"/>
              <a:gd name="connsiteX6" fmla="*/ 0 w 2075584"/>
              <a:gd name="connsiteY6" fmla="*/ 2724149 h 2724149"/>
              <a:gd name="connsiteX7" fmla="*/ 0 w 2075584"/>
              <a:gd name="connsiteY7" fmla="*/ 217936 h 2724149"/>
              <a:gd name="connsiteX8" fmla="*/ 217936 w 2075584"/>
              <a:gd name="connsiteY8" fmla="*/ 0 h 272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584" h="2724149">
                <a:moveTo>
                  <a:pt x="1857648" y="2724149"/>
                </a:moveTo>
                <a:lnTo>
                  <a:pt x="217936" y="2724149"/>
                </a:lnTo>
                <a:cubicBezTo>
                  <a:pt x="97573" y="2724149"/>
                  <a:pt x="0" y="2626576"/>
                  <a:pt x="0" y="2506213"/>
                </a:cubicBezTo>
                <a:lnTo>
                  <a:pt x="0" y="0"/>
                </a:lnTo>
                <a:lnTo>
                  <a:pt x="0" y="0"/>
                </a:lnTo>
                <a:lnTo>
                  <a:pt x="2075584" y="0"/>
                </a:lnTo>
                <a:lnTo>
                  <a:pt x="2075584" y="0"/>
                </a:lnTo>
                <a:lnTo>
                  <a:pt x="2075584" y="2506213"/>
                </a:lnTo>
                <a:cubicBezTo>
                  <a:pt x="2075584" y="2626576"/>
                  <a:pt x="1978011" y="2724149"/>
                  <a:pt x="1857648" y="2724149"/>
                </a:cubicBezTo>
                <a:close/>
              </a:path>
            </a:pathLst>
          </a:custGeom>
          <a:solidFill>
            <a:schemeClr val="bg1">
              <a:lumMod val="85000"/>
              <a:alpha val="69804"/>
            </a:schemeClr>
          </a:solidFill>
          <a:ln>
            <a:solidFill>
              <a:srgbClr val="FFFFFF">
                <a:alpha val="69804"/>
              </a:srgb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396547"/>
              <a:satOff val="-20132"/>
              <a:lumOff val="29620"/>
              <a:alphaOff val="0"/>
            </a:schemeClr>
          </a:fillRef>
          <a:effectRef idx="0">
            <a:schemeClr val="accent2">
              <a:shade val="80000"/>
              <a:hueOff val="396547"/>
              <a:satOff val="-20132"/>
              <a:lumOff val="296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6759" tIns="312928" rIns="376760" bIns="376759" numCol="1" spcCol="1270" anchor="t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思维较活跃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求知欲旺盛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操作兴趣强</a:t>
            </a:r>
            <a:endParaRPr lang="en-US" altLang="zh-CN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369545" y="1753682"/>
            <a:ext cx="2070539" cy="790406"/>
            <a:chOff x="1833648" y="1336267"/>
            <a:chExt cx="2075584" cy="790406"/>
          </a:xfrm>
          <a:solidFill>
            <a:srgbClr val="63A537"/>
          </a:solidFill>
        </p:grpSpPr>
        <p:sp>
          <p:nvSpPr>
            <p:cNvPr id="21" name="圆角矩形 20"/>
            <p:cNvSpPr/>
            <p:nvPr/>
          </p:nvSpPr>
          <p:spPr>
            <a:xfrm>
              <a:off x="1833648" y="1336267"/>
              <a:ext cx="2075584" cy="790406"/>
            </a:xfrm>
            <a:prstGeom prst="roundRect">
              <a:avLst>
                <a:gd name="adj" fmla="val 10000"/>
              </a:avLst>
            </a:prstGeom>
            <a:solidFill>
              <a:srgbClr val="8AB8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文本框 26"/>
            <p:cNvSpPr txBox="1"/>
            <p:nvPr/>
          </p:nvSpPr>
          <p:spPr>
            <a:xfrm>
              <a:off x="1916858" y="1439082"/>
              <a:ext cx="1880065" cy="584775"/>
            </a:xfrm>
            <a:prstGeom prst="rect">
              <a:avLst/>
            </a:prstGeom>
            <a:solidFill>
              <a:srgbClr val="8AB833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认知基础</a:t>
              </a:r>
              <a:endPara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4097" y="1753682"/>
            <a:ext cx="2070539" cy="790406"/>
            <a:chOff x="4102242" y="1336267"/>
            <a:chExt cx="2075584" cy="790406"/>
          </a:xfrm>
        </p:grpSpPr>
        <p:sp>
          <p:nvSpPr>
            <p:cNvPr id="23" name="圆角矩形 22"/>
            <p:cNvSpPr/>
            <p:nvPr/>
          </p:nvSpPr>
          <p:spPr>
            <a:xfrm>
              <a:off x="4102242" y="1336267"/>
              <a:ext cx="2075584" cy="7904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33168"/>
                <a:satOff val="-1414"/>
                <a:lumOff val="6020"/>
                <a:alphaOff val="0"/>
              </a:schemeClr>
            </a:fillRef>
            <a:effectRef idx="0">
              <a:schemeClr val="accent2">
                <a:tint val="50000"/>
                <a:hueOff val="33168"/>
                <a:satOff val="-1414"/>
                <a:lumOff val="60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文本框 27"/>
            <p:cNvSpPr txBox="1"/>
            <p:nvPr/>
          </p:nvSpPr>
          <p:spPr>
            <a:xfrm>
              <a:off x="4200001" y="1439082"/>
              <a:ext cx="1880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技能基础</a:t>
              </a:r>
              <a:endPara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92418" y="1753682"/>
            <a:ext cx="2070539" cy="790406"/>
            <a:chOff x="6385385" y="1336267"/>
            <a:chExt cx="2075584" cy="790406"/>
          </a:xfrm>
        </p:grpSpPr>
        <p:sp>
          <p:nvSpPr>
            <p:cNvPr id="25" name="圆角矩形 24"/>
            <p:cNvSpPr/>
            <p:nvPr/>
          </p:nvSpPr>
          <p:spPr>
            <a:xfrm>
              <a:off x="6385385" y="1336267"/>
              <a:ext cx="2075584" cy="7904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66336"/>
                <a:satOff val="-2831"/>
                <a:lumOff val="12040"/>
                <a:alphaOff val="0"/>
              </a:schemeClr>
            </a:fillRef>
            <a:effectRef idx="0">
              <a:schemeClr val="accent2">
                <a:tint val="50000"/>
                <a:hueOff val="66336"/>
                <a:satOff val="-2831"/>
                <a:lumOff val="1204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文本框 28"/>
            <p:cNvSpPr txBox="1"/>
            <p:nvPr/>
          </p:nvSpPr>
          <p:spPr>
            <a:xfrm>
              <a:off x="6483144" y="1437291"/>
              <a:ext cx="1880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思维特点</a:t>
              </a:r>
              <a:endPara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5" name="下箭头 34"/>
          <p:cNvSpPr/>
          <p:nvPr/>
        </p:nvSpPr>
        <p:spPr>
          <a:xfrm>
            <a:off x="2914757" y="2536830"/>
            <a:ext cx="994473" cy="36569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5565827" y="2529098"/>
            <a:ext cx="966636" cy="35843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8420722" y="2529098"/>
            <a:ext cx="912177" cy="35843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18"/>
          <p:cNvSpPr txBox="1"/>
          <p:nvPr/>
        </p:nvSpPr>
        <p:spPr bwMode="auto">
          <a:xfrm>
            <a:off x="6771393" y="5140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学情分析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6" name="图片 55" descr="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60" y="697699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矩形 5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pic>
        <p:nvPicPr>
          <p:cNvPr id="33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48742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26247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0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5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55096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03209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3780577" y="1595058"/>
            <a:ext cx="5037106" cy="678025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780577" y="2454375"/>
            <a:ext cx="5037106" cy="678025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26556" y="3326568"/>
            <a:ext cx="5037106" cy="678026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726556" y="4211643"/>
            <a:ext cx="5037106" cy="678026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726564" y="5045204"/>
            <a:ext cx="5037107" cy="678026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3524659" y="1506451"/>
            <a:ext cx="837451" cy="815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538307" y="2380719"/>
            <a:ext cx="823863" cy="8268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538306" y="3240065"/>
            <a:ext cx="823863" cy="8268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3522913" y="4133319"/>
            <a:ext cx="823862" cy="77151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3534951" y="4974968"/>
            <a:ext cx="803735" cy="804462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sp>
        <p:nvSpPr>
          <p:cNvPr id="27" name="任意多边形 26"/>
          <p:cNvSpPr/>
          <p:nvPr/>
        </p:nvSpPr>
        <p:spPr>
          <a:xfrm>
            <a:off x="3753534" y="5920745"/>
            <a:ext cx="5010137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板书设计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KSO_Shape"/>
          <p:cNvSpPr/>
          <p:nvPr/>
        </p:nvSpPr>
        <p:spPr>
          <a:xfrm>
            <a:off x="3489205" y="5875675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5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921447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98952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0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5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50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27801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75914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accel="1000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 animBg="1"/>
      <p:bldP spid="19" grpId="0" animBg="1"/>
      <p:bldP spid="20" grpId="1" animBg="1"/>
      <p:bldP spid="21" grpId="1" animBg="1"/>
      <p:bldP spid="22" grpId="1" animBg="1"/>
      <p:bldP spid="23" grpId="1" animBg="1"/>
      <p:bldP spid="24" grpId="0" animBg="1"/>
      <p:bldP spid="25" grpId="1" animBg="1"/>
      <p:bldP spid="26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74"/>
          <p:cNvGrpSpPr/>
          <p:nvPr/>
        </p:nvGrpSpPr>
        <p:grpSpPr bwMode="auto">
          <a:xfrm>
            <a:off x="6775050" y="1732778"/>
            <a:ext cx="4836702" cy="4061004"/>
            <a:chOff x="4671090" y="2171624"/>
            <a:chExt cx="4835984" cy="4061929"/>
          </a:xfrm>
        </p:grpSpPr>
        <p:grpSp>
          <p:nvGrpSpPr>
            <p:cNvPr id="69" name="Group 50"/>
            <p:cNvGrpSpPr/>
            <p:nvPr/>
          </p:nvGrpSpPr>
          <p:grpSpPr bwMode="auto">
            <a:xfrm>
              <a:off x="4671090" y="2171624"/>
              <a:ext cx="4805429" cy="2858675"/>
              <a:chOff x="0" y="0"/>
              <a:chExt cx="7567" cy="4503"/>
            </a:xfrm>
          </p:grpSpPr>
          <p:pic>
            <p:nvPicPr>
              <p:cNvPr id="72" name="Picture 51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" y="1188"/>
                <a:ext cx="6673" cy="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5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" y="2946"/>
                <a:ext cx="6664" cy="1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文本框 3"/>
              <p:cNvSpPr txBox="1">
                <a:spLocks noChangeArrowheads="1"/>
              </p:cNvSpPr>
              <p:nvPr/>
            </p:nvSpPr>
            <p:spPr bwMode="auto">
              <a:xfrm>
                <a:off x="343" y="1420"/>
                <a:ext cx="6904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r>
                  <a:rPr lang="zh-CN" altLang="en-US" sz="2800" b="1" dirty="0" smtClean="0"/>
                  <a:t>知道液体压强的特点</a:t>
                </a:r>
                <a:endParaRPr lang="zh-CN" altLang="en-US" sz="2800" b="1" dirty="0"/>
              </a:p>
            </p:txBody>
          </p:sp>
          <p:sp>
            <p:nvSpPr>
              <p:cNvPr id="75" name="文本框 3"/>
              <p:cNvSpPr txBox="1">
                <a:spLocks noChangeArrowheads="1"/>
              </p:cNvSpPr>
              <p:nvPr/>
            </p:nvSpPr>
            <p:spPr bwMode="auto">
              <a:xfrm>
                <a:off x="911" y="3179"/>
                <a:ext cx="6656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zh-CN" altLang="en-US" sz="2800" b="1" dirty="0" smtClean="0"/>
                  <a:t>了解液体压强的影响因素</a:t>
                </a:r>
                <a:endParaRPr lang="zh-CN" altLang="en-US" sz="2800" b="1" dirty="0"/>
              </a:p>
            </p:txBody>
          </p:sp>
          <p:pic>
            <p:nvPicPr>
              <p:cNvPr id="76" name="Picture 55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84" cy="1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0" name="Picture 5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319" y="5140555"/>
              <a:ext cx="4212364" cy="109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文本框 3"/>
            <p:cNvSpPr txBox="1">
              <a:spLocks noChangeArrowheads="1"/>
            </p:cNvSpPr>
            <p:nvPr/>
          </p:nvSpPr>
          <p:spPr bwMode="auto">
            <a:xfrm>
              <a:off x="5249621" y="5292252"/>
              <a:ext cx="4257453" cy="60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dirty="0" smtClean="0"/>
                <a:t>认识液体压强的实际应用</a:t>
              </a:r>
              <a:endParaRPr lang="zh-CN" altLang="en-US" sz="2800" b="1" dirty="0"/>
            </a:p>
          </p:txBody>
        </p:sp>
      </p:grpSp>
      <p:grpSp>
        <p:nvGrpSpPr>
          <p:cNvPr id="95" name="组合 32"/>
          <p:cNvGrpSpPr/>
          <p:nvPr/>
        </p:nvGrpSpPr>
        <p:grpSpPr bwMode="auto">
          <a:xfrm>
            <a:off x="2089583" y="2343510"/>
            <a:ext cx="3914775" cy="3546475"/>
            <a:chOff x="1042987" y="2714626"/>
            <a:chExt cx="3100387" cy="3074988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gray">
            <a:xfrm>
              <a:off x="1042987" y="2714626"/>
              <a:ext cx="3100387" cy="3074988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7" name="Oval 3"/>
            <p:cNvSpPr>
              <a:spLocks noChangeArrowheads="1"/>
            </p:cNvSpPr>
            <p:nvPr/>
          </p:nvSpPr>
          <p:spPr bwMode="gray">
            <a:xfrm>
              <a:off x="1219199" y="2857500"/>
              <a:ext cx="2781301" cy="2797177"/>
            </a:xfrm>
            <a:prstGeom prst="ellipse">
              <a:avLst/>
            </a:prstGeom>
            <a:gradFill rotWithShape="1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999999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gray">
            <a:xfrm>
              <a:off x="1422399" y="3933257"/>
              <a:ext cx="2330298" cy="50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>
                  <a:latin typeface="楷体_GB2312" panose="02010609030101010101" pitchFamily="49" charset="-122"/>
                  <a:ea typeface="楷体_GB2312" panose="02010609030101010101" pitchFamily="49" charset="-122"/>
                  <a:cs typeface="Arial" panose="020B0604020202020204" pitchFamily="34" charset="0"/>
                </a:rPr>
                <a:t>三维目标</a:t>
              </a:r>
              <a:endParaRPr lang="en-US" altLang="zh-CN" sz="3200" b="1" dirty="0"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9" name="组合 33"/>
          <p:cNvGrpSpPr/>
          <p:nvPr/>
        </p:nvGrpSpPr>
        <p:grpSpPr bwMode="auto">
          <a:xfrm>
            <a:off x="3258763" y="1785624"/>
            <a:ext cx="1811337" cy="1814513"/>
            <a:chOff x="1339971" y="1791414"/>
            <a:chExt cx="1811990" cy="1813489"/>
          </a:xfrm>
        </p:grpSpPr>
        <p:grpSp>
          <p:nvGrpSpPr>
            <p:cNvPr id="100" name="Group 7"/>
            <p:cNvGrpSpPr/>
            <p:nvPr/>
          </p:nvGrpSpPr>
          <p:grpSpPr bwMode="auto">
            <a:xfrm>
              <a:off x="1339971" y="1791414"/>
              <a:ext cx="1811990" cy="1813489"/>
              <a:chOff x="1851" y="624"/>
              <a:chExt cx="812" cy="830"/>
            </a:xfrm>
          </p:grpSpPr>
          <p:sp>
            <p:nvSpPr>
              <p:cNvPr id="102" name="Oval 8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1"/>
              </a:solidFill>
              <a:ln w="63500" algn="ctr">
                <a:solidFill>
                  <a:srgbClr val="DDDDDD">
                    <a:alpha val="70195"/>
                  </a:srgbClr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cs typeface="Arial" panose="020B0604020202020204" pitchFamily="34" charset="0"/>
                </a:endParaRPr>
              </a:p>
            </p:txBody>
          </p:sp>
          <p:pic>
            <p:nvPicPr>
              <p:cNvPr id="103" name="Picture 9" descr="cir_lighteffect0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1" name="Rectangle 10"/>
            <p:cNvSpPr>
              <a:spLocks noChangeArrowheads="1"/>
            </p:cNvSpPr>
            <p:nvPr/>
          </p:nvSpPr>
          <p:spPr bwMode="gray">
            <a:xfrm>
              <a:off x="1426213" y="2372900"/>
              <a:ext cx="161702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dirty="0">
                  <a:cs typeface="Arial" panose="020B0604020202020204" pitchFamily="34" charset="0"/>
                </a:rPr>
                <a:t>知识与技能</a:t>
              </a:r>
              <a:endParaRPr lang="en-US" altLang="zh-CN" sz="28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04" name="组合 40"/>
          <p:cNvGrpSpPr/>
          <p:nvPr/>
        </p:nvGrpSpPr>
        <p:grpSpPr bwMode="auto">
          <a:xfrm>
            <a:off x="4619241" y="4073203"/>
            <a:ext cx="1843088" cy="1903412"/>
            <a:chOff x="2905125" y="4078288"/>
            <a:chExt cx="1843855" cy="1903412"/>
          </a:xfrm>
        </p:grpSpPr>
        <p:grpSp>
          <p:nvGrpSpPr>
            <p:cNvPr id="105" name="Group 11"/>
            <p:cNvGrpSpPr/>
            <p:nvPr/>
          </p:nvGrpSpPr>
          <p:grpSpPr bwMode="auto">
            <a:xfrm>
              <a:off x="2905125" y="4078288"/>
              <a:ext cx="1835150" cy="1903412"/>
              <a:chOff x="1851" y="624"/>
              <a:chExt cx="812" cy="830"/>
            </a:xfrm>
          </p:grpSpPr>
          <p:sp>
            <p:nvSpPr>
              <p:cNvPr id="107" name="Oval 12"/>
              <p:cNvSpPr>
                <a:spLocks noChangeArrowheads="1"/>
              </p:cNvSpPr>
              <p:nvPr/>
            </p:nvSpPr>
            <p:spPr bwMode="gray">
              <a:xfrm>
                <a:off x="1851" y="652"/>
                <a:ext cx="812" cy="802"/>
              </a:xfrm>
              <a:prstGeom prst="ellipse">
                <a:avLst/>
              </a:prstGeom>
              <a:solidFill>
                <a:schemeClr val="accent2"/>
              </a:solidFill>
              <a:ln w="63500" algn="ctr">
                <a:solidFill>
                  <a:srgbClr val="DDDDDD">
                    <a:alpha val="70195"/>
                  </a:srgbClr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cs typeface="Arial" panose="020B0604020202020204" pitchFamily="34" charset="0"/>
                </a:endParaRPr>
              </a:p>
            </p:txBody>
          </p:sp>
          <p:pic>
            <p:nvPicPr>
              <p:cNvPr id="108" name="Picture 13" descr="cir_lighteffect0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6" name="Rectangle 14"/>
            <p:cNvSpPr>
              <a:spLocks noChangeArrowheads="1"/>
            </p:cNvSpPr>
            <p:nvPr/>
          </p:nvSpPr>
          <p:spPr bwMode="gray">
            <a:xfrm>
              <a:off x="2995765" y="4693317"/>
              <a:ext cx="175321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cs typeface="Arial" panose="020B0604020202020204" pitchFamily="34" charset="0"/>
                </a:rPr>
                <a:t>情感态度与价值观</a:t>
              </a:r>
              <a:endParaRPr lang="en-US" altLang="zh-CN" sz="28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45"/>
          <p:cNvGrpSpPr/>
          <p:nvPr/>
        </p:nvGrpSpPr>
        <p:grpSpPr bwMode="auto">
          <a:xfrm>
            <a:off x="1714125" y="4016062"/>
            <a:ext cx="1882775" cy="1943069"/>
            <a:chOff x="0" y="4021138"/>
            <a:chExt cx="1882775" cy="1943069"/>
          </a:xfrm>
        </p:grpSpPr>
        <p:grpSp>
          <p:nvGrpSpPr>
            <p:cNvPr id="110" name="Group 15"/>
            <p:cNvGrpSpPr/>
            <p:nvPr/>
          </p:nvGrpSpPr>
          <p:grpSpPr bwMode="auto">
            <a:xfrm>
              <a:off x="0" y="4021138"/>
              <a:ext cx="1882775" cy="1943069"/>
              <a:chOff x="1851" y="624"/>
              <a:chExt cx="812" cy="848"/>
            </a:xfrm>
          </p:grpSpPr>
          <p:sp>
            <p:nvSpPr>
              <p:cNvPr id="112" name="Oval 16"/>
              <p:cNvSpPr>
                <a:spLocks noChangeArrowheads="1"/>
              </p:cNvSpPr>
              <p:nvPr/>
            </p:nvSpPr>
            <p:spPr bwMode="gray">
              <a:xfrm>
                <a:off x="1851" y="670"/>
                <a:ext cx="812" cy="80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zh-CN" altLang="zh-C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3" name="Picture 17" descr="cir_lighteffect0"/>
              <p:cNvPicPr>
                <a:picLocks noChangeAspect="1" noChangeArrowheads="1"/>
              </p:cNvPicPr>
              <p:nvPr/>
            </p:nvPicPr>
            <p:blipFill>
              <a:blip r:embed="rId4">
                <a:lum bright="18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0" y="624"/>
                <a:ext cx="670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1" name="Rectangle 18"/>
            <p:cNvSpPr>
              <a:spLocks noChangeArrowheads="1"/>
            </p:cNvSpPr>
            <p:nvPr/>
          </p:nvSpPr>
          <p:spPr bwMode="gray">
            <a:xfrm>
              <a:off x="0" y="4692650"/>
              <a:ext cx="178911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>
                  <a:cs typeface="Arial" panose="020B0604020202020204" pitchFamily="34" charset="0"/>
                </a:rPr>
                <a:t>过程与方法</a:t>
              </a:r>
              <a:endParaRPr lang="en-US" altLang="zh-CN" sz="2800" b="1"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50"/>
          <p:cNvGrpSpPr/>
          <p:nvPr/>
        </p:nvGrpSpPr>
        <p:grpSpPr bwMode="auto">
          <a:xfrm>
            <a:off x="6755322" y="1654853"/>
            <a:ext cx="4635222" cy="4495790"/>
            <a:chOff x="6070881" y="1136649"/>
            <a:chExt cx="4636091" cy="4495793"/>
          </a:xfrm>
        </p:grpSpPr>
        <p:grpSp>
          <p:nvGrpSpPr>
            <p:cNvPr id="115" name="组合 51"/>
            <p:cNvGrpSpPr/>
            <p:nvPr/>
          </p:nvGrpSpPr>
          <p:grpSpPr bwMode="auto">
            <a:xfrm>
              <a:off x="6101317" y="1209367"/>
              <a:ext cx="4605655" cy="4423075"/>
              <a:chOff x="4287265" y="1886663"/>
              <a:chExt cx="4605655" cy="4423075"/>
            </a:xfrm>
          </p:grpSpPr>
          <p:grpSp>
            <p:nvGrpSpPr>
              <p:cNvPr id="117" name="Group 56"/>
              <p:cNvGrpSpPr/>
              <p:nvPr/>
            </p:nvGrpSpPr>
            <p:grpSpPr bwMode="auto">
              <a:xfrm>
                <a:off x="4287265" y="1886663"/>
                <a:ext cx="4605655" cy="4423075"/>
                <a:chOff x="-23" y="70"/>
                <a:chExt cx="7253" cy="6966"/>
              </a:xfrm>
            </p:grpSpPr>
            <p:pic>
              <p:nvPicPr>
                <p:cNvPr id="119" name="Picture 57"/>
                <p:cNvPicPr>
                  <a:picLocks noChangeAspect="1" noChangeArrowheads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8" y="740"/>
                  <a:ext cx="6322" cy="3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" name="Picture 58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7" y="4603"/>
                  <a:ext cx="6220" cy="1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1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1346" y="4797"/>
                  <a:ext cx="5652" cy="2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20000"/>
                    </a:lnSpc>
                  </a:pPr>
                  <a:r>
                    <a:rPr lang="zh-CN" altLang="en-US" sz="2400" b="1" dirty="0"/>
                    <a:t>学习从物理现象中总结归纳物理规律的方法。</a:t>
                  </a:r>
                  <a:endParaRPr lang="zh-CN" altLang="en-US" sz="2400" b="1" dirty="0"/>
                </a:p>
                <a:p>
                  <a:pPr algn="ctr" eaLnBrk="1" hangingPunct="1">
                    <a:lnSpc>
                      <a:spcPct val="120000"/>
                    </a:lnSpc>
                  </a:pPr>
                  <a:endParaRPr lang="zh-CN" altLang="en-US" sz="2400" b="1" dirty="0"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122" name="Picture 6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3" y="70"/>
                  <a:ext cx="1484" cy="1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8" name="TextBox 54"/>
              <p:cNvSpPr txBox="1">
                <a:spLocks noChangeArrowheads="1"/>
              </p:cNvSpPr>
              <p:nvPr/>
            </p:nvSpPr>
            <p:spPr bwMode="auto">
              <a:xfrm>
                <a:off x="5168270" y="2718696"/>
                <a:ext cx="3613150" cy="1200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/>
                  <a:t>通过研究液体压强影响因素的过程，进一步体会科学探究的一般方法和过程。</a:t>
                </a:r>
                <a:endParaRPr lang="zh-CN" altLang="en-US" sz="2400" b="1" dirty="0"/>
              </a:p>
            </p:txBody>
          </p:sp>
        </p:grpSp>
        <p:pic>
          <p:nvPicPr>
            <p:cNvPr id="116" name="Picture 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81" y="1136649"/>
              <a:ext cx="1030886" cy="1037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" name="组合 59"/>
          <p:cNvGrpSpPr/>
          <p:nvPr/>
        </p:nvGrpSpPr>
        <p:grpSpPr bwMode="auto">
          <a:xfrm>
            <a:off x="6708873" y="1602928"/>
            <a:ext cx="4305154" cy="3720047"/>
            <a:chOff x="-1779960" y="2184741"/>
            <a:chExt cx="4151265" cy="3528883"/>
          </a:xfrm>
        </p:grpSpPr>
        <p:grpSp>
          <p:nvGrpSpPr>
            <p:cNvPr id="124" name="Group 64"/>
            <p:cNvGrpSpPr/>
            <p:nvPr/>
          </p:nvGrpSpPr>
          <p:grpSpPr bwMode="auto">
            <a:xfrm>
              <a:off x="-1725408" y="2233509"/>
              <a:ext cx="4096713" cy="3480115"/>
              <a:chOff x="0" y="0"/>
              <a:chExt cx="6451" cy="5481"/>
            </a:xfrm>
          </p:grpSpPr>
          <p:pic>
            <p:nvPicPr>
              <p:cNvPr id="126" name="Picture 65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" y="731"/>
                <a:ext cx="5628" cy="2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6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" y="3149"/>
                <a:ext cx="5362" cy="2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文本框 3"/>
              <p:cNvSpPr txBox="1">
                <a:spLocks noChangeArrowheads="1"/>
              </p:cNvSpPr>
              <p:nvPr/>
            </p:nvSpPr>
            <p:spPr bwMode="auto">
              <a:xfrm>
                <a:off x="1252" y="806"/>
                <a:ext cx="4980" cy="2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ym typeface="Arial" panose="020B0604020202020204" pitchFamily="34" charset="0"/>
                  </a:rPr>
                  <a:t>通过探究影响液体内部压强因素的过程，培养学生善于交流合作的意识。</a:t>
                </a:r>
                <a:endParaRPr lang="en-US" altLang="zh-CN" sz="2400" b="1" dirty="0">
                  <a:sym typeface="Arial" panose="020B0604020202020204" pitchFamily="34" charset="0"/>
                </a:endParaRPr>
              </a:p>
            </p:txBody>
          </p:sp>
          <p:sp>
            <p:nvSpPr>
              <p:cNvPr id="129" name="文本框 3"/>
              <p:cNvSpPr txBox="1">
                <a:spLocks noChangeArrowheads="1"/>
              </p:cNvSpPr>
              <p:nvPr/>
            </p:nvSpPr>
            <p:spPr bwMode="auto">
              <a:xfrm>
                <a:off x="932" y="3159"/>
                <a:ext cx="5318" cy="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dirty="0">
                    <a:sym typeface="Arial" panose="020B0604020202020204" pitchFamily="34" charset="0"/>
                  </a:rPr>
                  <a:t>通过对生活中液体压强实例的研究，激发学习兴趣，培养学生热爱科学的精神。</a:t>
                </a:r>
                <a:endParaRPr lang="zh-CN" altLang="en-US" sz="2400" b="1" dirty="0">
                  <a:sym typeface="Arial" panose="020B0604020202020204" pitchFamily="34" charset="0"/>
                </a:endParaRPr>
              </a:p>
            </p:txBody>
          </p:sp>
          <p:pic>
            <p:nvPicPr>
              <p:cNvPr id="130" name="Picture 6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68" cy="1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5" name="Picture 63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79960" y="2184741"/>
              <a:ext cx="1024741" cy="106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TextBox 18"/>
          <p:cNvSpPr txBox="1"/>
          <p:nvPr/>
        </p:nvSpPr>
        <p:spPr bwMode="auto">
          <a:xfrm>
            <a:off x="6708873" y="472328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教学目标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6" name="图片 85" descr="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660" y="684050"/>
            <a:ext cx="522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矩形 86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pic>
        <p:nvPicPr>
          <p:cNvPr id="58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976036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0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253541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9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4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39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1582390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30503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33542 C -0.13894 0.24537 -0.15378 0.15579 -0.13308 0.09977 C -0.11237 0.04398 -0.05586 0.02153 0.00065 -0.00023 " pathEditMode="relative" rAng="0" ptsTypes="AAA">
                                      <p:cBhvr>
                                        <p:cTn id="18" dur="6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67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71 -0.00625 C 0.20325 0.07014 0.16706 0.147 0.1276 0.14792 C 0.08802 0.14885 0.04492 0.07362 0.00208 -0.00138 " pathEditMode="relative" rAng="0" ptsTypes="AAA">
                                      <p:cBhvr>
                                        <p:cTn id="20" dur="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77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73 -0.3331 C -0.09098 -0.31968 -0.02622 -0.30602 -0.00035 -0.2463 C 0.02569 -0.18658 0.01267 -0.08033 -0.00035 0.02592 " pathEditMode="relative" rAng="0" ptsTypes="AAA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23 C 0.04648 0.01435 0.09218 0.02871 0.1108 0.08426 C 0.12955 0.14005 0.11289 0.29283 0.11328 0.33472 " pathEditMode="relative" rAng="0" ptsTypes="AAA">
                                      <p:cBhvr>
                                        <p:cTn id="34" dur="6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" y="16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1.11111E-6 C -0.03021 0.06921 -0.06159 0.13866 -0.10157 0.13773 C -0.14154 0.13657 -0.19024 0.06481 -0.2388 -0.00648 " pathEditMode="relative" rAng="0" ptsTypes="AAA">
                                      <p:cBhvr>
                                        <p:cTn id="36" dur="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655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138 C -0.02695 -0.08773 -0.04636 -0.17407 -0.02461 -0.23055 C -0.00274 -0.28703 0.06055 -0.31388 0.12396 -0.34027 " pathEditMode="relative" rAng="0" ptsTypes="AAA">
                                      <p:cBhvr>
                                        <p:cTn id="38" dur="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84 0.33889 C 0.08086 0.40718 0.04687 0.47616 0.00677 0.475 C -0.03347 0.47315 -0.07995 0.40232 -0.12644 0.33172 " pathEditMode="relative" rAng="0" ptsTypes="AAA">
                                      <p:cBhvr>
                                        <p:cTn id="49" dur="6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643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8 -0.32523 C 0.1737 -0.31041 0.22044 -0.29513 0.23789 -0.24074 C 0.25534 -0.18634 0.24375 -0.09259 0.23203 0.00139 " pathEditMode="relative" rAng="0" ptsTypes="AAA">
                                      <p:cBhvr>
                                        <p:cTn id="51" dur="6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1631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36 -0.01227 C -0.26407 -0.1088 -0.28503 -0.20509 -0.26341 -0.25857 C -0.2418 -0.31227 -0.17813 -0.32338 -0.11407 -0.3338 " pathEditMode="relative" rAng="0" ptsTypes="AAA">
                                      <p:cBhvr>
                                        <p:cTn id="53" dur="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9"/>
          <p:cNvGrpSpPr/>
          <p:nvPr/>
        </p:nvGrpSpPr>
        <p:grpSpPr bwMode="auto">
          <a:xfrm>
            <a:off x="4852086" y="1991871"/>
            <a:ext cx="2590234" cy="292992"/>
            <a:chOff x="3637" y="1457"/>
            <a:chExt cx="1300" cy="204"/>
          </a:xfrm>
        </p:grpSpPr>
        <p:sp>
          <p:nvSpPr>
            <p:cNvPr id="64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73" name="AutoShape 5"/>
          <p:cNvSpPr>
            <a:spLocks noChangeArrowheads="1"/>
          </p:cNvSpPr>
          <p:nvPr/>
        </p:nvSpPr>
        <p:spPr bwMode="gray">
          <a:xfrm flipH="1">
            <a:off x="3594849" y="3867091"/>
            <a:ext cx="1130124" cy="472929"/>
          </a:xfrm>
          <a:prstGeom prst="rightArrow">
            <a:avLst>
              <a:gd name="adj1" fmla="val 49380"/>
              <a:gd name="adj2" fmla="val 66272"/>
            </a:avLst>
          </a:prstGeom>
          <a:solidFill>
            <a:srgbClr val="CB6D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174" name="AutoShape 3"/>
          <p:cNvSpPr>
            <a:spLocks noChangeArrowheads="1"/>
          </p:cNvSpPr>
          <p:nvPr/>
        </p:nvSpPr>
        <p:spPr bwMode="gray">
          <a:xfrm>
            <a:off x="4496594" y="4830804"/>
            <a:ext cx="3729039" cy="908418"/>
          </a:xfrm>
          <a:prstGeom prst="roundRect">
            <a:avLst>
              <a:gd name="adj" fmla="val 8014"/>
            </a:avLst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知道液体压强计算公式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" name="AutoShape 5"/>
          <p:cNvSpPr>
            <a:spLocks noChangeArrowheads="1"/>
          </p:cNvSpPr>
          <p:nvPr/>
        </p:nvSpPr>
        <p:spPr bwMode="gray">
          <a:xfrm rot="10800000" flipH="1">
            <a:off x="8201657" y="3821286"/>
            <a:ext cx="656962" cy="472929"/>
          </a:xfrm>
          <a:prstGeom prst="rightArrow">
            <a:avLst>
              <a:gd name="adj1" fmla="val 49380"/>
              <a:gd name="adj2" fmla="val 66272"/>
            </a:avLst>
          </a:prstGeom>
          <a:solidFill>
            <a:srgbClr val="CB6D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defRPr/>
            </a:pP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176" name="AutoShape 3"/>
          <p:cNvSpPr>
            <a:spLocks noChangeArrowheads="1"/>
          </p:cNvSpPr>
          <p:nvPr/>
        </p:nvSpPr>
        <p:spPr bwMode="gray">
          <a:xfrm rot="9335096">
            <a:off x="3445084" y="2997991"/>
            <a:ext cx="1368425" cy="419100"/>
          </a:xfrm>
          <a:prstGeom prst="rightArrow">
            <a:avLst>
              <a:gd name="adj1" fmla="val 49380"/>
              <a:gd name="adj2" fmla="val 68709"/>
            </a:avLst>
          </a:prstGeom>
          <a:solidFill>
            <a:srgbClr val="CB6D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>
              <a:defRPr/>
            </a:pPr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177" name="AutoShape 4"/>
          <p:cNvSpPr>
            <a:spLocks noChangeArrowheads="1"/>
          </p:cNvSpPr>
          <p:nvPr/>
        </p:nvSpPr>
        <p:spPr bwMode="gray">
          <a:xfrm rot="1422248" flipH="1">
            <a:off x="3540543" y="4759604"/>
            <a:ext cx="1010049" cy="382588"/>
          </a:xfrm>
          <a:prstGeom prst="rightArrow">
            <a:avLst>
              <a:gd name="adj1" fmla="val 49380"/>
              <a:gd name="adj2" fmla="val 60486"/>
            </a:avLst>
          </a:prstGeom>
          <a:solidFill>
            <a:srgbClr val="CB6D6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10800000" vert="eaVert" wrap="none" anchor="ctr"/>
          <a:lstStyle/>
          <a:p>
            <a:pPr algn="ctr">
              <a:defRPr/>
            </a:pPr>
            <a:endParaRPr lang="zh-CN" altLang="zh-CN">
              <a:cs typeface="Arial" panose="020B0604020202020204" pitchFamily="34" charset="0"/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1776428" y="3183033"/>
            <a:ext cx="1879600" cy="1824037"/>
            <a:chOff x="200208" y="3502254"/>
            <a:chExt cx="1879600" cy="1824037"/>
          </a:xfrm>
        </p:grpSpPr>
        <p:pic>
          <p:nvPicPr>
            <p:cNvPr id="179" name="Picture 34" descr="C:\Documents and Settings\Administrator\Application Data\Tencent\Users\908951880\QQ\WinTemp\RichOle\H8AMG4PJNGND(IBGMK4OJYA.jp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0" b="100000" l="0" r="992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08" y="3502254"/>
              <a:ext cx="1879600" cy="182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0" name="TextBox 81"/>
            <p:cNvSpPr txBox="1">
              <a:spLocks noChangeArrowheads="1"/>
            </p:cNvSpPr>
            <p:nvPr/>
          </p:nvSpPr>
          <p:spPr bwMode="auto">
            <a:xfrm>
              <a:off x="586656" y="4091216"/>
              <a:ext cx="12573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重点</a:t>
              </a:r>
              <a:endPara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8770732" y="3137818"/>
            <a:ext cx="1800225" cy="1720850"/>
            <a:chOff x="7314831" y="3359356"/>
            <a:chExt cx="1800225" cy="1720850"/>
          </a:xfrm>
        </p:grpSpPr>
        <p:pic>
          <p:nvPicPr>
            <p:cNvPr id="182" name="Picture 31" descr="C:\Documents and Settings\Administrator\Application Data\Tencent\Users\908951880\QQ\WinTemp\RichOle\AB4{R91PPLKL(8~[2L(W@E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52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831" y="3359356"/>
              <a:ext cx="1800225" cy="172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" name="TextBox 82"/>
            <p:cNvSpPr txBox="1">
              <a:spLocks noChangeArrowheads="1"/>
            </p:cNvSpPr>
            <p:nvPr/>
          </p:nvSpPr>
          <p:spPr bwMode="auto">
            <a:xfrm>
              <a:off x="7656969" y="3896725"/>
              <a:ext cx="12573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难点</a:t>
              </a:r>
              <a:endPara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84" name="组合 85"/>
          <p:cNvGrpSpPr/>
          <p:nvPr/>
        </p:nvGrpSpPr>
        <p:grpSpPr bwMode="auto">
          <a:xfrm>
            <a:off x="4374045" y="2060880"/>
            <a:ext cx="3862530" cy="2617881"/>
            <a:chOff x="-3493382" y="1906290"/>
            <a:chExt cx="3862529" cy="2618030"/>
          </a:xfrm>
        </p:grpSpPr>
        <p:sp>
          <p:nvSpPr>
            <p:cNvPr id="185" name="AutoShape 3"/>
            <p:cNvSpPr>
              <a:spLocks noChangeArrowheads="1"/>
            </p:cNvSpPr>
            <p:nvPr/>
          </p:nvSpPr>
          <p:spPr bwMode="gray">
            <a:xfrm>
              <a:off x="-3361530" y="2240783"/>
              <a:ext cx="3729038" cy="908466"/>
            </a:xfrm>
            <a:prstGeom prst="roundRect">
              <a:avLst>
                <a:gd name="adj" fmla="val 8014"/>
              </a:avLst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 dirty="0"/>
            </a:p>
          </p:txBody>
        </p:sp>
        <p:grpSp>
          <p:nvGrpSpPr>
            <p:cNvPr id="186" name="Group 9"/>
            <p:cNvGrpSpPr/>
            <p:nvPr/>
          </p:nvGrpSpPr>
          <p:grpSpPr bwMode="auto">
            <a:xfrm>
              <a:off x="-3015344" y="1906290"/>
              <a:ext cx="2590233" cy="293007"/>
              <a:chOff x="3637" y="1457"/>
              <a:chExt cx="1300" cy="204"/>
            </a:xfrm>
          </p:grpSpPr>
          <p:sp>
            <p:nvSpPr>
              <p:cNvPr id="190" name="AutoShape 11"/>
              <p:cNvSpPr>
                <a:spLocks noChangeArrowheads="1"/>
              </p:cNvSpPr>
              <p:nvPr/>
            </p:nvSpPr>
            <p:spPr bwMode="gray">
              <a:xfrm flipH="1">
                <a:off x="4878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1" name="AutoShape 12"/>
              <p:cNvSpPr>
                <a:spLocks noChangeArrowheads="1"/>
              </p:cNvSpPr>
              <p:nvPr/>
            </p:nvSpPr>
            <p:spPr bwMode="gray">
              <a:xfrm>
                <a:off x="3637" y="1457"/>
                <a:ext cx="59" cy="204"/>
              </a:xfrm>
              <a:prstGeom prst="moon">
                <a:avLst>
                  <a:gd name="adj" fmla="val 22032"/>
                </a:avLst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0"/>
                    </a:srgbClr>
                  </a:gs>
                  <a:gs pos="50000">
                    <a:srgbClr val="FFFFFF">
                      <a:alpha val="84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87" name="AutoShape 3"/>
            <p:cNvSpPr>
              <a:spLocks noChangeArrowheads="1"/>
            </p:cNvSpPr>
            <p:nvPr/>
          </p:nvSpPr>
          <p:spPr bwMode="gray">
            <a:xfrm>
              <a:off x="-3379587" y="3352745"/>
              <a:ext cx="3743324" cy="1171575"/>
            </a:xfrm>
            <a:prstGeom prst="roundRect">
              <a:avLst>
                <a:gd name="adj" fmla="val 8014"/>
              </a:avLst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8" name="文本框 3"/>
            <p:cNvSpPr txBox="1">
              <a:spLocks noChangeArrowheads="1"/>
            </p:cNvSpPr>
            <p:nvPr/>
          </p:nvSpPr>
          <p:spPr bwMode="auto">
            <a:xfrm>
              <a:off x="-3422033" y="2413471"/>
              <a:ext cx="3791180" cy="1126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/>
                <a:t>知道</a:t>
              </a:r>
              <a:r>
                <a:rPr lang="zh-CN" altLang="en-US" sz="2800" b="1" dirty="0" smtClean="0"/>
                <a:t>液体</a:t>
              </a:r>
              <a:r>
                <a:rPr lang="zh-CN" altLang="en-US" sz="2800" b="1" dirty="0"/>
                <a:t>压强的特点</a:t>
              </a:r>
              <a:endParaRPr lang="en-US" altLang="zh-CN" sz="2800" b="1" dirty="0"/>
            </a:p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/>
                <a:t> </a:t>
              </a:r>
              <a:endParaRPr lang="en-US" altLang="zh-CN" sz="2800" b="1" dirty="0"/>
            </a:p>
          </p:txBody>
        </p:sp>
        <p:sp>
          <p:nvSpPr>
            <p:cNvPr id="189" name="文本框 3"/>
            <p:cNvSpPr txBox="1">
              <a:spLocks noChangeArrowheads="1"/>
            </p:cNvSpPr>
            <p:nvPr/>
          </p:nvSpPr>
          <p:spPr bwMode="auto">
            <a:xfrm>
              <a:off x="-3493382" y="3390969"/>
              <a:ext cx="3683260" cy="112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2800" b="1" dirty="0"/>
                <a:t>了解</a:t>
              </a:r>
              <a:r>
                <a:rPr lang="zh-CN" altLang="en-US" sz="2800" b="1" dirty="0" smtClean="0"/>
                <a:t>液体</a:t>
              </a:r>
              <a:r>
                <a:rPr lang="zh-CN" altLang="en-US" sz="2800" b="1" dirty="0"/>
                <a:t>压强的影响因素</a:t>
              </a:r>
              <a:endParaRPr lang="zh-CN" altLang="en-US" sz="2800" b="1" dirty="0"/>
            </a:p>
          </p:txBody>
        </p:sp>
      </p:grpSp>
      <p:grpSp>
        <p:nvGrpSpPr>
          <p:cNvPr id="192" name="组合 191"/>
          <p:cNvGrpSpPr/>
          <p:nvPr/>
        </p:nvGrpSpPr>
        <p:grpSpPr>
          <a:xfrm flipV="1">
            <a:off x="5178404" y="3053894"/>
            <a:ext cx="2272967" cy="2126626"/>
            <a:chOff x="173961" y="1206571"/>
            <a:chExt cx="2272967" cy="2126626"/>
          </a:xfrm>
        </p:grpSpPr>
        <p:pic>
          <p:nvPicPr>
            <p:cNvPr id="193" name="Picture 167" descr="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87"/>
            <a:stretch>
              <a:fillRect/>
            </a:stretch>
          </p:blipFill>
          <p:spPr bwMode="gray">
            <a:xfrm rot="10800000">
              <a:off x="175215" y="1399337"/>
              <a:ext cx="2271713" cy="890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" name="组合 193"/>
            <p:cNvGrpSpPr/>
            <p:nvPr/>
          </p:nvGrpSpPr>
          <p:grpSpPr>
            <a:xfrm>
              <a:off x="173961" y="1206571"/>
              <a:ext cx="2259905" cy="2126626"/>
              <a:chOff x="173961" y="1206571"/>
              <a:chExt cx="2259905" cy="2126626"/>
            </a:xfrm>
          </p:grpSpPr>
          <p:sp>
            <p:nvSpPr>
              <p:cNvPr id="195" name="Freeform 168"/>
              <p:cNvSpPr/>
              <p:nvPr/>
            </p:nvSpPr>
            <p:spPr bwMode="gray">
              <a:xfrm rot="10800000">
                <a:off x="178481" y="1395088"/>
                <a:ext cx="2255385" cy="901473"/>
              </a:xfrm>
              <a:custGeom>
                <a:avLst/>
                <a:gdLst>
                  <a:gd name="T0" fmla="*/ 0 w 2072"/>
                  <a:gd name="T1" fmla="*/ 0 h 1040"/>
                  <a:gd name="T2" fmla="*/ 2147483647 w 2072"/>
                  <a:gd name="T3" fmla="*/ 2147483647 h 1040"/>
                  <a:gd name="T4" fmla="*/ 2147483647 w 2072"/>
                  <a:gd name="T5" fmla="*/ 2147483647 h 1040"/>
                  <a:gd name="T6" fmla="*/ 2147483647 w 2072"/>
                  <a:gd name="T7" fmla="*/ 2147483647 h 1040"/>
                  <a:gd name="T8" fmla="*/ 2147483647 w 2072"/>
                  <a:gd name="T9" fmla="*/ 0 h 1040"/>
                  <a:gd name="T10" fmla="*/ 2147483647 w 2072"/>
                  <a:gd name="T11" fmla="*/ 2147483647 h 1040"/>
                  <a:gd name="T12" fmla="*/ 0 w 2072"/>
                  <a:gd name="T13" fmla="*/ 0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2"/>
                  <a:gd name="T22" fmla="*/ 0 h 1040"/>
                  <a:gd name="T23" fmla="*/ 2072 w 207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2" h="1040">
                    <a:moveTo>
                      <a:pt x="0" y="0"/>
                    </a:moveTo>
                    <a:cubicBezTo>
                      <a:pt x="345" y="0"/>
                      <a:pt x="683" y="8"/>
                      <a:pt x="683" y="8"/>
                    </a:cubicBezTo>
                    <a:cubicBezTo>
                      <a:pt x="683" y="248"/>
                      <a:pt x="907" y="352"/>
                      <a:pt x="1023" y="352"/>
                    </a:cubicBezTo>
                    <a:cubicBezTo>
                      <a:pt x="1139" y="352"/>
                      <a:pt x="1377" y="280"/>
                      <a:pt x="1377" y="7"/>
                    </a:cubicBezTo>
                    <a:lnTo>
                      <a:pt x="2072" y="0"/>
                    </a:lnTo>
                    <a:cubicBezTo>
                      <a:pt x="2072" y="730"/>
                      <a:pt x="1418" y="1040"/>
                      <a:pt x="1038" y="1040"/>
                    </a:cubicBezTo>
                    <a:cubicBezTo>
                      <a:pt x="658" y="1040"/>
                      <a:pt x="0" y="756"/>
                      <a:pt x="0" y="0"/>
                    </a:cubicBezTo>
                    <a:close/>
                  </a:path>
                </a:pathLst>
              </a:custGeom>
              <a:solidFill>
                <a:srgbClr val="CB6D6B"/>
              </a:solidFill>
              <a:ln w="9525" cap="flat" cmpd="sng">
                <a:solidFill>
                  <a:srgbClr val="231F2D">
                    <a:alpha val="50195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96" name="Group 169"/>
              <p:cNvGrpSpPr/>
              <p:nvPr/>
            </p:nvGrpSpPr>
            <p:grpSpPr bwMode="auto">
              <a:xfrm rot="13973304" flipV="1">
                <a:off x="1345033" y="1660534"/>
                <a:ext cx="1219240" cy="311313"/>
                <a:chOff x="1565" y="2568"/>
                <a:chExt cx="1118" cy="279"/>
              </a:xfrm>
            </p:grpSpPr>
            <p:sp>
              <p:nvSpPr>
                <p:cNvPr id="198" name="AutoShape 1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9" name="AutoShape 1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0" name="AutoShape 1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1" name="AutoShape 1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588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197" name="矩形 196"/>
              <p:cNvSpPr/>
              <p:nvPr/>
            </p:nvSpPr>
            <p:spPr>
              <a:xfrm>
                <a:off x="173961" y="1399337"/>
                <a:ext cx="2250291" cy="19338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2" name="组合 167"/>
          <p:cNvGrpSpPr/>
          <p:nvPr/>
        </p:nvGrpSpPr>
        <p:grpSpPr bwMode="auto">
          <a:xfrm>
            <a:off x="5205083" y="2917103"/>
            <a:ext cx="2271713" cy="1509713"/>
            <a:chOff x="9144000" y="1099712"/>
            <a:chExt cx="2271712" cy="1510137"/>
          </a:xfrm>
        </p:grpSpPr>
        <p:pic>
          <p:nvPicPr>
            <p:cNvPr id="203" name="Picture 167" descr="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87"/>
            <a:stretch>
              <a:fillRect/>
            </a:stretch>
          </p:blipFill>
          <p:spPr bwMode="gray">
            <a:xfrm rot="10800000">
              <a:off x="9144000" y="1292532"/>
              <a:ext cx="2271712" cy="89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Freeform 168"/>
            <p:cNvSpPr/>
            <p:nvPr/>
          </p:nvSpPr>
          <p:spPr bwMode="gray">
            <a:xfrm rot="10800000">
              <a:off x="9147266" y="1288282"/>
              <a:ext cx="2255384" cy="901726"/>
            </a:xfrm>
            <a:custGeom>
              <a:avLst/>
              <a:gdLst>
                <a:gd name="T0" fmla="*/ 0 w 2072"/>
                <a:gd name="T1" fmla="*/ 0 h 1040"/>
                <a:gd name="T2" fmla="*/ 2147483647 w 2072"/>
                <a:gd name="T3" fmla="*/ 2147483647 h 1040"/>
                <a:gd name="T4" fmla="*/ 2147483647 w 2072"/>
                <a:gd name="T5" fmla="*/ 2147483647 h 1040"/>
                <a:gd name="T6" fmla="*/ 2147483647 w 2072"/>
                <a:gd name="T7" fmla="*/ 2147483647 h 1040"/>
                <a:gd name="T8" fmla="*/ 2147483647 w 2072"/>
                <a:gd name="T9" fmla="*/ 0 h 1040"/>
                <a:gd name="T10" fmla="*/ 2147483647 w 2072"/>
                <a:gd name="T11" fmla="*/ 2147483647 h 1040"/>
                <a:gd name="T12" fmla="*/ 0 w 2072"/>
                <a:gd name="T13" fmla="*/ 0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2"/>
                <a:gd name="T22" fmla="*/ 0 h 1040"/>
                <a:gd name="T23" fmla="*/ 2072 w 207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2" h="1040">
                  <a:moveTo>
                    <a:pt x="0" y="0"/>
                  </a:moveTo>
                  <a:cubicBezTo>
                    <a:pt x="345" y="0"/>
                    <a:pt x="683" y="8"/>
                    <a:pt x="683" y="8"/>
                  </a:cubicBezTo>
                  <a:cubicBezTo>
                    <a:pt x="683" y="248"/>
                    <a:pt x="907" y="352"/>
                    <a:pt x="1023" y="352"/>
                  </a:cubicBezTo>
                  <a:cubicBezTo>
                    <a:pt x="1139" y="352"/>
                    <a:pt x="1377" y="280"/>
                    <a:pt x="1377" y="7"/>
                  </a:cubicBezTo>
                  <a:lnTo>
                    <a:pt x="2072" y="0"/>
                  </a:lnTo>
                  <a:cubicBezTo>
                    <a:pt x="2072" y="730"/>
                    <a:pt x="1418" y="1040"/>
                    <a:pt x="1038" y="1040"/>
                  </a:cubicBezTo>
                  <a:cubicBezTo>
                    <a:pt x="658" y="1040"/>
                    <a:pt x="0" y="756"/>
                    <a:pt x="0" y="0"/>
                  </a:cubicBezTo>
                  <a:close/>
                </a:path>
              </a:pathLst>
            </a:custGeom>
            <a:solidFill>
              <a:srgbClr val="CB6D6B"/>
            </a:solidFill>
            <a:ln w="9525" cap="flat" cmpd="sng">
              <a:solidFill>
                <a:srgbClr val="231F2D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05" name="Group 169"/>
            <p:cNvGrpSpPr/>
            <p:nvPr/>
          </p:nvGrpSpPr>
          <p:grpSpPr bwMode="auto">
            <a:xfrm rot="13973304" flipV="1">
              <a:off x="10313646" y="1553846"/>
              <a:ext cx="1219582" cy="311313"/>
              <a:chOff x="1565" y="2568"/>
              <a:chExt cx="1118" cy="279"/>
            </a:xfrm>
          </p:grpSpPr>
          <p:sp>
            <p:nvSpPr>
              <p:cNvPr id="223" name="AutoShape 17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4" name="AutoShape 17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5" name="AutoShape 17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588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6" name="AutoShape 17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CB6D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06" name="Group 175"/>
            <p:cNvGrpSpPr/>
            <p:nvPr/>
          </p:nvGrpSpPr>
          <p:grpSpPr bwMode="auto">
            <a:xfrm rot="10800000">
              <a:off x="9739413" y="1778354"/>
              <a:ext cx="1071090" cy="831495"/>
              <a:chOff x="688" y="2475"/>
              <a:chExt cx="1206" cy="1196"/>
            </a:xfrm>
          </p:grpSpPr>
          <p:sp>
            <p:nvSpPr>
              <p:cNvPr id="207" name="Oval 176"/>
              <p:cNvSpPr>
                <a:spLocks noChangeArrowheads="1"/>
              </p:cNvSpPr>
              <p:nvPr/>
            </p:nvSpPr>
            <p:spPr bwMode="gray">
              <a:xfrm>
                <a:off x="734" y="2698"/>
                <a:ext cx="1051" cy="74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8" name="Oval 177"/>
              <p:cNvSpPr>
                <a:spLocks noChangeArrowheads="1"/>
              </p:cNvSpPr>
              <p:nvPr/>
            </p:nvSpPr>
            <p:spPr bwMode="gray">
              <a:xfrm>
                <a:off x="766" y="2691"/>
                <a:ext cx="1051" cy="74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pic>
            <p:nvPicPr>
              <p:cNvPr id="209" name="Picture 178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88" y="2475"/>
                <a:ext cx="1206" cy="1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Oval 179"/>
              <p:cNvSpPr>
                <a:spLocks noChangeArrowheads="1"/>
              </p:cNvSpPr>
              <p:nvPr/>
            </p:nvSpPr>
            <p:spPr bwMode="gray">
              <a:xfrm>
                <a:off x="688" y="2475"/>
                <a:ext cx="1088" cy="1144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  <a:gs pos="50000">
                    <a:srgbClr val="DDDDDD">
                      <a:alpha val="45000"/>
                    </a:srgbClr>
                  </a:gs>
                  <a:gs pos="100000">
                    <a:srgbClr val="DDDDDD">
                      <a:gamma/>
                      <a:shade val="26275"/>
                      <a:invGamma/>
                      <a:alpha val="89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1" name="Freeform 180"/>
              <p:cNvSpPr/>
              <p:nvPr/>
            </p:nvSpPr>
            <p:spPr bwMode="gray">
              <a:xfrm>
                <a:off x="811" y="2498"/>
                <a:ext cx="942" cy="417"/>
              </a:xfrm>
              <a:custGeom>
                <a:avLst/>
                <a:gdLst>
                  <a:gd name="T0" fmla="*/ 4 w 1321"/>
                  <a:gd name="T1" fmla="*/ 1 h 712"/>
                  <a:gd name="T2" fmla="*/ 4 w 1321"/>
                  <a:gd name="T3" fmla="*/ 1 h 712"/>
                  <a:gd name="T4" fmla="*/ 4 w 1321"/>
                  <a:gd name="T5" fmla="*/ 1 h 712"/>
                  <a:gd name="T6" fmla="*/ 4 w 1321"/>
                  <a:gd name="T7" fmla="*/ 1 h 712"/>
                  <a:gd name="T8" fmla="*/ 4 w 1321"/>
                  <a:gd name="T9" fmla="*/ 1 h 712"/>
                  <a:gd name="T10" fmla="*/ 4 w 1321"/>
                  <a:gd name="T11" fmla="*/ 1 h 712"/>
                  <a:gd name="T12" fmla="*/ 4 w 1321"/>
                  <a:gd name="T13" fmla="*/ 1 h 712"/>
                  <a:gd name="T14" fmla="*/ 4 w 1321"/>
                  <a:gd name="T15" fmla="*/ 1 h 712"/>
                  <a:gd name="T16" fmla="*/ 4 w 1321"/>
                  <a:gd name="T17" fmla="*/ 1 h 712"/>
                  <a:gd name="T18" fmla="*/ 4 w 1321"/>
                  <a:gd name="T19" fmla="*/ 1 h 712"/>
                  <a:gd name="T20" fmla="*/ 3 w 1321"/>
                  <a:gd name="T21" fmla="*/ 1 h 712"/>
                  <a:gd name="T22" fmla="*/ 3 w 1321"/>
                  <a:gd name="T23" fmla="*/ 1 h 712"/>
                  <a:gd name="T24" fmla="*/ 3 w 1321"/>
                  <a:gd name="T25" fmla="*/ 1 h 712"/>
                  <a:gd name="T26" fmla="*/ 3 w 1321"/>
                  <a:gd name="T27" fmla="*/ 1 h 712"/>
                  <a:gd name="T28" fmla="*/ 3 w 1321"/>
                  <a:gd name="T29" fmla="*/ 1 h 712"/>
                  <a:gd name="T30" fmla="*/ 1 w 1321"/>
                  <a:gd name="T31" fmla="*/ 1 h 712"/>
                  <a:gd name="T32" fmla="*/ 1 w 1321"/>
                  <a:gd name="T33" fmla="*/ 1 h 712"/>
                  <a:gd name="T34" fmla="*/ 1 w 1321"/>
                  <a:gd name="T35" fmla="*/ 1 h 712"/>
                  <a:gd name="T36" fmla="*/ 1 w 1321"/>
                  <a:gd name="T37" fmla="*/ 1 h 712"/>
                  <a:gd name="T38" fmla="*/ 1 w 1321"/>
                  <a:gd name="T39" fmla="*/ 1 h 712"/>
                  <a:gd name="T40" fmla="*/ 1 w 1321"/>
                  <a:gd name="T41" fmla="*/ 1 h 712"/>
                  <a:gd name="T42" fmla="*/ 1 w 1321"/>
                  <a:gd name="T43" fmla="*/ 1 h 712"/>
                  <a:gd name="T44" fmla="*/ 1 w 1321"/>
                  <a:gd name="T45" fmla="*/ 1 h 712"/>
                  <a:gd name="T46" fmla="*/ 1 w 1321"/>
                  <a:gd name="T47" fmla="*/ 1 h 712"/>
                  <a:gd name="T48" fmla="*/ 1 w 1321"/>
                  <a:gd name="T49" fmla="*/ 1 h 712"/>
                  <a:gd name="T50" fmla="*/ 1 w 1321"/>
                  <a:gd name="T51" fmla="*/ 1 h 712"/>
                  <a:gd name="T52" fmla="*/ 1 w 1321"/>
                  <a:gd name="T53" fmla="*/ 1 h 712"/>
                  <a:gd name="T54" fmla="*/ 1 w 1321"/>
                  <a:gd name="T55" fmla="*/ 1 h 712"/>
                  <a:gd name="T56" fmla="*/ 0 w 1321"/>
                  <a:gd name="T57" fmla="*/ 1 h 712"/>
                  <a:gd name="T58" fmla="*/ 0 w 1321"/>
                  <a:gd name="T59" fmla="*/ 1 h 712"/>
                  <a:gd name="T60" fmla="*/ 1 w 1321"/>
                  <a:gd name="T61" fmla="*/ 1 h 712"/>
                  <a:gd name="T62" fmla="*/ 1 w 1321"/>
                  <a:gd name="T63" fmla="*/ 1 h 712"/>
                  <a:gd name="T64" fmla="*/ 1 w 1321"/>
                  <a:gd name="T65" fmla="*/ 1 h 712"/>
                  <a:gd name="T66" fmla="*/ 1 w 1321"/>
                  <a:gd name="T67" fmla="*/ 1 h 712"/>
                  <a:gd name="T68" fmla="*/ 1 w 1321"/>
                  <a:gd name="T69" fmla="*/ 1 h 712"/>
                  <a:gd name="T70" fmla="*/ 1 w 1321"/>
                  <a:gd name="T71" fmla="*/ 1 h 712"/>
                  <a:gd name="T72" fmla="*/ 1 w 1321"/>
                  <a:gd name="T73" fmla="*/ 1 h 712"/>
                  <a:gd name="T74" fmla="*/ 1 w 1321"/>
                  <a:gd name="T75" fmla="*/ 1 h 712"/>
                  <a:gd name="T76" fmla="*/ 1 w 1321"/>
                  <a:gd name="T77" fmla="*/ 1 h 712"/>
                  <a:gd name="T78" fmla="*/ 1 w 1321"/>
                  <a:gd name="T79" fmla="*/ 1 h 712"/>
                  <a:gd name="T80" fmla="*/ 2 w 1321"/>
                  <a:gd name="T81" fmla="*/ 1 h 712"/>
                  <a:gd name="T82" fmla="*/ 2 w 1321"/>
                  <a:gd name="T83" fmla="*/ 0 h 712"/>
                  <a:gd name="T84" fmla="*/ 2 w 1321"/>
                  <a:gd name="T85" fmla="*/ 0 h 712"/>
                  <a:gd name="T86" fmla="*/ 3 w 1321"/>
                  <a:gd name="T87" fmla="*/ 1 h 712"/>
                  <a:gd name="T88" fmla="*/ 3 w 1321"/>
                  <a:gd name="T89" fmla="*/ 1 h 712"/>
                  <a:gd name="T90" fmla="*/ 3 w 1321"/>
                  <a:gd name="T91" fmla="*/ 1 h 712"/>
                  <a:gd name="T92" fmla="*/ 3 w 1321"/>
                  <a:gd name="T93" fmla="*/ 1 h 712"/>
                  <a:gd name="T94" fmla="*/ 4 w 1321"/>
                  <a:gd name="T95" fmla="*/ 1 h 712"/>
                  <a:gd name="T96" fmla="*/ 4 w 1321"/>
                  <a:gd name="T97" fmla="*/ 1 h 712"/>
                  <a:gd name="T98" fmla="*/ 4 w 1321"/>
                  <a:gd name="T99" fmla="*/ 1 h 712"/>
                  <a:gd name="T100" fmla="*/ 4 w 1321"/>
                  <a:gd name="T101" fmla="*/ 1 h 712"/>
                  <a:gd name="T102" fmla="*/ 4 w 1321"/>
                  <a:gd name="T103" fmla="*/ 1 h 712"/>
                  <a:gd name="T104" fmla="*/ 4 w 1321"/>
                  <a:gd name="T105" fmla="*/ 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DBDBD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2" name="Group 181"/>
              <p:cNvGrpSpPr/>
              <p:nvPr/>
            </p:nvGrpSpPr>
            <p:grpSpPr bwMode="auto">
              <a:xfrm rot="-1297425" flipH="1" flipV="1">
                <a:off x="786" y="3426"/>
                <a:ext cx="957" cy="242"/>
                <a:chOff x="2532" y="1051"/>
                <a:chExt cx="893" cy="246"/>
              </a:xfrm>
            </p:grpSpPr>
            <p:grpSp>
              <p:nvGrpSpPr>
                <p:cNvPr id="213" name="Group 182"/>
                <p:cNvGrpSpPr/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219" name="AutoShape 18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20" name="AutoShape 18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21" name="AutoShape 18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22" name="AutoShape 18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214" name="Group 187"/>
                <p:cNvGrpSpPr/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215" name="AutoShape 1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16" name="AutoShape 1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17" name="AutoShape 1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18" name="AutoShape 1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</p:grpSp>
        </p:grpSp>
      </p:grpSp>
      <p:sp>
        <p:nvSpPr>
          <p:cNvPr id="69" name="矩形 68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70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8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989685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8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267190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8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3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88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596039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44152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00404 -0.25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0069 0.2583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3898014" y="1594680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教材分析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98014" y="2442755"/>
            <a:ext cx="4979049" cy="663511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学情分析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898014" y="3276311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898014" y="4109872"/>
            <a:ext cx="4979049" cy="663512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9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教学方法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898005" y="4941796"/>
            <a:ext cx="4979050" cy="710870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80" rIns="57578" bIns="57579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教学过程</a:t>
            </a:r>
            <a:endParaRPr lang="zh-CN" altLang="en-US" sz="3800" dirty="0">
              <a:solidFill>
                <a:schemeClr val="accent6">
                  <a:lumMod val="7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>
          <a:xfrm>
            <a:off x="3604585" y="1536966"/>
            <a:ext cx="837451" cy="79757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>
          <a:xfrm>
            <a:off x="3604585" y="2357137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>
          <a:xfrm>
            <a:off x="3618173" y="3202909"/>
            <a:ext cx="823863" cy="80917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3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>
            <a:off x="3618164" y="4043070"/>
            <a:ext cx="810274" cy="775323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>
          <a:xfrm>
            <a:off x="3604585" y="4897104"/>
            <a:ext cx="823861" cy="79195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2701" tIns="381658" rIns="12699" bIns="381657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dirty="0"/>
              <a:t>5</a:t>
            </a:r>
            <a:endParaRPr lang="zh-CN" altLang="en-US" sz="4000" dirty="0"/>
          </a:p>
        </p:txBody>
      </p:sp>
      <p:sp>
        <p:nvSpPr>
          <p:cNvPr id="27" name="任意多边形 26"/>
          <p:cNvSpPr/>
          <p:nvPr/>
        </p:nvSpPr>
        <p:spPr>
          <a:xfrm>
            <a:off x="3923772" y="5773905"/>
            <a:ext cx="5010137" cy="685207"/>
          </a:xfrm>
          <a:custGeom>
            <a:avLst/>
            <a:gdLst>
              <a:gd name="connsiteX0" fmla="*/ 114203 w 685207"/>
              <a:gd name="connsiteY0" fmla="*/ 0 h 4440353"/>
              <a:gd name="connsiteX1" fmla="*/ 571004 w 685207"/>
              <a:gd name="connsiteY1" fmla="*/ 0 h 4440353"/>
              <a:gd name="connsiteX2" fmla="*/ 685207 w 685207"/>
              <a:gd name="connsiteY2" fmla="*/ 114203 h 4440353"/>
              <a:gd name="connsiteX3" fmla="*/ 685207 w 685207"/>
              <a:gd name="connsiteY3" fmla="*/ 4440353 h 4440353"/>
              <a:gd name="connsiteX4" fmla="*/ 685207 w 685207"/>
              <a:gd name="connsiteY4" fmla="*/ 4440353 h 4440353"/>
              <a:gd name="connsiteX5" fmla="*/ 0 w 685207"/>
              <a:gd name="connsiteY5" fmla="*/ 4440353 h 4440353"/>
              <a:gd name="connsiteX6" fmla="*/ 0 w 685207"/>
              <a:gd name="connsiteY6" fmla="*/ 4440353 h 4440353"/>
              <a:gd name="connsiteX7" fmla="*/ 0 w 685207"/>
              <a:gd name="connsiteY7" fmla="*/ 114203 h 4440353"/>
              <a:gd name="connsiteX8" fmla="*/ 114203 w 685207"/>
              <a:gd name="connsiteY8" fmla="*/ 0 h 44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07" h="4440353">
                <a:moveTo>
                  <a:pt x="685207" y="740071"/>
                </a:moveTo>
                <a:lnTo>
                  <a:pt x="685207" y="3700282"/>
                </a:lnTo>
                <a:cubicBezTo>
                  <a:pt x="685207" y="4109015"/>
                  <a:pt x="677317" y="4440353"/>
                  <a:pt x="667584" y="4440353"/>
                </a:cubicBezTo>
                <a:lnTo>
                  <a:pt x="0" y="4440353"/>
                </a:lnTo>
                <a:lnTo>
                  <a:pt x="0" y="4440353"/>
                </a:lnTo>
                <a:lnTo>
                  <a:pt x="0" y="0"/>
                </a:lnTo>
                <a:lnTo>
                  <a:pt x="0" y="0"/>
                </a:lnTo>
                <a:lnTo>
                  <a:pt x="667584" y="0"/>
                </a:lnTo>
                <a:cubicBezTo>
                  <a:pt x="677317" y="0"/>
                  <a:pt x="685207" y="331338"/>
                  <a:pt x="685207" y="7400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257" tIns="57578" rIns="57578" bIns="57580" numCol="1" spcCol="1270" anchor="ctr" anchorCtr="0">
            <a:noAutofit/>
          </a:bodyPr>
          <a:lstStyle/>
          <a:p>
            <a:pPr marL="0" lvl="1" defTabSz="1689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3800" dirty="0"/>
              <a:t>         </a:t>
            </a:r>
            <a:r>
              <a:rPr lang="zh-CN" altLang="en-US" sz="3800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板书设计</a:t>
            </a:r>
            <a:r>
              <a:rPr lang="en-US" sz="3800" dirty="0"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3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KSO_Shape"/>
          <p:cNvSpPr/>
          <p:nvPr/>
        </p:nvSpPr>
        <p:spPr>
          <a:xfrm>
            <a:off x="3604347" y="5756685"/>
            <a:ext cx="837451" cy="823657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2066" tIns="381024" rIns="12064" bIns="3810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1642221" y="1180686"/>
            <a:ext cx="9939135" cy="1024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/>
          </a:p>
        </p:txBody>
      </p:sp>
      <p:sp>
        <p:nvSpPr>
          <p:cNvPr id="35" name="TextBox 18"/>
          <p:cNvSpPr txBox="1"/>
          <p:nvPr/>
        </p:nvSpPr>
        <p:spPr bwMode="auto">
          <a:xfrm>
            <a:off x="6237081" y="474271"/>
            <a:ext cx="5988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科学探究：液体的压强</a:t>
            </a:r>
            <a:endParaRPr lang="zh-CN" alt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" name="Picture 11" descr="C:\Documents and Settings\Administrator\Application Data\Tencent\Users\908951880\QQ\WinTemp\RichOle\JPS{I2TM%YT0{UA3T%V_19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2948741" y="267273"/>
            <a:ext cx="344788" cy="24984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13" descr="C:\Documents and Settings\Administrator\Application Data\Tencent\Users\908951880\QQ\WinTemp\RichOle\TRV13PWE5~DY()QBXI]_1[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26246" y="813286"/>
            <a:ext cx="368023" cy="243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4" y="685896"/>
            <a:ext cx="644194" cy="41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9" y="132944"/>
            <a:ext cx="616623" cy="412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44" y="701727"/>
            <a:ext cx="603986" cy="399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12" descr="C:\Documents and Settings\Administrator\Application Data\Tencent\Users\908951880\QQ\WinTemp\RichOle\(QX8O2$))UT1P5_`7EIW4K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55095" y="240969"/>
            <a:ext cx="324836" cy="223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103208" y="170247"/>
            <a:ext cx="614098" cy="433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丝状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2742</Words>
  <Application>WPS 演示</Application>
  <PresentationFormat>宽屏</PresentationFormat>
  <Paragraphs>556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0" baseType="lpstr">
      <vt:lpstr>Arial</vt:lpstr>
      <vt:lpstr>宋体</vt:lpstr>
      <vt:lpstr>Wingdings</vt:lpstr>
      <vt:lpstr>Wingdings 3</vt:lpstr>
      <vt:lpstr>Arial</vt:lpstr>
      <vt:lpstr>华文新魏</vt:lpstr>
      <vt:lpstr>华文行楷</vt:lpstr>
      <vt:lpstr>华文楷体</vt:lpstr>
      <vt:lpstr>楷体_GB2312</vt:lpstr>
      <vt:lpstr>微软雅黑</vt:lpstr>
      <vt:lpstr>Arial Unicode MS</vt:lpstr>
      <vt:lpstr>幼圆</vt:lpstr>
      <vt:lpstr>Century Gothic</vt:lpstr>
      <vt:lpstr>Calibri</vt:lpstr>
      <vt:lpstr>Cambria Math</vt:lpstr>
      <vt:lpstr>华文仿宋</vt:lpstr>
      <vt:lpstr>新宋体</vt:lpstr>
      <vt:lpstr>丝状</vt:lpstr>
      <vt:lpstr>PowerPoint 演示文稿</vt:lpstr>
      <vt:lpstr>PowerPoint 演示文稿</vt:lpstr>
      <vt:lpstr> 教材中的作用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动动脑  想一想</vt:lpstr>
      <vt:lpstr>   实验现象</vt:lpstr>
      <vt:lpstr>   记录数据</vt:lpstr>
      <vt:lpstr>   记录数据</vt:lpstr>
      <vt:lpstr>PowerPoint 演示文稿</vt:lpstr>
      <vt:lpstr>  生活应用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dell</cp:lastModifiedBy>
  <cp:revision>669</cp:revision>
  <dcterms:created xsi:type="dcterms:W3CDTF">2016-07-04T11:40:00Z</dcterms:created>
  <dcterms:modified xsi:type="dcterms:W3CDTF">2017-09-01T12:15:58Z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