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6" r:id="rId1"/>
  </p:sldMasterIdLst>
  <p:notesMasterIdLst>
    <p:notesMasterId r:id="rId28"/>
  </p:notesMasterIdLst>
  <p:sldIdLst>
    <p:sldId id="256" r:id="rId2"/>
    <p:sldId id="257" r:id="rId3"/>
    <p:sldId id="348" r:id="rId4"/>
    <p:sldId id="258" r:id="rId5"/>
    <p:sldId id="288" r:id="rId6"/>
    <p:sldId id="289" r:id="rId7"/>
    <p:sldId id="259" r:id="rId8"/>
    <p:sldId id="260" r:id="rId9"/>
    <p:sldId id="261" r:id="rId10"/>
    <p:sldId id="263" r:id="rId11"/>
    <p:sldId id="349" r:id="rId12"/>
    <p:sldId id="266" r:id="rId13"/>
    <p:sldId id="267" r:id="rId14"/>
    <p:sldId id="268" r:id="rId15"/>
    <p:sldId id="270" r:id="rId16"/>
    <p:sldId id="271" r:id="rId17"/>
    <p:sldId id="272" r:id="rId18"/>
    <p:sldId id="340" r:id="rId19"/>
    <p:sldId id="319" r:id="rId20"/>
    <p:sldId id="318" r:id="rId21"/>
    <p:sldId id="321" r:id="rId22"/>
    <p:sldId id="324" r:id="rId23"/>
    <p:sldId id="281" r:id="rId24"/>
    <p:sldId id="282" r:id="rId25"/>
    <p:sldId id="283" r:id="rId26"/>
    <p:sldId id="351" r:id="rId27"/>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822" y="-90"/>
      </p:cViewPr>
      <p:guideLst>
        <p:guide orient="horz" pos="2180"/>
        <p:guide pos="2853"/>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820"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单击此处编辑母版文本样式</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第二级</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第三级</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第四级</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第五级</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zh-CN" sz="1200" dirty="0"/>
              <a:pPr lvl="0" algn="r" eaLnBrk="1" hangingPunct="1"/>
              <a:t>‹#›</a:t>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3" name="矩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矩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矩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矩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圆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圆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矩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6705600" y="4206240"/>
            <a:ext cx="960120" cy="45720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页脚占位符 16"/>
          <p:cNvSpPr>
            <a:spLocks noGrp="1"/>
          </p:cNvSpPr>
          <p:nvPr>
            <p:ph type="ftr" sz="quarter" idx="11"/>
          </p:nvPr>
        </p:nvSpPr>
        <p:spPr>
          <a:xfrm>
            <a:off x="5410200" y="4205288"/>
            <a:ext cx="12954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灯片编号占位符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nchor="ctr"/>
          <a:lstStyle>
            <a:lvl1pPr>
              <a:defRPr sz="4000" b="0" i="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6" name="日期占位符 25"/>
          <p:cNvSpPr>
            <a:spLocks noGrp="1"/>
          </p:cNvSpPr>
          <p:nvPr>
            <p:ph type="dt" sz="half" idx="10"/>
          </p:nvPr>
        </p:nvSpPr>
        <p:spPr/>
        <p:txBody>
          <a:bodyPr rtlCol="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 name="灯片编号占位符 26"/>
          <p:cNvSpPr>
            <a:spLocks noGrp="1"/>
          </p:cNvSpPr>
          <p:nvPr>
            <p:ph type="sldNum" sz="quarter" idx="11"/>
          </p:nvPr>
        </p:nvSpPr>
        <p:spPr/>
        <p:txBody>
          <a:bodyPr rtlCol="0"/>
          <a:lstStyle/>
          <a:p>
            <a:pPr lvl="0" algn="r" eaLnBrk="1" hangingPunct="1"/>
            <a:fld id="{9A0DB2DC-4C9A-4742-B13C-FB6460FD3503}" type="slidenum">
              <a:rPr lang="en-US" altLang="zh-CN" sz="1400" smtClean="0"/>
              <a:pPr lvl="0" algn="r" eaLnBrk="1" hangingPunct="1"/>
              <a:t>‹#›</a:t>
            </a:fld>
            <a:endParaRPr lang="en-US" altLang="zh-CN" sz="1400" dirty="0"/>
          </a:p>
        </p:txBody>
      </p:sp>
      <p:sp>
        <p:nvSpPr>
          <p:cNvPr id="28" name="页脚占位符 27"/>
          <p:cNvSpPr>
            <a:spLocks noGrp="1"/>
          </p:cNvSpPr>
          <p:nvPr>
            <p:ph type="ftr" sz="quarter" idx="12"/>
          </p:nvPr>
        </p:nvSpPr>
        <p:spPr/>
        <p:txBody>
          <a:bodyPr rtlCol="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a:xfrm>
            <a:off x="6583680" y="612648"/>
            <a:ext cx="957264" cy="45720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a:xfrm>
            <a:off x="5257800" y="612648"/>
            <a:ext cx="132588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a:xfrm>
            <a:off x="8174736" y="2272"/>
            <a:ext cx="762000" cy="365760"/>
          </a:xfrm>
        </p:spPr>
        <p:txBody>
          <a:body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圆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圆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标题占位符 21"/>
          <p:cNvSpPr>
            <a:spLocks noGrp="1"/>
          </p:cNvSpPr>
          <p:nvPr>
            <p:ph type="title"/>
          </p:nvPr>
        </p:nvSpPr>
        <p:spPr>
          <a:xfrm>
            <a:off x="457200" y="1143000"/>
            <a:ext cx="8229600" cy="10668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灯片编号占位符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lvl="0" algn="r" eaLnBrk="1" hangingPunct="1"/>
            <a:fld id="{9A0DB2DC-4C9A-4742-B13C-FB6460FD3503}" type="slidenum">
              <a:rPr lang="en-US" altLang="zh-CN" sz="1400" smtClean="0"/>
              <a:pPr lvl="0" algn="r" eaLnBrk="1" hangingPunct="1"/>
              <a:t>‹#›</a:t>
            </a:fld>
            <a:endParaRPr lang="en-US" altLang="zh-CN" sz="1400"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框 1"/>
          <p:cNvSpPr txBox="1"/>
          <p:nvPr/>
        </p:nvSpPr>
        <p:spPr>
          <a:xfrm>
            <a:off x="1249045" y="1522095"/>
            <a:ext cx="6183630" cy="743585"/>
          </a:xfrm>
          <a:prstGeom prst="rect">
            <a:avLst/>
          </a:prstGeom>
          <a:noFill/>
          <a:ln w="9525">
            <a:noFill/>
          </a:ln>
        </p:spPr>
        <p:txBody>
          <a:bodyPr wrap="square">
            <a:spAutoFit/>
          </a:bodyPr>
          <a:lstStyle/>
          <a:p>
            <a:pPr lvl="0" algn="ctr" eaLnBrk="1" hangingPunct="1"/>
            <a:r>
              <a:rPr lang="zh-CN" altLang="en-US" sz="4000" b="1" dirty="0">
                <a:solidFill>
                  <a:srgbClr val="FF0000"/>
                </a:solidFill>
                <a:latin typeface="微软雅黑" panose="020B0503020204020204" pitchFamily="34" charset="-122"/>
                <a:ea typeface="微软雅黑" panose="020B0503020204020204" pitchFamily="34" charset="-122"/>
              </a:rPr>
              <a:t>八年级下册第十章</a:t>
            </a:r>
          </a:p>
        </p:txBody>
      </p:sp>
      <p:sp>
        <p:nvSpPr>
          <p:cNvPr id="2051" name="文本框 3"/>
          <p:cNvSpPr txBox="1"/>
          <p:nvPr/>
        </p:nvSpPr>
        <p:spPr>
          <a:xfrm>
            <a:off x="1920875" y="3089275"/>
            <a:ext cx="4839335" cy="678815"/>
          </a:xfrm>
          <a:prstGeom prst="rect">
            <a:avLst/>
          </a:prstGeom>
          <a:noFill/>
          <a:ln w="9525">
            <a:noFill/>
          </a:ln>
        </p:spPr>
        <p:txBody>
          <a:bodyPr wrap="square">
            <a:spAutoFit/>
          </a:bodyPr>
          <a:lstStyle/>
          <a:p>
            <a:pPr lvl="0" algn="ctr" eaLnBrk="1" hangingPunct="1"/>
            <a:r>
              <a:rPr lang="zh-CN" altLang="en-US" sz="3600" b="1" dirty="0">
                <a:solidFill>
                  <a:schemeClr val="accent1">
                    <a:lumMod val="50000"/>
                  </a:schemeClr>
                </a:solidFill>
                <a:latin typeface="微软雅黑" panose="020B0503020204020204" pitchFamily="34" charset="-122"/>
                <a:ea typeface="微软雅黑" panose="020B0503020204020204" pitchFamily="34" charset="-122"/>
                <a:sym typeface="+mn-ea"/>
              </a:rPr>
              <a:t>第</a:t>
            </a:r>
            <a:r>
              <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rPr>
              <a:t>2</a:t>
            </a:r>
            <a:r>
              <a:rPr lang="zh-CN" altLang="en-US" sz="3600" b="1" dirty="0">
                <a:solidFill>
                  <a:schemeClr val="accent1">
                    <a:lumMod val="50000"/>
                  </a:schemeClr>
                </a:solidFill>
                <a:latin typeface="微软雅黑" panose="020B0503020204020204" pitchFamily="34" charset="-122"/>
                <a:ea typeface="微软雅黑" panose="020B0503020204020204" pitchFamily="34" charset="-122"/>
                <a:sym typeface="+mn-ea"/>
              </a:rPr>
              <a:t>节 </a:t>
            </a:r>
            <a:r>
              <a:rPr lang="zh-CN" altLang="en-US" sz="3600" b="1" dirty="0">
                <a:solidFill>
                  <a:srgbClr val="FF0000"/>
                </a:solidFill>
                <a:latin typeface="微软雅黑" panose="020B0503020204020204" pitchFamily="34" charset="-122"/>
                <a:ea typeface="微软雅黑" panose="020B0503020204020204" pitchFamily="34" charset="-122"/>
                <a:sym typeface="+mn-ea"/>
              </a:rPr>
              <a:t> </a:t>
            </a:r>
            <a:r>
              <a:rPr lang="zh-CN" altLang="en-US" sz="3600" b="1" dirty="0">
                <a:solidFill>
                  <a:srgbClr val="5F9B6A"/>
                </a:solidFill>
                <a:latin typeface="Times New Roman" panose="02020603050405020304" pitchFamily="18" charset="0"/>
                <a:ea typeface="微软雅黑" panose="020B0503020204020204" pitchFamily="34" charset="-122"/>
              </a:rPr>
              <a:t>滑轮及其应用</a:t>
            </a:r>
            <a:endParaRPr lang="zh-CN" altLang="en-US" sz="3600" b="1" dirty="0">
              <a:solidFill>
                <a:srgbClr val="5F9B6A"/>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68313" y="1484313"/>
          <a:ext cx="8136903" cy="2071469"/>
        </p:xfrm>
        <a:graphic>
          <a:graphicData uri="http://schemas.openxmlformats.org/drawingml/2006/table">
            <a:tbl>
              <a:tblPr firstRow="1" bandRow="1">
                <a:tableStyleId>{5C22544A-7EE6-4342-B048-85BDC9FD1C3A}</a:tableStyleId>
              </a:tblPr>
              <a:tblGrid>
                <a:gridCol w="1342984"/>
                <a:gridCol w="2132975"/>
                <a:gridCol w="2280612"/>
                <a:gridCol w="2380332"/>
              </a:tblGrid>
              <a:tr h="1016888">
                <a:tc>
                  <a:txBody>
                    <a:bodyPr/>
                    <a:lstStyle/>
                    <a:p>
                      <a:pPr algn="ctr">
                        <a:lnSpc>
                          <a:spcPct val="150000"/>
                        </a:lnSpc>
                      </a:pPr>
                      <a:r>
                        <a:rPr lang="zh-CN" altLang="en-US" sz="2800" b="1" i="0" baseline="0" dirty="0" smtClean="0">
                          <a:solidFill>
                            <a:schemeClr val="tx1"/>
                          </a:solidFill>
                          <a:latin typeface="Times New Roman" panose="02020603050405020304" pitchFamily="18" charset="0"/>
                          <a:ea typeface="微软雅黑" panose="020B0503020204020204" pitchFamily="34" charset="-122"/>
                        </a:rPr>
                        <a:t>重物</a:t>
                      </a:r>
                      <a:r>
                        <a:rPr lang="en-US" altLang="zh-CN" sz="2800" b="1" i="0" baseline="0" dirty="0" smtClean="0">
                          <a:solidFill>
                            <a:schemeClr val="tx1"/>
                          </a:solidFill>
                          <a:latin typeface="Times New Roman" panose="02020603050405020304" pitchFamily="18" charset="0"/>
                          <a:ea typeface="微软雅黑" panose="020B0503020204020204" pitchFamily="34" charset="-122"/>
                        </a:rPr>
                        <a:t>G/N</a:t>
                      </a: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r>
                        <a:rPr lang="zh-CN" altLang="en-US" sz="2800" b="1" i="0" baseline="0" dirty="0" smtClean="0">
                          <a:solidFill>
                            <a:schemeClr val="tx1"/>
                          </a:solidFill>
                          <a:latin typeface="Times New Roman" panose="02020603050405020304" pitchFamily="18" charset="0"/>
                          <a:ea typeface="微软雅黑" panose="020B0503020204020204" pitchFamily="34" charset="-122"/>
                        </a:rPr>
                        <a:t>弹簧测力计的示数</a:t>
                      </a:r>
                      <a:r>
                        <a:rPr lang="en-US" altLang="zh-CN" sz="2800" b="1" i="0" baseline="0" dirty="0" smtClean="0">
                          <a:solidFill>
                            <a:schemeClr val="tx1"/>
                          </a:solidFill>
                          <a:latin typeface="Times New Roman" panose="02020603050405020304" pitchFamily="18" charset="0"/>
                          <a:ea typeface="微软雅黑" panose="020B0503020204020204" pitchFamily="34" charset="-122"/>
                        </a:rPr>
                        <a:t>F/N</a:t>
                      </a: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r>
                        <a:rPr lang="zh-CN" altLang="en-US" sz="2800" b="1" i="0" baseline="0" dirty="0" smtClean="0">
                          <a:solidFill>
                            <a:schemeClr val="tx1"/>
                          </a:solidFill>
                          <a:latin typeface="Times New Roman" panose="02020603050405020304" pitchFamily="18" charset="0"/>
                          <a:ea typeface="微软雅黑" panose="020B0503020204020204" pitchFamily="34" charset="-122"/>
                        </a:rPr>
                        <a:t>重物移动的距离</a:t>
                      </a:r>
                      <a:r>
                        <a:rPr lang="en-US" altLang="zh-CN" sz="2800" b="1" i="0" baseline="0" dirty="0" smtClean="0">
                          <a:solidFill>
                            <a:schemeClr val="tx1"/>
                          </a:solidFill>
                          <a:latin typeface="Times New Roman" panose="02020603050405020304" pitchFamily="18" charset="0"/>
                          <a:ea typeface="微软雅黑" panose="020B0503020204020204" pitchFamily="34" charset="-122"/>
                        </a:rPr>
                        <a:t>h/cm</a:t>
                      </a: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r>
                        <a:rPr lang="zh-CN" altLang="en-US" sz="2800" b="1" i="0" baseline="0" dirty="0" smtClean="0">
                          <a:solidFill>
                            <a:schemeClr val="tx1"/>
                          </a:solidFill>
                          <a:latin typeface="Times New Roman" panose="02020603050405020304" pitchFamily="18" charset="0"/>
                          <a:ea typeface="微软雅黑" panose="020B0503020204020204" pitchFamily="34" charset="-122"/>
                        </a:rPr>
                        <a:t>拉力作用点移动的距离</a:t>
                      </a:r>
                      <a:r>
                        <a:rPr lang="en-US" altLang="zh-CN" sz="2800" b="1" i="0" baseline="0" dirty="0" smtClean="0">
                          <a:solidFill>
                            <a:schemeClr val="tx1"/>
                          </a:solidFill>
                          <a:latin typeface="Times New Roman" panose="02020603050405020304" pitchFamily="18" charset="0"/>
                          <a:ea typeface="微软雅黑" panose="020B0503020204020204" pitchFamily="34" charset="-122"/>
                        </a:rPr>
                        <a:t>s/cm</a:t>
                      </a: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r>
              <a:tr h="775497">
                <a:tc>
                  <a:txBody>
                    <a:bodyPr/>
                    <a:lstStyle/>
                    <a:p>
                      <a:pPr algn="ctr">
                        <a:lnSpc>
                          <a:spcPct val="150000"/>
                        </a:lnSpc>
                      </a:pP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r>
            </a:tbl>
          </a:graphicData>
        </a:graphic>
      </p:graphicFrame>
      <p:sp>
        <p:nvSpPr>
          <p:cNvPr id="9235" name="文本框 5"/>
          <p:cNvSpPr txBox="1"/>
          <p:nvPr/>
        </p:nvSpPr>
        <p:spPr>
          <a:xfrm>
            <a:off x="323850" y="692150"/>
            <a:ext cx="4103688" cy="548640"/>
          </a:xfrm>
          <a:prstGeom prst="rect">
            <a:avLst/>
          </a:prstGeom>
          <a:noFill/>
          <a:ln w="9525">
            <a:noFill/>
          </a:ln>
        </p:spPr>
        <p:txBody>
          <a:bodyPr>
            <a:spAutoFit/>
          </a:bodyPr>
          <a:lstStyle/>
          <a:p>
            <a:pPr lvl="0" eaLnBrk="1" hangingPunct="1"/>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实验数据填入下表：</a:t>
            </a:r>
          </a:p>
        </p:txBody>
      </p:sp>
      <p:sp>
        <p:nvSpPr>
          <p:cNvPr id="7" name="文本框 6"/>
          <p:cNvSpPr txBox="1"/>
          <p:nvPr/>
        </p:nvSpPr>
        <p:spPr>
          <a:xfrm>
            <a:off x="971550" y="4005263"/>
            <a:ext cx="7561263" cy="1955800"/>
          </a:xfrm>
          <a:prstGeom prst="rect">
            <a:avLst/>
          </a:prstGeom>
          <a:noFill/>
          <a:ln w="9525">
            <a:noFill/>
          </a:ln>
        </p:spPr>
        <p:txBody>
          <a:bodyPr>
            <a:spAutoFit/>
          </a:bodyPr>
          <a:lstStyle/>
          <a:p>
            <a:pPr lvl="0" eaLnBrk="1" hangingPunct="1">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rPr>
              <a:t>实验结论</a:t>
            </a:r>
          </a:p>
          <a:p>
            <a:pPr lvl="0" eaLnBrk="1" hangingPunct="1">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rPr>
              <a:t>定滑轮特点：定滑轮不省力也不费距离，但能改变力的方向。</a:t>
            </a:r>
          </a:p>
        </p:txBody>
      </p:sp>
      <p:sp>
        <p:nvSpPr>
          <p:cNvPr id="8" name="圆角矩形 7"/>
          <p:cNvSpPr/>
          <p:nvPr/>
        </p:nvSpPr>
        <p:spPr>
          <a:xfrm>
            <a:off x="684213" y="4005263"/>
            <a:ext cx="7848600" cy="2160587"/>
          </a:xfrm>
          <a:prstGeom prst="roundRect">
            <a:avLst>
              <a:gd name="adj" fmla="val 16667"/>
            </a:avLst>
          </a:prstGeom>
          <a:noFill/>
          <a:ln w="28575">
            <a:noFill/>
          </a:ln>
        </p:spPr>
        <p:txBody>
          <a:bodyPr anchor="ctr"/>
          <a:lstStyle/>
          <a:p>
            <a:pPr lvl="0" algn="ctr" eaLnBrk="1" hangingPunct="1"/>
            <a:endParaRPr lang="en-US" altLang="en-US"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7" name="直接连接符 9236"/>
          <p:cNvSpPr/>
          <p:nvPr/>
        </p:nvSpPr>
        <p:spPr>
          <a:xfrm>
            <a:off x="4284663" y="333375"/>
            <a:ext cx="0" cy="720725"/>
          </a:xfrm>
          <a:prstGeom prst="line">
            <a:avLst/>
          </a:prstGeom>
          <a:ln w="38100" cap="flat" cmpd="sng">
            <a:solidFill>
              <a:schemeClr val="tx1"/>
            </a:solidFill>
            <a:prstDash val="solid"/>
            <a:headEnd type="none" w="med" len="med"/>
            <a:tailEnd type="none" w="med" len="med"/>
          </a:ln>
        </p:spPr>
      </p:sp>
      <p:sp>
        <p:nvSpPr>
          <p:cNvPr id="9220" name="椭圆 9219"/>
          <p:cNvSpPr/>
          <p:nvPr/>
        </p:nvSpPr>
        <p:spPr>
          <a:xfrm>
            <a:off x="2843213" y="1254125"/>
            <a:ext cx="2881312" cy="2881313"/>
          </a:xfrm>
          <a:prstGeom prst="ellipse">
            <a:avLst/>
          </a:prstGeom>
          <a:solidFill>
            <a:schemeClr val="bg1"/>
          </a:solidFill>
          <a:ln w="38100" cap="flat" cmpd="sng">
            <a:solidFill>
              <a:schemeClr val="tx1"/>
            </a:solidFill>
            <a:prstDash val="solid"/>
            <a:headEnd type="none" w="med" len="med"/>
            <a:tailEnd type="none" w="med" len="med"/>
          </a:ln>
        </p:spPr>
        <p:txBody>
          <a:bodyPr wrap="none" anchor="ctr"/>
          <a:lstStyle/>
          <a:p>
            <a:pPr lvl="0" algn="ctr"/>
            <a:endParaRPr dirty="0">
              <a:latin typeface="Arial" panose="020B0604020202020204" pitchFamily="34" charset="0"/>
              <a:ea typeface="宋体" panose="02010600030101010101" pitchFamily="2" charset="-122"/>
            </a:endParaRPr>
          </a:p>
        </p:txBody>
      </p:sp>
      <p:sp>
        <p:nvSpPr>
          <p:cNvPr id="9221" name="矩形 9220"/>
          <p:cNvSpPr/>
          <p:nvPr/>
        </p:nvSpPr>
        <p:spPr>
          <a:xfrm>
            <a:off x="4067175" y="909638"/>
            <a:ext cx="431800" cy="3527425"/>
          </a:xfrm>
          <a:prstGeom prst="rect">
            <a:avLst/>
          </a:prstGeom>
          <a:solidFill>
            <a:schemeClr val="bg1"/>
          </a:solidFill>
          <a:ln w="38100" cap="flat" cmpd="sng">
            <a:solidFill>
              <a:schemeClr val="tx1"/>
            </a:solidFill>
            <a:prstDash val="solid"/>
            <a:miter/>
            <a:headEnd type="none" w="med" len="med"/>
            <a:tailEnd type="none" w="med" len="med"/>
          </a:ln>
        </p:spPr>
        <p:txBody>
          <a:bodyPr/>
          <a:lstStyle/>
          <a:p>
            <a:endParaRPr lang="zh-CN" altLang="en-US"/>
          </a:p>
        </p:txBody>
      </p:sp>
      <p:sp>
        <p:nvSpPr>
          <p:cNvPr id="9227" name="直接连接符 9226"/>
          <p:cNvSpPr/>
          <p:nvPr/>
        </p:nvSpPr>
        <p:spPr>
          <a:xfrm>
            <a:off x="2268538" y="333375"/>
            <a:ext cx="3959225" cy="0"/>
          </a:xfrm>
          <a:prstGeom prst="line">
            <a:avLst/>
          </a:prstGeom>
          <a:ln w="127000" cap="flat" cmpd="thinThick">
            <a:solidFill>
              <a:schemeClr val="tx1"/>
            </a:solidFill>
            <a:prstDash val="solid"/>
            <a:headEnd type="none" w="med" len="med"/>
            <a:tailEnd type="none" w="med" len="med"/>
          </a:ln>
        </p:spPr>
      </p:sp>
      <p:sp>
        <p:nvSpPr>
          <p:cNvPr id="9228" name="直接连接符 9227"/>
          <p:cNvSpPr/>
          <p:nvPr/>
        </p:nvSpPr>
        <p:spPr>
          <a:xfrm>
            <a:off x="2843213" y="2709863"/>
            <a:ext cx="0" cy="1584325"/>
          </a:xfrm>
          <a:prstGeom prst="line">
            <a:avLst/>
          </a:prstGeom>
          <a:ln w="38100" cap="flat" cmpd="sng">
            <a:solidFill>
              <a:schemeClr val="tx1"/>
            </a:solidFill>
            <a:prstDash val="solid"/>
            <a:headEnd type="none" w="med" len="med"/>
            <a:tailEnd type="none" w="med" len="med"/>
          </a:ln>
        </p:spPr>
      </p:sp>
      <p:sp>
        <p:nvSpPr>
          <p:cNvPr id="9229" name="直接连接符 9228"/>
          <p:cNvSpPr/>
          <p:nvPr/>
        </p:nvSpPr>
        <p:spPr>
          <a:xfrm>
            <a:off x="2843213" y="4364038"/>
            <a:ext cx="3175" cy="903287"/>
          </a:xfrm>
          <a:prstGeom prst="line">
            <a:avLst/>
          </a:prstGeom>
          <a:ln w="38100" cap="flat" cmpd="sng">
            <a:solidFill>
              <a:schemeClr val="tx1"/>
            </a:solidFill>
            <a:prstDash val="solid"/>
            <a:headEnd type="none" w="med" len="med"/>
            <a:tailEnd type="none" w="med" len="med"/>
          </a:ln>
        </p:spPr>
      </p:sp>
      <p:sp>
        <p:nvSpPr>
          <p:cNvPr id="9230" name="矩形 9229"/>
          <p:cNvSpPr/>
          <p:nvPr/>
        </p:nvSpPr>
        <p:spPr>
          <a:xfrm>
            <a:off x="2513013" y="4221163"/>
            <a:ext cx="649287" cy="504825"/>
          </a:xfrm>
          <a:prstGeom prst="rect">
            <a:avLst/>
          </a:prstGeom>
          <a:gradFill rotWithShape="0">
            <a:gsLst>
              <a:gs pos="0">
                <a:schemeClr val="tx1"/>
              </a:gs>
              <a:gs pos="50000">
                <a:schemeClr val="tx1">
                  <a:gamma/>
                  <a:tint val="0"/>
                  <a:invGamma/>
                </a:schemeClr>
              </a:gs>
              <a:gs pos="100000">
                <a:schemeClr val="tx1"/>
              </a:gs>
            </a:gsLst>
            <a:lin ang="0" scaled="1"/>
            <a:tileRect/>
          </a:gradFill>
          <a:ln w="25400" cap="flat" cmpd="sng">
            <a:solidFill>
              <a:schemeClr val="tx1"/>
            </a:solidFill>
            <a:prstDash val="solid"/>
            <a:miter/>
            <a:headEnd type="none" w="med" len="med"/>
            <a:tailEnd type="none" w="med" len="med"/>
          </a:ln>
        </p:spPr>
        <p:txBody>
          <a:bodyPr/>
          <a:lstStyle/>
          <a:p>
            <a:endParaRPr lang="zh-CN" altLang="en-US"/>
          </a:p>
        </p:txBody>
      </p:sp>
      <p:sp>
        <p:nvSpPr>
          <p:cNvPr id="9231" name="矩形 9230"/>
          <p:cNvSpPr/>
          <p:nvPr/>
        </p:nvSpPr>
        <p:spPr>
          <a:xfrm>
            <a:off x="2513013" y="5084763"/>
            <a:ext cx="649287" cy="433387"/>
          </a:xfrm>
          <a:prstGeom prst="rect">
            <a:avLst/>
          </a:prstGeom>
          <a:gradFill rotWithShape="0">
            <a:gsLst>
              <a:gs pos="0">
                <a:schemeClr val="tx1"/>
              </a:gs>
              <a:gs pos="50000">
                <a:schemeClr val="tx1">
                  <a:gamma/>
                  <a:tint val="0"/>
                  <a:invGamma/>
                </a:schemeClr>
              </a:gs>
              <a:gs pos="100000">
                <a:schemeClr val="tx1"/>
              </a:gs>
            </a:gsLst>
            <a:lin ang="0" scaled="1"/>
            <a:tileRect/>
          </a:gradFill>
          <a:ln w="25400" cap="flat" cmpd="sng">
            <a:solidFill>
              <a:schemeClr val="tx1"/>
            </a:solidFill>
            <a:prstDash val="solid"/>
            <a:miter/>
            <a:headEnd type="none" w="med" len="med"/>
            <a:tailEnd type="none" w="med" len="med"/>
          </a:ln>
        </p:spPr>
        <p:txBody>
          <a:bodyPr/>
          <a:lstStyle/>
          <a:p>
            <a:endParaRPr lang="zh-CN" altLang="en-US"/>
          </a:p>
        </p:txBody>
      </p:sp>
      <p:sp>
        <p:nvSpPr>
          <p:cNvPr id="9234" name="直接连接符 9233"/>
          <p:cNvSpPr/>
          <p:nvPr/>
        </p:nvSpPr>
        <p:spPr>
          <a:xfrm>
            <a:off x="2843213" y="2693988"/>
            <a:ext cx="1368425" cy="0"/>
          </a:xfrm>
          <a:prstGeom prst="line">
            <a:avLst/>
          </a:prstGeom>
          <a:ln w="38100" cap="flat" cmpd="sng">
            <a:solidFill>
              <a:srgbClr val="000080"/>
            </a:solidFill>
            <a:prstDash val="sysDot"/>
            <a:headEnd type="none" w="med" len="med"/>
            <a:tailEnd type="none" w="med" len="med"/>
          </a:ln>
        </p:spPr>
      </p:sp>
      <p:sp>
        <p:nvSpPr>
          <p:cNvPr id="9235" name="直接连接符 9234"/>
          <p:cNvSpPr/>
          <p:nvPr/>
        </p:nvSpPr>
        <p:spPr>
          <a:xfrm>
            <a:off x="4356100" y="2693988"/>
            <a:ext cx="1368425" cy="0"/>
          </a:xfrm>
          <a:prstGeom prst="line">
            <a:avLst/>
          </a:prstGeom>
          <a:ln w="38100" cap="flat" cmpd="sng">
            <a:solidFill>
              <a:srgbClr val="0000CC"/>
            </a:solidFill>
            <a:prstDash val="sysDot"/>
            <a:headEnd type="none" w="med" len="med"/>
            <a:tailEnd type="none" w="med" len="med"/>
          </a:ln>
        </p:spPr>
      </p:sp>
      <p:sp>
        <p:nvSpPr>
          <p:cNvPr id="9238" name="直接连接符 9237"/>
          <p:cNvSpPr/>
          <p:nvPr/>
        </p:nvSpPr>
        <p:spPr>
          <a:xfrm>
            <a:off x="5724525" y="2638425"/>
            <a:ext cx="0" cy="1944688"/>
          </a:xfrm>
          <a:prstGeom prst="line">
            <a:avLst/>
          </a:prstGeom>
          <a:ln w="38100" cap="flat" cmpd="sng">
            <a:solidFill>
              <a:schemeClr val="tx1"/>
            </a:solidFill>
            <a:prstDash val="solid"/>
            <a:headEnd type="none" w="med" len="med"/>
            <a:tailEnd type="stealth" w="lg" len="lg"/>
          </a:ln>
        </p:spPr>
      </p:sp>
      <p:sp>
        <p:nvSpPr>
          <p:cNvPr id="9239" name="直接连接符 9238"/>
          <p:cNvSpPr/>
          <p:nvPr/>
        </p:nvSpPr>
        <p:spPr>
          <a:xfrm>
            <a:off x="5480050" y="1889125"/>
            <a:ext cx="963613" cy="1684338"/>
          </a:xfrm>
          <a:prstGeom prst="line">
            <a:avLst/>
          </a:prstGeom>
          <a:ln w="38100" cap="flat" cmpd="sng">
            <a:solidFill>
              <a:schemeClr val="tx1"/>
            </a:solidFill>
            <a:prstDash val="solid"/>
            <a:headEnd type="none" w="med" len="med"/>
            <a:tailEnd type="stealth" w="lg" len="lg"/>
          </a:ln>
        </p:spPr>
      </p:sp>
      <p:sp>
        <p:nvSpPr>
          <p:cNvPr id="9240" name="直接连接符 9239"/>
          <p:cNvSpPr/>
          <p:nvPr/>
        </p:nvSpPr>
        <p:spPr>
          <a:xfrm flipV="1">
            <a:off x="4356100" y="1960563"/>
            <a:ext cx="1138238" cy="706437"/>
          </a:xfrm>
          <a:prstGeom prst="line">
            <a:avLst/>
          </a:prstGeom>
          <a:ln w="38100" cap="flat" cmpd="sng">
            <a:solidFill>
              <a:srgbClr val="0000CC"/>
            </a:solidFill>
            <a:prstDash val="sysDot"/>
            <a:headEnd type="none" w="med" len="med"/>
            <a:tailEnd type="none" w="med" len="med"/>
          </a:ln>
        </p:spPr>
      </p:sp>
      <p:sp>
        <p:nvSpPr>
          <p:cNvPr id="9242" name="直接连接符 9241"/>
          <p:cNvSpPr/>
          <p:nvPr/>
        </p:nvSpPr>
        <p:spPr>
          <a:xfrm flipV="1">
            <a:off x="4270375" y="1455738"/>
            <a:ext cx="719138" cy="1225550"/>
          </a:xfrm>
          <a:prstGeom prst="line">
            <a:avLst/>
          </a:prstGeom>
          <a:ln w="38100" cap="flat" cmpd="sng">
            <a:solidFill>
              <a:srgbClr val="0000CC"/>
            </a:solidFill>
            <a:prstDash val="sysDot"/>
            <a:headEnd type="none" w="med" len="med"/>
            <a:tailEnd type="none" w="med" len="med"/>
          </a:ln>
        </p:spPr>
      </p:sp>
      <p:sp>
        <p:nvSpPr>
          <p:cNvPr id="9243" name="椭圆 9242"/>
          <p:cNvSpPr/>
          <p:nvPr/>
        </p:nvSpPr>
        <p:spPr>
          <a:xfrm>
            <a:off x="4140200" y="2549525"/>
            <a:ext cx="287338" cy="287338"/>
          </a:xfrm>
          <a:prstGeom prst="ellipse">
            <a:avLst/>
          </a:prstGeom>
          <a:solidFill>
            <a:srgbClr val="FF0000"/>
          </a:solidFill>
          <a:ln w="25400" cap="flat" cmpd="sng">
            <a:solidFill>
              <a:schemeClr val="tx1"/>
            </a:solidFill>
            <a:prstDash val="solid"/>
            <a:headEnd type="none" w="med" len="med"/>
            <a:tailEnd type="none" w="med" len="med"/>
          </a:ln>
        </p:spPr>
        <p:txBody>
          <a:bodyPr/>
          <a:lstStyle/>
          <a:p>
            <a:endParaRPr lang="zh-CN" altLang="en-US"/>
          </a:p>
        </p:txBody>
      </p:sp>
      <p:sp>
        <p:nvSpPr>
          <p:cNvPr id="9244" name="直接连接符 9243"/>
          <p:cNvSpPr/>
          <p:nvPr/>
        </p:nvSpPr>
        <p:spPr>
          <a:xfrm>
            <a:off x="4987925" y="1427163"/>
            <a:ext cx="1543050" cy="922337"/>
          </a:xfrm>
          <a:prstGeom prst="line">
            <a:avLst/>
          </a:prstGeom>
          <a:ln w="38100" cap="flat" cmpd="sng">
            <a:solidFill>
              <a:schemeClr val="tx1"/>
            </a:solidFill>
            <a:prstDash val="solid"/>
            <a:headEnd type="none" w="med" len="med"/>
            <a:tailEnd type="stealth" w="lg" len="lg"/>
          </a:ln>
        </p:spPr>
      </p:sp>
      <p:sp>
        <p:nvSpPr>
          <p:cNvPr id="9245" name="右大括号 9244"/>
          <p:cNvSpPr/>
          <p:nvPr/>
        </p:nvSpPr>
        <p:spPr>
          <a:xfrm rot="5400000">
            <a:off x="3492500" y="2278063"/>
            <a:ext cx="142875" cy="1295400"/>
          </a:xfrm>
          <a:prstGeom prst="rightBrace">
            <a:avLst>
              <a:gd name="adj1" fmla="val 75555"/>
              <a:gd name="adj2" fmla="val 50000"/>
            </a:avLst>
          </a:prstGeom>
          <a:noFill/>
          <a:ln w="25400" cap="flat" cmpd="sng">
            <a:solidFill>
              <a:schemeClr val="tx1"/>
            </a:solidFill>
            <a:prstDash val="solid"/>
            <a:headEnd type="none" w="med" len="med"/>
            <a:tailEnd type="none" w="med" len="med"/>
          </a:ln>
        </p:spPr>
        <p:txBody>
          <a:bodyPr/>
          <a:lstStyle/>
          <a:p>
            <a:endParaRPr lang="zh-CN" altLang="en-US"/>
          </a:p>
        </p:txBody>
      </p:sp>
      <p:sp>
        <p:nvSpPr>
          <p:cNvPr id="9246" name="右大括号 9245"/>
          <p:cNvSpPr/>
          <p:nvPr/>
        </p:nvSpPr>
        <p:spPr>
          <a:xfrm rot="5400000">
            <a:off x="4932363" y="2278063"/>
            <a:ext cx="142875" cy="1295400"/>
          </a:xfrm>
          <a:prstGeom prst="rightBrace">
            <a:avLst>
              <a:gd name="adj1" fmla="val 75555"/>
              <a:gd name="adj2" fmla="val 50000"/>
            </a:avLst>
          </a:prstGeom>
          <a:noFill/>
          <a:ln w="25400" cap="flat" cmpd="sng">
            <a:solidFill>
              <a:schemeClr val="tx1"/>
            </a:solidFill>
            <a:prstDash val="solid"/>
            <a:headEnd type="none" w="med" len="med"/>
            <a:tailEnd type="none" w="med" len="med"/>
          </a:ln>
        </p:spPr>
        <p:txBody>
          <a:bodyPr/>
          <a:lstStyle/>
          <a:p>
            <a:endParaRPr lang="zh-CN" altLang="en-US"/>
          </a:p>
        </p:txBody>
      </p:sp>
      <p:sp>
        <p:nvSpPr>
          <p:cNvPr id="9248" name="文本框 9247"/>
          <p:cNvSpPr txBox="1"/>
          <p:nvPr/>
        </p:nvSpPr>
        <p:spPr>
          <a:xfrm>
            <a:off x="4770438" y="2994025"/>
            <a:ext cx="522287" cy="519113"/>
          </a:xfrm>
          <a:prstGeom prst="rect">
            <a:avLst/>
          </a:prstGeom>
          <a:noFill/>
          <a:ln w="9525">
            <a:noFill/>
          </a:ln>
        </p:spPr>
        <p:txBody>
          <a:bodyPr wrap="none" anchor="t">
            <a:spAutoFit/>
          </a:bodyPr>
          <a:lstStyle/>
          <a:p>
            <a:pPr lvl="0"/>
            <a:r>
              <a:rPr lang="en-US" altLang="zh-CN" sz="2800" b="1">
                <a:latin typeface="Times New Roman" panose="02020603050405020304" pitchFamily="18" charset="0"/>
                <a:ea typeface="宋体" panose="02010600030101010101" pitchFamily="2" charset="-122"/>
              </a:rPr>
              <a:t>L</a:t>
            </a:r>
            <a:r>
              <a:rPr lang="en-US" altLang="zh-CN" sz="2800" b="1" baseline="-25000">
                <a:latin typeface="Times New Roman" panose="02020603050405020304" pitchFamily="18" charset="0"/>
                <a:ea typeface="宋体" panose="02010600030101010101" pitchFamily="2" charset="-122"/>
              </a:rPr>
              <a:t>1</a:t>
            </a:r>
          </a:p>
        </p:txBody>
      </p:sp>
      <p:sp>
        <p:nvSpPr>
          <p:cNvPr id="9249" name="文本框 9248"/>
          <p:cNvSpPr txBox="1"/>
          <p:nvPr/>
        </p:nvSpPr>
        <p:spPr>
          <a:xfrm>
            <a:off x="3348038" y="2997200"/>
            <a:ext cx="522287" cy="519113"/>
          </a:xfrm>
          <a:prstGeom prst="rect">
            <a:avLst/>
          </a:prstGeom>
          <a:noFill/>
          <a:ln w="9525">
            <a:noFill/>
          </a:ln>
        </p:spPr>
        <p:txBody>
          <a:bodyPr wrap="none" anchor="t">
            <a:spAutoFit/>
          </a:bodyPr>
          <a:lstStyle/>
          <a:p>
            <a:pPr lvl="0"/>
            <a:r>
              <a:rPr lang="en-US" altLang="zh-CN" sz="2800" b="1">
                <a:latin typeface="Times New Roman" panose="02020603050405020304" pitchFamily="18" charset="0"/>
                <a:ea typeface="宋体" panose="02010600030101010101" pitchFamily="2" charset="-122"/>
              </a:rPr>
              <a:t>L</a:t>
            </a:r>
            <a:r>
              <a:rPr lang="en-US" altLang="zh-CN" sz="2800" b="1" baseline="-25000">
                <a:latin typeface="Times New Roman" panose="02020603050405020304" pitchFamily="18" charset="0"/>
                <a:ea typeface="宋体" panose="02010600030101010101" pitchFamily="2" charset="-122"/>
              </a:rPr>
              <a:t>2</a:t>
            </a:r>
          </a:p>
        </p:txBody>
      </p:sp>
      <p:sp>
        <p:nvSpPr>
          <p:cNvPr id="9251" name="文本框 9250"/>
          <p:cNvSpPr txBox="1"/>
          <p:nvPr/>
        </p:nvSpPr>
        <p:spPr>
          <a:xfrm>
            <a:off x="5778500" y="4062413"/>
            <a:ext cx="503238" cy="519112"/>
          </a:xfrm>
          <a:prstGeom prst="rect">
            <a:avLst/>
          </a:prstGeom>
          <a:noFill/>
          <a:ln w="9525">
            <a:noFill/>
          </a:ln>
        </p:spPr>
        <p:txBody>
          <a:bodyPr wrap="none" anchor="t">
            <a:spAutoFit/>
          </a:bodyPr>
          <a:lstStyle/>
          <a:p>
            <a:pPr lvl="0"/>
            <a:r>
              <a:rPr lang="en-US" altLang="zh-CN" sz="2800" b="1">
                <a:latin typeface="Times New Roman" panose="02020603050405020304" pitchFamily="18" charset="0"/>
                <a:ea typeface="宋体" panose="02010600030101010101" pitchFamily="2" charset="-122"/>
              </a:rPr>
              <a:t>F</a:t>
            </a:r>
            <a:r>
              <a:rPr lang="en-US" altLang="zh-CN" sz="2800" b="1" baseline="-25000">
                <a:latin typeface="Times New Roman" panose="02020603050405020304" pitchFamily="18" charset="0"/>
                <a:ea typeface="宋体" panose="02010600030101010101" pitchFamily="2" charset="-122"/>
              </a:rPr>
              <a:t>1</a:t>
            </a:r>
          </a:p>
        </p:txBody>
      </p:sp>
      <p:sp>
        <p:nvSpPr>
          <p:cNvPr id="9252" name="文本框 9251"/>
          <p:cNvSpPr txBox="1"/>
          <p:nvPr/>
        </p:nvSpPr>
        <p:spPr>
          <a:xfrm>
            <a:off x="6445250" y="2997200"/>
            <a:ext cx="503238" cy="519113"/>
          </a:xfrm>
          <a:prstGeom prst="rect">
            <a:avLst/>
          </a:prstGeom>
          <a:noFill/>
          <a:ln w="9525">
            <a:noFill/>
          </a:ln>
        </p:spPr>
        <p:txBody>
          <a:bodyPr wrap="none" anchor="t">
            <a:spAutoFit/>
          </a:bodyPr>
          <a:lstStyle/>
          <a:p>
            <a:pPr lvl="0"/>
            <a:r>
              <a:rPr lang="en-US" altLang="zh-CN" sz="2800" b="1">
                <a:latin typeface="Times New Roman" panose="02020603050405020304" pitchFamily="18" charset="0"/>
                <a:ea typeface="宋体" panose="02010600030101010101" pitchFamily="2" charset="-122"/>
              </a:rPr>
              <a:t>F</a:t>
            </a:r>
            <a:r>
              <a:rPr lang="en-US" altLang="zh-CN" sz="2800" b="1" baseline="-25000">
                <a:latin typeface="Times New Roman" panose="02020603050405020304" pitchFamily="18" charset="0"/>
                <a:ea typeface="宋体" panose="02010600030101010101" pitchFamily="2" charset="-122"/>
              </a:rPr>
              <a:t>2</a:t>
            </a:r>
          </a:p>
        </p:txBody>
      </p:sp>
      <p:sp>
        <p:nvSpPr>
          <p:cNvPr id="9253" name="文本框 9252"/>
          <p:cNvSpPr txBox="1"/>
          <p:nvPr/>
        </p:nvSpPr>
        <p:spPr>
          <a:xfrm>
            <a:off x="6443663" y="1846263"/>
            <a:ext cx="503237" cy="519112"/>
          </a:xfrm>
          <a:prstGeom prst="rect">
            <a:avLst/>
          </a:prstGeom>
          <a:noFill/>
          <a:ln w="9525">
            <a:noFill/>
          </a:ln>
        </p:spPr>
        <p:txBody>
          <a:bodyPr wrap="none" anchor="t">
            <a:spAutoFit/>
          </a:bodyPr>
          <a:lstStyle/>
          <a:p>
            <a:pPr lvl="0"/>
            <a:r>
              <a:rPr lang="en-US" altLang="zh-CN" sz="2800" b="1">
                <a:latin typeface="Times New Roman" panose="02020603050405020304" pitchFamily="18" charset="0"/>
                <a:ea typeface="宋体" panose="02010600030101010101" pitchFamily="2" charset="-122"/>
              </a:rPr>
              <a:t>F</a:t>
            </a:r>
            <a:r>
              <a:rPr lang="en-US" altLang="zh-CN" sz="2800" b="1" baseline="-25000">
                <a:latin typeface="Times New Roman" panose="02020603050405020304" pitchFamily="18" charset="0"/>
                <a:ea typeface="宋体" panose="02010600030101010101" pitchFamily="2" charset="-122"/>
              </a:rPr>
              <a:t>3</a:t>
            </a:r>
          </a:p>
        </p:txBody>
      </p:sp>
      <p:sp>
        <p:nvSpPr>
          <p:cNvPr id="9254" name="文本框 9253"/>
          <p:cNvSpPr txBox="1"/>
          <p:nvPr/>
        </p:nvSpPr>
        <p:spPr>
          <a:xfrm>
            <a:off x="1476375" y="5819775"/>
            <a:ext cx="6348413" cy="762000"/>
          </a:xfrm>
          <a:prstGeom prst="rect">
            <a:avLst/>
          </a:prstGeom>
          <a:noFill/>
          <a:ln w="9525">
            <a:noFill/>
          </a:ln>
        </p:spPr>
        <p:txBody>
          <a:bodyPr wrap="none" anchor="t">
            <a:spAutoFit/>
          </a:bodyPr>
          <a:lstStyle/>
          <a:p>
            <a:pPr lvl="0"/>
            <a:r>
              <a:rPr lang="zh-CN" altLang="en-US" sz="4400" b="1" dirty="0">
                <a:latin typeface="Arial" panose="020B0604020202020204" pitchFamily="34" charset="0"/>
                <a:ea typeface="黑体" panose="02010609060101010101" pitchFamily="2" charset="-122"/>
              </a:rPr>
              <a:t>定滑轮的实质：等臂杠杆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43"/>
                                        </p:tgtEl>
                                        <p:attrNameLst>
                                          <p:attrName>style.visibility</p:attrName>
                                        </p:attrNameLst>
                                      </p:cBhvr>
                                      <p:to>
                                        <p:strVal val="visible"/>
                                      </p:to>
                                    </p:set>
                                    <p:animEffect transition="in" filter="blinds(horizontal)">
                                      <p:cBhvr>
                                        <p:cTn id="7" dur="500"/>
                                        <p:tgtEl>
                                          <p:spTgt spid="9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35"/>
                                        </p:tgtEl>
                                        <p:attrNameLst>
                                          <p:attrName>style.visibility</p:attrName>
                                        </p:attrNameLst>
                                      </p:cBhvr>
                                      <p:to>
                                        <p:strVal val="visible"/>
                                      </p:to>
                                    </p:set>
                                    <p:animEffect transition="in" filter="wipe(left)">
                                      <p:cBhvr>
                                        <p:cTn id="12" dur="500"/>
                                        <p:tgtEl>
                                          <p:spTgt spid="92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46"/>
                                        </p:tgtEl>
                                        <p:attrNameLst>
                                          <p:attrName>style.visibility</p:attrName>
                                        </p:attrNameLst>
                                      </p:cBhvr>
                                      <p:to>
                                        <p:strVal val="visible"/>
                                      </p:to>
                                    </p:set>
                                    <p:animEffect transition="in" filter="blinds(horizontal)">
                                      <p:cBhvr>
                                        <p:cTn id="17" dur="500"/>
                                        <p:tgtEl>
                                          <p:spTgt spid="924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248"/>
                                        </p:tgtEl>
                                        <p:attrNameLst>
                                          <p:attrName>style.visibility</p:attrName>
                                        </p:attrNameLst>
                                      </p:cBhvr>
                                      <p:to>
                                        <p:strVal val="visible"/>
                                      </p:to>
                                    </p:set>
                                    <p:animEffect transition="in" filter="blinds(horizontal)">
                                      <p:cBhvr>
                                        <p:cTn id="20" dur="500"/>
                                        <p:tgtEl>
                                          <p:spTgt spid="92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9234"/>
                                        </p:tgtEl>
                                        <p:attrNameLst>
                                          <p:attrName>style.visibility</p:attrName>
                                        </p:attrNameLst>
                                      </p:cBhvr>
                                      <p:to>
                                        <p:strVal val="visible"/>
                                      </p:to>
                                    </p:set>
                                    <p:animEffect transition="in" filter="wipe(right)">
                                      <p:cBhvr>
                                        <p:cTn id="25" dur="500"/>
                                        <p:tgtEl>
                                          <p:spTgt spid="923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245"/>
                                        </p:tgtEl>
                                        <p:attrNameLst>
                                          <p:attrName>style.visibility</p:attrName>
                                        </p:attrNameLst>
                                      </p:cBhvr>
                                      <p:to>
                                        <p:strVal val="visible"/>
                                      </p:to>
                                    </p:set>
                                    <p:animEffect transition="in" filter="blinds(horizontal)">
                                      <p:cBhvr>
                                        <p:cTn id="30" dur="500"/>
                                        <p:tgtEl>
                                          <p:spTgt spid="924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249"/>
                                        </p:tgtEl>
                                        <p:attrNameLst>
                                          <p:attrName>style.visibility</p:attrName>
                                        </p:attrNameLst>
                                      </p:cBhvr>
                                      <p:to>
                                        <p:strVal val="visible"/>
                                      </p:to>
                                    </p:set>
                                    <p:animEffect transition="in" filter="blinds(horizontal)">
                                      <p:cBhvr>
                                        <p:cTn id="33" dur="500"/>
                                        <p:tgtEl>
                                          <p:spTgt spid="924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239"/>
                                        </p:tgtEl>
                                        <p:attrNameLst>
                                          <p:attrName>style.visibility</p:attrName>
                                        </p:attrNameLst>
                                      </p:cBhvr>
                                      <p:to>
                                        <p:strVal val="visible"/>
                                      </p:to>
                                    </p:set>
                                    <p:animEffect transition="in" filter="blinds(horizontal)">
                                      <p:cBhvr>
                                        <p:cTn id="38" dur="500"/>
                                        <p:tgtEl>
                                          <p:spTgt spid="923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9252"/>
                                        </p:tgtEl>
                                        <p:attrNameLst>
                                          <p:attrName>style.visibility</p:attrName>
                                        </p:attrNameLst>
                                      </p:cBhvr>
                                      <p:to>
                                        <p:strVal val="visible"/>
                                      </p:to>
                                    </p:set>
                                    <p:animEffect transition="in" filter="blinds(horizontal)">
                                      <p:cBhvr>
                                        <p:cTn id="41" dur="500"/>
                                        <p:tgtEl>
                                          <p:spTgt spid="925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240"/>
                                        </p:tgtEl>
                                        <p:attrNameLst>
                                          <p:attrName>style.visibility</p:attrName>
                                        </p:attrNameLst>
                                      </p:cBhvr>
                                      <p:to>
                                        <p:strVal val="visible"/>
                                      </p:to>
                                    </p:set>
                                    <p:animEffect transition="in" filter="wipe(down)">
                                      <p:cBhvr>
                                        <p:cTn id="46" dur="500"/>
                                        <p:tgtEl>
                                          <p:spTgt spid="924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253"/>
                                        </p:tgtEl>
                                        <p:attrNameLst>
                                          <p:attrName>style.visibility</p:attrName>
                                        </p:attrNameLst>
                                      </p:cBhvr>
                                      <p:to>
                                        <p:strVal val="visible"/>
                                      </p:to>
                                    </p:set>
                                    <p:animEffect transition="in" filter="blinds(horizontal)">
                                      <p:cBhvr>
                                        <p:cTn id="51" dur="500"/>
                                        <p:tgtEl>
                                          <p:spTgt spid="9253"/>
                                        </p:tgtEl>
                                      </p:cBhvr>
                                    </p:animEffect>
                                  </p:childTnLst>
                                </p:cTn>
                              </p:par>
                              <p:par>
                                <p:cTn id="52" presetID="3" presetClass="entr" presetSubtype="10" fill="hold" nodeType="withEffect">
                                  <p:stCondLst>
                                    <p:cond delay="0"/>
                                  </p:stCondLst>
                                  <p:childTnLst>
                                    <p:set>
                                      <p:cBhvr>
                                        <p:cTn id="53" dur="1" fill="hold">
                                          <p:stCondLst>
                                            <p:cond delay="0"/>
                                          </p:stCondLst>
                                        </p:cTn>
                                        <p:tgtEl>
                                          <p:spTgt spid="9244"/>
                                        </p:tgtEl>
                                        <p:attrNameLst>
                                          <p:attrName>style.visibility</p:attrName>
                                        </p:attrNameLst>
                                      </p:cBhvr>
                                      <p:to>
                                        <p:strVal val="visible"/>
                                      </p:to>
                                    </p:set>
                                    <p:animEffect transition="in" filter="blinds(horizontal)">
                                      <p:cBhvr>
                                        <p:cTn id="54" dur="500"/>
                                        <p:tgtEl>
                                          <p:spTgt spid="92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9242"/>
                                        </p:tgtEl>
                                        <p:attrNameLst>
                                          <p:attrName>style.visibility</p:attrName>
                                        </p:attrNameLst>
                                      </p:cBhvr>
                                      <p:to>
                                        <p:strVal val="visible"/>
                                      </p:to>
                                    </p:set>
                                    <p:animEffect transition="in" filter="wipe(down)">
                                      <p:cBhvr>
                                        <p:cTn id="59" dur="500"/>
                                        <p:tgtEl>
                                          <p:spTgt spid="924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254"/>
                                        </p:tgtEl>
                                        <p:attrNameLst>
                                          <p:attrName>style.visibility</p:attrName>
                                        </p:attrNameLst>
                                      </p:cBhvr>
                                      <p:to>
                                        <p:strVal val="visible"/>
                                      </p:to>
                                    </p:set>
                                    <p:animEffect transition="in" filter="wipe(left)">
                                      <p:cBhvr>
                                        <p:cTn id="64" dur="500"/>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8" grpId="0"/>
      <p:bldP spid="9249" grpId="0"/>
      <p:bldP spid="9252" grpId="0"/>
      <p:bldP spid="9253" grpId="0"/>
      <p:bldP spid="92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9"/>
          <p:cNvSpPr txBox="1"/>
          <p:nvPr/>
        </p:nvSpPr>
        <p:spPr>
          <a:xfrm>
            <a:off x="1949450" y="1096963"/>
            <a:ext cx="5465763" cy="1601787"/>
          </a:xfrm>
          <a:prstGeom prst="rect">
            <a:avLst/>
          </a:prstGeom>
          <a:noFill/>
          <a:ln w="9525">
            <a:noFill/>
          </a:ln>
        </p:spPr>
        <p:txBody>
          <a:bodyPr>
            <a:spAutoFit/>
          </a:bodyPr>
          <a:lstStyle/>
          <a:p>
            <a:pPr lvl="0" eaLnBrk="1" hangingPunct="1">
              <a:lnSpc>
                <a:spcPct val="150000"/>
              </a:lnSpc>
              <a:spcBef>
                <a:spcPct val="50000"/>
              </a:spcBef>
            </a:pPr>
            <a:r>
              <a:rPr lang="zh-CN" altLang="en-US" sz="2800" b="1" dirty="0">
                <a:latin typeface="微软雅黑" panose="020B0503020204020204" pitchFamily="34" charset="-122"/>
                <a:ea typeface="微软雅黑" panose="020B0503020204020204" pitchFamily="34" charset="-122"/>
              </a:rPr>
              <a:t>由杠杆平衡的条件</a:t>
            </a:r>
            <a:r>
              <a:rPr lang="en-US" altLang="zh-CN" sz="2800" b="1" dirty="0">
                <a:latin typeface="微软雅黑" panose="020B0503020204020204" pitchFamily="34" charset="-122"/>
                <a:ea typeface="微软雅黑" panose="020B0503020204020204" pitchFamily="34" charset="-122"/>
              </a:rPr>
              <a:t>:</a:t>
            </a:r>
            <a:r>
              <a:rPr lang="en-US" altLang="zh-CN" sz="2800" b="1" dirty="0">
                <a:latin typeface="Times New Roman" panose="02020603050405020304" pitchFamily="18" charset="0"/>
                <a:ea typeface="微软雅黑" panose="020B0503020204020204" pitchFamily="34" charset="-122"/>
              </a:rPr>
              <a:t>F</a:t>
            </a:r>
            <a:r>
              <a:rPr lang="en-US" altLang="zh-CN" sz="2800" b="1" baseline="-25000" dirty="0">
                <a:latin typeface="Times New Roman" panose="02020603050405020304" pitchFamily="18" charset="0"/>
                <a:ea typeface="微软雅黑" panose="020B0503020204020204" pitchFamily="34" charset="-122"/>
              </a:rPr>
              <a:t>1</a:t>
            </a:r>
            <a:r>
              <a:rPr lang="en-US" altLang="zh-CN" sz="2800" b="1" dirty="0">
                <a:latin typeface="Times New Roman" panose="02020603050405020304" pitchFamily="18" charset="0"/>
                <a:ea typeface="微软雅黑" panose="020B0503020204020204" pitchFamily="34" charset="-122"/>
              </a:rPr>
              <a:t>L</a:t>
            </a:r>
            <a:r>
              <a:rPr lang="en-US" altLang="zh-CN" sz="2800" b="1" baseline="-25000" dirty="0">
                <a:latin typeface="Times New Roman" panose="02020603050405020304" pitchFamily="18" charset="0"/>
                <a:ea typeface="微软雅黑" panose="020B0503020204020204" pitchFamily="34" charset="-122"/>
              </a:rPr>
              <a:t>1</a:t>
            </a:r>
            <a:r>
              <a:rPr lang="en-US" altLang="zh-CN" sz="2800" b="1" dirty="0">
                <a:latin typeface="Times New Roman" panose="02020603050405020304" pitchFamily="18" charset="0"/>
                <a:ea typeface="微软雅黑" panose="020B0503020204020204" pitchFamily="34" charset="-122"/>
              </a:rPr>
              <a:t>=F</a:t>
            </a:r>
            <a:r>
              <a:rPr lang="en-US" altLang="zh-CN" sz="2800" b="1" baseline="-25000" dirty="0">
                <a:latin typeface="Times New Roman" panose="02020603050405020304" pitchFamily="18" charset="0"/>
                <a:ea typeface="微软雅黑" panose="020B0503020204020204" pitchFamily="34" charset="-122"/>
              </a:rPr>
              <a:t>2</a:t>
            </a:r>
            <a:r>
              <a:rPr lang="en-US" altLang="zh-CN" sz="2800" b="1" dirty="0">
                <a:latin typeface="Times New Roman" panose="02020603050405020304" pitchFamily="18" charset="0"/>
                <a:ea typeface="微软雅黑" panose="020B0503020204020204" pitchFamily="34" charset="-122"/>
              </a:rPr>
              <a:t>L</a:t>
            </a:r>
            <a:r>
              <a:rPr lang="en-US" altLang="zh-CN" sz="2800" b="1" baseline="-25000" dirty="0">
                <a:latin typeface="Times New Roman" panose="02020603050405020304" pitchFamily="18" charset="0"/>
                <a:ea typeface="微软雅黑" panose="020B0503020204020204" pitchFamily="34" charset="-122"/>
              </a:rPr>
              <a:t>2</a:t>
            </a:r>
          </a:p>
          <a:p>
            <a:pPr lvl="0" eaLnBrk="1" hangingPunct="1">
              <a:lnSpc>
                <a:spcPct val="150000"/>
              </a:lnSpc>
              <a:spcBef>
                <a:spcPct val="50000"/>
              </a:spcBef>
            </a:pPr>
            <a:r>
              <a:rPr lang="zh-CN" altLang="en-US" sz="2800" b="1" dirty="0">
                <a:latin typeface="微软雅黑" panose="020B0503020204020204" pitchFamily="34" charset="-122"/>
                <a:ea typeface="微软雅黑" panose="020B0503020204020204" pitchFamily="34" charset="-122"/>
              </a:rPr>
              <a:t>即</a:t>
            </a:r>
            <a:r>
              <a:rPr lang="zh-CN" altLang="en-US" sz="2800" b="1" dirty="0">
                <a:latin typeface="Times New Roman" panose="02020603050405020304" pitchFamily="18" charset="0"/>
                <a:ea typeface="微软雅黑" panose="020B0503020204020204" pitchFamily="34" charset="-122"/>
              </a:rPr>
              <a:t>：</a:t>
            </a:r>
            <a:r>
              <a:rPr lang="en-US" altLang="zh-CN" sz="2800" b="1" dirty="0">
                <a:solidFill>
                  <a:srgbClr val="000000"/>
                </a:solidFill>
                <a:latin typeface="Times New Roman" panose="02020603050405020304" pitchFamily="18" charset="0"/>
                <a:ea typeface="微软雅黑" panose="020B0503020204020204" pitchFamily="34" charset="-122"/>
              </a:rPr>
              <a:t>F</a:t>
            </a:r>
            <a:r>
              <a:rPr lang="en-US" altLang="zh-CN" sz="2800" b="1" baseline="-25000" dirty="0">
                <a:solidFill>
                  <a:srgbClr val="000000"/>
                </a:solidFill>
                <a:latin typeface="Times New Roman" panose="02020603050405020304" pitchFamily="18" charset="0"/>
                <a:ea typeface="微软雅黑" panose="020B0503020204020204" pitchFamily="34" charset="-122"/>
              </a:rPr>
              <a:t>1</a:t>
            </a:r>
            <a:r>
              <a:rPr lang="en-US" altLang="zh-CN" sz="2800" b="1" dirty="0">
                <a:solidFill>
                  <a:srgbClr val="000000"/>
                </a:solidFill>
                <a:latin typeface="Times New Roman" panose="02020603050405020304" pitchFamily="18" charset="0"/>
                <a:ea typeface="微软雅黑" panose="020B0503020204020204" pitchFamily="34" charset="-122"/>
              </a:rPr>
              <a:t>L</a:t>
            </a:r>
            <a:r>
              <a:rPr lang="en-US" altLang="zh-CN" sz="2800" b="1" baseline="-25000" dirty="0">
                <a:solidFill>
                  <a:srgbClr val="000000"/>
                </a:solidFill>
                <a:latin typeface="Times New Roman" panose="02020603050405020304" pitchFamily="18" charset="0"/>
                <a:ea typeface="微软雅黑" panose="020B0503020204020204" pitchFamily="34" charset="-122"/>
              </a:rPr>
              <a:t>1=</a:t>
            </a:r>
            <a:r>
              <a:rPr lang="en-US" altLang="zh-CN" sz="2800" b="1" dirty="0">
                <a:solidFill>
                  <a:srgbClr val="000000"/>
                </a:solidFill>
                <a:latin typeface="Times New Roman" panose="02020603050405020304" pitchFamily="18" charset="0"/>
                <a:ea typeface="微软雅黑" panose="020B0503020204020204" pitchFamily="34" charset="-122"/>
              </a:rPr>
              <a:t>GL</a:t>
            </a:r>
            <a:r>
              <a:rPr lang="en-US" altLang="zh-CN" sz="2800" b="1" baseline="-25000" dirty="0">
                <a:solidFill>
                  <a:srgbClr val="000000"/>
                </a:solidFill>
                <a:latin typeface="Times New Roman" panose="02020603050405020304" pitchFamily="18" charset="0"/>
                <a:ea typeface="微软雅黑" panose="020B0503020204020204" pitchFamily="34" charset="-122"/>
              </a:rPr>
              <a:t>2</a:t>
            </a:r>
          </a:p>
        </p:txBody>
      </p:sp>
      <p:sp>
        <p:nvSpPr>
          <p:cNvPr id="12291" name="Text Box 31"/>
          <p:cNvSpPr txBox="1"/>
          <p:nvPr/>
        </p:nvSpPr>
        <p:spPr>
          <a:xfrm>
            <a:off x="1582738" y="3681413"/>
            <a:ext cx="3567112" cy="523875"/>
          </a:xfrm>
          <a:prstGeom prst="rect">
            <a:avLst/>
          </a:prstGeom>
          <a:noFill/>
          <a:ln w="9525">
            <a:noFill/>
          </a:ln>
        </p:spPr>
        <p:txBody>
          <a:bodyPr>
            <a:spAutoFit/>
          </a:bodyPr>
          <a:lstStyle/>
          <a:p>
            <a:pPr lvl="0" algn="ctr" eaLnBrk="1" hangingPunct="1">
              <a:spcBef>
                <a:spcPct val="50000"/>
              </a:spcBef>
            </a:pPr>
            <a:r>
              <a:rPr lang="zh-CN" altLang="en-US" sz="2800" b="1" dirty="0">
                <a:solidFill>
                  <a:srgbClr val="000000"/>
                </a:solidFill>
                <a:latin typeface="微软雅黑" panose="020B0503020204020204" pitchFamily="34" charset="-122"/>
                <a:ea typeface="微软雅黑" panose="020B0503020204020204" pitchFamily="34" charset="-122"/>
              </a:rPr>
              <a:t>所以</a:t>
            </a:r>
            <a:r>
              <a:rPr lang="zh-CN" altLang="en-US" sz="2800" b="1" dirty="0">
                <a:solidFill>
                  <a:srgbClr val="000000"/>
                </a:solidFill>
                <a:latin typeface="Times New Roman" panose="02020603050405020304" pitchFamily="18" charset="0"/>
                <a:ea typeface="微软雅黑" panose="020B0503020204020204" pitchFamily="34" charset="-122"/>
              </a:rPr>
              <a:t>：</a:t>
            </a:r>
            <a:r>
              <a:rPr lang="en-US" altLang="zh-CN" sz="2800" b="1" dirty="0">
                <a:solidFill>
                  <a:srgbClr val="000000"/>
                </a:solidFill>
                <a:latin typeface="Times New Roman" panose="02020603050405020304" pitchFamily="18" charset="0"/>
                <a:ea typeface="微软雅黑" panose="020B0503020204020204" pitchFamily="34" charset="-122"/>
              </a:rPr>
              <a:t>F</a:t>
            </a:r>
            <a:r>
              <a:rPr lang="en-US" altLang="zh-CN" sz="2800" b="1" baseline="-25000" dirty="0">
                <a:solidFill>
                  <a:srgbClr val="000000"/>
                </a:solidFill>
                <a:latin typeface="Times New Roman" panose="02020603050405020304" pitchFamily="18" charset="0"/>
                <a:ea typeface="微软雅黑" panose="020B0503020204020204" pitchFamily="34" charset="-122"/>
              </a:rPr>
              <a:t>1</a:t>
            </a:r>
            <a:r>
              <a:rPr lang="en-US" altLang="zh-CN" sz="2800" b="1" dirty="0">
                <a:solidFill>
                  <a:srgbClr val="FA1414"/>
                </a:solidFill>
                <a:latin typeface="Times New Roman" panose="02020603050405020304" pitchFamily="18" charset="0"/>
                <a:ea typeface="微软雅黑" panose="020B0503020204020204" pitchFamily="34" charset="-122"/>
              </a:rPr>
              <a:t> </a:t>
            </a:r>
            <a:r>
              <a:rPr lang="en-US" altLang="zh-CN" sz="2800" b="1" dirty="0">
                <a:latin typeface="Times New Roman" panose="02020603050405020304" pitchFamily="18" charset="0"/>
                <a:ea typeface="微软雅黑" panose="020B0503020204020204" pitchFamily="34" charset="-122"/>
              </a:rPr>
              <a:t>=G</a:t>
            </a:r>
            <a:endParaRPr lang="en-US" altLang="zh-CN" sz="2800" b="1" baseline="-25000" dirty="0">
              <a:latin typeface="Times New Roman" panose="02020603050405020304" pitchFamily="18" charset="0"/>
              <a:ea typeface="微软雅黑" panose="020B0503020204020204" pitchFamily="34" charset="-122"/>
            </a:endParaRPr>
          </a:p>
        </p:txBody>
      </p:sp>
      <p:sp>
        <p:nvSpPr>
          <p:cNvPr id="12292" name="矩形 2"/>
          <p:cNvSpPr/>
          <p:nvPr/>
        </p:nvSpPr>
        <p:spPr>
          <a:xfrm>
            <a:off x="803275" y="4986338"/>
            <a:ext cx="7524750" cy="1308100"/>
          </a:xfrm>
          <a:prstGeom prst="rect">
            <a:avLst/>
          </a:prstGeom>
          <a:noFill/>
          <a:ln w="9525">
            <a:noFill/>
          </a:ln>
        </p:spPr>
        <p:txBody>
          <a:bodyPr>
            <a:spAutoFit/>
          </a:bodyPr>
          <a:lstStyle/>
          <a:p>
            <a:pPr lvl="0" eaLnBrk="1" hangingPunct="1">
              <a:lnSpc>
                <a:spcPct val="150000"/>
              </a:lnSpc>
            </a:pPr>
            <a:r>
              <a:rPr lang="zh-CN" altLang="en-US" sz="2800" b="1" dirty="0">
                <a:latin typeface="Times New Roman" panose="02020603050405020304" pitchFamily="18" charset="0"/>
                <a:ea typeface="微软雅黑" panose="020B0503020204020204" pitchFamily="34" charset="-122"/>
              </a:rPr>
              <a:t>只使用定滑轮，无论拉力方向怎么样，</a:t>
            </a:r>
            <a:r>
              <a:rPr lang="en-US" altLang="zh-CN" sz="2800" b="1" dirty="0">
                <a:latin typeface="Times New Roman" panose="02020603050405020304" pitchFamily="18" charset="0"/>
                <a:ea typeface="微软雅黑" panose="020B0503020204020204" pitchFamily="34" charset="-122"/>
              </a:rPr>
              <a:t>F</a:t>
            </a:r>
            <a:r>
              <a:rPr lang="zh-CN" altLang="en-US" sz="2800" b="1" dirty="0">
                <a:latin typeface="Times New Roman" panose="02020603050405020304" pitchFamily="18" charset="0"/>
                <a:ea typeface="微软雅黑" panose="020B0503020204020204" pitchFamily="34" charset="-122"/>
              </a:rPr>
              <a:t>＝</a:t>
            </a:r>
            <a:r>
              <a:rPr lang="en-US" altLang="zh-CN" sz="2800" b="1" dirty="0">
                <a:latin typeface="Times New Roman" panose="02020603050405020304" pitchFamily="18" charset="0"/>
                <a:ea typeface="微软雅黑" panose="020B0503020204020204" pitchFamily="34" charset="-122"/>
              </a:rPr>
              <a:t>G</a:t>
            </a:r>
            <a:r>
              <a:rPr lang="zh-CN" altLang="en-US" sz="2800" b="1" dirty="0">
                <a:latin typeface="Times New Roman" panose="02020603050405020304" pitchFamily="18" charset="0"/>
                <a:ea typeface="微软雅黑" panose="020B0503020204020204" pitchFamily="34" charset="-122"/>
              </a:rPr>
              <a:t>所以定滑轮不省力但能改变力的方向。</a:t>
            </a:r>
          </a:p>
        </p:txBody>
      </p:sp>
      <p:sp>
        <p:nvSpPr>
          <p:cNvPr id="12293" name="Text Box 29"/>
          <p:cNvSpPr txBox="1"/>
          <p:nvPr/>
        </p:nvSpPr>
        <p:spPr>
          <a:xfrm>
            <a:off x="2165350" y="2870200"/>
            <a:ext cx="2400300" cy="523875"/>
          </a:xfrm>
          <a:prstGeom prst="rect">
            <a:avLst/>
          </a:prstGeom>
          <a:noFill/>
          <a:ln w="9525">
            <a:noFill/>
          </a:ln>
        </p:spPr>
        <p:txBody>
          <a:bodyPr>
            <a:spAutoFit/>
          </a:bodyPr>
          <a:lstStyle/>
          <a:p>
            <a:pPr lvl="0" eaLnBrk="1" hangingPunct="1">
              <a:spcBef>
                <a:spcPct val="50000"/>
              </a:spcBef>
            </a:pPr>
            <a:r>
              <a:rPr lang="zh-CN" altLang="en-US" sz="2800" b="1" dirty="0">
                <a:latin typeface="微软雅黑" panose="020B0503020204020204" pitchFamily="34" charset="-122"/>
                <a:ea typeface="微软雅黑" panose="020B0503020204020204" pitchFamily="34" charset="-122"/>
              </a:rPr>
              <a:t>因为：</a:t>
            </a:r>
            <a:r>
              <a:rPr lang="en-US" altLang="zh-CN" sz="2800" b="1" dirty="0">
                <a:latin typeface="Times New Roman" panose="02020603050405020304" pitchFamily="18" charset="0"/>
                <a:ea typeface="微软雅黑" panose="020B0503020204020204" pitchFamily="34" charset="-122"/>
              </a:rPr>
              <a:t>L</a:t>
            </a:r>
            <a:r>
              <a:rPr lang="en-US" altLang="zh-CN" sz="2800" b="1" baseline="-25000" dirty="0">
                <a:latin typeface="Times New Roman" panose="02020603050405020304" pitchFamily="18" charset="0"/>
                <a:ea typeface="微软雅黑" panose="020B0503020204020204" pitchFamily="34" charset="-122"/>
              </a:rPr>
              <a:t>1</a:t>
            </a:r>
            <a:r>
              <a:rPr lang="en-US" altLang="zh-CN" sz="2800" b="1" dirty="0">
                <a:latin typeface="Times New Roman" panose="02020603050405020304" pitchFamily="18" charset="0"/>
                <a:ea typeface="微软雅黑" panose="020B0503020204020204" pitchFamily="34" charset="-122"/>
              </a:rPr>
              <a:t>=L</a:t>
            </a:r>
            <a:r>
              <a:rPr lang="en-US" altLang="zh-CN" sz="2800" b="1" baseline="-25000" dirty="0">
                <a:latin typeface="Times New Roman" panose="02020603050405020304" pitchFamily="18" charset="0"/>
                <a:ea typeface="微软雅黑" panose="020B0503020204020204" pitchFamily="34" charset="-122"/>
              </a:rPr>
              <a:t>2</a:t>
            </a:r>
          </a:p>
        </p:txBody>
      </p:sp>
      <p:sp>
        <p:nvSpPr>
          <p:cNvPr id="12294" name="圆角矩形 4"/>
          <p:cNvSpPr/>
          <p:nvPr/>
        </p:nvSpPr>
        <p:spPr>
          <a:xfrm>
            <a:off x="1720850" y="925513"/>
            <a:ext cx="5689600" cy="3771900"/>
          </a:xfrm>
          <a:prstGeom prst="roundRect">
            <a:avLst>
              <a:gd name="adj" fmla="val 16667"/>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3"/>
          <p:cNvSpPr/>
          <p:nvPr/>
        </p:nvSpPr>
        <p:spPr>
          <a:xfrm>
            <a:off x="395288" y="549275"/>
            <a:ext cx="2044700" cy="522288"/>
          </a:xfrm>
          <a:prstGeom prst="rect">
            <a:avLst/>
          </a:prstGeom>
          <a:noFill/>
          <a:ln w="9525">
            <a:noFill/>
          </a:ln>
        </p:spPr>
        <p:txBody>
          <a:bodyPr wrap="none">
            <a:spAutoFit/>
          </a:bodyPr>
          <a:lstStyle/>
          <a:p>
            <a:pPr lvl="0" eaLnBrk="1" hangingPunct="1"/>
            <a:r>
              <a:rPr lang="en-US" altLang="zh-CN" dirty="0">
                <a:latin typeface="Times New Roman" panose="02020603050405020304" pitchFamily="18" charset="0"/>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三、动滑轮</a:t>
            </a:r>
          </a:p>
        </p:txBody>
      </p:sp>
      <p:sp>
        <p:nvSpPr>
          <p:cNvPr id="13315" name="文本框 1"/>
          <p:cNvSpPr txBox="1"/>
          <p:nvPr/>
        </p:nvSpPr>
        <p:spPr>
          <a:xfrm>
            <a:off x="755650" y="1268413"/>
            <a:ext cx="7632700" cy="1309687"/>
          </a:xfrm>
          <a:prstGeom prst="rect">
            <a:avLst/>
          </a:prstGeom>
          <a:noFill/>
          <a:ln w="9525">
            <a:noFill/>
          </a:ln>
        </p:spPr>
        <p:txBody>
          <a:bodyPr>
            <a:spAutoFit/>
          </a:bodyPr>
          <a:lstStyle/>
          <a:p>
            <a:pPr lvl="0" eaLnBrk="1" hangingPunct="1">
              <a:lnSpc>
                <a:spcPct val="150000"/>
              </a:lnSpc>
            </a:pP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、定义：滑轮的轴跟物体一起运动的滑轮叫做动滑轮．</a:t>
            </a:r>
          </a:p>
        </p:txBody>
      </p:sp>
      <p:pic>
        <p:nvPicPr>
          <p:cNvPr id="13316" name="图片 9"/>
          <p:cNvPicPr>
            <a:picLocks noChangeAspect="1"/>
          </p:cNvPicPr>
          <p:nvPr/>
        </p:nvPicPr>
        <p:blipFill>
          <a:blip r:embed="rId2" cstate="print"/>
          <a:stretch>
            <a:fillRect/>
          </a:stretch>
        </p:blipFill>
        <p:spPr>
          <a:xfrm>
            <a:off x="2808288" y="2420938"/>
            <a:ext cx="3527425" cy="37401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p:nvPr/>
        </p:nvSpPr>
        <p:spPr>
          <a:xfrm>
            <a:off x="539750" y="765175"/>
            <a:ext cx="5400675" cy="522288"/>
          </a:xfrm>
          <a:prstGeom prst="rect">
            <a:avLst/>
          </a:prstGeom>
          <a:noFill/>
          <a:ln w="9525">
            <a:noFill/>
          </a:ln>
        </p:spPr>
        <p:txBody>
          <a:bodyPr>
            <a:spAutoFit/>
          </a:bodyPr>
          <a:lstStyle/>
          <a:p>
            <a:pPr lvl="0" eaLnBrk="1" hangingPunct="1"/>
            <a:r>
              <a:rPr lang="en-US" altLang="zh-CN" sz="2800" b="1" dirty="0">
                <a:solidFill>
                  <a:srgbClr val="000000"/>
                </a:solidFill>
                <a:latin typeface="微软雅黑" panose="020B0503020204020204" pitchFamily="34" charset="-122"/>
                <a:ea typeface="微软雅黑" panose="020B0503020204020204" pitchFamily="34" charset="-122"/>
              </a:rPr>
              <a:t>2</a:t>
            </a:r>
            <a:r>
              <a:rPr lang="zh-CN" altLang="en-US" sz="2800" b="1" dirty="0">
                <a:solidFill>
                  <a:srgbClr val="000000"/>
                </a:solidFill>
                <a:latin typeface="微软雅黑" panose="020B0503020204020204" pitchFamily="34" charset="-122"/>
                <a:ea typeface="微软雅黑" panose="020B0503020204020204" pitchFamily="34" charset="-122"/>
              </a:rPr>
              <a:t>、实验探究：动滑轮特点</a:t>
            </a:r>
          </a:p>
        </p:txBody>
      </p:sp>
      <p:sp>
        <p:nvSpPr>
          <p:cNvPr id="14339" name="矩形 2"/>
          <p:cNvSpPr/>
          <p:nvPr/>
        </p:nvSpPr>
        <p:spPr>
          <a:xfrm>
            <a:off x="684213" y="1557338"/>
            <a:ext cx="7991475" cy="4616450"/>
          </a:xfrm>
          <a:prstGeom prst="rect">
            <a:avLst/>
          </a:prstGeom>
          <a:noFill/>
          <a:ln w="9525">
            <a:noFill/>
          </a:ln>
        </p:spPr>
        <p:txBody>
          <a:bodyPr>
            <a:spAutoFit/>
          </a:bodyPr>
          <a:lstStyle/>
          <a:p>
            <a:pPr lvl="0" eaLnBrk="1" hangingPunct="1">
              <a:lnSpc>
                <a:spcPct val="150000"/>
              </a:lnSpc>
            </a:pPr>
            <a:r>
              <a:rPr lang="en-US" altLang="zh-CN" sz="2800" b="1" dirty="0">
                <a:solidFill>
                  <a:srgbClr val="000000"/>
                </a:solidFill>
                <a:latin typeface="微软雅黑" panose="020B0503020204020204" pitchFamily="34" charset="-122"/>
                <a:ea typeface="微软雅黑" panose="020B0503020204020204" pitchFamily="34" charset="-122"/>
              </a:rPr>
              <a:t>(1)</a:t>
            </a:r>
            <a:r>
              <a:rPr lang="zh-CN" altLang="en-US" sz="2800" b="1" dirty="0">
                <a:solidFill>
                  <a:srgbClr val="000000"/>
                </a:solidFill>
                <a:latin typeface="微软雅黑" panose="020B0503020204020204" pitchFamily="34" charset="-122"/>
                <a:ea typeface="微软雅黑" panose="020B0503020204020204" pitchFamily="34" charset="-122"/>
              </a:rPr>
              <a:t>实验器材：弹簧测力计、轻质动滑轮、钩码、细绳</a:t>
            </a:r>
          </a:p>
          <a:p>
            <a:pPr lvl="0" eaLnBrk="1" hangingPunct="1">
              <a:lnSpc>
                <a:spcPct val="150000"/>
              </a:lnSpc>
            </a:pPr>
            <a:r>
              <a:rPr lang="en-US" altLang="zh-CN" sz="2800" b="1" dirty="0">
                <a:solidFill>
                  <a:srgbClr val="000000"/>
                </a:solidFill>
                <a:latin typeface="微软雅黑" panose="020B0503020204020204" pitchFamily="34" charset="-122"/>
                <a:ea typeface="微软雅黑" panose="020B0503020204020204" pitchFamily="34" charset="-122"/>
              </a:rPr>
              <a:t>(2)</a:t>
            </a:r>
            <a:r>
              <a:rPr lang="zh-CN" altLang="en-US" sz="2800" b="1" dirty="0">
                <a:solidFill>
                  <a:srgbClr val="000000"/>
                </a:solidFill>
                <a:latin typeface="微软雅黑" panose="020B0503020204020204" pitchFamily="34" charset="-122"/>
                <a:ea typeface="微软雅黑" panose="020B0503020204020204" pitchFamily="34" charset="-122"/>
              </a:rPr>
              <a:t>实验步骤：</a:t>
            </a:r>
          </a:p>
          <a:p>
            <a:pPr lvl="0" eaLnBrk="1" hangingPunct="1">
              <a:lnSpc>
                <a:spcPct val="150000"/>
              </a:lnSpc>
            </a:pPr>
            <a:r>
              <a:rPr lang="zh-CN" altLang="en-US" sz="2800" b="1" dirty="0">
                <a:solidFill>
                  <a:srgbClr val="000000"/>
                </a:solidFill>
                <a:latin typeface="微软雅黑" panose="020B0503020204020204" pitchFamily="34" charset="-122"/>
                <a:ea typeface="微软雅黑" panose="020B0503020204020204" pitchFamily="34" charset="-122"/>
              </a:rPr>
              <a:t>①、用弹簧测力计直接测出钩码的重力</a:t>
            </a:r>
          </a:p>
          <a:p>
            <a:pPr lvl="0" eaLnBrk="1" hangingPunct="1">
              <a:lnSpc>
                <a:spcPct val="150000"/>
              </a:lnSpc>
            </a:pPr>
            <a:r>
              <a:rPr lang="zh-CN" altLang="zh-CN" sz="2800" b="1" dirty="0">
                <a:solidFill>
                  <a:srgbClr val="000000"/>
                </a:solidFill>
                <a:latin typeface="微软雅黑" panose="020B0503020204020204" pitchFamily="34" charset="-122"/>
                <a:ea typeface="微软雅黑" panose="020B0503020204020204" pitchFamily="34" charset="-122"/>
              </a:rPr>
              <a:t>②</a:t>
            </a:r>
            <a:r>
              <a:rPr lang="zh-CN" altLang="en-US" sz="2800" b="1" dirty="0">
                <a:solidFill>
                  <a:srgbClr val="000000"/>
                </a:solidFill>
                <a:latin typeface="微软雅黑" panose="020B0503020204020204" pitchFamily="34" charset="-122"/>
                <a:ea typeface="微软雅黑" panose="020B0503020204020204" pitchFamily="34" charset="-122"/>
              </a:rPr>
              <a:t>、用弹簧测力计通过一个轻质动滑轮测量重物</a:t>
            </a:r>
          </a:p>
          <a:p>
            <a:pPr lvl="0" eaLnBrk="1" hangingPunct="1">
              <a:lnSpc>
                <a:spcPct val="150000"/>
              </a:lnSpc>
            </a:pPr>
            <a:r>
              <a:rPr lang="zh-CN" altLang="en-US" sz="2800" b="1" dirty="0">
                <a:solidFill>
                  <a:srgbClr val="000000"/>
                </a:solidFill>
                <a:latin typeface="微软雅黑" panose="020B0503020204020204" pitchFamily="34" charset="-122"/>
                <a:ea typeface="微软雅黑" panose="020B0503020204020204" pitchFamily="34" charset="-122"/>
              </a:rPr>
              <a:t>③、竖直向上匀速拉动弹簧测力计，观察重物移动的距离和拉力作用点移动的距离</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92113" y="1355725"/>
          <a:ext cx="8136903" cy="2147097"/>
        </p:xfrm>
        <a:graphic>
          <a:graphicData uri="http://schemas.openxmlformats.org/drawingml/2006/table">
            <a:tbl>
              <a:tblPr firstRow="1" bandRow="1">
                <a:tableStyleId>{5C22544A-7EE6-4342-B048-85BDC9FD1C3A}</a:tableStyleId>
              </a:tblPr>
              <a:tblGrid>
                <a:gridCol w="1342984"/>
                <a:gridCol w="2132975"/>
                <a:gridCol w="2280612"/>
                <a:gridCol w="2380332"/>
              </a:tblGrid>
              <a:tr h="1016888">
                <a:tc>
                  <a:txBody>
                    <a:bodyPr/>
                    <a:lstStyle/>
                    <a:p>
                      <a:pPr algn="ctr">
                        <a:lnSpc>
                          <a:spcPct val="150000"/>
                        </a:lnSpc>
                      </a:pPr>
                      <a:r>
                        <a:rPr lang="zh-CN" altLang="en-US" sz="2800" b="1" i="0" baseline="0" dirty="0" smtClean="0">
                          <a:solidFill>
                            <a:schemeClr val="tx1"/>
                          </a:solidFill>
                          <a:latin typeface="Times New Roman" panose="02020603050405020304" pitchFamily="18" charset="0"/>
                          <a:ea typeface="微软雅黑" panose="020B0503020204020204" pitchFamily="34" charset="-122"/>
                        </a:rPr>
                        <a:t>重物</a:t>
                      </a:r>
                      <a:r>
                        <a:rPr lang="en-US" altLang="zh-CN" sz="2800" b="1" i="0" baseline="0" dirty="0" smtClean="0">
                          <a:solidFill>
                            <a:schemeClr val="tx1"/>
                          </a:solidFill>
                          <a:latin typeface="Times New Roman" panose="02020603050405020304" pitchFamily="18" charset="0"/>
                          <a:ea typeface="微软雅黑" panose="020B0503020204020204" pitchFamily="34" charset="-122"/>
                        </a:rPr>
                        <a:t>G/N</a:t>
                      </a: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r>
                        <a:rPr lang="zh-CN" altLang="en-US" sz="2800" b="1" i="0" baseline="0" dirty="0" smtClean="0">
                          <a:solidFill>
                            <a:schemeClr val="tx1"/>
                          </a:solidFill>
                          <a:latin typeface="Times New Roman" panose="02020603050405020304" pitchFamily="18" charset="0"/>
                          <a:ea typeface="微软雅黑" panose="020B0503020204020204" pitchFamily="34" charset="-122"/>
                        </a:rPr>
                        <a:t>弹簧测力计的示数</a:t>
                      </a:r>
                      <a:r>
                        <a:rPr lang="en-US" altLang="zh-CN" sz="2800" b="1" i="0" baseline="0" dirty="0" smtClean="0">
                          <a:solidFill>
                            <a:schemeClr val="tx1"/>
                          </a:solidFill>
                          <a:latin typeface="Times New Roman" panose="02020603050405020304" pitchFamily="18" charset="0"/>
                          <a:ea typeface="微软雅黑" panose="020B0503020204020204" pitchFamily="34" charset="-122"/>
                        </a:rPr>
                        <a:t>/N</a:t>
                      </a: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r>
                        <a:rPr lang="zh-CN" altLang="en-US" sz="2800" b="1" i="0" baseline="0" dirty="0" smtClean="0">
                          <a:solidFill>
                            <a:schemeClr val="tx1"/>
                          </a:solidFill>
                          <a:latin typeface="Times New Roman" panose="02020603050405020304" pitchFamily="18" charset="0"/>
                          <a:ea typeface="微软雅黑" panose="020B0503020204020204" pitchFamily="34" charset="-122"/>
                        </a:rPr>
                        <a:t>重物移动的距离</a:t>
                      </a:r>
                      <a:r>
                        <a:rPr lang="en-US" altLang="zh-CN" sz="2800" b="1" i="0" baseline="0" dirty="0" smtClean="0">
                          <a:solidFill>
                            <a:schemeClr val="tx1"/>
                          </a:solidFill>
                          <a:latin typeface="Times New Roman" panose="02020603050405020304" pitchFamily="18" charset="0"/>
                          <a:ea typeface="微软雅黑" panose="020B0503020204020204" pitchFamily="34" charset="-122"/>
                        </a:rPr>
                        <a:t>/cm</a:t>
                      </a: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r>
                        <a:rPr lang="zh-CN" altLang="en-US" sz="2800" b="1" i="0" baseline="0" dirty="0" smtClean="0">
                          <a:solidFill>
                            <a:schemeClr val="tx1"/>
                          </a:solidFill>
                          <a:latin typeface="Times New Roman" panose="02020603050405020304" pitchFamily="18" charset="0"/>
                          <a:ea typeface="微软雅黑" panose="020B0503020204020204" pitchFamily="34" charset="-122"/>
                        </a:rPr>
                        <a:t>拉力作用点移动的距离</a:t>
                      </a:r>
                      <a:r>
                        <a:rPr lang="en-US" altLang="zh-CN" sz="2800" b="1" i="0" baseline="0" dirty="0" smtClean="0">
                          <a:solidFill>
                            <a:schemeClr val="tx1"/>
                          </a:solidFill>
                          <a:latin typeface="Times New Roman" panose="02020603050405020304" pitchFamily="18" charset="0"/>
                          <a:ea typeface="微软雅黑" panose="020B0503020204020204" pitchFamily="34" charset="-122"/>
                        </a:rPr>
                        <a:t>/cm</a:t>
                      </a: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r>
              <a:tr h="775497">
                <a:tc>
                  <a:txBody>
                    <a:bodyPr/>
                    <a:lstStyle/>
                    <a:p>
                      <a:pPr algn="ctr">
                        <a:lnSpc>
                          <a:spcPct val="150000"/>
                        </a:lnSpc>
                      </a:pP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c>
                  <a:txBody>
                    <a:bodyPr/>
                    <a:lstStyle/>
                    <a:p>
                      <a:pPr algn="ctr">
                        <a:lnSpc>
                          <a:spcPct val="150000"/>
                        </a:lnSpc>
                      </a:pPr>
                      <a:endParaRPr lang="zh-CN" altLang="en-US" sz="2800" b="1" i="0" baseline="0" dirty="0">
                        <a:solidFill>
                          <a:schemeClr val="tx1"/>
                        </a:solidFill>
                        <a:latin typeface="Times New Roman" panose="02020603050405020304" pitchFamily="18" charset="0"/>
                        <a:ea typeface="微软雅黑" panose="020B0503020204020204" pitchFamily="34" charset="-122"/>
                      </a:endParaRPr>
                    </a:p>
                  </a:txBody>
                  <a:tcPr anchor="ctr"/>
                </a:tc>
              </a:tr>
            </a:tbl>
          </a:graphicData>
        </a:graphic>
      </p:graphicFrame>
      <p:sp>
        <p:nvSpPr>
          <p:cNvPr id="3" name="矩形 2"/>
          <p:cNvSpPr/>
          <p:nvPr/>
        </p:nvSpPr>
        <p:spPr>
          <a:xfrm>
            <a:off x="684213" y="3860800"/>
            <a:ext cx="7775575" cy="2032000"/>
          </a:xfrm>
          <a:prstGeom prst="rect">
            <a:avLst/>
          </a:prstGeom>
          <a:noFill/>
          <a:ln w="9525">
            <a:noFill/>
          </a:ln>
        </p:spPr>
        <p:txBody>
          <a:bodyPr>
            <a:spAutoFit/>
          </a:bodyPr>
          <a:lstStyle/>
          <a:p>
            <a:pPr lvl="0" eaLnBrk="1" hangingPunct="1">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rPr>
              <a:t>实验结论</a:t>
            </a:r>
          </a:p>
          <a:p>
            <a:pPr lvl="0" eaLnBrk="1" hangingPunct="1">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rPr>
              <a:t>动滑轮特点：不能改变力的方向，但能省一半的力，而且费距离。</a:t>
            </a:r>
          </a:p>
        </p:txBody>
      </p:sp>
      <p:sp>
        <p:nvSpPr>
          <p:cNvPr id="5" name="圆角矩形 4"/>
          <p:cNvSpPr/>
          <p:nvPr/>
        </p:nvSpPr>
        <p:spPr>
          <a:xfrm>
            <a:off x="504825" y="3865563"/>
            <a:ext cx="7991475" cy="2232025"/>
          </a:xfrm>
          <a:prstGeom prst="roundRect">
            <a:avLst>
              <a:gd name="adj" fmla="val 16667"/>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16405" name="文本框 5"/>
          <p:cNvSpPr txBox="1"/>
          <p:nvPr/>
        </p:nvSpPr>
        <p:spPr>
          <a:xfrm>
            <a:off x="107950" y="692150"/>
            <a:ext cx="4103688" cy="548640"/>
          </a:xfrm>
          <a:prstGeom prst="rect">
            <a:avLst/>
          </a:prstGeom>
          <a:noFill/>
          <a:ln w="9525">
            <a:noFill/>
          </a:ln>
        </p:spPr>
        <p:txBody>
          <a:bodyPr>
            <a:spAutoFit/>
          </a:bodyPr>
          <a:lstStyle/>
          <a:p>
            <a:pPr lvl="0" eaLnBrk="1" hangingPunct="1"/>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、实验数据填入下表：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7"/>
          <p:cNvSpPr txBox="1"/>
          <p:nvPr/>
        </p:nvSpPr>
        <p:spPr>
          <a:xfrm>
            <a:off x="382588" y="687388"/>
            <a:ext cx="3346450" cy="548640"/>
          </a:xfrm>
          <a:prstGeom prst="rect">
            <a:avLst/>
          </a:prstGeom>
          <a:noFill/>
          <a:ln w="9525">
            <a:noFill/>
          </a:ln>
        </p:spPr>
        <p:txBody>
          <a:bodyPr>
            <a:spAutoFit/>
          </a:bodyPr>
          <a:lstStyle/>
          <a:p>
            <a:pPr lvl="0" eaLnBrk="1" hangingPunct="1">
              <a:spcBef>
                <a:spcPct val="50000"/>
              </a:spcBef>
            </a:pPr>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、动滑轮的实质</a:t>
            </a:r>
          </a:p>
        </p:txBody>
      </p:sp>
      <p:sp>
        <p:nvSpPr>
          <p:cNvPr id="17413" name="左大括号 6"/>
          <p:cNvSpPr/>
          <p:nvPr/>
        </p:nvSpPr>
        <p:spPr>
          <a:xfrm rot="5400000" flipH="1">
            <a:off x="1817688" y="3338513"/>
            <a:ext cx="179387" cy="431800"/>
          </a:xfrm>
          <a:prstGeom prst="leftBrace">
            <a:avLst>
              <a:gd name="adj1" fmla="val 8346"/>
              <a:gd name="adj2" fmla="val 50000"/>
            </a:avLst>
          </a:prstGeom>
          <a:noFill/>
          <a:ln w="28575">
            <a:noFill/>
          </a:ln>
        </p:spPr>
        <p:txBody>
          <a:bodyPr rot="10800000" vert="eaVert"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17414" name="左大括号 7"/>
          <p:cNvSpPr/>
          <p:nvPr/>
        </p:nvSpPr>
        <p:spPr>
          <a:xfrm rot="-5400000" flipH="1">
            <a:off x="2016125" y="2889250"/>
            <a:ext cx="215900" cy="863600"/>
          </a:xfrm>
          <a:prstGeom prst="leftBrace">
            <a:avLst>
              <a:gd name="adj1" fmla="val 8314"/>
              <a:gd name="adj2" fmla="val 50000"/>
            </a:avLst>
          </a:prstGeom>
          <a:noFill/>
          <a:ln w="28575">
            <a:noFill/>
          </a:ln>
        </p:spPr>
        <p:txBody>
          <a:bodyPr vert="eaVert"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17419" name="Text Box 29"/>
          <p:cNvSpPr txBox="1"/>
          <p:nvPr/>
        </p:nvSpPr>
        <p:spPr>
          <a:xfrm>
            <a:off x="4587875" y="1004888"/>
            <a:ext cx="3430588" cy="2246312"/>
          </a:xfrm>
          <a:prstGeom prst="rect">
            <a:avLst/>
          </a:prstGeom>
          <a:noFill/>
          <a:ln w="9525">
            <a:noFill/>
          </a:ln>
        </p:spPr>
        <p:txBody>
          <a:bodyPr>
            <a:spAutoFit/>
          </a:bodyPr>
          <a:lstStyle/>
          <a:p>
            <a:pPr lvl="0" eaLnBrk="1" hangingPunct="1">
              <a:lnSpc>
                <a:spcPct val="150000"/>
              </a:lnSpc>
              <a:spcBef>
                <a:spcPct val="50000"/>
              </a:spcBef>
            </a:pPr>
            <a:r>
              <a:rPr lang="zh-CN" altLang="en-US" sz="2800" b="1" dirty="0">
                <a:latin typeface="微软雅黑" panose="020B0503020204020204" pitchFamily="34" charset="-122"/>
                <a:ea typeface="微软雅黑" panose="020B0503020204020204" pitchFamily="34" charset="-122"/>
              </a:rPr>
              <a:t>由杠杆平衡的条件：</a:t>
            </a:r>
            <a:r>
              <a:rPr lang="en-US" altLang="zh-CN" sz="2800" b="1" dirty="0">
                <a:latin typeface="Times New Roman" panose="02020603050405020304" pitchFamily="18" charset="0"/>
                <a:ea typeface="微软雅黑" panose="020B0503020204020204" pitchFamily="34" charset="-122"/>
              </a:rPr>
              <a:t>F</a:t>
            </a:r>
            <a:r>
              <a:rPr lang="en-US" altLang="zh-CN" sz="2800" b="1" baseline="-25000" dirty="0">
                <a:latin typeface="Times New Roman" panose="02020603050405020304" pitchFamily="18" charset="0"/>
                <a:ea typeface="微软雅黑" panose="020B0503020204020204" pitchFamily="34" charset="-122"/>
              </a:rPr>
              <a:t>1</a:t>
            </a:r>
            <a:r>
              <a:rPr lang="en-US" altLang="zh-CN" sz="2800" b="1" dirty="0">
                <a:latin typeface="Times New Roman" panose="02020603050405020304" pitchFamily="18" charset="0"/>
                <a:ea typeface="微软雅黑" panose="020B0503020204020204" pitchFamily="34" charset="-122"/>
              </a:rPr>
              <a:t>L</a:t>
            </a:r>
            <a:r>
              <a:rPr lang="en-US" altLang="zh-CN" sz="2800" b="1" baseline="-25000" dirty="0">
                <a:latin typeface="Times New Roman" panose="02020603050405020304" pitchFamily="18" charset="0"/>
                <a:ea typeface="微软雅黑" panose="020B0503020204020204" pitchFamily="34" charset="-122"/>
              </a:rPr>
              <a:t>1</a:t>
            </a:r>
            <a:r>
              <a:rPr lang="en-US" altLang="zh-CN" sz="2800" b="1" dirty="0">
                <a:latin typeface="Times New Roman" panose="02020603050405020304" pitchFamily="18" charset="0"/>
                <a:ea typeface="微软雅黑" panose="020B0503020204020204" pitchFamily="34" charset="-122"/>
              </a:rPr>
              <a:t>=F</a:t>
            </a:r>
            <a:r>
              <a:rPr lang="en-US" altLang="zh-CN" sz="2800" b="1" baseline="-25000" dirty="0">
                <a:latin typeface="Times New Roman" panose="02020603050405020304" pitchFamily="18" charset="0"/>
                <a:ea typeface="微软雅黑" panose="020B0503020204020204" pitchFamily="34" charset="-122"/>
              </a:rPr>
              <a:t>2</a:t>
            </a:r>
            <a:r>
              <a:rPr lang="en-US" altLang="zh-CN" sz="2800" b="1" dirty="0">
                <a:latin typeface="Times New Roman" panose="02020603050405020304" pitchFamily="18" charset="0"/>
                <a:ea typeface="微软雅黑" panose="020B0503020204020204" pitchFamily="34" charset="-122"/>
              </a:rPr>
              <a:t>L</a:t>
            </a:r>
            <a:r>
              <a:rPr lang="en-US" altLang="zh-CN" sz="2800" b="1" baseline="-25000" dirty="0">
                <a:latin typeface="Times New Roman" panose="02020603050405020304" pitchFamily="18" charset="0"/>
                <a:ea typeface="微软雅黑" panose="020B0503020204020204" pitchFamily="34" charset="-122"/>
              </a:rPr>
              <a:t>2</a:t>
            </a:r>
          </a:p>
          <a:p>
            <a:pPr lvl="0" eaLnBrk="1" hangingPunct="1">
              <a:lnSpc>
                <a:spcPct val="150000"/>
              </a:lnSpc>
              <a:spcBef>
                <a:spcPct val="50000"/>
              </a:spcBef>
            </a:pPr>
            <a:r>
              <a:rPr lang="zh-CN" altLang="en-US" sz="2800" b="1" dirty="0">
                <a:latin typeface="微软雅黑" panose="020B0503020204020204" pitchFamily="34" charset="-122"/>
                <a:ea typeface="微软雅黑" panose="020B0503020204020204" pitchFamily="34" charset="-122"/>
              </a:rPr>
              <a:t>即</a:t>
            </a:r>
            <a:r>
              <a:rPr lang="zh-CN" altLang="en-US" sz="2800" b="1" dirty="0">
                <a:latin typeface="Times New Roman" panose="02020603050405020304" pitchFamily="18" charset="0"/>
                <a:ea typeface="微软雅黑" panose="020B0503020204020204" pitchFamily="34" charset="-122"/>
              </a:rPr>
              <a:t>：</a:t>
            </a:r>
            <a:r>
              <a:rPr lang="en-US" altLang="zh-CN" sz="2800" b="1" dirty="0">
                <a:solidFill>
                  <a:srgbClr val="000000"/>
                </a:solidFill>
                <a:latin typeface="Times New Roman" panose="02020603050405020304" pitchFamily="18" charset="0"/>
                <a:ea typeface="微软雅黑" panose="020B0503020204020204" pitchFamily="34" charset="-122"/>
              </a:rPr>
              <a:t>F</a:t>
            </a:r>
            <a:r>
              <a:rPr lang="en-US" altLang="zh-CN" sz="2800" b="1" baseline="-25000" dirty="0">
                <a:solidFill>
                  <a:srgbClr val="000000"/>
                </a:solidFill>
                <a:latin typeface="Times New Roman" panose="02020603050405020304" pitchFamily="18" charset="0"/>
                <a:ea typeface="微软雅黑" panose="020B0503020204020204" pitchFamily="34" charset="-122"/>
              </a:rPr>
              <a:t>1</a:t>
            </a:r>
            <a:r>
              <a:rPr lang="en-US" altLang="zh-CN" sz="2800" b="1" dirty="0">
                <a:solidFill>
                  <a:srgbClr val="000000"/>
                </a:solidFill>
                <a:latin typeface="Times New Roman" panose="02020603050405020304" pitchFamily="18" charset="0"/>
                <a:ea typeface="微软雅黑" panose="020B0503020204020204" pitchFamily="34" charset="-122"/>
              </a:rPr>
              <a:t>L</a:t>
            </a:r>
            <a:r>
              <a:rPr lang="en-US" altLang="zh-CN" sz="2800" b="1" baseline="-25000" dirty="0">
                <a:solidFill>
                  <a:srgbClr val="000000"/>
                </a:solidFill>
                <a:latin typeface="Times New Roman" panose="02020603050405020304" pitchFamily="18" charset="0"/>
                <a:ea typeface="微软雅黑" panose="020B0503020204020204" pitchFamily="34" charset="-122"/>
              </a:rPr>
              <a:t>1=</a:t>
            </a:r>
            <a:r>
              <a:rPr lang="en-US" altLang="zh-CN" sz="2800" b="1" dirty="0">
                <a:solidFill>
                  <a:srgbClr val="000000"/>
                </a:solidFill>
                <a:latin typeface="Times New Roman" panose="02020603050405020304" pitchFamily="18" charset="0"/>
                <a:ea typeface="微软雅黑" panose="020B0503020204020204" pitchFamily="34" charset="-122"/>
              </a:rPr>
              <a:t>GL</a:t>
            </a:r>
            <a:r>
              <a:rPr lang="en-US" altLang="zh-CN" sz="2800" b="1" baseline="-25000" dirty="0">
                <a:solidFill>
                  <a:srgbClr val="000000"/>
                </a:solidFill>
                <a:latin typeface="Times New Roman" panose="02020603050405020304" pitchFamily="18" charset="0"/>
                <a:ea typeface="微软雅黑" panose="020B0503020204020204" pitchFamily="34" charset="-122"/>
              </a:rPr>
              <a:t>2</a:t>
            </a:r>
          </a:p>
        </p:txBody>
      </p:sp>
      <p:sp>
        <p:nvSpPr>
          <p:cNvPr id="17420" name="Text Box 31"/>
          <p:cNvSpPr txBox="1"/>
          <p:nvPr/>
        </p:nvSpPr>
        <p:spPr>
          <a:xfrm>
            <a:off x="4973638" y="3917950"/>
            <a:ext cx="1905000" cy="523875"/>
          </a:xfrm>
          <a:prstGeom prst="rect">
            <a:avLst/>
          </a:prstGeom>
          <a:noFill/>
          <a:ln w="9525">
            <a:noFill/>
          </a:ln>
        </p:spPr>
        <p:txBody>
          <a:bodyPr>
            <a:spAutoFit/>
          </a:bodyPr>
          <a:lstStyle/>
          <a:p>
            <a:pPr lvl="0" algn="ctr" eaLnBrk="1" hangingPunct="1">
              <a:spcBef>
                <a:spcPct val="50000"/>
              </a:spcBef>
            </a:pPr>
            <a:r>
              <a:rPr lang="en-US" altLang="zh-CN" sz="2800" b="1" dirty="0">
                <a:solidFill>
                  <a:srgbClr val="000000"/>
                </a:solidFill>
                <a:latin typeface="Times New Roman" panose="02020603050405020304" pitchFamily="18" charset="0"/>
                <a:ea typeface="微软雅黑" panose="020B0503020204020204" pitchFamily="34" charset="-122"/>
              </a:rPr>
              <a:t>F</a:t>
            </a:r>
            <a:r>
              <a:rPr lang="en-US" altLang="zh-CN" sz="2800" b="1" baseline="-25000" dirty="0">
                <a:solidFill>
                  <a:srgbClr val="000000"/>
                </a:solidFill>
                <a:latin typeface="Times New Roman" panose="02020603050405020304" pitchFamily="18" charset="0"/>
                <a:ea typeface="微软雅黑" panose="020B0503020204020204" pitchFamily="34" charset="-122"/>
              </a:rPr>
              <a:t>1</a:t>
            </a:r>
            <a:r>
              <a:rPr lang="en-US" altLang="zh-CN" sz="2800" b="1" dirty="0">
                <a:solidFill>
                  <a:srgbClr val="FA1414"/>
                </a:solidFill>
                <a:latin typeface="Times New Roman" panose="02020603050405020304" pitchFamily="18" charset="0"/>
                <a:ea typeface="微软雅黑" panose="020B0503020204020204" pitchFamily="34" charset="-122"/>
              </a:rPr>
              <a:t> </a:t>
            </a:r>
            <a:r>
              <a:rPr lang="en-US" altLang="zh-CN" sz="2800" b="1" dirty="0">
                <a:latin typeface="Times New Roman" panose="02020603050405020304" pitchFamily="18" charset="0"/>
                <a:ea typeface="微软雅黑" panose="020B0503020204020204" pitchFamily="34" charset="-122"/>
              </a:rPr>
              <a:t>=G/2</a:t>
            </a:r>
            <a:endParaRPr lang="en-US" altLang="zh-CN" sz="2800" b="1" baseline="-25000" dirty="0">
              <a:latin typeface="Times New Roman" panose="02020603050405020304" pitchFamily="18" charset="0"/>
              <a:ea typeface="微软雅黑" panose="020B0503020204020204" pitchFamily="34" charset="-122"/>
            </a:endParaRPr>
          </a:p>
        </p:txBody>
      </p:sp>
      <p:sp>
        <p:nvSpPr>
          <p:cNvPr id="17421" name="Text Box 29"/>
          <p:cNvSpPr txBox="1"/>
          <p:nvPr/>
        </p:nvSpPr>
        <p:spPr>
          <a:xfrm>
            <a:off x="5249863" y="3262313"/>
            <a:ext cx="1828800" cy="523875"/>
          </a:xfrm>
          <a:prstGeom prst="rect">
            <a:avLst/>
          </a:prstGeom>
          <a:noFill/>
          <a:ln w="9525">
            <a:noFill/>
          </a:ln>
        </p:spPr>
        <p:txBody>
          <a:bodyPr>
            <a:spAutoFit/>
          </a:bodyPr>
          <a:lstStyle/>
          <a:p>
            <a:pPr lvl="0" eaLnBrk="1" hangingPunct="1">
              <a:spcBef>
                <a:spcPct val="50000"/>
              </a:spcBef>
            </a:pPr>
            <a:r>
              <a:rPr lang="en-US" altLang="zh-CN" sz="2800" b="1" dirty="0">
                <a:latin typeface="Times New Roman" panose="02020603050405020304" pitchFamily="18" charset="0"/>
                <a:ea typeface="微软雅黑" panose="020B0503020204020204" pitchFamily="34" charset="-122"/>
              </a:rPr>
              <a:t>L</a:t>
            </a:r>
            <a:r>
              <a:rPr lang="en-US" altLang="zh-CN" sz="2800" b="1" baseline="-25000" dirty="0">
                <a:latin typeface="Times New Roman" panose="02020603050405020304" pitchFamily="18" charset="0"/>
                <a:ea typeface="微软雅黑" panose="020B0503020204020204" pitchFamily="34" charset="-122"/>
              </a:rPr>
              <a:t>1</a:t>
            </a:r>
            <a:r>
              <a:rPr lang="en-US" altLang="zh-CN" sz="2800" b="1" dirty="0">
                <a:latin typeface="Times New Roman" panose="02020603050405020304" pitchFamily="18" charset="0"/>
                <a:ea typeface="微软雅黑" panose="020B0503020204020204" pitchFamily="34" charset="-122"/>
              </a:rPr>
              <a:t>=2L</a:t>
            </a:r>
            <a:r>
              <a:rPr lang="en-US" altLang="zh-CN" sz="2800" b="1" baseline="-25000" dirty="0">
                <a:latin typeface="Times New Roman" panose="02020603050405020304" pitchFamily="18" charset="0"/>
                <a:ea typeface="微软雅黑" panose="020B0503020204020204" pitchFamily="34" charset="-122"/>
              </a:rPr>
              <a:t>2</a:t>
            </a:r>
          </a:p>
        </p:txBody>
      </p:sp>
      <p:sp>
        <p:nvSpPr>
          <p:cNvPr id="17422" name="圆角矩形 17"/>
          <p:cNvSpPr/>
          <p:nvPr/>
        </p:nvSpPr>
        <p:spPr>
          <a:xfrm>
            <a:off x="4221163" y="1011238"/>
            <a:ext cx="3887787" cy="3771900"/>
          </a:xfrm>
          <a:prstGeom prst="roundRect">
            <a:avLst>
              <a:gd name="adj" fmla="val 16667"/>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19" name="矩形 18"/>
          <p:cNvSpPr/>
          <p:nvPr/>
        </p:nvSpPr>
        <p:spPr>
          <a:xfrm>
            <a:off x="827088" y="4972050"/>
            <a:ext cx="7848600" cy="1309688"/>
          </a:xfrm>
          <a:prstGeom prst="rect">
            <a:avLst/>
          </a:prstGeom>
          <a:noFill/>
          <a:ln w="9525">
            <a:noFill/>
          </a:ln>
        </p:spPr>
        <p:txBody>
          <a:bodyPr>
            <a:spAutoFit/>
          </a:bodyPr>
          <a:lstStyle/>
          <a:p>
            <a:pPr lvl="0" eaLnBrk="1" hangingPunct="1">
              <a:lnSpc>
                <a:spcPct val="150000"/>
              </a:lnSpc>
              <a:spcBef>
                <a:spcPct val="50000"/>
              </a:spcBef>
            </a:pPr>
            <a:r>
              <a:rPr lang="zh-CN" altLang="en-US" sz="2800" b="1" dirty="0">
                <a:solidFill>
                  <a:srgbClr val="000000"/>
                </a:solidFill>
                <a:latin typeface="微软雅黑" panose="020B0503020204020204" pitchFamily="34" charset="-122"/>
                <a:ea typeface="微软雅黑" panose="020B0503020204020204" pitchFamily="34" charset="-122"/>
              </a:rPr>
              <a:t>动滑轮的实质：相当于一个动力臂等于阻力臂</a:t>
            </a:r>
            <a:r>
              <a:rPr lang="en-US" altLang="zh-CN" sz="2800" b="1" dirty="0">
                <a:solidFill>
                  <a:srgbClr val="000000"/>
                </a:solidFill>
                <a:latin typeface="微软雅黑" panose="020B0503020204020204" pitchFamily="34" charset="-122"/>
                <a:ea typeface="微软雅黑" panose="020B0503020204020204" pitchFamily="34" charset="-122"/>
              </a:rPr>
              <a:t>2</a:t>
            </a:r>
            <a:r>
              <a:rPr lang="zh-CN" altLang="en-US" sz="2800" b="1" dirty="0">
                <a:solidFill>
                  <a:srgbClr val="000000"/>
                </a:solidFill>
                <a:latin typeface="微软雅黑" panose="020B0503020204020204" pitchFamily="34" charset="-122"/>
                <a:ea typeface="微软雅黑" panose="020B0503020204020204" pitchFamily="34" charset="-122"/>
              </a:rPr>
              <a:t>倍的杠杆。</a:t>
            </a:r>
            <a:r>
              <a:rPr lang="en-US" altLang="zh-CN" sz="2800" b="1" dirty="0">
                <a:solidFill>
                  <a:srgbClr val="000000"/>
                </a:solidFill>
                <a:latin typeface="Times New Roman" panose="02020603050405020304" pitchFamily="18" charset="0"/>
                <a:ea typeface="微软雅黑" panose="020B0503020204020204" pitchFamily="34" charset="-122"/>
              </a:rPr>
              <a:t>L</a:t>
            </a:r>
            <a:r>
              <a:rPr lang="en-US" altLang="zh-CN" sz="2800" b="1" baseline="-25000" dirty="0">
                <a:solidFill>
                  <a:srgbClr val="000000"/>
                </a:solidFill>
                <a:latin typeface="Times New Roman" panose="02020603050405020304" pitchFamily="18" charset="0"/>
                <a:ea typeface="微软雅黑" panose="020B0503020204020204" pitchFamily="34" charset="-122"/>
              </a:rPr>
              <a:t>1</a:t>
            </a:r>
            <a:r>
              <a:rPr lang="en-US" altLang="zh-CN" sz="2800" b="1" dirty="0">
                <a:solidFill>
                  <a:srgbClr val="000000"/>
                </a:solidFill>
                <a:latin typeface="Times New Roman" panose="02020603050405020304" pitchFamily="18" charset="0"/>
                <a:ea typeface="微软雅黑" panose="020B0503020204020204" pitchFamily="34" charset="-122"/>
              </a:rPr>
              <a:t>=2L</a:t>
            </a:r>
            <a:r>
              <a:rPr lang="en-US" altLang="zh-CN" sz="2800" b="1" baseline="-25000" dirty="0">
                <a:solidFill>
                  <a:srgbClr val="000000"/>
                </a:solidFill>
                <a:latin typeface="Times New Roman" panose="02020603050405020304" pitchFamily="18" charset="0"/>
                <a:ea typeface="微软雅黑" panose="020B0503020204020204" pitchFamily="34" charset="-122"/>
              </a:rPr>
              <a:t>2</a:t>
            </a:r>
          </a:p>
        </p:txBody>
      </p:sp>
      <p:grpSp>
        <p:nvGrpSpPr>
          <p:cNvPr id="2" name="组合 1"/>
          <p:cNvGrpSpPr/>
          <p:nvPr/>
        </p:nvGrpSpPr>
        <p:grpSpPr>
          <a:xfrm>
            <a:off x="848995" y="1708785"/>
            <a:ext cx="2188845" cy="2884170"/>
            <a:chOff x="578" y="638"/>
            <a:chExt cx="5375" cy="9865"/>
          </a:xfrm>
        </p:grpSpPr>
        <p:sp>
          <p:nvSpPr>
            <p:cNvPr id="11269" name="椭圆 11268"/>
            <p:cNvSpPr/>
            <p:nvPr/>
          </p:nvSpPr>
          <p:spPr>
            <a:xfrm>
              <a:off x="1415" y="2990"/>
              <a:ext cx="4538" cy="4538"/>
            </a:xfrm>
            <a:prstGeom prst="ellipse">
              <a:avLst/>
            </a:prstGeom>
            <a:solidFill>
              <a:schemeClr val="bg1"/>
            </a:solidFill>
            <a:ln w="38100" cap="flat" cmpd="sng">
              <a:solidFill>
                <a:schemeClr val="tx1"/>
              </a:solidFill>
              <a:prstDash val="solid"/>
              <a:headEnd type="none" w="med" len="med"/>
              <a:tailEnd type="none" w="med" len="med"/>
            </a:ln>
          </p:spPr>
          <p:txBody>
            <a:bodyPr wrap="none" anchor="ctr"/>
            <a:lstStyle/>
            <a:p>
              <a:pPr lvl="0" algn="ctr"/>
              <a:endParaRPr dirty="0">
                <a:latin typeface="Arial" panose="020B0604020202020204" pitchFamily="34" charset="0"/>
                <a:ea typeface="宋体" panose="02010600030101010101" pitchFamily="2" charset="-122"/>
              </a:endParaRPr>
            </a:p>
          </p:txBody>
        </p:sp>
        <p:sp>
          <p:nvSpPr>
            <p:cNvPr id="11270" name="矩形 11269"/>
            <p:cNvSpPr/>
            <p:nvPr/>
          </p:nvSpPr>
          <p:spPr>
            <a:xfrm>
              <a:off x="3343" y="2448"/>
              <a:ext cx="680" cy="5555"/>
            </a:xfrm>
            <a:prstGeom prst="rect">
              <a:avLst/>
            </a:prstGeom>
            <a:solidFill>
              <a:schemeClr val="bg1"/>
            </a:solidFill>
            <a:ln w="38100" cap="flat" cmpd="sng">
              <a:solidFill>
                <a:schemeClr val="tx1"/>
              </a:solidFill>
              <a:prstDash val="solid"/>
              <a:miter/>
              <a:headEnd type="none" w="med" len="med"/>
              <a:tailEnd type="none" w="med" len="med"/>
            </a:ln>
          </p:spPr>
          <p:txBody>
            <a:bodyPr/>
            <a:lstStyle/>
            <a:p>
              <a:endParaRPr lang="zh-CN" altLang="en-US"/>
            </a:p>
          </p:txBody>
        </p:sp>
        <p:sp>
          <p:nvSpPr>
            <p:cNvPr id="11273" name="直接连接符 11272"/>
            <p:cNvSpPr/>
            <p:nvPr/>
          </p:nvSpPr>
          <p:spPr>
            <a:xfrm>
              <a:off x="3750" y="8910"/>
              <a:ext cx="5" cy="1423"/>
            </a:xfrm>
            <a:prstGeom prst="line">
              <a:avLst/>
            </a:prstGeom>
            <a:ln w="38100" cap="flat" cmpd="sng">
              <a:solidFill>
                <a:schemeClr val="tx1"/>
              </a:solidFill>
              <a:prstDash val="solid"/>
              <a:headEnd type="none" w="med" len="med"/>
              <a:tailEnd type="none" w="med" len="med"/>
            </a:ln>
          </p:spPr>
        </p:sp>
        <p:sp>
          <p:nvSpPr>
            <p:cNvPr id="11274" name="矩形 11273"/>
            <p:cNvSpPr/>
            <p:nvPr/>
          </p:nvSpPr>
          <p:spPr>
            <a:xfrm>
              <a:off x="3230" y="8798"/>
              <a:ext cx="1023" cy="682"/>
            </a:xfrm>
            <a:prstGeom prst="rect">
              <a:avLst/>
            </a:prstGeom>
            <a:gradFill rotWithShape="0">
              <a:gsLst>
                <a:gs pos="0">
                  <a:schemeClr val="tx1"/>
                </a:gs>
                <a:gs pos="50000">
                  <a:schemeClr val="tx1">
                    <a:gamma/>
                    <a:tint val="0"/>
                    <a:invGamma/>
                  </a:schemeClr>
                </a:gs>
                <a:gs pos="100000">
                  <a:schemeClr val="tx1"/>
                </a:gs>
              </a:gsLst>
              <a:lin ang="0" scaled="1"/>
              <a:tileRect/>
            </a:gradFill>
            <a:ln w="25400" cap="flat" cmpd="sng">
              <a:solidFill>
                <a:schemeClr val="tx1"/>
              </a:solidFill>
              <a:prstDash val="solid"/>
              <a:miter/>
              <a:headEnd type="none" w="med" len="med"/>
              <a:tailEnd type="none" w="med" len="med"/>
            </a:ln>
          </p:spPr>
          <p:txBody>
            <a:bodyPr/>
            <a:lstStyle/>
            <a:p>
              <a:endParaRPr lang="zh-CN" altLang="en-US"/>
            </a:p>
          </p:txBody>
        </p:sp>
        <p:sp>
          <p:nvSpPr>
            <p:cNvPr id="11275" name="矩形 11274"/>
            <p:cNvSpPr/>
            <p:nvPr/>
          </p:nvSpPr>
          <p:spPr>
            <a:xfrm>
              <a:off x="3230" y="9820"/>
              <a:ext cx="1023" cy="683"/>
            </a:xfrm>
            <a:prstGeom prst="rect">
              <a:avLst/>
            </a:prstGeom>
            <a:gradFill rotWithShape="0">
              <a:gsLst>
                <a:gs pos="0">
                  <a:schemeClr val="tx1"/>
                </a:gs>
                <a:gs pos="50000">
                  <a:schemeClr val="tx1">
                    <a:gamma/>
                    <a:tint val="0"/>
                    <a:invGamma/>
                  </a:schemeClr>
                </a:gs>
                <a:gs pos="100000">
                  <a:schemeClr val="tx1"/>
                </a:gs>
              </a:gsLst>
              <a:lin ang="0" scaled="1"/>
              <a:tileRect/>
            </a:gradFill>
            <a:ln w="25400" cap="flat" cmpd="sng">
              <a:solidFill>
                <a:schemeClr val="tx1"/>
              </a:solidFill>
              <a:prstDash val="solid"/>
              <a:miter/>
              <a:headEnd type="none" w="med" len="med"/>
              <a:tailEnd type="none" w="med" len="med"/>
            </a:ln>
          </p:spPr>
          <p:txBody>
            <a:bodyPr/>
            <a:lstStyle/>
            <a:p>
              <a:endParaRPr lang="zh-CN" altLang="en-US"/>
            </a:p>
          </p:txBody>
        </p:sp>
        <p:sp>
          <p:nvSpPr>
            <p:cNvPr id="11284" name="右大括号 11283"/>
            <p:cNvSpPr/>
            <p:nvPr/>
          </p:nvSpPr>
          <p:spPr>
            <a:xfrm rot="5400000">
              <a:off x="2438" y="4603"/>
              <a:ext cx="225" cy="2040"/>
            </a:xfrm>
            <a:prstGeom prst="rightBrace">
              <a:avLst>
                <a:gd name="adj1" fmla="val 75555"/>
                <a:gd name="adj2" fmla="val 50000"/>
              </a:avLst>
            </a:prstGeom>
            <a:noFill/>
            <a:ln w="25400" cap="flat" cmpd="sng">
              <a:solidFill>
                <a:schemeClr val="tx1"/>
              </a:solidFill>
              <a:prstDash val="solid"/>
              <a:headEnd type="none" w="med" len="med"/>
              <a:tailEnd type="none" w="med" len="med"/>
            </a:ln>
          </p:spPr>
          <p:txBody>
            <a:bodyPr/>
            <a:lstStyle/>
            <a:p>
              <a:endParaRPr lang="zh-CN" altLang="en-US"/>
            </a:p>
          </p:txBody>
        </p:sp>
        <p:sp>
          <p:nvSpPr>
            <p:cNvPr id="11285" name="右大括号 11284"/>
            <p:cNvSpPr/>
            <p:nvPr/>
          </p:nvSpPr>
          <p:spPr>
            <a:xfrm rot="-5400000" flipV="1">
              <a:off x="3515" y="2778"/>
              <a:ext cx="338" cy="4310"/>
            </a:xfrm>
            <a:prstGeom prst="rightBrace">
              <a:avLst>
                <a:gd name="adj1" fmla="val 106419"/>
                <a:gd name="adj2" fmla="val 50000"/>
              </a:avLst>
            </a:prstGeom>
            <a:noFill/>
            <a:ln w="25400" cap="flat" cmpd="sng">
              <a:solidFill>
                <a:schemeClr val="tx1"/>
              </a:solidFill>
              <a:prstDash val="solid"/>
              <a:headEnd type="none" w="med" len="med"/>
              <a:tailEnd type="none" w="med" len="med"/>
            </a:ln>
          </p:spPr>
          <p:txBody>
            <a:bodyPr/>
            <a:lstStyle/>
            <a:p>
              <a:endParaRPr lang="zh-CN" altLang="en-US"/>
            </a:p>
          </p:txBody>
        </p:sp>
        <p:sp>
          <p:nvSpPr>
            <p:cNvPr id="11286" name="文本框 11285"/>
            <p:cNvSpPr txBox="1"/>
            <p:nvPr/>
          </p:nvSpPr>
          <p:spPr>
            <a:xfrm>
              <a:off x="3297" y="3141"/>
              <a:ext cx="1470" cy="1772"/>
            </a:xfrm>
            <a:prstGeom prst="rect">
              <a:avLst/>
            </a:prstGeom>
            <a:noFill/>
            <a:ln w="9525">
              <a:noFill/>
            </a:ln>
          </p:spPr>
          <p:txBody>
            <a:bodyPr wrap="square" anchor="t">
              <a:spAutoFit/>
            </a:bodyPr>
            <a:lstStyle/>
            <a:p>
              <a:pPr lvl="0"/>
              <a:r>
                <a:rPr lang="en-US" altLang="zh-CN" sz="2800" b="1">
                  <a:latin typeface="Times New Roman" panose="02020603050405020304" pitchFamily="18" charset="0"/>
                  <a:ea typeface="宋体" panose="02010600030101010101" pitchFamily="2" charset="-122"/>
                </a:rPr>
                <a:t>L</a:t>
              </a:r>
              <a:r>
                <a:rPr lang="en-US" altLang="zh-CN" sz="2800" b="1" baseline="-25000">
                  <a:latin typeface="Times New Roman" panose="02020603050405020304" pitchFamily="18" charset="0"/>
                  <a:ea typeface="宋体" panose="02010600030101010101" pitchFamily="2" charset="-122"/>
                </a:rPr>
                <a:t>1</a:t>
              </a:r>
            </a:p>
          </p:txBody>
        </p:sp>
        <p:sp>
          <p:nvSpPr>
            <p:cNvPr id="11287" name="文本框 11286"/>
            <p:cNvSpPr txBox="1"/>
            <p:nvPr/>
          </p:nvSpPr>
          <p:spPr>
            <a:xfrm>
              <a:off x="1713" y="5214"/>
              <a:ext cx="1321" cy="1772"/>
            </a:xfrm>
            <a:prstGeom prst="rect">
              <a:avLst/>
            </a:prstGeom>
            <a:noFill/>
            <a:ln w="9525">
              <a:noFill/>
            </a:ln>
          </p:spPr>
          <p:txBody>
            <a:bodyPr wrap="square" anchor="t">
              <a:spAutoFit/>
            </a:bodyPr>
            <a:lstStyle/>
            <a:p>
              <a:pPr lvl="0"/>
              <a:r>
                <a:rPr lang="en-US" altLang="zh-CN" sz="2800" b="1">
                  <a:latin typeface="Times New Roman" panose="02020603050405020304" pitchFamily="18" charset="0"/>
                  <a:ea typeface="宋体" panose="02010600030101010101" pitchFamily="2" charset="-122"/>
                </a:rPr>
                <a:t>L</a:t>
              </a:r>
              <a:r>
                <a:rPr lang="en-US" altLang="zh-CN" sz="2800" b="1" baseline="-25000">
                  <a:latin typeface="Times New Roman" panose="02020603050405020304" pitchFamily="18" charset="0"/>
                  <a:ea typeface="宋体" panose="02010600030101010101" pitchFamily="2" charset="-122"/>
                </a:rPr>
                <a:t>2</a:t>
              </a:r>
            </a:p>
          </p:txBody>
        </p:sp>
        <p:sp>
          <p:nvSpPr>
            <p:cNvPr id="11276" name="直接连接符 11275"/>
            <p:cNvSpPr/>
            <p:nvPr/>
          </p:nvSpPr>
          <p:spPr>
            <a:xfrm>
              <a:off x="1415" y="5258"/>
              <a:ext cx="4538" cy="0"/>
            </a:xfrm>
            <a:prstGeom prst="line">
              <a:avLst/>
            </a:prstGeom>
            <a:ln w="38100" cap="flat" cmpd="sng">
              <a:solidFill>
                <a:srgbClr val="000080"/>
              </a:solidFill>
              <a:prstDash val="sysDot"/>
              <a:headEnd type="none" w="med" len="med"/>
              <a:tailEnd type="none" w="med" len="med"/>
            </a:ln>
          </p:spPr>
        </p:sp>
        <p:sp>
          <p:nvSpPr>
            <p:cNvPr id="11291" name="直接连接符 11290"/>
            <p:cNvSpPr/>
            <p:nvPr/>
          </p:nvSpPr>
          <p:spPr>
            <a:xfrm>
              <a:off x="3683" y="8005"/>
              <a:ext cx="0" cy="340"/>
            </a:xfrm>
            <a:prstGeom prst="line">
              <a:avLst/>
            </a:prstGeom>
            <a:ln w="38100" cap="flat" cmpd="sng">
              <a:solidFill>
                <a:schemeClr val="tx1"/>
              </a:solidFill>
              <a:prstDash val="solid"/>
              <a:headEnd type="none" w="med" len="med"/>
              <a:tailEnd type="none" w="med" len="med"/>
            </a:ln>
          </p:spPr>
        </p:sp>
        <p:sp>
          <p:nvSpPr>
            <p:cNvPr id="11292" name="椭圆 11291"/>
            <p:cNvSpPr/>
            <p:nvPr/>
          </p:nvSpPr>
          <p:spPr>
            <a:xfrm>
              <a:off x="3525" y="8163"/>
              <a:ext cx="340" cy="340"/>
            </a:xfrm>
            <a:prstGeom prst="ellipse">
              <a:avLst/>
            </a:prstGeom>
            <a:solidFill>
              <a:schemeClr val="bg1"/>
            </a:solidFill>
            <a:ln w="38100" cap="flat" cmpd="sng">
              <a:solidFill>
                <a:schemeClr val="tx1"/>
              </a:solidFill>
              <a:prstDash val="solid"/>
              <a:headEnd type="none" w="med" len="med"/>
              <a:tailEnd type="none" w="med" len="med"/>
            </a:ln>
          </p:spPr>
          <p:txBody>
            <a:bodyPr/>
            <a:lstStyle/>
            <a:p>
              <a:endParaRPr lang="zh-CN" altLang="en-US"/>
            </a:p>
          </p:txBody>
        </p:sp>
        <p:sp>
          <p:nvSpPr>
            <p:cNvPr id="11293" name="矩形 11292"/>
            <p:cNvSpPr/>
            <p:nvPr/>
          </p:nvSpPr>
          <p:spPr>
            <a:xfrm>
              <a:off x="3208" y="8163"/>
              <a:ext cx="452" cy="282"/>
            </a:xfrm>
            <a:prstGeom prst="rect">
              <a:avLst/>
            </a:prstGeom>
            <a:solidFill>
              <a:schemeClr val="bg1"/>
            </a:solidFill>
            <a:ln w="38100" cap="flat" cmpd="sng">
              <a:solidFill>
                <a:schemeClr val="bg1"/>
              </a:solidFill>
              <a:prstDash val="solid"/>
              <a:miter/>
              <a:headEnd type="none" w="med" len="med"/>
              <a:tailEnd type="none" w="med" len="med"/>
            </a:ln>
          </p:spPr>
          <p:txBody>
            <a:bodyPr/>
            <a:lstStyle/>
            <a:p>
              <a:endParaRPr lang="zh-CN" altLang="en-US"/>
            </a:p>
          </p:txBody>
        </p:sp>
        <p:sp>
          <p:nvSpPr>
            <p:cNvPr id="11294" name="直接连接符 11293"/>
            <p:cNvSpPr/>
            <p:nvPr/>
          </p:nvSpPr>
          <p:spPr>
            <a:xfrm>
              <a:off x="3775" y="8458"/>
              <a:ext cx="0" cy="340"/>
            </a:xfrm>
            <a:prstGeom prst="line">
              <a:avLst/>
            </a:prstGeom>
            <a:ln w="38100" cap="flat" cmpd="sng">
              <a:solidFill>
                <a:schemeClr val="tx1"/>
              </a:solidFill>
              <a:prstDash val="solid"/>
              <a:headEnd type="none" w="med" len="med"/>
              <a:tailEnd type="none" w="med" len="med"/>
            </a:ln>
          </p:spPr>
        </p:sp>
        <p:sp>
          <p:nvSpPr>
            <p:cNvPr id="11295" name="直接连接符 11294"/>
            <p:cNvSpPr/>
            <p:nvPr/>
          </p:nvSpPr>
          <p:spPr>
            <a:xfrm>
              <a:off x="1418" y="638"/>
              <a:ext cx="0" cy="4762"/>
            </a:xfrm>
            <a:prstGeom prst="line">
              <a:avLst/>
            </a:prstGeom>
            <a:ln w="38100" cap="flat" cmpd="sng">
              <a:solidFill>
                <a:schemeClr val="tx1"/>
              </a:solidFill>
              <a:prstDash val="solid"/>
              <a:headEnd type="none" w="med" len="med"/>
              <a:tailEnd type="none" w="med" len="med"/>
            </a:ln>
          </p:spPr>
        </p:sp>
        <p:sp>
          <p:nvSpPr>
            <p:cNvPr id="11296" name="直接连接符 11295"/>
            <p:cNvSpPr/>
            <p:nvPr/>
          </p:nvSpPr>
          <p:spPr>
            <a:xfrm flipV="1">
              <a:off x="5953" y="2338"/>
              <a:ext cx="0" cy="3175"/>
            </a:xfrm>
            <a:prstGeom prst="line">
              <a:avLst/>
            </a:prstGeom>
            <a:ln w="38100" cap="flat" cmpd="sng">
              <a:solidFill>
                <a:schemeClr val="tx1"/>
              </a:solidFill>
              <a:prstDash val="solid"/>
              <a:headEnd type="none" w="med" len="med"/>
              <a:tailEnd type="stealth" w="lg" len="lg"/>
            </a:ln>
          </p:spPr>
        </p:sp>
        <p:sp>
          <p:nvSpPr>
            <p:cNvPr id="11297" name="文本框 11296"/>
            <p:cNvSpPr txBox="1"/>
            <p:nvPr/>
          </p:nvSpPr>
          <p:spPr>
            <a:xfrm>
              <a:off x="578" y="4878"/>
              <a:ext cx="1135" cy="1772"/>
            </a:xfrm>
            <a:prstGeom prst="rect">
              <a:avLst/>
            </a:prstGeom>
            <a:noFill/>
            <a:ln w="9525">
              <a:noFill/>
            </a:ln>
          </p:spPr>
          <p:txBody>
            <a:bodyPr>
              <a:spAutoFit/>
            </a:bodyPr>
            <a:lstStyle/>
            <a:p>
              <a:pPr lvl="0"/>
              <a:r>
                <a:rPr lang="en-US" altLang="zh-CN" sz="2800" b="1" i="1">
                  <a:latin typeface="Times New Roman" panose="02020603050405020304" pitchFamily="18" charset="0"/>
                  <a:ea typeface="宋体" panose="02010600030101010101" pitchFamily="2" charset="-122"/>
                </a:rPr>
                <a:t>O</a:t>
              </a:r>
              <a:endParaRPr lang="en-US" altLang="zh-CN" sz="2800" b="1" i="1" baseline="-25000">
                <a:latin typeface="Times New Roman" panose="02020603050405020304" pitchFamily="18" charset="0"/>
                <a:ea typeface="宋体" panose="02010600030101010101" pitchFamily="2" charset="-122"/>
              </a:endParaRPr>
            </a:p>
          </p:txBody>
        </p:sp>
        <p:sp>
          <p:nvSpPr>
            <p:cNvPr id="11298" name="直接连接符 11297"/>
            <p:cNvSpPr/>
            <p:nvPr/>
          </p:nvSpPr>
          <p:spPr>
            <a:xfrm>
              <a:off x="1418" y="5265"/>
              <a:ext cx="2267" cy="0"/>
            </a:xfrm>
            <a:prstGeom prst="line">
              <a:avLst/>
            </a:prstGeom>
            <a:ln w="38100" cap="flat" cmpd="sng">
              <a:solidFill>
                <a:srgbClr val="FF0000"/>
              </a:solidFill>
              <a:prstDash val="sysDot"/>
              <a:headEnd type="none" w="med" len="med"/>
              <a:tailEnd type="none" w="med" len="med"/>
            </a:ln>
          </p:spPr>
        </p:sp>
        <p:sp>
          <p:nvSpPr>
            <p:cNvPr id="11300" name="椭圆 11299"/>
            <p:cNvSpPr/>
            <p:nvPr/>
          </p:nvSpPr>
          <p:spPr>
            <a:xfrm>
              <a:off x="3503" y="5075"/>
              <a:ext cx="340" cy="340"/>
            </a:xfrm>
            <a:prstGeom prst="ellipse">
              <a:avLst/>
            </a:prstGeom>
            <a:solidFill>
              <a:srgbClr val="808080"/>
            </a:solidFill>
            <a:ln w="25400" cap="flat" cmpd="sng">
              <a:solidFill>
                <a:schemeClr val="tx1"/>
              </a:solidFill>
              <a:prstDash val="solid"/>
              <a:headEnd type="none" w="med" len="med"/>
              <a:tailEnd type="none" w="med" len="me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p:nvPr/>
        </p:nvSpPr>
        <p:spPr>
          <a:xfrm>
            <a:off x="698500" y="2986088"/>
            <a:ext cx="184150" cy="519112"/>
          </a:xfrm>
          <a:prstGeom prst="rect">
            <a:avLst/>
          </a:prstGeom>
          <a:noFill/>
          <a:ln w="9525">
            <a:noFill/>
          </a:ln>
        </p:spPr>
        <p:txBody>
          <a:bodyPr>
            <a:spAutoFit/>
          </a:bodyPr>
          <a:lstStyle/>
          <a:p>
            <a:pPr lvl="0" eaLnBrk="1" hangingPunct="1">
              <a:spcBef>
                <a:spcPct val="50000"/>
              </a:spcBef>
              <a:buSzPct val="60000"/>
              <a:buFont typeface="Arial" panose="020B0604020202020204" pitchFamily="34" charset="0"/>
              <a:buNone/>
            </a:pPr>
            <a:endParaRPr lang="zh-CN" altLang="zh-CN" sz="2800" dirty="0">
              <a:latin typeface="Times New Roman" panose="02020603050405020304" pitchFamily="18" charset="0"/>
              <a:ea typeface="微软雅黑" panose="020B0503020204020204" pitchFamily="34" charset="-122"/>
            </a:endParaRPr>
          </a:p>
        </p:txBody>
      </p:sp>
      <p:sp>
        <p:nvSpPr>
          <p:cNvPr id="18435" name="Text Box 17"/>
          <p:cNvSpPr txBox="1"/>
          <p:nvPr/>
        </p:nvSpPr>
        <p:spPr>
          <a:xfrm>
            <a:off x="7202488" y="1954213"/>
            <a:ext cx="525462" cy="523875"/>
          </a:xfrm>
          <a:prstGeom prst="rect">
            <a:avLst/>
          </a:prstGeom>
          <a:noFill/>
          <a:ln w="9525">
            <a:noFill/>
          </a:ln>
        </p:spPr>
        <p:txBody>
          <a:bodyPr wrap="none">
            <a:spAutoFit/>
          </a:bodyPr>
          <a:lstStyle/>
          <a:p>
            <a:pPr lvl="0" eaLnBrk="1" hangingPunct="1">
              <a:buSzPct val="60000"/>
              <a:buFont typeface="Arial" panose="020B0604020202020204" pitchFamily="34" charset="0"/>
              <a:buNone/>
            </a:pPr>
            <a:r>
              <a:rPr lang="zh-CN" altLang="zh-CN" sz="2800" b="1" dirty="0">
                <a:latin typeface="Times New Roman" panose="02020603050405020304" pitchFamily="18" charset="0"/>
                <a:ea typeface="微软雅黑" panose="020B0503020204020204" pitchFamily="34" charset="-122"/>
              </a:rPr>
              <a:t>F</a:t>
            </a:r>
            <a:r>
              <a:rPr lang="zh-CN" altLang="zh-CN" sz="2800" b="1" baseline="-25000" dirty="0">
                <a:latin typeface="Times New Roman" panose="02020603050405020304" pitchFamily="18" charset="0"/>
                <a:ea typeface="微软雅黑" panose="020B0503020204020204" pitchFamily="34" charset="-122"/>
              </a:rPr>
              <a:t>1</a:t>
            </a:r>
            <a:endParaRPr lang="zh-CN" altLang="zh-CN" sz="2800" b="1" dirty="0">
              <a:latin typeface="Times New Roman" panose="02020603050405020304" pitchFamily="18" charset="0"/>
              <a:ea typeface="微软雅黑" panose="020B0503020204020204" pitchFamily="34" charset="-122"/>
            </a:endParaRPr>
          </a:p>
        </p:txBody>
      </p:sp>
      <p:sp>
        <p:nvSpPr>
          <p:cNvPr id="18436" name="Rectangle 19"/>
          <p:cNvSpPr/>
          <p:nvPr/>
        </p:nvSpPr>
        <p:spPr>
          <a:xfrm>
            <a:off x="0" y="6524625"/>
            <a:ext cx="9144000" cy="333375"/>
          </a:xfrm>
          <a:prstGeom prst="rect">
            <a:avLst/>
          </a:prstGeom>
          <a:noFill/>
          <a:ln w="9525">
            <a:noFill/>
          </a:ln>
        </p:spPr>
        <p:txBody>
          <a:bodyPr wrap="none" anchor="ctr"/>
          <a:lstStyle/>
          <a:p>
            <a:pPr lvl="0" eaLnBrk="1" hangingPunct="1">
              <a:buSzPct val="60000"/>
              <a:buFont typeface="Arial" panose="020B0604020202020204" pitchFamily="34" charset="0"/>
              <a:buNone/>
            </a:pPr>
            <a:endParaRPr lang="zh-CN" altLang="zh-CN" dirty="0">
              <a:latin typeface="Times New Roman" panose="02020603050405020304" pitchFamily="18" charset="0"/>
              <a:ea typeface="微软雅黑" panose="020B0503020204020204" pitchFamily="34" charset="-122"/>
            </a:endParaRPr>
          </a:p>
        </p:txBody>
      </p:sp>
      <p:sp>
        <p:nvSpPr>
          <p:cNvPr id="18437" name="文本框 3"/>
          <p:cNvSpPr txBox="1"/>
          <p:nvPr/>
        </p:nvSpPr>
        <p:spPr>
          <a:xfrm>
            <a:off x="395288" y="638175"/>
            <a:ext cx="7069137" cy="661988"/>
          </a:xfrm>
          <a:prstGeom prst="rect">
            <a:avLst/>
          </a:prstGeom>
          <a:noFill/>
          <a:ln w="9525">
            <a:noFill/>
          </a:ln>
        </p:spPr>
        <p:txBody>
          <a:bodyPr>
            <a:spAutoFit/>
          </a:bodyPr>
          <a:lstStyle/>
          <a:p>
            <a:pPr lvl="0" eaLnBrk="1" hangingPunct="1">
              <a:lnSpc>
                <a:spcPct val="150000"/>
              </a:lnSpc>
            </a:pPr>
            <a:r>
              <a:rPr lang="zh-CN" altLang="en-US" sz="2800" b="1" dirty="0">
                <a:latin typeface="微软雅黑" panose="020B0503020204020204" pitchFamily="34" charset="-122"/>
                <a:ea typeface="微软雅黑" panose="020B0503020204020204" pitchFamily="34" charset="-122"/>
              </a:rPr>
              <a:t>注意：轻质动滑轮不计重力，</a:t>
            </a:r>
            <a:r>
              <a:rPr lang="en-US" altLang="zh-CN" sz="2800" b="1" dirty="0">
                <a:latin typeface="微软雅黑" panose="020B0503020204020204" pitchFamily="34" charset="-122"/>
                <a:ea typeface="微软雅黑" panose="020B0503020204020204" pitchFamily="34" charset="-122"/>
              </a:rPr>
              <a:t>F</a:t>
            </a:r>
            <a:r>
              <a:rPr lang="en-US" altLang="zh-CN" sz="2800" b="1" baseline="-25000" dirty="0">
                <a:latin typeface="微软雅黑" panose="020B0503020204020204" pitchFamily="34" charset="-122"/>
                <a:ea typeface="微软雅黑" panose="020B0503020204020204" pitchFamily="34" charset="-122"/>
              </a:rPr>
              <a:t>1</a:t>
            </a:r>
            <a:r>
              <a:rPr lang="en-US" altLang="zh-CN" sz="2800" b="1" dirty="0">
                <a:latin typeface="微软雅黑" panose="020B0503020204020204" pitchFamily="34" charset="-122"/>
                <a:ea typeface="微软雅黑" panose="020B0503020204020204" pitchFamily="34" charset="-122"/>
              </a:rPr>
              <a:t>=G/2</a:t>
            </a:r>
          </a:p>
        </p:txBody>
      </p:sp>
      <p:pic>
        <p:nvPicPr>
          <p:cNvPr id="18438" name="图片 4"/>
          <p:cNvPicPr>
            <a:picLocks noChangeAspect="1"/>
          </p:cNvPicPr>
          <p:nvPr/>
        </p:nvPicPr>
        <p:blipFill>
          <a:blip r:embed="rId2" cstate="print">
            <a:clrChange>
              <a:clrFrom>
                <a:srgbClr val="FFFFFF"/>
              </a:clrFrom>
              <a:clrTo>
                <a:srgbClr val="FFFFFF">
                  <a:alpha val="0"/>
                </a:srgbClr>
              </a:clrTo>
            </a:clrChange>
          </a:blip>
          <a:stretch>
            <a:fillRect/>
          </a:stretch>
        </p:blipFill>
        <p:spPr>
          <a:xfrm>
            <a:off x="5435600" y="1606550"/>
            <a:ext cx="2028825" cy="3048000"/>
          </a:xfrm>
          <a:prstGeom prst="rect">
            <a:avLst/>
          </a:prstGeom>
          <a:noFill/>
          <a:ln w="9525">
            <a:noFill/>
          </a:ln>
        </p:spPr>
      </p:pic>
      <p:sp>
        <p:nvSpPr>
          <p:cNvPr id="18439" name="矩形 24"/>
          <p:cNvSpPr/>
          <p:nvPr/>
        </p:nvSpPr>
        <p:spPr>
          <a:xfrm>
            <a:off x="2882900" y="5300663"/>
            <a:ext cx="2997200" cy="523875"/>
          </a:xfrm>
          <a:prstGeom prst="rect">
            <a:avLst/>
          </a:prstGeom>
          <a:noFill/>
          <a:ln w="9525">
            <a:noFill/>
          </a:ln>
        </p:spPr>
        <p:txBody>
          <a:bodyPr wrap="none">
            <a:spAutoFit/>
          </a:bodyPr>
          <a:lstStyle/>
          <a:p>
            <a:pPr lvl="0" eaLnBrk="1" hangingPunct="1"/>
            <a:r>
              <a:rPr lang="en-US" altLang="zh-CN" sz="2800" b="1" dirty="0">
                <a:solidFill>
                  <a:srgbClr val="000000"/>
                </a:solidFill>
                <a:latin typeface="微软雅黑" panose="020B0503020204020204" pitchFamily="34" charset="-122"/>
                <a:ea typeface="微软雅黑" panose="020B0503020204020204" pitchFamily="34" charset="-122"/>
              </a:rPr>
              <a:t>F</a:t>
            </a:r>
            <a:r>
              <a:rPr lang="en-US" altLang="zh-CN" sz="2800" b="1" baseline="-25000" dirty="0">
                <a:solidFill>
                  <a:srgbClr val="000000"/>
                </a:solidFill>
                <a:latin typeface="微软雅黑" panose="020B0503020204020204" pitchFamily="34" charset="-122"/>
                <a:ea typeface="微软雅黑" panose="020B0503020204020204" pitchFamily="34" charset="-122"/>
              </a:rPr>
              <a:t>1</a:t>
            </a:r>
            <a:r>
              <a:rPr lang="en-US" altLang="zh-CN" sz="2800" b="1" dirty="0">
                <a:solidFill>
                  <a:srgbClr val="000000"/>
                </a:solidFill>
                <a:latin typeface="微软雅黑" panose="020B0503020204020204" pitchFamily="34" charset="-122"/>
                <a:ea typeface="微软雅黑" panose="020B0503020204020204" pitchFamily="34" charset="-122"/>
              </a:rPr>
              <a:t>=1/2(G</a:t>
            </a:r>
            <a:r>
              <a:rPr lang="zh-CN" altLang="en-US" sz="2800" b="1" baseline="-25000" dirty="0">
                <a:solidFill>
                  <a:srgbClr val="000000"/>
                </a:solidFill>
                <a:latin typeface="微软雅黑" panose="020B0503020204020204" pitchFamily="34" charset="-122"/>
                <a:ea typeface="微软雅黑" panose="020B0503020204020204" pitchFamily="34" charset="-122"/>
              </a:rPr>
              <a:t>物</a:t>
            </a:r>
            <a:r>
              <a:rPr lang="en-US" altLang="zh-CN" sz="2800" b="1" dirty="0">
                <a:solidFill>
                  <a:srgbClr val="000000"/>
                </a:solidFill>
                <a:latin typeface="微软雅黑" panose="020B0503020204020204" pitchFamily="34" charset="-122"/>
                <a:ea typeface="微软雅黑" panose="020B0503020204020204" pitchFamily="34" charset="-122"/>
              </a:rPr>
              <a:t>+G</a:t>
            </a:r>
            <a:r>
              <a:rPr lang="zh-CN" altLang="en-US" sz="2800" b="1" baseline="-25000" dirty="0">
                <a:solidFill>
                  <a:srgbClr val="000000"/>
                </a:solidFill>
                <a:latin typeface="微软雅黑" panose="020B0503020204020204" pitchFamily="34" charset="-122"/>
                <a:ea typeface="微软雅黑" panose="020B0503020204020204" pitchFamily="34" charset="-122"/>
              </a:rPr>
              <a:t>动</a:t>
            </a:r>
            <a:r>
              <a:rPr lang="en-US" altLang="zh-CN" sz="2800" b="1" dirty="0">
                <a:solidFill>
                  <a:srgbClr val="000000"/>
                </a:solidFill>
                <a:latin typeface="微软雅黑" panose="020B0503020204020204" pitchFamily="34" charset="-122"/>
                <a:ea typeface="微软雅黑" panose="020B0503020204020204" pitchFamily="34" charset="-122"/>
              </a:rPr>
              <a:t>)</a:t>
            </a:r>
            <a:endParaRPr lang="en-US" altLang="zh-CN" dirty="0">
              <a:latin typeface="Times New Roman" panose="02020603050405020304" pitchFamily="18" charset="0"/>
              <a:ea typeface="微软雅黑" panose="020B0503020204020204" pitchFamily="34" charset="-122"/>
            </a:endParaRPr>
          </a:p>
        </p:txBody>
      </p:sp>
      <p:sp>
        <p:nvSpPr>
          <p:cNvPr id="18440" name="矩形 5"/>
          <p:cNvSpPr/>
          <p:nvPr/>
        </p:nvSpPr>
        <p:spPr>
          <a:xfrm>
            <a:off x="1293813" y="2093913"/>
            <a:ext cx="3394075" cy="2032000"/>
          </a:xfrm>
          <a:prstGeom prst="rect">
            <a:avLst/>
          </a:prstGeom>
          <a:noFill/>
          <a:ln w="9525">
            <a:noFill/>
          </a:ln>
        </p:spPr>
        <p:txBody>
          <a:bodyPr>
            <a:spAutoFit/>
          </a:bodyPr>
          <a:lstStyle/>
          <a:p>
            <a:pPr lvl="0" eaLnBrk="1" hangingPunct="1">
              <a:lnSpc>
                <a:spcPct val="150000"/>
              </a:lnSpc>
            </a:pPr>
            <a:r>
              <a:rPr lang="zh-CN" altLang="en-US" sz="2800" b="1" dirty="0">
                <a:solidFill>
                  <a:srgbClr val="000000"/>
                </a:solidFill>
                <a:latin typeface="微软雅黑" panose="020B0503020204020204" pitchFamily="34" charset="-122"/>
                <a:ea typeface="微软雅黑" panose="020B0503020204020204" pitchFamily="34" charset="-122"/>
              </a:rPr>
              <a:t>思考：如果考虑动滑轮的重力，那么拉力应等于什么？</a:t>
            </a:r>
          </a:p>
        </p:txBody>
      </p:sp>
      <p:sp>
        <p:nvSpPr>
          <p:cNvPr id="18441" name="圆角矩形 6"/>
          <p:cNvSpPr/>
          <p:nvPr/>
        </p:nvSpPr>
        <p:spPr>
          <a:xfrm>
            <a:off x="1104900" y="1873250"/>
            <a:ext cx="3770313" cy="2473325"/>
          </a:xfrm>
          <a:prstGeom prst="roundRect">
            <a:avLst>
              <a:gd name="adj" fmla="val 16667"/>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p:cNvSpPr/>
          <p:nvPr/>
        </p:nvSpPr>
        <p:spPr>
          <a:xfrm>
            <a:off x="684213" y="549275"/>
            <a:ext cx="7416800" cy="548640"/>
          </a:xfrm>
          <a:prstGeom prst="rect">
            <a:avLst/>
          </a:prstGeom>
          <a:noFill/>
          <a:ln w="9525">
            <a:noFill/>
          </a:ln>
        </p:spPr>
        <p:txBody>
          <a:bodyPr>
            <a:spAutoFit/>
          </a:bodyPr>
          <a:lstStyle/>
          <a:p>
            <a:pPr lvl="0" eaLnBrk="1" hangingPunct="1"/>
            <a:r>
              <a:rPr lang="en-US" altLang="zh-CN" dirty="0">
                <a:latin typeface="Times New Roman" panose="02020603050405020304" pitchFamily="18" charset="0"/>
                <a:ea typeface="微软雅黑" panose="020B0503020204020204" pitchFamily="34" charset="-122"/>
              </a:rPr>
              <a:t> </a:t>
            </a:r>
            <a:r>
              <a:rPr lang="zh-CN" altLang="en-US" sz="2800" b="1" dirty="0">
                <a:solidFill>
                  <a:srgbClr val="000000"/>
                </a:solidFill>
                <a:latin typeface="微软雅黑" panose="020B0503020204020204" pitchFamily="34" charset="-122"/>
                <a:ea typeface="微软雅黑" panose="020B0503020204020204" pitchFamily="34" charset="-122"/>
                <a:sym typeface="+mn-ea"/>
              </a:rPr>
              <a:t>滑轮的运用</a:t>
            </a:r>
            <a:endParaRPr lang="zh-CN" altLang="en-US" sz="2800" b="1" dirty="0">
              <a:latin typeface="Times New Roman" panose="02020603050405020304" pitchFamily="18" charset="0"/>
              <a:ea typeface="微软雅黑" panose="020B0503020204020204" pitchFamily="34" charset="-122"/>
            </a:endParaRPr>
          </a:p>
        </p:txBody>
      </p:sp>
      <p:sp>
        <p:nvSpPr>
          <p:cNvPr id="26627" name="矩形 5"/>
          <p:cNvSpPr/>
          <p:nvPr/>
        </p:nvSpPr>
        <p:spPr>
          <a:xfrm>
            <a:off x="481013" y="4240213"/>
            <a:ext cx="8280400" cy="1955800"/>
          </a:xfrm>
          <a:prstGeom prst="rect">
            <a:avLst/>
          </a:prstGeom>
          <a:noFill/>
          <a:ln w="9525">
            <a:noFill/>
          </a:ln>
        </p:spPr>
        <p:txBody>
          <a:bodyPr>
            <a:spAutoFit/>
          </a:bodyPr>
          <a:lstStyle/>
          <a:p>
            <a:pPr lvl="0" indent="457200" eaLnBrk="1" hangingPunct="1">
              <a:lnSpc>
                <a:spcPct val="150000"/>
              </a:lnSpc>
            </a:pPr>
            <a:r>
              <a:rPr lang="zh-CN" altLang="en-US" sz="2800" b="1" dirty="0">
                <a:solidFill>
                  <a:srgbClr val="000000"/>
                </a:solidFill>
                <a:latin typeface="微软雅黑" panose="020B0503020204020204" pitchFamily="34" charset="-122"/>
                <a:ea typeface="微软雅黑" panose="020B0503020204020204" pitchFamily="34" charset="-122"/>
              </a:rPr>
              <a:t>在现代化生产中，人们使用的往往是复杂的机械，但复杂机械中的许多部件就是由杠杆、滑轮等简单机械组合起来的</a:t>
            </a:r>
            <a:endParaRPr lang="zh-CN" altLang="en-US" sz="2800" b="1" dirty="0">
              <a:solidFill>
                <a:srgbClr val="000000"/>
              </a:solidFill>
              <a:latin typeface="Times New Roman" panose="02020603050405020304" pitchFamily="18" charset="0"/>
              <a:ea typeface="微软雅黑" panose="020B0503020204020204" pitchFamily="34" charset="-122"/>
            </a:endParaRPr>
          </a:p>
        </p:txBody>
      </p:sp>
      <p:pic>
        <p:nvPicPr>
          <p:cNvPr id="8" name="图片 7"/>
          <p:cNvPicPr>
            <a:picLocks noChangeAspect="1"/>
          </p:cNvPicPr>
          <p:nvPr/>
        </p:nvPicPr>
        <p:blipFill>
          <a:blip r:embed="rId2" cstate="print"/>
          <a:stretch>
            <a:fillRect/>
          </a:stretch>
        </p:blipFill>
        <p:spPr>
          <a:xfrm>
            <a:off x="876300" y="1308100"/>
            <a:ext cx="3569335" cy="279336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9" name="图片 8"/>
          <p:cNvPicPr>
            <a:picLocks noChangeAspect="1"/>
          </p:cNvPicPr>
          <p:nvPr/>
        </p:nvPicPr>
        <p:blipFill>
          <a:blip r:embed="rId3" cstate="print"/>
          <a:stretch>
            <a:fillRect/>
          </a:stretch>
        </p:blipFill>
        <p:spPr>
          <a:xfrm>
            <a:off x="5081905" y="621030"/>
            <a:ext cx="2080260" cy="3619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6631" name="圆角矩形 9"/>
          <p:cNvSpPr/>
          <p:nvPr/>
        </p:nvSpPr>
        <p:spPr>
          <a:xfrm>
            <a:off x="395288" y="4311650"/>
            <a:ext cx="8353425" cy="2017713"/>
          </a:xfrm>
          <a:prstGeom prst="roundRect">
            <a:avLst>
              <a:gd name="adj" fmla="val 16667"/>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26633" name="矩形 12"/>
          <p:cNvSpPr/>
          <p:nvPr/>
        </p:nvSpPr>
        <p:spPr>
          <a:xfrm>
            <a:off x="1142683" y="1515745"/>
            <a:ext cx="1262062" cy="523875"/>
          </a:xfrm>
          <a:prstGeom prst="rect">
            <a:avLst/>
          </a:prstGeom>
          <a:noFill/>
          <a:ln w="9525">
            <a:noFill/>
          </a:ln>
        </p:spPr>
        <p:txBody>
          <a:bodyPr wrap="none">
            <a:spAutoFit/>
          </a:bodyPr>
          <a:lstStyle/>
          <a:p>
            <a:pPr lvl="0" eaLnBrk="1" hangingPunct="1"/>
            <a:r>
              <a:rPr lang="zh-CN" altLang="en-US" sz="2800" b="1" dirty="0">
                <a:latin typeface="微软雅黑" panose="020B0503020204020204" pitchFamily="34" charset="-122"/>
                <a:ea typeface="微软雅黑" panose="020B0503020204020204" pitchFamily="34" charset="-122"/>
              </a:rPr>
              <a:t>起重机</a:t>
            </a:r>
          </a:p>
        </p:txBody>
      </p:sp>
      <p:sp>
        <p:nvSpPr>
          <p:cNvPr id="26634" name="矩形 13"/>
          <p:cNvSpPr/>
          <p:nvPr/>
        </p:nvSpPr>
        <p:spPr>
          <a:xfrm>
            <a:off x="4578668" y="725805"/>
            <a:ext cx="503237" cy="954088"/>
          </a:xfrm>
          <a:prstGeom prst="rect">
            <a:avLst/>
          </a:prstGeom>
          <a:noFill/>
          <a:ln w="9525">
            <a:noFill/>
          </a:ln>
        </p:spPr>
        <p:txBody>
          <a:bodyPr>
            <a:spAutoFit/>
          </a:bodyPr>
          <a:lstStyle/>
          <a:p>
            <a:pPr lvl="0" eaLnBrk="1" hangingPunct="1"/>
            <a:r>
              <a:rPr lang="zh-CN" altLang="en-US" sz="2800" b="1" dirty="0">
                <a:latin typeface="微软雅黑" panose="020B0503020204020204" pitchFamily="34" charset="-122"/>
                <a:ea typeface="微软雅黑" panose="020B0503020204020204" pitchFamily="34" charset="-122"/>
              </a:rPr>
              <a:t>电梯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a:spLocks noChangeArrowheads="1"/>
          </p:cNvSpPr>
          <p:nvPr/>
        </p:nvSpPr>
        <p:spPr bwMode="auto">
          <a:xfrm>
            <a:off x="107950" y="549275"/>
            <a:ext cx="1655763" cy="503238"/>
          </a:xfrm>
          <a:prstGeom prst="roundRect">
            <a:avLst>
              <a:gd name="adj" fmla="val 16667"/>
            </a:avLst>
          </a:prstGeom>
          <a:noFill/>
          <a:ln w="12700">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mn-cs"/>
              </a:rPr>
              <a:t>课堂小结</a:t>
            </a:r>
          </a:p>
        </p:txBody>
      </p:sp>
      <p:sp>
        <p:nvSpPr>
          <p:cNvPr id="32771" name="Text Box 7"/>
          <p:cNvSpPr txBox="1"/>
          <p:nvPr/>
        </p:nvSpPr>
        <p:spPr>
          <a:xfrm>
            <a:off x="673100" y="1031875"/>
            <a:ext cx="2049780" cy="975360"/>
          </a:xfrm>
          <a:prstGeom prst="rect">
            <a:avLst/>
          </a:prstGeom>
          <a:noFill/>
          <a:ln w="9525">
            <a:noFill/>
          </a:ln>
        </p:spPr>
        <p:txBody>
          <a:bodyPr wrap="square">
            <a:spAutoFit/>
          </a:bodyPr>
          <a:lstStyle/>
          <a:p>
            <a:pPr lvl="0" eaLnBrk="1" hangingPunct="1"/>
            <a:r>
              <a:rPr lang="zh-CN" altLang="zh-CN" sz="2800" b="1" dirty="0">
                <a:latin typeface="Times New Roman" panose="02020603050405020304" pitchFamily="18" charset="0"/>
                <a:ea typeface="微软雅黑" panose="020B0503020204020204" pitchFamily="34" charset="-122"/>
              </a:rPr>
              <a:t> </a:t>
            </a:r>
            <a:r>
              <a:rPr lang="zh-CN" altLang="zh-CN" sz="2800" b="1" dirty="0">
                <a:solidFill>
                  <a:srgbClr val="FF0000"/>
                </a:solidFill>
                <a:latin typeface="Times New Roman" panose="02020603050405020304" pitchFamily="18" charset="0"/>
                <a:ea typeface="微软雅黑" panose="020B0503020204020204" pitchFamily="34" charset="-122"/>
              </a:rPr>
              <a:t>课堂小结：</a:t>
            </a:r>
          </a:p>
          <a:p>
            <a:pPr lvl="0" eaLnBrk="1" hangingPunct="1"/>
            <a:r>
              <a:rPr lang="en-US" altLang="zh-CN" sz="2800" b="1" dirty="0">
                <a:latin typeface="Times New Roman" panose="02020603050405020304" pitchFamily="18" charset="0"/>
                <a:ea typeface="微软雅黑" panose="020B0503020204020204" pitchFamily="34" charset="-122"/>
              </a:rPr>
              <a:t>1</a:t>
            </a:r>
            <a:r>
              <a:rPr lang="zh-CN" altLang="en-US" sz="2800" b="1" dirty="0">
                <a:latin typeface="Times New Roman" panose="02020603050405020304" pitchFamily="18" charset="0"/>
                <a:ea typeface="微软雅黑" panose="020B0503020204020204" pitchFamily="34" charset="-122"/>
              </a:rPr>
              <a:t>、定滑轮</a:t>
            </a:r>
          </a:p>
        </p:txBody>
      </p:sp>
      <p:sp>
        <p:nvSpPr>
          <p:cNvPr id="32772" name="Text Box 8"/>
          <p:cNvSpPr txBox="1"/>
          <p:nvPr/>
        </p:nvSpPr>
        <p:spPr>
          <a:xfrm>
            <a:off x="649288" y="1897063"/>
            <a:ext cx="5273675" cy="522287"/>
          </a:xfrm>
          <a:prstGeom prst="rect">
            <a:avLst/>
          </a:prstGeom>
          <a:noFill/>
          <a:ln w="9525">
            <a:noFill/>
          </a:ln>
        </p:spPr>
        <p:txBody>
          <a:bodyPr wrap="none">
            <a:spAutoFit/>
          </a:bodyPr>
          <a:lstStyle/>
          <a:p>
            <a:pPr lvl="0" eaLnBrk="1" hangingPunct="1"/>
            <a:r>
              <a:rPr lang="en-US" altLang="zh-CN" sz="2800" b="1" dirty="0">
                <a:latin typeface="Times New Roman" panose="02020603050405020304" pitchFamily="18" charset="0"/>
                <a:ea typeface="微软雅黑" panose="020B0503020204020204" pitchFamily="34" charset="-122"/>
              </a:rPr>
              <a:t>(1)</a:t>
            </a:r>
            <a:r>
              <a:rPr lang="zh-CN" altLang="en-US" sz="2800" b="1" dirty="0">
                <a:latin typeface="Times New Roman" panose="02020603050405020304" pitchFamily="18" charset="0"/>
                <a:ea typeface="微软雅黑" panose="020B0503020204020204" pitchFamily="34" charset="-122"/>
              </a:rPr>
              <a:t>特点：滑轮工作时轴位置不动</a:t>
            </a:r>
          </a:p>
        </p:txBody>
      </p:sp>
      <p:sp>
        <p:nvSpPr>
          <p:cNvPr id="32773" name="Text Box 9"/>
          <p:cNvSpPr txBox="1"/>
          <p:nvPr/>
        </p:nvSpPr>
        <p:spPr>
          <a:xfrm>
            <a:off x="627063" y="2565400"/>
            <a:ext cx="5989637" cy="523875"/>
          </a:xfrm>
          <a:prstGeom prst="rect">
            <a:avLst/>
          </a:prstGeom>
          <a:noFill/>
          <a:ln w="9525">
            <a:noFill/>
          </a:ln>
        </p:spPr>
        <p:txBody>
          <a:bodyPr wrap="none">
            <a:spAutoFit/>
          </a:bodyPr>
          <a:lstStyle/>
          <a:p>
            <a:pPr lvl="0" eaLnBrk="1" hangingPunct="1"/>
            <a:r>
              <a:rPr lang="en-US" altLang="zh-CN" sz="2800" b="1" dirty="0">
                <a:latin typeface="Times New Roman" panose="02020603050405020304" pitchFamily="18" charset="0"/>
                <a:ea typeface="微软雅黑" panose="020B0503020204020204" pitchFamily="34" charset="-122"/>
              </a:rPr>
              <a:t>(2)</a:t>
            </a:r>
            <a:r>
              <a:rPr lang="zh-CN" altLang="en-US" sz="2800" b="1" dirty="0">
                <a:latin typeface="Times New Roman" panose="02020603050405020304" pitchFamily="18" charset="0"/>
                <a:ea typeface="微软雅黑" panose="020B0503020204020204" pitchFamily="34" charset="-122"/>
              </a:rPr>
              <a:t>作用：不省力但可以改变力的方向</a:t>
            </a:r>
          </a:p>
        </p:txBody>
      </p:sp>
      <p:sp>
        <p:nvSpPr>
          <p:cNvPr id="32774" name="Text Box 10"/>
          <p:cNvSpPr txBox="1"/>
          <p:nvPr/>
        </p:nvSpPr>
        <p:spPr>
          <a:xfrm>
            <a:off x="663575" y="3208338"/>
            <a:ext cx="3086100" cy="548640"/>
          </a:xfrm>
          <a:prstGeom prst="rect">
            <a:avLst/>
          </a:prstGeom>
          <a:noFill/>
          <a:ln w="9525">
            <a:noFill/>
          </a:ln>
        </p:spPr>
        <p:txBody>
          <a:bodyPr wrap="none">
            <a:spAutoFit/>
          </a:bodyPr>
          <a:lstStyle/>
          <a:p>
            <a:pPr lvl="0" eaLnBrk="1" hangingPunct="1"/>
            <a:r>
              <a:rPr lang="en-US" altLang="zh-CN" sz="2800" b="1" dirty="0">
                <a:latin typeface="Times New Roman" panose="02020603050405020304" pitchFamily="18" charset="0"/>
                <a:ea typeface="微软雅黑" panose="020B0503020204020204" pitchFamily="34" charset="-122"/>
              </a:rPr>
              <a:t>(3)</a:t>
            </a:r>
            <a:r>
              <a:rPr lang="zh-CN" altLang="en-US" sz="2800" b="1" dirty="0">
                <a:latin typeface="Times New Roman" panose="02020603050405020304" pitchFamily="18" charset="0"/>
                <a:ea typeface="微软雅黑" panose="020B0503020204020204" pitchFamily="34" charset="-122"/>
              </a:rPr>
              <a:t>实质：等臂杠杆</a:t>
            </a:r>
          </a:p>
        </p:txBody>
      </p:sp>
      <p:sp>
        <p:nvSpPr>
          <p:cNvPr id="32775" name="Text Box 12"/>
          <p:cNvSpPr txBox="1"/>
          <p:nvPr/>
        </p:nvSpPr>
        <p:spPr>
          <a:xfrm>
            <a:off x="606425" y="3732213"/>
            <a:ext cx="1897063" cy="522287"/>
          </a:xfrm>
          <a:prstGeom prst="rect">
            <a:avLst/>
          </a:prstGeom>
          <a:noFill/>
          <a:ln w="9525">
            <a:noFill/>
          </a:ln>
        </p:spPr>
        <p:txBody>
          <a:bodyPr wrap="none">
            <a:spAutoFit/>
          </a:bodyPr>
          <a:lstStyle/>
          <a:p>
            <a:pPr lvl="0" eaLnBrk="1" hangingPunct="1"/>
            <a:r>
              <a:rPr lang="zh-CN" altLang="zh-CN" sz="2800" b="1" dirty="0">
                <a:latin typeface="Times New Roman" panose="02020603050405020304" pitchFamily="18" charset="0"/>
                <a:ea typeface="微软雅黑" panose="020B0503020204020204" pitchFamily="34" charset="-122"/>
              </a:rPr>
              <a:t> </a:t>
            </a:r>
            <a:r>
              <a:rPr lang="en-US" altLang="zh-CN" sz="2800" b="1" dirty="0">
                <a:latin typeface="Times New Roman" panose="02020603050405020304" pitchFamily="18" charset="0"/>
                <a:ea typeface="微软雅黑" panose="020B0503020204020204" pitchFamily="34" charset="-122"/>
              </a:rPr>
              <a:t>2</a:t>
            </a:r>
            <a:r>
              <a:rPr lang="zh-CN" altLang="en-US" sz="2800" b="1" dirty="0">
                <a:latin typeface="Times New Roman" panose="02020603050405020304" pitchFamily="18" charset="0"/>
                <a:ea typeface="微软雅黑" panose="020B0503020204020204" pitchFamily="34" charset="-122"/>
              </a:rPr>
              <a:t>、动滑轮</a:t>
            </a:r>
          </a:p>
        </p:txBody>
      </p:sp>
      <p:sp>
        <p:nvSpPr>
          <p:cNvPr id="32776" name="Text Box 13"/>
          <p:cNvSpPr txBox="1"/>
          <p:nvPr/>
        </p:nvSpPr>
        <p:spPr>
          <a:xfrm>
            <a:off x="627063" y="4913313"/>
            <a:ext cx="6708775" cy="523875"/>
          </a:xfrm>
          <a:prstGeom prst="rect">
            <a:avLst/>
          </a:prstGeom>
          <a:noFill/>
          <a:ln w="9525">
            <a:noFill/>
          </a:ln>
        </p:spPr>
        <p:txBody>
          <a:bodyPr wrap="none">
            <a:spAutoFit/>
          </a:bodyPr>
          <a:lstStyle/>
          <a:p>
            <a:pPr lvl="0" eaLnBrk="1" hangingPunct="1"/>
            <a:r>
              <a:rPr lang="en-US" altLang="zh-CN" sz="2800" b="1" dirty="0">
                <a:latin typeface="Times New Roman" panose="02020603050405020304" pitchFamily="18" charset="0"/>
                <a:ea typeface="微软雅黑" panose="020B0503020204020204" pitchFamily="34" charset="-122"/>
              </a:rPr>
              <a:t>(2)</a:t>
            </a:r>
            <a:r>
              <a:rPr lang="zh-CN" altLang="en-US" sz="2800" b="1" dirty="0">
                <a:latin typeface="Times New Roman" panose="02020603050405020304" pitchFamily="18" charset="0"/>
                <a:ea typeface="微软雅黑" panose="020B0503020204020204" pitchFamily="34" charset="-122"/>
              </a:rPr>
              <a:t>特点：滑轮工作时轴的位置随物体运动</a:t>
            </a:r>
          </a:p>
        </p:txBody>
      </p:sp>
      <p:sp>
        <p:nvSpPr>
          <p:cNvPr id="32777" name="Text Box 14"/>
          <p:cNvSpPr txBox="1"/>
          <p:nvPr/>
        </p:nvSpPr>
        <p:spPr>
          <a:xfrm>
            <a:off x="619125" y="4271963"/>
            <a:ext cx="5989638" cy="522287"/>
          </a:xfrm>
          <a:prstGeom prst="rect">
            <a:avLst/>
          </a:prstGeom>
          <a:noFill/>
          <a:ln w="9525">
            <a:noFill/>
          </a:ln>
        </p:spPr>
        <p:txBody>
          <a:bodyPr wrap="none">
            <a:spAutoFit/>
          </a:bodyPr>
          <a:lstStyle/>
          <a:p>
            <a:pPr lvl="0" eaLnBrk="1" hangingPunct="1"/>
            <a:r>
              <a:rPr lang="en-US" altLang="zh-CN" sz="2800" b="1" dirty="0">
                <a:latin typeface="Times New Roman" panose="02020603050405020304" pitchFamily="18" charset="0"/>
                <a:ea typeface="微软雅黑" panose="020B0503020204020204" pitchFamily="34" charset="-122"/>
              </a:rPr>
              <a:t>(1)</a:t>
            </a:r>
            <a:r>
              <a:rPr lang="zh-CN" altLang="en-US" sz="2800" b="1" dirty="0">
                <a:latin typeface="Times New Roman" panose="02020603050405020304" pitchFamily="18" charset="0"/>
                <a:ea typeface="微软雅黑" panose="020B0503020204020204" pitchFamily="34" charset="-122"/>
              </a:rPr>
              <a:t>作用：省力但不可以改变力的方向</a:t>
            </a:r>
          </a:p>
        </p:txBody>
      </p:sp>
      <p:sp>
        <p:nvSpPr>
          <p:cNvPr id="32778" name="Text Box 15"/>
          <p:cNvSpPr txBox="1"/>
          <p:nvPr/>
        </p:nvSpPr>
        <p:spPr>
          <a:xfrm>
            <a:off x="646113" y="5556250"/>
            <a:ext cx="5930900" cy="548640"/>
          </a:xfrm>
          <a:prstGeom prst="rect">
            <a:avLst/>
          </a:prstGeom>
          <a:noFill/>
          <a:ln w="9525">
            <a:noFill/>
          </a:ln>
        </p:spPr>
        <p:txBody>
          <a:bodyPr wrap="none">
            <a:spAutoFit/>
          </a:bodyPr>
          <a:lstStyle/>
          <a:p>
            <a:pPr lvl="0" eaLnBrk="1" hangingPunct="1"/>
            <a:r>
              <a:rPr lang="en-US" altLang="zh-CN" sz="2800" b="1" dirty="0">
                <a:latin typeface="Times New Roman" panose="02020603050405020304" pitchFamily="18" charset="0"/>
                <a:ea typeface="微软雅黑" panose="020B0503020204020204" pitchFamily="34" charset="-122"/>
              </a:rPr>
              <a:t>(3)</a:t>
            </a:r>
            <a:r>
              <a:rPr lang="zh-CN" altLang="en-US" sz="2800" b="1" dirty="0">
                <a:latin typeface="Times New Roman" panose="02020603050405020304" pitchFamily="18" charset="0"/>
                <a:ea typeface="微软雅黑" panose="020B0503020204020204" pitchFamily="34" charset="-122"/>
              </a:rPr>
              <a:t>实质：动力臂是阻力臂二倍的杠杆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a:spLocks noChangeArrowheads="1"/>
          </p:cNvSpPr>
          <p:nvPr/>
        </p:nvSpPr>
        <p:spPr bwMode="auto">
          <a:xfrm>
            <a:off x="107950" y="533400"/>
            <a:ext cx="1655763" cy="503238"/>
          </a:xfrm>
          <a:prstGeom prst="roundRect">
            <a:avLst>
              <a:gd name="adj" fmla="val 16667"/>
            </a:avLst>
          </a:prstGeom>
          <a:noFill/>
          <a:ln w="12700">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mn-cs"/>
              </a:rPr>
              <a:t>导入新课</a:t>
            </a:r>
          </a:p>
        </p:txBody>
      </p:sp>
      <p:pic>
        <p:nvPicPr>
          <p:cNvPr id="6" name="Picture 3" descr="圖3-25特寫定滑輪"/>
          <p:cNvPicPr>
            <a:picLocks noChangeAspect="1" noChangeArrowheads="1"/>
          </p:cNvPicPr>
          <p:nvPr/>
        </p:nvPicPr>
        <p:blipFill>
          <a:blip r:embed="rId2" cstate="print"/>
          <a:srcRect l="5652" t="12379" r="12976" b="12996"/>
          <a:stretch>
            <a:fillRect/>
          </a:stretch>
        </p:blipFill>
        <p:spPr>
          <a:xfrm>
            <a:off x="5170170" y="1932305"/>
            <a:ext cx="3637915" cy="30575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7" name="矩形 6"/>
          <p:cNvSpPr/>
          <p:nvPr/>
        </p:nvSpPr>
        <p:spPr>
          <a:xfrm>
            <a:off x="250825" y="1160463"/>
            <a:ext cx="7650480" cy="548640"/>
          </a:xfrm>
          <a:prstGeom prst="rect">
            <a:avLst/>
          </a:prstGeom>
          <a:noFill/>
          <a:ln w="9525">
            <a:noFill/>
          </a:ln>
        </p:spPr>
        <p:txBody>
          <a:bodyPr wrap="none">
            <a:spAutoFit/>
          </a:bodyPr>
          <a:lstStyle/>
          <a:p>
            <a:pPr lvl="0" eaLnBrk="1" hangingPunct="1"/>
            <a:r>
              <a:rPr lang="zh-CN" altLang="en-US" sz="2800" b="1" dirty="0">
                <a:latin typeface="微软雅黑" panose="020B0503020204020204" pitchFamily="34" charset="-122"/>
                <a:ea typeface="微软雅黑" panose="020B0503020204020204" pitchFamily="34" charset="-122"/>
              </a:rPr>
              <a:t>你知道每周一的国旗是怎样升到旗杆顶上的吗？</a:t>
            </a:r>
          </a:p>
        </p:txBody>
      </p:sp>
      <p:sp>
        <p:nvSpPr>
          <p:cNvPr id="8" name="椭圆 7"/>
          <p:cNvSpPr/>
          <p:nvPr/>
        </p:nvSpPr>
        <p:spPr>
          <a:xfrm>
            <a:off x="5651500" y="2894013"/>
            <a:ext cx="1296988" cy="1368425"/>
          </a:xfrm>
          <a:prstGeom prst="ellipse">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9" name="文本框 8"/>
          <p:cNvSpPr txBox="1"/>
          <p:nvPr/>
        </p:nvSpPr>
        <p:spPr>
          <a:xfrm>
            <a:off x="935038" y="5237163"/>
            <a:ext cx="7337425" cy="523875"/>
          </a:xfrm>
          <a:prstGeom prst="rect">
            <a:avLst/>
          </a:prstGeom>
          <a:noFill/>
          <a:ln w="9525">
            <a:noFill/>
          </a:ln>
        </p:spPr>
        <p:txBody>
          <a:bodyPr>
            <a:spAutoFit/>
          </a:bodyPr>
          <a:lstStyle/>
          <a:p>
            <a:pPr lvl="0" eaLnBrk="1" hangingPunct="1"/>
            <a:r>
              <a:rPr lang="zh-CN" altLang="en-US" sz="2800" b="1" dirty="0">
                <a:latin typeface="微软雅黑" panose="020B0503020204020204" pitchFamily="34" charset="-122"/>
                <a:ea typeface="微软雅黑" panose="020B0503020204020204" pitchFamily="34" charset="-122"/>
              </a:rPr>
              <a:t>其实它依靠的是旗杆上的</a:t>
            </a:r>
            <a:r>
              <a:rPr lang="zh-CN" altLang="en-US" sz="2800" b="1" dirty="0">
                <a:solidFill>
                  <a:srgbClr val="FF0000"/>
                </a:solidFill>
                <a:latin typeface="微软雅黑" panose="020B0503020204020204" pitchFamily="34" charset="-122"/>
                <a:ea typeface="微软雅黑" panose="020B0503020204020204" pitchFamily="34" charset="-122"/>
              </a:rPr>
              <a:t>滑轮</a:t>
            </a:r>
            <a:r>
              <a:rPr lang="zh-CN" altLang="en-US" sz="2800" b="1" dirty="0">
                <a:latin typeface="微软雅黑" panose="020B0503020204020204" pitchFamily="34" charset="-122"/>
                <a:ea typeface="微软雅黑" panose="020B0503020204020204" pitchFamily="34" charset="-122"/>
              </a:rPr>
              <a:t>让国旗升到顶上</a:t>
            </a:r>
            <a:r>
              <a:rPr lang="en-US" altLang="zh-CN" sz="2800" b="1" dirty="0">
                <a:latin typeface="微软雅黑" panose="020B0503020204020204" pitchFamily="34" charset="-122"/>
                <a:ea typeface="微软雅黑" panose="020B0503020204020204" pitchFamily="34" charset="-122"/>
              </a:rPr>
              <a:t>.</a:t>
            </a:r>
          </a:p>
        </p:txBody>
      </p:sp>
      <p:pic>
        <p:nvPicPr>
          <p:cNvPr id="15" name="图片 14"/>
          <p:cNvPicPr>
            <a:picLocks noChangeAspect="1"/>
          </p:cNvPicPr>
          <p:nvPr/>
        </p:nvPicPr>
        <p:blipFill>
          <a:blip r:embed="rId3" cstate="print"/>
          <a:stretch>
            <a:fillRect/>
          </a:stretch>
        </p:blipFill>
        <p:spPr>
          <a:xfrm>
            <a:off x="1355090" y="1931670"/>
            <a:ext cx="3738880" cy="3058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nodePh="1">
                                  <p:stCondLst>
                                    <p:cond delay="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Text Box 3"/>
          <p:cNvSpPr txBox="1"/>
          <p:nvPr/>
        </p:nvSpPr>
        <p:spPr>
          <a:xfrm>
            <a:off x="900113" y="908050"/>
            <a:ext cx="1604962" cy="366713"/>
          </a:xfrm>
          <a:prstGeom prst="rect">
            <a:avLst/>
          </a:prstGeom>
          <a:noFill/>
          <a:ln w="9525">
            <a:noFill/>
          </a:ln>
        </p:spPr>
        <p:txBody>
          <a:bodyPr>
            <a:spAutoFit/>
          </a:bodyPr>
          <a:lstStyle/>
          <a:p>
            <a:pPr lvl="0"/>
            <a:endParaRPr lang="zh-CN" altLang="zh-CN" dirty="0">
              <a:latin typeface="Arial" panose="020B0604020202020204" pitchFamily="34" charset="0"/>
              <a:ea typeface="宋体" panose="02010600030101010101" pitchFamily="2" charset="-122"/>
            </a:endParaRPr>
          </a:p>
        </p:txBody>
      </p:sp>
      <p:sp>
        <p:nvSpPr>
          <p:cNvPr id="14340" name="Text Box 4"/>
          <p:cNvSpPr txBox="1"/>
          <p:nvPr/>
        </p:nvSpPr>
        <p:spPr>
          <a:xfrm>
            <a:off x="1023938" y="1058863"/>
            <a:ext cx="3332162" cy="366712"/>
          </a:xfrm>
          <a:prstGeom prst="rect">
            <a:avLst/>
          </a:prstGeom>
          <a:noFill/>
          <a:ln w="9525">
            <a:noFill/>
          </a:ln>
        </p:spPr>
        <p:txBody>
          <a:bodyPr>
            <a:spAutoFit/>
          </a:bodyPr>
          <a:lstStyle/>
          <a:p>
            <a:pPr lvl="0"/>
            <a:endParaRPr lang="zh-CN" altLang="zh-CN" dirty="0">
              <a:latin typeface="Arial" panose="020B0604020202020204" pitchFamily="34" charset="0"/>
              <a:ea typeface="宋体" panose="02010600030101010101" pitchFamily="2" charset="-122"/>
            </a:endParaRPr>
          </a:p>
        </p:txBody>
      </p:sp>
      <p:sp>
        <p:nvSpPr>
          <p:cNvPr id="14341" name="Text Box 5"/>
          <p:cNvSpPr txBox="1"/>
          <p:nvPr/>
        </p:nvSpPr>
        <p:spPr>
          <a:xfrm>
            <a:off x="323850" y="4365625"/>
            <a:ext cx="4932363" cy="1739900"/>
          </a:xfrm>
          <a:prstGeom prst="rect">
            <a:avLst/>
          </a:prstGeom>
          <a:noFill/>
          <a:ln w="9525">
            <a:noFill/>
          </a:ln>
        </p:spPr>
        <p:txBody>
          <a:bodyPr>
            <a:spAutoFit/>
          </a:bodyPr>
          <a:lstStyle/>
          <a:p>
            <a:pPr lvl="0"/>
            <a:r>
              <a:rPr lang="en-US" altLang="zh-CN" sz="3600" b="1" dirty="0">
                <a:latin typeface="黑体" panose="02010609060101010101" pitchFamily="2" charset="-122"/>
                <a:ea typeface="黑体" panose="02010609060101010101" pitchFamily="2" charset="-122"/>
              </a:rPr>
              <a:t>    </a:t>
            </a:r>
            <a:r>
              <a:rPr lang="zh-CN" altLang="en-US" sz="3600" b="1" dirty="0">
                <a:latin typeface="黑体" panose="02010609060101010101" pitchFamily="2" charset="-122"/>
                <a:ea typeface="黑体" panose="02010609060101010101" pitchFamily="2" charset="-122"/>
              </a:rPr>
              <a:t>用如图所示的动滑轮和定滑轮，可以组成怎样的滑轮组呢？</a:t>
            </a:r>
          </a:p>
        </p:txBody>
      </p:sp>
      <p:grpSp>
        <p:nvGrpSpPr>
          <p:cNvPr id="14343" name="Group 7"/>
          <p:cNvGrpSpPr/>
          <p:nvPr/>
        </p:nvGrpSpPr>
        <p:grpSpPr>
          <a:xfrm>
            <a:off x="5364163" y="495300"/>
            <a:ext cx="1684337" cy="5670550"/>
            <a:chOff x="432" y="432"/>
            <a:chExt cx="706" cy="2937"/>
          </a:xfrm>
        </p:grpSpPr>
        <p:grpSp>
          <p:nvGrpSpPr>
            <p:cNvPr id="14344" name="Group 8"/>
            <p:cNvGrpSpPr/>
            <p:nvPr/>
          </p:nvGrpSpPr>
          <p:grpSpPr>
            <a:xfrm>
              <a:off x="624" y="1872"/>
              <a:ext cx="340" cy="794"/>
              <a:chOff x="5232" y="2745"/>
              <a:chExt cx="340" cy="794"/>
            </a:xfrm>
          </p:grpSpPr>
          <p:grpSp>
            <p:nvGrpSpPr>
              <p:cNvPr id="14345" name="Group 9"/>
              <p:cNvGrpSpPr/>
              <p:nvPr/>
            </p:nvGrpSpPr>
            <p:grpSpPr>
              <a:xfrm>
                <a:off x="5232" y="2976"/>
                <a:ext cx="340" cy="340"/>
                <a:chOff x="4896" y="2775"/>
                <a:chExt cx="680" cy="681"/>
              </a:xfrm>
            </p:grpSpPr>
            <p:grpSp>
              <p:nvGrpSpPr>
                <p:cNvPr id="14346" name="Group 10"/>
                <p:cNvGrpSpPr/>
                <p:nvPr/>
              </p:nvGrpSpPr>
              <p:grpSpPr>
                <a:xfrm>
                  <a:off x="4896" y="2775"/>
                  <a:ext cx="680" cy="680"/>
                  <a:chOff x="192" y="3351"/>
                  <a:chExt cx="680" cy="680"/>
                </a:xfrm>
              </p:grpSpPr>
              <p:sp>
                <p:nvSpPr>
                  <p:cNvPr id="14347" name="Oval 11"/>
                  <p:cNvSpPr/>
                  <p:nvPr/>
                </p:nvSpPr>
                <p:spPr>
                  <a:xfrm>
                    <a:off x="192" y="3351"/>
                    <a:ext cx="680" cy="680"/>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48" name="Oval 12"/>
                  <p:cNvSpPr/>
                  <p:nvPr/>
                </p:nvSpPr>
                <p:spPr>
                  <a:xfrm>
                    <a:off x="240" y="3408"/>
                    <a:ext cx="576" cy="576"/>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sp>
              <p:nvSpPr>
                <p:cNvPr id="14349" name="Oval 13"/>
                <p:cNvSpPr/>
                <p:nvPr/>
              </p:nvSpPr>
              <p:spPr>
                <a:xfrm>
                  <a:off x="5133" y="3018"/>
                  <a:ext cx="192" cy="192"/>
                </a:xfrm>
                <a:prstGeom prst="ellipse">
                  <a:avLst/>
                </a:prstGeom>
                <a:solidFill>
                  <a:schemeClr val="tx2"/>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50" name="AutoShape 14"/>
                <p:cNvSpPr/>
                <p:nvPr/>
              </p:nvSpPr>
              <p:spPr>
                <a:xfrm>
                  <a:off x="5175" y="2784"/>
                  <a:ext cx="96" cy="672"/>
                </a:xfrm>
                <a:prstGeom prst="diamond">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grpSp>
            <p:nvGrpSpPr>
              <p:cNvPr id="14351" name="Group 15"/>
              <p:cNvGrpSpPr/>
              <p:nvPr/>
            </p:nvGrpSpPr>
            <p:grpSpPr>
              <a:xfrm>
                <a:off x="5346" y="3312"/>
                <a:ext cx="102" cy="227"/>
                <a:chOff x="1015" y="3264"/>
                <a:chExt cx="148" cy="320"/>
              </a:xfrm>
            </p:grpSpPr>
            <p:sp>
              <p:nvSpPr>
                <p:cNvPr id="14352" name="Oval 16"/>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53" name="Freeform 17"/>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14354" name="Group 18"/>
              <p:cNvGrpSpPr/>
              <p:nvPr/>
            </p:nvGrpSpPr>
            <p:grpSpPr>
              <a:xfrm flipH="1" flipV="1">
                <a:off x="5337" y="2745"/>
                <a:ext cx="102" cy="227"/>
                <a:chOff x="1015" y="3264"/>
                <a:chExt cx="148" cy="320"/>
              </a:xfrm>
            </p:grpSpPr>
            <p:sp>
              <p:nvSpPr>
                <p:cNvPr id="14355" name="Oval 19"/>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rot="10800000" wrap="none" anchor="ctr"/>
                <a:lstStyle/>
                <a:p>
                  <a:pPr lvl="0"/>
                  <a:endParaRPr sz="2800" b="1" i="1" dirty="0">
                    <a:latin typeface="Times New Roman" panose="02020603050405020304" pitchFamily="18" charset="0"/>
                    <a:ea typeface="宋体" panose="02010600030101010101" pitchFamily="2" charset="-122"/>
                  </a:endParaRPr>
                </a:p>
              </p:txBody>
            </p:sp>
            <p:sp>
              <p:nvSpPr>
                <p:cNvPr id="14356" name="Freeform 20"/>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grpSp>
          <p:nvGrpSpPr>
            <p:cNvPr id="14357" name="Group 21"/>
            <p:cNvGrpSpPr/>
            <p:nvPr/>
          </p:nvGrpSpPr>
          <p:grpSpPr>
            <a:xfrm>
              <a:off x="624" y="738"/>
              <a:ext cx="340" cy="794"/>
              <a:chOff x="5232" y="2745"/>
              <a:chExt cx="340" cy="794"/>
            </a:xfrm>
          </p:grpSpPr>
          <p:grpSp>
            <p:nvGrpSpPr>
              <p:cNvPr id="14358" name="Group 22"/>
              <p:cNvGrpSpPr/>
              <p:nvPr/>
            </p:nvGrpSpPr>
            <p:grpSpPr>
              <a:xfrm>
                <a:off x="5232" y="2976"/>
                <a:ext cx="340" cy="340"/>
                <a:chOff x="4896" y="2775"/>
                <a:chExt cx="680" cy="681"/>
              </a:xfrm>
            </p:grpSpPr>
            <p:grpSp>
              <p:nvGrpSpPr>
                <p:cNvPr id="14359" name="Group 23"/>
                <p:cNvGrpSpPr/>
                <p:nvPr/>
              </p:nvGrpSpPr>
              <p:grpSpPr>
                <a:xfrm>
                  <a:off x="4896" y="2775"/>
                  <a:ext cx="680" cy="680"/>
                  <a:chOff x="192" y="3351"/>
                  <a:chExt cx="680" cy="680"/>
                </a:xfrm>
              </p:grpSpPr>
              <p:sp>
                <p:nvSpPr>
                  <p:cNvPr id="14360" name="Oval 24"/>
                  <p:cNvSpPr/>
                  <p:nvPr/>
                </p:nvSpPr>
                <p:spPr>
                  <a:xfrm>
                    <a:off x="192" y="3351"/>
                    <a:ext cx="680" cy="680"/>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61" name="Oval 25"/>
                  <p:cNvSpPr/>
                  <p:nvPr/>
                </p:nvSpPr>
                <p:spPr>
                  <a:xfrm>
                    <a:off x="240" y="3408"/>
                    <a:ext cx="576" cy="576"/>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sp>
              <p:nvSpPr>
                <p:cNvPr id="14362" name="Oval 26"/>
                <p:cNvSpPr/>
                <p:nvPr/>
              </p:nvSpPr>
              <p:spPr>
                <a:xfrm>
                  <a:off x="5133" y="3018"/>
                  <a:ext cx="192" cy="192"/>
                </a:xfrm>
                <a:prstGeom prst="ellipse">
                  <a:avLst/>
                </a:prstGeom>
                <a:solidFill>
                  <a:schemeClr val="tx2"/>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63" name="AutoShape 27"/>
                <p:cNvSpPr/>
                <p:nvPr/>
              </p:nvSpPr>
              <p:spPr>
                <a:xfrm>
                  <a:off x="5175" y="2784"/>
                  <a:ext cx="96" cy="672"/>
                </a:xfrm>
                <a:prstGeom prst="diamond">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grpSp>
            <p:nvGrpSpPr>
              <p:cNvPr id="14364" name="Group 28"/>
              <p:cNvGrpSpPr/>
              <p:nvPr/>
            </p:nvGrpSpPr>
            <p:grpSpPr>
              <a:xfrm>
                <a:off x="5346" y="3312"/>
                <a:ext cx="102" cy="227"/>
                <a:chOff x="1015" y="3264"/>
                <a:chExt cx="148" cy="320"/>
              </a:xfrm>
            </p:grpSpPr>
            <p:sp>
              <p:nvSpPr>
                <p:cNvPr id="14365" name="Oval 29"/>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66" name="Freeform 30"/>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14367" name="Group 31"/>
              <p:cNvGrpSpPr/>
              <p:nvPr/>
            </p:nvGrpSpPr>
            <p:grpSpPr>
              <a:xfrm flipH="1" flipV="1">
                <a:off x="5337" y="2745"/>
                <a:ext cx="102" cy="227"/>
                <a:chOff x="1015" y="3264"/>
                <a:chExt cx="148" cy="320"/>
              </a:xfrm>
            </p:grpSpPr>
            <p:sp>
              <p:nvSpPr>
                <p:cNvPr id="14368" name="Oval 32"/>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rot="10800000" wrap="none" anchor="ctr"/>
                <a:lstStyle/>
                <a:p>
                  <a:pPr lvl="0"/>
                  <a:endParaRPr sz="2800" b="1" i="1" dirty="0">
                    <a:latin typeface="Times New Roman" panose="02020603050405020304" pitchFamily="18" charset="0"/>
                    <a:ea typeface="宋体" panose="02010600030101010101" pitchFamily="2" charset="-122"/>
                  </a:endParaRPr>
                </a:p>
              </p:txBody>
            </p:sp>
            <p:sp>
              <p:nvSpPr>
                <p:cNvPr id="14369" name="Freeform 33"/>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grpSp>
          <p:nvGrpSpPr>
            <p:cNvPr id="14370" name="Group 34"/>
            <p:cNvGrpSpPr/>
            <p:nvPr/>
          </p:nvGrpSpPr>
          <p:grpSpPr>
            <a:xfrm flipV="1">
              <a:off x="432" y="432"/>
              <a:ext cx="706" cy="49"/>
              <a:chOff x="4680" y="7053"/>
              <a:chExt cx="1764" cy="123"/>
            </a:xfrm>
          </p:grpSpPr>
          <p:grpSp>
            <p:nvGrpSpPr>
              <p:cNvPr id="14371" name="Group 35"/>
              <p:cNvGrpSpPr/>
              <p:nvPr/>
            </p:nvGrpSpPr>
            <p:grpSpPr>
              <a:xfrm>
                <a:off x="4680" y="7056"/>
                <a:ext cx="864" cy="120"/>
                <a:chOff x="6480" y="6239"/>
                <a:chExt cx="864" cy="120"/>
              </a:xfrm>
            </p:grpSpPr>
            <p:sp>
              <p:nvSpPr>
                <p:cNvPr id="14372" name="Line 36"/>
                <p:cNvSpPr/>
                <p:nvPr/>
              </p:nvSpPr>
              <p:spPr>
                <a:xfrm flipH="1">
                  <a:off x="6480" y="6239"/>
                  <a:ext cx="180" cy="113"/>
                </a:xfrm>
                <a:prstGeom prst="line">
                  <a:avLst/>
                </a:prstGeom>
                <a:ln w="38100" cap="flat" cmpd="sng">
                  <a:solidFill>
                    <a:srgbClr val="000000"/>
                  </a:solidFill>
                  <a:prstDash val="solid"/>
                  <a:headEnd type="none" w="med" len="med"/>
                  <a:tailEnd type="none" w="med" len="med"/>
                </a:ln>
              </p:spPr>
            </p:sp>
            <p:sp>
              <p:nvSpPr>
                <p:cNvPr id="14373" name="Line 37"/>
                <p:cNvSpPr/>
                <p:nvPr/>
              </p:nvSpPr>
              <p:spPr>
                <a:xfrm flipH="1">
                  <a:off x="6660" y="6239"/>
                  <a:ext cx="180" cy="113"/>
                </a:xfrm>
                <a:prstGeom prst="line">
                  <a:avLst/>
                </a:prstGeom>
                <a:ln w="38100" cap="flat" cmpd="sng">
                  <a:solidFill>
                    <a:srgbClr val="000000"/>
                  </a:solidFill>
                  <a:prstDash val="solid"/>
                  <a:headEnd type="none" w="med" len="med"/>
                  <a:tailEnd type="none" w="med" len="med"/>
                </a:ln>
              </p:spPr>
            </p:sp>
            <p:sp>
              <p:nvSpPr>
                <p:cNvPr id="14374" name="Line 38"/>
                <p:cNvSpPr/>
                <p:nvPr/>
              </p:nvSpPr>
              <p:spPr>
                <a:xfrm flipH="1">
                  <a:off x="6840" y="6239"/>
                  <a:ext cx="180" cy="113"/>
                </a:xfrm>
                <a:prstGeom prst="line">
                  <a:avLst/>
                </a:prstGeom>
                <a:ln w="38100" cap="flat" cmpd="sng">
                  <a:solidFill>
                    <a:srgbClr val="000000"/>
                  </a:solidFill>
                  <a:prstDash val="solid"/>
                  <a:headEnd type="none" w="med" len="med"/>
                  <a:tailEnd type="none" w="med" len="med"/>
                </a:ln>
              </p:spPr>
            </p:sp>
            <p:sp>
              <p:nvSpPr>
                <p:cNvPr id="14375" name="Line 39"/>
                <p:cNvSpPr/>
                <p:nvPr/>
              </p:nvSpPr>
              <p:spPr>
                <a:xfrm flipH="1">
                  <a:off x="7020" y="6239"/>
                  <a:ext cx="180" cy="113"/>
                </a:xfrm>
                <a:prstGeom prst="line">
                  <a:avLst/>
                </a:prstGeom>
                <a:ln w="38100" cap="flat" cmpd="sng">
                  <a:solidFill>
                    <a:srgbClr val="000000"/>
                  </a:solidFill>
                  <a:prstDash val="solid"/>
                  <a:headEnd type="none" w="med" len="med"/>
                  <a:tailEnd type="none" w="med" len="med"/>
                </a:ln>
              </p:spPr>
            </p:sp>
            <p:sp>
              <p:nvSpPr>
                <p:cNvPr id="14376" name="Line 40"/>
                <p:cNvSpPr/>
                <p:nvPr/>
              </p:nvSpPr>
              <p:spPr>
                <a:xfrm flipH="1">
                  <a:off x="7164" y="6246"/>
                  <a:ext cx="180" cy="113"/>
                </a:xfrm>
                <a:prstGeom prst="line">
                  <a:avLst/>
                </a:prstGeom>
                <a:ln w="38100" cap="flat" cmpd="sng">
                  <a:solidFill>
                    <a:srgbClr val="000000"/>
                  </a:solidFill>
                  <a:prstDash val="solid"/>
                  <a:headEnd type="none" w="med" len="med"/>
                  <a:tailEnd type="none" w="med" len="med"/>
                </a:ln>
              </p:spPr>
            </p:sp>
          </p:grpSp>
          <p:sp>
            <p:nvSpPr>
              <p:cNvPr id="14377" name="Line 41"/>
              <p:cNvSpPr/>
              <p:nvPr/>
            </p:nvSpPr>
            <p:spPr>
              <a:xfrm>
                <a:off x="4845" y="7053"/>
                <a:ext cx="1593" cy="0"/>
              </a:xfrm>
              <a:prstGeom prst="line">
                <a:avLst/>
              </a:prstGeom>
              <a:ln w="38100" cap="flat" cmpd="sng">
                <a:solidFill>
                  <a:srgbClr val="000000"/>
                </a:solidFill>
                <a:prstDash val="solid"/>
                <a:headEnd type="none" w="med" len="med"/>
                <a:tailEnd type="none" w="med" len="med"/>
              </a:ln>
            </p:spPr>
          </p:sp>
          <p:grpSp>
            <p:nvGrpSpPr>
              <p:cNvPr id="14378" name="Group 42"/>
              <p:cNvGrpSpPr/>
              <p:nvPr/>
            </p:nvGrpSpPr>
            <p:grpSpPr>
              <a:xfrm>
                <a:off x="5580" y="7056"/>
                <a:ext cx="864" cy="120"/>
                <a:chOff x="6480" y="6239"/>
                <a:chExt cx="864" cy="120"/>
              </a:xfrm>
            </p:grpSpPr>
            <p:sp>
              <p:nvSpPr>
                <p:cNvPr id="14379" name="Line 43"/>
                <p:cNvSpPr/>
                <p:nvPr/>
              </p:nvSpPr>
              <p:spPr>
                <a:xfrm flipH="1">
                  <a:off x="6480" y="6239"/>
                  <a:ext cx="180" cy="113"/>
                </a:xfrm>
                <a:prstGeom prst="line">
                  <a:avLst/>
                </a:prstGeom>
                <a:ln w="38100" cap="flat" cmpd="sng">
                  <a:solidFill>
                    <a:srgbClr val="000000"/>
                  </a:solidFill>
                  <a:prstDash val="solid"/>
                  <a:headEnd type="none" w="med" len="med"/>
                  <a:tailEnd type="none" w="med" len="med"/>
                </a:ln>
              </p:spPr>
            </p:sp>
            <p:sp>
              <p:nvSpPr>
                <p:cNvPr id="14380" name="Line 44"/>
                <p:cNvSpPr/>
                <p:nvPr/>
              </p:nvSpPr>
              <p:spPr>
                <a:xfrm flipH="1">
                  <a:off x="6660" y="6239"/>
                  <a:ext cx="180" cy="113"/>
                </a:xfrm>
                <a:prstGeom prst="line">
                  <a:avLst/>
                </a:prstGeom>
                <a:ln w="38100" cap="flat" cmpd="sng">
                  <a:solidFill>
                    <a:srgbClr val="000000"/>
                  </a:solidFill>
                  <a:prstDash val="solid"/>
                  <a:headEnd type="none" w="med" len="med"/>
                  <a:tailEnd type="none" w="med" len="med"/>
                </a:ln>
              </p:spPr>
            </p:sp>
            <p:sp>
              <p:nvSpPr>
                <p:cNvPr id="14381" name="Line 45"/>
                <p:cNvSpPr/>
                <p:nvPr/>
              </p:nvSpPr>
              <p:spPr>
                <a:xfrm flipH="1">
                  <a:off x="6840" y="6239"/>
                  <a:ext cx="180" cy="113"/>
                </a:xfrm>
                <a:prstGeom prst="line">
                  <a:avLst/>
                </a:prstGeom>
                <a:ln w="38100" cap="flat" cmpd="sng">
                  <a:solidFill>
                    <a:srgbClr val="000000"/>
                  </a:solidFill>
                  <a:prstDash val="solid"/>
                  <a:headEnd type="none" w="med" len="med"/>
                  <a:tailEnd type="none" w="med" len="med"/>
                </a:ln>
              </p:spPr>
            </p:sp>
            <p:sp>
              <p:nvSpPr>
                <p:cNvPr id="14382" name="Line 46"/>
                <p:cNvSpPr/>
                <p:nvPr/>
              </p:nvSpPr>
              <p:spPr>
                <a:xfrm flipH="1">
                  <a:off x="7020" y="6239"/>
                  <a:ext cx="180" cy="113"/>
                </a:xfrm>
                <a:prstGeom prst="line">
                  <a:avLst/>
                </a:prstGeom>
                <a:ln w="38100" cap="flat" cmpd="sng">
                  <a:solidFill>
                    <a:srgbClr val="000000"/>
                  </a:solidFill>
                  <a:prstDash val="solid"/>
                  <a:headEnd type="none" w="med" len="med"/>
                  <a:tailEnd type="none" w="med" len="med"/>
                </a:ln>
              </p:spPr>
            </p:sp>
            <p:sp>
              <p:nvSpPr>
                <p:cNvPr id="14383" name="Line 47"/>
                <p:cNvSpPr/>
                <p:nvPr/>
              </p:nvSpPr>
              <p:spPr>
                <a:xfrm flipH="1">
                  <a:off x="7164" y="6246"/>
                  <a:ext cx="180" cy="113"/>
                </a:xfrm>
                <a:prstGeom prst="line">
                  <a:avLst/>
                </a:prstGeom>
                <a:ln w="38100" cap="flat" cmpd="sng">
                  <a:solidFill>
                    <a:srgbClr val="000000"/>
                  </a:solidFill>
                  <a:prstDash val="solid"/>
                  <a:headEnd type="none" w="med" len="med"/>
                  <a:tailEnd type="none" w="med" len="med"/>
                </a:ln>
              </p:spPr>
            </p:sp>
          </p:grpSp>
        </p:grpSp>
        <p:sp>
          <p:nvSpPr>
            <p:cNvPr id="14384" name="Line 48"/>
            <p:cNvSpPr/>
            <p:nvPr/>
          </p:nvSpPr>
          <p:spPr>
            <a:xfrm>
              <a:off x="780" y="480"/>
              <a:ext cx="0" cy="288"/>
            </a:xfrm>
            <a:prstGeom prst="line">
              <a:avLst/>
            </a:prstGeom>
            <a:ln w="38100" cap="flat" cmpd="sng">
              <a:solidFill>
                <a:schemeClr val="tx1"/>
              </a:solidFill>
              <a:prstDash val="solid"/>
              <a:headEnd type="none" w="med" len="med"/>
              <a:tailEnd type="none" w="med" len="med"/>
            </a:ln>
          </p:spPr>
        </p:sp>
        <p:grpSp>
          <p:nvGrpSpPr>
            <p:cNvPr id="14385" name="Group 49"/>
            <p:cNvGrpSpPr/>
            <p:nvPr/>
          </p:nvGrpSpPr>
          <p:grpSpPr>
            <a:xfrm>
              <a:off x="702" y="2649"/>
              <a:ext cx="192" cy="720"/>
              <a:chOff x="768" y="3120"/>
              <a:chExt cx="192" cy="720"/>
            </a:xfrm>
          </p:grpSpPr>
          <p:sp>
            <p:nvSpPr>
              <p:cNvPr id="14386" name="Rectangle 50"/>
              <p:cNvSpPr/>
              <p:nvPr/>
            </p:nvSpPr>
            <p:spPr>
              <a:xfrm>
                <a:off x="768" y="321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87" name="Rectangle 51"/>
              <p:cNvSpPr/>
              <p:nvPr/>
            </p:nvSpPr>
            <p:spPr>
              <a:xfrm>
                <a:off x="768" y="345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88" name="Rectangle 52"/>
              <p:cNvSpPr/>
              <p:nvPr/>
            </p:nvSpPr>
            <p:spPr>
              <a:xfrm>
                <a:off x="768" y="369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89" name="Line 53"/>
              <p:cNvSpPr/>
              <p:nvPr/>
            </p:nvSpPr>
            <p:spPr>
              <a:xfrm>
                <a:off x="855" y="3360"/>
                <a:ext cx="0" cy="96"/>
              </a:xfrm>
              <a:prstGeom prst="line">
                <a:avLst/>
              </a:prstGeom>
              <a:ln w="38100" cap="flat" cmpd="sng">
                <a:solidFill>
                  <a:schemeClr val="tx1"/>
                </a:solidFill>
                <a:prstDash val="solid"/>
                <a:headEnd type="none" w="med" len="med"/>
                <a:tailEnd type="none" w="med" len="med"/>
              </a:ln>
            </p:spPr>
          </p:sp>
          <p:sp>
            <p:nvSpPr>
              <p:cNvPr id="14390" name="Line 54"/>
              <p:cNvSpPr/>
              <p:nvPr/>
            </p:nvSpPr>
            <p:spPr>
              <a:xfrm>
                <a:off x="855" y="3120"/>
                <a:ext cx="0" cy="96"/>
              </a:xfrm>
              <a:prstGeom prst="line">
                <a:avLst/>
              </a:prstGeom>
              <a:ln w="38100" cap="flat" cmpd="sng">
                <a:solidFill>
                  <a:schemeClr val="tx1"/>
                </a:solidFill>
                <a:prstDash val="solid"/>
                <a:headEnd type="none" w="med" len="med"/>
                <a:tailEnd type="none" w="med" len="med"/>
              </a:ln>
            </p:spPr>
          </p:sp>
          <p:sp>
            <p:nvSpPr>
              <p:cNvPr id="14391" name="Line 55"/>
              <p:cNvSpPr/>
              <p:nvPr/>
            </p:nvSpPr>
            <p:spPr>
              <a:xfrm>
                <a:off x="855" y="3600"/>
                <a:ext cx="0" cy="96"/>
              </a:xfrm>
              <a:prstGeom prst="line">
                <a:avLst/>
              </a:prstGeom>
              <a:ln w="38100" cap="flat" cmpd="sng">
                <a:solidFill>
                  <a:schemeClr val="tx1"/>
                </a:solidFill>
                <a:prstDash val="solid"/>
                <a:headEnd type="none" w="med" len="med"/>
                <a:tailEnd type="none" w="med" len="med"/>
              </a:ln>
            </p:spPr>
          </p:sp>
        </p:grpSp>
      </p:grpSp>
      <p:grpSp>
        <p:nvGrpSpPr>
          <p:cNvPr id="14394" name="Group 58"/>
          <p:cNvGrpSpPr/>
          <p:nvPr/>
        </p:nvGrpSpPr>
        <p:grpSpPr>
          <a:xfrm>
            <a:off x="7837488" y="1031875"/>
            <a:ext cx="809625" cy="1533525"/>
            <a:chOff x="5232" y="2745"/>
            <a:chExt cx="340" cy="794"/>
          </a:xfrm>
        </p:grpSpPr>
        <p:grpSp>
          <p:nvGrpSpPr>
            <p:cNvPr id="14395" name="Group 59"/>
            <p:cNvGrpSpPr/>
            <p:nvPr/>
          </p:nvGrpSpPr>
          <p:grpSpPr>
            <a:xfrm>
              <a:off x="5232" y="2976"/>
              <a:ext cx="340" cy="340"/>
              <a:chOff x="4896" y="2775"/>
              <a:chExt cx="680" cy="681"/>
            </a:xfrm>
          </p:grpSpPr>
          <p:grpSp>
            <p:nvGrpSpPr>
              <p:cNvPr id="14396" name="Group 60"/>
              <p:cNvGrpSpPr/>
              <p:nvPr/>
            </p:nvGrpSpPr>
            <p:grpSpPr>
              <a:xfrm>
                <a:off x="4896" y="2775"/>
                <a:ext cx="680" cy="680"/>
                <a:chOff x="192" y="3351"/>
                <a:chExt cx="680" cy="680"/>
              </a:xfrm>
            </p:grpSpPr>
            <p:sp>
              <p:nvSpPr>
                <p:cNvPr id="14397" name="Oval 61"/>
                <p:cNvSpPr/>
                <p:nvPr/>
              </p:nvSpPr>
              <p:spPr>
                <a:xfrm>
                  <a:off x="192" y="3351"/>
                  <a:ext cx="680" cy="680"/>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398" name="Oval 62"/>
                <p:cNvSpPr/>
                <p:nvPr/>
              </p:nvSpPr>
              <p:spPr>
                <a:xfrm>
                  <a:off x="240" y="3408"/>
                  <a:ext cx="576" cy="576"/>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sp>
            <p:nvSpPr>
              <p:cNvPr id="14399" name="Oval 63"/>
              <p:cNvSpPr/>
              <p:nvPr/>
            </p:nvSpPr>
            <p:spPr>
              <a:xfrm>
                <a:off x="5133" y="3018"/>
                <a:ext cx="192" cy="192"/>
              </a:xfrm>
              <a:prstGeom prst="ellipse">
                <a:avLst/>
              </a:prstGeom>
              <a:solidFill>
                <a:schemeClr val="tx2"/>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400" name="AutoShape 64"/>
              <p:cNvSpPr/>
              <p:nvPr/>
            </p:nvSpPr>
            <p:spPr>
              <a:xfrm>
                <a:off x="5175" y="2784"/>
                <a:ext cx="96" cy="672"/>
              </a:xfrm>
              <a:prstGeom prst="diamond">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grpSp>
          <p:nvGrpSpPr>
            <p:cNvPr id="14401" name="Group 65"/>
            <p:cNvGrpSpPr/>
            <p:nvPr/>
          </p:nvGrpSpPr>
          <p:grpSpPr>
            <a:xfrm>
              <a:off x="5346" y="3312"/>
              <a:ext cx="102" cy="227"/>
              <a:chOff x="1015" y="3264"/>
              <a:chExt cx="148" cy="320"/>
            </a:xfrm>
          </p:grpSpPr>
          <p:sp>
            <p:nvSpPr>
              <p:cNvPr id="14402" name="Oval 66"/>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403" name="Freeform 67"/>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14404" name="Group 68"/>
            <p:cNvGrpSpPr/>
            <p:nvPr/>
          </p:nvGrpSpPr>
          <p:grpSpPr>
            <a:xfrm flipH="1" flipV="1">
              <a:off x="5337" y="2745"/>
              <a:ext cx="102" cy="227"/>
              <a:chOff x="1015" y="3264"/>
              <a:chExt cx="148" cy="320"/>
            </a:xfrm>
          </p:grpSpPr>
          <p:sp>
            <p:nvSpPr>
              <p:cNvPr id="14405" name="Oval 69"/>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rot="10800000" wrap="none" anchor="ctr"/>
              <a:lstStyle/>
              <a:p>
                <a:pPr lvl="0"/>
                <a:endParaRPr sz="2800" b="1" i="1" dirty="0">
                  <a:latin typeface="Times New Roman" panose="02020603050405020304" pitchFamily="18" charset="0"/>
                  <a:ea typeface="宋体" panose="02010600030101010101" pitchFamily="2" charset="-122"/>
                </a:endParaRPr>
              </a:p>
            </p:txBody>
          </p:sp>
          <p:sp>
            <p:nvSpPr>
              <p:cNvPr id="14406" name="Freeform 70"/>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grpSp>
        <p:nvGrpSpPr>
          <p:cNvPr id="14407" name="Group 71"/>
          <p:cNvGrpSpPr/>
          <p:nvPr/>
        </p:nvGrpSpPr>
        <p:grpSpPr>
          <a:xfrm>
            <a:off x="7837488" y="3206750"/>
            <a:ext cx="809625" cy="1533525"/>
            <a:chOff x="5232" y="2745"/>
            <a:chExt cx="340" cy="794"/>
          </a:xfrm>
        </p:grpSpPr>
        <p:grpSp>
          <p:nvGrpSpPr>
            <p:cNvPr id="14408" name="Group 72"/>
            <p:cNvGrpSpPr/>
            <p:nvPr/>
          </p:nvGrpSpPr>
          <p:grpSpPr>
            <a:xfrm>
              <a:off x="5232" y="2976"/>
              <a:ext cx="340" cy="340"/>
              <a:chOff x="4896" y="2775"/>
              <a:chExt cx="680" cy="681"/>
            </a:xfrm>
          </p:grpSpPr>
          <p:grpSp>
            <p:nvGrpSpPr>
              <p:cNvPr id="14409" name="Group 73"/>
              <p:cNvGrpSpPr/>
              <p:nvPr/>
            </p:nvGrpSpPr>
            <p:grpSpPr>
              <a:xfrm>
                <a:off x="4896" y="2775"/>
                <a:ext cx="680" cy="680"/>
                <a:chOff x="192" y="3351"/>
                <a:chExt cx="680" cy="680"/>
              </a:xfrm>
            </p:grpSpPr>
            <p:sp>
              <p:nvSpPr>
                <p:cNvPr id="14410" name="Oval 74"/>
                <p:cNvSpPr/>
                <p:nvPr/>
              </p:nvSpPr>
              <p:spPr>
                <a:xfrm>
                  <a:off x="192" y="3351"/>
                  <a:ext cx="680" cy="680"/>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411" name="Oval 75"/>
                <p:cNvSpPr/>
                <p:nvPr/>
              </p:nvSpPr>
              <p:spPr>
                <a:xfrm>
                  <a:off x="240" y="3408"/>
                  <a:ext cx="576" cy="576"/>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sp>
            <p:nvSpPr>
              <p:cNvPr id="14412" name="Oval 76"/>
              <p:cNvSpPr/>
              <p:nvPr/>
            </p:nvSpPr>
            <p:spPr>
              <a:xfrm>
                <a:off x="5133" y="3018"/>
                <a:ext cx="192" cy="192"/>
              </a:xfrm>
              <a:prstGeom prst="ellipse">
                <a:avLst/>
              </a:prstGeom>
              <a:solidFill>
                <a:schemeClr val="tx2"/>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413" name="AutoShape 77"/>
              <p:cNvSpPr/>
              <p:nvPr/>
            </p:nvSpPr>
            <p:spPr>
              <a:xfrm>
                <a:off x="5175" y="2784"/>
                <a:ext cx="96" cy="672"/>
              </a:xfrm>
              <a:prstGeom prst="diamond">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grpSp>
          <p:nvGrpSpPr>
            <p:cNvPr id="14414" name="Group 78"/>
            <p:cNvGrpSpPr/>
            <p:nvPr/>
          </p:nvGrpSpPr>
          <p:grpSpPr>
            <a:xfrm>
              <a:off x="5346" y="3312"/>
              <a:ext cx="102" cy="227"/>
              <a:chOff x="1015" y="3264"/>
              <a:chExt cx="148" cy="320"/>
            </a:xfrm>
          </p:grpSpPr>
          <p:sp>
            <p:nvSpPr>
              <p:cNvPr id="14415" name="Oval 79"/>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416" name="Freeform 80"/>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14417" name="Group 81"/>
            <p:cNvGrpSpPr/>
            <p:nvPr/>
          </p:nvGrpSpPr>
          <p:grpSpPr>
            <a:xfrm flipH="1" flipV="1">
              <a:off x="5337" y="2745"/>
              <a:ext cx="102" cy="227"/>
              <a:chOff x="1015" y="3264"/>
              <a:chExt cx="148" cy="320"/>
            </a:xfrm>
          </p:grpSpPr>
          <p:sp>
            <p:nvSpPr>
              <p:cNvPr id="14418" name="Oval 82"/>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rot="10800000" wrap="none" anchor="ctr"/>
              <a:lstStyle/>
              <a:p>
                <a:pPr lvl="0"/>
                <a:endParaRPr sz="2800" b="1" i="1" dirty="0">
                  <a:latin typeface="Times New Roman" panose="02020603050405020304" pitchFamily="18" charset="0"/>
                  <a:ea typeface="宋体" panose="02010600030101010101" pitchFamily="2" charset="-122"/>
                </a:endParaRPr>
              </a:p>
            </p:txBody>
          </p:sp>
          <p:sp>
            <p:nvSpPr>
              <p:cNvPr id="14419" name="Freeform 83"/>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grpSp>
        <p:nvGrpSpPr>
          <p:cNvPr id="14420" name="Group 84"/>
          <p:cNvGrpSpPr/>
          <p:nvPr/>
        </p:nvGrpSpPr>
        <p:grpSpPr>
          <a:xfrm flipV="1">
            <a:off x="7264400" y="476250"/>
            <a:ext cx="1684338" cy="95250"/>
            <a:chOff x="4680" y="7053"/>
            <a:chExt cx="1764" cy="123"/>
          </a:xfrm>
        </p:grpSpPr>
        <p:grpSp>
          <p:nvGrpSpPr>
            <p:cNvPr id="14421" name="Group 85"/>
            <p:cNvGrpSpPr/>
            <p:nvPr/>
          </p:nvGrpSpPr>
          <p:grpSpPr>
            <a:xfrm>
              <a:off x="4680" y="7056"/>
              <a:ext cx="864" cy="120"/>
              <a:chOff x="6480" y="6239"/>
              <a:chExt cx="864" cy="120"/>
            </a:xfrm>
          </p:grpSpPr>
          <p:sp>
            <p:nvSpPr>
              <p:cNvPr id="14422" name="Line 86"/>
              <p:cNvSpPr/>
              <p:nvPr/>
            </p:nvSpPr>
            <p:spPr>
              <a:xfrm flipH="1">
                <a:off x="6480" y="6239"/>
                <a:ext cx="180" cy="113"/>
              </a:xfrm>
              <a:prstGeom prst="line">
                <a:avLst/>
              </a:prstGeom>
              <a:ln w="38100" cap="flat" cmpd="sng">
                <a:solidFill>
                  <a:srgbClr val="000000"/>
                </a:solidFill>
                <a:prstDash val="solid"/>
                <a:headEnd type="none" w="med" len="med"/>
                <a:tailEnd type="none" w="med" len="med"/>
              </a:ln>
            </p:spPr>
          </p:sp>
          <p:sp>
            <p:nvSpPr>
              <p:cNvPr id="14423" name="Line 87"/>
              <p:cNvSpPr/>
              <p:nvPr/>
            </p:nvSpPr>
            <p:spPr>
              <a:xfrm flipH="1">
                <a:off x="6660" y="6239"/>
                <a:ext cx="180" cy="113"/>
              </a:xfrm>
              <a:prstGeom prst="line">
                <a:avLst/>
              </a:prstGeom>
              <a:ln w="38100" cap="flat" cmpd="sng">
                <a:solidFill>
                  <a:srgbClr val="000000"/>
                </a:solidFill>
                <a:prstDash val="solid"/>
                <a:headEnd type="none" w="med" len="med"/>
                <a:tailEnd type="none" w="med" len="med"/>
              </a:ln>
            </p:spPr>
          </p:sp>
          <p:sp>
            <p:nvSpPr>
              <p:cNvPr id="14424" name="Line 88"/>
              <p:cNvSpPr/>
              <p:nvPr/>
            </p:nvSpPr>
            <p:spPr>
              <a:xfrm flipH="1">
                <a:off x="6840" y="6239"/>
                <a:ext cx="180" cy="113"/>
              </a:xfrm>
              <a:prstGeom prst="line">
                <a:avLst/>
              </a:prstGeom>
              <a:ln w="38100" cap="flat" cmpd="sng">
                <a:solidFill>
                  <a:srgbClr val="000000"/>
                </a:solidFill>
                <a:prstDash val="solid"/>
                <a:headEnd type="none" w="med" len="med"/>
                <a:tailEnd type="none" w="med" len="med"/>
              </a:ln>
            </p:spPr>
          </p:sp>
          <p:sp>
            <p:nvSpPr>
              <p:cNvPr id="14425" name="Line 89"/>
              <p:cNvSpPr/>
              <p:nvPr/>
            </p:nvSpPr>
            <p:spPr>
              <a:xfrm flipH="1">
                <a:off x="7020" y="6239"/>
                <a:ext cx="180" cy="113"/>
              </a:xfrm>
              <a:prstGeom prst="line">
                <a:avLst/>
              </a:prstGeom>
              <a:ln w="38100" cap="flat" cmpd="sng">
                <a:solidFill>
                  <a:srgbClr val="000000"/>
                </a:solidFill>
                <a:prstDash val="solid"/>
                <a:headEnd type="none" w="med" len="med"/>
                <a:tailEnd type="none" w="med" len="med"/>
              </a:ln>
            </p:spPr>
          </p:sp>
          <p:sp>
            <p:nvSpPr>
              <p:cNvPr id="14426" name="Line 90"/>
              <p:cNvSpPr/>
              <p:nvPr/>
            </p:nvSpPr>
            <p:spPr>
              <a:xfrm flipH="1">
                <a:off x="7164" y="6246"/>
                <a:ext cx="180" cy="113"/>
              </a:xfrm>
              <a:prstGeom prst="line">
                <a:avLst/>
              </a:prstGeom>
              <a:ln w="38100" cap="flat" cmpd="sng">
                <a:solidFill>
                  <a:srgbClr val="000000"/>
                </a:solidFill>
                <a:prstDash val="solid"/>
                <a:headEnd type="none" w="med" len="med"/>
                <a:tailEnd type="none" w="med" len="med"/>
              </a:ln>
            </p:spPr>
          </p:sp>
        </p:grpSp>
        <p:sp>
          <p:nvSpPr>
            <p:cNvPr id="14427" name="Line 91"/>
            <p:cNvSpPr/>
            <p:nvPr/>
          </p:nvSpPr>
          <p:spPr>
            <a:xfrm>
              <a:off x="4845" y="7053"/>
              <a:ext cx="1593" cy="0"/>
            </a:xfrm>
            <a:prstGeom prst="line">
              <a:avLst/>
            </a:prstGeom>
            <a:ln w="38100" cap="flat" cmpd="sng">
              <a:solidFill>
                <a:srgbClr val="000000"/>
              </a:solidFill>
              <a:prstDash val="solid"/>
              <a:headEnd type="none" w="med" len="med"/>
              <a:tailEnd type="none" w="med" len="med"/>
            </a:ln>
          </p:spPr>
        </p:sp>
        <p:grpSp>
          <p:nvGrpSpPr>
            <p:cNvPr id="14428" name="Group 92"/>
            <p:cNvGrpSpPr/>
            <p:nvPr/>
          </p:nvGrpSpPr>
          <p:grpSpPr>
            <a:xfrm>
              <a:off x="5580" y="7056"/>
              <a:ext cx="864" cy="120"/>
              <a:chOff x="6480" y="6239"/>
              <a:chExt cx="864" cy="120"/>
            </a:xfrm>
          </p:grpSpPr>
          <p:sp>
            <p:nvSpPr>
              <p:cNvPr id="14429" name="Line 93"/>
              <p:cNvSpPr/>
              <p:nvPr/>
            </p:nvSpPr>
            <p:spPr>
              <a:xfrm flipH="1">
                <a:off x="6480" y="6239"/>
                <a:ext cx="180" cy="113"/>
              </a:xfrm>
              <a:prstGeom prst="line">
                <a:avLst/>
              </a:prstGeom>
              <a:ln w="38100" cap="flat" cmpd="sng">
                <a:solidFill>
                  <a:srgbClr val="000000"/>
                </a:solidFill>
                <a:prstDash val="solid"/>
                <a:headEnd type="none" w="med" len="med"/>
                <a:tailEnd type="none" w="med" len="med"/>
              </a:ln>
            </p:spPr>
          </p:sp>
          <p:sp>
            <p:nvSpPr>
              <p:cNvPr id="14430" name="Line 94"/>
              <p:cNvSpPr/>
              <p:nvPr/>
            </p:nvSpPr>
            <p:spPr>
              <a:xfrm flipH="1">
                <a:off x="6660" y="6239"/>
                <a:ext cx="180" cy="113"/>
              </a:xfrm>
              <a:prstGeom prst="line">
                <a:avLst/>
              </a:prstGeom>
              <a:ln w="38100" cap="flat" cmpd="sng">
                <a:solidFill>
                  <a:srgbClr val="000000"/>
                </a:solidFill>
                <a:prstDash val="solid"/>
                <a:headEnd type="none" w="med" len="med"/>
                <a:tailEnd type="none" w="med" len="med"/>
              </a:ln>
            </p:spPr>
          </p:sp>
          <p:sp>
            <p:nvSpPr>
              <p:cNvPr id="14431" name="Line 95"/>
              <p:cNvSpPr/>
              <p:nvPr/>
            </p:nvSpPr>
            <p:spPr>
              <a:xfrm flipH="1">
                <a:off x="6840" y="6239"/>
                <a:ext cx="180" cy="113"/>
              </a:xfrm>
              <a:prstGeom prst="line">
                <a:avLst/>
              </a:prstGeom>
              <a:ln w="38100" cap="flat" cmpd="sng">
                <a:solidFill>
                  <a:srgbClr val="000000"/>
                </a:solidFill>
                <a:prstDash val="solid"/>
                <a:headEnd type="none" w="med" len="med"/>
                <a:tailEnd type="none" w="med" len="med"/>
              </a:ln>
            </p:spPr>
          </p:sp>
          <p:sp>
            <p:nvSpPr>
              <p:cNvPr id="14432" name="Line 96"/>
              <p:cNvSpPr/>
              <p:nvPr/>
            </p:nvSpPr>
            <p:spPr>
              <a:xfrm flipH="1">
                <a:off x="7020" y="6239"/>
                <a:ext cx="180" cy="113"/>
              </a:xfrm>
              <a:prstGeom prst="line">
                <a:avLst/>
              </a:prstGeom>
              <a:ln w="38100" cap="flat" cmpd="sng">
                <a:solidFill>
                  <a:srgbClr val="000000"/>
                </a:solidFill>
                <a:prstDash val="solid"/>
                <a:headEnd type="none" w="med" len="med"/>
                <a:tailEnd type="none" w="med" len="med"/>
              </a:ln>
            </p:spPr>
          </p:sp>
          <p:sp>
            <p:nvSpPr>
              <p:cNvPr id="14433" name="Line 97"/>
              <p:cNvSpPr/>
              <p:nvPr/>
            </p:nvSpPr>
            <p:spPr>
              <a:xfrm flipH="1">
                <a:off x="7164" y="6246"/>
                <a:ext cx="180" cy="113"/>
              </a:xfrm>
              <a:prstGeom prst="line">
                <a:avLst/>
              </a:prstGeom>
              <a:ln w="38100" cap="flat" cmpd="sng">
                <a:solidFill>
                  <a:srgbClr val="000000"/>
                </a:solidFill>
                <a:prstDash val="solid"/>
                <a:headEnd type="none" w="med" len="med"/>
                <a:tailEnd type="none" w="med" len="med"/>
              </a:ln>
            </p:spPr>
          </p:sp>
        </p:grpSp>
      </p:grpSp>
      <p:sp>
        <p:nvSpPr>
          <p:cNvPr id="14434" name="Line 98"/>
          <p:cNvSpPr/>
          <p:nvPr/>
        </p:nvSpPr>
        <p:spPr>
          <a:xfrm>
            <a:off x="8180388" y="568325"/>
            <a:ext cx="0" cy="463550"/>
          </a:xfrm>
          <a:prstGeom prst="line">
            <a:avLst/>
          </a:prstGeom>
          <a:ln w="38100" cap="flat" cmpd="sng">
            <a:solidFill>
              <a:schemeClr val="tx1"/>
            </a:solidFill>
            <a:prstDash val="solid"/>
            <a:headEnd type="none" w="med" len="med"/>
            <a:tailEnd type="none" w="med" len="med"/>
          </a:ln>
        </p:spPr>
      </p:sp>
      <p:grpSp>
        <p:nvGrpSpPr>
          <p:cNvPr id="14435" name="Group 99"/>
          <p:cNvGrpSpPr/>
          <p:nvPr/>
        </p:nvGrpSpPr>
        <p:grpSpPr>
          <a:xfrm>
            <a:off x="8015288" y="4740275"/>
            <a:ext cx="458787" cy="1390650"/>
            <a:chOff x="768" y="3120"/>
            <a:chExt cx="192" cy="720"/>
          </a:xfrm>
        </p:grpSpPr>
        <p:sp>
          <p:nvSpPr>
            <p:cNvPr id="14436" name="Rectangle 100"/>
            <p:cNvSpPr/>
            <p:nvPr/>
          </p:nvSpPr>
          <p:spPr>
            <a:xfrm>
              <a:off x="768" y="321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437" name="Rectangle 101"/>
            <p:cNvSpPr/>
            <p:nvPr/>
          </p:nvSpPr>
          <p:spPr>
            <a:xfrm>
              <a:off x="768" y="345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438" name="Rectangle 102"/>
            <p:cNvSpPr/>
            <p:nvPr/>
          </p:nvSpPr>
          <p:spPr>
            <a:xfrm>
              <a:off x="768" y="369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4439" name="Line 103"/>
            <p:cNvSpPr/>
            <p:nvPr/>
          </p:nvSpPr>
          <p:spPr>
            <a:xfrm>
              <a:off x="855" y="3360"/>
              <a:ext cx="0" cy="96"/>
            </a:xfrm>
            <a:prstGeom prst="line">
              <a:avLst/>
            </a:prstGeom>
            <a:ln w="38100" cap="flat" cmpd="sng">
              <a:solidFill>
                <a:schemeClr val="tx1"/>
              </a:solidFill>
              <a:prstDash val="solid"/>
              <a:headEnd type="none" w="med" len="med"/>
              <a:tailEnd type="none" w="med" len="med"/>
            </a:ln>
          </p:spPr>
        </p:sp>
        <p:sp>
          <p:nvSpPr>
            <p:cNvPr id="14440" name="Line 104"/>
            <p:cNvSpPr/>
            <p:nvPr/>
          </p:nvSpPr>
          <p:spPr>
            <a:xfrm>
              <a:off x="855" y="3120"/>
              <a:ext cx="0" cy="96"/>
            </a:xfrm>
            <a:prstGeom prst="line">
              <a:avLst/>
            </a:prstGeom>
            <a:ln w="38100" cap="flat" cmpd="sng">
              <a:solidFill>
                <a:schemeClr val="tx1"/>
              </a:solidFill>
              <a:prstDash val="solid"/>
              <a:headEnd type="none" w="med" len="med"/>
              <a:tailEnd type="none" w="med" len="med"/>
            </a:ln>
          </p:spPr>
        </p:sp>
        <p:sp>
          <p:nvSpPr>
            <p:cNvPr id="14441" name="Line 105"/>
            <p:cNvSpPr/>
            <p:nvPr/>
          </p:nvSpPr>
          <p:spPr>
            <a:xfrm>
              <a:off x="855" y="3600"/>
              <a:ext cx="0" cy="96"/>
            </a:xfrm>
            <a:prstGeom prst="line">
              <a:avLst/>
            </a:prstGeom>
            <a:ln w="38100" cap="flat" cmpd="sng">
              <a:solidFill>
                <a:schemeClr val="tx1"/>
              </a:solidFill>
              <a:prstDash val="solid"/>
              <a:headEnd type="none" w="med" len="med"/>
              <a:tailEnd type="none" w="med" len="med"/>
            </a:ln>
          </p:spPr>
        </p:sp>
      </p:grpSp>
      <p:sp>
        <p:nvSpPr>
          <p:cNvPr id="16392" name="Text Box 5"/>
          <p:cNvSpPr txBox="1">
            <a:spLocks noChangeArrowheads="1"/>
          </p:cNvSpPr>
          <p:nvPr/>
        </p:nvSpPr>
        <p:spPr bwMode="auto">
          <a:xfrm>
            <a:off x="357188" y="1196975"/>
            <a:ext cx="4932363" cy="2289175"/>
          </a:xfrm>
          <a:prstGeom prst="rect">
            <a:avLst/>
          </a:prstGeom>
          <a:noFill/>
          <a:ln w="9525">
            <a:noFill/>
            <a:miter lim="800000"/>
          </a:ln>
        </p:spPr>
        <p:txBody>
          <a:bodyPr>
            <a:spAutoFit/>
          </a:bodyPr>
          <a:lstStyle/>
          <a:p>
            <a:pPr lvl="0"/>
            <a:r>
              <a:rPr lang="en-US" altLang="zh-CN" sz="3600" b="1" dirty="0">
                <a:latin typeface="黑体" panose="02010609060101010101" pitchFamily="2" charset="-122"/>
                <a:ea typeface="黑体" panose="02010609060101010101" pitchFamily="2" charset="-122"/>
              </a:rPr>
              <a:t>   </a:t>
            </a:r>
            <a:r>
              <a:rPr lang="zh-CN" altLang="en-US" sz="3600" b="1" dirty="0">
                <a:latin typeface="黑体" panose="02010609060101010101" pitchFamily="2" charset="-122"/>
                <a:ea typeface="黑体" panose="02010609060101010101" pitchFamily="2" charset="-122"/>
              </a:rPr>
              <a:t>用动滑轮和定滑轮组成的简单机械就称为滑轮组</a:t>
            </a:r>
            <a:r>
              <a:rPr lang="en-US" altLang="zh-CN" sz="3600" b="1">
                <a:latin typeface="黑体" panose="02010609060101010101" pitchFamily="2" charset="-122"/>
                <a:ea typeface="黑体" panose="02010609060101010101" pitchFamily="2" charset="-122"/>
              </a:rPr>
              <a:t>,</a:t>
            </a:r>
            <a:r>
              <a:rPr lang="zh-CN" altLang="en-US" sz="3600" b="1" dirty="0">
                <a:latin typeface="黑体" panose="02010609060101010101" pitchFamily="2" charset="-122"/>
                <a:ea typeface="黑体" panose="02010609060101010101" pitchFamily="2" charset="-122"/>
              </a:rPr>
              <a:t>它即可省力又可改变力的方向。</a:t>
            </a:r>
          </a:p>
        </p:txBody>
      </p:sp>
      <p:sp>
        <p:nvSpPr>
          <p:cNvPr id="14450" name="矩形 14449"/>
          <p:cNvSpPr/>
          <p:nvPr/>
        </p:nvSpPr>
        <p:spPr>
          <a:xfrm>
            <a:off x="323850" y="260350"/>
            <a:ext cx="4248150" cy="574675"/>
          </a:xfrm>
          <a:prstGeom prst="rect">
            <a:avLst/>
          </a:prstGeom>
        </p:spPr>
        <p:txBody>
          <a:bodyPr wrap="none" fromWordArt="1">
            <a:prstTxWarp prst="textPlain">
              <a:avLst>
                <a:gd name="adj" fmla="val 50000"/>
              </a:avLst>
            </a:prstTxWarp>
            <a:normAutofit fontScale="92500" lnSpcReduction="10000"/>
          </a:bodyPr>
          <a:lstStyle/>
          <a:p>
            <a:pPr algn="ctr"/>
            <a:r>
              <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2" charset="-122"/>
                <a:ea typeface="黑体" panose="02010609060101010101" pitchFamily="2" charset="-122"/>
              </a:rPr>
              <a:t>三.滑轮组及应用</a:t>
            </a:r>
          </a:p>
        </p:txBody>
      </p:sp>
      <p:sp>
        <p:nvSpPr>
          <p:cNvPr id="14452" name="直接连接符 14451"/>
          <p:cNvSpPr/>
          <p:nvPr/>
        </p:nvSpPr>
        <p:spPr>
          <a:xfrm flipH="1">
            <a:off x="5838825" y="2565400"/>
            <a:ext cx="388938" cy="1439863"/>
          </a:xfrm>
          <a:prstGeom prst="line">
            <a:avLst/>
          </a:prstGeom>
          <a:ln w="38100" cap="flat" cmpd="sng">
            <a:solidFill>
              <a:schemeClr val="tx1"/>
            </a:solidFill>
            <a:prstDash val="solid"/>
            <a:headEnd type="none" w="med" len="med"/>
            <a:tailEnd type="none" w="med" len="med"/>
          </a:ln>
        </p:spPr>
      </p:sp>
      <p:sp>
        <p:nvSpPr>
          <p:cNvPr id="14453" name="直接连接符 14452"/>
          <p:cNvSpPr/>
          <p:nvPr/>
        </p:nvSpPr>
        <p:spPr>
          <a:xfrm flipV="1">
            <a:off x="6630988" y="1858963"/>
            <a:ext cx="0" cy="2160587"/>
          </a:xfrm>
          <a:prstGeom prst="line">
            <a:avLst/>
          </a:prstGeom>
          <a:ln w="38100" cap="flat" cmpd="sng">
            <a:solidFill>
              <a:schemeClr val="tx1"/>
            </a:solidFill>
            <a:prstDash val="solid"/>
            <a:headEnd type="none" w="med" len="med"/>
            <a:tailEnd type="none" w="med" len="med"/>
          </a:ln>
        </p:spPr>
      </p:sp>
      <p:sp>
        <p:nvSpPr>
          <p:cNvPr id="14454" name="直接连接符 14453"/>
          <p:cNvSpPr/>
          <p:nvPr/>
        </p:nvSpPr>
        <p:spPr>
          <a:xfrm flipH="1">
            <a:off x="5494338" y="1728788"/>
            <a:ext cx="358775" cy="1584325"/>
          </a:xfrm>
          <a:prstGeom prst="line">
            <a:avLst/>
          </a:prstGeom>
          <a:ln w="38100" cap="flat" cmpd="sng">
            <a:solidFill>
              <a:schemeClr val="tx1"/>
            </a:solidFill>
            <a:prstDash val="solid"/>
            <a:headEnd type="none" w="med" len="med"/>
            <a:tailEnd type="stealth" w="lg" len="lg"/>
          </a:ln>
        </p:spPr>
      </p:sp>
      <p:sp>
        <p:nvSpPr>
          <p:cNvPr id="14455" name="直接连接符 14454"/>
          <p:cNvSpPr/>
          <p:nvPr/>
        </p:nvSpPr>
        <p:spPr>
          <a:xfrm flipH="1" flipV="1">
            <a:off x="7856538" y="1916113"/>
            <a:ext cx="315912" cy="1296987"/>
          </a:xfrm>
          <a:prstGeom prst="line">
            <a:avLst/>
          </a:prstGeom>
          <a:ln w="38100" cap="flat" cmpd="sng">
            <a:solidFill>
              <a:schemeClr val="tx1"/>
            </a:solidFill>
            <a:prstDash val="solid"/>
            <a:headEnd type="none" w="med" len="med"/>
            <a:tailEnd type="none" w="med" len="med"/>
          </a:ln>
        </p:spPr>
      </p:sp>
      <p:sp>
        <p:nvSpPr>
          <p:cNvPr id="14456" name="直接连接符 14455"/>
          <p:cNvSpPr/>
          <p:nvPr/>
        </p:nvSpPr>
        <p:spPr>
          <a:xfrm>
            <a:off x="8647113" y="1844675"/>
            <a:ext cx="0" cy="2160588"/>
          </a:xfrm>
          <a:prstGeom prst="line">
            <a:avLst/>
          </a:prstGeom>
          <a:ln w="38100" cap="flat" cmpd="sng">
            <a:solidFill>
              <a:schemeClr val="tx1"/>
            </a:solidFill>
            <a:prstDash val="solid"/>
            <a:headEnd type="none" w="med" len="med"/>
            <a:tailEnd type="none" w="med" len="med"/>
          </a:ln>
        </p:spPr>
      </p:sp>
      <p:sp>
        <p:nvSpPr>
          <p:cNvPr id="14457" name="直接连接符 14456"/>
          <p:cNvSpPr/>
          <p:nvPr/>
        </p:nvSpPr>
        <p:spPr>
          <a:xfrm flipH="1" flipV="1">
            <a:off x="7408863" y="2420938"/>
            <a:ext cx="433387" cy="1584325"/>
          </a:xfrm>
          <a:prstGeom prst="line">
            <a:avLst/>
          </a:prstGeom>
          <a:ln w="38100" cap="flat" cmpd="sng">
            <a:solidFill>
              <a:schemeClr val="tx1"/>
            </a:solidFill>
            <a:prstDash val="solid"/>
            <a:headEnd type="none" w="med" len="med"/>
            <a:tailEnd type="stealth" w="lg" len="lg"/>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452"/>
                                        </p:tgtEl>
                                        <p:attrNameLst>
                                          <p:attrName>style.visibility</p:attrName>
                                        </p:attrNameLst>
                                      </p:cBhvr>
                                      <p:to>
                                        <p:strVal val="visible"/>
                                      </p:to>
                                    </p:set>
                                    <p:animEffect transition="in" filter="blinds(horizontal)">
                                      <p:cBhvr>
                                        <p:cTn id="7" dur="500"/>
                                        <p:tgtEl>
                                          <p:spTgt spid="144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453"/>
                                        </p:tgtEl>
                                        <p:attrNameLst>
                                          <p:attrName>style.visibility</p:attrName>
                                        </p:attrNameLst>
                                      </p:cBhvr>
                                      <p:to>
                                        <p:strVal val="visible"/>
                                      </p:to>
                                    </p:set>
                                    <p:animEffect transition="in" filter="blinds(horizontal)">
                                      <p:cBhvr>
                                        <p:cTn id="12" dur="500"/>
                                        <p:tgtEl>
                                          <p:spTgt spid="144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454"/>
                                        </p:tgtEl>
                                        <p:attrNameLst>
                                          <p:attrName>style.visibility</p:attrName>
                                        </p:attrNameLst>
                                      </p:cBhvr>
                                      <p:to>
                                        <p:strVal val="visible"/>
                                      </p:to>
                                    </p:set>
                                    <p:animEffect transition="in" filter="blinds(horizontal)">
                                      <p:cBhvr>
                                        <p:cTn id="17" dur="500"/>
                                        <p:tgtEl>
                                          <p:spTgt spid="1445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455"/>
                                        </p:tgtEl>
                                        <p:attrNameLst>
                                          <p:attrName>style.visibility</p:attrName>
                                        </p:attrNameLst>
                                      </p:cBhvr>
                                      <p:to>
                                        <p:strVal val="visible"/>
                                      </p:to>
                                    </p:set>
                                    <p:animEffect transition="in" filter="blinds(horizontal)">
                                      <p:cBhvr>
                                        <p:cTn id="22" dur="500"/>
                                        <p:tgtEl>
                                          <p:spTgt spid="144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456"/>
                                        </p:tgtEl>
                                        <p:attrNameLst>
                                          <p:attrName>style.visibility</p:attrName>
                                        </p:attrNameLst>
                                      </p:cBhvr>
                                      <p:to>
                                        <p:strVal val="visible"/>
                                      </p:to>
                                    </p:set>
                                    <p:animEffect transition="in" filter="blinds(horizontal)">
                                      <p:cBhvr>
                                        <p:cTn id="27" dur="500"/>
                                        <p:tgtEl>
                                          <p:spTgt spid="1445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457"/>
                                        </p:tgtEl>
                                        <p:attrNameLst>
                                          <p:attrName>style.visibility</p:attrName>
                                        </p:attrNameLst>
                                      </p:cBhvr>
                                      <p:to>
                                        <p:strVal val="visible"/>
                                      </p:to>
                                    </p:set>
                                    <p:animEffect transition="in" filter="blinds(horizontal)">
                                      <p:cBhvr>
                                        <p:cTn id="32" dur="500"/>
                                        <p:tgtEl>
                                          <p:spTgt spid="14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316" name="Group 7"/>
          <p:cNvGrpSpPr/>
          <p:nvPr/>
        </p:nvGrpSpPr>
        <p:grpSpPr>
          <a:xfrm>
            <a:off x="395288" y="711200"/>
            <a:ext cx="1684337" cy="5670550"/>
            <a:chOff x="432" y="432"/>
            <a:chExt cx="706" cy="2937"/>
          </a:xfrm>
        </p:grpSpPr>
        <p:grpSp>
          <p:nvGrpSpPr>
            <p:cNvPr id="13317" name="Group 8"/>
            <p:cNvGrpSpPr/>
            <p:nvPr/>
          </p:nvGrpSpPr>
          <p:grpSpPr>
            <a:xfrm>
              <a:off x="624" y="1872"/>
              <a:ext cx="340" cy="794"/>
              <a:chOff x="5232" y="2745"/>
              <a:chExt cx="340" cy="794"/>
            </a:xfrm>
          </p:grpSpPr>
          <p:grpSp>
            <p:nvGrpSpPr>
              <p:cNvPr id="13318" name="Group 9"/>
              <p:cNvGrpSpPr/>
              <p:nvPr/>
            </p:nvGrpSpPr>
            <p:grpSpPr>
              <a:xfrm>
                <a:off x="5232" y="2976"/>
                <a:ext cx="340" cy="340"/>
                <a:chOff x="4896" y="2775"/>
                <a:chExt cx="680" cy="681"/>
              </a:xfrm>
            </p:grpSpPr>
            <p:grpSp>
              <p:nvGrpSpPr>
                <p:cNvPr id="13319" name="Group 10"/>
                <p:cNvGrpSpPr/>
                <p:nvPr/>
              </p:nvGrpSpPr>
              <p:grpSpPr>
                <a:xfrm>
                  <a:off x="4896" y="2775"/>
                  <a:ext cx="680" cy="680"/>
                  <a:chOff x="192" y="3351"/>
                  <a:chExt cx="680" cy="680"/>
                </a:xfrm>
              </p:grpSpPr>
              <p:sp>
                <p:nvSpPr>
                  <p:cNvPr id="13320" name="Oval 11"/>
                  <p:cNvSpPr/>
                  <p:nvPr/>
                </p:nvSpPr>
                <p:spPr>
                  <a:xfrm>
                    <a:off x="192" y="3351"/>
                    <a:ext cx="680" cy="680"/>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21" name="Oval 12"/>
                  <p:cNvSpPr/>
                  <p:nvPr/>
                </p:nvSpPr>
                <p:spPr>
                  <a:xfrm>
                    <a:off x="240" y="3408"/>
                    <a:ext cx="576" cy="576"/>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sp>
              <p:nvSpPr>
                <p:cNvPr id="13322" name="Oval 13"/>
                <p:cNvSpPr/>
                <p:nvPr/>
              </p:nvSpPr>
              <p:spPr>
                <a:xfrm>
                  <a:off x="5133" y="3018"/>
                  <a:ext cx="192" cy="192"/>
                </a:xfrm>
                <a:prstGeom prst="ellipse">
                  <a:avLst/>
                </a:prstGeom>
                <a:solidFill>
                  <a:schemeClr val="tx2"/>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23" name="AutoShape 14"/>
                <p:cNvSpPr/>
                <p:nvPr/>
              </p:nvSpPr>
              <p:spPr>
                <a:xfrm>
                  <a:off x="5175" y="2784"/>
                  <a:ext cx="96" cy="672"/>
                </a:xfrm>
                <a:prstGeom prst="diamond">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grpSp>
            <p:nvGrpSpPr>
              <p:cNvPr id="13324" name="Group 15"/>
              <p:cNvGrpSpPr/>
              <p:nvPr/>
            </p:nvGrpSpPr>
            <p:grpSpPr>
              <a:xfrm>
                <a:off x="5346" y="3312"/>
                <a:ext cx="102" cy="227"/>
                <a:chOff x="1015" y="3264"/>
                <a:chExt cx="148" cy="320"/>
              </a:xfrm>
            </p:grpSpPr>
            <p:sp>
              <p:nvSpPr>
                <p:cNvPr id="13325" name="Oval 16"/>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26" name="Freeform 17"/>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13327" name="Group 18"/>
              <p:cNvGrpSpPr/>
              <p:nvPr/>
            </p:nvGrpSpPr>
            <p:grpSpPr>
              <a:xfrm flipH="1" flipV="1">
                <a:off x="5337" y="2745"/>
                <a:ext cx="102" cy="227"/>
                <a:chOff x="1015" y="3264"/>
                <a:chExt cx="148" cy="320"/>
              </a:xfrm>
            </p:grpSpPr>
            <p:sp>
              <p:nvSpPr>
                <p:cNvPr id="13328" name="Oval 19"/>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rot="10800000" wrap="none" anchor="ctr"/>
                <a:lstStyle/>
                <a:p>
                  <a:pPr lvl="0"/>
                  <a:endParaRPr sz="2800" b="1" i="1" dirty="0">
                    <a:latin typeface="Times New Roman" panose="02020603050405020304" pitchFamily="18" charset="0"/>
                    <a:ea typeface="宋体" panose="02010600030101010101" pitchFamily="2" charset="-122"/>
                  </a:endParaRPr>
                </a:p>
              </p:txBody>
            </p:sp>
            <p:sp>
              <p:nvSpPr>
                <p:cNvPr id="13329" name="Freeform 20"/>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grpSp>
          <p:nvGrpSpPr>
            <p:cNvPr id="13330" name="Group 21"/>
            <p:cNvGrpSpPr/>
            <p:nvPr/>
          </p:nvGrpSpPr>
          <p:grpSpPr>
            <a:xfrm>
              <a:off x="624" y="738"/>
              <a:ext cx="340" cy="794"/>
              <a:chOff x="5232" y="2745"/>
              <a:chExt cx="340" cy="794"/>
            </a:xfrm>
          </p:grpSpPr>
          <p:grpSp>
            <p:nvGrpSpPr>
              <p:cNvPr id="13331" name="Group 22"/>
              <p:cNvGrpSpPr/>
              <p:nvPr/>
            </p:nvGrpSpPr>
            <p:grpSpPr>
              <a:xfrm>
                <a:off x="5232" y="2976"/>
                <a:ext cx="340" cy="340"/>
                <a:chOff x="4896" y="2775"/>
                <a:chExt cx="680" cy="681"/>
              </a:xfrm>
            </p:grpSpPr>
            <p:grpSp>
              <p:nvGrpSpPr>
                <p:cNvPr id="13332" name="Group 23"/>
                <p:cNvGrpSpPr/>
                <p:nvPr/>
              </p:nvGrpSpPr>
              <p:grpSpPr>
                <a:xfrm>
                  <a:off x="4896" y="2775"/>
                  <a:ext cx="680" cy="680"/>
                  <a:chOff x="192" y="3351"/>
                  <a:chExt cx="680" cy="680"/>
                </a:xfrm>
              </p:grpSpPr>
              <p:sp>
                <p:nvSpPr>
                  <p:cNvPr id="13333" name="Oval 24"/>
                  <p:cNvSpPr/>
                  <p:nvPr/>
                </p:nvSpPr>
                <p:spPr>
                  <a:xfrm>
                    <a:off x="192" y="3351"/>
                    <a:ext cx="680" cy="680"/>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34" name="Oval 25"/>
                  <p:cNvSpPr/>
                  <p:nvPr/>
                </p:nvSpPr>
                <p:spPr>
                  <a:xfrm>
                    <a:off x="240" y="3408"/>
                    <a:ext cx="576" cy="576"/>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sp>
              <p:nvSpPr>
                <p:cNvPr id="13335" name="Oval 26"/>
                <p:cNvSpPr/>
                <p:nvPr/>
              </p:nvSpPr>
              <p:spPr>
                <a:xfrm>
                  <a:off x="5133" y="3018"/>
                  <a:ext cx="192" cy="192"/>
                </a:xfrm>
                <a:prstGeom prst="ellipse">
                  <a:avLst/>
                </a:prstGeom>
                <a:solidFill>
                  <a:schemeClr val="tx2"/>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36" name="AutoShape 27"/>
                <p:cNvSpPr/>
                <p:nvPr/>
              </p:nvSpPr>
              <p:spPr>
                <a:xfrm>
                  <a:off x="5175" y="2784"/>
                  <a:ext cx="96" cy="672"/>
                </a:xfrm>
                <a:prstGeom prst="diamond">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grpSp>
            <p:nvGrpSpPr>
              <p:cNvPr id="13337" name="Group 28"/>
              <p:cNvGrpSpPr/>
              <p:nvPr/>
            </p:nvGrpSpPr>
            <p:grpSpPr>
              <a:xfrm>
                <a:off x="5346" y="3312"/>
                <a:ext cx="102" cy="227"/>
                <a:chOff x="1015" y="3264"/>
                <a:chExt cx="148" cy="320"/>
              </a:xfrm>
            </p:grpSpPr>
            <p:sp>
              <p:nvSpPr>
                <p:cNvPr id="13338" name="Oval 29"/>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39" name="Freeform 30"/>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13340" name="Group 31"/>
              <p:cNvGrpSpPr/>
              <p:nvPr/>
            </p:nvGrpSpPr>
            <p:grpSpPr>
              <a:xfrm flipH="1" flipV="1">
                <a:off x="5337" y="2745"/>
                <a:ext cx="102" cy="227"/>
                <a:chOff x="1015" y="3264"/>
                <a:chExt cx="148" cy="320"/>
              </a:xfrm>
            </p:grpSpPr>
            <p:sp>
              <p:nvSpPr>
                <p:cNvPr id="13341" name="Oval 32"/>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rot="10800000" wrap="none" anchor="ctr"/>
                <a:lstStyle/>
                <a:p>
                  <a:pPr lvl="0"/>
                  <a:endParaRPr sz="2800" b="1" i="1" dirty="0">
                    <a:latin typeface="Times New Roman" panose="02020603050405020304" pitchFamily="18" charset="0"/>
                    <a:ea typeface="宋体" panose="02010600030101010101" pitchFamily="2" charset="-122"/>
                  </a:endParaRPr>
                </a:p>
              </p:txBody>
            </p:sp>
            <p:sp>
              <p:nvSpPr>
                <p:cNvPr id="13342" name="Freeform 33"/>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grpSp>
          <p:nvGrpSpPr>
            <p:cNvPr id="13343" name="Group 34"/>
            <p:cNvGrpSpPr/>
            <p:nvPr/>
          </p:nvGrpSpPr>
          <p:grpSpPr>
            <a:xfrm flipV="1">
              <a:off x="432" y="432"/>
              <a:ext cx="706" cy="49"/>
              <a:chOff x="4680" y="7053"/>
              <a:chExt cx="1764" cy="123"/>
            </a:xfrm>
          </p:grpSpPr>
          <p:grpSp>
            <p:nvGrpSpPr>
              <p:cNvPr id="13344" name="Group 35"/>
              <p:cNvGrpSpPr/>
              <p:nvPr/>
            </p:nvGrpSpPr>
            <p:grpSpPr>
              <a:xfrm>
                <a:off x="4680" y="7056"/>
                <a:ext cx="864" cy="120"/>
                <a:chOff x="6480" y="6239"/>
                <a:chExt cx="864" cy="120"/>
              </a:xfrm>
            </p:grpSpPr>
            <p:sp>
              <p:nvSpPr>
                <p:cNvPr id="13345" name="Line 36"/>
                <p:cNvSpPr/>
                <p:nvPr/>
              </p:nvSpPr>
              <p:spPr>
                <a:xfrm flipH="1">
                  <a:off x="6480" y="6239"/>
                  <a:ext cx="180" cy="113"/>
                </a:xfrm>
                <a:prstGeom prst="line">
                  <a:avLst/>
                </a:prstGeom>
                <a:ln w="38100" cap="flat" cmpd="sng">
                  <a:solidFill>
                    <a:srgbClr val="000000"/>
                  </a:solidFill>
                  <a:prstDash val="solid"/>
                  <a:headEnd type="none" w="med" len="med"/>
                  <a:tailEnd type="none" w="med" len="med"/>
                </a:ln>
              </p:spPr>
            </p:sp>
            <p:sp>
              <p:nvSpPr>
                <p:cNvPr id="13346" name="Line 37"/>
                <p:cNvSpPr/>
                <p:nvPr/>
              </p:nvSpPr>
              <p:spPr>
                <a:xfrm flipH="1">
                  <a:off x="6660" y="6239"/>
                  <a:ext cx="180" cy="113"/>
                </a:xfrm>
                <a:prstGeom prst="line">
                  <a:avLst/>
                </a:prstGeom>
                <a:ln w="38100" cap="flat" cmpd="sng">
                  <a:solidFill>
                    <a:srgbClr val="000000"/>
                  </a:solidFill>
                  <a:prstDash val="solid"/>
                  <a:headEnd type="none" w="med" len="med"/>
                  <a:tailEnd type="none" w="med" len="med"/>
                </a:ln>
              </p:spPr>
            </p:sp>
            <p:sp>
              <p:nvSpPr>
                <p:cNvPr id="13347" name="Line 38"/>
                <p:cNvSpPr/>
                <p:nvPr/>
              </p:nvSpPr>
              <p:spPr>
                <a:xfrm flipH="1">
                  <a:off x="6840" y="6239"/>
                  <a:ext cx="180" cy="113"/>
                </a:xfrm>
                <a:prstGeom prst="line">
                  <a:avLst/>
                </a:prstGeom>
                <a:ln w="38100" cap="flat" cmpd="sng">
                  <a:solidFill>
                    <a:srgbClr val="000000"/>
                  </a:solidFill>
                  <a:prstDash val="solid"/>
                  <a:headEnd type="none" w="med" len="med"/>
                  <a:tailEnd type="none" w="med" len="med"/>
                </a:ln>
              </p:spPr>
            </p:sp>
            <p:sp>
              <p:nvSpPr>
                <p:cNvPr id="13348" name="Line 39"/>
                <p:cNvSpPr/>
                <p:nvPr/>
              </p:nvSpPr>
              <p:spPr>
                <a:xfrm flipH="1">
                  <a:off x="7020" y="6239"/>
                  <a:ext cx="180" cy="113"/>
                </a:xfrm>
                <a:prstGeom prst="line">
                  <a:avLst/>
                </a:prstGeom>
                <a:ln w="38100" cap="flat" cmpd="sng">
                  <a:solidFill>
                    <a:srgbClr val="000000"/>
                  </a:solidFill>
                  <a:prstDash val="solid"/>
                  <a:headEnd type="none" w="med" len="med"/>
                  <a:tailEnd type="none" w="med" len="med"/>
                </a:ln>
              </p:spPr>
            </p:sp>
            <p:sp>
              <p:nvSpPr>
                <p:cNvPr id="13349" name="Line 40"/>
                <p:cNvSpPr/>
                <p:nvPr/>
              </p:nvSpPr>
              <p:spPr>
                <a:xfrm flipH="1">
                  <a:off x="7164" y="6246"/>
                  <a:ext cx="180" cy="113"/>
                </a:xfrm>
                <a:prstGeom prst="line">
                  <a:avLst/>
                </a:prstGeom>
                <a:ln w="38100" cap="flat" cmpd="sng">
                  <a:solidFill>
                    <a:srgbClr val="000000"/>
                  </a:solidFill>
                  <a:prstDash val="solid"/>
                  <a:headEnd type="none" w="med" len="med"/>
                  <a:tailEnd type="none" w="med" len="med"/>
                </a:ln>
              </p:spPr>
            </p:sp>
          </p:grpSp>
          <p:sp>
            <p:nvSpPr>
              <p:cNvPr id="13350" name="Line 41"/>
              <p:cNvSpPr/>
              <p:nvPr/>
            </p:nvSpPr>
            <p:spPr>
              <a:xfrm>
                <a:off x="4845" y="7053"/>
                <a:ext cx="1593" cy="0"/>
              </a:xfrm>
              <a:prstGeom prst="line">
                <a:avLst/>
              </a:prstGeom>
              <a:ln w="38100" cap="flat" cmpd="sng">
                <a:solidFill>
                  <a:srgbClr val="000000"/>
                </a:solidFill>
                <a:prstDash val="solid"/>
                <a:headEnd type="none" w="med" len="med"/>
                <a:tailEnd type="none" w="med" len="med"/>
              </a:ln>
            </p:spPr>
          </p:sp>
          <p:grpSp>
            <p:nvGrpSpPr>
              <p:cNvPr id="13351" name="Group 42"/>
              <p:cNvGrpSpPr/>
              <p:nvPr/>
            </p:nvGrpSpPr>
            <p:grpSpPr>
              <a:xfrm>
                <a:off x="5580" y="7056"/>
                <a:ext cx="864" cy="120"/>
                <a:chOff x="6480" y="6239"/>
                <a:chExt cx="864" cy="120"/>
              </a:xfrm>
            </p:grpSpPr>
            <p:sp>
              <p:nvSpPr>
                <p:cNvPr id="13352" name="Line 43"/>
                <p:cNvSpPr/>
                <p:nvPr/>
              </p:nvSpPr>
              <p:spPr>
                <a:xfrm flipH="1">
                  <a:off x="6480" y="6239"/>
                  <a:ext cx="180" cy="113"/>
                </a:xfrm>
                <a:prstGeom prst="line">
                  <a:avLst/>
                </a:prstGeom>
                <a:ln w="38100" cap="flat" cmpd="sng">
                  <a:solidFill>
                    <a:srgbClr val="000000"/>
                  </a:solidFill>
                  <a:prstDash val="solid"/>
                  <a:headEnd type="none" w="med" len="med"/>
                  <a:tailEnd type="none" w="med" len="med"/>
                </a:ln>
              </p:spPr>
            </p:sp>
            <p:sp>
              <p:nvSpPr>
                <p:cNvPr id="13353" name="Line 44"/>
                <p:cNvSpPr/>
                <p:nvPr/>
              </p:nvSpPr>
              <p:spPr>
                <a:xfrm flipH="1">
                  <a:off x="6660" y="6239"/>
                  <a:ext cx="180" cy="113"/>
                </a:xfrm>
                <a:prstGeom prst="line">
                  <a:avLst/>
                </a:prstGeom>
                <a:ln w="38100" cap="flat" cmpd="sng">
                  <a:solidFill>
                    <a:srgbClr val="000000"/>
                  </a:solidFill>
                  <a:prstDash val="solid"/>
                  <a:headEnd type="none" w="med" len="med"/>
                  <a:tailEnd type="none" w="med" len="med"/>
                </a:ln>
              </p:spPr>
            </p:sp>
            <p:sp>
              <p:nvSpPr>
                <p:cNvPr id="13354" name="Line 45"/>
                <p:cNvSpPr/>
                <p:nvPr/>
              </p:nvSpPr>
              <p:spPr>
                <a:xfrm flipH="1">
                  <a:off x="6840" y="6239"/>
                  <a:ext cx="180" cy="113"/>
                </a:xfrm>
                <a:prstGeom prst="line">
                  <a:avLst/>
                </a:prstGeom>
                <a:ln w="38100" cap="flat" cmpd="sng">
                  <a:solidFill>
                    <a:srgbClr val="000000"/>
                  </a:solidFill>
                  <a:prstDash val="solid"/>
                  <a:headEnd type="none" w="med" len="med"/>
                  <a:tailEnd type="none" w="med" len="med"/>
                </a:ln>
              </p:spPr>
            </p:sp>
            <p:sp>
              <p:nvSpPr>
                <p:cNvPr id="13355" name="Line 46"/>
                <p:cNvSpPr/>
                <p:nvPr/>
              </p:nvSpPr>
              <p:spPr>
                <a:xfrm flipH="1">
                  <a:off x="7020" y="6239"/>
                  <a:ext cx="180" cy="113"/>
                </a:xfrm>
                <a:prstGeom prst="line">
                  <a:avLst/>
                </a:prstGeom>
                <a:ln w="38100" cap="flat" cmpd="sng">
                  <a:solidFill>
                    <a:srgbClr val="000000"/>
                  </a:solidFill>
                  <a:prstDash val="solid"/>
                  <a:headEnd type="none" w="med" len="med"/>
                  <a:tailEnd type="none" w="med" len="med"/>
                </a:ln>
              </p:spPr>
            </p:sp>
            <p:sp>
              <p:nvSpPr>
                <p:cNvPr id="13356" name="Line 47"/>
                <p:cNvSpPr/>
                <p:nvPr/>
              </p:nvSpPr>
              <p:spPr>
                <a:xfrm flipH="1">
                  <a:off x="7164" y="6246"/>
                  <a:ext cx="180" cy="113"/>
                </a:xfrm>
                <a:prstGeom prst="line">
                  <a:avLst/>
                </a:prstGeom>
                <a:ln w="38100" cap="flat" cmpd="sng">
                  <a:solidFill>
                    <a:srgbClr val="000000"/>
                  </a:solidFill>
                  <a:prstDash val="solid"/>
                  <a:headEnd type="none" w="med" len="med"/>
                  <a:tailEnd type="none" w="med" len="med"/>
                </a:ln>
              </p:spPr>
            </p:sp>
          </p:grpSp>
        </p:grpSp>
        <p:sp>
          <p:nvSpPr>
            <p:cNvPr id="13357" name="Line 48"/>
            <p:cNvSpPr/>
            <p:nvPr/>
          </p:nvSpPr>
          <p:spPr>
            <a:xfrm>
              <a:off x="780" y="480"/>
              <a:ext cx="0" cy="288"/>
            </a:xfrm>
            <a:prstGeom prst="line">
              <a:avLst/>
            </a:prstGeom>
            <a:ln w="38100" cap="flat" cmpd="sng">
              <a:solidFill>
                <a:schemeClr val="tx1"/>
              </a:solidFill>
              <a:prstDash val="solid"/>
              <a:headEnd type="none" w="med" len="med"/>
              <a:tailEnd type="none" w="med" len="med"/>
            </a:ln>
          </p:spPr>
        </p:sp>
        <p:grpSp>
          <p:nvGrpSpPr>
            <p:cNvPr id="13358" name="Group 49"/>
            <p:cNvGrpSpPr/>
            <p:nvPr/>
          </p:nvGrpSpPr>
          <p:grpSpPr>
            <a:xfrm>
              <a:off x="702" y="2649"/>
              <a:ext cx="192" cy="720"/>
              <a:chOff x="768" y="3120"/>
              <a:chExt cx="192" cy="720"/>
            </a:xfrm>
          </p:grpSpPr>
          <p:sp>
            <p:nvSpPr>
              <p:cNvPr id="13359" name="Rectangle 50"/>
              <p:cNvSpPr/>
              <p:nvPr/>
            </p:nvSpPr>
            <p:spPr>
              <a:xfrm>
                <a:off x="768" y="321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60" name="Rectangle 51"/>
              <p:cNvSpPr/>
              <p:nvPr/>
            </p:nvSpPr>
            <p:spPr>
              <a:xfrm>
                <a:off x="768" y="345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61" name="Rectangle 52"/>
              <p:cNvSpPr/>
              <p:nvPr/>
            </p:nvSpPr>
            <p:spPr>
              <a:xfrm>
                <a:off x="768" y="369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62" name="Line 53"/>
              <p:cNvSpPr/>
              <p:nvPr/>
            </p:nvSpPr>
            <p:spPr>
              <a:xfrm>
                <a:off x="855" y="3360"/>
                <a:ext cx="0" cy="96"/>
              </a:xfrm>
              <a:prstGeom prst="line">
                <a:avLst/>
              </a:prstGeom>
              <a:ln w="38100" cap="flat" cmpd="sng">
                <a:solidFill>
                  <a:schemeClr val="tx1"/>
                </a:solidFill>
                <a:prstDash val="solid"/>
                <a:headEnd type="none" w="med" len="med"/>
                <a:tailEnd type="none" w="med" len="med"/>
              </a:ln>
            </p:spPr>
          </p:sp>
          <p:sp>
            <p:nvSpPr>
              <p:cNvPr id="13363" name="Line 54"/>
              <p:cNvSpPr/>
              <p:nvPr/>
            </p:nvSpPr>
            <p:spPr>
              <a:xfrm>
                <a:off x="855" y="3120"/>
                <a:ext cx="0" cy="96"/>
              </a:xfrm>
              <a:prstGeom prst="line">
                <a:avLst/>
              </a:prstGeom>
              <a:ln w="38100" cap="flat" cmpd="sng">
                <a:solidFill>
                  <a:schemeClr val="tx1"/>
                </a:solidFill>
                <a:prstDash val="solid"/>
                <a:headEnd type="none" w="med" len="med"/>
                <a:tailEnd type="none" w="med" len="med"/>
              </a:ln>
            </p:spPr>
          </p:sp>
          <p:sp>
            <p:nvSpPr>
              <p:cNvPr id="13364" name="Line 55"/>
              <p:cNvSpPr/>
              <p:nvPr/>
            </p:nvSpPr>
            <p:spPr>
              <a:xfrm>
                <a:off x="855" y="3600"/>
                <a:ext cx="0" cy="96"/>
              </a:xfrm>
              <a:prstGeom prst="line">
                <a:avLst/>
              </a:prstGeom>
              <a:ln w="38100" cap="flat" cmpd="sng">
                <a:solidFill>
                  <a:schemeClr val="tx1"/>
                </a:solidFill>
                <a:prstDash val="solid"/>
                <a:headEnd type="none" w="med" len="med"/>
                <a:tailEnd type="none" w="med" len="med"/>
              </a:ln>
            </p:spPr>
          </p:sp>
        </p:grpSp>
      </p:grpSp>
      <p:grpSp>
        <p:nvGrpSpPr>
          <p:cNvPr id="13365" name="Group 58"/>
          <p:cNvGrpSpPr/>
          <p:nvPr/>
        </p:nvGrpSpPr>
        <p:grpSpPr>
          <a:xfrm>
            <a:off x="7493000" y="1247775"/>
            <a:ext cx="809625" cy="1533525"/>
            <a:chOff x="5232" y="2745"/>
            <a:chExt cx="340" cy="794"/>
          </a:xfrm>
        </p:grpSpPr>
        <p:grpSp>
          <p:nvGrpSpPr>
            <p:cNvPr id="13366" name="Group 59"/>
            <p:cNvGrpSpPr/>
            <p:nvPr/>
          </p:nvGrpSpPr>
          <p:grpSpPr>
            <a:xfrm>
              <a:off x="5232" y="2976"/>
              <a:ext cx="340" cy="340"/>
              <a:chOff x="4896" y="2775"/>
              <a:chExt cx="680" cy="681"/>
            </a:xfrm>
          </p:grpSpPr>
          <p:grpSp>
            <p:nvGrpSpPr>
              <p:cNvPr id="13367" name="Group 60"/>
              <p:cNvGrpSpPr/>
              <p:nvPr/>
            </p:nvGrpSpPr>
            <p:grpSpPr>
              <a:xfrm>
                <a:off x="4896" y="2775"/>
                <a:ext cx="680" cy="680"/>
                <a:chOff x="192" y="3351"/>
                <a:chExt cx="680" cy="680"/>
              </a:xfrm>
            </p:grpSpPr>
            <p:sp>
              <p:nvSpPr>
                <p:cNvPr id="13368" name="Oval 61"/>
                <p:cNvSpPr/>
                <p:nvPr/>
              </p:nvSpPr>
              <p:spPr>
                <a:xfrm>
                  <a:off x="192" y="3351"/>
                  <a:ext cx="680" cy="680"/>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69" name="Oval 62"/>
                <p:cNvSpPr/>
                <p:nvPr/>
              </p:nvSpPr>
              <p:spPr>
                <a:xfrm>
                  <a:off x="240" y="3408"/>
                  <a:ext cx="576" cy="576"/>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sp>
            <p:nvSpPr>
              <p:cNvPr id="13370" name="Oval 63"/>
              <p:cNvSpPr/>
              <p:nvPr/>
            </p:nvSpPr>
            <p:spPr>
              <a:xfrm>
                <a:off x="5133" y="3018"/>
                <a:ext cx="192" cy="192"/>
              </a:xfrm>
              <a:prstGeom prst="ellipse">
                <a:avLst/>
              </a:prstGeom>
              <a:solidFill>
                <a:schemeClr val="tx2"/>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71" name="AutoShape 64"/>
              <p:cNvSpPr/>
              <p:nvPr/>
            </p:nvSpPr>
            <p:spPr>
              <a:xfrm>
                <a:off x="5175" y="2784"/>
                <a:ext cx="96" cy="672"/>
              </a:xfrm>
              <a:prstGeom prst="diamond">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grpSp>
          <p:nvGrpSpPr>
            <p:cNvPr id="13372" name="Group 65"/>
            <p:cNvGrpSpPr/>
            <p:nvPr/>
          </p:nvGrpSpPr>
          <p:grpSpPr>
            <a:xfrm>
              <a:off x="5346" y="3312"/>
              <a:ext cx="102" cy="227"/>
              <a:chOff x="1015" y="3264"/>
              <a:chExt cx="148" cy="320"/>
            </a:xfrm>
          </p:grpSpPr>
          <p:sp>
            <p:nvSpPr>
              <p:cNvPr id="13373" name="Oval 66"/>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74" name="Freeform 67"/>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13375" name="Group 68"/>
            <p:cNvGrpSpPr/>
            <p:nvPr/>
          </p:nvGrpSpPr>
          <p:grpSpPr>
            <a:xfrm flipH="1" flipV="1">
              <a:off x="5337" y="2745"/>
              <a:ext cx="102" cy="227"/>
              <a:chOff x="1015" y="3264"/>
              <a:chExt cx="148" cy="320"/>
            </a:xfrm>
          </p:grpSpPr>
          <p:sp>
            <p:nvSpPr>
              <p:cNvPr id="13376" name="Oval 69"/>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rot="10800000" wrap="none" anchor="ctr"/>
              <a:lstStyle/>
              <a:p>
                <a:pPr lvl="0"/>
                <a:endParaRPr sz="2800" b="1" i="1" dirty="0">
                  <a:latin typeface="Times New Roman" panose="02020603050405020304" pitchFamily="18" charset="0"/>
                  <a:ea typeface="宋体" panose="02010600030101010101" pitchFamily="2" charset="-122"/>
                </a:endParaRPr>
              </a:p>
            </p:txBody>
          </p:sp>
          <p:sp>
            <p:nvSpPr>
              <p:cNvPr id="13377" name="Freeform 70"/>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grpSp>
        <p:nvGrpSpPr>
          <p:cNvPr id="13378" name="Group 71"/>
          <p:cNvGrpSpPr/>
          <p:nvPr/>
        </p:nvGrpSpPr>
        <p:grpSpPr>
          <a:xfrm>
            <a:off x="7493000" y="3422650"/>
            <a:ext cx="809625" cy="1533525"/>
            <a:chOff x="5232" y="2745"/>
            <a:chExt cx="340" cy="794"/>
          </a:xfrm>
        </p:grpSpPr>
        <p:grpSp>
          <p:nvGrpSpPr>
            <p:cNvPr id="13379" name="Group 72"/>
            <p:cNvGrpSpPr/>
            <p:nvPr/>
          </p:nvGrpSpPr>
          <p:grpSpPr>
            <a:xfrm>
              <a:off x="5232" y="2976"/>
              <a:ext cx="340" cy="340"/>
              <a:chOff x="4896" y="2775"/>
              <a:chExt cx="680" cy="681"/>
            </a:xfrm>
          </p:grpSpPr>
          <p:grpSp>
            <p:nvGrpSpPr>
              <p:cNvPr id="13380" name="Group 73"/>
              <p:cNvGrpSpPr/>
              <p:nvPr/>
            </p:nvGrpSpPr>
            <p:grpSpPr>
              <a:xfrm>
                <a:off x="4896" y="2775"/>
                <a:ext cx="680" cy="680"/>
                <a:chOff x="192" y="3351"/>
                <a:chExt cx="680" cy="680"/>
              </a:xfrm>
            </p:grpSpPr>
            <p:sp>
              <p:nvSpPr>
                <p:cNvPr id="13381" name="Oval 74"/>
                <p:cNvSpPr/>
                <p:nvPr/>
              </p:nvSpPr>
              <p:spPr>
                <a:xfrm>
                  <a:off x="192" y="3351"/>
                  <a:ext cx="680" cy="680"/>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82" name="Oval 75"/>
                <p:cNvSpPr/>
                <p:nvPr/>
              </p:nvSpPr>
              <p:spPr>
                <a:xfrm>
                  <a:off x="240" y="3408"/>
                  <a:ext cx="576" cy="576"/>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sp>
            <p:nvSpPr>
              <p:cNvPr id="13383" name="Oval 76"/>
              <p:cNvSpPr/>
              <p:nvPr/>
            </p:nvSpPr>
            <p:spPr>
              <a:xfrm>
                <a:off x="5133" y="3018"/>
                <a:ext cx="192" cy="192"/>
              </a:xfrm>
              <a:prstGeom prst="ellipse">
                <a:avLst/>
              </a:prstGeom>
              <a:solidFill>
                <a:schemeClr val="tx2"/>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84" name="AutoShape 77"/>
              <p:cNvSpPr/>
              <p:nvPr/>
            </p:nvSpPr>
            <p:spPr>
              <a:xfrm>
                <a:off x="5175" y="2784"/>
                <a:ext cx="96" cy="672"/>
              </a:xfrm>
              <a:prstGeom prst="diamond">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grpSp>
        <p:grpSp>
          <p:nvGrpSpPr>
            <p:cNvPr id="13385" name="Group 78"/>
            <p:cNvGrpSpPr/>
            <p:nvPr/>
          </p:nvGrpSpPr>
          <p:grpSpPr>
            <a:xfrm>
              <a:off x="5346" y="3312"/>
              <a:ext cx="102" cy="227"/>
              <a:chOff x="1015" y="3264"/>
              <a:chExt cx="148" cy="320"/>
            </a:xfrm>
          </p:grpSpPr>
          <p:sp>
            <p:nvSpPr>
              <p:cNvPr id="13386" name="Oval 79"/>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387" name="Freeform 80"/>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13388" name="Group 81"/>
            <p:cNvGrpSpPr/>
            <p:nvPr/>
          </p:nvGrpSpPr>
          <p:grpSpPr>
            <a:xfrm flipH="1" flipV="1">
              <a:off x="5337" y="2745"/>
              <a:ext cx="102" cy="227"/>
              <a:chOff x="1015" y="3264"/>
              <a:chExt cx="148" cy="320"/>
            </a:xfrm>
          </p:grpSpPr>
          <p:sp>
            <p:nvSpPr>
              <p:cNvPr id="13389" name="Oval 82"/>
              <p:cNvSpPr/>
              <p:nvPr/>
            </p:nvSpPr>
            <p:spPr>
              <a:xfrm>
                <a:off x="1056" y="3264"/>
                <a:ext cx="48" cy="48"/>
              </a:xfrm>
              <a:prstGeom prst="ellipse">
                <a:avLst/>
              </a:prstGeom>
              <a:solidFill>
                <a:schemeClr val="accent1"/>
              </a:solidFill>
              <a:ln w="38100" cap="flat" cmpd="sng">
                <a:solidFill>
                  <a:schemeClr val="tx1"/>
                </a:solidFill>
                <a:prstDash val="solid"/>
                <a:headEnd type="none" w="med" len="med"/>
                <a:tailEnd type="none" w="med" len="med"/>
              </a:ln>
            </p:spPr>
            <p:txBody>
              <a:bodyPr rot="10800000" wrap="none" anchor="ctr"/>
              <a:lstStyle/>
              <a:p>
                <a:pPr lvl="0"/>
                <a:endParaRPr sz="2800" b="1" i="1" dirty="0">
                  <a:latin typeface="Times New Roman" panose="02020603050405020304" pitchFamily="18" charset="0"/>
                  <a:ea typeface="宋体" panose="02010600030101010101" pitchFamily="2" charset="-122"/>
                </a:endParaRPr>
              </a:p>
            </p:txBody>
          </p:sp>
          <p:sp>
            <p:nvSpPr>
              <p:cNvPr id="13390" name="Freeform 83"/>
              <p:cNvSpPr/>
              <p:nvPr/>
            </p:nvSpPr>
            <p:spPr>
              <a:xfrm>
                <a:off x="1015" y="3310"/>
                <a:ext cx="148" cy="274"/>
              </a:xfrm>
              <a:custGeom>
                <a:avLst/>
                <a:gdLst>
                  <a:gd name="txL" fmla="*/ 0 w 148"/>
                  <a:gd name="txT" fmla="*/ 0 h 274"/>
                  <a:gd name="txR" fmla="*/ 148 w 148"/>
                  <a:gd name="txB" fmla="*/ 274 h 274"/>
                </a:gdLst>
                <a:ahLst/>
                <a:cxnLst>
                  <a:cxn ang="0">
                    <a:pos x="64" y="0"/>
                  </a:cxn>
                  <a:cxn ang="0">
                    <a:pos x="100" y="119"/>
                  </a:cxn>
                  <a:cxn ang="0">
                    <a:pos x="73" y="274"/>
                  </a:cxn>
                  <a:cxn ang="0">
                    <a:pos x="0" y="210"/>
                  </a:cxn>
                </a:cxnLst>
                <a:rect l="txL" t="txT" r="txR" b="txB"/>
                <a:pathLst>
                  <a:path w="148" h="274">
                    <a:moveTo>
                      <a:pt x="64" y="0"/>
                    </a:moveTo>
                    <a:cubicBezTo>
                      <a:pt x="55" y="62"/>
                      <a:pt x="31" y="100"/>
                      <a:pt x="100" y="119"/>
                    </a:cubicBezTo>
                    <a:cubicBezTo>
                      <a:pt x="148" y="164"/>
                      <a:pt x="138" y="252"/>
                      <a:pt x="73" y="274"/>
                    </a:cubicBezTo>
                    <a:cubicBezTo>
                      <a:pt x="39" y="263"/>
                      <a:pt x="16" y="243"/>
                      <a:pt x="0" y="210"/>
                    </a:cubicBezTo>
                  </a:path>
                </a:pathLst>
              </a:custGeom>
              <a:noFill/>
              <a:ln w="38100" cap="flat" cmpd="sng">
                <a:solidFill>
                  <a:schemeClr val="tx1">
                    <a:alpha val="100000"/>
                  </a:schemeClr>
                </a:solidFill>
                <a:prstDash val="solid"/>
                <a:round/>
                <a:headEnd type="none" w="med" len="med"/>
                <a:tailEnd type="none" w="med" len="med"/>
              </a:ln>
            </p:spPr>
            <p:txBody>
              <a:bodyPr/>
              <a:lstStyle/>
              <a:p>
                <a:endParaRPr lang="zh-CN" altLang="en-US"/>
              </a:p>
            </p:txBody>
          </p:sp>
        </p:grpSp>
      </p:grpSp>
      <p:grpSp>
        <p:nvGrpSpPr>
          <p:cNvPr id="13391" name="Group 84"/>
          <p:cNvGrpSpPr/>
          <p:nvPr/>
        </p:nvGrpSpPr>
        <p:grpSpPr>
          <a:xfrm flipV="1">
            <a:off x="6919913" y="692150"/>
            <a:ext cx="1684337" cy="95250"/>
            <a:chOff x="4680" y="7053"/>
            <a:chExt cx="1764" cy="123"/>
          </a:xfrm>
        </p:grpSpPr>
        <p:grpSp>
          <p:nvGrpSpPr>
            <p:cNvPr id="13392" name="Group 85"/>
            <p:cNvGrpSpPr/>
            <p:nvPr/>
          </p:nvGrpSpPr>
          <p:grpSpPr>
            <a:xfrm>
              <a:off x="4680" y="7056"/>
              <a:ext cx="864" cy="120"/>
              <a:chOff x="6480" y="6239"/>
              <a:chExt cx="864" cy="120"/>
            </a:xfrm>
          </p:grpSpPr>
          <p:sp>
            <p:nvSpPr>
              <p:cNvPr id="13393" name="Line 86"/>
              <p:cNvSpPr/>
              <p:nvPr/>
            </p:nvSpPr>
            <p:spPr>
              <a:xfrm flipH="1">
                <a:off x="6480" y="6239"/>
                <a:ext cx="180" cy="113"/>
              </a:xfrm>
              <a:prstGeom prst="line">
                <a:avLst/>
              </a:prstGeom>
              <a:ln w="38100" cap="flat" cmpd="sng">
                <a:solidFill>
                  <a:srgbClr val="000000"/>
                </a:solidFill>
                <a:prstDash val="solid"/>
                <a:headEnd type="none" w="med" len="med"/>
                <a:tailEnd type="none" w="med" len="med"/>
              </a:ln>
            </p:spPr>
          </p:sp>
          <p:sp>
            <p:nvSpPr>
              <p:cNvPr id="13394" name="Line 87"/>
              <p:cNvSpPr/>
              <p:nvPr/>
            </p:nvSpPr>
            <p:spPr>
              <a:xfrm flipH="1">
                <a:off x="6660" y="6239"/>
                <a:ext cx="180" cy="113"/>
              </a:xfrm>
              <a:prstGeom prst="line">
                <a:avLst/>
              </a:prstGeom>
              <a:ln w="38100" cap="flat" cmpd="sng">
                <a:solidFill>
                  <a:srgbClr val="000000"/>
                </a:solidFill>
                <a:prstDash val="solid"/>
                <a:headEnd type="none" w="med" len="med"/>
                <a:tailEnd type="none" w="med" len="med"/>
              </a:ln>
            </p:spPr>
          </p:sp>
          <p:sp>
            <p:nvSpPr>
              <p:cNvPr id="13395" name="Line 88"/>
              <p:cNvSpPr/>
              <p:nvPr/>
            </p:nvSpPr>
            <p:spPr>
              <a:xfrm flipH="1">
                <a:off x="6840" y="6239"/>
                <a:ext cx="180" cy="113"/>
              </a:xfrm>
              <a:prstGeom prst="line">
                <a:avLst/>
              </a:prstGeom>
              <a:ln w="38100" cap="flat" cmpd="sng">
                <a:solidFill>
                  <a:srgbClr val="000000"/>
                </a:solidFill>
                <a:prstDash val="solid"/>
                <a:headEnd type="none" w="med" len="med"/>
                <a:tailEnd type="none" w="med" len="med"/>
              </a:ln>
            </p:spPr>
          </p:sp>
          <p:sp>
            <p:nvSpPr>
              <p:cNvPr id="13396" name="Line 89"/>
              <p:cNvSpPr/>
              <p:nvPr/>
            </p:nvSpPr>
            <p:spPr>
              <a:xfrm flipH="1">
                <a:off x="7020" y="6239"/>
                <a:ext cx="180" cy="113"/>
              </a:xfrm>
              <a:prstGeom prst="line">
                <a:avLst/>
              </a:prstGeom>
              <a:ln w="38100" cap="flat" cmpd="sng">
                <a:solidFill>
                  <a:srgbClr val="000000"/>
                </a:solidFill>
                <a:prstDash val="solid"/>
                <a:headEnd type="none" w="med" len="med"/>
                <a:tailEnd type="none" w="med" len="med"/>
              </a:ln>
            </p:spPr>
          </p:sp>
          <p:sp>
            <p:nvSpPr>
              <p:cNvPr id="13397" name="Line 90"/>
              <p:cNvSpPr/>
              <p:nvPr/>
            </p:nvSpPr>
            <p:spPr>
              <a:xfrm flipH="1">
                <a:off x="7164" y="6246"/>
                <a:ext cx="180" cy="113"/>
              </a:xfrm>
              <a:prstGeom prst="line">
                <a:avLst/>
              </a:prstGeom>
              <a:ln w="38100" cap="flat" cmpd="sng">
                <a:solidFill>
                  <a:srgbClr val="000000"/>
                </a:solidFill>
                <a:prstDash val="solid"/>
                <a:headEnd type="none" w="med" len="med"/>
                <a:tailEnd type="none" w="med" len="med"/>
              </a:ln>
            </p:spPr>
          </p:sp>
        </p:grpSp>
        <p:sp>
          <p:nvSpPr>
            <p:cNvPr id="13398" name="Line 91"/>
            <p:cNvSpPr/>
            <p:nvPr/>
          </p:nvSpPr>
          <p:spPr>
            <a:xfrm>
              <a:off x="4845" y="7053"/>
              <a:ext cx="1593" cy="0"/>
            </a:xfrm>
            <a:prstGeom prst="line">
              <a:avLst/>
            </a:prstGeom>
            <a:ln w="38100" cap="flat" cmpd="sng">
              <a:solidFill>
                <a:srgbClr val="000000"/>
              </a:solidFill>
              <a:prstDash val="solid"/>
              <a:headEnd type="none" w="med" len="med"/>
              <a:tailEnd type="none" w="med" len="med"/>
            </a:ln>
          </p:spPr>
        </p:sp>
        <p:grpSp>
          <p:nvGrpSpPr>
            <p:cNvPr id="13399" name="Group 92"/>
            <p:cNvGrpSpPr/>
            <p:nvPr/>
          </p:nvGrpSpPr>
          <p:grpSpPr>
            <a:xfrm>
              <a:off x="5580" y="7056"/>
              <a:ext cx="864" cy="120"/>
              <a:chOff x="6480" y="6239"/>
              <a:chExt cx="864" cy="120"/>
            </a:xfrm>
          </p:grpSpPr>
          <p:sp>
            <p:nvSpPr>
              <p:cNvPr id="13400" name="Line 93"/>
              <p:cNvSpPr/>
              <p:nvPr/>
            </p:nvSpPr>
            <p:spPr>
              <a:xfrm flipH="1">
                <a:off x="6480" y="6239"/>
                <a:ext cx="180" cy="113"/>
              </a:xfrm>
              <a:prstGeom prst="line">
                <a:avLst/>
              </a:prstGeom>
              <a:ln w="38100" cap="flat" cmpd="sng">
                <a:solidFill>
                  <a:srgbClr val="000000"/>
                </a:solidFill>
                <a:prstDash val="solid"/>
                <a:headEnd type="none" w="med" len="med"/>
                <a:tailEnd type="none" w="med" len="med"/>
              </a:ln>
            </p:spPr>
          </p:sp>
          <p:sp>
            <p:nvSpPr>
              <p:cNvPr id="13401" name="Line 94"/>
              <p:cNvSpPr/>
              <p:nvPr/>
            </p:nvSpPr>
            <p:spPr>
              <a:xfrm flipH="1">
                <a:off x="6660" y="6239"/>
                <a:ext cx="180" cy="113"/>
              </a:xfrm>
              <a:prstGeom prst="line">
                <a:avLst/>
              </a:prstGeom>
              <a:ln w="38100" cap="flat" cmpd="sng">
                <a:solidFill>
                  <a:srgbClr val="000000"/>
                </a:solidFill>
                <a:prstDash val="solid"/>
                <a:headEnd type="none" w="med" len="med"/>
                <a:tailEnd type="none" w="med" len="med"/>
              </a:ln>
            </p:spPr>
          </p:sp>
          <p:sp>
            <p:nvSpPr>
              <p:cNvPr id="13402" name="Line 95"/>
              <p:cNvSpPr/>
              <p:nvPr/>
            </p:nvSpPr>
            <p:spPr>
              <a:xfrm flipH="1">
                <a:off x="6840" y="6239"/>
                <a:ext cx="180" cy="113"/>
              </a:xfrm>
              <a:prstGeom prst="line">
                <a:avLst/>
              </a:prstGeom>
              <a:ln w="38100" cap="flat" cmpd="sng">
                <a:solidFill>
                  <a:srgbClr val="000000"/>
                </a:solidFill>
                <a:prstDash val="solid"/>
                <a:headEnd type="none" w="med" len="med"/>
                <a:tailEnd type="none" w="med" len="med"/>
              </a:ln>
            </p:spPr>
          </p:sp>
          <p:sp>
            <p:nvSpPr>
              <p:cNvPr id="13403" name="Line 96"/>
              <p:cNvSpPr/>
              <p:nvPr/>
            </p:nvSpPr>
            <p:spPr>
              <a:xfrm flipH="1">
                <a:off x="7020" y="6239"/>
                <a:ext cx="180" cy="113"/>
              </a:xfrm>
              <a:prstGeom prst="line">
                <a:avLst/>
              </a:prstGeom>
              <a:ln w="38100" cap="flat" cmpd="sng">
                <a:solidFill>
                  <a:srgbClr val="000000"/>
                </a:solidFill>
                <a:prstDash val="solid"/>
                <a:headEnd type="none" w="med" len="med"/>
                <a:tailEnd type="none" w="med" len="med"/>
              </a:ln>
            </p:spPr>
          </p:sp>
          <p:sp>
            <p:nvSpPr>
              <p:cNvPr id="13404" name="Line 97"/>
              <p:cNvSpPr/>
              <p:nvPr/>
            </p:nvSpPr>
            <p:spPr>
              <a:xfrm flipH="1">
                <a:off x="7164" y="6246"/>
                <a:ext cx="180" cy="113"/>
              </a:xfrm>
              <a:prstGeom prst="line">
                <a:avLst/>
              </a:prstGeom>
              <a:ln w="38100" cap="flat" cmpd="sng">
                <a:solidFill>
                  <a:srgbClr val="000000"/>
                </a:solidFill>
                <a:prstDash val="solid"/>
                <a:headEnd type="none" w="med" len="med"/>
                <a:tailEnd type="none" w="med" len="med"/>
              </a:ln>
            </p:spPr>
          </p:sp>
        </p:grpSp>
      </p:grpSp>
      <p:sp>
        <p:nvSpPr>
          <p:cNvPr id="13405" name="Line 98"/>
          <p:cNvSpPr/>
          <p:nvPr/>
        </p:nvSpPr>
        <p:spPr>
          <a:xfrm>
            <a:off x="7835900" y="784225"/>
            <a:ext cx="0" cy="463550"/>
          </a:xfrm>
          <a:prstGeom prst="line">
            <a:avLst/>
          </a:prstGeom>
          <a:ln w="38100" cap="flat" cmpd="sng">
            <a:solidFill>
              <a:schemeClr val="tx1"/>
            </a:solidFill>
            <a:prstDash val="solid"/>
            <a:headEnd type="none" w="med" len="med"/>
            <a:tailEnd type="none" w="med" len="med"/>
          </a:ln>
        </p:spPr>
      </p:sp>
      <p:grpSp>
        <p:nvGrpSpPr>
          <p:cNvPr id="13406" name="Group 99"/>
          <p:cNvGrpSpPr/>
          <p:nvPr/>
        </p:nvGrpSpPr>
        <p:grpSpPr>
          <a:xfrm>
            <a:off x="7670800" y="4956175"/>
            <a:ext cx="458788" cy="1390650"/>
            <a:chOff x="768" y="3120"/>
            <a:chExt cx="192" cy="720"/>
          </a:xfrm>
        </p:grpSpPr>
        <p:sp>
          <p:nvSpPr>
            <p:cNvPr id="13407" name="Rectangle 100"/>
            <p:cNvSpPr/>
            <p:nvPr/>
          </p:nvSpPr>
          <p:spPr>
            <a:xfrm>
              <a:off x="768" y="321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408" name="Rectangle 101"/>
            <p:cNvSpPr/>
            <p:nvPr/>
          </p:nvSpPr>
          <p:spPr>
            <a:xfrm>
              <a:off x="768" y="345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409" name="Rectangle 102"/>
            <p:cNvSpPr/>
            <p:nvPr/>
          </p:nvSpPr>
          <p:spPr>
            <a:xfrm>
              <a:off x="768" y="3696"/>
              <a:ext cx="192" cy="144"/>
            </a:xfrm>
            <a:prstGeom prst="rect">
              <a:avLst/>
            </a:prstGeom>
            <a:solidFill>
              <a:srgbClr val="663300"/>
            </a:solidFill>
            <a:ln w="38100" cap="flat" cmpd="sng">
              <a:solidFill>
                <a:schemeClr val="tx1"/>
              </a:solidFill>
              <a:prstDash val="solid"/>
              <a:miter/>
              <a:headEnd type="none" w="med" len="med"/>
              <a:tailEnd type="none" w="med" len="med"/>
            </a:ln>
          </p:spPr>
          <p:txBody>
            <a:bodyPr wrap="none" anchor="ctr"/>
            <a:lstStyle/>
            <a:p>
              <a:pPr lvl="0"/>
              <a:endParaRPr sz="2800" b="1" i="1" dirty="0">
                <a:latin typeface="Times New Roman" panose="02020603050405020304" pitchFamily="18" charset="0"/>
                <a:ea typeface="宋体" panose="02010600030101010101" pitchFamily="2" charset="-122"/>
              </a:endParaRPr>
            </a:p>
          </p:txBody>
        </p:sp>
        <p:sp>
          <p:nvSpPr>
            <p:cNvPr id="13410" name="Line 103"/>
            <p:cNvSpPr/>
            <p:nvPr/>
          </p:nvSpPr>
          <p:spPr>
            <a:xfrm>
              <a:off x="855" y="3360"/>
              <a:ext cx="0" cy="96"/>
            </a:xfrm>
            <a:prstGeom prst="line">
              <a:avLst/>
            </a:prstGeom>
            <a:ln w="38100" cap="flat" cmpd="sng">
              <a:solidFill>
                <a:schemeClr val="tx1"/>
              </a:solidFill>
              <a:prstDash val="solid"/>
              <a:headEnd type="none" w="med" len="med"/>
              <a:tailEnd type="none" w="med" len="med"/>
            </a:ln>
          </p:spPr>
        </p:sp>
        <p:sp>
          <p:nvSpPr>
            <p:cNvPr id="13411" name="Line 104"/>
            <p:cNvSpPr/>
            <p:nvPr/>
          </p:nvSpPr>
          <p:spPr>
            <a:xfrm>
              <a:off x="855" y="3120"/>
              <a:ext cx="0" cy="96"/>
            </a:xfrm>
            <a:prstGeom prst="line">
              <a:avLst/>
            </a:prstGeom>
            <a:ln w="38100" cap="flat" cmpd="sng">
              <a:solidFill>
                <a:schemeClr val="tx1"/>
              </a:solidFill>
              <a:prstDash val="solid"/>
              <a:headEnd type="none" w="med" len="med"/>
              <a:tailEnd type="none" w="med" len="med"/>
            </a:ln>
          </p:spPr>
        </p:sp>
        <p:sp>
          <p:nvSpPr>
            <p:cNvPr id="13412" name="Line 105"/>
            <p:cNvSpPr/>
            <p:nvPr/>
          </p:nvSpPr>
          <p:spPr>
            <a:xfrm>
              <a:off x="855" y="3600"/>
              <a:ext cx="0" cy="96"/>
            </a:xfrm>
            <a:prstGeom prst="line">
              <a:avLst/>
            </a:prstGeom>
            <a:ln w="38100" cap="flat" cmpd="sng">
              <a:solidFill>
                <a:schemeClr val="tx1"/>
              </a:solidFill>
              <a:prstDash val="solid"/>
              <a:headEnd type="none" w="med" len="med"/>
              <a:tailEnd type="none" w="med" len="med"/>
            </a:ln>
          </p:spPr>
        </p:sp>
      </p:grpSp>
      <p:sp>
        <p:nvSpPr>
          <p:cNvPr id="13413" name="直接连接符 13412"/>
          <p:cNvSpPr/>
          <p:nvPr/>
        </p:nvSpPr>
        <p:spPr>
          <a:xfrm flipH="1">
            <a:off x="869950" y="2781300"/>
            <a:ext cx="388938" cy="1439863"/>
          </a:xfrm>
          <a:prstGeom prst="line">
            <a:avLst/>
          </a:prstGeom>
          <a:ln w="38100" cap="flat" cmpd="sng">
            <a:solidFill>
              <a:schemeClr val="tx1"/>
            </a:solidFill>
            <a:prstDash val="solid"/>
            <a:headEnd type="none" w="med" len="med"/>
            <a:tailEnd type="none" w="med" len="med"/>
          </a:ln>
        </p:spPr>
      </p:sp>
      <p:sp>
        <p:nvSpPr>
          <p:cNvPr id="13414" name="直接连接符 13413"/>
          <p:cNvSpPr/>
          <p:nvPr/>
        </p:nvSpPr>
        <p:spPr>
          <a:xfrm flipV="1">
            <a:off x="1662113" y="2074863"/>
            <a:ext cx="0" cy="2160587"/>
          </a:xfrm>
          <a:prstGeom prst="line">
            <a:avLst/>
          </a:prstGeom>
          <a:ln w="38100" cap="flat" cmpd="sng">
            <a:solidFill>
              <a:schemeClr val="tx1"/>
            </a:solidFill>
            <a:prstDash val="solid"/>
            <a:headEnd type="none" w="med" len="med"/>
            <a:tailEnd type="none" w="med" len="med"/>
          </a:ln>
        </p:spPr>
      </p:sp>
      <p:sp>
        <p:nvSpPr>
          <p:cNvPr id="13415" name="直接连接符 13414"/>
          <p:cNvSpPr/>
          <p:nvPr/>
        </p:nvSpPr>
        <p:spPr>
          <a:xfrm flipH="1">
            <a:off x="525463" y="1944688"/>
            <a:ext cx="358775" cy="1584325"/>
          </a:xfrm>
          <a:prstGeom prst="line">
            <a:avLst/>
          </a:prstGeom>
          <a:ln w="38100" cap="flat" cmpd="sng">
            <a:solidFill>
              <a:schemeClr val="tx1"/>
            </a:solidFill>
            <a:prstDash val="solid"/>
            <a:headEnd type="none" w="med" len="med"/>
            <a:tailEnd type="stealth" w="lg" len="lg"/>
          </a:ln>
        </p:spPr>
      </p:sp>
      <p:sp>
        <p:nvSpPr>
          <p:cNvPr id="13416" name="直接连接符 13415"/>
          <p:cNvSpPr/>
          <p:nvPr/>
        </p:nvSpPr>
        <p:spPr>
          <a:xfrm flipH="1" flipV="1">
            <a:off x="7512050" y="2132013"/>
            <a:ext cx="315913" cy="1296987"/>
          </a:xfrm>
          <a:prstGeom prst="line">
            <a:avLst/>
          </a:prstGeom>
          <a:ln w="38100" cap="flat" cmpd="sng">
            <a:solidFill>
              <a:srgbClr val="660033"/>
            </a:solidFill>
            <a:prstDash val="solid"/>
            <a:headEnd type="none" w="med" len="med"/>
            <a:tailEnd type="none" w="med" len="med"/>
          </a:ln>
        </p:spPr>
      </p:sp>
      <p:sp>
        <p:nvSpPr>
          <p:cNvPr id="13417" name="直接连接符 13416"/>
          <p:cNvSpPr/>
          <p:nvPr/>
        </p:nvSpPr>
        <p:spPr>
          <a:xfrm>
            <a:off x="8302625" y="2060575"/>
            <a:ext cx="0" cy="2160588"/>
          </a:xfrm>
          <a:prstGeom prst="line">
            <a:avLst/>
          </a:prstGeom>
          <a:ln w="38100" cap="flat" cmpd="sng">
            <a:solidFill>
              <a:srgbClr val="660033"/>
            </a:solidFill>
            <a:prstDash val="solid"/>
            <a:headEnd type="none" w="med" len="med"/>
            <a:tailEnd type="none" w="med" len="med"/>
          </a:ln>
        </p:spPr>
      </p:sp>
      <p:sp>
        <p:nvSpPr>
          <p:cNvPr id="13418" name="直接连接符 13417"/>
          <p:cNvSpPr/>
          <p:nvPr/>
        </p:nvSpPr>
        <p:spPr>
          <a:xfrm flipH="1" flipV="1">
            <a:off x="7064375" y="2636838"/>
            <a:ext cx="433388" cy="1584325"/>
          </a:xfrm>
          <a:prstGeom prst="line">
            <a:avLst/>
          </a:prstGeom>
          <a:ln w="38100" cap="flat" cmpd="sng">
            <a:solidFill>
              <a:srgbClr val="660033"/>
            </a:solidFill>
            <a:prstDash val="solid"/>
            <a:headEnd type="none" w="med" len="med"/>
            <a:tailEnd type="stealth" w="lg" len="lg"/>
          </a:ln>
        </p:spPr>
      </p:sp>
      <p:sp>
        <p:nvSpPr>
          <p:cNvPr id="13421" name="文本框 13420"/>
          <p:cNvSpPr txBox="1"/>
          <p:nvPr/>
        </p:nvSpPr>
        <p:spPr>
          <a:xfrm>
            <a:off x="34925" y="2981325"/>
            <a:ext cx="719138" cy="519113"/>
          </a:xfrm>
          <a:prstGeom prst="rect">
            <a:avLst/>
          </a:prstGeom>
          <a:noFill/>
          <a:ln w="9525">
            <a:noFill/>
          </a:ln>
        </p:spPr>
        <p:txBody>
          <a:bodyPr>
            <a:spAutoFit/>
          </a:bodyPr>
          <a:lstStyle/>
          <a:p>
            <a:pPr lvl="0"/>
            <a:r>
              <a:rPr lang="en-US" altLang="zh-CN" sz="2800" b="1" i="1">
                <a:latin typeface="Times New Roman" panose="02020603050405020304" pitchFamily="18" charset="0"/>
                <a:ea typeface="宋体" panose="02010600030101010101" pitchFamily="2" charset="-122"/>
              </a:rPr>
              <a:t>F</a:t>
            </a:r>
          </a:p>
        </p:txBody>
      </p:sp>
      <p:sp>
        <p:nvSpPr>
          <p:cNvPr id="13422" name="文本框 13421"/>
          <p:cNvSpPr txBox="1"/>
          <p:nvPr/>
        </p:nvSpPr>
        <p:spPr>
          <a:xfrm>
            <a:off x="6516688" y="2622550"/>
            <a:ext cx="719137" cy="519113"/>
          </a:xfrm>
          <a:prstGeom prst="rect">
            <a:avLst/>
          </a:prstGeom>
          <a:noFill/>
          <a:ln w="9525">
            <a:noFill/>
          </a:ln>
        </p:spPr>
        <p:txBody>
          <a:bodyPr>
            <a:spAutoFit/>
          </a:bodyPr>
          <a:lstStyle/>
          <a:p>
            <a:pPr lvl="0"/>
            <a:r>
              <a:rPr lang="en-US" altLang="zh-CN" sz="2800" b="1" i="1">
                <a:solidFill>
                  <a:srgbClr val="660033"/>
                </a:solidFill>
                <a:latin typeface="Times New Roman" panose="02020603050405020304" pitchFamily="18" charset="0"/>
                <a:ea typeface="宋体" panose="02010600030101010101" pitchFamily="2" charset="-122"/>
              </a:rPr>
              <a:t>F</a:t>
            </a:r>
          </a:p>
        </p:txBody>
      </p:sp>
      <p:sp>
        <p:nvSpPr>
          <p:cNvPr id="13423" name="文本框 13422"/>
          <p:cNvSpPr txBox="1"/>
          <p:nvPr/>
        </p:nvSpPr>
        <p:spPr>
          <a:xfrm>
            <a:off x="323850" y="5516563"/>
            <a:ext cx="719138" cy="519112"/>
          </a:xfrm>
          <a:prstGeom prst="rect">
            <a:avLst/>
          </a:prstGeom>
          <a:noFill/>
          <a:ln w="9525">
            <a:noFill/>
          </a:ln>
        </p:spPr>
        <p:txBody>
          <a:bodyPr>
            <a:spAutoFit/>
          </a:bodyPr>
          <a:lstStyle/>
          <a:p>
            <a:pPr lvl="0"/>
            <a:r>
              <a:rPr lang="en-US" altLang="zh-CN" sz="2800" b="1" i="1">
                <a:latin typeface="Times New Roman" panose="02020603050405020304" pitchFamily="18" charset="0"/>
                <a:ea typeface="宋体" panose="02010600030101010101" pitchFamily="2" charset="-122"/>
              </a:rPr>
              <a:t>G</a:t>
            </a:r>
          </a:p>
        </p:txBody>
      </p:sp>
      <p:sp>
        <p:nvSpPr>
          <p:cNvPr id="13424" name="文本框 13423"/>
          <p:cNvSpPr txBox="1"/>
          <p:nvPr/>
        </p:nvSpPr>
        <p:spPr>
          <a:xfrm>
            <a:off x="8245475" y="5502275"/>
            <a:ext cx="719138" cy="519113"/>
          </a:xfrm>
          <a:prstGeom prst="rect">
            <a:avLst/>
          </a:prstGeom>
          <a:noFill/>
          <a:ln w="9525">
            <a:noFill/>
          </a:ln>
        </p:spPr>
        <p:txBody>
          <a:bodyPr>
            <a:spAutoFit/>
          </a:bodyPr>
          <a:lstStyle/>
          <a:p>
            <a:pPr lvl="0"/>
            <a:r>
              <a:rPr lang="en-US" altLang="zh-CN" sz="2800" b="1" i="1">
                <a:solidFill>
                  <a:srgbClr val="660033"/>
                </a:solidFill>
                <a:latin typeface="Times New Roman" panose="02020603050405020304" pitchFamily="18" charset="0"/>
                <a:ea typeface="宋体" panose="02010600030101010101" pitchFamily="2" charset="-122"/>
              </a:rPr>
              <a:t>G</a:t>
            </a:r>
          </a:p>
        </p:txBody>
      </p:sp>
      <p:grpSp>
        <p:nvGrpSpPr>
          <p:cNvPr id="13432" name="组合 13431"/>
          <p:cNvGrpSpPr/>
          <p:nvPr/>
        </p:nvGrpSpPr>
        <p:grpSpPr>
          <a:xfrm>
            <a:off x="2484438" y="404813"/>
            <a:ext cx="1878012" cy="1203325"/>
            <a:chOff x="1552" y="400"/>
            <a:chExt cx="1183" cy="758"/>
          </a:xfrm>
        </p:grpSpPr>
        <p:sp>
          <p:nvSpPr>
            <p:cNvPr id="13425" name="文本框 13424"/>
            <p:cNvSpPr txBox="1"/>
            <p:nvPr/>
          </p:nvSpPr>
          <p:spPr>
            <a:xfrm>
              <a:off x="1552" y="667"/>
              <a:ext cx="116" cy="231"/>
            </a:xfrm>
            <a:prstGeom prst="rect">
              <a:avLst/>
            </a:prstGeom>
            <a:noFill/>
            <a:ln w="9525">
              <a:noFill/>
            </a:ln>
          </p:spPr>
          <p:txBody>
            <a:bodyPr wrap="none" anchor="t">
              <a:spAutoFit/>
            </a:bodyPr>
            <a:lstStyle/>
            <a:p>
              <a:pPr lvl="0"/>
              <a:endParaRPr dirty="0">
                <a:latin typeface="Arial" panose="020B0604020202020204" pitchFamily="34" charset="0"/>
                <a:ea typeface="宋体" panose="02010600030101010101" pitchFamily="2" charset="-122"/>
              </a:endParaRPr>
            </a:p>
          </p:txBody>
        </p:sp>
        <p:sp>
          <p:nvSpPr>
            <p:cNvPr id="13427" name="文本框 13426"/>
            <p:cNvSpPr txBox="1"/>
            <p:nvPr/>
          </p:nvSpPr>
          <p:spPr>
            <a:xfrm>
              <a:off x="1565" y="572"/>
              <a:ext cx="908" cy="404"/>
            </a:xfrm>
            <a:prstGeom prst="rect">
              <a:avLst/>
            </a:prstGeom>
            <a:noFill/>
            <a:ln w="9525">
              <a:noFill/>
            </a:ln>
          </p:spPr>
          <p:txBody>
            <a:bodyPr>
              <a:spAutoFit/>
            </a:bodyPr>
            <a:lstStyle/>
            <a:p>
              <a:pPr lvl="0"/>
              <a:r>
                <a:rPr lang="en-US" altLang="zh-CN" sz="3600" b="1" i="1">
                  <a:latin typeface="Times New Roman" panose="02020603050405020304" pitchFamily="18" charset="0"/>
                  <a:ea typeface="宋体" panose="02010600030101010101" pitchFamily="2" charset="-122"/>
                </a:rPr>
                <a:t>F =</a:t>
              </a:r>
            </a:p>
          </p:txBody>
        </p:sp>
        <p:sp>
          <p:nvSpPr>
            <p:cNvPr id="13428" name="文本框 13427"/>
            <p:cNvSpPr txBox="1"/>
            <p:nvPr/>
          </p:nvSpPr>
          <p:spPr>
            <a:xfrm>
              <a:off x="2164" y="400"/>
              <a:ext cx="498" cy="404"/>
            </a:xfrm>
            <a:prstGeom prst="rect">
              <a:avLst/>
            </a:prstGeom>
            <a:noFill/>
            <a:ln w="9525">
              <a:noFill/>
            </a:ln>
          </p:spPr>
          <p:txBody>
            <a:bodyPr>
              <a:spAutoFit/>
            </a:bodyPr>
            <a:lstStyle/>
            <a:p>
              <a:pPr lvl="0"/>
              <a:r>
                <a:rPr lang="en-US" altLang="zh-CN" sz="3600" b="1" i="1">
                  <a:latin typeface="Times New Roman" panose="02020603050405020304" pitchFamily="18" charset="0"/>
                  <a:ea typeface="宋体" panose="02010600030101010101" pitchFamily="2" charset="-122"/>
                </a:rPr>
                <a:t>G</a:t>
              </a:r>
            </a:p>
          </p:txBody>
        </p:sp>
        <p:sp>
          <p:nvSpPr>
            <p:cNvPr id="13430" name="直接连接符 13429"/>
            <p:cNvSpPr/>
            <p:nvPr/>
          </p:nvSpPr>
          <p:spPr>
            <a:xfrm>
              <a:off x="2155" y="781"/>
              <a:ext cx="453" cy="0"/>
            </a:xfrm>
            <a:prstGeom prst="line">
              <a:avLst/>
            </a:prstGeom>
            <a:ln w="25400" cap="flat" cmpd="sng">
              <a:solidFill>
                <a:schemeClr val="tx1"/>
              </a:solidFill>
              <a:prstDash val="solid"/>
              <a:headEnd type="none" w="med" len="med"/>
              <a:tailEnd type="none" w="med" len="med"/>
            </a:ln>
          </p:spPr>
        </p:sp>
        <p:sp>
          <p:nvSpPr>
            <p:cNvPr id="13431" name="文本框 13430"/>
            <p:cNvSpPr txBox="1"/>
            <p:nvPr/>
          </p:nvSpPr>
          <p:spPr>
            <a:xfrm>
              <a:off x="2237" y="754"/>
              <a:ext cx="498" cy="404"/>
            </a:xfrm>
            <a:prstGeom prst="rect">
              <a:avLst/>
            </a:prstGeom>
            <a:noFill/>
            <a:ln w="9525">
              <a:noFill/>
            </a:ln>
          </p:spPr>
          <p:txBody>
            <a:bodyPr>
              <a:spAutoFit/>
            </a:bodyPr>
            <a:lstStyle/>
            <a:p>
              <a:pPr lvl="0"/>
              <a:r>
                <a:rPr lang="en-US" altLang="zh-CN" sz="3600" b="1">
                  <a:latin typeface="Times New Roman" panose="02020603050405020304" pitchFamily="18" charset="0"/>
                  <a:ea typeface="宋体" panose="02010600030101010101" pitchFamily="2" charset="-122"/>
                </a:rPr>
                <a:t>2</a:t>
              </a:r>
            </a:p>
          </p:txBody>
        </p:sp>
      </p:grpSp>
      <p:sp>
        <p:nvSpPr>
          <p:cNvPr id="13433" name="文本框 13432"/>
          <p:cNvSpPr txBox="1"/>
          <p:nvPr/>
        </p:nvSpPr>
        <p:spPr>
          <a:xfrm>
            <a:off x="2411413" y="1563688"/>
            <a:ext cx="4552950" cy="641350"/>
          </a:xfrm>
          <a:prstGeom prst="rect">
            <a:avLst/>
          </a:prstGeom>
          <a:noFill/>
          <a:ln w="9525">
            <a:noFill/>
          </a:ln>
        </p:spPr>
        <p:txBody>
          <a:bodyPr wrap="none" anchor="t">
            <a:spAutoFit/>
          </a:bodyPr>
          <a:lstStyle/>
          <a:p>
            <a:pPr lvl="0"/>
            <a:r>
              <a:rPr lang="zh-CN" altLang="en-US" sz="3600" dirty="0">
                <a:latin typeface="Arial" panose="020B0604020202020204" pitchFamily="34" charset="0"/>
                <a:ea typeface="黑体" panose="02010609060101010101" pitchFamily="2" charset="-122"/>
              </a:rPr>
              <a:t>有</a:t>
            </a:r>
            <a:r>
              <a:rPr lang="en-US" altLang="zh-CN" sz="3600" dirty="0">
                <a:latin typeface="Arial" panose="020B0604020202020204" pitchFamily="34" charset="0"/>
                <a:ea typeface="黑体" panose="02010609060101010101" pitchFamily="2" charset="-122"/>
              </a:rPr>
              <a:t>2</a:t>
            </a:r>
            <a:r>
              <a:rPr lang="zh-CN" altLang="en-US" sz="3600" dirty="0">
                <a:latin typeface="Arial" panose="020B0604020202020204" pitchFamily="34" charset="0"/>
                <a:ea typeface="黑体" panose="02010609060101010101" pitchFamily="2" charset="-122"/>
              </a:rPr>
              <a:t>股绳子在动滑轮上</a:t>
            </a:r>
          </a:p>
        </p:txBody>
      </p:sp>
      <p:sp>
        <p:nvSpPr>
          <p:cNvPr id="13434" name="文本框 13433"/>
          <p:cNvSpPr txBox="1"/>
          <p:nvPr/>
        </p:nvSpPr>
        <p:spPr>
          <a:xfrm>
            <a:off x="2411413" y="2355850"/>
            <a:ext cx="2266950" cy="641350"/>
          </a:xfrm>
          <a:prstGeom prst="rect">
            <a:avLst/>
          </a:prstGeom>
          <a:noFill/>
          <a:ln w="9525">
            <a:noFill/>
          </a:ln>
        </p:spPr>
        <p:txBody>
          <a:bodyPr wrap="none" anchor="t">
            <a:spAutoFit/>
          </a:bodyPr>
          <a:lstStyle/>
          <a:p>
            <a:pPr lvl="0"/>
            <a:r>
              <a:rPr lang="zh-CN" altLang="en-US" sz="3600" dirty="0">
                <a:latin typeface="Arial" panose="020B0604020202020204" pitchFamily="34" charset="0"/>
                <a:ea typeface="黑体" panose="02010609060101010101" pitchFamily="2" charset="-122"/>
              </a:rPr>
              <a:t>费</a:t>
            </a:r>
            <a:r>
              <a:rPr lang="en-US" altLang="zh-CN" sz="3600" dirty="0">
                <a:latin typeface="Arial" panose="020B0604020202020204" pitchFamily="34" charset="0"/>
                <a:ea typeface="黑体" panose="02010609060101010101" pitchFamily="2" charset="-122"/>
              </a:rPr>
              <a:t>2</a:t>
            </a:r>
            <a:r>
              <a:rPr lang="zh-CN" altLang="en-US" sz="3600" dirty="0">
                <a:latin typeface="Arial" panose="020B0604020202020204" pitchFamily="34" charset="0"/>
                <a:ea typeface="黑体" panose="02010609060101010101" pitchFamily="2" charset="-122"/>
              </a:rPr>
              <a:t>倍距离</a:t>
            </a:r>
          </a:p>
        </p:txBody>
      </p:sp>
      <p:grpSp>
        <p:nvGrpSpPr>
          <p:cNvPr id="13443" name="组合 13442"/>
          <p:cNvGrpSpPr/>
          <p:nvPr/>
        </p:nvGrpSpPr>
        <p:grpSpPr>
          <a:xfrm>
            <a:off x="2967038" y="3716338"/>
            <a:ext cx="1882775" cy="1146175"/>
            <a:chOff x="1869" y="2341"/>
            <a:chExt cx="1186" cy="722"/>
          </a:xfrm>
        </p:grpSpPr>
        <p:sp>
          <p:nvSpPr>
            <p:cNvPr id="13436" name="文本框 13435"/>
            <p:cNvSpPr txBox="1"/>
            <p:nvPr/>
          </p:nvSpPr>
          <p:spPr>
            <a:xfrm>
              <a:off x="1869" y="2608"/>
              <a:ext cx="116" cy="231"/>
            </a:xfrm>
            <a:prstGeom prst="rect">
              <a:avLst/>
            </a:prstGeom>
            <a:noFill/>
            <a:ln w="9525">
              <a:noFill/>
            </a:ln>
          </p:spPr>
          <p:txBody>
            <a:bodyPr wrap="none" anchor="t">
              <a:spAutoFit/>
            </a:bodyPr>
            <a:lstStyle/>
            <a:p>
              <a:pPr lvl="0"/>
              <a:endParaRPr dirty="0">
                <a:solidFill>
                  <a:srgbClr val="660033"/>
                </a:solidFill>
                <a:latin typeface="Arial" panose="020B0604020202020204" pitchFamily="34" charset="0"/>
                <a:ea typeface="宋体" panose="02010600030101010101" pitchFamily="2" charset="-122"/>
              </a:endParaRPr>
            </a:p>
          </p:txBody>
        </p:sp>
        <p:sp>
          <p:nvSpPr>
            <p:cNvPr id="13437" name="文本框 13436"/>
            <p:cNvSpPr txBox="1"/>
            <p:nvPr/>
          </p:nvSpPr>
          <p:spPr>
            <a:xfrm>
              <a:off x="1885" y="2513"/>
              <a:ext cx="908" cy="404"/>
            </a:xfrm>
            <a:prstGeom prst="rect">
              <a:avLst/>
            </a:prstGeom>
            <a:noFill/>
            <a:ln w="9525">
              <a:noFill/>
            </a:ln>
          </p:spPr>
          <p:txBody>
            <a:bodyPr>
              <a:spAutoFit/>
            </a:bodyPr>
            <a:lstStyle/>
            <a:p>
              <a:pPr lvl="0"/>
              <a:r>
                <a:rPr lang="en-US" altLang="zh-CN" sz="3600" b="1" i="1">
                  <a:solidFill>
                    <a:srgbClr val="660033"/>
                  </a:solidFill>
                  <a:latin typeface="Times New Roman" panose="02020603050405020304" pitchFamily="18" charset="0"/>
                  <a:ea typeface="宋体" panose="02010600030101010101" pitchFamily="2" charset="-122"/>
                </a:rPr>
                <a:t>F =</a:t>
              </a:r>
            </a:p>
          </p:txBody>
        </p:sp>
        <p:sp>
          <p:nvSpPr>
            <p:cNvPr id="13438" name="文本框 13437"/>
            <p:cNvSpPr txBox="1"/>
            <p:nvPr/>
          </p:nvSpPr>
          <p:spPr>
            <a:xfrm>
              <a:off x="2484" y="2341"/>
              <a:ext cx="498" cy="404"/>
            </a:xfrm>
            <a:prstGeom prst="rect">
              <a:avLst/>
            </a:prstGeom>
            <a:noFill/>
            <a:ln w="9525">
              <a:noFill/>
            </a:ln>
          </p:spPr>
          <p:txBody>
            <a:bodyPr>
              <a:spAutoFit/>
            </a:bodyPr>
            <a:lstStyle/>
            <a:p>
              <a:pPr lvl="0"/>
              <a:r>
                <a:rPr lang="en-US" altLang="zh-CN" sz="3600" b="1" i="1">
                  <a:solidFill>
                    <a:srgbClr val="660033"/>
                  </a:solidFill>
                  <a:latin typeface="Times New Roman" panose="02020603050405020304" pitchFamily="18" charset="0"/>
                  <a:ea typeface="宋体" panose="02010600030101010101" pitchFamily="2" charset="-122"/>
                </a:rPr>
                <a:t>G</a:t>
              </a:r>
            </a:p>
          </p:txBody>
        </p:sp>
        <p:sp>
          <p:nvSpPr>
            <p:cNvPr id="13439" name="直接连接符 13438"/>
            <p:cNvSpPr/>
            <p:nvPr/>
          </p:nvSpPr>
          <p:spPr>
            <a:xfrm>
              <a:off x="2475" y="2722"/>
              <a:ext cx="453" cy="0"/>
            </a:xfrm>
            <a:prstGeom prst="line">
              <a:avLst/>
            </a:prstGeom>
            <a:ln w="25400" cap="flat" cmpd="sng">
              <a:solidFill>
                <a:srgbClr val="660033"/>
              </a:solidFill>
              <a:prstDash val="solid"/>
              <a:headEnd type="none" w="med" len="med"/>
              <a:tailEnd type="none" w="med" len="med"/>
            </a:ln>
          </p:spPr>
        </p:sp>
        <p:sp>
          <p:nvSpPr>
            <p:cNvPr id="13440" name="文本框 13439"/>
            <p:cNvSpPr txBox="1"/>
            <p:nvPr/>
          </p:nvSpPr>
          <p:spPr>
            <a:xfrm>
              <a:off x="2557" y="2659"/>
              <a:ext cx="498" cy="404"/>
            </a:xfrm>
            <a:prstGeom prst="rect">
              <a:avLst/>
            </a:prstGeom>
            <a:noFill/>
            <a:ln w="9525">
              <a:noFill/>
            </a:ln>
          </p:spPr>
          <p:txBody>
            <a:bodyPr>
              <a:spAutoFit/>
            </a:bodyPr>
            <a:lstStyle/>
            <a:p>
              <a:pPr lvl="0"/>
              <a:r>
                <a:rPr lang="en-US" altLang="zh-CN" sz="3600" b="1">
                  <a:solidFill>
                    <a:srgbClr val="660033"/>
                  </a:solidFill>
                  <a:latin typeface="Times New Roman" panose="02020603050405020304" pitchFamily="18" charset="0"/>
                  <a:ea typeface="宋体" panose="02010600030101010101" pitchFamily="2" charset="-122"/>
                </a:rPr>
                <a:t>3</a:t>
              </a:r>
            </a:p>
          </p:txBody>
        </p:sp>
      </p:grpSp>
      <p:sp>
        <p:nvSpPr>
          <p:cNvPr id="13441" name="文本框 13440"/>
          <p:cNvSpPr txBox="1"/>
          <p:nvPr/>
        </p:nvSpPr>
        <p:spPr>
          <a:xfrm>
            <a:off x="2898775" y="4875213"/>
            <a:ext cx="4552950" cy="641350"/>
          </a:xfrm>
          <a:prstGeom prst="rect">
            <a:avLst/>
          </a:prstGeom>
          <a:noFill/>
          <a:ln w="9525">
            <a:noFill/>
          </a:ln>
        </p:spPr>
        <p:txBody>
          <a:bodyPr wrap="none" anchor="t">
            <a:spAutoFit/>
          </a:bodyPr>
          <a:lstStyle/>
          <a:p>
            <a:pPr lvl="0"/>
            <a:r>
              <a:rPr lang="zh-CN" altLang="en-US" sz="3600" dirty="0">
                <a:solidFill>
                  <a:srgbClr val="660033"/>
                </a:solidFill>
                <a:latin typeface="Arial" panose="020B0604020202020204" pitchFamily="34" charset="0"/>
                <a:ea typeface="黑体" panose="02010609060101010101" pitchFamily="2" charset="-122"/>
              </a:rPr>
              <a:t>有</a:t>
            </a:r>
            <a:r>
              <a:rPr lang="en-US" altLang="zh-CN" sz="3600" dirty="0">
                <a:solidFill>
                  <a:srgbClr val="660033"/>
                </a:solidFill>
                <a:latin typeface="Arial" panose="020B0604020202020204" pitchFamily="34" charset="0"/>
                <a:ea typeface="黑体" panose="02010609060101010101" pitchFamily="2" charset="-122"/>
              </a:rPr>
              <a:t>3</a:t>
            </a:r>
            <a:r>
              <a:rPr lang="zh-CN" altLang="en-US" sz="3600" dirty="0">
                <a:solidFill>
                  <a:srgbClr val="660033"/>
                </a:solidFill>
                <a:latin typeface="Arial" panose="020B0604020202020204" pitchFamily="34" charset="0"/>
                <a:ea typeface="黑体" panose="02010609060101010101" pitchFamily="2" charset="-122"/>
              </a:rPr>
              <a:t>股绳子在动滑轮上</a:t>
            </a:r>
          </a:p>
        </p:txBody>
      </p:sp>
      <p:sp>
        <p:nvSpPr>
          <p:cNvPr id="13442" name="文本框 13441"/>
          <p:cNvSpPr txBox="1"/>
          <p:nvPr/>
        </p:nvSpPr>
        <p:spPr>
          <a:xfrm>
            <a:off x="2898775" y="5667375"/>
            <a:ext cx="2266950" cy="641350"/>
          </a:xfrm>
          <a:prstGeom prst="rect">
            <a:avLst/>
          </a:prstGeom>
          <a:noFill/>
          <a:ln w="9525">
            <a:noFill/>
          </a:ln>
        </p:spPr>
        <p:txBody>
          <a:bodyPr wrap="none" anchor="t">
            <a:spAutoFit/>
          </a:bodyPr>
          <a:lstStyle/>
          <a:p>
            <a:pPr lvl="0"/>
            <a:r>
              <a:rPr lang="zh-CN" altLang="en-US" sz="3600" dirty="0">
                <a:solidFill>
                  <a:srgbClr val="660033"/>
                </a:solidFill>
                <a:latin typeface="Arial" panose="020B0604020202020204" pitchFamily="34" charset="0"/>
                <a:ea typeface="黑体" panose="02010609060101010101" pitchFamily="2" charset="-122"/>
              </a:rPr>
              <a:t>费</a:t>
            </a:r>
            <a:r>
              <a:rPr lang="en-US" altLang="zh-CN" sz="3600" dirty="0">
                <a:solidFill>
                  <a:srgbClr val="660033"/>
                </a:solidFill>
                <a:latin typeface="Arial" panose="020B0604020202020204" pitchFamily="34" charset="0"/>
                <a:ea typeface="黑体" panose="02010609060101010101" pitchFamily="2" charset="-122"/>
              </a:rPr>
              <a:t>3</a:t>
            </a:r>
            <a:r>
              <a:rPr lang="zh-CN" altLang="en-US" sz="3600" dirty="0">
                <a:solidFill>
                  <a:srgbClr val="660033"/>
                </a:solidFill>
                <a:latin typeface="Arial" panose="020B0604020202020204" pitchFamily="34" charset="0"/>
                <a:ea typeface="黑体" panose="02010609060101010101" pitchFamily="2" charset="-122"/>
              </a:rPr>
              <a:t>倍距离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432"/>
                                        </p:tgtEl>
                                        <p:attrNameLst>
                                          <p:attrName>style.visibility</p:attrName>
                                        </p:attrNameLst>
                                      </p:cBhvr>
                                      <p:to>
                                        <p:strVal val="visible"/>
                                      </p:to>
                                    </p:set>
                                    <p:animEffect transition="in" filter="blinds(horizontal)">
                                      <p:cBhvr>
                                        <p:cTn id="7" dur="500"/>
                                        <p:tgtEl>
                                          <p:spTgt spid="134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433"/>
                                        </p:tgtEl>
                                        <p:attrNameLst>
                                          <p:attrName>style.visibility</p:attrName>
                                        </p:attrNameLst>
                                      </p:cBhvr>
                                      <p:to>
                                        <p:strVal val="visible"/>
                                      </p:to>
                                    </p:set>
                                    <p:animEffect transition="in" filter="blinds(horizontal)">
                                      <p:cBhvr>
                                        <p:cTn id="12" dur="500"/>
                                        <p:tgtEl>
                                          <p:spTgt spid="134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34"/>
                                        </p:tgtEl>
                                        <p:attrNameLst>
                                          <p:attrName>style.visibility</p:attrName>
                                        </p:attrNameLst>
                                      </p:cBhvr>
                                      <p:to>
                                        <p:strVal val="visible"/>
                                      </p:to>
                                    </p:set>
                                    <p:animEffect transition="in" filter="blinds(horizontal)">
                                      <p:cBhvr>
                                        <p:cTn id="17" dur="500"/>
                                        <p:tgtEl>
                                          <p:spTgt spid="134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65"/>
                                        </p:tgtEl>
                                        <p:attrNameLst>
                                          <p:attrName>style.visibility</p:attrName>
                                        </p:attrNameLst>
                                      </p:cBhvr>
                                      <p:to>
                                        <p:strVal val="visible"/>
                                      </p:to>
                                    </p:set>
                                    <p:animEffect transition="in" filter="blinds(horizontal)">
                                      <p:cBhvr>
                                        <p:cTn id="22" dur="500"/>
                                        <p:tgtEl>
                                          <p:spTgt spid="13365"/>
                                        </p:tgtEl>
                                      </p:cBhvr>
                                    </p:animEffect>
                                  </p:childTnLst>
                                </p:cTn>
                              </p:par>
                              <p:par>
                                <p:cTn id="23" presetID="3" presetClass="entr" presetSubtype="10" fill="hold" nodeType="withEffect">
                                  <p:stCondLst>
                                    <p:cond delay="0"/>
                                  </p:stCondLst>
                                  <p:childTnLst>
                                    <p:set>
                                      <p:cBhvr>
                                        <p:cTn id="24" dur="1" fill="hold">
                                          <p:stCondLst>
                                            <p:cond delay="0"/>
                                          </p:stCondLst>
                                        </p:cTn>
                                        <p:tgtEl>
                                          <p:spTgt spid="13378"/>
                                        </p:tgtEl>
                                        <p:attrNameLst>
                                          <p:attrName>style.visibility</p:attrName>
                                        </p:attrNameLst>
                                      </p:cBhvr>
                                      <p:to>
                                        <p:strVal val="visible"/>
                                      </p:to>
                                    </p:set>
                                    <p:animEffect transition="in" filter="blinds(horizontal)">
                                      <p:cBhvr>
                                        <p:cTn id="25" dur="500"/>
                                        <p:tgtEl>
                                          <p:spTgt spid="13378"/>
                                        </p:tgtEl>
                                      </p:cBhvr>
                                    </p:animEffect>
                                  </p:childTnLst>
                                </p:cTn>
                              </p:par>
                              <p:par>
                                <p:cTn id="26" presetID="3" presetClass="entr" presetSubtype="10" fill="hold" nodeType="withEffect">
                                  <p:stCondLst>
                                    <p:cond delay="0"/>
                                  </p:stCondLst>
                                  <p:childTnLst>
                                    <p:set>
                                      <p:cBhvr>
                                        <p:cTn id="27" dur="1" fill="hold">
                                          <p:stCondLst>
                                            <p:cond delay="0"/>
                                          </p:stCondLst>
                                        </p:cTn>
                                        <p:tgtEl>
                                          <p:spTgt spid="13391"/>
                                        </p:tgtEl>
                                        <p:attrNameLst>
                                          <p:attrName>style.visibility</p:attrName>
                                        </p:attrNameLst>
                                      </p:cBhvr>
                                      <p:to>
                                        <p:strVal val="visible"/>
                                      </p:to>
                                    </p:set>
                                    <p:animEffect transition="in" filter="blinds(horizontal)">
                                      <p:cBhvr>
                                        <p:cTn id="28" dur="500"/>
                                        <p:tgtEl>
                                          <p:spTgt spid="13391"/>
                                        </p:tgtEl>
                                      </p:cBhvr>
                                    </p:animEffect>
                                  </p:childTnLst>
                                </p:cTn>
                              </p:par>
                              <p:par>
                                <p:cTn id="29" presetID="3" presetClass="entr" presetSubtype="10" fill="hold" nodeType="withEffect">
                                  <p:stCondLst>
                                    <p:cond delay="0"/>
                                  </p:stCondLst>
                                  <p:childTnLst>
                                    <p:set>
                                      <p:cBhvr>
                                        <p:cTn id="30" dur="1" fill="hold">
                                          <p:stCondLst>
                                            <p:cond delay="0"/>
                                          </p:stCondLst>
                                        </p:cTn>
                                        <p:tgtEl>
                                          <p:spTgt spid="13405"/>
                                        </p:tgtEl>
                                        <p:attrNameLst>
                                          <p:attrName>style.visibility</p:attrName>
                                        </p:attrNameLst>
                                      </p:cBhvr>
                                      <p:to>
                                        <p:strVal val="visible"/>
                                      </p:to>
                                    </p:set>
                                    <p:animEffect transition="in" filter="blinds(horizontal)">
                                      <p:cBhvr>
                                        <p:cTn id="31" dur="500"/>
                                        <p:tgtEl>
                                          <p:spTgt spid="13405"/>
                                        </p:tgtEl>
                                      </p:cBhvr>
                                    </p:animEffect>
                                  </p:childTnLst>
                                </p:cTn>
                              </p:par>
                              <p:par>
                                <p:cTn id="32" presetID="3" presetClass="entr" presetSubtype="10" fill="hold" nodeType="withEffect">
                                  <p:stCondLst>
                                    <p:cond delay="0"/>
                                  </p:stCondLst>
                                  <p:childTnLst>
                                    <p:set>
                                      <p:cBhvr>
                                        <p:cTn id="33" dur="1" fill="hold">
                                          <p:stCondLst>
                                            <p:cond delay="0"/>
                                          </p:stCondLst>
                                        </p:cTn>
                                        <p:tgtEl>
                                          <p:spTgt spid="13406"/>
                                        </p:tgtEl>
                                        <p:attrNameLst>
                                          <p:attrName>style.visibility</p:attrName>
                                        </p:attrNameLst>
                                      </p:cBhvr>
                                      <p:to>
                                        <p:strVal val="visible"/>
                                      </p:to>
                                    </p:set>
                                    <p:animEffect transition="in" filter="blinds(horizontal)">
                                      <p:cBhvr>
                                        <p:cTn id="34" dur="500"/>
                                        <p:tgtEl>
                                          <p:spTgt spid="13406"/>
                                        </p:tgtEl>
                                      </p:cBhvr>
                                    </p:animEffect>
                                  </p:childTnLst>
                                </p:cTn>
                              </p:par>
                              <p:par>
                                <p:cTn id="35" presetID="3" presetClass="entr" presetSubtype="10" fill="hold" nodeType="withEffect">
                                  <p:stCondLst>
                                    <p:cond delay="0"/>
                                  </p:stCondLst>
                                  <p:childTnLst>
                                    <p:set>
                                      <p:cBhvr>
                                        <p:cTn id="36" dur="1" fill="hold">
                                          <p:stCondLst>
                                            <p:cond delay="0"/>
                                          </p:stCondLst>
                                        </p:cTn>
                                        <p:tgtEl>
                                          <p:spTgt spid="13416"/>
                                        </p:tgtEl>
                                        <p:attrNameLst>
                                          <p:attrName>style.visibility</p:attrName>
                                        </p:attrNameLst>
                                      </p:cBhvr>
                                      <p:to>
                                        <p:strVal val="visible"/>
                                      </p:to>
                                    </p:set>
                                    <p:animEffect transition="in" filter="blinds(horizontal)">
                                      <p:cBhvr>
                                        <p:cTn id="37" dur="500"/>
                                        <p:tgtEl>
                                          <p:spTgt spid="13416"/>
                                        </p:tgtEl>
                                      </p:cBhvr>
                                    </p:animEffect>
                                  </p:childTnLst>
                                </p:cTn>
                              </p:par>
                              <p:par>
                                <p:cTn id="38" presetID="3" presetClass="entr" presetSubtype="10" fill="hold" nodeType="withEffect">
                                  <p:stCondLst>
                                    <p:cond delay="0"/>
                                  </p:stCondLst>
                                  <p:childTnLst>
                                    <p:set>
                                      <p:cBhvr>
                                        <p:cTn id="39" dur="1" fill="hold">
                                          <p:stCondLst>
                                            <p:cond delay="0"/>
                                          </p:stCondLst>
                                        </p:cTn>
                                        <p:tgtEl>
                                          <p:spTgt spid="13417"/>
                                        </p:tgtEl>
                                        <p:attrNameLst>
                                          <p:attrName>style.visibility</p:attrName>
                                        </p:attrNameLst>
                                      </p:cBhvr>
                                      <p:to>
                                        <p:strVal val="visible"/>
                                      </p:to>
                                    </p:set>
                                    <p:animEffect transition="in" filter="blinds(horizontal)">
                                      <p:cBhvr>
                                        <p:cTn id="40" dur="500"/>
                                        <p:tgtEl>
                                          <p:spTgt spid="13417"/>
                                        </p:tgtEl>
                                      </p:cBhvr>
                                    </p:animEffect>
                                  </p:childTnLst>
                                </p:cTn>
                              </p:par>
                              <p:par>
                                <p:cTn id="41" presetID="3" presetClass="entr" presetSubtype="10" fill="hold" nodeType="withEffect">
                                  <p:stCondLst>
                                    <p:cond delay="0"/>
                                  </p:stCondLst>
                                  <p:childTnLst>
                                    <p:set>
                                      <p:cBhvr>
                                        <p:cTn id="42" dur="1" fill="hold">
                                          <p:stCondLst>
                                            <p:cond delay="0"/>
                                          </p:stCondLst>
                                        </p:cTn>
                                        <p:tgtEl>
                                          <p:spTgt spid="13418"/>
                                        </p:tgtEl>
                                        <p:attrNameLst>
                                          <p:attrName>style.visibility</p:attrName>
                                        </p:attrNameLst>
                                      </p:cBhvr>
                                      <p:to>
                                        <p:strVal val="visible"/>
                                      </p:to>
                                    </p:set>
                                    <p:animEffect transition="in" filter="blinds(horizontal)">
                                      <p:cBhvr>
                                        <p:cTn id="43" dur="500"/>
                                        <p:tgtEl>
                                          <p:spTgt spid="134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3422"/>
                                        </p:tgtEl>
                                        <p:attrNameLst>
                                          <p:attrName>style.visibility</p:attrName>
                                        </p:attrNameLst>
                                      </p:cBhvr>
                                      <p:to>
                                        <p:strVal val="visible"/>
                                      </p:to>
                                    </p:set>
                                    <p:animEffect transition="in" filter="blinds(horizontal)">
                                      <p:cBhvr>
                                        <p:cTn id="46" dur="500"/>
                                        <p:tgtEl>
                                          <p:spTgt spid="1342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3424"/>
                                        </p:tgtEl>
                                        <p:attrNameLst>
                                          <p:attrName>style.visibility</p:attrName>
                                        </p:attrNameLst>
                                      </p:cBhvr>
                                      <p:to>
                                        <p:strVal val="visible"/>
                                      </p:to>
                                    </p:set>
                                    <p:animEffect transition="in" filter="blinds(horizontal)">
                                      <p:cBhvr>
                                        <p:cTn id="49" dur="500"/>
                                        <p:tgtEl>
                                          <p:spTgt spid="1342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3443"/>
                                        </p:tgtEl>
                                        <p:attrNameLst>
                                          <p:attrName>style.visibility</p:attrName>
                                        </p:attrNameLst>
                                      </p:cBhvr>
                                      <p:to>
                                        <p:strVal val="visible"/>
                                      </p:to>
                                    </p:set>
                                    <p:animEffect transition="in" filter="blinds(horizontal)">
                                      <p:cBhvr>
                                        <p:cTn id="54" dur="500"/>
                                        <p:tgtEl>
                                          <p:spTgt spid="1344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441"/>
                                        </p:tgtEl>
                                        <p:attrNameLst>
                                          <p:attrName>style.visibility</p:attrName>
                                        </p:attrNameLst>
                                      </p:cBhvr>
                                      <p:to>
                                        <p:strVal val="visible"/>
                                      </p:to>
                                    </p:set>
                                    <p:animEffect transition="in" filter="blinds(horizontal)">
                                      <p:cBhvr>
                                        <p:cTn id="59" dur="500"/>
                                        <p:tgtEl>
                                          <p:spTgt spid="1344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3442"/>
                                        </p:tgtEl>
                                        <p:attrNameLst>
                                          <p:attrName>style.visibility</p:attrName>
                                        </p:attrNameLst>
                                      </p:cBhvr>
                                      <p:to>
                                        <p:strVal val="visible"/>
                                      </p:to>
                                    </p:set>
                                    <p:animEffect transition="in" filter="blinds(horizontal)">
                                      <p:cBhvr>
                                        <p:cTn id="64" dur="500"/>
                                        <p:tgtEl>
                                          <p:spTgt spid="13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2" grpId="0"/>
      <p:bldP spid="13424" grpId="0"/>
      <p:bldP spid="13433" grpId="0"/>
      <p:bldP spid="13434" grpId="0"/>
      <p:bldP spid="13441" grpId="0"/>
      <p:bldP spid="1344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4" name="Text Box 6"/>
          <p:cNvSpPr txBox="1"/>
          <p:nvPr/>
        </p:nvSpPr>
        <p:spPr>
          <a:xfrm>
            <a:off x="684213" y="5876925"/>
            <a:ext cx="6913562" cy="823913"/>
          </a:xfrm>
          <a:prstGeom prst="rect">
            <a:avLst/>
          </a:prstGeom>
          <a:noFill/>
          <a:ln w="9525">
            <a:noFill/>
          </a:ln>
        </p:spPr>
        <p:txBody>
          <a:bodyPr>
            <a:spAutoFit/>
          </a:bodyPr>
          <a:lstStyle/>
          <a:p>
            <a:pPr lvl="0">
              <a:spcBef>
                <a:spcPct val="50000"/>
              </a:spcBef>
            </a:pPr>
            <a:r>
              <a:rPr lang="zh-CN" altLang="en-US" sz="4000" b="1" dirty="0">
                <a:latin typeface="Times New Roman" panose="02020603050405020304" pitchFamily="18" charset="0"/>
                <a:ea typeface="黑体" panose="02010609060101010101" pitchFamily="2" charset="-122"/>
              </a:rPr>
              <a:t>绳子自由端的距离：</a:t>
            </a:r>
            <a:r>
              <a:rPr lang="en-US" altLang="zh-CN" sz="4800" b="1" i="1">
                <a:latin typeface="Times New Roman" panose="02020603050405020304" pitchFamily="18" charset="0"/>
                <a:ea typeface="黑体" panose="02010609060101010101" pitchFamily="2" charset="-122"/>
              </a:rPr>
              <a:t>S = n</a:t>
            </a:r>
            <a:r>
              <a:rPr lang="en-US" altLang="zh-CN" sz="4800" b="1" i="1">
                <a:solidFill>
                  <a:srgbClr val="FF3300"/>
                </a:solidFill>
                <a:latin typeface="Times New Roman" panose="02020603050405020304" pitchFamily="18" charset="0"/>
                <a:ea typeface="黑体" panose="02010609060101010101" pitchFamily="2" charset="-122"/>
              </a:rPr>
              <a:t> </a:t>
            </a:r>
            <a:r>
              <a:rPr lang="en-US" altLang="zh-CN" sz="4800" b="1" i="1">
                <a:latin typeface="Times New Roman" panose="02020603050405020304" pitchFamily="18" charset="0"/>
                <a:ea typeface="黑体" panose="02010609060101010101" pitchFamily="2" charset="-122"/>
              </a:rPr>
              <a:t>h </a:t>
            </a:r>
          </a:p>
        </p:txBody>
      </p:sp>
      <p:sp>
        <p:nvSpPr>
          <p:cNvPr id="16388" name="Text Box 7"/>
          <p:cNvSpPr txBox="1"/>
          <p:nvPr/>
        </p:nvSpPr>
        <p:spPr>
          <a:xfrm>
            <a:off x="250825" y="260350"/>
            <a:ext cx="8785225" cy="762000"/>
          </a:xfrm>
          <a:prstGeom prst="rect">
            <a:avLst/>
          </a:prstGeom>
          <a:noFill/>
          <a:ln w="9525">
            <a:noFill/>
          </a:ln>
        </p:spPr>
        <p:txBody>
          <a:bodyPr>
            <a:spAutoFit/>
          </a:bodyPr>
          <a:lstStyle/>
          <a:p>
            <a:pPr lvl="0">
              <a:spcBef>
                <a:spcPct val="50000"/>
              </a:spcBef>
            </a:pPr>
            <a:r>
              <a:rPr lang="zh-CN" altLang="en-US" sz="4400" dirty="0">
                <a:latin typeface="华文彩云" panose="02010800040101010101" pitchFamily="2" charset="-122"/>
                <a:ea typeface="黑体" panose="02010609060101010101" pitchFamily="2" charset="-122"/>
              </a:rPr>
              <a:t>使用滑轮组</a:t>
            </a:r>
            <a:r>
              <a:rPr lang="zh-CN" altLang="en-US" sz="4400" dirty="0">
                <a:solidFill>
                  <a:srgbClr val="FF0000"/>
                </a:solidFill>
                <a:latin typeface="华文彩云" panose="02010800040101010101" pitchFamily="2" charset="-122"/>
                <a:ea typeface="黑体" panose="02010609060101010101" pitchFamily="2" charset="-122"/>
              </a:rPr>
              <a:t>吊重物</a:t>
            </a:r>
            <a:r>
              <a:rPr lang="zh-CN" altLang="en-US" sz="4400" dirty="0">
                <a:latin typeface="华文彩云" panose="02010800040101010101" pitchFamily="2" charset="-122"/>
                <a:ea typeface="黑体" panose="02010609060101010101" pitchFamily="2" charset="-122"/>
              </a:rPr>
              <a:t>时用到的公式：</a:t>
            </a:r>
          </a:p>
        </p:txBody>
      </p:sp>
      <p:grpSp>
        <p:nvGrpSpPr>
          <p:cNvPr id="16404" name="组合 16403"/>
          <p:cNvGrpSpPr/>
          <p:nvPr/>
        </p:nvGrpSpPr>
        <p:grpSpPr>
          <a:xfrm>
            <a:off x="3203575" y="2427288"/>
            <a:ext cx="2160588" cy="1289050"/>
            <a:chOff x="2018" y="1529"/>
            <a:chExt cx="1361" cy="812"/>
          </a:xfrm>
        </p:grpSpPr>
        <p:sp>
          <p:nvSpPr>
            <p:cNvPr id="16390" name="文本框 16389"/>
            <p:cNvSpPr txBox="1"/>
            <p:nvPr/>
          </p:nvSpPr>
          <p:spPr>
            <a:xfrm>
              <a:off x="2018" y="1855"/>
              <a:ext cx="116" cy="231"/>
            </a:xfrm>
            <a:prstGeom prst="rect">
              <a:avLst/>
            </a:prstGeom>
            <a:noFill/>
            <a:ln w="9525">
              <a:noFill/>
            </a:ln>
          </p:spPr>
          <p:txBody>
            <a:bodyPr wrap="none" anchor="t">
              <a:spAutoFit/>
            </a:bodyPr>
            <a:lstStyle/>
            <a:p>
              <a:pPr lvl="0"/>
              <a:endParaRPr dirty="0">
                <a:latin typeface="Arial" panose="020B0604020202020204" pitchFamily="34" charset="0"/>
                <a:ea typeface="宋体" panose="02010600030101010101" pitchFamily="2" charset="-122"/>
              </a:endParaRPr>
            </a:p>
          </p:txBody>
        </p:sp>
        <p:sp>
          <p:nvSpPr>
            <p:cNvPr id="16391" name="文本框 16390"/>
            <p:cNvSpPr txBox="1"/>
            <p:nvPr/>
          </p:nvSpPr>
          <p:spPr>
            <a:xfrm>
              <a:off x="2031" y="1760"/>
              <a:ext cx="908" cy="404"/>
            </a:xfrm>
            <a:prstGeom prst="rect">
              <a:avLst/>
            </a:prstGeom>
            <a:noFill/>
            <a:ln w="9525">
              <a:noFill/>
            </a:ln>
          </p:spPr>
          <p:txBody>
            <a:bodyPr>
              <a:spAutoFit/>
            </a:bodyPr>
            <a:lstStyle/>
            <a:p>
              <a:pPr lvl="0"/>
              <a:r>
                <a:rPr lang="en-US" altLang="zh-CN" sz="3600" b="1" i="1">
                  <a:latin typeface="Times New Roman" panose="02020603050405020304" pitchFamily="18" charset="0"/>
                  <a:ea typeface="宋体" panose="02010600030101010101" pitchFamily="2" charset="-122"/>
                </a:rPr>
                <a:t>F =</a:t>
              </a:r>
            </a:p>
          </p:txBody>
        </p:sp>
        <p:sp>
          <p:nvSpPr>
            <p:cNvPr id="16392" name="文本框 16391"/>
            <p:cNvSpPr txBox="1"/>
            <p:nvPr/>
          </p:nvSpPr>
          <p:spPr>
            <a:xfrm>
              <a:off x="2684" y="1529"/>
              <a:ext cx="695" cy="404"/>
            </a:xfrm>
            <a:prstGeom prst="rect">
              <a:avLst/>
            </a:prstGeom>
            <a:noFill/>
            <a:ln w="9525">
              <a:noFill/>
            </a:ln>
          </p:spPr>
          <p:txBody>
            <a:bodyPr>
              <a:spAutoFit/>
            </a:bodyPr>
            <a:lstStyle/>
            <a:p>
              <a:pPr lvl="0"/>
              <a:r>
                <a:rPr lang="en-US" altLang="zh-CN" sz="3600" b="1" i="1">
                  <a:latin typeface="Times New Roman" panose="02020603050405020304" pitchFamily="18" charset="0"/>
                  <a:ea typeface="宋体" panose="02010600030101010101" pitchFamily="2" charset="-122"/>
                </a:rPr>
                <a:t>G</a:t>
              </a:r>
              <a:r>
                <a:rPr lang="zh-CN" altLang="en-US" sz="3600" b="1" i="1" baseline="-25000" dirty="0">
                  <a:latin typeface="Times New Roman" panose="02020603050405020304" pitchFamily="18" charset="0"/>
                  <a:ea typeface="宋体" panose="02010600030101010101" pitchFamily="2" charset="-122"/>
                </a:rPr>
                <a:t>物</a:t>
              </a:r>
            </a:p>
          </p:txBody>
        </p:sp>
        <p:sp>
          <p:nvSpPr>
            <p:cNvPr id="16393" name="直接连接符 16392"/>
            <p:cNvSpPr/>
            <p:nvPr/>
          </p:nvSpPr>
          <p:spPr>
            <a:xfrm>
              <a:off x="2621" y="1969"/>
              <a:ext cx="713" cy="0"/>
            </a:xfrm>
            <a:prstGeom prst="line">
              <a:avLst/>
            </a:prstGeom>
            <a:ln w="25400" cap="flat" cmpd="sng">
              <a:solidFill>
                <a:schemeClr val="tx1"/>
              </a:solidFill>
              <a:prstDash val="solid"/>
              <a:headEnd type="none" w="med" len="med"/>
              <a:tailEnd type="none" w="med" len="med"/>
            </a:ln>
          </p:spPr>
        </p:sp>
        <p:sp>
          <p:nvSpPr>
            <p:cNvPr id="16394" name="文本框 16393"/>
            <p:cNvSpPr txBox="1"/>
            <p:nvPr/>
          </p:nvSpPr>
          <p:spPr>
            <a:xfrm>
              <a:off x="2745" y="1861"/>
              <a:ext cx="498" cy="480"/>
            </a:xfrm>
            <a:prstGeom prst="rect">
              <a:avLst/>
            </a:prstGeom>
            <a:noFill/>
            <a:ln w="9525">
              <a:noFill/>
            </a:ln>
          </p:spPr>
          <p:txBody>
            <a:bodyPr>
              <a:spAutoFit/>
            </a:bodyPr>
            <a:lstStyle/>
            <a:p>
              <a:pPr lvl="0"/>
              <a:r>
                <a:rPr lang="en-US" altLang="zh-CN" sz="4400" b="1" i="1">
                  <a:latin typeface="Times New Roman" panose="02020603050405020304" pitchFamily="18" charset="0"/>
                  <a:ea typeface="宋体" panose="02010600030101010101" pitchFamily="2" charset="-122"/>
                </a:rPr>
                <a:t>n</a:t>
              </a:r>
            </a:p>
          </p:txBody>
        </p:sp>
      </p:grpSp>
      <p:sp>
        <p:nvSpPr>
          <p:cNvPr id="16395" name="文本框 16394"/>
          <p:cNvSpPr txBox="1"/>
          <p:nvPr/>
        </p:nvSpPr>
        <p:spPr>
          <a:xfrm>
            <a:off x="922338" y="1512888"/>
            <a:ext cx="7753350" cy="762000"/>
          </a:xfrm>
          <a:prstGeom prst="rect">
            <a:avLst/>
          </a:prstGeom>
          <a:noFill/>
          <a:ln w="9525">
            <a:noFill/>
          </a:ln>
        </p:spPr>
        <p:txBody>
          <a:bodyPr>
            <a:spAutoFit/>
          </a:bodyPr>
          <a:lstStyle/>
          <a:p>
            <a:pPr lvl="0"/>
            <a:r>
              <a:rPr lang="zh-CN" altLang="en-US" sz="4400" dirty="0">
                <a:solidFill>
                  <a:srgbClr val="FF0000"/>
                </a:solidFill>
                <a:latin typeface="Arial" panose="020B0604020202020204" pitchFamily="34" charset="0"/>
                <a:ea typeface="黑体" panose="02010609060101010101" pitchFamily="2" charset="-122"/>
              </a:rPr>
              <a:t>不</a:t>
            </a:r>
            <a:r>
              <a:rPr lang="zh-CN" altLang="en-US" sz="4400" dirty="0">
                <a:latin typeface="Arial" panose="020B0604020202020204" pitchFamily="34" charset="0"/>
                <a:ea typeface="黑体" panose="02010609060101010101" pitchFamily="2" charset="-122"/>
              </a:rPr>
              <a:t>考虑动滑轮重和摩擦力时：</a:t>
            </a:r>
          </a:p>
        </p:txBody>
      </p:sp>
      <p:sp>
        <p:nvSpPr>
          <p:cNvPr id="16397" name="文本框 16396"/>
          <p:cNvSpPr txBox="1"/>
          <p:nvPr/>
        </p:nvSpPr>
        <p:spPr>
          <a:xfrm>
            <a:off x="922338" y="3746500"/>
            <a:ext cx="5737225" cy="762000"/>
          </a:xfrm>
          <a:prstGeom prst="rect">
            <a:avLst/>
          </a:prstGeom>
          <a:noFill/>
          <a:ln w="9525">
            <a:noFill/>
          </a:ln>
        </p:spPr>
        <p:txBody>
          <a:bodyPr>
            <a:spAutoFit/>
          </a:bodyPr>
          <a:lstStyle/>
          <a:p>
            <a:pPr lvl="0"/>
            <a:r>
              <a:rPr lang="zh-CN" altLang="en-US" sz="4400" dirty="0">
                <a:solidFill>
                  <a:srgbClr val="FF0000"/>
                </a:solidFill>
                <a:latin typeface="Arial" panose="020B0604020202020204" pitchFamily="34" charset="0"/>
                <a:ea typeface="黑体" panose="02010609060101010101" pitchFamily="2" charset="-122"/>
              </a:rPr>
              <a:t>要</a:t>
            </a:r>
            <a:r>
              <a:rPr lang="zh-CN" altLang="en-US" sz="4400" dirty="0">
                <a:latin typeface="Arial" panose="020B0604020202020204" pitchFamily="34" charset="0"/>
                <a:ea typeface="黑体" panose="02010609060101010101" pitchFamily="2" charset="-122"/>
              </a:rPr>
              <a:t>考虑动滑轮重时：</a:t>
            </a:r>
          </a:p>
        </p:txBody>
      </p:sp>
      <p:grpSp>
        <p:nvGrpSpPr>
          <p:cNvPr id="16405" name="组合 16404"/>
          <p:cNvGrpSpPr/>
          <p:nvPr/>
        </p:nvGrpSpPr>
        <p:grpSpPr>
          <a:xfrm>
            <a:off x="3132138" y="4551363"/>
            <a:ext cx="3009900" cy="1325562"/>
            <a:chOff x="1973" y="2867"/>
            <a:chExt cx="1896" cy="835"/>
          </a:xfrm>
        </p:grpSpPr>
        <p:sp>
          <p:nvSpPr>
            <p:cNvPr id="16399" name="文本框 16398"/>
            <p:cNvSpPr txBox="1"/>
            <p:nvPr/>
          </p:nvSpPr>
          <p:spPr>
            <a:xfrm>
              <a:off x="1973" y="3216"/>
              <a:ext cx="116" cy="231"/>
            </a:xfrm>
            <a:prstGeom prst="rect">
              <a:avLst/>
            </a:prstGeom>
            <a:noFill/>
            <a:ln w="9525">
              <a:noFill/>
            </a:ln>
          </p:spPr>
          <p:txBody>
            <a:bodyPr wrap="none" anchor="t">
              <a:spAutoFit/>
            </a:bodyPr>
            <a:lstStyle/>
            <a:p>
              <a:pPr lvl="0"/>
              <a:endParaRPr dirty="0">
                <a:latin typeface="Arial" panose="020B0604020202020204" pitchFamily="34" charset="0"/>
                <a:ea typeface="宋体" panose="02010600030101010101" pitchFamily="2" charset="-122"/>
              </a:endParaRPr>
            </a:p>
          </p:txBody>
        </p:sp>
        <p:sp>
          <p:nvSpPr>
            <p:cNvPr id="16400" name="文本框 16399"/>
            <p:cNvSpPr txBox="1"/>
            <p:nvPr/>
          </p:nvSpPr>
          <p:spPr>
            <a:xfrm>
              <a:off x="1986" y="3121"/>
              <a:ext cx="908" cy="404"/>
            </a:xfrm>
            <a:prstGeom prst="rect">
              <a:avLst/>
            </a:prstGeom>
            <a:noFill/>
            <a:ln w="9525">
              <a:noFill/>
            </a:ln>
          </p:spPr>
          <p:txBody>
            <a:bodyPr>
              <a:spAutoFit/>
            </a:bodyPr>
            <a:lstStyle/>
            <a:p>
              <a:pPr lvl="0"/>
              <a:r>
                <a:rPr lang="en-US" altLang="zh-CN" sz="3600" b="1" i="1">
                  <a:latin typeface="Times New Roman" panose="02020603050405020304" pitchFamily="18" charset="0"/>
                  <a:ea typeface="宋体" panose="02010600030101010101" pitchFamily="2" charset="-122"/>
                </a:rPr>
                <a:t>F =</a:t>
              </a:r>
            </a:p>
          </p:txBody>
        </p:sp>
        <p:sp>
          <p:nvSpPr>
            <p:cNvPr id="16401" name="文本框 16400"/>
            <p:cNvSpPr txBox="1"/>
            <p:nvPr/>
          </p:nvSpPr>
          <p:spPr>
            <a:xfrm>
              <a:off x="2585" y="2867"/>
              <a:ext cx="1284" cy="404"/>
            </a:xfrm>
            <a:prstGeom prst="rect">
              <a:avLst/>
            </a:prstGeom>
            <a:noFill/>
            <a:ln w="9525">
              <a:noFill/>
            </a:ln>
          </p:spPr>
          <p:txBody>
            <a:bodyPr>
              <a:spAutoFit/>
            </a:bodyPr>
            <a:lstStyle/>
            <a:p>
              <a:pPr lvl="0"/>
              <a:r>
                <a:rPr lang="en-US" altLang="zh-CN" sz="3600" b="1" i="1">
                  <a:latin typeface="Times New Roman" panose="02020603050405020304" pitchFamily="18" charset="0"/>
                  <a:ea typeface="宋体" panose="02010600030101010101" pitchFamily="2" charset="-122"/>
                </a:rPr>
                <a:t>G</a:t>
              </a:r>
              <a:r>
                <a:rPr lang="zh-CN" altLang="en-US" sz="3600" b="1" i="1" baseline="-25000" dirty="0">
                  <a:latin typeface="Times New Roman" panose="02020603050405020304" pitchFamily="18" charset="0"/>
                  <a:ea typeface="宋体" panose="02010600030101010101" pitchFamily="2" charset="-122"/>
                </a:rPr>
                <a:t>物 </a:t>
              </a:r>
              <a:r>
                <a:rPr lang="en-US" altLang="zh-CN" sz="3600" b="1">
                  <a:latin typeface="Times New Roman" panose="02020603050405020304" pitchFamily="18" charset="0"/>
                  <a:ea typeface="宋体" panose="02010600030101010101" pitchFamily="2" charset="-122"/>
                </a:rPr>
                <a:t>+</a:t>
              </a:r>
              <a:r>
                <a:rPr lang="en-US" altLang="zh-CN" sz="3600" b="1" i="1">
                  <a:latin typeface="Times New Roman" panose="02020603050405020304" pitchFamily="18" charset="0"/>
                  <a:ea typeface="宋体" panose="02010600030101010101" pitchFamily="2" charset="-122"/>
                </a:rPr>
                <a:t>G</a:t>
              </a:r>
              <a:r>
                <a:rPr lang="zh-CN" altLang="en-US" sz="3600" b="1" i="1" baseline="-25000" dirty="0">
                  <a:latin typeface="Times New Roman" panose="02020603050405020304" pitchFamily="18" charset="0"/>
                  <a:ea typeface="宋体" panose="02010600030101010101" pitchFamily="2" charset="-122"/>
                </a:rPr>
                <a:t>动</a:t>
              </a:r>
            </a:p>
          </p:txBody>
        </p:sp>
        <p:sp>
          <p:nvSpPr>
            <p:cNvPr id="16402" name="直接连接符 16401"/>
            <p:cNvSpPr/>
            <p:nvPr/>
          </p:nvSpPr>
          <p:spPr>
            <a:xfrm>
              <a:off x="2585" y="3330"/>
              <a:ext cx="1166" cy="0"/>
            </a:xfrm>
            <a:prstGeom prst="line">
              <a:avLst/>
            </a:prstGeom>
            <a:ln w="25400" cap="flat" cmpd="sng">
              <a:solidFill>
                <a:schemeClr val="tx1"/>
              </a:solidFill>
              <a:prstDash val="solid"/>
              <a:headEnd type="none" w="med" len="med"/>
              <a:tailEnd type="none" w="med" len="med"/>
            </a:ln>
          </p:spPr>
        </p:sp>
        <p:sp>
          <p:nvSpPr>
            <p:cNvPr id="16403" name="文本框 16402"/>
            <p:cNvSpPr txBox="1"/>
            <p:nvPr/>
          </p:nvSpPr>
          <p:spPr>
            <a:xfrm>
              <a:off x="2972" y="3222"/>
              <a:ext cx="498" cy="480"/>
            </a:xfrm>
            <a:prstGeom prst="rect">
              <a:avLst/>
            </a:prstGeom>
            <a:noFill/>
            <a:ln w="9525">
              <a:noFill/>
            </a:ln>
          </p:spPr>
          <p:txBody>
            <a:bodyPr>
              <a:spAutoFit/>
            </a:bodyPr>
            <a:lstStyle/>
            <a:p>
              <a:pPr lvl="0"/>
              <a:r>
                <a:rPr lang="en-US" altLang="zh-CN" sz="4400" b="1" i="1">
                  <a:latin typeface="Times New Roman" panose="02020603050405020304" pitchFamily="18" charset="0"/>
                  <a:ea typeface="宋体" panose="02010600030101010101" pitchFamily="2" charset="-122"/>
                </a:rPr>
                <a:t>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404"/>
                                        </p:tgtEl>
                                        <p:attrNameLst>
                                          <p:attrName>style.visibility</p:attrName>
                                        </p:attrNameLst>
                                      </p:cBhvr>
                                      <p:to>
                                        <p:strVal val="visible"/>
                                      </p:to>
                                    </p:set>
                                    <p:animEffect transition="in" filter="blinds(horizontal)">
                                      <p:cBhvr>
                                        <p:cTn id="12" dur="500"/>
                                        <p:tgtEl>
                                          <p:spTgt spid="164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97"/>
                                        </p:tgtEl>
                                        <p:attrNameLst>
                                          <p:attrName>style.visibility</p:attrName>
                                        </p:attrNameLst>
                                      </p:cBhvr>
                                      <p:to>
                                        <p:strVal val="visible"/>
                                      </p:to>
                                    </p:set>
                                    <p:animEffect transition="in" filter="blinds(horizontal)">
                                      <p:cBhvr>
                                        <p:cTn id="17" dur="500"/>
                                        <p:tgtEl>
                                          <p:spTgt spid="163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405"/>
                                        </p:tgtEl>
                                        <p:attrNameLst>
                                          <p:attrName>style.visibility</p:attrName>
                                        </p:attrNameLst>
                                      </p:cBhvr>
                                      <p:to>
                                        <p:strVal val="visible"/>
                                      </p:to>
                                    </p:set>
                                    <p:animEffect transition="in" filter="blinds(horizontal)">
                                      <p:cBhvr>
                                        <p:cTn id="22" dur="500"/>
                                        <p:tgtEl>
                                          <p:spTgt spid="1640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blinds(horizontal)">
                                      <p:cBhvr>
                                        <p:cTn id="2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1"/>
      <p:bldP spid="16395" grpId="0"/>
      <p:bldP spid="163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
          <p:cNvSpPr/>
          <p:nvPr/>
        </p:nvSpPr>
        <p:spPr>
          <a:xfrm>
            <a:off x="755650" y="1479550"/>
            <a:ext cx="7740650" cy="3324225"/>
          </a:xfrm>
          <a:prstGeom prst="rect">
            <a:avLst/>
          </a:prstGeom>
          <a:noFill/>
          <a:ln w="9525">
            <a:noFill/>
          </a:ln>
        </p:spPr>
        <p:txBody>
          <a:bodyPr>
            <a:spAutoFit/>
          </a:bodyPr>
          <a:lstStyle/>
          <a:p>
            <a:pPr lvl="0" eaLnBrk="1" hangingPunct="1">
              <a:lnSpc>
                <a:spcPct val="150000"/>
              </a:lnSpc>
            </a:pPr>
            <a:r>
              <a:rPr lang="en-US" altLang="zh-CN" sz="2800" b="1" dirty="0">
                <a:latin typeface="Times New Roman" panose="02020603050405020304" pitchFamily="18" charset="0"/>
                <a:ea typeface="微软雅黑" panose="020B0503020204020204" pitchFamily="34" charset="-122"/>
              </a:rPr>
              <a:t>1</a:t>
            </a:r>
            <a:r>
              <a:rPr lang="zh-CN" altLang="en-US" sz="2800" b="1" dirty="0">
                <a:latin typeface="Times New Roman" panose="02020603050405020304" pitchFamily="18" charset="0"/>
                <a:ea typeface="微软雅黑" panose="020B0503020204020204" pitchFamily="34" charset="-122"/>
              </a:rPr>
              <a:t>、学校旗杆顶端装有定滑轮</a:t>
            </a:r>
            <a:r>
              <a:rPr lang="en-US" altLang="zh-CN" sz="2800" b="1" dirty="0">
                <a:latin typeface="Times New Roman" panose="02020603050405020304" pitchFamily="18" charset="0"/>
                <a:ea typeface="微软雅黑" panose="020B0503020204020204" pitchFamily="34" charset="-122"/>
              </a:rPr>
              <a:t>,</a:t>
            </a:r>
            <a:r>
              <a:rPr lang="zh-CN" altLang="en-US" sz="2800" b="1" dirty="0">
                <a:latin typeface="Times New Roman" panose="02020603050405020304" pitchFamily="18" charset="0"/>
                <a:ea typeface="微软雅黑" panose="020B0503020204020204" pitchFamily="34" charset="-122"/>
              </a:rPr>
              <a:t>这样做 </a:t>
            </a:r>
            <a:r>
              <a:rPr lang="en-US" altLang="zh-CN" sz="2800" b="1" dirty="0">
                <a:latin typeface="Times New Roman" panose="02020603050405020304" pitchFamily="18" charset="0"/>
                <a:ea typeface="微软雅黑" panose="020B0503020204020204" pitchFamily="34" charset="-122"/>
              </a:rPr>
              <a:t>(</a:t>
            </a:r>
            <a:r>
              <a:rPr lang="zh-CN" altLang="en-US" sz="2800" b="1" dirty="0">
                <a:latin typeface="Times New Roman" panose="02020603050405020304" pitchFamily="18" charset="0"/>
                <a:ea typeface="微软雅黑" panose="020B0503020204020204" pitchFamily="34" charset="-122"/>
              </a:rPr>
              <a:t>　　</a:t>
            </a:r>
            <a:r>
              <a:rPr lang="en-US" altLang="zh-CN" sz="2800" b="1" dirty="0">
                <a:latin typeface="Times New Roman" panose="02020603050405020304" pitchFamily="18" charset="0"/>
                <a:ea typeface="微软雅黑" panose="020B0503020204020204" pitchFamily="34" charset="-122"/>
              </a:rPr>
              <a:t>)</a:t>
            </a:r>
          </a:p>
          <a:p>
            <a:pPr lvl="0" eaLnBrk="1" hangingPunct="1">
              <a:lnSpc>
                <a:spcPct val="150000"/>
              </a:lnSpc>
            </a:pPr>
            <a:r>
              <a:rPr lang="en-US" altLang="zh-CN" sz="2800" b="1" dirty="0">
                <a:latin typeface="Times New Roman" panose="02020603050405020304" pitchFamily="18" charset="0"/>
                <a:ea typeface="微软雅黑" panose="020B0503020204020204" pitchFamily="34" charset="-122"/>
              </a:rPr>
              <a:t> A. </a:t>
            </a:r>
            <a:r>
              <a:rPr lang="zh-CN" altLang="en-US" sz="2800" b="1" dirty="0">
                <a:latin typeface="Times New Roman" panose="02020603050405020304" pitchFamily="18" charset="0"/>
                <a:ea typeface="微软雅黑" panose="020B0503020204020204" pitchFamily="34" charset="-122"/>
              </a:rPr>
              <a:t>既省力</a:t>
            </a:r>
            <a:r>
              <a:rPr lang="en-US" altLang="zh-CN" sz="2800" b="1" dirty="0">
                <a:latin typeface="Times New Roman" panose="02020603050405020304" pitchFamily="18" charset="0"/>
                <a:ea typeface="微软雅黑" panose="020B0503020204020204" pitchFamily="34" charset="-122"/>
              </a:rPr>
              <a:t>,</a:t>
            </a:r>
            <a:r>
              <a:rPr lang="zh-CN" altLang="en-US" sz="2800" b="1" dirty="0">
                <a:latin typeface="Times New Roman" panose="02020603050405020304" pitchFamily="18" charset="0"/>
                <a:ea typeface="微软雅黑" panose="020B0503020204020204" pitchFamily="34" charset="-122"/>
              </a:rPr>
              <a:t>也改变施力的方向        </a:t>
            </a:r>
          </a:p>
          <a:p>
            <a:pPr lvl="0" eaLnBrk="1" hangingPunct="1">
              <a:lnSpc>
                <a:spcPct val="150000"/>
              </a:lnSpc>
            </a:pPr>
            <a:r>
              <a:rPr lang="zh-CN" altLang="en-US" sz="2800" b="1" dirty="0">
                <a:latin typeface="Times New Roman" panose="02020603050405020304" pitchFamily="18" charset="0"/>
                <a:ea typeface="微软雅黑" panose="020B0503020204020204" pitchFamily="34" charset="-122"/>
              </a:rPr>
              <a:t> </a:t>
            </a:r>
            <a:r>
              <a:rPr lang="en-US" altLang="zh-CN" sz="2800" b="1" dirty="0">
                <a:latin typeface="Times New Roman" panose="02020603050405020304" pitchFamily="18" charset="0"/>
                <a:ea typeface="微软雅黑" panose="020B0503020204020204" pitchFamily="34" charset="-122"/>
              </a:rPr>
              <a:t>B. </a:t>
            </a:r>
            <a:r>
              <a:rPr lang="zh-CN" altLang="en-US" sz="2800" b="1" dirty="0">
                <a:latin typeface="Times New Roman" panose="02020603050405020304" pitchFamily="18" charset="0"/>
                <a:ea typeface="微软雅黑" panose="020B0503020204020204" pitchFamily="34" charset="-122"/>
              </a:rPr>
              <a:t>省力</a:t>
            </a:r>
            <a:r>
              <a:rPr lang="en-US" altLang="zh-CN" sz="2800" b="1" dirty="0">
                <a:latin typeface="Times New Roman" panose="02020603050405020304" pitchFamily="18" charset="0"/>
                <a:ea typeface="微软雅黑" panose="020B0503020204020204" pitchFamily="34" charset="-122"/>
              </a:rPr>
              <a:t>,</a:t>
            </a:r>
            <a:r>
              <a:rPr lang="zh-CN" altLang="en-US" sz="2800" b="1" dirty="0">
                <a:latin typeface="Times New Roman" panose="02020603050405020304" pitchFamily="18" charset="0"/>
                <a:ea typeface="微软雅黑" panose="020B0503020204020204" pitchFamily="34" charset="-122"/>
              </a:rPr>
              <a:t>但不改变施力的方向             </a:t>
            </a:r>
          </a:p>
          <a:p>
            <a:pPr lvl="0" eaLnBrk="1" hangingPunct="1">
              <a:lnSpc>
                <a:spcPct val="150000"/>
              </a:lnSpc>
            </a:pPr>
            <a:r>
              <a:rPr lang="zh-CN" altLang="en-US" sz="2800" b="1" dirty="0">
                <a:latin typeface="Times New Roman" panose="02020603050405020304" pitchFamily="18" charset="0"/>
                <a:ea typeface="微软雅黑" panose="020B0503020204020204" pitchFamily="34" charset="-122"/>
              </a:rPr>
              <a:t> </a:t>
            </a:r>
            <a:r>
              <a:rPr lang="en-US" altLang="zh-CN" sz="2800" b="1" dirty="0">
                <a:latin typeface="Times New Roman" panose="02020603050405020304" pitchFamily="18" charset="0"/>
                <a:ea typeface="微软雅黑" panose="020B0503020204020204" pitchFamily="34" charset="-122"/>
              </a:rPr>
              <a:t>C. </a:t>
            </a:r>
            <a:r>
              <a:rPr lang="zh-CN" altLang="en-US" sz="2800" b="1" dirty="0">
                <a:latin typeface="Times New Roman" panose="02020603050405020304" pitchFamily="18" charset="0"/>
                <a:ea typeface="微软雅黑" panose="020B0503020204020204" pitchFamily="34" charset="-122"/>
              </a:rPr>
              <a:t>不省力</a:t>
            </a:r>
            <a:r>
              <a:rPr lang="en-US" altLang="zh-CN" sz="2800" b="1" dirty="0">
                <a:latin typeface="Times New Roman" panose="02020603050405020304" pitchFamily="18" charset="0"/>
                <a:ea typeface="微软雅黑" panose="020B0503020204020204" pitchFamily="34" charset="-122"/>
              </a:rPr>
              <a:t>,</a:t>
            </a:r>
            <a:r>
              <a:rPr lang="zh-CN" altLang="en-US" sz="2800" b="1" dirty="0">
                <a:latin typeface="Times New Roman" panose="02020603050405020304" pitchFamily="18" charset="0"/>
                <a:ea typeface="微软雅黑" panose="020B0503020204020204" pitchFamily="34" charset="-122"/>
              </a:rPr>
              <a:t>但改变施力的方向             </a:t>
            </a:r>
          </a:p>
          <a:p>
            <a:pPr lvl="0" eaLnBrk="1" hangingPunct="1">
              <a:lnSpc>
                <a:spcPct val="150000"/>
              </a:lnSpc>
            </a:pPr>
            <a:r>
              <a:rPr lang="zh-CN" altLang="en-US" sz="2800" b="1" dirty="0">
                <a:latin typeface="Times New Roman" panose="02020603050405020304" pitchFamily="18" charset="0"/>
                <a:ea typeface="微软雅黑" panose="020B0503020204020204" pitchFamily="34" charset="-122"/>
              </a:rPr>
              <a:t>  </a:t>
            </a:r>
            <a:r>
              <a:rPr lang="en-US" altLang="zh-CN" sz="2800" b="1" dirty="0">
                <a:latin typeface="Times New Roman" panose="02020603050405020304" pitchFamily="18" charset="0"/>
                <a:ea typeface="微软雅黑" panose="020B0503020204020204" pitchFamily="34" charset="-122"/>
              </a:rPr>
              <a:t>D. </a:t>
            </a:r>
            <a:r>
              <a:rPr lang="zh-CN" altLang="en-US" sz="2800" b="1" dirty="0">
                <a:latin typeface="Times New Roman" panose="02020603050405020304" pitchFamily="18" charset="0"/>
                <a:ea typeface="微软雅黑" panose="020B0503020204020204" pitchFamily="34" charset="-122"/>
              </a:rPr>
              <a:t>既不省力</a:t>
            </a:r>
            <a:r>
              <a:rPr lang="en-US" altLang="zh-CN" sz="2800" b="1" dirty="0">
                <a:latin typeface="Times New Roman" panose="02020603050405020304" pitchFamily="18" charset="0"/>
                <a:ea typeface="微软雅黑" panose="020B0503020204020204" pitchFamily="34" charset="-122"/>
              </a:rPr>
              <a:t>,</a:t>
            </a:r>
            <a:r>
              <a:rPr lang="zh-CN" altLang="en-US" sz="2800" b="1" dirty="0">
                <a:latin typeface="Times New Roman" panose="02020603050405020304" pitchFamily="18" charset="0"/>
                <a:ea typeface="微软雅黑" panose="020B0503020204020204" pitchFamily="34" charset="-122"/>
              </a:rPr>
              <a:t>也不改变施力的方向             </a:t>
            </a:r>
          </a:p>
        </p:txBody>
      </p:sp>
      <p:sp>
        <p:nvSpPr>
          <p:cNvPr id="3" name="矩形 2"/>
          <p:cNvSpPr/>
          <p:nvPr/>
        </p:nvSpPr>
        <p:spPr>
          <a:xfrm>
            <a:off x="6804025" y="1479550"/>
            <a:ext cx="650875" cy="738188"/>
          </a:xfrm>
          <a:prstGeom prst="rect">
            <a:avLst/>
          </a:prstGeom>
          <a:noFill/>
          <a:ln w="9525">
            <a:noFill/>
          </a:ln>
        </p:spPr>
        <p:txBody>
          <a:bodyPr>
            <a:spAutoFit/>
          </a:bodyPr>
          <a:lstStyle/>
          <a:p>
            <a:pPr lvl="0" eaLnBrk="1" hangingPunct="1">
              <a:lnSpc>
                <a:spcPct val="150000"/>
              </a:lnSpc>
            </a:pPr>
            <a:r>
              <a:rPr lang="en-US" altLang="zh-CN" sz="2800" b="1" dirty="0">
                <a:solidFill>
                  <a:srgbClr val="FF0000"/>
                </a:solidFill>
                <a:latin typeface="Times New Roman" panose="02020603050405020304" pitchFamily="18" charset="0"/>
                <a:ea typeface="微软雅黑" panose="020B0503020204020204" pitchFamily="34" charset="-122"/>
              </a:rPr>
              <a:t>C</a:t>
            </a:r>
          </a:p>
        </p:txBody>
      </p:sp>
      <p:sp>
        <p:nvSpPr>
          <p:cNvPr id="4" name="圆角矩形 3"/>
          <p:cNvSpPr>
            <a:spLocks noChangeArrowheads="1"/>
          </p:cNvSpPr>
          <p:nvPr/>
        </p:nvSpPr>
        <p:spPr bwMode="auto">
          <a:xfrm>
            <a:off x="127000" y="590550"/>
            <a:ext cx="1655763" cy="504825"/>
          </a:xfrm>
          <a:prstGeom prst="roundRect">
            <a:avLst>
              <a:gd name="adj" fmla="val 16667"/>
            </a:avLst>
          </a:prstGeom>
          <a:noFill/>
          <a:ln w="12700">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mn-cs"/>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188" y="836613"/>
            <a:ext cx="7489825" cy="3324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800" b="1" i="0" u="none" strike="noStrike" kern="1200" cap="none" spc="0" normalizeH="0" baseline="0" noProof="1" smtClean="0">
                <a:ln>
                  <a:noFill/>
                </a:ln>
                <a:solidFill>
                  <a:schemeClr val="tx1"/>
                </a:solidFill>
                <a:effectLst/>
                <a:uLnTx/>
                <a:uFillTx/>
                <a:latin typeface="Times New Roman" panose="02020603050405020304" pitchFamily="18" charset="0"/>
                <a:ea typeface="微软雅黑" panose="020B0503020204020204" pitchFamily="34" charset="-122"/>
                <a:cs typeface="+mn-cs"/>
              </a:rPr>
              <a:t>2</a:t>
            </a:r>
            <a:r>
              <a:rPr kumimoji="0" lang="zh-CN" altLang="en-US" sz="2800" b="1" i="0" u="none" strike="noStrike" kern="1200" cap="none" spc="0" normalizeH="0" baseline="0" noProof="1" smtClean="0">
                <a:ln>
                  <a:noFill/>
                </a:ln>
                <a:solidFill>
                  <a:schemeClr val="tx1"/>
                </a:solidFill>
                <a:effectLst/>
                <a:uLnTx/>
                <a:uFillTx/>
                <a:latin typeface="Times New Roman" panose="02020603050405020304" pitchFamily="18" charset="0"/>
                <a:ea typeface="微软雅黑" panose="020B0503020204020204" pitchFamily="34" charset="-122"/>
                <a:cs typeface="+mn-cs"/>
              </a:rPr>
              <a:t>、如</a:t>
            </a:r>
            <a:r>
              <a:rPr kumimoji="0" lang="zh-CN" altLang="en-US"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图所示的滑轮组</a:t>
            </a:r>
            <a:r>
              <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a:t>
            </a:r>
            <a:r>
              <a:rPr kumimoji="0" lang="zh-CN" altLang="en-US"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每个滑轮重为</a:t>
            </a:r>
            <a:r>
              <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20 N,</a:t>
            </a:r>
            <a:r>
              <a:rPr kumimoji="0" lang="zh-CN" altLang="en-US"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绳重及摩擦不计。用它匀速提升重为</a:t>
            </a:r>
            <a:r>
              <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100 N</a:t>
            </a:r>
            <a:r>
              <a:rPr kumimoji="0" lang="zh-CN" altLang="en-US"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的物体</a:t>
            </a:r>
            <a:r>
              <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a:t>
            </a:r>
            <a:r>
              <a:rPr kumimoji="0" lang="zh-CN" altLang="en-US"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所用的拉力</a:t>
            </a:r>
            <a:r>
              <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F</a:t>
            </a:r>
            <a:r>
              <a:rPr kumimoji="0" lang="zh-CN" altLang="en-US"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是</a:t>
            </a:r>
            <a:r>
              <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a:t>
            </a:r>
            <a:r>
              <a:rPr kumimoji="0" lang="zh-CN" altLang="en-US"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　　</a:t>
            </a:r>
            <a:r>
              <a:rPr kumimoji="0" lang="en-US" altLang="zh-CN" sz="2800" b="1" i="0" u="none" strike="noStrike" kern="1200" cap="none" spc="0" normalizeH="0" baseline="0" noProof="1" smtClean="0">
                <a:ln>
                  <a:noFill/>
                </a:ln>
                <a:solidFill>
                  <a:schemeClr val="tx1"/>
                </a:solidFill>
                <a:effectLst/>
                <a:uLnTx/>
                <a:uFillTx/>
                <a:latin typeface="Times New Roman" panose="02020603050405020304" pitchFamily="18" charset="0"/>
                <a:ea typeface="微软雅黑" panose="020B0503020204020204" pitchFamily="34" charset="-122"/>
                <a:cs typeface="+mn-cs"/>
              </a:rPr>
              <a:t>)</a:t>
            </a:r>
            <a:endPar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endParaRPr>
          </a:p>
          <a:p>
            <a:pPr marL="514350" marR="0" lvl="0" indent="-514350" algn="l" defTabSz="914400" rtl="0" eaLnBrk="1" fontAlgn="base" latinLnBrk="0" hangingPunct="1">
              <a:lnSpc>
                <a:spcPct val="150000"/>
              </a:lnSpc>
              <a:spcBef>
                <a:spcPct val="0"/>
              </a:spcBef>
              <a:spcAft>
                <a:spcPct val="0"/>
              </a:spcAft>
              <a:buClrTx/>
              <a:buSzTx/>
              <a:buFontTx/>
              <a:buAutoNum type="alphaUcPeriod"/>
              <a:defRPr/>
            </a:pPr>
            <a:r>
              <a:rPr kumimoji="0" lang="en-US" altLang="zh-CN" sz="2800" b="1" i="0" u="none" strike="noStrike" kern="1200" cap="none" spc="0" normalizeH="0" baseline="0" noProof="1" smtClean="0">
                <a:ln>
                  <a:noFill/>
                </a:ln>
                <a:solidFill>
                  <a:schemeClr val="tx1"/>
                </a:solidFill>
                <a:effectLst/>
                <a:uLnTx/>
                <a:uFillTx/>
                <a:latin typeface="Times New Roman" panose="02020603050405020304" pitchFamily="18" charset="0"/>
                <a:ea typeface="微软雅黑" panose="020B0503020204020204" pitchFamily="34" charset="-122"/>
                <a:cs typeface="+mn-cs"/>
              </a:rPr>
              <a:t>50 </a:t>
            </a:r>
            <a:r>
              <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N             B. 60 N          </a:t>
            </a:r>
            <a:endParaRPr kumimoji="0" lang="en-US" altLang="zh-CN" sz="2800" b="1" i="0" u="none" strike="noStrike" kern="1200" cap="none" spc="0" normalizeH="0" baseline="0" noProof="1" smtClean="0">
              <a:ln>
                <a:noFill/>
              </a:ln>
              <a:solidFill>
                <a:schemeClr val="tx1"/>
              </a:solidFill>
              <a:effectLst/>
              <a:uLnTx/>
              <a:uFillTx/>
              <a:latin typeface="Times New Roman" panose="02020603050405020304" pitchFamily="18" charset="0"/>
              <a:ea typeface="微软雅黑" panose="020B0503020204020204" pitchFamily="34" charset="-122"/>
              <a:cs typeface="+mn-cs"/>
            </a:endParaRPr>
          </a:p>
          <a:p>
            <a:pPr marL="514350" marR="0" lvl="0" indent="-514350" algn="l" defTabSz="914400" rtl="0" eaLnBrk="1" fontAlgn="base" latinLnBrk="0" hangingPunct="1">
              <a:lnSpc>
                <a:spcPct val="150000"/>
              </a:lnSpc>
              <a:spcBef>
                <a:spcPct val="0"/>
              </a:spcBef>
              <a:spcAft>
                <a:spcPct val="0"/>
              </a:spcAft>
              <a:buClrTx/>
              <a:buSzTx/>
              <a:buFontTx/>
              <a:buAutoNum type="alphaUcPeriod"/>
              <a:defRPr/>
            </a:pPr>
            <a:r>
              <a:rPr kumimoji="0" lang="en-US" altLang="zh-CN" sz="2800" b="1" i="0" u="none" strike="noStrike" kern="1200" cap="none" spc="0" normalizeH="0" baseline="0" noProof="1" smtClean="0">
                <a:ln>
                  <a:noFill/>
                </a:ln>
                <a:solidFill>
                  <a:schemeClr val="tx1"/>
                </a:solidFill>
                <a:effectLst/>
                <a:uLnTx/>
                <a:uFillTx/>
                <a:latin typeface="Times New Roman" panose="02020603050405020304" pitchFamily="18" charset="0"/>
                <a:ea typeface="微软雅黑" panose="020B0503020204020204" pitchFamily="34" charset="-122"/>
                <a:cs typeface="+mn-cs"/>
              </a:rPr>
              <a:t>C</a:t>
            </a:r>
            <a:r>
              <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 70 N         </a:t>
            </a:r>
            <a:r>
              <a:rPr kumimoji="0" lang="en-US" altLang="zh-CN" sz="2800" b="1" i="0" u="none" strike="noStrike" kern="1200" cap="none" spc="0" normalizeH="0" baseline="0" noProof="1" smtClean="0">
                <a:ln>
                  <a:noFill/>
                </a:ln>
                <a:solidFill>
                  <a:schemeClr val="tx1"/>
                </a:solidFill>
                <a:effectLst/>
                <a:uLnTx/>
                <a:uFillTx/>
                <a:latin typeface="Times New Roman" panose="02020603050405020304" pitchFamily="18" charset="0"/>
                <a:ea typeface="微软雅黑" panose="020B0503020204020204" pitchFamily="34" charset="-122"/>
                <a:cs typeface="+mn-cs"/>
              </a:rPr>
              <a:t>D</a:t>
            </a:r>
            <a:r>
              <a:rPr kumimoji="0" lang="en-US" altLang="zh-CN" sz="2800" b="1"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rPr>
              <a:t>. 120 N           </a:t>
            </a:r>
          </a:p>
        </p:txBody>
      </p:sp>
      <p:pic>
        <p:nvPicPr>
          <p:cNvPr id="28675" name="0 Imagen" descr="images/392af2ba-47de-4d32-bfd8-c1c8244407d9.jpeg"/>
          <p:cNvPicPr/>
          <p:nvPr/>
        </p:nvPicPr>
        <p:blipFill>
          <a:blip r:embed="rId2" cstate="print"/>
          <a:stretch>
            <a:fillRect/>
          </a:stretch>
        </p:blipFill>
        <p:spPr>
          <a:xfrm>
            <a:off x="5622925" y="2997200"/>
            <a:ext cx="2262188" cy="2952750"/>
          </a:xfrm>
          <a:prstGeom prst="rect">
            <a:avLst/>
          </a:prstGeom>
          <a:noFill/>
          <a:ln w="9525">
            <a:noFill/>
          </a:ln>
        </p:spPr>
      </p:pic>
      <p:sp>
        <p:nvSpPr>
          <p:cNvPr id="9" name="矩形 8"/>
          <p:cNvSpPr/>
          <p:nvPr/>
        </p:nvSpPr>
        <p:spPr>
          <a:xfrm>
            <a:off x="3284538" y="1989138"/>
            <a:ext cx="423862" cy="822325"/>
          </a:xfrm>
          <a:prstGeom prst="rect">
            <a:avLst/>
          </a:prstGeom>
          <a:noFill/>
          <a:ln w="9525">
            <a:noFill/>
          </a:ln>
        </p:spPr>
        <p:txBody>
          <a:bodyPr wrap="none">
            <a:spAutoFit/>
          </a:bodyPr>
          <a:lstStyle/>
          <a:p>
            <a:pPr lvl="0" eaLnBrk="1" hangingPunct="1">
              <a:lnSpc>
                <a:spcPct val="200000"/>
              </a:lnSpc>
            </a:pPr>
            <a:r>
              <a:rPr lang="en-US" altLang="zh-CN" sz="2800" b="1" dirty="0">
                <a:solidFill>
                  <a:srgbClr val="FF0000"/>
                </a:solidFill>
                <a:latin typeface="Times New Roman" panose="02020603050405020304" pitchFamily="18" charset="0"/>
                <a:ea typeface="微软雅黑" panose="020B0503020204020204" pitchFamily="34"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4"/>
          <p:cNvSpPr/>
          <p:nvPr/>
        </p:nvSpPr>
        <p:spPr>
          <a:xfrm>
            <a:off x="530225" y="841375"/>
            <a:ext cx="7993063" cy="2651760"/>
          </a:xfrm>
          <a:prstGeom prst="rect">
            <a:avLst/>
          </a:prstGeom>
          <a:noFill/>
          <a:ln w="9525">
            <a:noFill/>
          </a:ln>
        </p:spPr>
        <p:txBody>
          <a:bodyPr>
            <a:spAutoFit/>
          </a:bodyPr>
          <a:lstStyle/>
          <a:p>
            <a:pPr lvl="0" eaLnBrk="1" hangingPunct="1">
              <a:lnSpc>
                <a:spcPct val="150000"/>
              </a:lnSpc>
            </a:pPr>
            <a:r>
              <a:rPr lang="en-US" altLang="zh-CN" sz="2800" b="1" dirty="0">
                <a:solidFill>
                  <a:srgbClr val="333333"/>
                </a:solidFill>
                <a:latin typeface="微软雅黑" panose="020B0503020204020204" pitchFamily="34" charset="-122"/>
                <a:ea typeface="微软雅黑" panose="020B0503020204020204" pitchFamily="34" charset="-122"/>
              </a:rPr>
              <a:t>3</a:t>
            </a:r>
            <a:r>
              <a:rPr lang="zh-CN" altLang="en-US" sz="2800" b="1" dirty="0">
                <a:solidFill>
                  <a:srgbClr val="333333"/>
                </a:solidFill>
                <a:latin typeface="微软雅黑" panose="020B0503020204020204" pitchFamily="34" charset="-122"/>
                <a:ea typeface="微软雅黑" panose="020B0503020204020204" pitchFamily="34" charset="-122"/>
              </a:rPr>
              <a:t>、如图所示的三个滑轮中</a:t>
            </a:r>
            <a:r>
              <a:rPr lang="en-US" altLang="zh-CN" sz="2800" b="1" dirty="0">
                <a:solidFill>
                  <a:srgbClr val="333333"/>
                </a:solidFill>
                <a:latin typeface="微软雅黑" panose="020B0503020204020204" pitchFamily="34" charset="-122"/>
                <a:ea typeface="微软雅黑" panose="020B0503020204020204" pitchFamily="34" charset="-122"/>
              </a:rPr>
              <a:t>,</a:t>
            </a:r>
            <a:r>
              <a:rPr lang="zh-CN" altLang="en-US" sz="2800" b="1" dirty="0">
                <a:solidFill>
                  <a:srgbClr val="333333"/>
                </a:solidFill>
                <a:latin typeface="微软雅黑" panose="020B0503020204020204" pitchFamily="34" charset="-122"/>
                <a:ea typeface="微软雅黑" panose="020B0503020204020204" pitchFamily="34" charset="-122"/>
              </a:rPr>
              <a:t>属于动滑轮的是</a:t>
            </a:r>
            <a:r>
              <a:rPr lang="zh-CN" altLang="en-US" sz="2800" b="1" i="1" u="sng" dirty="0">
                <a:solidFill>
                  <a:srgbClr val="333333"/>
                </a:solidFill>
                <a:latin typeface="微软雅黑" panose="020B0503020204020204" pitchFamily="34" charset="-122"/>
                <a:ea typeface="微软雅黑" panose="020B0503020204020204" pitchFamily="34" charset="-122"/>
              </a:rPr>
              <a:t>　　　　</a:t>
            </a:r>
            <a:r>
              <a:rPr lang="en-US" altLang="zh-CN" sz="2800" b="1" dirty="0">
                <a:solidFill>
                  <a:srgbClr val="333333"/>
                </a:solidFill>
                <a:latin typeface="微软雅黑" panose="020B0503020204020204" pitchFamily="34" charset="-122"/>
                <a:ea typeface="微软雅黑" panose="020B0503020204020204" pitchFamily="34" charset="-122"/>
              </a:rPr>
              <a:t>,</a:t>
            </a:r>
            <a:r>
              <a:rPr lang="zh-CN" altLang="en-US" sz="2800" b="1" dirty="0">
                <a:solidFill>
                  <a:srgbClr val="333333"/>
                </a:solidFill>
                <a:latin typeface="微软雅黑" panose="020B0503020204020204" pitchFamily="34" charset="-122"/>
                <a:ea typeface="微软雅黑" panose="020B0503020204020204" pitchFamily="34" charset="-122"/>
              </a:rPr>
              <a:t>若滑轮的自重和摩擦不计</a:t>
            </a:r>
            <a:r>
              <a:rPr lang="en-US" altLang="zh-CN" sz="2800" b="1" dirty="0">
                <a:solidFill>
                  <a:srgbClr val="333333"/>
                </a:solidFill>
                <a:latin typeface="微软雅黑" panose="020B0503020204020204" pitchFamily="34" charset="-122"/>
                <a:ea typeface="微软雅黑" panose="020B0503020204020204" pitchFamily="34" charset="-122"/>
              </a:rPr>
              <a:t>,</a:t>
            </a:r>
            <a:r>
              <a:rPr lang="zh-CN" altLang="en-US" sz="2800" b="1" dirty="0">
                <a:solidFill>
                  <a:srgbClr val="333333"/>
                </a:solidFill>
                <a:latin typeface="微软雅黑" panose="020B0503020204020204" pitchFamily="34" charset="-122"/>
                <a:ea typeface="微软雅黑" panose="020B0503020204020204" pitchFamily="34" charset="-122"/>
              </a:rPr>
              <a:t>当分别沿力</a:t>
            </a:r>
            <a:r>
              <a:rPr lang="en-US" altLang="zh-CN" sz="2800" b="1" i="1" dirty="0">
                <a:solidFill>
                  <a:srgbClr val="333333"/>
                </a:solidFill>
                <a:latin typeface="微软雅黑" panose="020B0503020204020204" pitchFamily="34" charset="-122"/>
                <a:ea typeface="微软雅黑" panose="020B0503020204020204" pitchFamily="34" charset="-122"/>
              </a:rPr>
              <a:t>F</a:t>
            </a:r>
            <a:r>
              <a:rPr lang="en-US" altLang="zh-CN" sz="2800" b="1" baseline="-25000" dirty="0">
                <a:solidFill>
                  <a:srgbClr val="333333"/>
                </a:solidFill>
                <a:latin typeface="微软雅黑" panose="020B0503020204020204" pitchFamily="34" charset="-122"/>
                <a:ea typeface="微软雅黑" panose="020B0503020204020204" pitchFamily="34" charset="-122"/>
              </a:rPr>
              <a:t>1</a:t>
            </a:r>
            <a:r>
              <a:rPr lang="en-US" altLang="zh-CN" sz="2800" b="1" dirty="0">
                <a:solidFill>
                  <a:srgbClr val="333333"/>
                </a:solidFill>
                <a:latin typeface="微软雅黑" panose="020B0503020204020204" pitchFamily="34" charset="-122"/>
                <a:ea typeface="微软雅黑" panose="020B0503020204020204" pitchFamily="34" charset="-122"/>
              </a:rPr>
              <a:t>,</a:t>
            </a:r>
            <a:r>
              <a:rPr lang="en-US" altLang="zh-CN" sz="2800" b="1" i="1" dirty="0">
                <a:solidFill>
                  <a:srgbClr val="333333"/>
                </a:solidFill>
                <a:latin typeface="微软雅黑" panose="020B0503020204020204" pitchFamily="34" charset="-122"/>
                <a:ea typeface="微软雅黑" panose="020B0503020204020204" pitchFamily="34" charset="-122"/>
              </a:rPr>
              <a:t>F</a:t>
            </a:r>
            <a:r>
              <a:rPr lang="en-US" altLang="zh-CN" sz="2800" b="1" baseline="-25000" dirty="0">
                <a:solidFill>
                  <a:srgbClr val="333333"/>
                </a:solidFill>
                <a:latin typeface="微软雅黑" panose="020B0503020204020204" pitchFamily="34" charset="-122"/>
                <a:ea typeface="微软雅黑" panose="020B0503020204020204" pitchFamily="34" charset="-122"/>
              </a:rPr>
              <a:t>2</a:t>
            </a:r>
            <a:r>
              <a:rPr lang="zh-CN" altLang="en-US" sz="2800" b="1" dirty="0">
                <a:solidFill>
                  <a:srgbClr val="333333"/>
                </a:solidFill>
                <a:latin typeface="微软雅黑" panose="020B0503020204020204" pitchFamily="34" charset="-122"/>
                <a:ea typeface="微软雅黑" panose="020B0503020204020204" pitchFamily="34" charset="-122"/>
              </a:rPr>
              <a:t>和</a:t>
            </a:r>
            <a:r>
              <a:rPr lang="en-US" altLang="zh-CN" sz="2800" b="1" i="1" dirty="0">
                <a:solidFill>
                  <a:srgbClr val="333333"/>
                </a:solidFill>
                <a:latin typeface="微软雅黑" panose="020B0503020204020204" pitchFamily="34" charset="-122"/>
                <a:ea typeface="微软雅黑" panose="020B0503020204020204" pitchFamily="34" charset="-122"/>
              </a:rPr>
              <a:t>F</a:t>
            </a:r>
            <a:r>
              <a:rPr lang="en-US" altLang="zh-CN" sz="2800" b="1" baseline="-25000" dirty="0">
                <a:solidFill>
                  <a:srgbClr val="333333"/>
                </a:solidFill>
                <a:latin typeface="微软雅黑" panose="020B0503020204020204" pitchFamily="34" charset="-122"/>
                <a:ea typeface="微软雅黑" panose="020B0503020204020204" pitchFamily="34" charset="-122"/>
              </a:rPr>
              <a:t>3</a:t>
            </a:r>
            <a:r>
              <a:rPr lang="zh-CN" altLang="en-US" sz="2800" b="1" dirty="0">
                <a:solidFill>
                  <a:srgbClr val="333333"/>
                </a:solidFill>
                <a:latin typeface="微软雅黑" panose="020B0503020204020204" pitchFamily="34" charset="-122"/>
                <a:ea typeface="微软雅黑" panose="020B0503020204020204" pitchFamily="34" charset="-122"/>
              </a:rPr>
              <a:t>方向匀速提起同一物体时</a:t>
            </a:r>
            <a:r>
              <a:rPr lang="en-US" altLang="zh-CN" sz="2800" b="1" dirty="0">
                <a:solidFill>
                  <a:srgbClr val="333333"/>
                </a:solidFill>
                <a:latin typeface="微软雅黑" panose="020B0503020204020204" pitchFamily="34" charset="-122"/>
                <a:ea typeface="微软雅黑" panose="020B0503020204020204" pitchFamily="34" charset="-122"/>
              </a:rPr>
              <a:t>,</a:t>
            </a:r>
            <a:r>
              <a:rPr lang="zh-CN" altLang="en-US" sz="2800" b="1" dirty="0">
                <a:solidFill>
                  <a:srgbClr val="333333"/>
                </a:solidFill>
                <a:latin typeface="微软雅黑" panose="020B0503020204020204" pitchFamily="34" charset="-122"/>
                <a:ea typeface="微软雅黑" panose="020B0503020204020204" pitchFamily="34" charset="-122"/>
              </a:rPr>
              <a:t>则</a:t>
            </a:r>
            <a:r>
              <a:rPr lang="en-US" altLang="zh-CN" sz="2800" b="1" i="1" dirty="0">
                <a:solidFill>
                  <a:srgbClr val="333333"/>
                </a:solidFill>
                <a:latin typeface="微软雅黑" panose="020B0503020204020204" pitchFamily="34" charset="-122"/>
                <a:ea typeface="微软雅黑" panose="020B0503020204020204" pitchFamily="34" charset="-122"/>
              </a:rPr>
              <a:t>F</a:t>
            </a:r>
            <a:r>
              <a:rPr lang="en-US" altLang="zh-CN" sz="2800" b="1" baseline="-25000" dirty="0">
                <a:solidFill>
                  <a:srgbClr val="333333"/>
                </a:solidFill>
                <a:latin typeface="微软雅黑" panose="020B0503020204020204" pitchFamily="34" charset="-122"/>
                <a:ea typeface="微软雅黑" panose="020B0503020204020204" pitchFamily="34" charset="-122"/>
              </a:rPr>
              <a:t>1</a:t>
            </a:r>
            <a:r>
              <a:rPr lang="en-US" altLang="zh-CN" sz="2800" b="1" dirty="0">
                <a:solidFill>
                  <a:srgbClr val="333333"/>
                </a:solidFill>
                <a:latin typeface="微软雅黑" panose="020B0503020204020204" pitchFamily="34" charset="-122"/>
                <a:ea typeface="微软雅黑" panose="020B0503020204020204" pitchFamily="34" charset="-122"/>
              </a:rPr>
              <a:t>,</a:t>
            </a:r>
            <a:r>
              <a:rPr lang="en-US" altLang="zh-CN" sz="2800" b="1" i="1" dirty="0">
                <a:solidFill>
                  <a:srgbClr val="333333"/>
                </a:solidFill>
                <a:latin typeface="微软雅黑" panose="020B0503020204020204" pitchFamily="34" charset="-122"/>
                <a:ea typeface="微软雅黑" panose="020B0503020204020204" pitchFamily="34" charset="-122"/>
              </a:rPr>
              <a:t>F</a:t>
            </a:r>
            <a:r>
              <a:rPr lang="en-US" altLang="zh-CN" sz="2800" b="1" baseline="-25000" dirty="0">
                <a:solidFill>
                  <a:srgbClr val="333333"/>
                </a:solidFill>
                <a:latin typeface="微软雅黑" panose="020B0503020204020204" pitchFamily="34" charset="-122"/>
                <a:ea typeface="微软雅黑" panose="020B0503020204020204" pitchFamily="34" charset="-122"/>
              </a:rPr>
              <a:t>2</a:t>
            </a:r>
            <a:r>
              <a:rPr lang="en-US" altLang="zh-CN" sz="2800" b="1" dirty="0">
                <a:solidFill>
                  <a:srgbClr val="333333"/>
                </a:solidFill>
                <a:latin typeface="微软雅黑" panose="020B0503020204020204" pitchFamily="34" charset="-122"/>
                <a:ea typeface="微软雅黑" panose="020B0503020204020204" pitchFamily="34" charset="-122"/>
              </a:rPr>
              <a:t>,</a:t>
            </a:r>
            <a:r>
              <a:rPr lang="en-US" altLang="zh-CN" sz="2800" b="1" i="1" dirty="0">
                <a:solidFill>
                  <a:srgbClr val="333333"/>
                </a:solidFill>
                <a:latin typeface="微软雅黑" panose="020B0503020204020204" pitchFamily="34" charset="-122"/>
                <a:ea typeface="微软雅黑" panose="020B0503020204020204" pitchFamily="34" charset="-122"/>
              </a:rPr>
              <a:t>F</a:t>
            </a:r>
            <a:r>
              <a:rPr lang="en-US" altLang="zh-CN" sz="2800" b="1" baseline="-25000" dirty="0">
                <a:solidFill>
                  <a:srgbClr val="333333"/>
                </a:solidFill>
                <a:latin typeface="微软雅黑" panose="020B0503020204020204" pitchFamily="34" charset="-122"/>
                <a:ea typeface="微软雅黑" panose="020B0503020204020204" pitchFamily="34" charset="-122"/>
              </a:rPr>
              <a:t>3</a:t>
            </a:r>
            <a:r>
              <a:rPr lang="zh-CN" altLang="en-US" sz="2800" b="1" dirty="0">
                <a:solidFill>
                  <a:srgbClr val="333333"/>
                </a:solidFill>
                <a:latin typeface="微软雅黑" panose="020B0503020204020204" pitchFamily="34" charset="-122"/>
                <a:ea typeface="微软雅黑" panose="020B0503020204020204" pitchFamily="34" charset="-122"/>
              </a:rPr>
              <a:t>的大小关系是</a:t>
            </a:r>
            <a:r>
              <a:rPr lang="zh-CN" altLang="en-US" sz="2800" b="1" i="1" u="sng" dirty="0">
                <a:solidFill>
                  <a:srgbClr val="333333"/>
                </a:solidFill>
                <a:latin typeface="微软雅黑" panose="020B0503020204020204" pitchFamily="34" charset="-122"/>
                <a:ea typeface="微软雅黑" panose="020B0503020204020204" pitchFamily="34" charset="-122"/>
              </a:rPr>
              <a:t>　　　        　              </a:t>
            </a:r>
            <a:r>
              <a:rPr lang="en-US" altLang="zh-CN" sz="2800" b="1" i="1" dirty="0">
                <a:solidFill>
                  <a:srgbClr val="333333"/>
                </a:solidFill>
                <a:latin typeface="微软雅黑" panose="020B0503020204020204" pitchFamily="34" charset="-122"/>
                <a:ea typeface="微软雅黑" panose="020B0503020204020204" pitchFamily="34" charset="-122"/>
              </a:rPr>
              <a:t>. </a:t>
            </a:r>
            <a:endParaRPr lang="en-US" altLang="zh-CN" sz="2800" b="1" dirty="0">
              <a:latin typeface="Times New Roman" panose="02020603050405020304" pitchFamily="18" charset="0"/>
              <a:ea typeface="微软雅黑" panose="020B0503020204020204" pitchFamily="34" charset="-122"/>
            </a:endParaRPr>
          </a:p>
        </p:txBody>
      </p:sp>
      <p:pic>
        <p:nvPicPr>
          <p:cNvPr id="29699" name="图片 5"/>
          <p:cNvPicPr>
            <a:picLocks noChangeAspect="1"/>
          </p:cNvPicPr>
          <p:nvPr/>
        </p:nvPicPr>
        <p:blipFill>
          <a:blip r:embed="rId2" cstate="print"/>
          <a:stretch>
            <a:fillRect/>
          </a:stretch>
        </p:blipFill>
        <p:spPr>
          <a:xfrm>
            <a:off x="1908175" y="3683000"/>
            <a:ext cx="4625975" cy="2128838"/>
          </a:xfrm>
          <a:prstGeom prst="rect">
            <a:avLst/>
          </a:prstGeom>
          <a:noFill/>
          <a:ln w="9525">
            <a:noFill/>
          </a:ln>
        </p:spPr>
      </p:pic>
      <p:sp>
        <p:nvSpPr>
          <p:cNvPr id="7" name="矩形 6"/>
          <p:cNvSpPr/>
          <p:nvPr/>
        </p:nvSpPr>
        <p:spPr>
          <a:xfrm>
            <a:off x="713105" y="2343150"/>
            <a:ext cx="1829435" cy="1071880"/>
          </a:xfrm>
          <a:prstGeom prst="rect">
            <a:avLst/>
          </a:prstGeom>
          <a:noFill/>
          <a:ln w="9525">
            <a:noFill/>
          </a:ln>
        </p:spPr>
        <p:txBody>
          <a:bodyPr wrap="square">
            <a:spAutoFit/>
          </a:bodyPr>
          <a:lstStyle/>
          <a:p>
            <a:pPr lvl="0" eaLnBrk="1" hangingPunct="1">
              <a:lnSpc>
                <a:spcPct val="115000"/>
              </a:lnSpc>
              <a:spcAft>
                <a:spcPts val="1000"/>
              </a:spcAft>
            </a:pPr>
            <a:r>
              <a:rPr lang="zh-CN" altLang="en-US" sz="2800" b="1" dirty="0">
                <a:solidFill>
                  <a:srgbClr val="FF0000"/>
                </a:solidFill>
                <a:latin typeface="Times New Roman" panose="02020603050405020304" pitchFamily="18" charset="0"/>
                <a:ea typeface="微软雅黑" panose="020B0503020204020204" pitchFamily="34" charset="-122"/>
              </a:rPr>
              <a:t>　                 </a:t>
            </a:r>
            <a:r>
              <a:rPr lang="en-US" altLang="zh-CN" sz="2800" b="1" dirty="0">
                <a:solidFill>
                  <a:srgbClr val="FF0000"/>
                </a:solidFill>
                <a:latin typeface="Times New Roman" panose="02020603050405020304" pitchFamily="18" charset="0"/>
                <a:ea typeface="微软雅黑" panose="020B0503020204020204" pitchFamily="34" charset="-122"/>
              </a:rPr>
              <a:t>F</a:t>
            </a:r>
            <a:r>
              <a:rPr lang="en-US" altLang="zh-CN" sz="2800" b="1" baseline="-25000" dirty="0">
                <a:solidFill>
                  <a:srgbClr val="FF0000"/>
                </a:solidFill>
                <a:latin typeface="Times New Roman" panose="02020603050405020304" pitchFamily="18" charset="0"/>
                <a:ea typeface="微软雅黑" panose="020B0503020204020204" pitchFamily="34" charset="-122"/>
              </a:rPr>
              <a:t>1</a:t>
            </a:r>
            <a:r>
              <a:rPr lang="en-US" altLang="zh-CN" sz="2800" b="1" dirty="0">
                <a:solidFill>
                  <a:srgbClr val="FF0000"/>
                </a:solidFill>
                <a:latin typeface="Times New Roman" panose="02020603050405020304" pitchFamily="18" charset="0"/>
                <a:ea typeface="微软雅黑" panose="020B0503020204020204" pitchFamily="34" charset="-122"/>
              </a:rPr>
              <a:t>=F</a:t>
            </a:r>
            <a:r>
              <a:rPr lang="en-US" altLang="zh-CN" sz="2800" b="1" baseline="-25000" dirty="0">
                <a:solidFill>
                  <a:srgbClr val="FF0000"/>
                </a:solidFill>
                <a:latin typeface="Times New Roman" panose="02020603050405020304" pitchFamily="18" charset="0"/>
                <a:ea typeface="微软雅黑" panose="020B0503020204020204" pitchFamily="34" charset="-122"/>
              </a:rPr>
              <a:t>3</a:t>
            </a:r>
            <a:r>
              <a:rPr lang="en-US" altLang="zh-CN" sz="2800" b="1" dirty="0">
                <a:solidFill>
                  <a:srgbClr val="FF0000"/>
                </a:solidFill>
                <a:latin typeface="Times New Roman" panose="02020603050405020304" pitchFamily="18" charset="0"/>
                <a:ea typeface="微软雅黑" panose="020B0503020204020204" pitchFamily="34" charset="-122"/>
              </a:rPr>
              <a:t>&gt;F</a:t>
            </a:r>
            <a:r>
              <a:rPr lang="en-US" altLang="zh-CN" sz="2800" b="1" baseline="-25000" dirty="0">
                <a:solidFill>
                  <a:srgbClr val="FF0000"/>
                </a:solidFill>
                <a:latin typeface="Times New Roman" panose="02020603050405020304" pitchFamily="18" charset="0"/>
                <a:ea typeface="微软雅黑" panose="020B0503020204020204" pitchFamily="34" charset="-122"/>
              </a:rPr>
              <a:t>2</a:t>
            </a:r>
          </a:p>
        </p:txBody>
      </p:sp>
      <p:sp>
        <p:nvSpPr>
          <p:cNvPr id="3" name="矩形 2"/>
          <p:cNvSpPr/>
          <p:nvPr/>
        </p:nvSpPr>
        <p:spPr>
          <a:xfrm>
            <a:off x="530225" y="1576388"/>
            <a:ext cx="544513" cy="523875"/>
          </a:xfrm>
          <a:prstGeom prst="rect">
            <a:avLst/>
          </a:prstGeom>
          <a:noFill/>
          <a:ln w="9525">
            <a:noFill/>
          </a:ln>
        </p:spPr>
        <p:txBody>
          <a:bodyPr wrap="none">
            <a:spAutoFit/>
          </a:bodyPr>
          <a:lstStyle/>
          <a:p>
            <a:pPr lvl="0" eaLnBrk="1" hangingPunct="1"/>
            <a:r>
              <a:rPr lang="zh-CN" altLang="en-US" sz="2800" b="1" dirty="0">
                <a:solidFill>
                  <a:srgbClr val="FF0000"/>
                </a:solidFill>
                <a:latin typeface="微软雅黑" panose="020B0503020204020204" pitchFamily="34" charset="-122"/>
                <a:ea typeface="微软雅黑" panose="020B0503020204020204" pitchFamily="34" charset="-122"/>
              </a:rPr>
              <a:t>乙</a:t>
            </a:r>
          </a:p>
        </p:txBody>
      </p:sp>
      <p:sp>
        <p:nvSpPr>
          <p:cNvPr id="29702" name="Text Box 59"/>
          <p:cNvSpPr txBox="1"/>
          <p:nvPr/>
        </p:nvSpPr>
        <p:spPr>
          <a:xfrm>
            <a:off x="2828925" y="4686300"/>
            <a:ext cx="539750" cy="603250"/>
          </a:xfrm>
          <a:prstGeom prst="rect">
            <a:avLst/>
          </a:prstGeom>
          <a:noFill/>
          <a:ln w="9525">
            <a:noFill/>
          </a:ln>
        </p:spPr>
        <p:txBody>
          <a:bodyPr/>
          <a:lstStyle/>
          <a:p>
            <a:pPr lvl="0" algn="just" eaLnBrk="1" hangingPunct="1"/>
            <a:r>
              <a:rPr lang="en-US" altLang="zh-CN" sz="2800" b="1" dirty="0">
                <a:solidFill>
                  <a:srgbClr val="FF0000"/>
                </a:solidFill>
                <a:latin typeface="Times New Roman" panose="02020603050405020304" pitchFamily="18" charset="0"/>
                <a:ea typeface="微软雅黑" panose="020B0503020204020204" pitchFamily="34" charset="-122"/>
              </a:rPr>
              <a:t>F</a:t>
            </a:r>
            <a:r>
              <a:rPr lang="en-US" altLang="zh-CN" sz="2800" b="1" baseline="-25000" dirty="0">
                <a:solidFill>
                  <a:srgbClr val="FF0000"/>
                </a:solidFill>
                <a:latin typeface="Times New Roman" panose="02020603050405020304" pitchFamily="18" charset="0"/>
                <a:ea typeface="微软雅黑" panose="020B0503020204020204" pitchFamily="34" charset="-122"/>
              </a:rPr>
              <a:t>1</a:t>
            </a:r>
            <a:endParaRPr lang="en-US" altLang="zh-CN" sz="2800" b="1" dirty="0">
              <a:solidFill>
                <a:srgbClr val="FF0000"/>
              </a:solidFill>
              <a:latin typeface="Times New Roman" panose="02020603050405020304" pitchFamily="18" charset="0"/>
              <a:ea typeface="微软雅黑" panose="020B0503020204020204" pitchFamily="34" charset="-122"/>
            </a:endParaRPr>
          </a:p>
        </p:txBody>
      </p:sp>
      <p:sp>
        <p:nvSpPr>
          <p:cNvPr id="29703" name="Text Box 60"/>
          <p:cNvSpPr txBox="1"/>
          <p:nvPr/>
        </p:nvSpPr>
        <p:spPr>
          <a:xfrm>
            <a:off x="4391025" y="3940175"/>
            <a:ext cx="528638" cy="574675"/>
          </a:xfrm>
          <a:prstGeom prst="rect">
            <a:avLst/>
          </a:prstGeom>
          <a:noFill/>
          <a:ln w="9525">
            <a:noFill/>
          </a:ln>
        </p:spPr>
        <p:txBody>
          <a:bodyPr/>
          <a:lstStyle/>
          <a:p>
            <a:pPr lvl="0" algn="just" eaLnBrk="1" hangingPunct="1"/>
            <a:r>
              <a:rPr lang="en-US" altLang="zh-CN" sz="2800" b="1" dirty="0">
                <a:solidFill>
                  <a:srgbClr val="FF0000"/>
                </a:solidFill>
                <a:latin typeface="Times New Roman" panose="02020603050405020304" pitchFamily="18" charset="0"/>
                <a:ea typeface="微软雅黑" panose="020B0503020204020204" pitchFamily="34" charset="-122"/>
              </a:rPr>
              <a:t>F</a:t>
            </a:r>
            <a:r>
              <a:rPr lang="en-US" altLang="zh-CN" sz="2800" b="1" baseline="-25000" dirty="0">
                <a:solidFill>
                  <a:srgbClr val="FF0000"/>
                </a:solidFill>
                <a:latin typeface="Times New Roman" panose="02020603050405020304" pitchFamily="18" charset="0"/>
                <a:ea typeface="微软雅黑" panose="020B0503020204020204" pitchFamily="34" charset="-122"/>
              </a:rPr>
              <a:t>2</a:t>
            </a:r>
            <a:endParaRPr lang="en-US" altLang="zh-CN" sz="2800" b="1" dirty="0">
              <a:solidFill>
                <a:srgbClr val="FF0000"/>
              </a:solidFill>
              <a:latin typeface="Times New Roman" panose="02020603050405020304" pitchFamily="18" charset="0"/>
              <a:ea typeface="微软雅黑" panose="020B0503020204020204" pitchFamily="34" charset="-122"/>
            </a:endParaRPr>
          </a:p>
        </p:txBody>
      </p:sp>
      <p:sp>
        <p:nvSpPr>
          <p:cNvPr id="29704" name="Text Box 61"/>
          <p:cNvSpPr txBox="1"/>
          <p:nvPr/>
        </p:nvSpPr>
        <p:spPr>
          <a:xfrm>
            <a:off x="5942013" y="4443413"/>
            <a:ext cx="576262" cy="568325"/>
          </a:xfrm>
          <a:prstGeom prst="rect">
            <a:avLst/>
          </a:prstGeom>
          <a:noFill/>
          <a:ln w="9525">
            <a:noFill/>
          </a:ln>
        </p:spPr>
        <p:txBody>
          <a:bodyPr/>
          <a:lstStyle/>
          <a:p>
            <a:pPr lvl="0" algn="just" eaLnBrk="1" hangingPunct="1"/>
            <a:r>
              <a:rPr lang="en-US" altLang="zh-CN" sz="3200" b="1" dirty="0">
                <a:solidFill>
                  <a:srgbClr val="FF0000"/>
                </a:solidFill>
                <a:latin typeface="Times New Roman" panose="02020603050405020304" pitchFamily="18" charset="0"/>
                <a:ea typeface="微软雅黑" panose="020B0503020204020204" pitchFamily="34" charset="-122"/>
              </a:rPr>
              <a:t>F</a:t>
            </a:r>
            <a:r>
              <a:rPr lang="en-US" altLang="zh-CN" sz="3200" b="1" baseline="-25000" dirty="0">
                <a:solidFill>
                  <a:srgbClr val="FF0000"/>
                </a:solidFill>
                <a:latin typeface="Times New Roman" panose="02020603050405020304" pitchFamily="18" charset="0"/>
                <a:ea typeface="微软雅黑" panose="020B0503020204020204" pitchFamily="34" charset="-122"/>
              </a:rPr>
              <a:t>3</a:t>
            </a:r>
            <a:endParaRPr lang="en-US" altLang="zh-CN" sz="3200" b="1" dirty="0">
              <a:solidFill>
                <a:srgbClr val="FF0000"/>
              </a:solidFill>
              <a:latin typeface="Times New Roman" panose="02020603050405020304" pitchFamily="18" charset="0"/>
              <a:ea typeface="微软雅黑" panose="020B0503020204020204" pitchFamily="34" charset="-122"/>
            </a:endParaRPr>
          </a:p>
        </p:txBody>
      </p:sp>
      <p:sp>
        <p:nvSpPr>
          <p:cNvPr id="29705" name="矩形 10"/>
          <p:cNvSpPr/>
          <p:nvPr/>
        </p:nvSpPr>
        <p:spPr>
          <a:xfrm>
            <a:off x="1998663" y="5588000"/>
            <a:ext cx="542925" cy="523875"/>
          </a:xfrm>
          <a:prstGeom prst="rect">
            <a:avLst/>
          </a:prstGeom>
          <a:noFill/>
          <a:ln w="9525">
            <a:noFill/>
          </a:ln>
        </p:spPr>
        <p:txBody>
          <a:bodyPr wrap="none">
            <a:spAutoFit/>
          </a:bodyPr>
          <a:lstStyle/>
          <a:p>
            <a:pPr lvl="0" eaLnBrk="1" hangingPunct="1"/>
            <a:r>
              <a:rPr lang="zh-CN" altLang="en-US" sz="2800" b="1" dirty="0">
                <a:solidFill>
                  <a:srgbClr val="000000"/>
                </a:solidFill>
                <a:latin typeface="微软雅黑" panose="020B0503020204020204" pitchFamily="34" charset="-122"/>
                <a:ea typeface="微软雅黑" panose="020B0503020204020204" pitchFamily="34" charset="-122"/>
              </a:rPr>
              <a:t>甲</a:t>
            </a:r>
            <a:endParaRPr lang="zh-CN" altLang="en-US" dirty="0">
              <a:latin typeface="微软雅黑" panose="020B0503020204020204" pitchFamily="34" charset="-122"/>
              <a:ea typeface="微软雅黑" panose="020B0503020204020204" pitchFamily="34" charset="-122"/>
            </a:endParaRPr>
          </a:p>
        </p:txBody>
      </p:sp>
      <p:sp>
        <p:nvSpPr>
          <p:cNvPr id="29706" name="矩形 11"/>
          <p:cNvSpPr/>
          <p:nvPr/>
        </p:nvSpPr>
        <p:spPr>
          <a:xfrm>
            <a:off x="3711575" y="5549900"/>
            <a:ext cx="544513" cy="523875"/>
          </a:xfrm>
          <a:prstGeom prst="rect">
            <a:avLst/>
          </a:prstGeom>
          <a:noFill/>
          <a:ln w="9525">
            <a:noFill/>
          </a:ln>
        </p:spPr>
        <p:txBody>
          <a:bodyPr wrap="none">
            <a:spAutoFit/>
          </a:bodyPr>
          <a:lstStyle/>
          <a:p>
            <a:pPr lvl="0" eaLnBrk="1" hangingPunct="1"/>
            <a:r>
              <a:rPr lang="zh-CN" altLang="en-US" sz="2800" b="1" dirty="0">
                <a:solidFill>
                  <a:srgbClr val="000000"/>
                </a:solidFill>
                <a:latin typeface="微软雅黑" panose="020B0503020204020204" pitchFamily="34" charset="-122"/>
                <a:ea typeface="微软雅黑" panose="020B0503020204020204" pitchFamily="34" charset="-122"/>
              </a:rPr>
              <a:t>乙</a:t>
            </a:r>
            <a:endParaRPr lang="zh-CN" altLang="en-US" dirty="0">
              <a:latin typeface="微软雅黑" panose="020B0503020204020204" pitchFamily="34" charset="-122"/>
              <a:ea typeface="微软雅黑" panose="020B0503020204020204" pitchFamily="34" charset="-122"/>
            </a:endParaRPr>
          </a:p>
        </p:txBody>
      </p:sp>
      <p:sp>
        <p:nvSpPr>
          <p:cNvPr id="29707" name="矩形 13"/>
          <p:cNvSpPr/>
          <p:nvPr/>
        </p:nvSpPr>
        <p:spPr>
          <a:xfrm>
            <a:off x="5429250" y="5588000"/>
            <a:ext cx="544513" cy="523875"/>
          </a:xfrm>
          <a:prstGeom prst="rect">
            <a:avLst/>
          </a:prstGeom>
          <a:noFill/>
          <a:ln w="9525">
            <a:noFill/>
          </a:ln>
        </p:spPr>
        <p:txBody>
          <a:bodyPr wrap="none">
            <a:spAutoFit/>
          </a:bodyPr>
          <a:lstStyle/>
          <a:p>
            <a:pPr lvl="0" eaLnBrk="1" hangingPunct="1"/>
            <a:r>
              <a:rPr lang="zh-CN" altLang="en-US" sz="2800" b="1" dirty="0">
                <a:latin typeface="微软雅黑" panose="020B0503020204020204" pitchFamily="34" charset="-122"/>
                <a:ea typeface="微软雅黑" panose="020B0503020204020204" pitchFamily="34" charset="-122"/>
              </a:rPr>
              <a:t>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4"/>
          <p:cNvSpPr/>
          <p:nvPr/>
        </p:nvSpPr>
        <p:spPr>
          <a:xfrm>
            <a:off x="530225" y="841375"/>
            <a:ext cx="7993063" cy="2011680"/>
          </a:xfrm>
          <a:prstGeom prst="rect">
            <a:avLst/>
          </a:prstGeom>
          <a:noFill/>
          <a:ln w="9525">
            <a:noFill/>
          </a:ln>
        </p:spPr>
        <p:txBody>
          <a:bodyPr>
            <a:spAutoFit/>
          </a:bodyPr>
          <a:lstStyle/>
          <a:p>
            <a:pPr lvl="0" eaLnBrk="1" hangingPunct="1">
              <a:lnSpc>
                <a:spcPct val="150000"/>
              </a:lnSpc>
            </a:pPr>
            <a:r>
              <a:rPr lang="zh-CN" altLang="en-US" sz="2800" b="1" dirty="0">
                <a:latin typeface="Times New Roman" panose="02020603050405020304" pitchFamily="18" charset="0"/>
                <a:ea typeface="微软雅黑" panose="020B0503020204020204" pitchFamily="34" charset="-122"/>
              </a:rPr>
              <a:t>（六）作业布置</a:t>
            </a:r>
          </a:p>
          <a:p>
            <a:pPr lvl="0" eaLnBrk="1" hangingPunct="1">
              <a:lnSpc>
                <a:spcPct val="150000"/>
              </a:lnSpc>
            </a:pPr>
            <a:r>
              <a:rPr lang="zh-CN" altLang="en-US" sz="2800" b="1" dirty="0">
                <a:latin typeface="Times New Roman" panose="02020603050405020304" pitchFamily="18" charset="0"/>
                <a:ea typeface="微软雅黑" panose="020B0503020204020204" pitchFamily="34" charset="-122"/>
              </a:rPr>
              <a:t>1、书面作业  完成《同步训练》本节1—6题</a:t>
            </a:r>
          </a:p>
          <a:p>
            <a:pPr lvl="0" eaLnBrk="1" hangingPunct="1">
              <a:lnSpc>
                <a:spcPct val="150000"/>
              </a:lnSpc>
            </a:pPr>
            <a:r>
              <a:rPr lang="zh-CN" altLang="en-US" sz="2800" b="1" dirty="0">
                <a:latin typeface="Times New Roman" panose="02020603050405020304" pitchFamily="18" charset="0"/>
                <a:ea typeface="微软雅黑" panose="020B0503020204020204" pitchFamily="34" charset="-122"/>
              </a:rPr>
              <a:t>2、思考： 怎样组装既省力又方便的滑轮组呢？</a:t>
            </a:r>
          </a:p>
        </p:txBody>
      </p:sp>
      <p:sp>
        <p:nvSpPr>
          <p:cNvPr id="7" name="矩形 6"/>
          <p:cNvSpPr/>
          <p:nvPr/>
        </p:nvSpPr>
        <p:spPr>
          <a:xfrm>
            <a:off x="713105" y="2343150"/>
            <a:ext cx="1829435" cy="581660"/>
          </a:xfrm>
          <a:prstGeom prst="rect">
            <a:avLst/>
          </a:prstGeom>
          <a:noFill/>
          <a:ln w="9525">
            <a:noFill/>
          </a:ln>
        </p:spPr>
        <p:txBody>
          <a:bodyPr wrap="square">
            <a:spAutoFit/>
          </a:bodyPr>
          <a:lstStyle/>
          <a:p>
            <a:pPr lvl="0" eaLnBrk="1" hangingPunct="1">
              <a:lnSpc>
                <a:spcPct val="115000"/>
              </a:lnSpc>
              <a:spcAft>
                <a:spcPts val="1000"/>
              </a:spcAft>
            </a:pPr>
            <a:r>
              <a:rPr lang="zh-CN" altLang="en-US" sz="2800" b="1" dirty="0">
                <a:solidFill>
                  <a:srgbClr val="FF0000"/>
                </a:solidFill>
                <a:latin typeface="Times New Roman" panose="02020603050405020304" pitchFamily="18" charset="0"/>
                <a:ea typeface="微软雅黑" panose="020B0503020204020204" pitchFamily="34" charset="-122"/>
              </a:rPr>
              <a:t>　                 </a:t>
            </a:r>
            <a:endParaRPr lang="en-US" altLang="zh-CN" sz="2800" b="1" baseline="-25000" dirty="0">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p:cNvSpPr/>
          <p:nvPr/>
        </p:nvSpPr>
        <p:spPr>
          <a:xfrm>
            <a:off x="684213" y="549275"/>
            <a:ext cx="7416800" cy="548640"/>
          </a:xfrm>
          <a:prstGeom prst="rect">
            <a:avLst/>
          </a:prstGeom>
          <a:noFill/>
          <a:ln w="9525">
            <a:noFill/>
          </a:ln>
        </p:spPr>
        <p:txBody>
          <a:bodyPr>
            <a:spAutoFit/>
          </a:bodyPr>
          <a:lstStyle/>
          <a:p>
            <a:pPr lvl="0" eaLnBrk="1" hangingPunct="1"/>
            <a:r>
              <a:rPr lang="en-US" altLang="zh-CN" dirty="0">
                <a:latin typeface="Times New Roman" panose="02020603050405020304" pitchFamily="18" charset="0"/>
                <a:ea typeface="微软雅黑" panose="020B0503020204020204" pitchFamily="34" charset="-122"/>
              </a:rPr>
              <a:t> </a:t>
            </a:r>
            <a:r>
              <a:rPr lang="zh-CN" altLang="en-US" sz="2800" b="1" dirty="0">
                <a:solidFill>
                  <a:srgbClr val="000000"/>
                </a:solidFill>
                <a:latin typeface="微软雅黑" panose="020B0503020204020204" pitchFamily="34" charset="-122"/>
                <a:ea typeface="微软雅黑" panose="020B0503020204020204" pitchFamily="34" charset="-122"/>
                <a:sym typeface="+mn-ea"/>
              </a:rPr>
              <a:t>滑轮的运用</a:t>
            </a:r>
            <a:endParaRPr lang="zh-CN" altLang="en-US" sz="2800" b="1" dirty="0">
              <a:latin typeface="Times New Roman" panose="02020603050405020304" pitchFamily="18" charset="0"/>
              <a:ea typeface="微软雅黑" panose="020B0503020204020204" pitchFamily="34" charset="-122"/>
            </a:endParaRPr>
          </a:p>
        </p:txBody>
      </p:sp>
      <p:sp>
        <p:nvSpPr>
          <p:cNvPr id="26627" name="矩形 5"/>
          <p:cNvSpPr/>
          <p:nvPr/>
        </p:nvSpPr>
        <p:spPr>
          <a:xfrm>
            <a:off x="481013" y="4240213"/>
            <a:ext cx="8280400" cy="2011680"/>
          </a:xfrm>
          <a:prstGeom prst="rect">
            <a:avLst/>
          </a:prstGeom>
          <a:noFill/>
          <a:ln w="9525">
            <a:noFill/>
          </a:ln>
        </p:spPr>
        <p:txBody>
          <a:bodyPr>
            <a:spAutoFit/>
          </a:bodyPr>
          <a:lstStyle/>
          <a:p>
            <a:pPr lvl="0" indent="457200" eaLnBrk="1" hangingPunct="1">
              <a:lnSpc>
                <a:spcPct val="150000"/>
              </a:lnSpc>
            </a:pPr>
            <a:r>
              <a:rPr lang="zh-CN" altLang="en-US" sz="2800" b="1" dirty="0">
                <a:solidFill>
                  <a:srgbClr val="000000"/>
                </a:solidFill>
                <a:latin typeface="微软雅黑" panose="020B0503020204020204" pitchFamily="34" charset="-122"/>
                <a:ea typeface="微软雅黑" panose="020B0503020204020204" pitchFamily="34" charset="-122"/>
              </a:rPr>
              <a:t>在现代化生产中，人们使用的往往是复杂的机械，但复杂机械中的许多部件就是由杠杆、滑轮等简单机械组合起来的。</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stretch>
            <a:fillRect/>
          </a:stretch>
        </p:blipFill>
        <p:spPr>
          <a:xfrm>
            <a:off x="4689475" y="1249680"/>
            <a:ext cx="3569335" cy="279336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9" name="图片 8"/>
          <p:cNvPicPr>
            <a:picLocks noChangeAspect="1"/>
          </p:cNvPicPr>
          <p:nvPr/>
        </p:nvPicPr>
        <p:blipFill>
          <a:blip r:embed="rId3" cstate="print"/>
          <a:stretch>
            <a:fillRect/>
          </a:stretch>
        </p:blipFill>
        <p:spPr>
          <a:xfrm>
            <a:off x="1353820" y="1216660"/>
            <a:ext cx="2080260" cy="30949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6631" name="圆角矩形 9"/>
          <p:cNvSpPr/>
          <p:nvPr/>
        </p:nvSpPr>
        <p:spPr>
          <a:xfrm>
            <a:off x="395288" y="4311650"/>
            <a:ext cx="8353425" cy="2017713"/>
          </a:xfrm>
          <a:prstGeom prst="roundRect">
            <a:avLst>
              <a:gd name="adj" fmla="val 16667"/>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26633" name="矩形 12"/>
          <p:cNvSpPr/>
          <p:nvPr/>
        </p:nvSpPr>
        <p:spPr>
          <a:xfrm>
            <a:off x="5343843" y="725805"/>
            <a:ext cx="1262062" cy="523875"/>
          </a:xfrm>
          <a:prstGeom prst="rect">
            <a:avLst/>
          </a:prstGeom>
          <a:noFill/>
          <a:ln w="9525">
            <a:noFill/>
          </a:ln>
        </p:spPr>
        <p:txBody>
          <a:bodyPr wrap="none">
            <a:spAutoFit/>
          </a:bodyPr>
          <a:lstStyle/>
          <a:p>
            <a:pPr lvl="0" eaLnBrk="1" hangingPunct="1"/>
            <a:r>
              <a:rPr lang="zh-CN" altLang="en-US" sz="2800" b="1" dirty="0">
                <a:latin typeface="微软雅黑" panose="020B0503020204020204" pitchFamily="34" charset="-122"/>
                <a:ea typeface="微软雅黑" panose="020B0503020204020204" pitchFamily="34" charset="-122"/>
              </a:rPr>
              <a:t>起重机</a:t>
            </a:r>
          </a:p>
        </p:txBody>
      </p:sp>
      <p:sp>
        <p:nvSpPr>
          <p:cNvPr id="26634" name="矩形 13"/>
          <p:cNvSpPr/>
          <p:nvPr/>
        </p:nvSpPr>
        <p:spPr>
          <a:xfrm>
            <a:off x="3471863" y="1097915"/>
            <a:ext cx="503237" cy="954088"/>
          </a:xfrm>
          <a:prstGeom prst="rect">
            <a:avLst/>
          </a:prstGeom>
          <a:noFill/>
          <a:ln w="9525">
            <a:noFill/>
          </a:ln>
        </p:spPr>
        <p:txBody>
          <a:bodyPr>
            <a:spAutoFit/>
          </a:bodyPr>
          <a:lstStyle/>
          <a:p>
            <a:pPr lvl="0" eaLnBrk="1" hangingPunct="1"/>
            <a:r>
              <a:rPr lang="zh-CN" altLang="en-US" sz="2800" b="1" dirty="0">
                <a:latin typeface="微软雅黑" panose="020B0503020204020204" pitchFamily="34" charset="-122"/>
                <a:ea typeface="微软雅黑" panose="020B0503020204020204" pitchFamily="34" charset="-122"/>
              </a:rPr>
              <a:t>电梯</a:t>
            </a:r>
          </a:p>
        </p:txBody>
      </p:sp>
      <p:sp>
        <p:nvSpPr>
          <p:cNvPr id="10" name="文本框 9"/>
          <p:cNvSpPr txBox="1"/>
          <p:nvPr/>
        </p:nvSpPr>
        <p:spPr>
          <a:xfrm>
            <a:off x="3975100" y="5667693"/>
            <a:ext cx="2736850" cy="661987"/>
          </a:xfrm>
          <a:prstGeom prst="rect">
            <a:avLst/>
          </a:prstGeom>
          <a:noFill/>
          <a:ln w="9525">
            <a:noFill/>
          </a:ln>
        </p:spPr>
        <p:txBody>
          <a:bodyPr>
            <a:spAutoFit/>
          </a:bodyPr>
          <a:lstStyle/>
          <a:p>
            <a:pPr lvl="0" eaLnBrk="1" hangingPunct="1">
              <a:lnSpc>
                <a:spcPct val="150000"/>
              </a:lnSpc>
            </a:pPr>
            <a:r>
              <a:rPr lang="zh-CN" altLang="en-US" sz="2800" b="1" dirty="0">
                <a:latin typeface="微软雅黑" panose="020B0503020204020204" pitchFamily="34" charset="-122"/>
                <a:ea typeface="微软雅黑" panose="020B0503020204020204" pitchFamily="34" charset="-122"/>
              </a:rPr>
              <a:t>什么是滑轮呢？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a:spLocks noChangeArrowheads="1"/>
          </p:cNvSpPr>
          <p:nvPr/>
        </p:nvSpPr>
        <p:spPr bwMode="auto">
          <a:xfrm>
            <a:off x="107950" y="549275"/>
            <a:ext cx="1655763" cy="503238"/>
          </a:xfrm>
          <a:prstGeom prst="roundRect">
            <a:avLst>
              <a:gd name="adj" fmla="val 16667"/>
            </a:avLst>
          </a:prstGeom>
          <a:noFill/>
          <a:ln w="12700">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mn-cs"/>
              </a:rPr>
              <a:t>新课讲授</a:t>
            </a:r>
          </a:p>
        </p:txBody>
      </p:sp>
      <p:sp>
        <p:nvSpPr>
          <p:cNvPr id="4099" name="矩形 4"/>
          <p:cNvSpPr/>
          <p:nvPr/>
        </p:nvSpPr>
        <p:spPr>
          <a:xfrm>
            <a:off x="250825" y="1268413"/>
            <a:ext cx="1622425" cy="523875"/>
          </a:xfrm>
          <a:prstGeom prst="rect">
            <a:avLst/>
          </a:prstGeom>
          <a:noFill/>
          <a:ln w="9525">
            <a:noFill/>
          </a:ln>
        </p:spPr>
        <p:txBody>
          <a:bodyPr wrap="none">
            <a:spAutoFit/>
          </a:bodyPr>
          <a:lstStyle/>
          <a:p>
            <a:pPr lvl="0" eaLnBrk="1" hangingPunct="1"/>
            <a:r>
              <a:rPr lang="zh-CN" altLang="en-US" sz="2800" b="1" dirty="0">
                <a:latin typeface="微软雅黑" panose="020B0503020204020204" pitchFamily="34" charset="-122"/>
                <a:ea typeface="微软雅黑" panose="020B0503020204020204" pitchFamily="34" charset="-122"/>
              </a:rPr>
              <a:t>一、滑轮</a:t>
            </a:r>
          </a:p>
        </p:txBody>
      </p:sp>
      <p:pic>
        <p:nvPicPr>
          <p:cNvPr id="6" name="图片 5"/>
          <p:cNvPicPr>
            <a:picLocks noChangeAspect="1"/>
          </p:cNvPicPr>
          <p:nvPr/>
        </p:nvPicPr>
        <p:blipFill>
          <a:blip r:embed="rId2" cstate="print"/>
          <a:stretch>
            <a:fillRect/>
          </a:stretch>
        </p:blipFill>
        <p:spPr>
          <a:xfrm>
            <a:off x="611188" y="2205038"/>
            <a:ext cx="3421063" cy="231616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8" name="矩形 7"/>
          <p:cNvSpPr/>
          <p:nvPr/>
        </p:nvSpPr>
        <p:spPr>
          <a:xfrm>
            <a:off x="4446588" y="2347913"/>
            <a:ext cx="3492500" cy="2030412"/>
          </a:xfrm>
          <a:prstGeom prst="rect">
            <a:avLst/>
          </a:prstGeom>
          <a:noFill/>
          <a:ln w="9525">
            <a:noFill/>
          </a:ln>
        </p:spPr>
        <p:txBody>
          <a:bodyPr>
            <a:spAutoFit/>
          </a:bodyPr>
          <a:lstStyle/>
          <a:p>
            <a:pPr lvl="0" eaLnBrk="1" hangingPunct="1">
              <a:lnSpc>
                <a:spcPct val="150000"/>
              </a:lnSpc>
            </a:pP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、滑轮：周边有槽，能绕轴转动的小轮叫做滑轮。</a:t>
            </a:r>
          </a:p>
        </p:txBody>
      </p:sp>
      <p:sp>
        <p:nvSpPr>
          <p:cNvPr id="9" name="圆角矩形 8"/>
          <p:cNvSpPr/>
          <p:nvPr/>
        </p:nvSpPr>
        <p:spPr>
          <a:xfrm>
            <a:off x="4211638" y="2205038"/>
            <a:ext cx="3960812" cy="2335212"/>
          </a:xfrm>
          <a:prstGeom prst="roundRect">
            <a:avLst>
              <a:gd name="adj" fmla="val 16667"/>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5123"/>
          <p:cNvSpPr/>
          <p:nvPr/>
        </p:nvSpPr>
        <p:spPr>
          <a:xfrm>
            <a:off x="395288" y="333375"/>
            <a:ext cx="2305050" cy="719138"/>
          </a:xfrm>
          <a:prstGeom prst="rect">
            <a:avLst/>
          </a:prstGeom>
        </p:spPr>
        <p:txBody>
          <a:bodyPr wrap="none" fromWordArt="1">
            <a:prstTxWarp prst="textPlain">
              <a:avLst>
                <a:gd name="adj" fmla="val 50000"/>
              </a:avLst>
            </a:prstTxWarp>
            <a:normAutofit/>
          </a:bodyPr>
          <a:lstStyle/>
          <a:p>
            <a:pPr algn="ctr"/>
            <a:r>
              <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2" charset="-122"/>
                <a:ea typeface="黑体" panose="02010609060101010101" pitchFamily="2" charset="-122"/>
              </a:rPr>
              <a:t>试一试</a:t>
            </a:r>
          </a:p>
        </p:txBody>
      </p:sp>
      <p:sp>
        <p:nvSpPr>
          <p:cNvPr id="5125" name="文本框 5124"/>
          <p:cNvSpPr txBox="1"/>
          <p:nvPr/>
        </p:nvSpPr>
        <p:spPr>
          <a:xfrm>
            <a:off x="323850" y="1052513"/>
            <a:ext cx="9309100" cy="1833880"/>
          </a:xfrm>
          <a:prstGeom prst="rect">
            <a:avLst/>
          </a:prstGeom>
          <a:noFill/>
          <a:ln w="9525">
            <a:noFill/>
          </a:ln>
        </p:spPr>
        <p:txBody>
          <a:bodyPr wrap="square">
            <a:spAutoFit/>
          </a:bodyPr>
          <a:lstStyle/>
          <a:p>
            <a:pPr lvl="0">
              <a:lnSpc>
                <a:spcPct val="130000"/>
              </a:lnSpc>
            </a:pPr>
            <a:r>
              <a:rPr lang="zh-CN" altLang="en-US" sz="4400" b="1" dirty="0">
                <a:latin typeface="Arial" panose="020B0604020202020204" pitchFamily="34" charset="0"/>
                <a:ea typeface="黑体" panose="02010609060101010101" pitchFamily="2" charset="-122"/>
              </a:rPr>
              <a:t>你能不能用滑轮把重物提起来？</a:t>
            </a:r>
          </a:p>
          <a:p>
            <a:pPr lvl="0">
              <a:lnSpc>
                <a:spcPct val="130000"/>
              </a:lnSpc>
            </a:pPr>
            <a:endParaRPr lang="zh-CN" altLang="en-US" sz="4400" b="1" dirty="0">
              <a:latin typeface="Arial" panose="020B0604020202020204" pitchFamily="34" charset="0"/>
              <a:ea typeface="黑体" panose="02010609060101010101" pitchFamily="2" charset="-122"/>
            </a:endParaRPr>
          </a:p>
        </p:txBody>
      </p:sp>
      <p:grpSp>
        <p:nvGrpSpPr>
          <p:cNvPr id="5148" name="组合 5147"/>
          <p:cNvGrpSpPr/>
          <p:nvPr/>
        </p:nvGrpSpPr>
        <p:grpSpPr>
          <a:xfrm>
            <a:off x="2482850" y="3213100"/>
            <a:ext cx="1152525" cy="2044700"/>
            <a:chOff x="1564" y="2024"/>
            <a:chExt cx="726" cy="1288"/>
          </a:xfrm>
        </p:grpSpPr>
        <p:sp>
          <p:nvSpPr>
            <p:cNvPr id="5126" name="椭圆 5125"/>
            <p:cNvSpPr/>
            <p:nvPr/>
          </p:nvSpPr>
          <p:spPr>
            <a:xfrm>
              <a:off x="1564" y="2296"/>
              <a:ext cx="726" cy="726"/>
            </a:xfrm>
            <a:prstGeom prst="ellipse">
              <a:avLst/>
            </a:prstGeom>
            <a:solidFill>
              <a:schemeClr val="bg1"/>
            </a:solidFill>
            <a:ln w="25400" cap="flat" cmpd="sng">
              <a:solidFill>
                <a:schemeClr val="tx1"/>
              </a:solidFill>
              <a:prstDash val="solid"/>
              <a:headEnd type="none" w="med" len="med"/>
              <a:tailEnd type="none" w="med" len="med"/>
            </a:ln>
          </p:spPr>
          <p:txBody>
            <a:bodyPr/>
            <a:lstStyle/>
            <a:p>
              <a:endParaRPr lang="zh-CN" altLang="en-US"/>
            </a:p>
          </p:txBody>
        </p:sp>
        <p:sp>
          <p:nvSpPr>
            <p:cNvPr id="5127" name="矩形 5126"/>
            <p:cNvSpPr/>
            <p:nvPr/>
          </p:nvSpPr>
          <p:spPr>
            <a:xfrm>
              <a:off x="1864" y="2214"/>
              <a:ext cx="136" cy="907"/>
            </a:xfrm>
            <a:prstGeom prst="rect">
              <a:avLst/>
            </a:prstGeom>
            <a:solidFill>
              <a:schemeClr val="bg1"/>
            </a:solidFill>
            <a:ln w="25400" cap="flat" cmpd="sng">
              <a:solidFill>
                <a:schemeClr val="tx1"/>
              </a:solidFill>
              <a:prstDash val="solid"/>
              <a:miter/>
              <a:headEnd type="none" w="med" len="med"/>
              <a:tailEnd type="none" w="med" len="med"/>
            </a:ln>
          </p:spPr>
          <p:txBody>
            <a:bodyPr/>
            <a:lstStyle/>
            <a:p>
              <a:endParaRPr lang="zh-CN" altLang="en-US"/>
            </a:p>
          </p:txBody>
        </p:sp>
        <p:sp>
          <p:nvSpPr>
            <p:cNvPr id="5128" name="椭圆 5127"/>
            <p:cNvSpPr/>
            <p:nvPr/>
          </p:nvSpPr>
          <p:spPr>
            <a:xfrm>
              <a:off x="1882" y="2604"/>
              <a:ext cx="91" cy="91"/>
            </a:xfrm>
            <a:prstGeom prst="ellipse">
              <a:avLst/>
            </a:prstGeom>
            <a:solidFill>
              <a:srgbClr val="FF0000"/>
            </a:solidFill>
            <a:ln w="25400" cap="flat" cmpd="sng">
              <a:solidFill>
                <a:schemeClr val="tx1"/>
              </a:solidFill>
              <a:prstDash val="solid"/>
              <a:headEnd type="none" w="med" len="med"/>
              <a:tailEnd type="none" w="med" len="med"/>
            </a:ln>
          </p:spPr>
          <p:txBody>
            <a:bodyPr/>
            <a:lstStyle/>
            <a:p>
              <a:endParaRPr lang="zh-CN" altLang="en-US"/>
            </a:p>
          </p:txBody>
        </p:sp>
        <p:sp>
          <p:nvSpPr>
            <p:cNvPr id="5130" name="直接连接符 5129"/>
            <p:cNvSpPr/>
            <p:nvPr/>
          </p:nvSpPr>
          <p:spPr>
            <a:xfrm>
              <a:off x="1936" y="2115"/>
              <a:ext cx="0" cy="91"/>
            </a:xfrm>
            <a:prstGeom prst="line">
              <a:avLst/>
            </a:prstGeom>
            <a:ln w="25400" cap="flat" cmpd="sng">
              <a:solidFill>
                <a:schemeClr val="tx1"/>
              </a:solidFill>
              <a:prstDash val="solid"/>
              <a:headEnd type="none" w="med" len="med"/>
              <a:tailEnd type="none" w="med" len="med"/>
            </a:ln>
          </p:spPr>
        </p:sp>
        <p:sp>
          <p:nvSpPr>
            <p:cNvPr id="5131" name="椭圆 5130"/>
            <p:cNvSpPr/>
            <p:nvPr/>
          </p:nvSpPr>
          <p:spPr>
            <a:xfrm>
              <a:off x="1873" y="2024"/>
              <a:ext cx="136" cy="136"/>
            </a:xfrm>
            <a:prstGeom prst="ellipse">
              <a:avLst/>
            </a:prstGeom>
            <a:solidFill>
              <a:schemeClr val="bg1"/>
            </a:solidFill>
            <a:ln w="25400" cap="flat" cmpd="sng">
              <a:solidFill>
                <a:schemeClr val="tx1"/>
              </a:solidFill>
              <a:prstDash val="solid"/>
              <a:headEnd type="none" w="med" len="med"/>
              <a:tailEnd type="none" w="med" len="med"/>
            </a:ln>
          </p:spPr>
          <p:txBody>
            <a:bodyPr/>
            <a:lstStyle/>
            <a:p>
              <a:endParaRPr lang="zh-CN" altLang="en-US"/>
            </a:p>
          </p:txBody>
        </p:sp>
        <p:sp>
          <p:nvSpPr>
            <p:cNvPr id="5132" name="矩形 5131"/>
            <p:cNvSpPr/>
            <p:nvPr/>
          </p:nvSpPr>
          <p:spPr>
            <a:xfrm>
              <a:off x="1945" y="2078"/>
              <a:ext cx="181" cy="91"/>
            </a:xfrm>
            <a:prstGeom prst="rect">
              <a:avLst/>
            </a:prstGeom>
            <a:solidFill>
              <a:schemeClr val="bg1"/>
            </a:solidFill>
            <a:ln w="9525" cap="flat" cmpd="sng">
              <a:solidFill>
                <a:schemeClr val="bg1"/>
              </a:solidFill>
              <a:prstDash val="solid"/>
              <a:miter/>
              <a:headEnd type="none" w="med" len="med"/>
              <a:tailEnd type="none" w="med" len="med"/>
            </a:ln>
          </p:spPr>
          <p:txBody>
            <a:bodyPr/>
            <a:lstStyle/>
            <a:p>
              <a:endParaRPr lang="zh-CN" altLang="en-US"/>
            </a:p>
          </p:txBody>
        </p:sp>
        <p:sp>
          <p:nvSpPr>
            <p:cNvPr id="5135" name="直接连接符 5134"/>
            <p:cNvSpPr/>
            <p:nvPr/>
          </p:nvSpPr>
          <p:spPr>
            <a:xfrm>
              <a:off x="1927" y="3113"/>
              <a:ext cx="0" cy="136"/>
            </a:xfrm>
            <a:prstGeom prst="line">
              <a:avLst/>
            </a:prstGeom>
            <a:ln w="25400" cap="flat" cmpd="sng">
              <a:solidFill>
                <a:schemeClr val="tx1"/>
              </a:solidFill>
              <a:prstDash val="solid"/>
              <a:headEnd type="none" w="med" len="med"/>
              <a:tailEnd type="none" w="med" len="med"/>
            </a:ln>
          </p:spPr>
        </p:sp>
        <p:sp>
          <p:nvSpPr>
            <p:cNvPr id="5136" name="椭圆 5135"/>
            <p:cNvSpPr/>
            <p:nvPr/>
          </p:nvSpPr>
          <p:spPr>
            <a:xfrm>
              <a:off x="1864" y="3176"/>
              <a:ext cx="136" cy="136"/>
            </a:xfrm>
            <a:prstGeom prst="ellipse">
              <a:avLst/>
            </a:prstGeom>
            <a:solidFill>
              <a:schemeClr val="bg1"/>
            </a:solidFill>
            <a:ln w="25400" cap="flat" cmpd="sng">
              <a:solidFill>
                <a:schemeClr val="tx1"/>
              </a:solidFill>
              <a:prstDash val="solid"/>
              <a:headEnd type="none" w="med" len="med"/>
              <a:tailEnd type="none" w="med" len="med"/>
            </a:ln>
          </p:spPr>
          <p:txBody>
            <a:bodyPr/>
            <a:lstStyle/>
            <a:p>
              <a:endParaRPr lang="zh-CN" altLang="en-US"/>
            </a:p>
          </p:txBody>
        </p:sp>
        <p:sp>
          <p:nvSpPr>
            <p:cNvPr id="5137" name="矩形 5136"/>
            <p:cNvSpPr/>
            <p:nvPr/>
          </p:nvSpPr>
          <p:spPr>
            <a:xfrm>
              <a:off x="1737" y="3176"/>
              <a:ext cx="181" cy="113"/>
            </a:xfrm>
            <a:prstGeom prst="rect">
              <a:avLst/>
            </a:prstGeom>
            <a:solidFill>
              <a:schemeClr val="bg1"/>
            </a:solidFill>
            <a:ln w="9525" cap="flat" cmpd="sng">
              <a:solidFill>
                <a:schemeClr val="bg1"/>
              </a:solidFill>
              <a:prstDash val="solid"/>
              <a:miter/>
              <a:headEnd type="none" w="med" len="med"/>
              <a:tailEnd type="none" w="med" len="med"/>
            </a:ln>
          </p:spPr>
          <p:txBody>
            <a:bodyPr/>
            <a:lstStyle/>
            <a:p>
              <a:endParaRPr lang="zh-CN" altLang="en-US"/>
            </a:p>
          </p:txBody>
        </p:sp>
      </p:grpSp>
      <p:sp>
        <p:nvSpPr>
          <p:cNvPr id="5140" name="直接连接符 5139"/>
          <p:cNvSpPr/>
          <p:nvPr/>
        </p:nvSpPr>
        <p:spPr>
          <a:xfrm>
            <a:off x="6946900" y="3644900"/>
            <a:ext cx="1081088" cy="0"/>
          </a:xfrm>
          <a:prstGeom prst="line">
            <a:avLst/>
          </a:prstGeom>
          <a:ln w="38100" cap="flat" cmpd="sng">
            <a:solidFill>
              <a:schemeClr val="tx1"/>
            </a:solidFill>
            <a:prstDash val="solid"/>
            <a:headEnd type="none" w="med" len="med"/>
            <a:tailEnd type="none" w="med" len="med"/>
          </a:ln>
        </p:spPr>
      </p:sp>
      <p:sp>
        <p:nvSpPr>
          <p:cNvPr id="5141" name="立方体 5140"/>
          <p:cNvSpPr/>
          <p:nvPr/>
        </p:nvSpPr>
        <p:spPr>
          <a:xfrm>
            <a:off x="6372225" y="5229225"/>
            <a:ext cx="1800225" cy="360363"/>
          </a:xfrm>
          <a:prstGeom prst="cube">
            <a:avLst>
              <a:gd name="adj" fmla="val 79889"/>
            </a:avLst>
          </a:prstGeom>
          <a:solidFill>
            <a:srgbClr val="000000"/>
          </a:solidFill>
          <a:ln w="9525" cap="flat" cmpd="sng">
            <a:solidFill>
              <a:schemeClr val="tx1"/>
            </a:solidFill>
            <a:prstDash val="solid"/>
            <a:miter/>
            <a:headEnd type="none" w="med" len="med"/>
            <a:tailEnd type="none" w="med" len="med"/>
          </a:ln>
        </p:spPr>
        <p:txBody>
          <a:bodyPr/>
          <a:lstStyle/>
          <a:p>
            <a:endParaRPr lang="zh-CN" altLang="en-US"/>
          </a:p>
        </p:txBody>
      </p:sp>
      <p:sp>
        <p:nvSpPr>
          <p:cNvPr id="5142" name="直接连接符 5141"/>
          <p:cNvSpPr/>
          <p:nvPr/>
        </p:nvSpPr>
        <p:spPr>
          <a:xfrm>
            <a:off x="7749858" y="3140393"/>
            <a:ext cx="0" cy="2232025"/>
          </a:xfrm>
          <a:prstGeom prst="line">
            <a:avLst/>
          </a:prstGeom>
          <a:ln w="38100" cap="flat" cmpd="sng">
            <a:solidFill>
              <a:schemeClr val="tx1"/>
            </a:solidFill>
            <a:prstDash val="solid"/>
            <a:headEnd type="none" w="med" len="med"/>
            <a:tailEnd type="none" w="med" len="med"/>
          </a:ln>
        </p:spPr>
      </p:sp>
      <p:sp>
        <p:nvSpPr>
          <p:cNvPr id="5143" name="圆柱形 5142"/>
          <p:cNvSpPr/>
          <p:nvPr/>
        </p:nvSpPr>
        <p:spPr>
          <a:xfrm>
            <a:off x="827088" y="4135438"/>
            <a:ext cx="792162" cy="446087"/>
          </a:xfrm>
          <a:prstGeom prst="can">
            <a:avLst>
              <a:gd name="adj" fmla="val 25421"/>
            </a:avLst>
          </a:prstGeom>
          <a:gradFill rotWithShape="1">
            <a:gsLst>
              <a:gs pos="0">
                <a:srgbClr val="808080">
                  <a:gamma/>
                  <a:shade val="46275"/>
                  <a:invGamma/>
                </a:srgbClr>
              </a:gs>
              <a:gs pos="50000">
                <a:srgbClr val="808080"/>
              </a:gs>
              <a:gs pos="100000">
                <a:srgbClr val="808080">
                  <a:gamma/>
                  <a:shade val="46275"/>
                  <a:invGamma/>
                </a:srgbClr>
              </a:gs>
            </a:gsLst>
            <a:lin ang="0" scaled="1"/>
            <a:tileRect/>
          </a:gradFill>
          <a:ln w="25400" cap="flat" cmpd="sng">
            <a:solidFill>
              <a:schemeClr val="tx1"/>
            </a:solidFill>
            <a:prstDash val="solid"/>
            <a:headEnd type="none" w="med" len="med"/>
            <a:tailEnd type="none" w="med" len="med"/>
          </a:ln>
        </p:spPr>
        <p:txBody>
          <a:bodyPr/>
          <a:lstStyle/>
          <a:p>
            <a:endParaRPr lang="zh-CN" altLang="en-US"/>
          </a:p>
        </p:txBody>
      </p:sp>
      <p:sp>
        <p:nvSpPr>
          <p:cNvPr id="5144" name="直接连接符 5143"/>
          <p:cNvSpPr/>
          <p:nvPr/>
        </p:nvSpPr>
        <p:spPr>
          <a:xfrm>
            <a:off x="1230313" y="3919538"/>
            <a:ext cx="0" cy="287337"/>
          </a:xfrm>
          <a:prstGeom prst="line">
            <a:avLst/>
          </a:prstGeom>
          <a:ln w="25400" cap="flat" cmpd="sng">
            <a:solidFill>
              <a:schemeClr val="tx1"/>
            </a:solidFill>
            <a:prstDash val="solid"/>
            <a:headEnd type="none" w="med" len="med"/>
            <a:tailEnd type="none" w="med" len="med"/>
          </a:ln>
        </p:spPr>
      </p:sp>
      <p:sp>
        <p:nvSpPr>
          <p:cNvPr id="5145" name="椭圆 5144"/>
          <p:cNvSpPr/>
          <p:nvPr/>
        </p:nvSpPr>
        <p:spPr>
          <a:xfrm>
            <a:off x="1116013" y="3846513"/>
            <a:ext cx="215900" cy="215900"/>
          </a:xfrm>
          <a:prstGeom prst="ellipse">
            <a:avLst/>
          </a:prstGeom>
          <a:solidFill>
            <a:schemeClr val="bg1"/>
          </a:solidFill>
          <a:ln w="25400" cap="flat" cmpd="sng">
            <a:solidFill>
              <a:schemeClr val="tx1"/>
            </a:solidFill>
            <a:prstDash val="solid"/>
            <a:headEnd type="none" w="med" len="med"/>
            <a:tailEnd type="none" w="med" len="med"/>
          </a:ln>
        </p:spPr>
        <p:txBody>
          <a:bodyPr/>
          <a:lstStyle/>
          <a:p>
            <a:endParaRPr lang="zh-CN" altLang="en-US"/>
          </a:p>
        </p:txBody>
      </p:sp>
      <p:sp>
        <p:nvSpPr>
          <p:cNvPr id="5146" name="矩形 5145"/>
          <p:cNvSpPr/>
          <p:nvPr/>
        </p:nvSpPr>
        <p:spPr>
          <a:xfrm>
            <a:off x="1258888" y="3932238"/>
            <a:ext cx="287337" cy="144462"/>
          </a:xfrm>
          <a:prstGeom prst="rect">
            <a:avLst/>
          </a:prstGeom>
          <a:solidFill>
            <a:schemeClr val="bg1"/>
          </a:solidFill>
          <a:ln w="9525" cap="flat" cmpd="sng">
            <a:solidFill>
              <a:schemeClr val="bg1"/>
            </a:solidFill>
            <a:prstDash val="solid"/>
            <a:miter/>
            <a:headEnd type="none" w="med" len="med"/>
            <a:tailEnd type="none" w="med" len="med"/>
          </a:ln>
        </p:spPr>
        <p:txBody>
          <a:bodyPr/>
          <a:lstStyle/>
          <a:p>
            <a:endParaRPr lang="zh-CN" altLang="en-US"/>
          </a:p>
        </p:txBody>
      </p:sp>
      <p:sp>
        <p:nvSpPr>
          <p:cNvPr id="5149" name="任意多边形 5148"/>
          <p:cNvSpPr/>
          <p:nvPr/>
        </p:nvSpPr>
        <p:spPr>
          <a:xfrm>
            <a:off x="4500563" y="3860800"/>
            <a:ext cx="1584325" cy="792163"/>
          </a:xfrm>
          <a:custGeom>
            <a:avLst/>
            <a:gdLst/>
            <a:ahLst/>
            <a:cxnLst/>
            <a:rect l="0" t="0" r="0" b="0"/>
            <a:pathLst>
              <a:path w="1025" h="682">
                <a:moveTo>
                  <a:pt x="0" y="192"/>
                </a:moveTo>
                <a:cubicBezTo>
                  <a:pt x="78" y="114"/>
                  <a:pt x="37" y="141"/>
                  <a:pt x="119" y="101"/>
                </a:cubicBezTo>
                <a:cubicBezTo>
                  <a:pt x="196" y="24"/>
                  <a:pt x="311" y="12"/>
                  <a:pt x="412" y="0"/>
                </a:cubicBezTo>
                <a:cubicBezTo>
                  <a:pt x="506" y="3"/>
                  <a:pt x="601" y="4"/>
                  <a:pt x="695" y="9"/>
                </a:cubicBezTo>
                <a:cubicBezTo>
                  <a:pt x="756" y="13"/>
                  <a:pt x="832" y="104"/>
                  <a:pt x="887" y="137"/>
                </a:cubicBezTo>
                <a:cubicBezTo>
                  <a:pt x="920" y="201"/>
                  <a:pt x="974" y="252"/>
                  <a:pt x="997" y="320"/>
                </a:cubicBezTo>
                <a:cubicBezTo>
                  <a:pt x="990" y="461"/>
                  <a:pt x="1025" y="593"/>
                  <a:pt x="869" y="631"/>
                </a:cubicBezTo>
                <a:cubicBezTo>
                  <a:pt x="832" y="656"/>
                  <a:pt x="792" y="663"/>
                  <a:pt x="750" y="677"/>
                </a:cubicBezTo>
                <a:cubicBezTo>
                  <a:pt x="631" y="674"/>
                  <a:pt x="512" y="682"/>
                  <a:pt x="394" y="668"/>
                </a:cubicBezTo>
                <a:cubicBezTo>
                  <a:pt x="354" y="663"/>
                  <a:pt x="279" y="606"/>
                  <a:pt x="238" y="585"/>
                </a:cubicBezTo>
                <a:cubicBezTo>
                  <a:pt x="188" y="509"/>
                  <a:pt x="255" y="598"/>
                  <a:pt x="192" y="549"/>
                </a:cubicBezTo>
                <a:cubicBezTo>
                  <a:pt x="172" y="533"/>
                  <a:pt x="138" y="494"/>
                  <a:pt x="138" y="494"/>
                </a:cubicBezTo>
                <a:cubicBezTo>
                  <a:pt x="119" y="442"/>
                  <a:pt x="91" y="434"/>
                  <a:pt x="119" y="366"/>
                </a:cubicBezTo>
                <a:cubicBezTo>
                  <a:pt x="123" y="356"/>
                  <a:pt x="138" y="355"/>
                  <a:pt x="147" y="348"/>
                </a:cubicBezTo>
                <a:cubicBezTo>
                  <a:pt x="154" y="343"/>
                  <a:pt x="157" y="333"/>
                  <a:pt x="165" y="329"/>
                </a:cubicBezTo>
                <a:cubicBezTo>
                  <a:pt x="182" y="320"/>
                  <a:pt x="220" y="311"/>
                  <a:pt x="220" y="311"/>
                </a:cubicBezTo>
                <a:cubicBezTo>
                  <a:pt x="262" y="283"/>
                  <a:pt x="309" y="270"/>
                  <a:pt x="357" y="256"/>
                </a:cubicBezTo>
                <a:cubicBezTo>
                  <a:pt x="376" y="251"/>
                  <a:pt x="412" y="238"/>
                  <a:pt x="412" y="238"/>
                </a:cubicBezTo>
                <a:cubicBezTo>
                  <a:pt x="439" y="241"/>
                  <a:pt x="468" y="238"/>
                  <a:pt x="494" y="247"/>
                </a:cubicBezTo>
                <a:cubicBezTo>
                  <a:pt x="530" y="259"/>
                  <a:pt x="580" y="314"/>
                  <a:pt x="604" y="338"/>
                </a:cubicBezTo>
                <a:cubicBezTo>
                  <a:pt x="633" y="367"/>
                  <a:pt x="627" y="364"/>
                  <a:pt x="659" y="412"/>
                </a:cubicBezTo>
                <a:cubicBezTo>
                  <a:pt x="665" y="421"/>
                  <a:pt x="677" y="439"/>
                  <a:pt x="677" y="439"/>
                </a:cubicBezTo>
                <a:cubicBezTo>
                  <a:pt x="674" y="451"/>
                  <a:pt x="679" y="469"/>
                  <a:pt x="668" y="476"/>
                </a:cubicBezTo>
                <a:cubicBezTo>
                  <a:pt x="637" y="497"/>
                  <a:pt x="508" y="512"/>
                  <a:pt x="467" y="512"/>
                </a:cubicBezTo>
              </a:path>
            </a:pathLst>
          </a:custGeom>
          <a:noFill/>
          <a:ln w="25400" cap="flat" cmpd="sng">
            <a:solidFill>
              <a:schemeClr val="tx1"/>
            </a:solidFill>
            <a:prstDash val="solid"/>
            <a:headEnd type="none" w="med" len="med"/>
            <a:tailEnd type="none" w="med" len="med"/>
          </a:ln>
        </p:spPr>
        <p:txBody>
          <a:bodyP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3" descr="126"/>
          <p:cNvPicPr>
            <a:picLocks noChangeAspect="1"/>
          </p:cNvPicPr>
          <p:nvPr/>
        </p:nvPicPr>
        <p:blipFill>
          <a:blip r:embed="rId2" cstate="print"/>
          <a:stretch>
            <a:fillRect/>
          </a:stretch>
        </p:blipFill>
        <p:spPr>
          <a:xfrm>
            <a:off x="-36195" y="476250"/>
            <a:ext cx="4516755" cy="6771640"/>
          </a:xfrm>
          <a:prstGeom prst="rect">
            <a:avLst/>
          </a:prstGeom>
          <a:noFill/>
          <a:ln w="9525">
            <a:noFill/>
          </a:ln>
        </p:spPr>
      </p:pic>
      <p:pic>
        <p:nvPicPr>
          <p:cNvPr id="6149" name="Picture 4" descr="127"/>
          <p:cNvPicPr>
            <a:picLocks noChangeAspect="1"/>
          </p:cNvPicPr>
          <p:nvPr/>
        </p:nvPicPr>
        <p:blipFill>
          <a:blip r:embed="rId3" cstate="print"/>
          <a:stretch>
            <a:fillRect/>
          </a:stretch>
        </p:blipFill>
        <p:spPr>
          <a:xfrm>
            <a:off x="4479925" y="-8255"/>
            <a:ext cx="4700905" cy="7256145"/>
          </a:xfrm>
          <a:prstGeom prst="rect">
            <a:avLst/>
          </a:prstGeom>
          <a:noFill/>
          <a:ln w="9525">
            <a:noFill/>
          </a:ln>
        </p:spPr>
      </p:pic>
      <p:sp>
        <p:nvSpPr>
          <p:cNvPr id="6150" name="TextBox 3"/>
          <p:cNvSpPr txBox="1"/>
          <p:nvPr/>
        </p:nvSpPr>
        <p:spPr>
          <a:xfrm>
            <a:off x="144463" y="115888"/>
            <a:ext cx="9612312" cy="823912"/>
          </a:xfrm>
          <a:prstGeom prst="rect">
            <a:avLst/>
          </a:prstGeom>
          <a:noFill/>
          <a:ln w="9525">
            <a:noFill/>
          </a:ln>
        </p:spPr>
        <p:txBody>
          <a:bodyPr>
            <a:spAutoFit/>
          </a:bodyPr>
          <a:lstStyle/>
          <a:p>
            <a:pPr lvl="0"/>
            <a:r>
              <a:rPr lang="zh-CN" altLang="en-US" sz="4800" b="1" dirty="0">
                <a:latin typeface="Times New Roman" panose="02020603050405020304" pitchFamily="18" charset="0"/>
                <a:ea typeface="黑体" panose="02010609060101010101" pitchFamily="2" charset="-122"/>
              </a:rPr>
              <a:t>仔细观察这两个滑轮有什么特点？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49288" y="765175"/>
            <a:ext cx="3490912" cy="3600450"/>
          </a:xfrm>
          <a:prstGeom prst="rect">
            <a:avLst/>
          </a:prstGeom>
          <a:noFill/>
          <a:ln w="12700">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21" name="矩形 20"/>
          <p:cNvSpPr/>
          <p:nvPr/>
        </p:nvSpPr>
        <p:spPr>
          <a:xfrm>
            <a:off x="4786313" y="765175"/>
            <a:ext cx="3457575" cy="3600450"/>
          </a:xfrm>
          <a:prstGeom prst="rect">
            <a:avLst/>
          </a:prstGeom>
          <a:noFill/>
          <a:ln w="12700">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7" name="矩形 6"/>
          <p:cNvSpPr/>
          <p:nvPr/>
        </p:nvSpPr>
        <p:spPr>
          <a:xfrm>
            <a:off x="904875" y="4652963"/>
            <a:ext cx="7200900" cy="2926080"/>
          </a:xfrm>
          <a:prstGeom prst="rect">
            <a:avLst/>
          </a:prstGeom>
          <a:noFill/>
          <a:ln w="9525">
            <a:noFill/>
          </a:ln>
        </p:spPr>
        <p:txBody>
          <a:bodyPr>
            <a:spAutoFit/>
          </a:bodyPr>
          <a:lstStyle/>
          <a:p>
            <a:pPr lvl="0" eaLnBrk="1" hangingPunct="1">
              <a:lnSpc>
                <a:spcPct val="150000"/>
              </a:lnSpc>
            </a:pPr>
            <a:endParaRPr lang="zh-CN" altLang="en-US" sz="2800" b="1" dirty="0">
              <a:latin typeface="微软雅黑" panose="020B0503020204020204" pitchFamily="34" charset="-122"/>
              <a:ea typeface="微软雅黑" panose="020B0503020204020204" pitchFamily="34" charset="-122"/>
            </a:endParaRPr>
          </a:p>
          <a:p>
            <a:pPr lvl="0" eaLnBrk="1" hangingPunct="1">
              <a:lnSpc>
                <a:spcPct val="150000"/>
              </a:lnSpc>
            </a:pPr>
            <a:endParaRPr lang="zh-CN" altLang="en-US" sz="2400" b="1" dirty="0">
              <a:latin typeface="微软雅黑" panose="020B0503020204020204" pitchFamily="34" charset="-122"/>
              <a:ea typeface="微软雅黑" panose="020B0503020204020204" pitchFamily="34" charset="-122"/>
            </a:endParaRPr>
          </a:p>
          <a:p>
            <a:pPr lvl="0" eaLnBrk="1" hangingPunct="1">
              <a:lnSpc>
                <a:spcPct val="150000"/>
              </a:lnSpc>
            </a:pPr>
            <a:endParaRPr lang="zh-CN" altLang="en-US" sz="2400" b="1" dirty="0">
              <a:latin typeface="微软雅黑" panose="020B0503020204020204" pitchFamily="34" charset="-122"/>
              <a:ea typeface="微软雅黑" panose="020B0503020204020204" pitchFamily="34" charset="-122"/>
            </a:endParaRPr>
          </a:p>
          <a:p>
            <a:pPr lvl="0" eaLnBrk="1" hangingPunct="1">
              <a:lnSpc>
                <a:spcPct val="150000"/>
              </a:lnSpc>
            </a:pPr>
            <a:endParaRPr lang="zh-CN" altLang="en-US" sz="2400" b="1" dirty="0">
              <a:latin typeface="微软雅黑" panose="020B0503020204020204" pitchFamily="34" charset="-122"/>
              <a:ea typeface="微软雅黑" panose="020B0503020204020204" pitchFamily="34" charset="-122"/>
            </a:endParaRPr>
          </a:p>
          <a:p>
            <a:pPr lvl="0" eaLnBrk="1" hangingPunct="1">
              <a:lnSpc>
                <a:spcPct val="150000"/>
              </a:lnSpc>
            </a:pPr>
            <a:endParaRPr lang="zh-CN" altLang="en-US" sz="2400" b="1" dirty="0">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2" cstate="print"/>
          <a:stretch>
            <a:fillRect/>
          </a:stretch>
        </p:blipFill>
        <p:spPr>
          <a:xfrm>
            <a:off x="904875" y="965200"/>
            <a:ext cx="2295525" cy="2778125"/>
          </a:xfrm>
          <a:prstGeom prst="rect">
            <a:avLst/>
          </a:prstGeom>
          <a:noFill/>
          <a:ln w="9525">
            <a:noFill/>
          </a:ln>
        </p:spPr>
      </p:pic>
      <p:pic>
        <p:nvPicPr>
          <p:cNvPr id="20" name="图片 19"/>
          <p:cNvPicPr>
            <a:picLocks noChangeAspect="1"/>
          </p:cNvPicPr>
          <p:nvPr/>
        </p:nvPicPr>
        <p:blipFill>
          <a:blip r:embed="rId3" cstate="print"/>
          <a:stretch>
            <a:fillRect/>
          </a:stretch>
        </p:blipFill>
        <p:spPr>
          <a:xfrm>
            <a:off x="5589270" y="846455"/>
            <a:ext cx="1438275" cy="2875280"/>
          </a:xfrm>
          <a:prstGeom prst="rect">
            <a:avLst/>
          </a:prstGeom>
          <a:noFill/>
          <a:ln w="9525">
            <a:noFill/>
          </a:ln>
        </p:spPr>
      </p:pic>
      <p:sp>
        <p:nvSpPr>
          <p:cNvPr id="15" name="文本框 14"/>
          <p:cNvSpPr txBox="1"/>
          <p:nvPr/>
        </p:nvSpPr>
        <p:spPr>
          <a:xfrm>
            <a:off x="904875" y="3743325"/>
            <a:ext cx="792163" cy="523875"/>
          </a:xfrm>
          <a:prstGeom prst="rect">
            <a:avLst/>
          </a:prstGeom>
          <a:noFill/>
          <a:ln w="9525">
            <a:noFill/>
          </a:ln>
        </p:spPr>
        <p:txBody>
          <a:bodyPr>
            <a:spAutoFit/>
          </a:bodyPr>
          <a:lstStyle/>
          <a:p>
            <a:pPr lvl="0" eaLnBrk="1" hangingPunct="1"/>
            <a:r>
              <a:rPr lang="zh-CN" altLang="en-US" sz="2800" b="1" dirty="0">
                <a:latin typeface="微软雅黑" panose="020B0503020204020204" pitchFamily="34" charset="-122"/>
                <a:ea typeface="微软雅黑" panose="020B0503020204020204" pitchFamily="34" charset="-122"/>
              </a:rPr>
              <a:t>甲</a:t>
            </a:r>
          </a:p>
        </p:txBody>
      </p:sp>
      <p:sp>
        <p:nvSpPr>
          <p:cNvPr id="17" name="文本框 16"/>
          <p:cNvSpPr txBox="1"/>
          <p:nvPr/>
        </p:nvSpPr>
        <p:spPr>
          <a:xfrm>
            <a:off x="5910263" y="3743325"/>
            <a:ext cx="647700" cy="523875"/>
          </a:xfrm>
          <a:prstGeom prst="rect">
            <a:avLst/>
          </a:prstGeom>
          <a:noFill/>
          <a:ln w="9525">
            <a:noFill/>
          </a:ln>
        </p:spPr>
        <p:txBody>
          <a:bodyPr>
            <a:spAutoFit/>
          </a:bodyPr>
          <a:lstStyle/>
          <a:p>
            <a:pPr lvl="0" eaLnBrk="1" hangingPunct="1"/>
            <a:r>
              <a:rPr lang="zh-CN" altLang="en-US" sz="2800" b="1" dirty="0">
                <a:latin typeface="微软雅黑" panose="020B0503020204020204" pitchFamily="34" charset="-122"/>
                <a:ea typeface="微软雅黑" panose="020B0503020204020204" pitchFamily="34" charset="-122"/>
              </a:rPr>
              <a:t>乙</a:t>
            </a:r>
          </a:p>
        </p:txBody>
      </p:sp>
      <p:sp>
        <p:nvSpPr>
          <p:cNvPr id="2" name="文本框 1"/>
          <p:cNvSpPr txBox="1"/>
          <p:nvPr/>
        </p:nvSpPr>
        <p:spPr>
          <a:xfrm>
            <a:off x="968375" y="4653280"/>
            <a:ext cx="6278880" cy="1737360"/>
          </a:xfrm>
          <a:prstGeom prst="rect">
            <a:avLst/>
          </a:prstGeom>
          <a:noFill/>
        </p:spPr>
        <p:txBody>
          <a:bodyPr wrap="none" rtlCol="0" anchor="t">
            <a:spAutoFit/>
          </a:bodyPr>
          <a:lstStyle/>
          <a:p>
            <a:pPr lvl="0" algn="l" eaLnBrk="1" hangingPunct="1">
              <a:lnSpc>
                <a:spcPct val="150000"/>
              </a:lnSpc>
            </a:pPr>
            <a:r>
              <a:rPr lang="en-US" altLang="zh-CN" sz="2400" b="1" dirty="0">
                <a:latin typeface="微软雅黑" panose="020B0503020204020204" pitchFamily="34" charset="-122"/>
                <a:ea typeface="微软雅黑" panose="020B0503020204020204" pitchFamily="34" charset="-122"/>
                <a:sym typeface="+mn-ea"/>
              </a:rPr>
              <a:t>2</a:t>
            </a:r>
            <a:r>
              <a:rPr lang="zh-CN" altLang="en-US" sz="2400" b="1" dirty="0">
                <a:latin typeface="微软雅黑" panose="020B0503020204020204" pitchFamily="34" charset="-122"/>
                <a:ea typeface="微软雅黑" panose="020B0503020204020204" pitchFamily="34" charset="-122"/>
                <a:sym typeface="+mn-ea"/>
              </a:rPr>
              <a:t>、滑轮分类：</a:t>
            </a:r>
            <a:r>
              <a:rPr lang="zh-CN" altLang="en-US" sz="2400" b="1" dirty="0">
                <a:solidFill>
                  <a:srgbClr val="FF0000"/>
                </a:solidFill>
                <a:latin typeface="微软雅黑" panose="020B0503020204020204" pitchFamily="34" charset="-122"/>
                <a:ea typeface="微软雅黑" panose="020B0503020204020204" pitchFamily="34" charset="-122"/>
                <a:sym typeface="+mn-ea"/>
              </a:rPr>
              <a:t>定滑轮</a:t>
            </a:r>
            <a:r>
              <a:rPr lang="zh-CN" altLang="en-US" sz="2400" b="1" dirty="0">
                <a:latin typeface="微软雅黑" panose="020B0503020204020204" pitchFamily="34" charset="-122"/>
                <a:ea typeface="微软雅黑" panose="020B0503020204020204" pitchFamily="34" charset="-122"/>
                <a:sym typeface="+mn-ea"/>
              </a:rPr>
              <a:t>和</a:t>
            </a:r>
            <a:r>
              <a:rPr lang="zh-CN" altLang="en-US" sz="2400" b="1" dirty="0">
                <a:solidFill>
                  <a:srgbClr val="FF0000"/>
                </a:solidFill>
                <a:latin typeface="微软雅黑" panose="020B0503020204020204" pitchFamily="34" charset="-122"/>
                <a:ea typeface="微软雅黑" panose="020B0503020204020204" pitchFamily="34" charset="-122"/>
                <a:sym typeface="+mn-ea"/>
              </a:rPr>
              <a:t>动滑轮</a:t>
            </a:r>
            <a:r>
              <a:rPr lang="zh-CN" altLang="en-US" sz="2400" b="1" dirty="0">
                <a:latin typeface="微软雅黑" panose="020B0503020204020204" pitchFamily="34" charset="-122"/>
                <a:ea typeface="微软雅黑" panose="020B0503020204020204" pitchFamily="34" charset="-122"/>
                <a:sym typeface="+mn-ea"/>
              </a:rPr>
              <a:t>两种</a:t>
            </a:r>
            <a:r>
              <a:rPr lang="en-US" altLang="zh-CN" sz="2400" b="1" dirty="0">
                <a:latin typeface="微软雅黑" panose="020B0503020204020204" pitchFamily="34" charset="-122"/>
                <a:ea typeface="微软雅黑" panose="020B0503020204020204" pitchFamily="34" charset="-122"/>
                <a:sym typeface="+mn-ea"/>
              </a:rPr>
              <a:t>.</a:t>
            </a:r>
          </a:p>
          <a:p>
            <a:pPr lvl="0" algn="l" eaLnBrk="1" hangingPunct="1">
              <a:lnSpc>
                <a:spcPct val="150000"/>
              </a:lnSpc>
            </a:pPr>
            <a:r>
              <a:rPr lang="zh-CN" altLang="en-US" sz="2400" b="1" dirty="0">
                <a:latin typeface="微软雅黑" panose="020B0503020204020204" pitchFamily="34" charset="-122"/>
                <a:ea typeface="微软雅黑" panose="020B0503020204020204" pitchFamily="34" charset="-122"/>
                <a:sym typeface="+mn-ea"/>
              </a:rPr>
              <a:t>甲：旗杆上的滑轮的轴固定不动就是定滑轮。</a:t>
            </a:r>
          </a:p>
          <a:p>
            <a:pPr lvl="0" algn="l" eaLnBrk="1" hangingPunct="1">
              <a:lnSpc>
                <a:spcPct val="150000"/>
              </a:lnSpc>
            </a:pPr>
            <a:r>
              <a:rPr lang="zh-CN" altLang="en-US" sz="2400" b="1" dirty="0">
                <a:latin typeface="微软雅黑" panose="020B0503020204020204" pitchFamily="34" charset="-122"/>
                <a:ea typeface="微软雅黑" panose="020B0503020204020204" pitchFamily="34" charset="-122"/>
                <a:sym typeface="+mn-ea"/>
              </a:rPr>
              <a:t>乙：滑轮的轴跟物体一起运动是动滑轮。</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100000">
                                          <p:val>
                                            <p:strVal val="#ppt_x"/>
                                          </p:val>
                                        </p:tav>
                                      </p:tavLst>
                                    </p:anim>
                                    <p:anim calcmode="lin" valueType="num">
                                      <p:cBhvr>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ppt_x</p:attrName>
                                        </p:attrNameLst>
                                      </p:cBhvr>
                                      <p:tavLst>
                                        <p:tav tm="0">
                                          <p:val>
                                            <p:strVal val="#ppt_x"/>
                                          </p:val>
                                        </p:tav>
                                        <p:tav tm="100000">
                                          <p:val>
                                            <p:strVal val="#ppt_x"/>
                                          </p:val>
                                        </p:tav>
                                      </p:tavLst>
                                    </p:anim>
                                    <p:anim calcmode="lin" valueType="num">
                                      <p:cBhvr>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nodePh="1">
                                  <p:stCondLst>
                                    <p:cond delay="0"/>
                                  </p:stCondLst>
                                  <p:endCondLst>
                                    <p:cond evt="begin" delay="0">
                                      <p:tn val="19"/>
                                    </p:cond>
                                  </p:end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charRg st="5" end="5"/>
                                            </p:txEl>
                                          </p:spTgt>
                                        </p:tgtEl>
                                        <p:attrNameLst>
                                          <p:attrName>style.visibility</p:attrName>
                                        </p:attrNameLst>
                                      </p:cBhvr>
                                      <p:to>
                                        <p:strVal val="visible"/>
                                      </p:to>
                                    </p:set>
                                    <p:anim calcmode="lin" valueType="num">
                                      <p:cBhvr>
                                        <p:cTn id="37" dur="500" fill="hold"/>
                                        <p:tgtEl>
                                          <p:spTgt spid="7">
                                            <p:txEl>
                                              <p:char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7">
                                            <p:txEl>
                                              <p:char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
          <p:cNvSpPr/>
          <p:nvPr/>
        </p:nvSpPr>
        <p:spPr>
          <a:xfrm>
            <a:off x="219075" y="1668463"/>
            <a:ext cx="8494713" cy="738187"/>
          </a:xfrm>
          <a:prstGeom prst="rect">
            <a:avLst/>
          </a:prstGeom>
          <a:noFill/>
          <a:ln w="9525">
            <a:noFill/>
          </a:ln>
        </p:spPr>
        <p:txBody>
          <a:bodyPr>
            <a:spAutoFit/>
          </a:bodyPr>
          <a:lstStyle/>
          <a:p>
            <a:pPr lvl="0" eaLnBrk="1" hangingPunct="1">
              <a:lnSpc>
                <a:spcPct val="150000"/>
              </a:lnSpc>
            </a:pPr>
            <a:r>
              <a:rPr lang="zh-CN" altLang="en-US" sz="2800" b="1" dirty="0">
                <a:latin typeface="Times New Roman" panose="02020603050405020304" pitchFamily="18" charset="0"/>
                <a:ea typeface="微软雅黑" panose="020B0503020204020204" pitchFamily="34" charset="-122"/>
              </a:rPr>
              <a:t>定义：使用滑轮时，其轴固定不动的滑轮叫做定滑轮</a:t>
            </a:r>
            <a:r>
              <a:rPr lang="en-US" altLang="zh-CN" sz="2800" b="1" dirty="0">
                <a:latin typeface="Times New Roman" panose="02020603050405020304" pitchFamily="18" charset="0"/>
                <a:ea typeface="微软雅黑" panose="020B0503020204020204" pitchFamily="34" charset="-122"/>
              </a:rPr>
              <a:t>.</a:t>
            </a:r>
          </a:p>
        </p:txBody>
      </p:sp>
      <p:sp>
        <p:nvSpPr>
          <p:cNvPr id="6147" name="矩形 2"/>
          <p:cNvSpPr/>
          <p:nvPr/>
        </p:nvSpPr>
        <p:spPr>
          <a:xfrm>
            <a:off x="219075" y="1054100"/>
            <a:ext cx="1800225" cy="663575"/>
          </a:xfrm>
          <a:prstGeom prst="rect">
            <a:avLst/>
          </a:prstGeom>
          <a:noFill/>
          <a:ln w="9525">
            <a:noFill/>
          </a:ln>
        </p:spPr>
        <p:txBody>
          <a:bodyPr wrap="none">
            <a:spAutoFit/>
          </a:bodyPr>
          <a:lstStyle/>
          <a:p>
            <a:pPr lvl="0" eaLnBrk="1" hangingPunct="1">
              <a:lnSpc>
                <a:spcPct val="150000"/>
              </a:lnSpc>
            </a:pPr>
            <a:r>
              <a:rPr lang="en-US" altLang="zh-CN" sz="2800" b="1" dirty="0">
                <a:latin typeface="Times New Roman" panose="02020603050405020304" pitchFamily="18" charset="0"/>
                <a:ea typeface="微软雅黑" panose="020B0503020204020204" pitchFamily="34" charset="-122"/>
              </a:rPr>
              <a:t>1</a:t>
            </a:r>
            <a:r>
              <a:rPr lang="zh-CN" altLang="en-US" sz="2800" b="1" dirty="0">
                <a:latin typeface="Times New Roman" panose="02020603050405020304" pitchFamily="18" charset="0"/>
                <a:ea typeface="微软雅黑" panose="020B0503020204020204" pitchFamily="34" charset="-122"/>
              </a:rPr>
              <a:t>、定滑轮</a:t>
            </a:r>
          </a:p>
        </p:txBody>
      </p:sp>
      <p:sp>
        <p:nvSpPr>
          <p:cNvPr id="6148" name="矩形 7"/>
          <p:cNvSpPr/>
          <p:nvPr/>
        </p:nvSpPr>
        <p:spPr>
          <a:xfrm>
            <a:off x="219075" y="579438"/>
            <a:ext cx="1979613" cy="523875"/>
          </a:xfrm>
          <a:prstGeom prst="rect">
            <a:avLst/>
          </a:prstGeom>
          <a:noFill/>
          <a:ln w="9525">
            <a:noFill/>
          </a:ln>
        </p:spPr>
        <p:txBody>
          <a:bodyPr wrap="none">
            <a:spAutoFit/>
          </a:bodyPr>
          <a:lstStyle/>
          <a:p>
            <a:pPr lvl="0" eaLnBrk="1" hangingPunct="1"/>
            <a:r>
              <a:rPr lang="zh-CN" altLang="en-US" sz="2800" b="1" dirty="0">
                <a:latin typeface="微软雅黑" panose="020B0503020204020204" pitchFamily="34" charset="-122"/>
                <a:ea typeface="微软雅黑" panose="020B0503020204020204" pitchFamily="34" charset="-122"/>
              </a:rPr>
              <a:t>二、定滑轮</a:t>
            </a:r>
          </a:p>
        </p:txBody>
      </p:sp>
      <p:sp>
        <p:nvSpPr>
          <p:cNvPr id="6149" name="矩形 3"/>
          <p:cNvSpPr/>
          <p:nvPr/>
        </p:nvSpPr>
        <p:spPr>
          <a:xfrm>
            <a:off x="827088" y="2663825"/>
            <a:ext cx="4629150" cy="3324225"/>
          </a:xfrm>
          <a:prstGeom prst="rect">
            <a:avLst/>
          </a:prstGeom>
          <a:noFill/>
          <a:ln w="9525">
            <a:noFill/>
          </a:ln>
        </p:spPr>
        <p:txBody>
          <a:bodyPr>
            <a:spAutoFit/>
          </a:bodyPr>
          <a:lstStyle/>
          <a:p>
            <a:pPr lvl="0" eaLnBrk="1" hangingPunct="1">
              <a:lnSpc>
                <a:spcPct val="150000"/>
              </a:lnSpc>
            </a:pPr>
            <a:r>
              <a:rPr lang="en-US" altLang="zh-CN" sz="2800" b="1" dirty="0">
                <a:latin typeface="Times New Roman" panose="02020603050405020304" pitchFamily="18" charset="0"/>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由图可知：使用定滑轮可以将向下的对绳的作用力转化为绳对重物的向上的拉力，所以说</a:t>
            </a:r>
            <a:r>
              <a:rPr lang="zh-CN" altLang="en-US" sz="2800" b="1" dirty="0">
                <a:solidFill>
                  <a:srgbClr val="FF0000"/>
                </a:solidFill>
                <a:latin typeface="微软雅黑" panose="020B0503020204020204" pitchFamily="34" charset="-122"/>
                <a:ea typeface="微软雅黑" panose="020B0503020204020204" pitchFamily="34" charset="-122"/>
              </a:rPr>
              <a:t>定滑轮可以改变作用力的方向</a:t>
            </a:r>
            <a:r>
              <a:rPr lang="zh-CN" altLang="en-US" sz="2800" b="1" dirty="0">
                <a:latin typeface="微软雅黑" panose="020B0503020204020204" pitchFamily="34" charset="-122"/>
                <a:ea typeface="微软雅黑" panose="020B0503020204020204" pitchFamily="34" charset="-122"/>
              </a:rPr>
              <a:t>。</a:t>
            </a:r>
          </a:p>
        </p:txBody>
      </p:sp>
      <p:cxnSp>
        <p:nvCxnSpPr>
          <p:cNvPr id="12" name="直接连接符 11"/>
          <p:cNvCxnSpPr/>
          <p:nvPr/>
        </p:nvCxnSpPr>
        <p:spPr>
          <a:xfrm>
            <a:off x="6948488" y="4483100"/>
            <a:ext cx="0" cy="566738"/>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7853363" y="4325938"/>
            <a:ext cx="7938" cy="674688"/>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52" name="圆角矩形 18"/>
          <p:cNvSpPr/>
          <p:nvPr/>
        </p:nvSpPr>
        <p:spPr>
          <a:xfrm>
            <a:off x="560388" y="2601913"/>
            <a:ext cx="4895850" cy="3490912"/>
          </a:xfrm>
          <a:prstGeom prst="roundRect">
            <a:avLst>
              <a:gd name="adj" fmla="val 16667"/>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pic>
        <p:nvPicPr>
          <p:cNvPr id="6153" name="图片 4"/>
          <p:cNvPicPr>
            <a:picLocks noChangeAspect="1"/>
          </p:cNvPicPr>
          <p:nvPr/>
        </p:nvPicPr>
        <p:blipFill>
          <a:blip r:embed="rId2" cstate="print">
            <a:clrChange>
              <a:clrFrom>
                <a:srgbClr val="FFFFFF"/>
              </a:clrFrom>
              <a:clrTo>
                <a:srgbClr val="FFFFFF">
                  <a:alpha val="0"/>
                </a:srgbClr>
              </a:clrTo>
            </a:clrChange>
          </a:blip>
          <a:stretch>
            <a:fillRect/>
          </a:stretch>
        </p:blipFill>
        <p:spPr>
          <a:xfrm>
            <a:off x="6664325" y="2887663"/>
            <a:ext cx="1363663" cy="1830387"/>
          </a:xfrm>
          <a:prstGeom prst="rect">
            <a:avLst/>
          </a:prstGeom>
          <a:noFill/>
          <a:ln w="9525">
            <a:noFill/>
          </a:ln>
        </p:spPr>
      </p:pic>
      <p:cxnSp>
        <p:nvCxnSpPr>
          <p:cNvPr id="7" name="直接连接符 6"/>
          <p:cNvCxnSpPr/>
          <p:nvPr/>
        </p:nvCxnSpPr>
        <p:spPr>
          <a:xfrm>
            <a:off x="6804025" y="3946525"/>
            <a:ext cx="7938" cy="1208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740650" y="3811588"/>
            <a:ext cx="0" cy="134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56" name="圆角矩形 28"/>
          <p:cNvSpPr/>
          <p:nvPr/>
        </p:nvSpPr>
        <p:spPr>
          <a:xfrm>
            <a:off x="6503988" y="5154613"/>
            <a:ext cx="600075" cy="488950"/>
          </a:xfrm>
          <a:prstGeom prst="roundRect">
            <a:avLst>
              <a:gd name="adj" fmla="val 16667"/>
            </a:avLst>
          </a:prstGeom>
          <a:noFill/>
          <a:ln w="12700">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1"/>
          <p:cNvSpPr/>
          <p:nvPr/>
        </p:nvSpPr>
        <p:spPr>
          <a:xfrm>
            <a:off x="377825" y="376238"/>
            <a:ext cx="4572000" cy="661987"/>
          </a:xfrm>
          <a:prstGeom prst="rect">
            <a:avLst/>
          </a:prstGeom>
          <a:noFill/>
          <a:ln w="9525">
            <a:noFill/>
          </a:ln>
        </p:spPr>
        <p:txBody>
          <a:bodyPr>
            <a:spAutoFit/>
          </a:bodyPr>
          <a:lstStyle/>
          <a:p>
            <a:pPr lvl="0" eaLnBrk="1" hangingPunct="1">
              <a:lnSpc>
                <a:spcPct val="150000"/>
              </a:lnSpc>
            </a:pPr>
            <a:r>
              <a:rPr lang="zh-CN" altLang="en-US" sz="2800" b="1" dirty="0">
                <a:latin typeface="Times New Roman" panose="02020603050405020304" pitchFamily="18" charset="0"/>
                <a:ea typeface="微软雅黑" panose="020B0503020204020204" pitchFamily="34" charset="-122"/>
              </a:rPr>
              <a:t>那么，使用定滑轮能省力吗</a:t>
            </a:r>
            <a:r>
              <a:rPr lang="en-US" altLang="zh-CN" sz="2800" b="1" dirty="0">
                <a:latin typeface="Times New Roman" panose="02020603050405020304" pitchFamily="18" charset="0"/>
                <a:ea typeface="微软雅黑" panose="020B0503020204020204" pitchFamily="34" charset="-122"/>
              </a:rPr>
              <a:t>?</a:t>
            </a:r>
          </a:p>
        </p:txBody>
      </p:sp>
      <p:sp>
        <p:nvSpPr>
          <p:cNvPr id="7171" name="矩形 2"/>
          <p:cNvSpPr/>
          <p:nvPr/>
        </p:nvSpPr>
        <p:spPr>
          <a:xfrm>
            <a:off x="377825" y="1154113"/>
            <a:ext cx="4313238" cy="522287"/>
          </a:xfrm>
          <a:prstGeom prst="rect">
            <a:avLst/>
          </a:prstGeom>
          <a:noFill/>
          <a:ln w="9525">
            <a:noFill/>
          </a:ln>
        </p:spPr>
        <p:txBody>
          <a:bodyPr wrap="none">
            <a:spAutoFit/>
          </a:bodyPr>
          <a:lstStyle/>
          <a:p>
            <a:pPr lvl="0" eaLnBrk="1" hangingPunct="1"/>
            <a:r>
              <a:rPr lang="en-US" altLang="zh-CN" sz="2800" b="1" dirty="0">
                <a:latin typeface="Times New Roman" panose="02020603050405020304" pitchFamily="18" charset="0"/>
                <a:ea typeface="微软雅黑" panose="020B0503020204020204" pitchFamily="34" charset="-122"/>
              </a:rPr>
              <a:t>2</a:t>
            </a:r>
            <a:r>
              <a:rPr lang="zh-CN" altLang="en-US" sz="2800" b="1" dirty="0">
                <a:latin typeface="Times New Roman" panose="02020603050405020304" pitchFamily="18" charset="0"/>
                <a:ea typeface="微软雅黑" panose="020B0503020204020204" pitchFamily="34" charset="-122"/>
              </a:rPr>
              <a:t>、实验探究：定滑轮特点</a:t>
            </a:r>
          </a:p>
        </p:txBody>
      </p:sp>
      <p:sp>
        <p:nvSpPr>
          <p:cNvPr id="4" name="文本框 3"/>
          <p:cNvSpPr txBox="1"/>
          <p:nvPr/>
        </p:nvSpPr>
        <p:spPr>
          <a:xfrm>
            <a:off x="776288" y="1993900"/>
            <a:ext cx="7993062" cy="3931920"/>
          </a:xfrm>
          <a:prstGeom prst="rect">
            <a:avLst/>
          </a:prstGeom>
          <a:noFill/>
          <a:ln w="9525">
            <a:noFill/>
          </a:ln>
        </p:spPr>
        <p:txBody>
          <a:bodyPr>
            <a:spAutoFit/>
          </a:bodyPr>
          <a:lstStyle/>
          <a:p>
            <a:pPr lvl="0" eaLnBrk="1" hangingPunct="1">
              <a:lnSpc>
                <a:spcPct val="150000"/>
              </a:lnSpc>
            </a:pP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实验器材：弹簧测力计、定滑轮、钩码、细绳</a:t>
            </a:r>
          </a:p>
          <a:p>
            <a:pPr lvl="0" eaLnBrk="1" hangingPunct="1">
              <a:lnSpc>
                <a:spcPct val="150000"/>
              </a:lnSpc>
            </a:pP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实验步骤：</a:t>
            </a:r>
          </a:p>
          <a:p>
            <a:pPr lvl="0" eaLnBrk="1" hangingPunct="1">
              <a:lnSpc>
                <a:spcPct val="150000"/>
              </a:lnSpc>
            </a:pPr>
            <a:r>
              <a:rPr lang="zh-CN" altLang="en-US" sz="2800" b="1" dirty="0">
                <a:latin typeface="微软雅黑" panose="020B0503020204020204" pitchFamily="34" charset="-122"/>
                <a:ea typeface="微软雅黑" panose="020B0503020204020204" pitchFamily="34" charset="-122"/>
              </a:rPr>
              <a:t>①、用弹簧测力计直接测出</a:t>
            </a:r>
            <a:r>
              <a:rPr lang="zh-CN" altLang="en-US" sz="2800" b="1" dirty="0">
                <a:solidFill>
                  <a:srgbClr val="000000"/>
                </a:solidFill>
                <a:latin typeface="微软雅黑" panose="020B0503020204020204" pitchFamily="34" charset="-122"/>
                <a:ea typeface="微软雅黑" panose="020B0503020204020204" pitchFamily="34" charset="-122"/>
              </a:rPr>
              <a:t>钩码</a:t>
            </a:r>
            <a:r>
              <a:rPr lang="zh-CN" altLang="en-US" sz="2800" b="1" dirty="0">
                <a:latin typeface="微软雅黑" panose="020B0503020204020204" pitchFamily="34" charset="-122"/>
                <a:ea typeface="微软雅黑" panose="020B0503020204020204" pitchFamily="34" charset="-122"/>
              </a:rPr>
              <a:t>的重力</a:t>
            </a:r>
          </a:p>
          <a:p>
            <a:pPr lvl="0" eaLnBrk="1" hangingPunct="1">
              <a:lnSpc>
                <a:spcPct val="150000"/>
              </a:lnSpc>
            </a:pPr>
            <a:r>
              <a:rPr lang="zh-CN" altLang="zh-CN" sz="2800" b="1" dirty="0">
                <a:latin typeface="微软雅黑" panose="020B0503020204020204" pitchFamily="34" charset="-122"/>
                <a:ea typeface="微软雅黑" panose="020B0503020204020204" pitchFamily="34" charset="-122"/>
              </a:rPr>
              <a:t>②</a:t>
            </a:r>
            <a:r>
              <a:rPr lang="zh-CN" altLang="en-US" sz="2800" b="1" dirty="0">
                <a:latin typeface="微软雅黑" panose="020B0503020204020204" pitchFamily="34" charset="-122"/>
                <a:ea typeface="微软雅黑" panose="020B0503020204020204" pitchFamily="34" charset="-122"/>
              </a:rPr>
              <a:t>、用弹簧测力计通过一个定滑轮测量拉力</a:t>
            </a:r>
          </a:p>
          <a:p>
            <a:pPr lvl="0" eaLnBrk="1" hangingPunct="1">
              <a:lnSpc>
                <a:spcPct val="150000"/>
              </a:lnSpc>
            </a:pPr>
            <a:r>
              <a:rPr lang="zh-CN" altLang="en-US" sz="2800" b="1" dirty="0">
                <a:latin typeface="微软雅黑" panose="020B0503020204020204" pitchFamily="34" charset="-122"/>
                <a:ea typeface="微软雅黑" panose="020B0503020204020204" pitchFamily="34" charset="-122"/>
              </a:rPr>
              <a:t>③、竖直向下匀速拉动弹簧测力计，观察重物移动的距离和拉力作用点移动的距离</a:t>
            </a:r>
          </a:p>
        </p:txBody>
      </p:sp>
      <p:sp>
        <p:nvSpPr>
          <p:cNvPr id="7173" name="圆角矩形 5"/>
          <p:cNvSpPr/>
          <p:nvPr/>
        </p:nvSpPr>
        <p:spPr>
          <a:xfrm>
            <a:off x="401638" y="1792288"/>
            <a:ext cx="8367712" cy="4373562"/>
          </a:xfrm>
          <a:prstGeom prst="roundRect">
            <a:avLst>
              <a:gd name="adj" fmla="val 16667"/>
            </a:avLst>
          </a:prstGeom>
          <a:noFill/>
          <a:ln w="28575">
            <a:noFill/>
          </a:ln>
        </p:spPr>
        <p:txBody>
          <a:bodyPr anchor="ctr"/>
          <a:lstStyle/>
          <a:p>
            <a:pPr lvl="0" algn="ctr" eaLnBrk="1" hangingPunct="1"/>
            <a:endParaRPr lang="en-US" altLang="en-US" dirty="0">
              <a:latin typeface="Arial" panose="020B0604020202020204" pitchFamily="34" charset="0"/>
              <a:ea typeface="宋体" panose="02010600030101010101" pitchFamily="2" charset="-122"/>
            </a:endParaRPr>
          </a:p>
        </p:txBody>
      </p:sp>
      <p:sp>
        <p:nvSpPr>
          <p:cNvPr id="2" name="文本框 1"/>
          <p:cNvSpPr txBox="1"/>
          <p:nvPr/>
        </p:nvSpPr>
        <p:spPr>
          <a:xfrm>
            <a:off x="9208135" y="5985510"/>
            <a:ext cx="2011680" cy="914400"/>
          </a:xfrm>
          <a:prstGeom prst="rect">
            <a:avLst/>
          </a:prstGeom>
          <a:noFill/>
        </p:spPr>
        <p:txBody>
          <a:bodyPr wrap="none" rtlCol="0">
            <a:spAutoFit/>
          </a:bodyPr>
          <a:lstStyle/>
          <a:p>
            <a:pPr algn="l"/>
            <a:r>
              <a:rPr lang="zh-CN" altLang="en-US"/>
              <a:t>已升级到最新版本</a:t>
            </a:r>
          </a:p>
          <a:p>
            <a:pPr algn="l"/>
            <a:r>
              <a:rPr lang="zh-CN" altLang="en-US"/>
              <a:t>当前版本号：</a:t>
            </a:r>
          </a:p>
          <a:p>
            <a:pPr algn="l"/>
            <a:r>
              <a:rPr lang="zh-CN" altLang="en-US"/>
              <a:t>10.1.0.6382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0</TotalTime>
  <Words>994</Words>
  <Application>Microsoft Office PowerPoint</Application>
  <PresentationFormat>全屏显示(4:3)</PresentationFormat>
  <Paragraphs>149</Paragraphs>
  <Slides>26</Slides>
  <Notes>0</Notes>
  <HiddenSlides>3</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都市</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China</cp:lastModifiedBy>
  <cp:revision>19</cp:revision>
  <dcterms:created xsi:type="dcterms:W3CDTF">2016-08-15T07:12:00Z</dcterms:created>
  <dcterms:modified xsi:type="dcterms:W3CDTF">2019-04-02T12:12:30Z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2052-11.1.0.8214</vt:lpwstr>
  </property>
</Properties>
</file>