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ags/tag4.xml" ContentType="application/vnd.openxmlformats-officedocument.presentationml.tags+xml"/>
  <Override PartName="/ppt/activeX/activeX2.xml" ContentType="application/vnd.ms-office.activeX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docProps/custom.xml" ContentType="application/vnd.openxmlformats-officedocument.custom-properties+xml"/>
  <Override PartName="/ppt/activeX/activeX2.bin" ContentType="application/vnd.ms-office.activeX"/>
  <Override PartName="/ppt/tags/tag12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tags/tag3.xml" ContentType="application/vnd.openxmlformats-officedocument.presentationml.tags+xml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tags/tag15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activeX/activeX1.bin" ContentType="application/vnd.ms-office.activeX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slideMasters/slideMaster6.xml" ContentType="application/vnd.openxmlformats-officedocument.presentationml.slideMaster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9" r:id="rId6"/>
  </p:sldMasterIdLst>
  <p:notesMasterIdLst>
    <p:notesMasterId r:id="rId36"/>
  </p:notesMasterIdLst>
  <p:sldIdLst>
    <p:sldId id="256" r:id="rId7"/>
    <p:sldId id="329" r:id="rId8"/>
    <p:sldId id="530" r:id="rId9"/>
    <p:sldId id="379" r:id="rId10"/>
    <p:sldId id="380" r:id="rId11"/>
    <p:sldId id="382" r:id="rId12"/>
    <p:sldId id="423" r:id="rId13"/>
    <p:sldId id="424" r:id="rId14"/>
    <p:sldId id="425" r:id="rId15"/>
    <p:sldId id="501" r:id="rId16"/>
    <p:sldId id="426" r:id="rId17"/>
    <p:sldId id="428" r:id="rId18"/>
    <p:sldId id="429" r:id="rId19"/>
    <p:sldId id="564" r:id="rId20"/>
    <p:sldId id="384" r:id="rId21"/>
    <p:sldId id="383" r:id="rId22"/>
    <p:sldId id="386" r:id="rId23"/>
    <p:sldId id="389" r:id="rId24"/>
    <p:sldId id="393" r:id="rId25"/>
    <p:sldId id="353" r:id="rId26"/>
    <p:sldId id="365" r:id="rId27"/>
    <p:sldId id="366" r:id="rId28"/>
    <p:sldId id="370" r:id="rId29"/>
    <p:sldId id="371" r:id="rId30"/>
    <p:sldId id="372" r:id="rId31"/>
    <p:sldId id="373" r:id="rId32"/>
    <p:sldId id="354" r:id="rId33"/>
    <p:sldId id="582" r:id="rId34"/>
    <p:sldId id="397" r:id="rId35"/>
  </p:sldIdLst>
  <p:sldSz cx="9144000" cy="6858000" type="screen4x3"/>
  <p:notesSz cx="6858000" cy="9144000"/>
  <p:defaultTextStyle>
    <a:defPPr>
      <a:defRPr lang="zh-CN"/>
    </a:defPPr>
    <a:lvl1pPr marL="0" lvl="0" indent="0" algn="ctr" defTabSz="91440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1800" b="0" i="0" u="none" kern="1200" baseline="0">
        <a:solidFill>
          <a:srgbClr val="8E163E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lvl="1" indent="0" algn="ctr" defTabSz="91440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1800" b="0" i="0" u="none" kern="1200" baseline="0">
        <a:solidFill>
          <a:srgbClr val="8E163E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lvl="2" indent="0" algn="ctr" defTabSz="91440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1800" b="0" i="0" u="none" kern="1200" baseline="0">
        <a:solidFill>
          <a:srgbClr val="8E163E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lvl="3" indent="0" algn="ctr" defTabSz="91440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1800" b="0" i="0" u="none" kern="1200" baseline="0">
        <a:solidFill>
          <a:srgbClr val="8E163E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lvl="4" indent="0" algn="ctr" defTabSz="91440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1800" b="0" i="0" u="none" kern="1200" baseline="0">
        <a:solidFill>
          <a:srgbClr val="8E163E"/>
        </a:solidFill>
        <a:latin typeface="Times New Roman" panose="02020603050405020304" pitchFamily="18" charset="0"/>
        <a:ea typeface="宋体" panose="02010600030101010101" pitchFamily="2" charset="-122"/>
      </a:defRPr>
    </a:lvl5pPr>
    <a:lvl6pPr marL="2286000" lvl="5" indent="0" algn="ctr" defTabSz="91440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1800" b="0" i="0" u="none" kern="1200" baseline="0">
        <a:solidFill>
          <a:srgbClr val="8E163E"/>
        </a:solidFill>
        <a:latin typeface="Times New Roman" panose="02020603050405020304" pitchFamily="18" charset="0"/>
        <a:ea typeface="宋体" panose="02010600030101010101" pitchFamily="2" charset="-122"/>
      </a:defRPr>
    </a:lvl6pPr>
    <a:lvl7pPr marL="2743200" lvl="6" indent="0" algn="ctr" defTabSz="91440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1800" b="0" i="0" u="none" kern="1200" baseline="0">
        <a:solidFill>
          <a:srgbClr val="8E163E"/>
        </a:solidFill>
        <a:latin typeface="Times New Roman" panose="02020603050405020304" pitchFamily="18" charset="0"/>
        <a:ea typeface="宋体" panose="02010600030101010101" pitchFamily="2" charset="-122"/>
      </a:defRPr>
    </a:lvl7pPr>
    <a:lvl8pPr marL="3200400" lvl="7" indent="0" algn="ctr" defTabSz="91440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1800" b="0" i="0" u="none" kern="1200" baseline="0">
        <a:solidFill>
          <a:srgbClr val="8E163E"/>
        </a:solidFill>
        <a:latin typeface="Times New Roman" panose="02020603050405020304" pitchFamily="18" charset="0"/>
        <a:ea typeface="宋体" panose="02010600030101010101" pitchFamily="2" charset="-122"/>
      </a:defRPr>
    </a:lvl8pPr>
    <a:lvl9pPr marL="3657600" lvl="8" indent="0" algn="ctr" defTabSz="91440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1800" b="0" i="0" u="none" kern="1200" baseline="0">
        <a:solidFill>
          <a:srgbClr val="8E163E"/>
        </a:solidFill>
        <a:latin typeface="Times New Roman" panose="02020603050405020304" pitchFamily="18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CC00FF"/>
    <a:srgbClr val="F9AF65"/>
    <a:srgbClr val="E327D6"/>
    <a:srgbClr val="7E3B26"/>
    <a:srgbClr val="72F69E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7"/>
    <p:restoredTop sz="95173"/>
  </p:normalViewPr>
  <p:slideViewPr>
    <p:cSldViewPr snapToGrid="0" showGuides="1">
      <p:cViewPr varScale="1">
        <p:scale>
          <a:sx n="113" d="100"/>
          <a:sy n="113" d="100"/>
        </p:scale>
        <p:origin x="-804" y="-114"/>
      </p:cViewPr>
      <p:guideLst>
        <p:guide orient="horz" pos="2162"/>
        <p:guide pos="2811"/>
        <p:guide pos="8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页眉占位符 17920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79203" name="日期占位符 17920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79204" name="幻灯片图像占位符 17920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9205" name="文本占位符 17920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79206" name="页脚占位符 17920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79207" name="灯片编号占位符 17920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‹#›</a:t>
            </a:fld>
            <a:endParaRPr 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en-US" altLang="zh-CN" dirty="0"/>
              <a:pPr lvl="0">
                <a:buClrTx/>
              </a:pPr>
              <a:t>‹#›</a:t>
            </a:fld>
            <a:endParaRPr lang="zh-CN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en-US" altLang="zh-CN" dirty="0"/>
              <a:pPr lvl="0">
                <a:buClrTx/>
              </a:pPr>
              <a:t>‹#›</a:t>
            </a:fld>
            <a:endParaRPr lang="zh-CN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en-US" altLang="zh-CN" dirty="0"/>
              <a:pPr lvl="0">
                <a:buClrTx/>
              </a:pPr>
              <a:t>‹#›</a:t>
            </a:fld>
            <a:endParaRPr lang="zh-CN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en-US" altLang="zh-CN" dirty="0"/>
              <a:pPr lvl="0">
                <a:buClrTx/>
              </a:pPr>
              <a:t>‹#›</a:t>
            </a:fld>
            <a:endParaRPr lang="zh-CN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en-US" altLang="zh-CN" dirty="0"/>
              <a:pPr lvl="0">
                <a:buClrTx/>
              </a:pPr>
              <a:t>‹#›</a:t>
            </a:fld>
            <a:endParaRPr lang="zh-CN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en-US" altLang="zh-CN" dirty="0"/>
              <a:pPr lvl="0">
                <a:buClrTx/>
              </a:pPr>
              <a:t>‹#›</a:t>
            </a:fld>
            <a:endParaRPr 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en-US" altLang="zh-CN" dirty="0"/>
              <a:pPr lvl="0">
                <a:buClrTx/>
              </a:pPr>
              <a:t>‹#›</a:t>
            </a:fld>
            <a:endParaRPr lang="zh-CN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en-US" altLang="zh-CN" dirty="0"/>
              <a:pPr lvl="0">
                <a:buClrTx/>
              </a:pPr>
              <a:t>‹#›</a:t>
            </a:fld>
            <a:endParaRPr lang="zh-CN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en-US" altLang="zh-CN" dirty="0"/>
              <a:pPr lvl="0">
                <a:buClrTx/>
              </a:pPr>
              <a:t>‹#›</a:t>
            </a:fld>
            <a:endParaRPr lang="zh-CN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en-US" altLang="zh-CN" dirty="0"/>
              <a:pPr lvl="0">
                <a:buClrTx/>
              </a:pPr>
              <a:t>‹#›</a:t>
            </a:fld>
            <a:endParaRPr lang="zh-CN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en-US" altLang="zh-CN" dirty="0"/>
              <a:pPr lvl="0">
                <a:buClrTx/>
              </a:pPr>
              <a:t>‹#›</a:t>
            </a:fld>
            <a:endParaRPr lang="zh-CN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370" name="组合 314369"/>
          <p:cNvGrpSpPr/>
          <p:nvPr/>
        </p:nvGrpSpPr>
        <p:grpSpPr>
          <a:xfrm>
            <a:off x="1658938" y="1600200"/>
            <a:ext cx="6837362" cy="3200400"/>
            <a:chOff x="0" y="0"/>
            <a:chExt cx="4307" cy="2016"/>
          </a:xfrm>
        </p:grpSpPr>
        <p:sp>
          <p:nvSpPr>
            <p:cNvPr id="314371" name="椭圆 314370"/>
            <p:cNvSpPr/>
            <p:nvPr/>
          </p:nvSpPr>
          <p:spPr>
            <a:xfrm flipH="1">
              <a:off x="3347" y="0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lstStyle/>
            <a:p>
              <a:pPr lvl="0" algn="ctr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endPara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14372" name="椭圆 314371"/>
            <p:cNvSpPr/>
            <p:nvPr/>
          </p:nvSpPr>
          <p:spPr>
            <a:xfrm flipH="1">
              <a:off x="2219" y="0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lstStyle/>
            <a:p>
              <a:pPr lvl="0" algn="ctr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endPara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14373" name="椭圆 314372"/>
            <p:cNvSpPr/>
            <p:nvPr/>
          </p:nvSpPr>
          <p:spPr>
            <a:xfrm flipH="1">
              <a:off x="1091" y="0"/>
              <a:ext cx="960" cy="960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endPara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14374" name="椭圆 314373"/>
            <p:cNvSpPr/>
            <p:nvPr/>
          </p:nvSpPr>
          <p:spPr>
            <a:xfrm flipH="1">
              <a:off x="1091" y="1056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lstStyle/>
            <a:p>
              <a:pPr lvl="0" algn="ctr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endPara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14375" name="椭圆 314374"/>
            <p:cNvSpPr/>
            <p:nvPr/>
          </p:nvSpPr>
          <p:spPr>
            <a:xfrm flipH="1">
              <a:off x="0" y="1056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lstStyle/>
            <a:p>
              <a:pPr lvl="0" algn="ctr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endPara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14376" name="椭圆 314375"/>
            <p:cNvSpPr/>
            <p:nvPr/>
          </p:nvSpPr>
          <p:spPr>
            <a:xfrm flipH="1">
              <a:off x="3347" y="1056"/>
              <a:ext cx="960" cy="960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endPara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314377" name="日期占位符 314376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buClrTx/>
              <a:buFont typeface="Arial" panose="020B0604020202020204" pitchFamily="34" charset="0"/>
              <a:buChar char="•"/>
            </a:pPr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  <a:pPr>
                <a:buClrTx/>
                <a:buFont typeface="Arial" panose="020B0604020202020204" pitchFamily="34" charset="0"/>
                <a:buChar char="•"/>
              </a:pPr>
              <a:t>2019/4/2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14378" name="页脚占位符 314377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buClrTx/>
              <a:buFont typeface="Arial" panose="020B0604020202020204" pitchFamily="34" charset="0"/>
              <a:buChar char="•"/>
            </a:pPr>
            <a:endParaRPr lang="zh-CN" dirty="0">
              <a:latin typeface="Arial" panose="020B0604020202020204" pitchFamily="34" charset="0"/>
            </a:endParaRPr>
          </a:p>
        </p:txBody>
      </p:sp>
      <p:sp>
        <p:nvSpPr>
          <p:cNvPr id="314379" name="灯片编号占位符 314378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buClrTx/>
              <a:buFont typeface="Arial" panose="020B0604020202020204" pitchFamily="34" charset="0"/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>
                <a:buClrTx/>
                <a:buFont typeface="Arial" panose="020B0604020202020204" pitchFamily="34" charset="0"/>
                <a:buChar char="•"/>
              </a:pPr>
              <a:t>‹#›</a:t>
            </a:fld>
            <a:endParaRPr lang="zh-CN" dirty="0">
              <a:latin typeface="Arial" panose="020B0604020202020204" pitchFamily="34" charset="0"/>
            </a:endParaRPr>
          </a:p>
        </p:txBody>
      </p:sp>
      <p:sp>
        <p:nvSpPr>
          <p:cNvPr id="314380" name="标题 314379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 algn="r">
              <a:defRPr sz="4400"/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14381" name="副标题 314380"/>
          <p:cNvSpPr>
            <a:spLocks noGrp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/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advTm="8000"/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en-US" altLang="zh-CN" dirty="0"/>
              <a:pPr lvl="0">
                <a:buClrTx/>
                <a:buChar char="•"/>
              </a:pPr>
              <a:t>‹#›</a:t>
            </a:fld>
            <a:endParaRPr lang="zh-CN" dirty="0"/>
          </a:p>
        </p:txBody>
      </p:sp>
    </p:spTree>
  </p:cSld>
  <p:clrMapOvr>
    <a:masterClrMapping/>
  </p:clrMapOvr>
  <p:transition advTm="8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en-US" altLang="zh-CN" dirty="0"/>
              <a:pPr lvl="0">
                <a:buClrTx/>
                <a:buChar char="•"/>
              </a:pPr>
              <a:t>‹#›</a:t>
            </a:fld>
            <a:endParaRPr lang="zh-CN" dirty="0"/>
          </a:p>
        </p:txBody>
      </p:sp>
    </p:spTree>
  </p:cSld>
  <p:clrMapOvr>
    <a:masterClrMapping/>
  </p:clrMapOvr>
  <p:transition advTm="800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en-US" altLang="zh-CN" dirty="0"/>
              <a:pPr lvl="0">
                <a:buClrTx/>
                <a:buChar char="•"/>
              </a:pPr>
              <a:t>‹#›</a:t>
            </a:fld>
            <a:endParaRPr lang="zh-CN" dirty="0"/>
          </a:p>
        </p:txBody>
      </p:sp>
    </p:spTree>
  </p:cSld>
  <p:clrMapOvr>
    <a:masterClrMapping/>
  </p:clrMapOvr>
  <p:transition advTm="800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en-US" altLang="zh-CN" dirty="0"/>
              <a:pPr lvl="0">
                <a:buClrTx/>
                <a:buChar char="•"/>
              </a:pPr>
              <a:t>‹#›</a:t>
            </a:fld>
            <a:endParaRPr lang="zh-CN" dirty="0"/>
          </a:p>
        </p:txBody>
      </p:sp>
    </p:spTree>
  </p:cSld>
  <p:clrMapOvr>
    <a:masterClrMapping/>
  </p:clrMapOvr>
  <p:transition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en-US" altLang="zh-CN" dirty="0"/>
              <a:pPr lvl="0">
                <a:buClrTx/>
                <a:buChar char="•"/>
              </a:pPr>
              <a:t>‹#›</a:t>
            </a:fld>
            <a:endParaRPr lang="zh-CN" dirty="0"/>
          </a:p>
        </p:txBody>
      </p:sp>
    </p:spTree>
  </p:cSld>
  <p:clrMapOvr>
    <a:masterClrMapping/>
  </p:clrMapOvr>
  <p:transition advTm="800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en-US" altLang="zh-CN" dirty="0"/>
              <a:pPr lvl="0">
                <a:buClrTx/>
                <a:buChar char="•"/>
              </a:pPr>
              <a:t>‹#›</a:t>
            </a:fld>
            <a:endParaRPr lang="zh-CN" dirty="0"/>
          </a:p>
        </p:txBody>
      </p:sp>
    </p:spTree>
  </p:cSld>
  <p:clrMapOvr>
    <a:masterClrMapping/>
  </p:clrMapOvr>
  <p:transition advTm="800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en-US" altLang="zh-CN" dirty="0"/>
              <a:pPr lvl="0">
                <a:buClrTx/>
                <a:buChar char="•"/>
              </a:pPr>
              <a:t>‹#›</a:t>
            </a:fld>
            <a:endParaRPr lang="zh-CN" dirty="0"/>
          </a:p>
        </p:txBody>
      </p:sp>
    </p:spTree>
  </p:cSld>
  <p:clrMapOvr>
    <a:masterClrMapping/>
  </p:clrMapOvr>
  <p:transition advTm="800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en-US" altLang="zh-CN" dirty="0"/>
              <a:pPr lvl="0">
                <a:buClrTx/>
                <a:buChar char="•"/>
              </a:pPr>
              <a:t>‹#›</a:t>
            </a:fld>
            <a:endParaRPr lang="zh-CN" dirty="0"/>
          </a:p>
        </p:txBody>
      </p:sp>
    </p:spTree>
  </p:cSld>
  <p:clrMapOvr>
    <a:masterClrMapping/>
  </p:clrMapOvr>
  <p:transition advTm="800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en-US" altLang="zh-CN" dirty="0"/>
              <a:pPr lvl="0">
                <a:buClrTx/>
                <a:buChar char="•"/>
              </a:pPr>
              <a:t>‹#›</a:t>
            </a:fld>
            <a:endParaRPr lang="zh-CN" dirty="0"/>
          </a:p>
        </p:txBody>
      </p:sp>
    </p:spTree>
  </p:cSld>
  <p:clrMapOvr>
    <a:masterClrMapping/>
  </p:clrMapOvr>
  <p:transition advTm="800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91313" y="333375"/>
            <a:ext cx="2078038" cy="57975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113647" cy="57975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en-US" altLang="zh-CN" dirty="0"/>
              <a:pPr lvl="0">
                <a:buClrTx/>
                <a:buChar char="•"/>
              </a:pPr>
              <a:t>‹#›</a:t>
            </a:fld>
            <a:endParaRPr lang="zh-CN" dirty="0"/>
          </a:p>
        </p:txBody>
      </p:sp>
    </p:spTree>
  </p:cSld>
  <p:clrMapOvr>
    <a:masterClrMapping/>
  </p:clrMapOvr>
  <p:transition advTm="800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333375"/>
            <a:ext cx="8312150" cy="57975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  <a:buChar char="•"/>
            </a:pPr>
            <a:endParaRPr 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en-US" altLang="zh-CN" dirty="0"/>
              <a:pPr lvl="0">
                <a:buClrTx/>
                <a:buChar char="•"/>
              </a:pPr>
              <a:t>‹#›</a:t>
            </a:fld>
            <a:endParaRPr lang="zh-CN" dirty="0"/>
          </a:p>
        </p:txBody>
      </p:sp>
    </p:spTree>
  </p:cSld>
  <p:clrMapOvr>
    <a:masterClrMapping/>
  </p:clrMapOvr>
  <p:transition advTm="800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1" t="18097" r="1" b="1713"/>
          <a:stretch>
            <a:fillRect/>
          </a:stretch>
        </p:blipFill>
        <p:spPr>
          <a:xfrm>
            <a:off x="0" y="2"/>
            <a:ext cx="9144000" cy="559525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1454331"/>
            <a:ext cx="9144000" cy="540366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350"/>
          </a:p>
        </p:txBody>
      </p:sp>
      <p:sp>
        <p:nvSpPr>
          <p:cNvPr id="2" name="KSO_CT1"/>
          <p:cNvSpPr>
            <a:spLocks noGrp="1"/>
          </p:cNvSpPr>
          <p:nvPr>
            <p:ph type="ctrTitle" hasCustomPrompt="1"/>
          </p:nvPr>
        </p:nvSpPr>
        <p:spPr>
          <a:xfrm>
            <a:off x="330677" y="3326119"/>
            <a:ext cx="6366210" cy="1184366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80000"/>
              </a:lnSpc>
              <a:defRPr sz="4050" spc="-45" baseline="0">
                <a:ln w="285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单击此处添加标题</a:t>
            </a:r>
            <a:endParaRPr lang="en-US" dirty="0"/>
          </a:p>
        </p:txBody>
      </p:sp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330677" y="4623700"/>
            <a:ext cx="6366210" cy="375024"/>
          </a:xfrm>
          <a:prstGeom prst="rect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accent1">
                    <a:lumMod val="75000"/>
                  </a:schemeClr>
                </a:solidFill>
                <a:effectLst/>
                <a:latin typeface="+mj-ea"/>
                <a:ea typeface="+mj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cxnSp>
        <p:nvCxnSpPr>
          <p:cNvPr id="15" name="直接连接符 14"/>
          <p:cNvCxnSpPr/>
          <p:nvPr/>
        </p:nvCxnSpPr>
        <p:spPr>
          <a:xfrm>
            <a:off x="1" y="4545322"/>
            <a:ext cx="6871063" cy="1"/>
          </a:xfrm>
          <a:prstGeom prst="line">
            <a:avLst/>
          </a:prstGeom>
          <a:ln w="28575">
            <a:gradFill flip="none" rotWithShape="1">
              <a:gsLst>
                <a:gs pos="0">
                  <a:schemeClr val="bg1"/>
                </a:gs>
                <a:gs pos="79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505099" y="307826"/>
            <a:ext cx="8142512" cy="645657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00400" y="1133118"/>
            <a:ext cx="8143200" cy="5043600"/>
          </a:xfrm>
        </p:spPr>
        <p:txBody>
          <a:bodyPr/>
          <a:lstStyle>
            <a:lvl1pPr>
              <a:buSzPct val="60000"/>
              <a:defRPr sz="2400">
                <a:solidFill>
                  <a:schemeClr val="accent1"/>
                </a:solidFill>
              </a:defRPr>
            </a:lvl1pPr>
            <a:lvl2pPr marL="575945" indent="-342265"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0287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13716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4pPr>
            <a:lvl5pPr marL="17145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693E-648E-4B09-98DA-69B4C59F080E}" type="datetimeFigureOut">
              <a:rPr lang="zh-CN" altLang="en-US" smtClean="0"/>
              <a:pPr/>
              <a:t>2019/4/2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7946-3C47-4909-8760-D050A285D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1520874" y="2412277"/>
            <a:ext cx="5834062" cy="935596"/>
          </a:xfrm>
        </p:spPr>
        <p:txBody>
          <a:bodyPr anchor="b">
            <a:normAutofit/>
          </a:bodyPr>
          <a:lstStyle>
            <a:lvl1pPr algn="ctr">
              <a:defRPr sz="3300"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1520873" y="3409700"/>
            <a:ext cx="5847795" cy="491747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单击此处编辑文本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693E-648E-4B09-98DA-69B4C59F080E}" type="datetimeFigureOut">
              <a:rPr lang="zh-CN" altLang="en-US" smtClean="0"/>
              <a:pPr/>
              <a:t>2019/4/2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7946-3C47-4909-8760-D050A285D43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1520874" y="3347872"/>
            <a:ext cx="5985916" cy="0"/>
          </a:xfrm>
          <a:prstGeom prst="line">
            <a:avLst/>
          </a:prstGeom>
          <a:ln w="28575">
            <a:gradFill flip="none" rotWithShape="1">
              <a:gsLst>
                <a:gs pos="100000">
                  <a:schemeClr val="bg1"/>
                </a:gs>
                <a:gs pos="0">
                  <a:schemeClr val="bg1"/>
                </a:gs>
                <a:gs pos="78000">
                  <a:srgbClr val="F49D3D"/>
                </a:gs>
                <a:gs pos="32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568800" y="399600"/>
            <a:ext cx="8010000" cy="645657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568800" y="1202400"/>
            <a:ext cx="7981200" cy="242790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568800" y="3771306"/>
            <a:ext cx="8006400" cy="242790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693E-648E-4B09-98DA-69B4C59F080E}" type="datetimeFigureOut">
              <a:rPr lang="zh-CN" altLang="en-US" smtClean="0"/>
              <a:pPr/>
              <a:t>2019/4/2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7946-3C47-4909-8760-D050A285D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628649" y="439974"/>
            <a:ext cx="7886700" cy="683156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8649" y="1402146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单击此处编辑文本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629842" y="2349062"/>
            <a:ext cx="3868340" cy="3840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7958" y="1402146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单击此处编辑文本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629151" y="2349062"/>
            <a:ext cx="3887391" cy="3840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693E-648E-4B09-98DA-69B4C59F080E}" type="datetimeFigureOut">
              <a:rPr lang="zh-CN" altLang="en-US" smtClean="0"/>
              <a:pPr/>
              <a:t>2019/4/2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7946-3C47-4909-8760-D050A285D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" t="26879" b="34805"/>
          <a:stretch>
            <a:fillRect/>
          </a:stretch>
        </p:blipFill>
        <p:spPr>
          <a:xfrm>
            <a:off x="0" y="0"/>
            <a:ext cx="9144000" cy="267353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8000"/>
                </a:schemeClr>
              </a:gs>
              <a:gs pos="100000">
                <a:schemeClr val="bg1">
                  <a:shade val="100000"/>
                  <a:satMod val="115000"/>
                  <a:alpha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8" name="任意多边形 6"/>
          <p:cNvSpPr/>
          <p:nvPr/>
        </p:nvSpPr>
        <p:spPr bwMode="auto">
          <a:xfrm>
            <a:off x="4597400" y="1174750"/>
            <a:ext cx="923925" cy="850900"/>
          </a:xfrm>
          <a:custGeom>
            <a:avLst/>
            <a:gdLst>
              <a:gd name="T0" fmla="*/ 652730 w 2764608"/>
              <a:gd name="T1" fmla="*/ 0 h 2548726"/>
              <a:gd name="T2" fmla="*/ 2111878 w 2764608"/>
              <a:gd name="T3" fmla="*/ 0 h 2548726"/>
              <a:gd name="T4" fmla="*/ 2764608 w 2764608"/>
              <a:gd name="T5" fmla="*/ 652730 h 2548726"/>
              <a:gd name="T6" fmla="*/ 2764608 w 2764608"/>
              <a:gd name="T7" fmla="*/ 1434805 h 2548726"/>
              <a:gd name="T8" fmla="*/ 2111878 w 2764608"/>
              <a:gd name="T9" fmla="*/ 2087535 h 2548726"/>
              <a:gd name="T10" fmla="*/ 1915333 w 2764608"/>
              <a:gd name="T11" fmla="*/ 2087535 h 2548726"/>
              <a:gd name="T12" fmla="*/ 2025468 w 2764608"/>
              <a:gd name="T13" fmla="*/ 2548726 h 2548726"/>
              <a:gd name="T14" fmla="*/ 1436563 w 2764608"/>
              <a:gd name="T15" fmla="*/ 2087535 h 2548726"/>
              <a:gd name="T16" fmla="*/ 652730 w 2764608"/>
              <a:gd name="T17" fmla="*/ 2087535 h 2548726"/>
              <a:gd name="T18" fmla="*/ 0 w 2764608"/>
              <a:gd name="T19" fmla="*/ 1434805 h 2548726"/>
              <a:gd name="T20" fmla="*/ 0 w 2764608"/>
              <a:gd name="T21" fmla="*/ 652730 h 2548726"/>
              <a:gd name="T22" fmla="*/ 652730 w 2764608"/>
              <a:gd name="T23" fmla="*/ 0 h 2548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64608" h="2548726">
                <a:moveTo>
                  <a:pt x="652730" y="0"/>
                </a:moveTo>
                <a:lnTo>
                  <a:pt x="2111878" y="0"/>
                </a:lnTo>
                <a:cubicBezTo>
                  <a:pt x="2472371" y="0"/>
                  <a:pt x="2764608" y="292237"/>
                  <a:pt x="2764608" y="652730"/>
                </a:cubicBezTo>
                <a:lnTo>
                  <a:pt x="2764608" y="1434805"/>
                </a:lnTo>
                <a:cubicBezTo>
                  <a:pt x="2764608" y="1795298"/>
                  <a:pt x="2472371" y="2087535"/>
                  <a:pt x="2111878" y="2087535"/>
                </a:cubicBezTo>
                <a:lnTo>
                  <a:pt x="1915333" y="2087535"/>
                </a:lnTo>
                <a:lnTo>
                  <a:pt x="2025468" y="2548726"/>
                </a:lnTo>
                <a:lnTo>
                  <a:pt x="1436563" y="2087535"/>
                </a:lnTo>
                <a:lnTo>
                  <a:pt x="652730" y="2087535"/>
                </a:lnTo>
                <a:cubicBezTo>
                  <a:pt x="292237" y="2087535"/>
                  <a:pt x="0" y="1795298"/>
                  <a:pt x="0" y="1434805"/>
                </a:cubicBezTo>
                <a:lnTo>
                  <a:pt x="0" y="652730"/>
                </a:lnTo>
                <a:cubicBezTo>
                  <a:pt x="0" y="292237"/>
                  <a:pt x="292237" y="0"/>
                  <a:pt x="65273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59999"/>
            </a:schemeClr>
          </a:solidFill>
          <a:ln>
            <a:noFill/>
          </a:ln>
        </p:spPr>
        <p:txBody>
          <a:bodyPr anchor="ctr">
            <a:normAutofit/>
          </a:bodyPr>
          <a:lstStyle/>
          <a:p>
            <a:endParaRPr lang="zh-CN" altLang="en-US"/>
          </a:p>
        </p:txBody>
      </p:sp>
      <p:sp>
        <p:nvSpPr>
          <p:cNvPr id="9" name="任意多边形 4"/>
          <p:cNvSpPr>
            <a:spLocks noChangeArrowheads="1"/>
          </p:cNvSpPr>
          <p:nvPr/>
        </p:nvSpPr>
        <p:spPr bwMode="auto">
          <a:xfrm>
            <a:off x="3019425" y="2106613"/>
            <a:ext cx="2763838" cy="2549525"/>
          </a:xfrm>
          <a:custGeom>
            <a:avLst/>
            <a:gdLst>
              <a:gd name="T0" fmla="*/ 652548 w 2764608"/>
              <a:gd name="T1" fmla="*/ 0 h 2548726"/>
              <a:gd name="T2" fmla="*/ 2111290 w 2764608"/>
              <a:gd name="T3" fmla="*/ 0 h 2548726"/>
              <a:gd name="T4" fmla="*/ 2763838 w 2764608"/>
              <a:gd name="T5" fmla="*/ 652935 h 2548726"/>
              <a:gd name="T6" fmla="*/ 2763838 w 2764608"/>
              <a:gd name="T7" fmla="*/ 1435255 h 2548726"/>
              <a:gd name="T8" fmla="*/ 2111290 w 2764608"/>
              <a:gd name="T9" fmla="*/ 2088189 h 2548726"/>
              <a:gd name="T10" fmla="*/ 1914800 w 2764608"/>
              <a:gd name="T11" fmla="*/ 2088189 h 2548726"/>
              <a:gd name="T12" fmla="*/ 2024904 w 2764608"/>
              <a:gd name="T13" fmla="*/ 2549525 h 2548726"/>
              <a:gd name="T14" fmla="*/ 1436163 w 2764608"/>
              <a:gd name="T15" fmla="*/ 2088189 h 2548726"/>
              <a:gd name="T16" fmla="*/ 652548 w 2764608"/>
              <a:gd name="T17" fmla="*/ 2088189 h 2548726"/>
              <a:gd name="T18" fmla="*/ 0 w 2764608"/>
              <a:gd name="T19" fmla="*/ 1435255 h 2548726"/>
              <a:gd name="T20" fmla="*/ 0 w 2764608"/>
              <a:gd name="T21" fmla="*/ 652935 h 2548726"/>
              <a:gd name="T22" fmla="*/ 652548 w 2764608"/>
              <a:gd name="T23" fmla="*/ 0 h 254872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764608"/>
              <a:gd name="T37" fmla="*/ 0 h 2548726"/>
              <a:gd name="T38" fmla="*/ 2764608 w 2764608"/>
              <a:gd name="T39" fmla="*/ 2548726 h 254872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764608" h="2548726">
                <a:moveTo>
                  <a:pt x="652730" y="0"/>
                </a:moveTo>
                <a:lnTo>
                  <a:pt x="2111878" y="0"/>
                </a:lnTo>
                <a:cubicBezTo>
                  <a:pt x="2472371" y="0"/>
                  <a:pt x="2764608" y="292237"/>
                  <a:pt x="2764608" y="652730"/>
                </a:cubicBezTo>
                <a:lnTo>
                  <a:pt x="2764608" y="1434805"/>
                </a:lnTo>
                <a:cubicBezTo>
                  <a:pt x="2764608" y="1795298"/>
                  <a:pt x="2472371" y="2087535"/>
                  <a:pt x="2111878" y="2087535"/>
                </a:cubicBezTo>
                <a:lnTo>
                  <a:pt x="1915333" y="2087535"/>
                </a:lnTo>
                <a:lnTo>
                  <a:pt x="2025468" y="2548726"/>
                </a:lnTo>
                <a:lnTo>
                  <a:pt x="1436563" y="2087535"/>
                </a:lnTo>
                <a:lnTo>
                  <a:pt x="652730" y="2087535"/>
                </a:lnTo>
                <a:cubicBezTo>
                  <a:pt x="292237" y="2087535"/>
                  <a:pt x="0" y="1795298"/>
                  <a:pt x="0" y="1434805"/>
                </a:cubicBezTo>
                <a:lnTo>
                  <a:pt x="0" y="652730"/>
                </a:lnTo>
                <a:cubicBezTo>
                  <a:pt x="0" y="292237"/>
                  <a:pt x="292237" y="0"/>
                  <a:pt x="652730" y="0"/>
                </a:cubicBezTo>
                <a:close/>
              </a:path>
            </a:pathLst>
          </a:custGeom>
          <a:solidFill>
            <a:schemeClr val="accent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2400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algn="ctr" eaLnBrk="1" hangingPunct="1"/>
            <a:endParaRPr lang="zh-CN" altLang="en-US" sz="32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任意多边形 5"/>
          <p:cNvSpPr/>
          <p:nvPr/>
        </p:nvSpPr>
        <p:spPr bwMode="auto">
          <a:xfrm flipH="1">
            <a:off x="4983163" y="1687513"/>
            <a:ext cx="1220787" cy="1125537"/>
          </a:xfrm>
          <a:custGeom>
            <a:avLst/>
            <a:gdLst>
              <a:gd name="T0" fmla="*/ 652730 w 2764608"/>
              <a:gd name="T1" fmla="*/ 0 h 2548726"/>
              <a:gd name="T2" fmla="*/ 2111878 w 2764608"/>
              <a:gd name="T3" fmla="*/ 0 h 2548726"/>
              <a:gd name="T4" fmla="*/ 2764608 w 2764608"/>
              <a:gd name="T5" fmla="*/ 652730 h 2548726"/>
              <a:gd name="T6" fmla="*/ 2764608 w 2764608"/>
              <a:gd name="T7" fmla="*/ 1434805 h 2548726"/>
              <a:gd name="T8" fmla="*/ 2111878 w 2764608"/>
              <a:gd name="T9" fmla="*/ 2087535 h 2548726"/>
              <a:gd name="T10" fmla="*/ 1915333 w 2764608"/>
              <a:gd name="T11" fmla="*/ 2087535 h 2548726"/>
              <a:gd name="T12" fmla="*/ 2025468 w 2764608"/>
              <a:gd name="T13" fmla="*/ 2548726 h 2548726"/>
              <a:gd name="T14" fmla="*/ 1436563 w 2764608"/>
              <a:gd name="T15" fmla="*/ 2087535 h 2548726"/>
              <a:gd name="T16" fmla="*/ 652730 w 2764608"/>
              <a:gd name="T17" fmla="*/ 2087535 h 2548726"/>
              <a:gd name="T18" fmla="*/ 0 w 2764608"/>
              <a:gd name="T19" fmla="*/ 1434805 h 2548726"/>
              <a:gd name="T20" fmla="*/ 0 w 2764608"/>
              <a:gd name="T21" fmla="*/ 652730 h 2548726"/>
              <a:gd name="T22" fmla="*/ 652730 w 2764608"/>
              <a:gd name="T23" fmla="*/ 0 h 2548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64608" h="2548726">
                <a:moveTo>
                  <a:pt x="652730" y="0"/>
                </a:moveTo>
                <a:lnTo>
                  <a:pt x="2111878" y="0"/>
                </a:lnTo>
                <a:cubicBezTo>
                  <a:pt x="2472371" y="0"/>
                  <a:pt x="2764608" y="292237"/>
                  <a:pt x="2764608" y="652730"/>
                </a:cubicBezTo>
                <a:lnTo>
                  <a:pt x="2764608" y="1434805"/>
                </a:lnTo>
                <a:cubicBezTo>
                  <a:pt x="2764608" y="1795298"/>
                  <a:pt x="2472371" y="2087535"/>
                  <a:pt x="2111878" y="2087535"/>
                </a:cubicBezTo>
                <a:lnTo>
                  <a:pt x="1915333" y="2087535"/>
                </a:lnTo>
                <a:lnTo>
                  <a:pt x="2025468" y="2548726"/>
                </a:lnTo>
                <a:lnTo>
                  <a:pt x="1436563" y="2087535"/>
                </a:lnTo>
                <a:lnTo>
                  <a:pt x="652730" y="2087535"/>
                </a:lnTo>
                <a:cubicBezTo>
                  <a:pt x="292237" y="2087535"/>
                  <a:pt x="0" y="1795298"/>
                  <a:pt x="0" y="1434805"/>
                </a:cubicBezTo>
                <a:lnTo>
                  <a:pt x="0" y="652730"/>
                </a:lnTo>
                <a:cubicBezTo>
                  <a:pt x="0" y="292237"/>
                  <a:pt x="292237" y="0"/>
                  <a:pt x="65273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normAutofit/>
          </a:bodyPr>
          <a:lstStyle/>
          <a:p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3020400" y="2106000"/>
            <a:ext cx="2764800" cy="2062800"/>
          </a:xfrm>
        </p:spPr>
        <p:txBody>
          <a:bodyPr anchor="ctr" anchorCtr="0">
            <a:normAutofit/>
          </a:bodyPr>
          <a:lstStyle>
            <a:lvl1pPr algn="ctr">
              <a:defRPr sz="3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693E-648E-4B09-98DA-69B4C59F080E}" type="datetimeFigureOut">
              <a:rPr lang="zh-CN" altLang="en-US" smtClean="0"/>
              <a:pPr/>
              <a:t>2019/4/2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7946-3C47-4909-8760-D050A285D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693E-648E-4B09-98DA-69B4C59F080E}" type="datetimeFigureOut">
              <a:rPr lang="zh-CN" altLang="en-US" smtClean="0"/>
              <a:pPr/>
              <a:t>2019/4/2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7946-3C47-4909-8760-D050A285D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116000" y="4431600"/>
            <a:ext cx="6922800" cy="475200"/>
          </a:xfrm>
        </p:spPr>
        <p:txBody>
          <a:bodyPr anchor="b"/>
          <a:lstStyle>
            <a:lvl1pPr>
              <a:defRPr sz="2400"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pic" idx="1"/>
          </p:nvPr>
        </p:nvSpPr>
        <p:spPr>
          <a:xfrm>
            <a:off x="1116000" y="835200"/>
            <a:ext cx="6922800" cy="3348000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dirty="0" smtClean="0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 hasCustomPrompt="1"/>
          </p:nvPr>
        </p:nvSpPr>
        <p:spPr>
          <a:xfrm>
            <a:off x="1116000" y="5151600"/>
            <a:ext cx="7711200" cy="9324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 smtClean="0"/>
              <a:t>单击此处编辑文本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693E-648E-4B09-98DA-69B4C59F080E}" type="datetimeFigureOut">
              <a:rPr lang="zh-CN" altLang="en-US" smtClean="0"/>
              <a:pPr/>
              <a:t>2019/4/2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7946-3C47-4909-8760-D050A285D43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8" name="直接连接符 5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1184275" y="4960738"/>
            <a:ext cx="6826250" cy="0"/>
          </a:xfrm>
          <a:prstGeom prst="line">
            <a:avLst/>
          </a:prstGeom>
          <a:noFill/>
          <a:ln w="38100" cmpd="sng">
            <a:solidFill>
              <a:schemeClr val="accent1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>
            <a:lvl1pPr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693E-648E-4B09-98DA-69B4C59F080E}" type="datetimeFigureOut">
              <a:rPr lang="zh-CN" altLang="en-US" smtClean="0"/>
              <a:pPr/>
              <a:t>2019/4/2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7946-3C47-4909-8760-D050A285D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13D0CE79-49FB-443D-BEF8-6B709DE8FD0C}" type="datetimeFigureOut">
              <a:rPr lang="zh-CN" altLang="en-US" smtClean="0"/>
              <a:pPr/>
              <a:t>2019/4/2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EF906490-237C-474C-BA2E-D98840BC1F8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内容占位符 7"/>
          <p:cNvSpPr>
            <a:spLocks noGrp="1"/>
          </p:cNvSpPr>
          <p:nvPr>
            <p:ph sz="quarter" idx="13"/>
          </p:nvPr>
        </p:nvSpPr>
        <p:spPr>
          <a:xfrm>
            <a:off x="628650" y="571502"/>
            <a:ext cx="7886701" cy="5649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2" name="图片 302081" descr="6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6916738" y="-44450"/>
            <a:ext cx="2227262" cy="4953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2pPr>
      <a:lvl3pPr marL="914400" lvl="2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3pPr>
      <a:lvl4pPr marL="1371600" lvl="3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4pPr>
      <a:lvl5pPr marL="1828800" lvl="4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5pPr>
      <a:lvl6pPr marL="2286000" lvl="5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6pPr>
      <a:lvl7pPr marL="2743200" lvl="6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7pPr>
      <a:lvl8pPr marL="3200400" lvl="7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8pPr>
      <a:lvl9pPr marL="3657600" lvl="8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2pPr>
      <a:lvl3pPr marL="914400" lvl="2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3pPr>
      <a:lvl4pPr marL="1371600" lvl="3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4pPr>
      <a:lvl5pPr marL="1828800" lvl="4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5pPr>
      <a:lvl6pPr marL="2286000" lvl="5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6pPr>
      <a:lvl7pPr marL="2743200" lvl="6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7pPr>
      <a:lvl8pPr marL="3200400" lvl="7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8pPr>
      <a:lvl9pPr marL="3657600" lvl="8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hd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2pPr>
      <a:lvl3pPr marL="914400" lvl="2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3pPr>
      <a:lvl4pPr marL="1371600" lvl="3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4pPr>
      <a:lvl5pPr marL="1828800" lvl="4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5pPr>
      <a:lvl6pPr marL="2286000" lvl="5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6pPr>
      <a:lvl7pPr marL="2743200" lvl="6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7pPr>
      <a:lvl8pPr marL="3200400" lvl="7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8pPr>
      <a:lvl9pPr marL="3657600" lvl="8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标题 31129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11299" name="文本占位符 31129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11300" name="日期占位符 311299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lvl="0">
              <a:buClrTx/>
            </a:pPr>
            <a:endParaRPr lang="zh-CN" altLang="en-US" dirty="0"/>
          </a:p>
        </p:txBody>
      </p:sp>
      <p:sp>
        <p:nvSpPr>
          <p:cNvPr id="311301" name="页脚占位符 31130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lvl="0">
              <a:buClrTx/>
            </a:pPr>
            <a:endParaRPr lang="zh-CN" dirty="0"/>
          </a:p>
        </p:txBody>
      </p:sp>
      <p:sp>
        <p:nvSpPr>
          <p:cNvPr id="311302" name="灯片编号占位符 31130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>
              <a:buClrTx/>
            </a:pPr>
            <a:fld id="{9A0DB2DC-4C9A-4742-B13C-FB6460FD3503}" type="slidenum">
              <a:rPr lang="en-US" altLang="zh-CN" dirty="0"/>
              <a:pPr lvl="0">
                <a:buClrTx/>
              </a:pPr>
              <a:t>‹#›</a:t>
            </a:fld>
            <a:endParaRPr lang="zh-CN" dirty="0"/>
          </a:p>
        </p:txBody>
      </p:sp>
      <p:pic>
        <p:nvPicPr>
          <p:cNvPr id="311303" name="图片 311302" descr="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6916738" y="-44450"/>
            <a:ext cx="2227262" cy="4953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2pPr>
      <a:lvl3pPr marL="914400" lvl="2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3pPr>
      <a:lvl4pPr marL="1371600" lvl="3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4pPr>
      <a:lvl5pPr marL="1828800" lvl="4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5pPr>
      <a:lvl6pPr marL="2286000" lvl="5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6pPr>
      <a:lvl7pPr marL="2743200" lvl="6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7pPr>
      <a:lvl8pPr marL="3200400" lvl="7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8pPr>
      <a:lvl9pPr marL="3657600" lvl="8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图片 31334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2162175" cy="9715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13347" name="组合 313346"/>
          <p:cNvGrpSpPr/>
          <p:nvPr/>
        </p:nvGrpSpPr>
        <p:grpSpPr>
          <a:xfrm>
            <a:off x="611188" y="5300663"/>
            <a:ext cx="7615237" cy="1106487"/>
            <a:chOff x="0" y="0"/>
            <a:chExt cx="4797" cy="697"/>
          </a:xfrm>
        </p:grpSpPr>
        <p:sp>
          <p:nvSpPr>
            <p:cNvPr id="313348" name="椭圆 313347"/>
            <p:cNvSpPr/>
            <p:nvPr/>
          </p:nvSpPr>
          <p:spPr>
            <a:xfrm flipH="1">
              <a:off x="2392" y="0"/>
              <a:ext cx="696" cy="69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lstStyle/>
            <a:p>
              <a:pPr lvl="0" algn="ctr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endPara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13349" name="椭圆 313348"/>
            <p:cNvSpPr/>
            <p:nvPr/>
          </p:nvSpPr>
          <p:spPr>
            <a:xfrm flipH="1">
              <a:off x="4102" y="0"/>
              <a:ext cx="695" cy="69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lstStyle/>
            <a:p>
              <a:pPr lvl="0" algn="ctr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endPara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13350" name="椭圆 313349"/>
            <p:cNvSpPr/>
            <p:nvPr/>
          </p:nvSpPr>
          <p:spPr>
            <a:xfrm flipH="1">
              <a:off x="0" y="1"/>
              <a:ext cx="695" cy="69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lstStyle/>
            <a:p>
              <a:pPr lvl="0" algn="ctr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endPara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13351" name="椭圆 313350"/>
            <p:cNvSpPr/>
            <p:nvPr/>
          </p:nvSpPr>
          <p:spPr>
            <a:xfrm flipH="1">
              <a:off x="3309" y="0"/>
              <a:ext cx="695" cy="696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endPara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13352" name="椭圆 313351"/>
            <p:cNvSpPr/>
            <p:nvPr/>
          </p:nvSpPr>
          <p:spPr>
            <a:xfrm flipH="1">
              <a:off x="811" y="0"/>
              <a:ext cx="695" cy="696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endParaRPr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313353" name="文本占位符 31335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13354" name="日期占位符 313353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buFont typeface="Arial" panose="020B0604020202020204" pitchFamily="34" charset="0"/>
              <a:defRPr sz="1000">
                <a:latin typeface="Arial" panose="020B0604020202020204" pitchFamily="34" charset="0"/>
              </a:defRPr>
            </a:lvl1pPr>
          </a:lstStyle>
          <a:p>
            <a:pPr lvl="0">
              <a:buClrTx/>
              <a:buChar char="•"/>
            </a:pPr>
            <a:endParaRPr lang="zh-CN" altLang="en-US" dirty="0"/>
          </a:p>
        </p:txBody>
      </p:sp>
      <p:sp>
        <p:nvSpPr>
          <p:cNvPr id="313355" name="页脚占位符 313354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buFont typeface="Arial" panose="020B0604020202020204" pitchFamily="34" charset="0"/>
              <a:defRPr sz="1000">
                <a:latin typeface="Arial" panose="020B0604020202020204" pitchFamily="34" charset="0"/>
              </a:defRPr>
            </a:lvl1pPr>
          </a:lstStyle>
          <a:p>
            <a:pPr lvl="0">
              <a:buClrTx/>
              <a:buChar char="•"/>
            </a:pPr>
            <a:endParaRPr lang="zh-CN" dirty="0"/>
          </a:p>
        </p:txBody>
      </p:sp>
      <p:sp>
        <p:nvSpPr>
          <p:cNvPr id="313356" name="灯片编号占位符 313355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buFont typeface="Arial" panose="020B0604020202020204" pitchFamily="34" charset="0"/>
              <a:defRPr sz="1000">
                <a:latin typeface="Arial" panose="020B0604020202020204" pitchFamily="34" charset="0"/>
              </a:defRPr>
            </a:lvl1pPr>
          </a:lstStyle>
          <a:p>
            <a:pPr lvl="0">
              <a:buClrTx/>
              <a:buChar char="•"/>
            </a:pPr>
            <a:fld id="{9A0DB2DC-4C9A-4742-B13C-FB6460FD3503}" type="slidenum">
              <a:rPr lang="en-US" altLang="zh-CN" dirty="0"/>
              <a:pPr lvl="0">
                <a:buClrTx/>
                <a:buChar char="•"/>
              </a:pPr>
              <a:t>‹#›</a:t>
            </a:fld>
            <a:endParaRPr lang="zh-CN" dirty="0"/>
          </a:p>
        </p:txBody>
      </p:sp>
      <p:sp>
        <p:nvSpPr>
          <p:cNvPr id="313357" name="标题 313356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 advTm="8000"/>
  <p:hf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8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2pPr>
      <a:lvl3pPr marL="914400" lvl="2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3pPr>
      <a:lvl4pPr marL="1371600" lvl="3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4pPr>
      <a:lvl5pPr marL="1828800" lvl="4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5pPr>
      <a:lvl6pPr marL="2286000" lvl="5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6pPr>
      <a:lvl7pPr marL="2743200" lvl="6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7pPr>
      <a:lvl8pPr marL="3200400" lvl="7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8pPr>
      <a:lvl9pPr marL="3657600" lvl="8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800" b="0" i="0" u="none" kern="1200" baseline="0">
          <a:solidFill>
            <a:srgbClr val="8E163E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" t="-187" r="285" b="22806"/>
          <a:stretch>
            <a:fillRect/>
          </a:stretch>
        </p:blipFill>
        <p:spPr>
          <a:xfrm flipV="1">
            <a:off x="0" y="1463045"/>
            <a:ext cx="9144000" cy="53993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" t="26879" b="34805"/>
          <a:stretch>
            <a:fillRect/>
          </a:stretch>
        </p:blipFill>
        <p:spPr>
          <a:xfrm>
            <a:off x="0" y="2"/>
            <a:ext cx="9144000" cy="267353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182392"/>
            <a:ext cx="9144000" cy="667560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8000"/>
                </a:schemeClr>
              </a:gs>
              <a:gs pos="100000">
                <a:schemeClr val="bg1">
                  <a:shade val="100000"/>
                  <a:satMod val="115000"/>
                  <a:alpha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350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505100" y="295612"/>
            <a:ext cx="8142513" cy="6456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500743" y="1089483"/>
            <a:ext cx="8142513" cy="5175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7693E-648E-4B09-98DA-69B4C59F080E}" type="datetimeFigureOut">
              <a:rPr lang="zh-CN" altLang="en-US" smtClean="0"/>
              <a:pPr/>
              <a:t>2019/4/2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7933508" y="6356353"/>
            <a:ext cx="58184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defRPr>
            </a:lvl1pPr>
          </a:lstStyle>
          <a:p>
            <a:fld id="{D82C7946-3C47-4909-8760-D050A285D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0" i="0" kern="1200" baseline="0">
          <a:ln>
            <a:solidFill>
              <a:schemeClr val="accent1">
                <a:lumMod val="75000"/>
              </a:schemeClr>
            </a:solidFill>
          </a:ln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/>
          <a:latin typeface="+mj-ea"/>
          <a:ea typeface="+mj-ea"/>
          <a:cs typeface="+mj-cs"/>
        </a:defRPr>
      </a:lvl1pPr>
    </p:titleStyle>
    <p:bodyStyle>
      <a:lvl1pPr marL="267970" indent="-267970" algn="just" defTabSz="685800" rtl="0" eaLnBrk="1" latinLnBrk="0" hangingPunct="1">
        <a:spcBef>
          <a:spcPts val="1200"/>
        </a:spcBef>
        <a:spcAft>
          <a:spcPts val="0"/>
        </a:spcAft>
        <a:buClr>
          <a:schemeClr val="accent1">
            <a:lumMod val="75000"/>
          </a:schemeClr>
        </a:buClr>
        <a:buSzPct val="60000"/>
        <a:buFont typeface="Wingdings" panose="05000000000000000000" pitchFamily="2" charset="2"/>
        <a:buChar char="l"/>
        <a:defRPr sz="2400" kern="1200" baseline="0">
          <a:solidFill>
            <a:schemeClr val="accent1">
              <a:lumMod val="75000"/>
            </a:schemeClr>
          </a:solidFill>
          <a:latin typeface="+mn-ea"/>
          <a:ea typeface="+mn-ea"/>
          <a:cs typeface="+mn-cs"/>
        </a:defRPr>
      </a:lvl1pPr>
      <a:lvl2pPr marL="575945" indent="-172720" algn="just" defTabSz="685800" rtl="0" eaLnBrk="1" latinLnBrk="0" hangingPunct="1">
        <a:spcBef>
          <a:spcPts val="150"/>
        </a:spcBef>
        <a:spcAft>
          <a:spcPts val="0"/>
        </a:spcAft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ea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3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3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Layout" Target="../slideLayouts/slideLayout63.xml"/><Relationship Id="rId1" Type="http://schemas.openxmlformats.org/officeDocument/2006/relationships/tags" Target="../tags/tag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12.xml"/><Relationship Id="rId5" Type="http://schemas.openxmlformats.org/officeDocument/2006/relationships/image" Target="../media/image31.png"/><Relationship Id="rId4" Type="http://schemas.openxmlformats.org/officeDocument/2006/relationships/hyperlink" Target="&#26464;&#26438;&#24179;&#34913;&#26465;&#20214;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63.xml"/><Relationship Id="rId1" Type="http://schemas.openxmlformats.org/officeDocument/2006/relationships/tags" Target="../tags/tag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63.xml"/><Relationship Id="rId1" Type="http://schemas.openxmlformats.org/officeDocument/2006/relationships/tags" Target="../tags/tag15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63.xml"/><Relationship Id="rId1" Type="http://schemas.openxmlformats.org/officeDocument/2006/relationships/tags" Target="../tags/tag16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3.xml"/><Relationship Id="rId1" Type="http://schemas.openxmlformats.org/officeDocument/2006/relationships/tags" Target="../tags/tag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3.xml"/><Relationship Id="rId1" Type="http://schemas.openxmlformats.org/officeDocument/2006/relationships/tags" Target="../tags/tag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Layout" Target="../slideLayouts/slideLayout63.xml"/><Relationship Id="rId1" Type="http://schemas.openxmlformats.org/officeDocument/2006/relationships/tags" Target="../tags/tag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9.xml"/><Relationship Id="rId1" Type="http://schemas.openxmlformats.org/officeDocument/2006/relationships/tags" Target="../tags/tag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22.xml"/><Relationship Id="rId5" Type="http://schemas.openxmlformats.org/officeDocument/2006/relationships/image" Target="../media/image42.png"/><Relationship Id="rId4" Type="http://schemas.openxmlformats.org/officeDocument/2006/relationships/hyperlink" Target="../../../&#30446;&#24405;.pp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15.gif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63.xml"/><Relationship Id="rId1" Type="http://schemas.openxmlformats.org/officeDocument/2006/relationships/tags" Target="../tags/tag5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63.xml"/><Relationship Id="rId1" Type="http://schemas.openxmlformats.org/officeDocument/2006/relationships/tags" Target="../tags/tag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8" name="文本框 2097"/>
          <p:cNvSpPr txBox="1"/>
          <p:nvPr/>
        </p:nvSpPr>
        <p:spPr>
          <a:xfrm>
            <a:off x="130175" y="1444625"/>
            <a:ext cx="8883650" cy="1334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第十章  机械与人</a:t>
            </a:r>
          </a:p>
          <a:p>
            <a:pPr lvl="0" algn="ctr">
              <a:lnSpc>
                <a:spcPct val="120000"/>
              </a:lnSpc>
              <a:spcBef>
                <a:spcPct val="0"/>
              </a:spcBef>
            </a:pPr>
            <a:endParaRPr lang="zh-CN" altLang="en-US" sz="32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103" name="图片 2102" descr="u=1425661777,1308698709&amp;fm=15&amp;gp=0"/>
          <p:cNvPicPr>
            <a:picLocks noChangeAspect="1"/>
          </p:cNvPicPr>
          <p:nvPr/>
        </p:nvPicPr>
        <p:blipFill>
          <a:blip r:embed="rId3" cstate="print"/>
          <a:srcRect l="2353" t="3352" b="2437"/>
          <a:stretch>
            <a:fillRect/>
          </a:stretch>
        </p:blipFill>
        <p:spPr>
          <a:xfrm>
            <a:off x="6792595" y="3902075"/>
            <a:ext cx="2108200" cy="2454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8562340" y="6356350"/>
            <a:ext cx="581660" cy="365125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>
                <a:buClrTx/>
                <a:buFont typeface="Arial" panose="020B0604020202020204" pitchFamily="34" charset="0"/>
                <a:buChar char="•"/>
              </a:pPr>
              <a:t>1</a:t>
            </a:fld>
            <a:endParaRPr lang="zh-CN" dirty="0"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4028" y="3184525"/>
            <a:ext cx="7760970" cy="80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 dirty="0" smtClean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第一节   科学探究：杠杆的平衡条件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91908" y="5014595"/>
            <a:ext cx="4856480" cy="16027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平和县育才中学   郑福泉</a:t>
            </a:r>
          </a:p>
          <a:p>
            <a:pPr>
              <a:lnSpc>
                <a:spcPct val="130000"/>
              </a:lnSpc>
            </a:pPr>
            <a:r>
              <a:rPr lang="zh-CN" altLang="en-US" sz="32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指导老师：林永昌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218" name="直接连接符 264217"/>
          <p:cNvSpPr/>
          <p:nvPr/>
        </p:nvSpPr>
        <p:spPr>
          <a:xfrm flipV="1">
            <a:off x="4956810" y="3040698"/>
            <a:ext cx="3810000" cy="19050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4219" name="文本框 264218"/>
          <p:cNvSpPr txBox="1"/>
          <p:nvPr/>
        </p:nvSpPr>
        <p:spPr>
          <a:xfrm>
            <a:off x="5748973" y="3688398"/>
            <a:ext cx="64928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en-US" altLang="zh-CN" sz="24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</a:p>
        </p:txBody>
      </p:sp>
      <p:sp>
        <p:nvSpPr>
          <p:cNvPr id="264220" name="椭圆 264219"/>
          <p:cNvSpPr/>
          <p:nvPr/>
        </p:nvSpPr>
        <p:spPr>
          <a:xfrm>
            <a:off x="6109335" y="4264660"/>
            <a:ext cx="87313" cy="762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4221" name="文本框 264220"/>
          <p:cNvSpPr txBox="1"/>
          <p:nvPr/>
        </p:nvSpPr>
        <p:spPr>
          <a:xfrm>
            <a:off x="5893435" y="4336098"/>
            <a:ext cx="601663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0"/>
              </a:spcBef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支</a:t>
            </a:r>
          </a:p>
          <a:p>
            <a:pPr lvl="0" algn="l">
              <a:spcBef>
                <a:spcPct val="0"/>
              </a:spcBef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点</a:t>
            </a:r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4249" name="文本框 264248"/>
          <p:cNvSpPr txBox="1"/>
          <p:nvPr/>
        </p:nvSpPr>
        <p:spPr>
          <a:xfrm>
            <a:off x="2262823" y="290830"/>
            <a:ext cx="4618037" cy="519113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  <a:buClrTx/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认识杠杆的几个概念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en-US" altLang="zh-CN" dirty="0"/>
              <a:pPr lvl="0">
                <a:buClrTx/>
                <a:buChar char="•"/>
              </a:pPr>
              <a:t>10</a:t>
            </a:fld>
            <a:endParaRPr lang="zh-CN" dirty="0"/>
          </a:p>
        </p:txBody>
      </p:sp>
      <p:grpSp>
        <p:nvGrpSpPr>
          <p:cNvPr id="5" name="组合 4"/>
          <p:cNvGrpSpPr/>
          <p:nvPr/>
        </p:nvGrpSpPr>
        <p:grpSpPr>
          <a:xfrm>
            <a:off x="7563352" y="3237865"/>
            <a:ext cx="1961957" cy="1607185"/>
            <a:chOff x="9027" y="4912"/>
            <a:chExt cx="3090" cy="2531"/>
          </a:xfrm>
        </p:grpSpPr>
        <p:grpSp>
          <p:nvGrpSpPr>
            <p:cNvPr id="264222" name="组合 264221"/>
            <p:cNvGrpSpPr/>
            <p:nvPr/>
          </p:nvGrpSpPr>
          <p:grpSpPr>
            <a:xfrm>
              <a:off x="9027" y="5968"/>
              <a:ext cx="3090" cy="1475"/>
              <a:chOff x="3643" y="2572"/>
              <a:chExt cx="938" cy="590"/>
            </a:xfrm>
          </p:grpSpPr>
          <p:sp>
            <p:nvSpPr>
              <p:cNvPr id="264225" name="文本框 264224"/>
              <p:cNvSpPr txBox="1"/>
              <p:nvPr/>
            </p:nvSpPr>
            <p:spPr>
              <a:xfrm>
                <a:off x="4069" y="2572"/>
                <a:ext cx="51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algn="l"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F</a:t>
                </a:r>
                <a:r>
                  <a:rPr lang="en-US" altLang="zh-CN" sz="2400" b="1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4226" name="文本框 264225"/>
              <p:cNvSpPr txBox="1"/>
              <p:nvPr/>
            </p:nvSpPr>
            <p:spPr>
              <a:xfrm>
                <a:off x="3643" y="2874"/>
                <a:ext cx="63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algn="l">
                  <a:spcBef>
                    <a:spcPct val="0"/>
                  </a:spcBef>
                </a:pPr>
                <a:r>
                  <a:rPr lang="zh-CN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动力</a:t>
                </a:r>
                <a:endParaRPr lang="zh-CN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cxnSp>
          <p:nvCxnSpPr>
            <p:cNvPr id="4" name="直接箭头连接符 3"/>
            <p:cNvCxnSpPr/>
            <p:nvPr/>
          </p:nvCxnSpPr>
          <p:spPr>
            <a:xfrm>
              <a:off x="10526" y="4912"/>
              <a:ext cx="0" cy="161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4237990" y="4844415"/>
            <a:ext cx="2235200" cy="1553210"/>
            <a:chOff x="3968" y="7503"/>
            <a:chExt cx="3520" cy="2446"/>
          </a:xfrm>
        </p:grpSpPr>
        <p:grpSp>
          <p:nvGrpSpPr>
            <p:cNvPr id="264227" name="组合 264226"/>
            <p:cNvGrpSpPr/>
            <p:nvPr/>
          </p:nvGrpSpPr>
          <p:grpSpPr>
            <a:xfrm>
              <a:off x="3968" y="8095"/>
              <a:ext cx="3520" cy="1633"/>
              <a:chOff x="1478" y="3407"/>
              <a:chExt cx="1408" cy="653"/>
            </a:xfrm>
          </p:grpSpPr>
          <p:sp>
            <p:nvSpPr>
              <p:cNvPr id="264230" name="文本框 264229"/>
              <p:cNvSpPr txBox="1"/>
              <p:nvPr/>
            </p:nvSpPr>
            <p:spPr>
              <a:xfrm>
                <a:off x="2465" y="3772"/>
                <a:ext cx="42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algn="l"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F</a:t>
                </a:r>
                <a:r>
                  <a:rPr lang="en-US" altLang="zh-CN" sz="2400" b="1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</a:p>
            </p:txBody>
          </p:sp>
          <p:sp>
            <p:nvSpPr>
              <p:cNvPr id="264231" name="文本框 264230"/>
              <p:cNvSpPr txBox="1"/>
              <p:nvPr/>
            </p:nvSpPr>
            <p:spPr>
              <a:xfrm>
                <a:off x="1478" y="3407"/>
                <a:ext cx="63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algn="l">
                  <a:spcBef>
                    <a:spcPct val="0"/>
                  </a:spcBef>
                </a:pPr>
                <a:r>
                  <a:rPr lang="zh-CN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阻力</a:t>
                </a:r>
                <a:endParaRPr lang="zh-CN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cxnSp>
          <p:nvCxnSpPr>
            <p:cNvPr id="6" name="直接箭头连接符 5"/>
            <p:cNvCxnSpPr/>
            <p:nvPr/>
          </p:nvCxnSpPr>
          <p:spPr>
            <a:xfrm>
              <a:off x="5468" y="7503"/>
              <a:ext cx="0" cy="2446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/>
          <p:cNvSpPr txBox="1"/>
          <p:nvPr/>
        </p:nvSpPr>
        <p:spPr>
          <a:xfrm>
            <a:off x="85725" y="3448685"/>
            <a:ext cx="4627880" cy="2948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8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观察图片，找到以下内容：</a:t>
            </a:r>
          </a:p>
          <a:p>
            <a:pPr algn="l">
              <a:lnSpc>
                <a:spcPct val="130000"/>
              </a:lnSpc>
            </a:pPr>
            <a:r>
              <a:rPr lang="zh-CN" altLang="en-US" sz="28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8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8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）杠杆绕着转动的固定点</a:t>
            </a:r>
          </a:p>
          <a:p>
            <a:pPr algn="l">
              <a:lnSpc>
                <a:spcPct val="130000"/>
              </a:lnSpc>
            </a:pPr>
            <a:r>
              <a:rPr lang="zh-CN" altLang="en-US" sz="28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8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8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）使杠杆转动的力</a:t>
            </a:r>
          </a:p>
          <a:p>
            <a:pPr algn="l">
              <a:lnSpc>
                <a:spcPct val="130000"/>
              </a:lnSpc>
            </a:pPr>
            <a:r>
              <a:rPr lang="zh-CN" altLang="en-US" sz="28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8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8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）阻碍杠杆转动的力</a:t>
            </a:r>
          </a:p>
        </p:txBody>
      </p:sp>
      <p:pic>
        <p:nvPicPr>
          <p:cNvPr id="9" name="图片 8" descr="撬棒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4695" y="821055"/>
            <a:ext cx="4876165" cy="2745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19" grpId="0"/>
      <p:bldP spid="2642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0020" y="447040"/>
            <a:ext cx="2214880" cy="883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活动一：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64185" y="1499870"/>
            <a:ext cx="8412480" cy="179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</a:t>
            </a:r>
            <a:r>
              <a:rPr lang="zh-CN" altLang="en-US" sz="36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请你利用简易的杆秤模拟称物体质量</a:t>
            </a:r>
          </a:p>
          <a:p>
            <a:pPr algn="l">
              <a:lnSpc>
                <a:spcPct val="130000"/>
              </a:lnSpc>
            </a:pPr>
            <a:r>
              <a:rPr lang="zh-CN" altLang="en-US" sz="36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的过程。</a:t>
            </a:r>
          </a:p>
        </p:txBody>
      </p:sp>
      <p:pic>
        <p:nvPicPr>
          <p:cNvPr id="6" name="图片 5" descr="称物体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" y="3185160"/>
            <a:ext cx="2889250" cy="18567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48953" y="3291840"/>
            <a:ext cx="6278880" cy="1981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dirty="0" smtClean="0">
                <a:solidFill>
                  <a:srgbClr val="CC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当杠杆处于</a:t>
            </a:r>
            <a:r>
              <a:rPr lang="zh-CN" altLang="en-US" sz="4000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静止</a:t>
            </a:r>
            <a:r>
              <a:rPr lang="zh-CN" altLang="en-US" sz="4000" dirty="0" smtClean="0">
                <a:solidFill>
                  <a:srgbClr val="CC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状态时，</a:t>
            </a:r>
          </a:p>
          <a:p>
            <a:pPr>
              <a:lnSpc>
                <a:spcPct val="130000"/>
              </a:lnSpc>
            </a:pPr>
            <a:r>
              <a:rPr lang="zh-CN" altLang="en-US" sz="4000" dirty="0" smtClean="0">
                <a:solidFill>
                  <a:srgbClr val="CC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我们说杠杆处于平衡状态。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0020" y="447040"/>
            <a:ext cx="2214880" cy="883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活动二：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35585" y="1499870"/>
            <a:ext cx="8869680" cy="1188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</a:t>
            </a:r>
            <a:r>
              <a:rPr lang="zh-CN" altLang="en-US" sz="36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如图分别在</a:t>
            </a:r>
            <a:r>
              <a:rPr lang="en-US" altLang="zh-CN" sz="36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A</a:t>
            </a:r>
            <a:r>
              <a:rPr lang="zh-CN" altLang="en-US" sz="36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en-US" altLang="zh-CN" sz="36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B</a:t>
            </a:r>
            <a:r>
              <a:rPr lang="zh-CN" altLang="en-US" sz="36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两点用弹簧测力计拉杆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zh-CN" altLang="en-US" sz="36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秤，让杆秤平衡，需要的拉力分别是多少？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2297430" y="3426460"/>
            <a:ext cx="340931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等腰三角形 6"/>
          <p:cNvSpPr/>
          <p:nvPr/>
        </p:nvSpPr>
        <p:spPr>
          <a:xfrm>
            <a:off x="3179445" y="3465830"/>
            <a:ext cx="250190" cy="2235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2324100" y="3452495"/>
            <a:ext cx="0" cy="5003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1995170" y="3992245"/>
            <a:ext cx="655955" cy="3949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>
            <a:off x="4245610" y="3439795"/>
            <a:ext cx="0" cy="605155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4916805" y="3439795"/>
            <a:ext cx="0" cy="48704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3979228" y="2834005"/>
            <a:ext cx="335280" cy="56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A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748848" y="2860040"/>
            <a:ext cx="335280" cy="56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B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706563" y="4334510"/>
            <a:ext cx="944880" cy="56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F</a:t>
            </a:r>
            <a:r>
              <a:rPr lang="zh-CN" altLang="en-US" sz="24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一定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642043" y="4189730"/>
            <a:ext cx="891540" cy="56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F</a:t>
            </a:r>
            <a:r>
              <a:rPr lang="en-US" altLang="zh-CN" sz="2400" baseline="-25000" dirty="0" smtClean="0">
                <a:solidFill>
                  <a:srgbClr val="757575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A</a:t>
            </a:r>
            <a:r>
              <a:rPr lang="en-US" altLang="zh-CN" sz="24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=</a:t>
            </a:r>
            <a:r>
              <a:rPr lang="zh-CN" altLang="en-US" sz="24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？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024120" y="3821430"/>
            <a:ext cx="891540" cy="56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F</a:t>
            </a:r>
            <a:r>
              <a:rPr lang="en-US" altLang="zh-CN" sz="2400" baseline="-25000" dirty="0" smtClean="0">
                <a:solidFill>
                  <a:srgbClr val="757575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B</a:t>
            </a:r>
            <a:r>
              <a:rPr lang="en-US" altLang="zh-CN" sz="24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=</a:t>
            </a:r>
            <a:r>
              <a:rPr lang="zh-CN" altLang="en-US" sz="24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-118110" y="4988560"/>
            <a:ext cx="8412480" cy="1188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</a:t>
            </a:r>
            <a:r>
              <a:rPr lang="zh-CN" altLang="en-US" sz="3600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由活动可知：杠杆的平衡与支点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3600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到力的作用点的</a:t>
            </a:r>
            <a:r>
              <a:rPr lang="zh-CN" altLang="en-US" sz="3600" u="sng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  </a:t>
            </a:r>
            <a:r>
              <a:rPr lang="zh-CN" altLang="en-US" sz="3600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有关？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314825" y="5372735"/>
            <a:ext cx="1101090" cy="80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距离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0020" y="447040"/>
            <a:ext cx="2214880" cy="883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活动三：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35585" y="1499870"/>
            <a:ext cx="8869680" cy="1737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</a:t>
            </a:r>
            <a:r>
              <a:rPr lang="zh-CN" altLang="en-US" sz="36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如图：在</a:t>
            </a:r>
            <a:r>
              <a:rPr lang="en-US" altLang="zh-CN" sz="36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P</a:t>
            </a:r>
            <a:r>
              <a:rPr lang="zh-CN" altLang="en-US" sz="36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点用弹簧测力计分别竖直和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36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斜拉秤杆，使秤杆平衡，两个方向的拉力分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zh-CN" altLang="en-US" sz="36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别是多少？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2297430" y="3716020"/>
            <a:ext cx="340931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等腰三角形 6"/>
          <p:cNvSpPr/>
          <p:nvPr/>
        </p:nvSpPr>
        <p:spPr>
          <a:xfrm>
            <a:off x="3179445" y="3755390"/>
            <a:ext cx="250190" cy="2235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2324100" y="3742055"/>
            <a:ext cx="0" cy="5003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2047240" y="4281805"/>
            <a:ext cx="604520" cy="474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/>
          <p:cNvCxnSpPr/>
          <p:nvPr/>
        </p:nvCxnSpPr>
        <p:spPr>
          <a:xfrm>
            <a:off x="4916805" y="3729355"/>
            <a:ext cx="0" cy="48704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4748848" y="3149600"/>
            <a:ext cx="335280" cy="56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P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706563" y="4624070"/>
            <a:ext cx="944880" cy="56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F</a:t>
            </a:r>
            <a:r>
              <a:rPr lang="zh-CN" altLang="en-US" sz="24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一定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642043" y="4479290"/>
            <a:ext cx="891540" cy="56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F</a:t>
            </a:r>
            <a:r>
              <a:rPr lang="en-US" altLang="zh-CN" sz="2400" baseline="-25000" dirty="0" smtClean="0">
                <a:solidFill>
                  <a:srgbClr val="757575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A</a:t>
            </a:r>
            <a:r>
              <a:rPr lang="en-US" altLang="zh-CN" sz="24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=</a:t>
            </a:r>
            <a:r>
              <a:rPr lang="zh-CN" altLang="en-US" sz="24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？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024120" y="4110990"/>
            <a:ext cx="891540" cy="56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F</a:t>
            </a:r>
            <a:r>
              <a:rPr lang="en-US" altLang="zh-CN" sz="2400" baseline="-25000" dirty="0" smtClean="0">
                <a:solidFill>
                  <a:srgbClr val="757575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B</a:t>
            </a:r>
            <a:r>
              <a:rPr lang="en-US" altLang="zh-CN" sz="24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=</a:t>
            </a:r>
            <a:r>
              <a:rPr lang="zh-CN" altLang="en-US" sz="24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？</a:t>
            </a:r>
          </a:p>
        </p:txBody>
      </p:sp>
      <p:cxnSp>
        <p:nvCxnSpPr>
          <p:cNvPr id="9" name="直接箭头连接符 8"/>
          <p:cNvCxnSpPr>
            <a:stCxn id="16" idx="2"/>
          </p:cNvCxnSpPr>
          <p:nvPr/>
        </p:nvCxnSpPr>
        <p:spPr>
          <a:xfrm flipH="1">
            <a:off x="4340860" y="3716020"/>
            <a:ext cx="575945" cy="57912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58750" y="5374640"/>
            <a:ext cx="7726680" cy="1188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  <a:r>
              <a:rPr lang="en-US" altLang="zh-CN" sz="3600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zh-CN" altLang="en-US" sz="3600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由活动可知：杠杆的平衡和力的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3600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作用点和力的</a:t>
            </a:r>
            <a:r>
              <a:rPr lang="zh-CN" altLang="en-US" sz="3600" u="sng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  </a:t>
            </a:r>
            <a:r>
              <a:rPr lang="zh-CN" altLang="en-US" sz="3600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均有关。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648075" y="5758815"/>
            <a:ext cx="1101090" cy="80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方向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2297430" y="3716020"/>
            <a:ext cx="340931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等腰三角形 6"/>
          <p:cNvSpPr/>
          <p:nvPr/>
        </p:nvSpPr>
        <p:spPr>
          <a:xfrm>
            <a:off x="3179445" y="3755390"/>
            <a:ext cx="250190" cy="2235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2324100" y="3742055"/>
            <a:ext cx="0" cy="5003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2047240" y="4281805"/>
            <a:ext cx="604520" cy="474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/>
          <p:cNvCxnSpPr/>
          <p:nvPr/>
        </p:nvCxnSpPr>
        <p:spPr>
          <a:xfrm>
            <a:off x="4916805" y="3729355"/>
            <a:ext cx="0" cy="487045"/>
          </a:xfrm>
          <a:prstGeom prst="straightConnector1">
            <a:avLst/>
          </a:prstGeom>
          <a:ln w="57150"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4748848" y="3149600"/>
            <a:ext cx="335280" cy="56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P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706563" y="4624070"/>
            <a:ext cx="944880" cy="56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F</a:t>
            </a:r>
            <a:r>
              <a:rPr lang="zh-CN" altLang="en-US" sz="2400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一定</a:t>
            </a:r>
          </a:p>
        </p:txBody>
      </p:sp>
      <p:cxnSp>
        <p:nvCxnSpPr>
          <p:cNvPr id="9" name="直接箭头连接符 8"/>
          <p:cNvCxnSpPr>
            <a:stCxn id="16" idx="2"/>
          </p:cNvCxnSpPr>
          <p:nvPr/>
        </p:nvCxnSpPr>
        <p:spPr>
          <a:xfrm flipH="1">
            <a:off x="4340860" y="3716020"/>
            <a:ext cx="575945" cy="579120"/>
          </a:xfrm>
          <a:prstGeom prst="straightConnector1">
            <a:avLst/>
          </a:prstGeom>
          <a:ln w="57150">
            <a:solidFill>
              <a:srgbClr val="000000"/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4893945" y="2961005"/>
            <a:ext cx="12700" cy="230378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H="1">
            <a:off x="3630295" y="2816225"/>
            <a:ext cx="2277110" cy="207962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>
            <a:stCxn id="7" idx="0"/>
          </p:cNvCxnSpPr>
          <p:nvPr/>
        </p:nvCxnSpPr>
        <p:spPr>
          <a:xfrm>
            <a:off x="3304540" y="3755390"/>
            <a:ext cx="746760" cy="74612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4236" name="组合 264235"/>
          <p:cNvGrpSpPr/>
          <p:nvPr/>
        </p:nvGrpSpPr>
        <p:grpSpPr>
          <a:xfrm rot="16200000">
            <a:off x="4626928" y="3767455"/>
            <a:ext cx="284162" cy="260350"/>
            <a:chOff x="3696" y="1324"/>
            <a:chExt cx="179" cy="164"/>
          </a:xfrm>
        </p:grpSpPr>
        <p:sp>
          <p:nvSpPr>
            <p:cNvPr id="264237" name="直接连接符 264236"/>
            <p:cNvSpPr/>
            <p:nvPr/>
          </p:nvSpPr>
          <p:spPr>
            <a:xfrm>
              <a:off x="3696" y="1324"/>
              <a:ext cx="179" cy="0"/>
            </a:xfrm>
            <a:prstGeom prst="line">
              <a:avLst/>
            </a:prstGeom>
            <a:ln w="28575" cap="flat" cmpd="sng">
              <a:solidFill>
                <a:srgbClr val="00FF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64238" name="直接连接符 264237"/>
            <p:cNvSpPr/>
            <p:nvPr/>
          </p:nvSpPr>
          <p:spPr>
            <a:xfrm>
              <a:off x="3696" y="1324"/>
              <a:ext cx="0" cy="164"/>
            </a:xfrm>
            <a:prstGeom prst="line">
              <a:avLst/>
            </a:prstGeom>
            <a:ln w="28575" cap="flat" cmpd="sng">
              <a:solidFill>
                <a:srgbClr val="00FF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2" name="组合 11"/>
          <p:cNvGrpSpPr/>
          <p:nvPr/>
        </p:nvGrpSpPr>
        <p:grpSpPr>
          <a:xfrm rot="2700000">
            <a:off x="3860483" y="4178935"/>
            <a:ext cx="284162" cy="260350"/>
            <a:chOff x="3696" y="1324"/>
            <a:chExt cx="179" cy="164"/>
          </a:xfrm>
        </p:grpSpPr>
        <p:sp>
          <p:nvSpPr>
            <p:cNvPr id="13" name="直接连接符 12"/>
            <p:cNvSpPr/>
            <p:nvPr/>
          </p:nvSpPr>
          <p:spPr>
            <a:xfrm>
              <a:off x="3696" y="1324"/>
              <a:ext cx="179" cy="0"/>
            </a:xfrm>
            <a:prstGeom prst="line">
              <a:avLst/>
            </a:prstGeom>
            <a:ln w="28575" cap="flat" cmpd="sng">
              <a:solidFill>
                <a:srgbClr val="00FF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" name="直接连接符 14"/>
            <p:cNvSpPr/>
            <p:nvPr/>
          </p:nvSpPr>
          <p:spPr>
            <a:xfrm>
              <a:off x="3696" y="1324"/>
              <a:ext cx="0" cy="164"/>
            </a:xfrm>
            <a:prstGeom prst="line">
              <a:avLst/>
            </a:prstGeom>
            <a:ln w="28575" cap="flat" cmpd="sng">
              <a:solidFill>
                <a:srgbClr val="00FF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7" name="文本框 16"/>
          <p:cNvSpPr txBox="1"/>
          <p:nvPr/>
        </p:nvSpPr>
        <p:spPr>
          <a:xfrm>
            <a:off x="5370513" y="4211955"/>
            <a:ext cx="362585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F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500755" y="4975225"/>
            <a:ext cx="1077595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F</a:t>
            </a:r>
            <a:r>
              <a:rPr lang="zh-CN" altLang="en-US" sz="2800" b="1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变大</a:t>
            </a:r>
          </a:p>
        </p:txBody>
      </p:sp>
      <p:sp>
        <p:nvSpPr>
          <p:cNvPr id="22" name="右大括号 21"/>
          <p:cNvSpPr/>
          <p:nvPr/>
        </p:nvSpPr>
        <p:spPr>
          <a:xfrm rot="16200000">
            <a:off x="4017645" y="2816225"/>
            <a:ext cx="186690" cy="1612900"/>
          </a:xfrm>
          <a:prstGeom prst="rightBrace">
            <a:avLst>
              <a:gd name="adj1" fmla="val 55815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/>
          <a:lstStyle/>
          <a:p>
            <a:pPr lvl="0" algn="ctr">
              <a:spcBef>
                <a:spcPct val="50000"/>
              </a:spcBef>
            </a:pPr>
            <a:endParaRPr sz="24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" name="右大括号 22"/>
          <p:cNvSpPr/>
          <p:nvPr/>
        </p:nvSpPr>
        <p:spPr>
          <a:xfrm rot="8100000">
            <a:off x="3505200" y="3613150"/>
            <a:ext cx="174625" cy="1123315"/>
          </a:xfrm>
          <a:prstGeom prst="rightBrace">
            <a:avLst>
              <a:gd name="adj1" fmla="val 55815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/>
          <a:lstStyle/>
          <a:p>
            <a:pPr lvl="0" algn="ctr">
              <a:spcBef>
                <a:spcPct val="50000"/>
              </a:spcBef>
            </a:pPr>
            <a:endParaRPr sz="24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 bldLvl="0" animBg="1"/>
      <p:bldP spid="23" grpId="1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9" name="文本框 265218"/>
          <p:cNvSpPr txBox="1"/>
          <p:nvPr/>
        </p:nvSpPr>
        <p:spPr>
          <a:xfrm>
            <a:off x="914400" y="574675"/>
            <a:ext cx="7594600" cy="315912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lvl="0" algn="l">
              <a:lnSpc>
                <a:spcPct val="140000"/>
              </a:lnSpc>
              <a:spcBef>
                <a:spcPct val="0"/>
              </a:spcBef>
              <a:buClrTx/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这些概念很重要！！！</a:t>
            </a:r>
          </a:p>
          <a:p>
            <a:pPr lvl="0" algn="l">
              <a:lnSpc>
                <a:spcPct val="140000"/>
              </a:lnSpc>
              <a:spcBef>
                <a:spcPct val="0"/>
              </a:spcBef>
              <a:buClrTx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支点：杠杆绕着转动的固定点，用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表示。</a:t>
            </a:r>
          </a:p>
          <a:p>
            <a:pPr lvl="0" algn="l">
              <a:lnSpc>
                <a:spcPct val="140000"/>
              </a:lnSpc>
              <a:spcBef>
                <a:spcPct val="0"/>
              </a:spcBef>
              <a:buClrTx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动力：使杠杆转动的力，用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en-US" altLang="zh-CN" sz="2400" b="1" baseline="-25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表示。</a:t>
            </a:r>
          </a:p>
          <a:p>
            <a:pPr lvl="0" algn="l">
              <a:lnSpc>
                <a:spcPct val="140000"/>
              </a:lnSpc>
              <a:spcBef>
                <a:spcPct val="0"/>
              </a:spcBef>
              <a:buClrTx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动力臂：从支点到动力作用线的距离，用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</a:t>
            </a:r>
            <a:r>
              <a:rPr lang="en-US" altLang="zh-CN" sz="2400" b="1" baseline="-25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表示。</a:t>
            </a:r>
          </a:p>
          <a:p>
            <a:pPr lvl="0" algn="l">
              <a:lnSpc>
                <a:spcPct val="140000"/>
              </a:lnSpc>
              <a:spcBef>
                <a:spcPct val="0"/>
              </a:spcBef>
              <a:buClrTx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阻力：阻碍杠杆转动的力，用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en-US" altLang="zh-CN" sz="2400" b="1" baseline="-25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表示。</a:t>
            </a:r>
          </a:p>
          <a:p>
            <a:pPr lvl="0" algn="l">
              <a:lnSpc>
                <a:spcPct val="140000"/>
              </a:lnSpc>
              <a:spcBef>
                <a:spcPct val="0"/>
              </a:spcBef>
              <a:buClrTx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阻力臂：从支点到阻力作用线的距离，用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</a:t>
            </a:r>
            <a:r>
              <a:rPr lang="en-US" altLang="zh-CN" sz="2400" b="1" baseline="-25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表示。</a:t>
            </a:r>
          </a:p>
        </p:txBody>
      </p:sp>
      <p:sp>
        <p:nvSpPr>
          <p:cNvPr id="265223" name="文本框 265222"/>
          <p:cNvSpPr txBox="1"/>
          <p:nvPr/>
        </p:nvSpPr>
        <p:spPr>
          <a:xfrm>
            <a:off x="1946275" y="3932238"/>
            <a:ext cx="5976938" cy="2465387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lvl="0" algn="l">
              <a:lnSpc>
                <a:spcPct val="90000"/>
              </a:lnSpc>
              <a:spcBef>
                <a:spcPct val="0"/>
              </a:spcBef>
              <a:buClrTx/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一“点”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支点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（一定在杠杆上）</a:t>
            </a:r>
          </a:p>
          <a:p>
            <a:pPr lvl="0" algn="l">
              <a:lnSpc>
                <a:spcPct val="90000"/>
              </a:lnSpc>
              <a:spcBef>
                <a:spcPct val="0"/>
              </a:spcBef>
              <a:buClrTx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动力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en-US" altLang="zh-CN" sz="2400" b="1" baseline="-250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</a:p>
          <a:p>
            <a:pPr lvl="0" algn="l">
              <a:lnSpc>
                <a:spcPct val="90000"/>
              </a:lnSpc>
              <a:spcBef>
                <a:spcPct val="0"/>
              </a:spcBef>
              <a:buClrTx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二“力”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——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相对的</a:t>
            </a:r>
          </a:p>
          <a:p>
            <a:pPr lvl="0" algn="l">
              <a:lnSpc>
                <a:spcPct val="90000"/>
              </a:lnSpc>
              <a:spcBef>
                <a:spcPct val="0"/>
              </a:spcBef>
              <a:buClrTx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阻力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en-US" altLang="zh-CN" sz="2400" b="1" baseline="-250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</a:p>
          <a:p>
            <a:pPr lvl="0" algn="l">
              <a:lnSpc>
                <a:spcPct val="110000"/>
              </a:lnSpc>
              <a:spcBef>
                <a:spcPct val="0"/>
              </a:spcBef>
              <a:buClrTx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动力臂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</a:t>
            </a:r>
            <a:r>
              <a:rPr lang="en-US" altLang="zh-CN" sz="2400" b="1" baseline="-250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</a:p>
          <a:p>
            <a:pPr lvl="0" algn="l">
              <a:lnSpc>
                <a:spcPct val="90000"/>
              </a:lnSpc>
              <a:spcBef>
                <a:spcPct val="0"/>
              </a:spcBef>
              <a:buClrTx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二“臂”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——</a:t>
            </a:r>
          </a:p>
          <a:p>
            <a:pPr lvl="0" algn="l">
              <a:lnSpc>
                <a:spcPct val="90000"/>
              </a:lnSpc>
              <a:spcBef>
                <a:spcPct val="0"/>
              </a:spcBef>
              <a:buClrTx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阻力臂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</a:t>
            </a:r>
            <a:r>
              <a:rPr lang="en-US" altLang="zh-CN" sz="2400" b="1" baseline="-250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265224" name="文本框 265223"/>
          <p:cNvSpPr txBox="1"/>
          <p:nvPr/>
        </p:nvSpPr>
        <p:spPr>
          <a:xfrm>
            <a:off x="1276350" y="4148138"/>
            <a:ext cx="549275" cy="2160587"/>
          </a:xfrm>
          <a:prstGeom prst="rect">
            <a:avLst/>
          </a:prstGeom>
          <a:noFill/>
          <a:ln w="12700">
            <a:noFill/>
          </a:ln>
        </p:spPr>
        <p:txBody>
          <a:bodyPr vert="eaVert">
            <a:spAutoFit/>
          </a:bodyPr>
          <a:lstStyle/>
          <a:p>
            <a:pPr lvl="0" algn="l">
              <a:spcBef>
                <a:spcPct val="50000"/>
              </a:spcBef>
              <a:buClrTx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杠杆五要素</a:t>
            </a:r>
          </a:p>
        </p:txBody>
      </p:sp>
      <p:sp>
        <p:nvSpPr>
          <p:cNvPr id="265220" name="左大括号 265219"/>
          <p:cNvSpPr/>
          <p:nvPr/>
        </p:nvSpPr>
        <p:spPr>
          <a:xfrm>
            <a:off x="1868488" y="4081463"/>
            <a:ext cx="144462" cy="1800225"/>
          </a:xfrm>
          <a:prstGeom prst="leftBrace">
            <a:avLst>
              <a:gd name="adj1" fmla="val 103846"/>
              <a:gd name="adj2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5221" name="双大括号 265220"/>
          <p:cNvSpPr/>
          <p:nvPr/>
        </p:nvSpPr>
        <p:spPr>
          <a:xfrm>
            <a:off x="3941763" y="4430713"/>
            <a:ext cx="1277937" cy="792162"/>
          </a:xfrm>
          <a:prstGeom prst="bracePair">
            <a:avLst>
              <a:gd name="adj" fmla="val 8333"/>
            </a:avLst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5222" name="左大括号 265221"/>
          <p:cNvSpPr/>
          <p:nvPr/>
        </p:nvSpPr>
        <p:spPr>
          <a:xfrm>
            <a:off x="4030663" y="5454650"/>
            <a:ext cx="73025" cy="792163"/>
          </a:xfrm>
          <a:prstGeom prst="leftBrace">
            <a:avLst>
              <a:gd name="adj1" fmla="val 90398"/>
              <a:gd name="adj2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en-US" altLang="zh-CN" dirty="0"/>
              <a:pPr lvl="0">
                <a:buClrTx/>
                <a:buChar char="•"/>
              </a:pPr>
              <a:t>15</a:t>
            </a:fld>
            <a:endParaRPr lang="zh-CN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3" grpId="0"/>
      <p:bldP spid="2652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196" name="组合 264195"/>
          <p:cNvGrpSpPr/>
          <p:nvPr/>
        </p:nvGrpSpPr>
        <p:grpSpPr>
          <a:xfrm>
            <a:off x="1079500" y="1447800"/>
            <a:ext cx="5375275" cy="1655763"/>
            <a:chOff x="672" y="412"/>
            <a:chExt cx="3976" cy="1495"/>
          </a:xfrm>
        </p:grpSpPr>
        <p:sp>
          <p:nvSpPr>
            <p:cNvPr id="264197" name="椭圆 264196"/>
            <p:cNvSpPr/>
            <p:nvPr/>
          </p:nvSpPr>
          <p:spPr>
            <a:xfrm>
              <a:off x="2655" y="1344"/>
              <a:ext cx="91" cy="4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4198" name="文本框 264197"/>
            <p:cNvSpPr txBox="1"/>
            <p:nvPr/>
          </p:nvSpPr>
          <p:spPr>
            <a:xfrm>
              <a:off x="4136" y="988"/>
              <a:ext cx="512" cy="4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l">
                <a:spcBef>
                  <a:spcPct val="50000"/>
                </a:spcBef>
              </a:pPr>
              <a:r>
                <a:rPr lang="en-US" altLang="zh-CN" sz="240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lang="en-US" altLang="zh-CN" sz="2400" b="1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</a:p>
          </p:txBody>
        </p:sp>
        <p:grpSp>
          <p:nvGrpSpPr>
            <p:cNvPr id="264199" name="组合 264198"/>
            <p:cNvGrpSpPr/>
            <p:nvPr/>
          </p:nvGrpSpPr>
          <p:grpSpPr>
            <a:xfrm>
              <a:off x="672" y="412"/>
              <a:ext cx="3653" cy="1495"/>
              <a:chOff x="672" y="412"/>
              <a:chExt cx="3653" cy="1495"/>
            </a:xfrm>
          </p:grpSpPr>
          <p:sp>
            <p:nvSpPr>
              <p:cNvPr id="264200" name="任意多边形 264199"/>
              <p:cNvSpPr/>
              <p:nvPr/>
            </p:nvSpPr>
            <p:spPr>
              <a:xfrm rot="-5400000">
                <a:off x="1254" y="480"/>
                <a:ext cx="1342" cy="1206"/>
              </a:xfrm>
              <a:custGeom>
                <a:avLst/>
                <a:gdLst/>
                <a:ahLst/>
                <a:cxnLst/>
                <a:rect l="0" t="0" r="0" b="0"/>
                <a:pathLst>
                  <a:path w="1342" h="1206">
                    <a:moveTo>
                      <a:pt x="59" y="759"/>
                    </a:moveTo>
                    <a:cubicBezTo>
                      <a:pt x="68" y="785"/>
                      <a:pt x="65" y="819"/>
                      <a:pt x="85" y="838"/>
                    </a:cubicBezTo>
                    <a:cubicBezTo>
                      <a:pt x="107" y="860"/>
                      <a:pt x="129" y="881"/>
                      <a:pt x="151" y="903"/>
                    </a:cubicBezTo>
                    <a:cubicBezTo>
                      <a:pt x="180" y="931"/>
                      <a:pt x="185" y="959"/>
                      <a:pt x="216" y="982"/>
                    </a:cubicBezTo>
                    <a:cubicBezTo>
                      <a:pt x="377" y="1103"/>
                      <a:pt x="234" y="997"/>
                      <a:pt x="334" y="1047"/>
                    </a:cubicBezTo>
                    <a:cubicBezTo>
                      <a:pt x="419" y="1090"/>
                      <a:pt x="461" y="1128"/>
                      <a:pt x="557" y="1152"/>
                    </a:cubicBezTo>
                    <a:cubicBezTo>
                      <a:pt x="637" y="1206"/>
                      <a:pt x="675" y="1188"/>
                      <a:pt x="779" y="1178"/>
                    </a:cubicBezTo>
                    <a:cubicBezTo>
                      <a:pt x="859" y="1152"/>
                      <a:pt x="873" y="1102"/>
                      <a:pt x="936" y="1060"/>
                    </a:cubicBezTo>
                    <a:cubicBezTo>
                      <a:pt x="1008" y="954"/>
                      <a:pt x="1076" y="847"/>
                      <a:pt x="1133" y="733"/>
                    </a:cubicBezTo>
                    <a:cubicBezTo>
                      <a:pt x="1159" y="680"/>
                      <a:pt x="1178" y="626"/>
                      <a:pt x="1211" y="576"/>
                    </a:cubicBezTo>
                    <a:cubicBezTo>
                      <a:pt x="1235" y="501"/>
                      <a:pt x="1284" y="438"/>
                      <a:pt x="1316" y="366"/>
                    </a:cubicBezTo>
                    <a:cubicBezTo>
                      <a:pt x="1327" y="341"/>
                      <a:pt x="1342" y="288"/>
                      <a:pt x="1342" y="288"/>
                    </a:cubicBezTo>
                    <a:cubicBezTo>
                      <a:pt x="1335" y="239"/>
                      <a:pt x="1334" y="157"/>
                      <a:pt x="1290" y="118"/>
                    </a:cubicBezTo>
                    <a:cubicBezTo>
                      <a:pt x="1184" y="25"/>
                      <a:pt x="1003" y="12"/>
                      <a:pt x="871" y="0"/>
                    </a:cubicBezTo>
                    <a:cubicBezTo>
                      <a:pt x="771" y="4"/>
                      <a:pt x="670" y="3"/>
                      <a:pt x="570" y="13"/>
                    </a:cubicBezTo>
                    <a:cubicBezTo>
                      <a:pt x="542" y="16"/>
                      <a:pt x="491" y="39"/>
                      <a:pt x="491" y="39"/>
                    </a:cubicBezTo>
                    <a:cubicBezTo>
                      <a:pt x="478" y="48"/>
                      <a:pt x="466" y="59"/>
                      <a:pt x="452" y="65"/>
                    </a:cubicBezTo>
                    <a:cubicBezTo>
                      <a:pt x="427" y="76"/>
                      <a:pt x="373" y="91"/>
                      <a:pt x="373" y="91"/>
                    </a:cubicBezTo>
                    <a:cubicBezTo>
                      <a:pt x="326" y="140"/>
                      <a:pt x="253" y="149"/>
                      <a:pt x="190" y="170"/>
                    </a:cubicBezTo>
                    <a:cubicBezTo>
                      <a:pt x="175" y="175"/>
                      <a:pt x="163" y="186"/>
                      <a:pt x="151" y="196"/>
                    </a:cubicBezTo>
                    <a:cubicBezTo>
                      <a:pt x="128" y="217"/>
                      <a:pt x="85" y="262"/>
                      <a:pt x="85" y="262"/>
                    </a:cubicBezTo>
                    <a:cubicBezTo>
                      <a:pt x="0" y="516"/>
                      <a:pt x="22" y="215"/>
                      <a:pt x="59" y="759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4201" name="直接连接符 264200"/>
              <p:cNvSpPr/>
              <p:nvPr/>
            </p:nvSpPr>
            <p:spPr>
              <a:xfrm flipV="1">
                <a:off x="1925" y="554"/>
                <a:ext cx="2400" cy="1200"/>
              </a:xfrm>
              <a:prstGeom prst="line">
                <a:avLst/>
              </a:prstGeom>
              <a:ln w="76200" cap="flat" cmpd="sng">
                <a:pattFill prst="pct80">
                  <a:fgClr>
                    <a:srgbClr val="FF9933"/>
                  </a:fgClr>
                  <a:bgClr>
                    <a:srgbClr val="FFFFFF"/>
                  </a:bgClr>
                </a:patt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4202" name="等腰三角形 264201"/>
              <p:cNvSpPr/>
              <p:nvPr/>
            </p:nvSpPr>
            <p:spPr>
              <a:xfrm>
                <a:off x="2528" y="1392"/>
                <a:ext cx="384" cy="33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4203" name="直接连接符 264202"/>
              <p:cNvSpPr/>
              <p:nvPr/>
            </p:nvSpPr>
            <p:spPr>
              <a:xfrm>
                <a:off x="4136" y="602"/>
                <a:ext cx="0" cy="790"/>
              </a:xfrm>
              <a:prstGeom prst="line">
                <a:avLst/>
              </a:prstGeom>
              <a:ln w="57150" cap="flat" cmpd="sng">
                <a:pattFill prst="horz">
                  <a:fgClr>
                    <a:srgbClr val="FF3300"/>
                  </a:fgClr>
                  <a:bgClr>
                    <a:srgbClr val="FFFFFF"/>
                  </a:bgClr>
                </a:pattFill>
                <a:prstDash val="solid"/>
                <a:headEnd type="none" w="med" len="med"/>
                <a:tailEnd type="triangle" w="med" len="lg"/>
              </a:ln>
            </p:spPr>
          </p:sp>
          <p:grpSp>
            <p:nvGrpSpPr>
              <p:cNvPr id="264204" name="组合 264203"/>
              <p:cNvGrpSpPr/>
              <p:nvPr/>
            </p:nvGrpSpPr>
            <p:grpSpPr>
              <a:xfrm>
                <a:off x="672" y="1714"/>
                <a:ext cx="2688" cy="193"/>
                <a:chOff x="1018" y="3946"/>
                <a:chExt cx="2688" cy="193"/>
              </a:xfrm>
            </p:grpSpPr>
            <p:sp>
              <p:nvSpPr>
                <p:cNvPr id="264205" name="直接连接符 264204"/>
                <p:cNvSpPr/>
                <p:nvPr/>
              </p:nvSpPr>
              <p:spPr>
                <a:xfrm>
                  <a:off x="1018" y="3958"/>
                  <a:ext cx="2688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64206" name="直接连接符 264205"/>
                <p:cNvSpPr/>
                <p:nvPr/>
              </p:nvSpPr>
              <p:spPr>
                <a:xfrm flipH="1">
                  <a:off x="1184" y="3946"/>
                  <a:ext cx="185" cy="167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64207" name="直接连接符 264206"/>
                <p:cNvSpPr/>
                <p:nvPr/>
              </p:nvSpPr>
              <p:spPr>
                <a:xfrm flipH="1">
                  <a:off x="1389" y="3972"/>
                  <a:ext cx="185" cy="167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64208" name="直接连接符 264207"/>
                <p:cNvSpPr/>
                <p:nvPr/>
              </p:nvSpPr>
              <p:spPr>
                <a:xfrm flipH="1">
                  <a:off x="1574" y="3958"/>
                  <a:ext cx="185" cy="167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64209" name="直接连接符 264208"/>
                <p:cNvSpPr/>
                <p:nvPr/>
              </p:nvSpPr>
              <p:spPr>
                <a:xfrm flipH="1">
                  <a:off x="1759" y="3972"/>
                  <a:ext cx="185" cy="167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64210" name="直接连接符 264209"/>
                <p:cNvSpPr/>
                <p:nvPr/>
              </p:nvSpPr>
              <p:spPr>
                <a:xfrm flipH="1">
                  <a:off x="1992" y="3972"/>
                  <a:ext cx="185" cy="167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64211" name="直接连接符 264210"/>
                <p:cNvSpPr/>
                <p:nvPr/>
              </p:nvSpPr>
              <p:spPr>
                <a:xfrm flipH="1">
                  <a:off x="2177" y="3972"/>
                  <a:ext cx="185" cy="167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64212" name="直接连接符 264211"/>
                <p:cNvSpPr/>
                <p:nvPr/>
              </p:nvSpPr>
              <p:spPr>
                <a:xfrm flipH="1">
                  <a:off x="2362" y="3972"/>
                  <a:ext cx="185" cy="167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64213" name="直接连接符 264212"/>
                <p:cNvSpPr/>
                <p:nvPr/>
              </p:nvSpPr>
              <p:spPr>
                <a:xfrm flipH="1">
                  <a:off x="2561" y="3972"/>
                  <a:ext cx="185" cy="167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64214" name="直接连接符 264213"/>
                <p:cNvSpPr/>
                <p:nvPr/>
              </p:nvSpPr>
              <p:spPr>
                <a:xfrm flipH="1">
                  <a:off x="2746" y="3972"/>
                  <a:ext cx="185" cy="167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64215" name="直接连接符 264214"/>
                <p:cNvSpPr/>
                <p:nvPr/>
              </p:nvSpPr>
              <p:spPr>
                <a:xfrm flipH="1">
                  <a:off x="2931" y="3972"/>
                  <a:ext cx="185" cy="167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64216" name="直接连接符 264215"/>
                <p:cNvSpPr/>
                <p:nvPr/>
              </p:nvSpPr>
              <p:spPr>
                <a:xfrm flipH="1">
                  <a:off x="3116" y="3972"/>
                  <a:ext cx="185" cy="167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64217" name="直接连接符 264216"/>
                <p:cNvSpPr/>
                <p:nvPr/>
              </p:nvSpPr>
              <p:spPr>
                <a:xfrm flipH="1">
                  <a:off x="3340" y="3958"/>
                  <a:ext cx="185" cy="167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</p:grpSp>
      <p:sp>
        <p:nvSpPr>
          <p:cNvPr id="264218" name="直接连接符 264217"/>
          <p:cNvSpPr/>
          <p:nvPr/>
        </p:nvSpPr>
        <p:spPr>
          <a:xfrm flipV="1">
            <a:off x="3238500" y="2960688"/>
            <a:ext cx="3810000" cy="19050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4219" name="文本框 264218"/>
          <p:cNvSpPr txBox="1"/>
          <p:nvPr/>
        </p:nvSpPr>
        <p:spPr>
          <a:xfrm>
            <a:off x="4030663" y="3608388"/>
            <a:ext cx="64928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en-US" altLang="zh-CN" sz="24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</a:p>
        </p:txBody>
      </p:sp>
      <p:sp>
        <p:nvSpPr>
          <p:cNvPr id="264220" name="椭圆 264219"/>
          <p:cNvSpPr/>
          <p:nvPr/>
        </p:nvSpPr>
        <p:spPr>
          <a:xfrm>
            <a:off x="4391025" y="4184650"/>
            <a:ext cx="87313" cy="762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4221" name="文本框 264220"/>
          <p:cNvSpPr txBox="1"/>
          <p:nvPr/>
        </p:nvSpPr>
        <p:spPr>
          <a:xfrm>
            <a:off x="4175125" y="4256088"/>
            <a:ext cx="601663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0"/>
              </a:spcBef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支</a:t>
            </a:r>
          </a:p>
          <a:p>
            <a:pPr lvl="0" algn="l">
              <a:spcBef>
                <a:spcPct val="0"/>
              </a:spcBef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点</a:t>
            </a:r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64222" name="组合 264221"/>
          <p:cNvGrpSpPr/>
          <p:nvPr/>
        </p:nvGrpSpPr>
        <p:grpSpPr>
          <a:xfrm>
            <a:off x="6623050" y="3176588"/>
            <a:ext cx="1857375" cy="1254125"/>
            <a:chOff x="4069" y="2186"/>
            <a:chExt cx="888" cy="790"/>
          </a:xfrm>
        </p:grpSpPr>
        <p:grpSp>
          <p:nvGrpSpPr>
            <p:cNvPr id="264223" name="组合 264222"/>
            <p:cNvGrpSpPr/>
            <p:nvPr/>
          </p:nvGrpSpPr>
          <p:grpSpPr>
            <a:xfrm>
              <a:off x="4069" y="2186"/>
              <a:ext cx="512" cy="790"/>
              <a:chOff x="4069" y="2186"/>
              <a:chExt cx="512" cy="790"/>
            </a:xfrm>
          </p:grpSpPr>
          <p:sp>
            <p:nvSpPr>
              <p:cNvPr id="264224" name="直接连接符 264223"/>
              <p:cNvSpPr/>
              <p:nvPr/>
            </p:nvSpPr>
            <p:spPr>
              <a:xfrm>
                <a:off x="4069" y="2186"/>
                <a:ext cx="0" cy="790"/>
              </a:xfrm>
              <a:prstGeom prst="line">
                <a:avLst/>
              </a:prstGeom>
              <a:ln w="57150" cap="flat" cmpd="sng">
                <a:pattFill prst="horz">
                  <a:fgClr>
                    <a:srgbClr val="FF3300"/>
                  </a:fgClr>
                  <a:bgClr>
                    <a:srgbClr val="FFFFFF"/>
                  </a:bgClr>
                </a:pattFill>
                <a:prstDash val="solid"/>
                <a:headEnd type="none" w="med" len="med"/>
                <a:tailEnd type="triangle" w="med" len="lg"/>
              </a:ln>
            </p:spPr>
          </p:sp>
          <p:sp>
            <p:nvSpPr>
              <p:cNvPr id="264225" name="文本框 264224"/>
              <p:cNvSpPr txBox="1"/>
              <p:nvPr/>
            </p:nvSpPr>
            <p:spPr>
              <a:xfrm>
                <a:off x="4069" y="2572"/>
                <a:ext cx="51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algn="l"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F</a:t>
                </a:r>
                <a:r>
                  <a:rPr lang="en-US" altLang="zh-CN" sz="2400" b="1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4226" name="文本框 264225"/>
            <p:cNvSpPr txBox="1"/>
            <p:nvPr/>
          </p:nvSpPr>
          <p:spPr>
            <a:xfrm>
              <a:off x="4325" y="2260"/>
              <a:ext cx="63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l">
                <a:spcBef>
                  <a:spcPct val="0"/>
                </a:spcBef>
              </a:pPr>
              <a:r>
                <a:rPr lang="zh-CN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动力</a:t>
              </a:r>
              <a:endPara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264232" name="直接连接符 264231"/>
          <p:cNvSpPr/>
          <p:nvPr/>
        </p:nvSpPr>
        <p:spPr>
          <a:xfrm>
            <a:off x="6623050" y="2671763"/>
            <a:ext cx="0" cy="3352800"/>
          </a:xfrm>
          <a:prstGeom prst="line">
            <a:avLst/>
          </a:prstGeom>
          <a:ln w="28575" cap="flat" cmpd="sng">
            <a:solidFill>
              <a:srgbClr val="FF33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264233" name="文本框 264232"/>
          <p:cNvSpPr txBox="1"/>
          <p:nvPr/>
        </p:nvSpPr>
        <p:spPr>
          <a:xfrm>
            <a:off x="6026150" y="4616450"/>
            <a:ext cx="549275" cy="1641475"/>
          </a:xfrm>
          <a:prstGeom prst="rect">
            <a:avLst/>
          </a:prstGeom>
          <a:noFill/>
          <a:ln w="12700">
            <a:noFill/>
          </a:ln>
        </p:spPr>
        <p:txBody>
          <a:bodyPr vert="eaVert">
            <a:spAutoFit/>
          </a:bodyPr>
          <a:lstStyle/>
          <a:p>
            <a:pPr lvl="0" algn="l">
              <a:spcBef>
                <a:spcPct val="50000"/>
              </a:spcBef>
              <a:buClrTx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动力作用线</a:t>
            </a:r>
          </a:p>
        </p:txBody>
      </p:sp>
      <p:sp>
        <p:nvSpPr>
          <p:cNvPr id="264235" name="直接连接符 264234"/>
          <p:cNvSpPr/>
          <p:nvPr/>
        </p:nvSpPr>
        <p:spPr>
          <a:xfrm rot="137071" flipV="1">
            <a:off x="4464050" y="4184650"/>
            <a:ext cx="2087563" cy="111125"/>
          </a:xfrm>
          <a:prstGeom prst="line">
            <a:avLst/>
          </a:prstGeom>
          <a:ln w="38100" cap="flat" cmpd="sng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</p:sp>
      <p:grpSp>
        <p:nvGrpSpPr>
          <p:cNvPr id="264236" name="组合 264235"/>
          <p:cNvGrpSpPr/>
          <p:nvPr/>
        </p:nvGrpSpPr>
        <p:grpSpPr>
          <a:xfrm>
            <a:off x="6335713" y="3968750"/>
            <a:ext cx="284162" cy="260350"/>
            <a:chOff x="3696" y="1324"/>
            <a:chExt cx="179" cy="164"/>
          </a:xfrm>
        </p:grpSpPr>
        <p:sp>
          <p:nvSpPr>
            <p:cNvPr id="264237" name="直接连接符 264236"/>
            <p:cNvSpPr/>
            <p:nvPr/>
          </p:nvSpPr>
          <p:spPr>
            <a:xfrm>
              <a:off x="3696" y="1324"/>
              <a:ext cx="179" cy="0"/>
            </a:xfrm>
            <a:prstGeom prst="line">
              <a:avLst/>
            </a:prstGeom>
            <a:ln w="28575" cap="flat" cmpd="sng">
              <a:solidFill>
                <a:srgbClr val="00FF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64238" name="直接连接符 264237"/>
            <p:cNvSpPr/>
            <p:nvPr/>
          </p:nvSpPr>
          <p:spPr>
            <a:xfrm>
              <a:off x="3696" y="1324"/>
              <a:ext cx="0" cy="164"/>
            </a:xfrm>
            <a:prstGeom prst="line">
              <a:avLst/>
            </a:prstGeom>
            <a:ln w="28575" cap="flat" cmpd="sng">
              <a:solidFill>
                <a:srgbClr val="00FF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64239" name="组合 264238"/>
          <p:cNvGrpSpPr/>
          <p:nvPr/>
        </p:nvGrpSpPr>
        <p:grpSpPr>
          <a:xfrm>
            <a:off x="4464050" y="4184650"/>
            <a:ext cx="2159000" cy="666750"/>
            <a:chOff x="2589" y="1728"/>
            <a:chExt cx="1286" cy="422"/>
          </a:xfrm>
        </p:grpSpPr>
        <p:sp>
          <p:nvSpPr>
            <p:cNvPr id="264240" name="右大括号 264239"/>
            <p:cNvSpPr/>
            <p:nvPr/>
          </p:nvSpPr>
          <p:spPr>
            <a:xfrm rot="5400000">
              <a:off x="3136" y="1181"/>
              <a:ext cx="192" cy="1286"/>
            </a:xfrm>
            <a:prstGeom prst="rightBrace">
              <a:avLst>
                <a:gd name="adj1" fmla="val 55815"/>
                <a:gd name="adj2" fmla="val 50000"/>
              </a:avLst>
            </a:prstGeom>
            <a:noFill/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 wrap="none" anchor="ctr"/>
            <a:lstStyle/>
            <a:p>
              <a:pPr lvl="0" algn="ctr">
                <a:spcBef>
                  <a:spcPct val="50000"/>
                </a:spcBef>
              </a:pPr>
              <a:endParaRPr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4241" name="文本框 264240"/>
            <p:cNvSpPr txBox="1"/>
            <p:nvPr/>
          </p:nvSpPr>
          <p:spPr>
            <a:xfrm>
              <a:off x="3028" y="1861"/>
              <a:ext cx="356" cy="28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l">
                <a:spcBef>
                  <a:spcPct val="0"/>
                </a:spcBef>
              </a:pP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L</a:t>
              </a:r>
              <a:r>
                <a:rPr lang="en-US" altLang="zh-CN" sz="2400" b="1" baseline="-25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endPara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264248" name="文本框 264247"/>
          <p:cNvSpPr txBox="1"/>
          <p:nvPr/>
        </p:nvSpPr>
        <p:spPr>
          <a:xfrm>
            <a:off x="3382963" y="3679825"/>
            <a:ext cx="647700" cy="4572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  <a:buClrTx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</a:t>
            </a:r>
            <a:r>
              <a:rPr lang="en-US" altLang="zh-CN" sz="24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4249" name="文本框 264248"/>
          <p:cNvSpPr txBox="1"/>
          <p:nvPr/>
        </p:nvSpPr>
        <p:spPr>
          <a:xfrm>
            <a:off x="2389188" y="777875"/>
            <a:ext cx="4618037" cy="519113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  <a:buClrTx/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认识杠杆的几个概念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en-US" altLang="zh-CN" dirty="0"/>
              <a:pPr lvl="0">
                <a:buClrTx/>
                <a:buChar char="•"/>
              </a:pPr>
              <a:t>16</a:t>
            </a:fld>
            <a:endParaRPr lang="zh-CN" dirty="0"/>
          </a:p>
        </p:txBody>
      </p:sp>
      <p:grpSp>
        <p:nvGrpSpPr>
          <p:cNvPr id="4" name="组合 3"/>
          <p:cNvGrpSpPr/>
          <p:nvPr/>
        </p:nvGrpSpPr>
        <p:grpSpPr>
          <a:xfrm>
            <a:off x="2519680" y="4777105"/>
            <a:ext cx="2235200" cy="1487170"/>
            <a:chOff x="3968" y="7523"/>
            <a:chExt cx="3520" cy="2342"/>
          </a:xfrm>
        </p:grpSpPr>
        <p:grpSp>
          <p:nvGrpSpPr>
            <p:cNvPr id="264227" name="组合 264226"/>
            <p:cNvGrpSpPr/>
            <p:nvPr/>
          </p:nvGrpSpPr>
          <p:grpSpPr>
            <a:xfrm>
              <a:off x="3968" y="8095"/>
              <a:ext cx="3520" cy="1633"/>
              <a:chOff x="1478" y="3407"/>
              <a:chExt cx="1408" cy="653"/>
            </a:xfrm>
          </p:grpSpPr>
          <p:sp>
            <p:nvSpPr>
              <p:cNvPr id="264230" name="文本框 264229"/>
              <p:cNvSpPr txBox="1"/>
              <p:nvPr/>
            </p:nvSpPr>
            <p:spPr>
              <a:xfrm>
                <a:off x="2465" y="3772"/>
                <a:ext cx="42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algn="l"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F</a:t>
                </a:r>
                <a:r>
                  <a:rPr lang="en-US" altLang="zh-CN" sz="2400" b="1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</a:p>
            </p:txBody>
          </p:sp>
          <p:sp>
            <p:nvSpPr>
              <p:cNvPr id="264231" name="文本框 264230"/>
              <p:cNvSpPr txBox="1"/>
              <p:nvPr/>
            </p:nvSpPr>
            <p:spPr>
              <a:xfrm>
                <a:off x="1478" y="3407"/>
                <a:ext cx="63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algn="l">
                  <a:spcBef>
                    <a:spcPct val="0"/>
                  </a:spcBef>
                </a:pPr>
                <a:r>
                  <a:rPr lang="zh-CN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阻力</a:t>
                </a:r>
                <a:endParaRPr lang="zh-CN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cxnSp>
          <p:nvCxnSpPr>
            <p:cNvPr id="3" name="直接箭头连接符 2"/>
            <p:cNvCxnSpPr>
              <a:stCxn id="264247" idx="0"/>
            </p:cNvCxnSpPr>
            <p:nvPr/>
          </p:nvCxnSpPr>
          <p:spPr>
            <a:xfrm flipH="1">
              <a:off x="5178" y="7523"/>
              <a:ext cx="11" cy="2343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2057400" y="3146425"/>
            <a:ext cx="1243330" cy="3354705"/>
            <a:chOff x="3240" y="4955"/>
            <a:chExt cx="1958" cy="5283"/>
          </a:xfrm>
        </p:grpSpPr>
        <p:sp>
          <p:nvSpPr>
            <p:cNvPr id="264246" name="文本框 264245"/>
            <p:cNvSpPr txBox="1"/>
            <p:nvPr/>
          </p:nvSpPr>
          <p:spPr>
            <a:xfrm rot="60000">
              <a:off x="3240" y="4955"/>
              <a:ext cx="865" cy="3403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eaVert">
              <a:spAutoFit/>
            </a:bodyPr>
            <a:lstStyle/>
            <a:p>
              <a:pPr lvl="0" algn="l">
                <a:spcBef>
                  <a:spcPct val="50000"/>
                </a:spcBef>
                <a:buClrTx/>
              </a:pPr>
              <a:r>
                <a:rPr lang="zh-CN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阻力作用线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198" y="5492"/>
              <a:ext cx="0" cy="4747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直接连接符 6"/>
          <p:cNvCxnSpPr/>
          <p:nvPr/>
        </p:nvCxnSpPr>
        <p:spPr>
          <a:xfrm flipH="1">
            <a:off x="3248660" y="4222115"/>
            <a:ext cx="1215390" cy="635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右大括号 9"/>
          <p:cNvSpPr/>
          <p:nvPr/>
        </p:nvSpPr>
        <p:spPr>
          <a:xfrm rot="16200000">
            <a:off x="3795395" y="3579495"/>
            <a:ext cx="174625" cy="1159510"/>
          </a:xfrm>
          <a:prstGeom prst="rightBrace">
            <a:avLst>
              <a:gd name="adj1" fmla="val 55815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/>
          <a:lstStyle/>
          <a:p>
            <a:pPr lvl="0" algn="ctr">
              <a:spcBef>
                <a:spcPct val="50000"/>
              </a:spcBef>
            </a:pPr>
            <a:endParaRPr sz="24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2" name=" 202"/>
          <p:cNvSpPr/>
          <p:nvPr/>
        </p:nvSpPr>
        <p:spPr>
          <a:xfrm rot="10800000">
            <a:off x="3288030" y="4257040"/>
            <a:ext cx="378460" cy="231140"/>
          </a:xfrm>
          <a:custGeom>
            <a:avLst/>
            <a:gdLst>
              <a:gd name="connsiteX0" fmla="*/ 0 w 1584176"/>
              <a:gd name="connsiteY0" fmla="*/ 0 h 1584176"/>
              <a:gd name="connsiteX1" fmla="*/ 1584176 w 1584176"/>
              <a:gd name="connsiteY1" fmla="*/ 0 h 1584176"/>
              <a:gd name="connsiteX2" fmla="*/ 1584176 w 1584176"/>
              <a:gd name="connsiteY2" fmla="*/ 187449 h 1584176"/>
              <a:gd name="connsiteX3" fmla="*/ 189611 w 1584176"/>
              <a:gd name="connsiteY3" fmla="*/ 187449 h 1584176"/>
              <a:gd name="connsiteX4" fmla="*/ 189611 w 1584176"/>
              <a:gd name="connsiteY4" fmla="*/ 1584176 h 1584176"/>
              <a:gd name="connsiteX5" fmla="*/ 0 w 1584176"/>
              <a:gd name="connsiteY5" fmla="*/ 1584176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4176" h="1584176">
                <a:moveTo>
                  <a:pt x="0" y="0"/>
                </a:moveTo>
                <a:lnTo>
                  <a:pt x="1584176" y="0"/>
                </a:lnTo>
                <a:lnTo>
                  <a:pt x="1584176" y="187449"/>
                </a:lnTo>
                <a:lnTo>
                  <a:pt x="189611" y="187449"/>
                </a:lnTo>
                <a:lnTo>
                  <a:pt x="189611" y="1584176"/>
                </a:lnTo>
                <a:lnTo>
                  <a:pt x="0" y="15841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19" grpId="0"/>
      <p:bldP spid="264221" grpId="0"/>
      <p:bldP spid="264233" grpId="0"/>
      <p:bldP spid="264248" grpId="1"/>
      <p:bldP spid="10" grpId="1" animBg="1"/>
      <p:bldP spid="20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71" name="文本框 267270"/>
          <p:cNvSpPr txBox="1"/>
          <p:nvPr/>
        </p:nvSpPr>
        <p:spPr>
          <a:xfrm>
            <a:off x="914400" y="2054225"/>
            <a:ext cx="7594600" cy="60325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lvl="0" algn="l">
              <a:lnSpc>
                <a:spcPct val="140000"/>
              </a:lnSpc>
              <a:spcBef>
                <a:spcPct val="0"/>
              </a:spcBef>
              <a:buClrTx/>
            </a:pPr>
            <a:r>
              <a:rPr lang="zh-CN" altLang="en-US" sz="2400" b="1" dirty="0" err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画出图中杠杆各力的力臂</a:t>
            </a:r>
            <a:endParaRPr lang="zh-CN" altLang="en-US" sz="2400" b="1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7272" name="文本框 267271"/>
          <p:cNvSpPr txBox="1"/>
          <p:nvPr/>
        </p:nvSpPr>
        <p:spPr>
          <a:xfrm>
            <a:off x="4643438" y="3241675"/>
            <a:ext cx="5651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algn="l">
              <a:spcBef>
                <a:spcPct val="0"/>
              </a:spcBef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3200" b="1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</a:p>
        </p:txBody>
      </p:sp>
      <p:grpSp>
        <p:nvGrpSpPr>
          <p:cNvPr id="267273" name="组合 267272"/>
          <p:cNvGrpSpPr/>
          <p:nvPr/>
        </p:nvGrpSpPr>
        <p:grpSpPr>
          <a:xfrm>
            <a:off x="2843213" y="3605213"/>
            <a:ext cx="2208212" cy="1790700"/>
            <a:chOff x="1038" y="1646"/>
            <a:chExt cx="1391" cy="1128"/>
          </a:xfrm>
        </p:grpSpPr>
        <p:sp>
          <p:nvSpPr>
            <p:cNvPr id="267274" name="直接连接符 267273"/>
            <p:cNvSpPr/>
            <p:nvPr/>
          </p:nvSpPr>
          <p:spPr>
            <a:xfrm>
              <a:off x="1038" y="1646"/>
              <a:ext cx="0" cy="624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67275" name="矩形 267274"/>
            <p:cNvSpPr/>
            <p:nvPr/>
          </p:nvSpPr>
          <p:spPr>
            <a:xfrm>
              <a:off x="1049" y="1926"/>
              <a:ext cx="1380" cy="56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276" name="直接连接符 267275"/>
            <p:cNvSpPr/>
            <p:nvPr/>
          </p:nvSpPr>
          <p:spPr>
            <a:xfrm flipH="1" flipV="1">
              <a:off x="1983" y="1646"/>
              <a:ext cx="446" cy="28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67277" name="直接连接符 267276"/>
            <p:cNvSpPr/>
            <p:nvPr/>
          </p:nvSpPr>
          <p:spPr>
            <a:xfrm>
              <a:off x="1683" y="1926"/>
              <a:ext cx="0" cy="5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67278" name="矩形 267277"/>
            <p:cNvSpPr/>
            <p:nvPr/>
          </p:nvSpPr>
          <p:spPr>
            <a:xfrm>
              <a:off x="1533" y="2426"/>
              <a:ext cx="300" cy="348"/>
            </a:xfrm>
            <a:prstGeom prst="rect">
              <a:avLst/>
            </a:prstGeom>
            <a:gradFill rotWithShape="0">
              <a:gsLst>
                <a:gs pos="0">
                  <a:srgbClr val="D6B19C">
                    <a:alpha val="100000"/>
                  </a:srgbClr>
                </a:gs>
                <a:gs pos="30000">
                  <a:srgbClr val="D49E6C">
                    <a:alpha val="100000"/>
                  </a:srgbClr>
                </a:gs>
                <a:gs pos="70000">
                  <a:srgbClr val="A65528">
                    <a:alpha val="100000"/>
                  </a:srgbClr>
                </a:gs>
                <a:gs pos="100000">
                  <a:srgbClr val="663012">
                    <a:alpha val="100000"/>
                  </a:srgbClr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7279" name="组合 267278"/>
          <p:cNvGrpSpPr/>
          <p:nvPr/>
        </p:nvGrpSpPr>
        <p:grpSpPr>
          <a:xfrm>
            <a:off x="2843213" y="4138613"/>
            <a:ext cx="1008062" cy="152400"/>
            <a:chOff x="1791" y="2088"/>
            <a:chExt cx="635" cy="96"/>
          </a:xfrm>
        </p:grpSpPr>
        <p:sp>
          <p:nvSpPr>
            <p:cNvPr id="267280" name="直接连接符 267279"/>
            <p:cNvSpPr/>
            <p:nvPr/>
          </p:nvSpPr>
          <p:spPr>
            <a:xfrm>
              <a:off x="1791" y="2088"/>
              <a:ext cx="635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267281" name="左大括号 267280"/>
            <p:cNvSpPr/>
            <p:nvPr/>
          </p:nvSpPr>
          <p:spPr>
            <a:xfrm rot="-5356687">
              <a:off x="2060" y="1818"/>
              <a:ext cx="96" cy="635"/>
            </a:xfrm>
            <a:prstGeom prst="leftBrace">
              <a:avLst>
                <a:gd name="adj1" fmla="val 55121"/>
                <a:gd name="adj2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7282" name="文本框 267281"/>
          <p:cNvSpPr txBox="1"/>
          <p:nvPr/>
        </p:nvSpPr>
        <p:spPr>
          <a:xfrm>
            <a:off x="3348038" y="3508375"/>
            <a:ext cx="863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en-US" altLang="zh-CN" sz="24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267283" name="直接连接符 267282"/>
          <p:cNvSpPr/>
          <p:nvPr/>
        </p:nvSpPr>
        <p:spPr>
          <a:xfrm rot="21240000" flipH="1" flipV="1">
            <a:off x="3251200" y="2698750"/>
            <a:ext cx="2303463" cy="1871663"/>
          </a:xfrm>
          <a:prstGeom prst="line">
            <a:avLst/>
          </a:prstGeom>
          <a:ln w="12700" cap="flat" cmpd="sng">
            <a:solidFill>
              <a:srgbClr val="0000FF"/>
            </a:solidFill>
            <a:prstDash val="dash"/>
            <a:miter/>
            <a:headEnd type="none" w="med" len="med"/>
            <a:tailEnd type="none" w="med" len="med"/>
          </a:ln>
        </p:spPr>
      </p:sp>
      <p:grpSp>
        <p:nvGrpSpPr>
          <p:cNvPr id="267284" name="组合 267283"/>
          <p:cNvGrpSpPr/>
          <p:nvPr/>
        </p:nvGrpSpPr>
        <p:grpSpPr>
          <a:xfrm>
            <a:off x="2843213" y="3006725"/>
            <a:ext cx="720725" cy="1274763"/>
            <a:chOff x="1791" y="1375"/>
            <a:chExt cx="454" cy="803"/>
          </a:xfrm>
        </p:grpSpPr>
        <p:sp>
          <p:nvSpPr>
            <p:cNvPr id="267285" name="左大括号 267284"/>
            <p:cNvSpPr/>
            <p:nvPr/>
          </p:nvSpPr>
          <p:spPr>
            <a:xfrm rot="13020000" flipV="1">
              <a:off x="2018" y="1375"/>
              <a:ext cx="96" cy="803"/>
            </a:xfrm>
            <a:prstGeom prst="leftBrace">
              <a:avLst>
                <a:gd name="adj1" fmla="val 69704"/>
                <a:gd name="adj2" fmla="val 47514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286" name="直接连接符 267285"/>
            <p:cNvSpPr/>
            <p:nvPr/>
          </p:nvSpPr>
          <p:spPr>
            <a:xfrm flipV="1">
              <a:off x="1791" y="1434"/>
              <a:ext cx="454" cy="635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dash"/>
              <a:miter/>
              <a:headEnd type="none" w="med" len="med"/>
              <a:tailEnd type="none" w="med" len="med"/>
            </a:ln>
          </p:spPr>
        </p:sp>
      </p:grpSp>
      <p:grpSp>
        <p:nvGrpSpPr>
          <p:cNvPr id="267287" name="组合 267286"/>
          <p:cNvGrpSpPr/>
          <p:nvPr/>
        </p:nvGrpSpPr>
        <p:grpSpPr>
          <a:xfrm>
            <a:off x="3736975" y="4138613"/>
            <a:ext cx="142875" cy="142875"/>
            <a:chOff x="3424" y="2750"/>
            <a:chExt cx="90" cy="90"/>
          </a:xfrm>
        </p:grpSpPr>
        <p:sp>
          <p:nvSpPr>
            <p:cNvPr id="267288" name="直接连接符 267287"/>
            <p:cNvSpPr/>
            <p:nvPr/>
          </p:nvSpPr>
          <p:spPr>
            <a:xfrm>
              <a:off x="3424" y="2750"/>
              <a:ext cx="0" cy="9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67289" name="直接连接符 267288"/>
            <p:cNvSpPr/>
            <p:nvPr/>
          </p:nvSpPr>
          <p:spPr>
            <a:xfrm rot="5400000">
              <a:off x="3469" y="2795"/>
              <a:ext cx="0" cy="9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grpSp>
        <p:nvGrpSpPr>
          <p:cNvPr id="267290" name="组合 267289"/>
          <p:cNvGrpSpPr/>
          <p:nvPr/>
        </p:nvGrpSpPr>
        <p:grpSpPr>
          <a:xfrm>
            <a:off x="3462338" y="3144838"/>
            <a:ext cx="214312" cy="144462"/>
            <a:chOff x="3969" y="2976"/>
            <a:chExt cx="135" cy="91"/>
          </a:xfrm>
        </p:grpSpPr>
        <p:sp>
          <p:nvSpPr>
            <p:cNvPr id="267291" name="直接连接符 267290"/>
            <p:cNvSpPr/>
            <p:nvPr/>
          </p:nvSpPr>
          <p:spPr>
            <a:xfrm flipH="1">
              <a:off x="4059" y="2976"/>
              <a:ext cx="45" cy="9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67292" name="直接连接符 267291"/>
            <p:cNvSpPr/>
            <p:nvPr/>
          </p:nvSpPr>
          <p:spPr>
            <a:xfrm rot="5400000" flipH="1">
              <a:off x="3992" y="2999"/>
              <a:ext cx="45" cy="9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sp>
        <p:nvSpPr>
          <p:cNvPr id="267293" name="文本框 267292"/>
          <p:cNvSpPr txBox="1"/>
          <p:nvPr/>
        </p:nvSpPr>
        <p:spPr>
          <a:xfrm>
            <a:off x="3203575" y="4252913"/>
            <a:ext cx="863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en-US" altLang="zh-CN" sz="24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267294" name="直接连接符 267293"/>
          <p:cNvSpPr/>
          <p:nvPr/>
        </p:nvSpPr>
        <p:spPr>
          <a:xfrm>
            <a:off x="3863975" y="4108450"/>
            <a:ext cx="0" cy="6477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</p:sp>
      <p:sp>
        <p:nvSpPr>
          <p:cNvPr id="267295" name="文本框 267294"/>
          <p:cNvSpPr txBox="1"/>
          <p:nvPr/>
        </p:nvSpPr>
        <p:spPr>
          <a:xfrm>
            <a:off x="3851275" y="4324350"/>
            <a:ext cx="5651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algn="l">
              <a:spcBef>
                <a:spcPct val="0"/>
              </a:spcBef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3200" b="1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</a:p>
        </p:txBody>
      </p:sp>
      <p:grpSp>
        <p:nvGrpSpPr>
          <p:cNvPr id="267296" name="组合 267295"/>
          <p:cNvGrpSpPr/>
          <p:nvPr/>
        </p:nvGrpSpPr>
        <p:grpSpPr>
          <a:xfrm>
            <a:off x="2425700" y="3865563"/>
            <a:ext cx="476250" cy="457200"/>
            <a:chOff x="1528" y="1916"/>
            <a:chExt cx="300" cy="288"/>
          </a:xfrm>
        </p:grpSpPr>
        <p:sp>
          <p:nvSpPr>
            <p:cNvPr id="267297" name="文本框 267296"/>
            <p:cNvSpPr txBox="1"/>
            <p:nvPr/>
          </p:nvSpPr>
          <p:spPr>
            <a:xfrm>
              <a:off x="1528" y="1916"/>
              <a:ext cx="25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algn="l">
                <a:spcBef>
                  <a:spcPct val="0"/>
                </a:spcBef>
              </a:pPr>
              <a:r>
                <a:rPr lang="en-US" altLang="zh-CN"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rPr>
                <a:t>O</a:t>
              </a:r>
            </a:p>
          </p:txBody>
        </p:sp>
        <p:sp>
          <p:nvSpPr>
            <p:cNvPr id="267298" name="椭圆 267297"/>
            <p:cNvSpPr/>
            <p:nvPr/>
          </p:nvSpPr>
          <p:spPr>
            <a:xfrm>
              <a:off x="1782" y="2042"/>
              <a:ext cx="46" cy="46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67299" name="图片 267298" descr="webkey_4_0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83475" y="4845050"/>
            <a:ext cx="9525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7301" name="文本框 267300"/>
          <p:cNvSpPr txBox="1"/>
          <p:nvPr/>
        </p:nvSpPr>
        <p:spPr>
          <a:xfrm>
            <a:off x="746125" y="1246188"/>
            <a:ext cx="3065463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0"/>
              </a:spcBef>
              <a:buClrTx/>
            </a:pPr>
            <a:r>
              <a:rPr lang="zh-CN" alt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【想一想</a:t>
            </a:r>
            <a:r>
              <a:rPr lang="zh-CN" altLang="en-US" sz="3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】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en-US" altLang="zh-CN" dirty="0"/>
              <a:pPr lvl="0">
                <a:buClrTx/>
                <a:buChar char="•"/>
              </a:pPr>
              <a:t>17</a:t>
            </a:fld>
            <a:endParaRPr lang="zh-CN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82" grpId="0"/>
      <p:bldP spid="2672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9" name="文本框 270338"/>
          <p:cNvSpPr txBox="1"/>
          <p:nvPr/>
        </p:nvSpPr>
        <p:spPr>
          <a:xfrm>
            <a:off x="914400" y="1587500"/>
            <a:ext cx="7594600" cy="360045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lvl="0" algn="l">
              <a:lnSpc>
                <a:spcPct val="160000"/>
              </a:lnSpc>
              <a:spcBef>
                <a:spcPct val="0"/>
              </a:spcBef>
              <a:buClrTx/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画力臂的方法：</a:t>
            </a:r>
          </a:p>
          <a:p>
            <a:pPr lvl="0" algn="l">
              <a:lnSpc>
                <a:spcPct val="160000"/>
              </a:lnSpc>
              <a:spcBef>
                <a:spcPct val="0"/>
              </a:spcBef>
              <a:buClrTx/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一找（找准支点）</a:t>
            </a:r>
          </a:p>
          <a:p>
            <a:pPr lvl="0" algn="l">
              <a:lnSpc>
                <a:spcPct val="160000"/>
              </a:lnSpc>
              <a:spcBef>
                <a:spcPct val="0"/>
              </a:spcBef>
              <a:buClrTx/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二画（画出力的作用线）</a:t>
            </a:r>
          </a:p>
          <a:p>
            <a:pPr lvl="0" algn="l">
              <a:lnSpc>
                <a:spcPct val="160000"/>
              </a:lnSpc>
              <a:spcBef>
                <a:spcPct val="0"/>
              </a:spcBef>
              <a:buClrTx/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三引（引支点到力的作用线的垂线）</a:t>
            </a:r>
          </a:p>
          <a:p>
            <a:pPr lvl="0" algn="l">
              <a:lnSpc>
                <a:spcPct val="160000"/>
              </a:lnSpc>
              <a:spcBef>
                <a:spcPct val="0"/>
              </a:spcBef>
              <a:buClrTx/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四标（标垂足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直角符号、标力臂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支点到垂足的距离 ）</a:t>
            </a:r>
            <a:endParaRPr lang="zh-CN" altLang="en-US" sz="2400" b="1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70340" name="图片 270339" descr="webkey_4_0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0150" y="904875"/>
            <a:ext cx="9525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en-US" altLang="zh-CN" dirty="0"/>
              <a:pPr lvl="0">
                <a:buClrTx/>
                <a:buChar char="•"/>
              </a:pPr>
              <a:t>18</a:t>
            </a:fld>
            <a:endParaRPr lang="zh-CN" dirty="0"/>
          </a:p>
        </p:txBody>
      </p:sp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7" name="文本框 274436"/>
          <p:cNvSpPr txBox="1"/>
          <p:nvPr/>
        </p:nvSpPr>
        <p:spPr>
          <a:xfrm>
            <a:off x="2031683" y="230188"/>
            <a:ext cx="4556125" cy="519112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  <a:buClrTx/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进行实验与收集证据</a:t>
            </a:r>
          </a:p>
        </p:txBody>
      </p:sp>
      <p:pic>
        <p:nvPicPr>
          <p:cNvPr id="274442" name="图片 274441" descr="点击画面播放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9238" y="6003925"/>
            <a:ext cx="3563937" cy="611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4443" name="图片 274442" descr="杠杆平衡条件－1[00_00_00][20130829-094410-0]">
            <a:hlinkClick r:id="rId4" action="ppaction://hlinkfile" tooltip="点击进入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86243" y="2265045"/>
            <a:ext cx="5768975" cy="432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en-US" altLang="zh-CN" dirty="0"/>
              <a:pPr lvl="0">
                <a:buClrTx/>
                <a:buChar char="•"/>
              </a:pPr>
              <a:t>19</a:t>
            </a:fld>
            <a:endParaRPr lang="zh-CN" dirty="0"/>
          </a:p>
        </p:txBody>
      </p:sp>
      <p:grpSp>
        <p:nvGrpSpPr>
          <p:cNvPr id="273418" name="组合 273417"/>
          <p:cNvGrpSpPr/>
          <p:nvPr/>
        </p:nvGrpSpPr>
        <p:grpSpPr>
          <a:xfrm>
            <a:off x="4465955" y="2083435"/>
            <a:ext cx="1543438" cy="1143000"/>
            <a:chOff x="2832" y="816"/>
            <a:chExt cx="1346" cy="720"/>
          </a:xfrm>
        </p:grpSpPr>
        <p:sp>
          <p:nvSpPr>
            <p:cNvPr id="273419" name="左大括号 273418"/>
            <p:cNvSpPr/>
            <p:nvPr/>
          </p:nvSpPr>
          <p:spPr>
            <a:xfrm rot="-16231447">
              <a:off x="3384" y="744"/>
              <a:ext cx="240" cy="1344"/>
            </a:xfrm>
            <a:prstGeom prst="leftBrace">
              <a:avLst>
                <a:gd name="adj1" fmla="val 46666"/>
                <a:gd name="adj2" fmla="val 50009"/>
              </a:avLst>
            </a:prstGeom>
            <a:noFill/>
            <a:ln w="412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3420" name="文本框 273419"/>
            <p:cNvSpPr txBox="1"/>
            <p:nvPr/>
          </p:nvSpPr>
          <p:spPr>
            <a:xfrm>
              <a:off x="3360" y="816"/>
              <a:ext cx="818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l">
                <a:spcBef>
                  <a:spcPct val="50000"/>
                </a:spcBef>
              </a:pPr>
              <a:r>
                <a:rPr lang="en-US" altLang="zh-CN" sz="4400" b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黑体" panose="02010609060101010101" pitchFamily="2" charset="-122"/>
                  <a:ea typeface="黑体" panose="02010609060101010101" pitchFamily="2" charset="-122"/>
                </a:rPr>
                <a:t>L</a:t>
              </a:r>
              <a:r>
                <a:rPr lang="en-US" altLang="zh-CN" sz="4400" b="1" baseline="-25000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黑体" panose="02010609060101010101" pitchFamily="2" charset="-122"/>
                  <a:ea typeface="黑体" panose="02010609060101010101" pitchFamily="2" charset="-122"/>
                </a:rPr>
                <a:t>2</a:t>
              </a:r>
            </a:p>
          </p:txBody>
        </p:sp>
      </p:grpSp>
      <p:grpSp>
        <p:nvGrpSpPr>
          <p:cNvPr id="273415" name="组合 273414"/>
          <p:cNvGrpSpPr/>
          <p:nvPr/>
        </p:nvGrpSpPr>
        <p:grpSpPr>
          <a:xfrm>
            <a:off x="3489325" y="2205990"/>
            <a:ext cx="982276" cy="1066800"/>
            <a:chOff x="1966" y="864"/>
            <a:chExt cx="818" cy="672"/>
          </a:xfrm>
        </p:grpSpPr>
        <p:sp>
          <p:nvSpPr>
            <p:cNvPr id="273416" name="左大括号 273415"/>
            <p:cNvSpPr/>
            <p:nvPr/>
          </p:nvSpPr>
          <p:spPr>
            <a:xfrm rot="-16231447">
              <a:off x="2278" y="1031"/>
              <a:ext cx="192" cy="817"/>
            </a:xfrm>
            <a:prstGeom prst="leftBrace">
              <a:avLst>
                <a:gd name="adj1" fmla="val 35460"/>
                <a:gd name="adj2" fmla="val 50000"/>
              </a:avLst>
            </a:prstGeom>
            <a:noFill/>
            <a:ln w="444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3417" name="文本框 273416"/>
            <p:cNvSpPr txBox="1"/>
            <p:nvPr/>
          </p:nvSpPr>
          <p:spPr>
            <a:xfrm>
              <a:off x="2112" y="864"/>
              <a:ext cx="672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l">
                <a:spcBef>
                  <a:spcPct val="50000"/>
                </a:spcBef>
              </a:pPr>
              <a:r>
                <a:rPr lang="en-US" altLang="zh-CN" sz="4400" b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黑体" panose="02010609060101010101" pitchFamily="2" charset="-122"/>
                  <a:ea typeface="黑体" panose="02010609060101010101" pitchFamily="2" charset="-122"/>
                </a:rPr>
                <a:t>L</a:t>
              </a:r>
              <a:r>
                <a:rPr lang="en-US" altLang="zh-CN" sz="4400" b="1" baseline="-25000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黑体" panose="02010609060101010101" pitchFamily="2" charset="-122"/>
                  <a:ea typeface="黑体" panose="02010609060101010101" pitchFamily="2" charset="-122"/>
                </a:rPr>
                <a:t>1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790190" y="3526790"/>
            <a:ext cx="697230" cy="1728470"/>
            <a:chOff x="4091" y="7523"/>
            <a:chExt cx="1098" cy="2722"/>
          </a:xfrm>
        </p:grpSpPr>
        <p:sp>
          <p:nvSpPr>
            <p:cNvPr id="264230" name="文本框 264229"/>
            <p:cNvSpPr txBox="1"/>
            <p:nvPr/>
          </p:nvSpPr>
          <p:spPr>
            <a:xfrm>
              <a:off x="4091" y="9525"/>
              <a:ext cx="888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l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</a:p>
          </p:txBody>
        </p:sp>
        <p:cxnSp>
          <p:nvCxnSpPr>
            <p:cNvPr id="3" name="直接箭头连接符 2"/>
            <p:cNvCxnSpPr/>
            <p:nvPr/>
          </p:nvCxnSpPr>
          <p:spPr>
            <a:xfrm flipH="1">
              <a:off x="5178" y="7523"/>
              <a:ext cx="11" cy="2343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5873115" y="3527036"/>
            <a:ext cx="1070610" cy="1331984"/>
            <a:chOff x="9248" y="4393"/>
            <a:chExt cx="1686" cy="2098"/>
          </a:xfrm>
          <a:solidFill>
            <a:srgbClr val="0000FF"/>
          </a:solidFill>
        </p:grpSpPr>
        <p:sp>
          <p:nvSpPr>
            <p:cNvPr id="264225" name="文本框 264224"/>
            <p:cNvSpPr txBox="1"/>
            <p:nvPr/>
          </p:nvSpPr>
          <p:spPr>
            <a:xfrm>
              <a:off x="9248" y="5771"/>
              <a:ext cx="1686" cy="720"/>
            </a:xfrm>
            <a:prstGeom prst="rect">
              <a:avLst/>
            </a:prstGeom>
            <a:grpFill/>
            <a:ln w="9525">
              <a:noFill/>
            </a:ln>
          </p:spPr>
          <p:txBody>
            <a:bodyPr>
              <a:spAutoFit/>
            </a:bodyPr>
            <a:lstStyle/>
            <a:p>
              <a:pPr lvl="0" algn="l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F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</a:p>
          </p:txBody>
        </p:sp>
        <p:sp>
          <p:nvSpPr>
            <p:cNvPr id="264203" name="直接连接符 264202"/>
            <p:cNvSpPr/>
            <p:nvPr/>
          </p:nvSpPr>
          <p:spPr>
            <a:xfrm>
              <a:off x="9462" y="4393"/>
              <a:ext cx="0" cy="1378"/>
            </a:xfrm>
            <a:prstGeom prst="line">
              <a:avLst/>
            </a:prstGeom>
            <a:grpFill/>
            <a:ln w="57150" cap="flat" cmpd="sng">
              <a:solidFill>
                <a:srgbClr val="000000"/>
              </a:solidFill>
              <a:prstDash val="solid"/>
              <a:headEnd type="none" w="med" len="med"/>
              <a:tailEnd type="triangle" w="med" len="lg"/>
            </a:ln>
          </p:spPr>
        </p:sp>
      </p:grpSp>
      <p:sp>
        <p:nvSpPr>
          <p:cNvPr id="6" name="文本框 5"/>
          <p:cNvSpPr txBox="1"/>
          <p:nvPr/>
        </p:nvSpPr>
        <p:spPr>
          <a:xfrm>
            <a:off x="600710" y="846455"/>
            <a:ext cx="7332980" cy="944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2800" b="1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思考：杠杆在什么位置平衡测量力臂最方便？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zh-CN" altLang="en-US" sz="2800" b="1" dirty="0" smtClean="0">
                <a:solidFill>
                  <a:srgbClr val="75757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应怎样做？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矩形 209922"/>
          <p:cNvSpPr/>
          <p:nvPr/>
        </p:nvSpPr>
        <p:spPr>
          <a:xfrm>
            <a:off x="598488" y="1787525"/>
            <a:ext cx="7750175" cy="4400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lnSpc>
                <a:spcPct val="150000"/>
              </a:lnSpc>
              <a:spcBef>
                <a:spcPct val="0"/>
              </a:spcBef>
              <a:buClrTx/>
            </a:pPr>
            <a:r>
              <a:rPr lang="en-US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1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通过观察生活和生产劳动中的各种杠杆提取共同</a:t>
            </a:r>
          </a:p>
          <a:p>
            <a:pPr lvl="0" algn="l">
              <a:lnSpc>
                <a:spcPct val="150000"/>
              </a:lnSpc>
              <a:spcBef>
                <a:spcPct val="0"/>
              </a:spcBef>
              <a:buClrTx/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特征，认识杠杆的“五要素”；</a:t>
            </a:r>
          </a:p>
          <a:p>
            <a:pPr lvl="0" algn="l">
              <a:lnSpc>
                <a:spcPct val="150000"/>
              </a:lnSpc>
              <a:spcBef>
                <a:spcPct val="0"/>
              </a:spcBef>
              <a:buClrTx/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能根据一定的标准对杠杆的使用特点，以及作用</a:t>
            </a:r>
          </a:p>
          <a:p>
            <a:pPr lvl="0" algn="l">
              <a:lnSpc>
                <a:spcPct val="150000"/>
              </a:lnSpc>
              <a:spcBef>
                <a:spcPct val="0"/>
              </a:spcBef>
              <a:buClrTx/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效果进行分类；</a:t>
            </a:r>
          </a:p>
          <a:p>
            <a:pPr lvl="0" algn="l">
              <a:lnSpc>
                <a:spcPct val="150000"/>
              </a:lnSpc>
              <a:spcBef>
                <a:spcPct val="0"/>
              </a:spcBef>
              <a:buClrTx/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对杠杆的平衡条件进行猜想和假设，并设计出方</a:t>
            </a:r>
          </a:p>
          <a:p>
            <a:pPr lvl="0" algn="l">
              <a:lnSpc>
                <a:spcPct val="150000"/>
              </a:lnSpc>
              <a:spcBef>
                <a:spcPct val="0"/>
              </a:spcBef>
              <a:buClrTx/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案，探究得出杠杆的平衡条件；</a:t>
            </a:r>
          </a:p>
          <a:p>
            <a:pPr lvl="0" algn="l">
              <a:lnSpc>
                <a:spcPct val="140000"/>
              </a:lnSpc>
              <a:spcBef>
                <a:spcPct val="0"/>
              </a:spcBef>
              <a:buClrTx/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会应用杠杆平衡条件进行简单计算，解决有关问</a:t>
            </a:r>
          </a:p>
          <a:p>
            <a:pPr lvl="0" algn="l">
              <a:lnSpc>
                <a:spcPct val="140000"/>
              </a:lnSpc>
              <a:spcBef>
                <a:spcPct val="0"/>
              </a:spcBef>
              <a:buClrTx/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题。</a:t>
            </a:r>
            <a:endParaRPr lang="zh-CN" altLang="en-US" sz="2400" b="1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09925" name="图片 209924" descr="小蝴蝶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600" y="1855788"/>
            <a:ext cx="527050" cy="590550"/>
          </a:xfrm>
          <a:prstGeom prst="rect">
            <a:avLst/>
          </a:prstGeom>
          <a:noFill/>
          <a:ln w="9525">
            <a:noFill/>
          </a:ln>
          <a:effectLst>
            <a:outerShdw dist="81320" dir="2319588" algn="ctr" rotWithShape="0">
              <a:srgbClr val="FF0066">
                <a:alpha val="50000"/>
              </a:srgbClr>
            </a:outerShdw>
          </a:effectLst>
        </p:spPr>
      </p:pic>
      <p:pic>
        <p:nvPicPr>
          <p:cNvPr id="209927" name="图片 209926" descr="小蝴蝶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7550" y="2954338"/>
            <a:ext cx="511175" cy="573087"/>
          </a:xfrm>
          <a:prstGeom prst="rect">
            <a:avLst/>
          </a:prstGeom>
          <a:noFill/>
          <a:ln w="9525">
            <a:noFill/>
          </a:ln>
          <a:effectLst>
            <a:outerShdw dist="81320" dir="2319588" algn="ctr" rotWithShape="0">
              <a:srgbClr val="FF0066">
                <a:alpha val="50000"/>
              </a:srgbClr>
            </a:outerShdw>
          </a:effectLst>
        </p:spPr>
      </p:pic>
      <p:pic>
        <p:nvPicPr>
          <p:cNvPr id="209929" name="图片 209928" descr="小蝴蝶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5" y="5149850"/>
            <a:ext cx="498475" cy="558800"/>
          </a:xfrm>
          <a:prstGeom prst="rect">
            <a:avLst/>
          </a:prstGeom>
          <a:noFill/>
          <a:ln w="9525">
            <a:noFill/>
          </a:ln>
          <a:effectLst>
            <a:outerShdw dist="81320" dir="2319588" algn="ctr" rotWithShape="0">
              <a:srgbClr val="FF0066">
                <a:alpha val="50000"/>
              </a:srgbClr>
            </a:outerShdw>
          </a:effectLst>
        </p:spPr>
      </p:pic>
      <p:pic>
        <p:nvPicPr>
          <p:cNvPr id="209932" name="图片 209931" descr="小蝴蝶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7550" y="4071938"/>
            <a:ext cx="498475" cy="558800"/>
          </a:xfrm>
          <a:prstGeom prst="rect">
            <a:avLst/>
          </a:prstGeom>
          <a:noFill/>
          <a:ln w="9525">
            <a:noFill/>
          </a:ln>
          <a:effectLst>
            <a:outerShdw dist="81320" dir="2319588" algn="ctr" rotWithShape="0">
              <a:srgbClr val="FF0066">
                <a:alpha val="50000"/>
              </a:srgbClr>
            </a:outerShdw>
          </a:effectLst>
        </p:spPr>
      </p:pic>
      <p:pic>
        <p:nvPicPr>
          <p:cNvPr id="209936" name="图片 20993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6913" y="1096963"/>
            <a:ext cx="2690812" cy="873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en-US" altLang="zh-CN" dirty="0"/>
              <a:pPr lvl="0">
                <a:buClrTx/>
                <a:buChar char="•"/>
              </a:pPr>
              <a:t>2</a:t>
            </a:fld>
            <a:endParaRPr lang="zh-CN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85" name="文本框 233484"/>
          <p:cNvSpPr txBox="1"/>
          <p:nvPr/>
        </p:nvSpPr>
        <p:spPr>
          <a:xfrm>
            <a:off x="669925" y="1367155"/>
            <a:ext cx="7510780" cy="449199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lvl="0" algn="l">
              <a:lnSpc>
                <a:spcPct val="190000"/>
              </a:lnSpc>
              <a:spcBef>
                <a:spcPct val="0"/>
              </a:spcBef>
              <a:buClrTx/>
            </a:pP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algn="l">
              <a:lnSpc>
                <a:spcPct val="190000"/>
              </a:lnSpc>
              <a:spcBef>
                <a:spcPct val="0"/>
              </a:spcBef>
              <a:buClrTx/>
            </a:pP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杠杆的平衡条件是：</a:t>
            </a:r>
          </a:p>
          <a:p>
            <a:pPr lvl="0" algn="l">
              <a:lnSpc>
                <a:spcPct val="190000"/>
              </a:lnSpc>
              <a:spcBef>
                <a:spcPct val="0"/>
              </a:spcBef>
              <a:buClrTx/>
            </a:pP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动力</a:t>
            </a:r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动力臂</a:t>
            </a:r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阻力</a:t>
            </a:r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阻力臂</a:t>
            </a:r>
          </a:p>
          <a:p>
            <a:pPr lvl="0" algn="l">
              <a:lnSpc>
                <a:spcPct val="190000"/>
              </a:lnSpc>
              <a:spcBef>
                <a:spcPct val="0"/>
              </a:spcBef>
              <a:buClrTx/>
            </a:pP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公式表示为：</a:t>
            </a: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en-US" altLang="zh-CN" sz="3200" b="1" baseline="-25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·L</a:t>
            </a:r>
            <a:r>
              <a:rPr lang="en-US" altLang="zh-CN" sz="3200" b="1" baseline="-25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=F</a:t>
            </a:r>
            <a:r>
              <a:rPr lang="en-US" altLang="zh-CN" sz="3200" b="1" baseline="-25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·L</a:t>
            </a:r>
            <a:r>
              <a:rPr lang="en-US" altLang="zh-CN" sz="3200" b="1" baseline="-25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</a:p>
          <a:p>
            <a:pPr lvl="0" algn="l">
              <a:lnSpc>
                <a:spcPct val="190000"/>
              </a:lnSpc>
              <a:spcBef>
                <a:spcPct val="0"/>
              </a:spcBef>
              <a:buClrTx/>
            </a:pP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这就是阿基米德发现的杠杆原理。</a:t>
            </a:r>
            <a:endParaRPr lang="zh-CN" altLang="en-US" sz="3200" b="1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33486" name="图片 233485" descr="20088118521848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7638" y="5243513"/>
            <a:ext cx="714375" cy="714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3487" name="文本框 233486"/>
          <p:cNvSpPr txBox="1"/>
          <p:nvPr/>
        </p:nvSpPr>
        <p:spPr>
          <a:xfrm>
            <a:off x="669925" y="1151255"/>
            <a:ext cx="3543300" cy="64008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lvl="0" algn="l">
              <a:spcBef>
                <a:spcPct val="50000"/>
              </a:spcBef>
              <a:buClrTx/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交流与合作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en-US" altLang="zh-CN" dirty="0"/>
              <a:pPr lvl="0">
                <a:buClrTx/>
                <a:buChar char="•"/>
              </a:pPr>
              <a:t>20</a:t>
            </a:fld>
            <a:endParaRPr lang="zh-CN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5">
                                            <p:txEl>
                                              <p:charRg st="38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5">
                                            <p:txEl>
                                              <p:charRg st="52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5">
                                            <p:txEl>
                                              <p:charRg st="59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3" name="文本框 245762"/>
          <p:cNvSpPr txBox="1"/>
          <p:nvPr/>
        </p:nvSpPr>
        <p:spPr>
          <a:xfrm>
            <a:off x="868363" y="1619250"/>
            <a:ext cx="7405687" cy="257492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lvl="0" algn="l">
              <a:lnSpc>
                <a:spcPct val="170000"/>
              </a:lnSpc>
              <a:spcBef>
                <a:spcPct val="0"/>
              </a:spcBef>
              <a:buClrTx/>
            </a:pPr>
            <a:r>
              <a:rPr lang="zh-CN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三、杠杆的分类:</a:t>
            </a:r>
            <a:endParaRPr lang="en-US" altLang="zh-CN" sz="2400" b="1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algn="l">
              <a:lnSpc>
                <a:spcPct val="170000"/>
              </a:lnSpc>
              <a:spcBef>
                <a:spcPct val="0"/>
              </a:spcBef>
              <a:buClrTx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(1)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动力臂＞阻力臂  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zh-CN" altLang="en-US" sz="2400" b="1" baseline="-250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动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＜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zh-CN" altLang="en-US" sz="2400" b="1" baseline="-250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阻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 省力杠杆但要费距离</a:t>
            </a:r>
          </a:p>
          <a:p>
            <a:pPr lvl="0" algn="l">
              <a:lnSpc>
                <a:spcPct val="170000"/>
              </a:lnSpc>
              <a:spcBef>
                <a:spcPct val="0"/>
              </a:spcBef>
              <a:buClrTx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(2)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动力臂＝阻力臂　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zh-CN" altLang="en-US" sz="2400" b="1" baseline="-250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动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＝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zh-CN" altLang="en-US" sz="2400" b="1" baseline="-250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阻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等臂杠杆 </a:t>
            </a:r>
          </a:p>
          <a:p>
            <a:pPr lvl="0" algn="l">
              <a:lnSpc>
                <a:spcPct val="170000"/>
              </a:lnSpc>
              <a:spcBef>
                <a:spcPct val="0"/>
              </a:spcBef>
              <a:buClrTx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(3)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动力臂＜阻力臂　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zh-CN" altLang="en-US" sz="2400" b="1" baseline="-250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动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＞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zh-CN" altLang="en-US" sz="2400" b="1" baseline="-250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阻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费力杠杆但省距离</a:t>
            </a:r>
            <a:endParaRPr lang="zh-CN" altLang="en-US" sz="2400" b="1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45764" name="图片 245763" descr="2688161_101832007_2"/>
          <p:cNvPicPr>
            <a:picLocks noChangeAspect="1"/>
          </p:cNvPicPr>
          <p:nvPr/>
        </p:nvPicPr>
        <p:blipFill>
          <a:blip r:embed="rId3" cstate="print"/>
          <a:srcRect b="14532"/>
          <a:stretch>
            <a:fillRect/>
          </a:stretch>
        </p:blipFill>
        <p:spPr>
          <a:xfrm>
            <a:off x="868363" y="4970463"/>
            <a:ext cx="7308850" cy="1176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en-US" altLang="zh-CN" dirty="0"/>
              <a:pPr lvl="0">
                <a:buClrTx/>
                <a:buChar char="•"/>
              </a:pPr>
              <a:t>21</a:t>
            </a:fld>
            <a:endParaRPr lang="zh-CN" dirty="0"/>
          </a:p>
        </p:txBody>
      </p:sp>
    </p:spTree>
    <p:custDataLst>
      <p:tags r:id="rId1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7" name="图片 246786" descr="11-图片-4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8250" y="2093913"/>
            <a:ext cx="1697038" cy="3068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6788" name="图片 246787" descr="11-图片-3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76913" y="1652588"/>
            <a:ext cx="2638425" cy="1285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6789" name="图片 246788" descr="11-图片-4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32488" y="3398838"/>
            <a:ext cx="2547937" cy="2065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6790" name="图片 246789" descr="11-图片-3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4388" y="3840163"/>
            <a:ext cx="2589212" cy="1639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6791" name="图片 246790" descr="11-图片-3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7563" y="1752600"/>
            <a:ext cx="2466975" cy="18510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6792" name="组合 246791"/>
          <p:cNvGrpSpPr/>
          <p:nvPr/>
        </p:nvGrpSpPr>
        <p:grpSpPr>
          <a:xfrm>
            <a:off x="315913" y="1922463"/>
            <a:ext cx="6831012" cy="3524250"/>
            <a:chOff x="199" y="1787"/>
            <a:chExt cx="4303" cy="2220"/>
          </a:xfrm>
        </p:grpSpPr>
        <p:sp>
          <p:nvSpPr>
            <p:cNvPr id="246793" name="文本框 246792"/>
            <p:cNvSpPr txBox="1"/>
            <p:nvPr/>
          </p:nvSpPr>
          <p:spPr>
            <a:xfrm>
              <a:off x="1445" y="1881"/>
              <a:ext cx="577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l">
                <a:spcBef>
                  <a:spcPct val="50000"/>
                </a:spcBef>
                <a:buClrTx/>
              </a:pPr>
              <a:r>
                <a:rPr lang="zh-CN" altLang="en-US" sz="2800" b="1" dirty="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省力</a:t>
              </a:r>
            </a:p>
          </p:txBody>
        </p:sp>
        <p:sp>
          <p:nvSpPr>
            <p:cNvPr id="246794" name="文本框 246793"/>
            <p:cNvSpPr txBox="1"/>
            <p:nvPr/>
          </p:nvSpPr>
          <p:spPr>
            <a:xfrm>
              <a:off x="2985" y="1787"/>
              <a:ext cx="577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l">
                <a:spcBef>
                  <a:spcPct val="50000"/>
                </a:spcBef>
                <a:buClrTx/>
              </a:pPr>
              <a:r>
                <a:rPr lang="zh-CN" altLang="en-US" sz="28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费力</a:t>
              </a:r>
            </a:p>
          </p:txBody>
        </p:sp>
        <p:sp>
          <p:nvSpPr>
            <p:cNvPr id="246795" name="文本框 246794"/>
            <p:cNvSpPr txBox="1"/>
            <p:nvPr/>
          </p:nvSpPr>
          <p:spPr>
            <a:xfrm>
              <a:off x="3925" y="2081"/>
              <a:ext cx="577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l">
                <a:spcBef>
                  <a:spcPct val="50000"/>
                </a:spcBef>
                <a:buClrTx/>
              </a:pPr>
              <a:r>
                <a:rPr lang="zh-CN" altLang="en-US" sz="28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费力</a:t>
              </a:r>
            </a:p>
          </p:txBody>
        </p:sp>
        <p:sp>
          <p:nvSpPr>
            <p:cNvPr id="246796" name="文本框 246795"/>
            <p:cNvSpPr txBox="1"/>
            <p:nvPr/>
          </p:nvSpPr>
          <p:spPr>
            <a:xfrm>
              <a:off x="3772" y="3680"/>
              <a:ext cx="577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l">
                <a:spcBef>
                  <a:spcPct val="50000"/>
                </a:spcBef>
                <a:buClrTx/>
              </a:pPr>
              <a:r>
                <a:rPr lang="zh-CN" alt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费力</a:t>
              </a:r>
            </a:p>
          </p:txBody>
        </p:sp>
        <p:sp>
          <p:nvSpPr>
            <p:cNvPr id="246797" name="文本框 246796"/>
            <p:cNvSpPr txBox="1"/>
            <p:nvPr/>
          </p:nvSpPr>
          <p:spPr>
            <a:xfrm>
              <a:off x="199" y="2928"/>
              <a:ext cx="577" cy="7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l">
                <a:spcBef>
                  <a:spcPct val="50000"/>
                </a:spcBef>
                <a:buClrTx/>
              </a:pPr>
              <a:r>
                <a:rPr lang="en-US" altLang="zh-CN" sz="28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  </a:t>
              </a:r>
              <a:r>
                <a:rPr lang="zh-CN" altLang="en-US" sz="28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等</a:t>
              </a:r>
            </a:p>
            <a:p>
              <a:pPr lvl="0" algn="l">
                <a:spcBef>
                  <a:spcPct val="50000"/>
                </a:spcBef>
                <a:buClrTx/>
              </a:pPr>
              <a:r>
                <a:rPr lang="zh-CN" altLang="en-US" sz="28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  臂</a:t>
              </a: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en-US" altLang="zh-CN" dirty="0"/>
              <a:pPr lvl="0">
                <a:buClrTx/>
                <a:buChar char="•"/>
              </a:pPr>
              <a:t>22</a:t>
            </a:fld>
            <a:endParaRPr lang="zh-CN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7" name="文本框 250886"/>
          <p:cNvSpPr txBox="1"/>
          <p:nvPr/>
        </p:nvSpPr>
        <p:spPr>
          <a:xfrm>
            <a:off x="747713" y="2492375"/>
            <a:ext cx="7405687" cy="133350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lvl="0" algn="l">
              <a:lnSpc>
                <a:spcPct val="170000"/>
              </a:lnSpc>
              <a:spcBef>
                <a:spcPct val="0"/>
              </a:spcBef>
              <a:buClrTx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在天平、独轮手推车、镊子、钢丝钳中，属于费</a:t>
            </a:r>
          </a:p>
          <a:p>
            <a:pPr lvl="0" algn="l">
              <a:lnSpc>
                <a:spcPct val="170000"/>
              </a:lnSpc>
              <a:spcBef>
                <a:spcPct val="0"/>
              </a:spcBef>
              <a:buClrTx/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力杠杆的有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________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；属于等臂杠杆的有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_______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250888" name="文本框 250887"/>
          <p:cNvSpPr txBox="1"/>
          <p:nvPr/>
        </p:nvSpPr>
        <p:spPr>
          <a:xfrm>
            <a:off x="2597150" y="3271838"/>
            <a:ext cx="11525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  <a:buClrTx/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镊子</a:t>
            </a:r>
          </a:p>
        </p:txBody>
      </p:sp>
      <p:sp>
        <p:nvSpPr>
          <p:cNvPr id="250889" name="文本框 250888"/>
          <p:cNvSpPr txBox="1"/>
          <p:nvPr/>
        </p:nvSpPr>
        <p:spPr>
          <a:xfrm>
            <a:off x="6524625" y="3292475"/>
            <a:ext cx="11525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  <a:buClrTx/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天平</a:t>
            </a:r>
          </a:p>
        </p:txBody>
      </p:sp>
      <p:pic>
        <p:nvPicPr>
          <p:cNvPr id="250890" name="图片 250889" descr="2688161_101832007_2"/>
          <p:cNvPicPr>
            <a:picLocks noChangeAspect="1"/>
          </p:cNvPicPr>
          <p:nvPr/>
        </p:nvPicPr>
        <p:blipFill>
          <a:blip r:embed="rId3" cstate="print"/>
          <a:srcRect b="18231"/>
          <a:stretch>
            <a:fillRect/>
          </a:stretch>
        </p:blipFill>
        <p:spPr>
          <a:xfrm>
            <a:off x="1036638" y="5291138"/>
            <a:ext cx="6921500" cy="954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0892" name="图片 25089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25800" y="1438275"/>
            <a:ext cx="2690813" cy="873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en-US" altLang="zh-CN" dirty="0"/>
              <a:pPr lvl="0">
                <a:buClrTx/>
                <a:buChar char="•"/>
              </a:pPr>
              <a:t>23</a:t>
            </a:fld>
            <a:endParaRPr lang="zh-CN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8" grpId="0"/>
      <p:bldP spid="25088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7" name="文本框 251906"/>
          <p:cNvSpPr txBox="1"/>
          <p:nvPr/>
        </p:nvSpPr>
        <p:spPr>
          <a:xfrm>
            <a:off x="868363" y="714375"/>
            <a:ext cx="7907337" cy="257492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lvl="0" algn="l">
              <a:lnSpc>
                <a:spcPct val="170000"/>
              </a:lnSpc>
              <a:spcBef>
                <a:spcPct val="0"/>
              </a:spcBef>
              <a:buClrTx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如图所示的杠杆，重力不计，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为支点，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AO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=0.3 m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</a:p>
          <a:p>
            <a:pPr lvl="0" algn="l">
              <a:lnSpc>
                <a:spcPct val="170000"/>
              </a:lnSpc>
              <a:spcBef>
                <a:spcPct val="0"/>
              </a:spcBef>
              <a:buClrTx/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当在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点悬吊一重为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 N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的物体，绳子拉力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F=3 N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时，杠杆</a:t>
            </a:r>
          </a:p>
          <a:p>
            <a:pPr lvl="0" algn="l">
              <a:lnSpc>
                <a:spcPct val="170000"/>
              </a:lnSpc>
              <a:spcBef>
                <a:spcPct val="0"/>
              </a:spcBef>
              <a:buClrTx/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在水平位置平衡，在图中画出拉力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的力臂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</a:t>
            </a:r>
            <a:r>
              <a:rPr lang="en-US" altLang="zh-CN" sz="2400" b="1" baseline="-250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，力臂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</a:t>
            </a:r>
            <a:r>
              <a:rPr lang="en-US" altLang="zh-CN" sz="2400" b="1" baseline="-250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</a:p>
          <a:p>
            <a:pPr lvl="0" algn="l">
              <a:lnSpc>
                <a:spcPct val="170000"/>
              </a:lnSpc>
              <a:spcBef>
                <a:spcPct val="0"/>
              </a:spcBef>
              <a:buClrTx/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为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______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b="1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51908" name="组合 251907"/>
          <p:cNvGrpSpPr/>
          <p:nvPr/>
        </p:nvGrpSpPr>
        <p:grpSpPr>
          <a:xfrm>
            <a:off x="3214688" y="3414713"/>
            <a:ext cx="215900" cy="2590800"/>
            <a:chOff x="1474" y="981"/>
            <a:chExt cx="136" cy="2222"/>
          </a:xfrm>
        </p:grpSpPr>
        <p:sp>
          <p:nvSpPr>
            <p:cNvPr id="251909" name="直接连接符 251908"/>
            <p:cNvSpPr/>
            <p:nvPr/>
          </p:nvSpPr>
          <p:spPr>
            <a:xfrm flipH="1">
              <a:off x="1519" y="2886"/>
              <a:ext cx="91" cy="22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1910" name="直接连接符 251909"/>
            <p:cNvSpPr/>
            <p:nvPr/>
          </p:nvSpPr>
          <p:spPr>
            <a:xfrm flipH="1">
              <a:off x="1519" y="1797"/>
              <a:ext cx="91" cy="22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1911" name="直接连接符 251910"/>
            <p:cNvSpPr/>
            <p:nvPr/>
          </p:nvSpPr>
          <p:spPr>
            <a:xfrm flipH="1">
              <a:off x="1519" y="1570"/>
              <a:ext cx="91" cy="22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1912" name="直接连接符 251911"/>
            <p:cNvSpPr/>
            <p:nvPr/>
          </p:nvSpPr>
          <p:spPr>
            <a:xfrm flipH="1">
              <a:off x="1519" y="1344"/>
              <a:ext cx="91" cy="22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1913" name="直接连接符 251912"/>
            <p:cNvSpPr/>
            <p:nvPr/>
          </p:nvSpPr>
          <p:spPr>
            <a:xfrm flipH="1">
              <a:off x="1519" y="1071"/>
              <a:ext cx="91" cy="22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1914" name="直接连接符 251913"/>
            <p:cNvSpPr/>
            <p:nvPr/>
          </p:nvSpPr>
          <p:spPr>
            <a:xfrm flipH="1">
              <a:off x="1519" y="2069"/>
              <a:ext cx="91" cy="22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1915" name="直接连接符 251914"/>
            <p:cNvSpPr/>
            <p:nvPr/>
          </p:nvSpPr>
          <p:spPr>
            <a:xfrm flipH="1">
              <a:off x="1519" y="2341"/>
              <a:ext cx="91" cy="18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1916" name="直接连接符 251915"/>
            <p:cNvSpPr/>
            <p:nvPr/>
          </p:nvSpPr>
          <p:spPr>
            <a:xfrm flipH="1">
              <a:off x="1474" y="2614"/>
              <a:ext cx="136" cy="18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1917" name="直接连接符 251916"/>
            <p:cNvSpPr/>
            <p:nvPr/>
          </p:nvSpPr>
          <p:spPr>
            <a:xfrm>
              <a:off x="1610" y="981"/>
              <a:ext cx="0" cy="222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51918" name="圆角矩形 251917"/>
          <p:cNvSpPr/>
          <p:nvPr/>
        </p:nvSpPr>
        <p:spPr>
          <a:xfrm>
            <a:off x="3430588" y="4927600"/>
            <a:ext cx="2808287" cy="71438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endParaRPr sz="1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1919" name="直接连接符 251918"/>
          <p:cNvSpPr/>
          <p:nvPr/>
        </p:nvSpPr>
        <p:spPr>
          <a:xfrm>
            <a:off x="3430588" y="3559175"/>
            <a:ext cx="2808287" cy="1368425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1920" name="直接连接符 251919"/>
          <p:cNvSpPr/>
          <p:nvPr/>
        </p:nvSpPr>
        <p:spPr>
          <a:xfrm>
            <a:off x="4799013" y="4999038"/>
            <a:ext cx="0" cy="43180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1921" name="矩形 251920"/>
          <p:cNvSpPr/>
          <p:nvPr/>
        </p:nvSpPr>
        <p:spPr>
          <a:xfrm>
            <a:off x="4654550" y="5430838"/>
            <a:ext cx="360363" cy="215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1922" name="文本框 251921"/>
          <p:cNvSpPr txBox="1"/>
          <p:nvPr/>
        </p:nvSpPr>
        <p:spPr>
          <a:xfrm>
            <a:off x="2927350" y="4783138"/>
            <a:ext cx="431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  <a:buClrTx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</a:p>
        </p:txBody>
      </p:sp>
      <p:sp>
        <p:nvSpPr>
          <p:cNvPr id="251923" name="文本框 251922"/>
          <p:cNvSpPr txBox="1"/>
          <p:nvPr/>
        </p:nvSpPr>
        <p:spPr>
          <a:xfrm>
            <a:off x="3430588" y="3198813"/>
            <a:ext cx="431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  <a:buClrTx/>
            </a:pP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251924" name="直接连接符 251923"/>
          <p:cNvSpPr/>
          <p:nvPr/>
        </p:nvSpPr>
        <p:spPr>
          <a:xfrm>
            <a:off x="4870450" y="4278313"/>
            <a:ext cx="73025" cy="144462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1925" name="直接连接符 251924"/>
          <p:cNvSpPr/>
          <p:nvPr/>
        </p:nvSpPr>
        <p:spPr>
          <a:xfrm flipV="1">
            <a:off x="4870450" y="4206875"/>
            <a:ext cx="217488" cy="71438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1926" name="文本框 251925"/>
          <p:cNvSpPr txBox="1"/>
          <p:nvPr/>
        </p:nvSpPr>
        <p:spPr>
          <a:xfrm>
            <a:off x="5014913" y="3919538"/>
            <a:ext cx="431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  <a:buClrTx/>
            </a:pP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</a:t>
            </a:r>
          </a:p>
        </p:txBody>
      </p:sp>
      <p:sp>
        <p:nvSpPr>
          <p:cNvPr id="251927" name="文本框 251926"/>
          <p:cNvSpPr txBox="1"/>
          <p:nvPr/>
        </p:nvSpPr>
        <p:spPr>
          <a:xfrm>
            <a:off x="4511675" y="4494213"/>
            <a:ext cx="431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  <a:buClrTx/>
            </a:pP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251928" name="文本框 251927"/>
          <p:cNvSpPr txBox="1"/>
          <p:nvPr/>
        </p:nvSpPr>
        <p:spPr>
          <a:xfrm>
            <a:off x="6167438" y="4638675"/>
            <a:ext cx="431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  <a:buClrTx/>
            </a:pP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251929" name="直接连接符 251928"/>
          <p:cNvSpPr/>
          <p:nvPr/>
        </p:nvSpPr>
        <p:spPr>
          <a:xfrm flipV="1">
            <a:off x="3430588" y="3846513"/>
            <a:ext cx="576262" cy="1081087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1930" name="左大括号 251929"/>
          <p:cNvSpPr/>
          <p:nvPr/>
        </p:nvSpPr>
        <p:spPr>
          <a:xfrm rot="55684955">
            <a:off x="3727450" y="3886200"/>
            <a:ext cx="223838" cy="1155700"/>
          </a:xfrm>
          <a:prstGeom prst="leftBrace">
            <a:avLst>
              <a:gd name="adj1" fmla="val 43025"/>
              <a:gd name="adj2" fmla="val 50000"/>
            </a:avLst>
          </a:prstGeom>
          <a:noFill/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1931" name="文本框 251930"/>
          <p:cNvSpPr txBox="1"/>
          <p:nvPr/>
        </p:nvSpPr>
        <p:spPr>
          <a:xfrm>
            <a:off x="3943350" y="4222750"/>
            <a:ext cx="7207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  <a:buClrTx/>
            </a:pP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</a:t>
            </a:r>
            <a:r>
              <a:rPr lang="en-US" altLang="zh-CN" sz="2800" b="1" baseline="-25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endParaRPr lang="en-US" altLang="zh-CN" sz="2800" b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1932" name="文本框 251931"/>
          <p:cNvSpPr txBox="1"/>
          <p:nvPr/>
        </p:nvSpPr>
        <p:spPr>
          <a:xfrm>
            <a:off x="1265238" y="2514600"/>
            <a:ext cx="1152525" cy="712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lnSpc>
                <a:spcPct val="170000"/>
              </a:lnSpc>
              <a:spcBef>
                <a:spcPct val="50000"/>
              </a:spcBef>
              <a:buClrTx/>
            </a:pPr>
            <a:r>
              <a:rPr lang="en-US" altLang="zh-CN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0.5 m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en-US" altLang="zh-CN" dirty="0"/>
              <a:pPr lvl="0">
                <a:buClrTx/>
                <a:buChar char="•"/>
              </a:pPr>
              <a:t>24</a:t>
            </a:fld>
            <a:endParaRPr lang="zh-CN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31" grpId="0"/>
      <p:bldP spid="2519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文本框 252930"/>
          <p:cNvSpPr txBox="1"/>
          <p:nvPr/>
        </p:nvSpPr>
        <p:spPr>
          <a:xfrm>
            <a:off x="868363" y="714375"/>
            <a:ext cx="7405687" cy="639763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lvl="0" algn="l">
              <a:lnSpc>
                <a:spcPct val="150000"/>
              </a:lnSpc>
              <a:spcBef>
                <a:spcPct val="0"/>
              </a:spcBef>
              <a:buClrTx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图中所画力臂正确的是（     ）</a:t>
            </a:r>
          </a:p>
        </p:txBody>
      </p:sp>
      <p:sp>
        <p:nvSpPr>
          <p:cNvPr id="252932" name="文本框 252931"/>
          <p:cNvSpPr txBox="1"/>
          <p:nvPr/>
        </p:nvSpPr>
        <p:spPr>
          <a:xfrm>
            <a:off x="4929188" y="855663"/>
            <a:ext cx="5762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  <a:buClrTx/>
            </a:pPr>
            <a:r>
              <a:rPr lang="en-US" altLang="zh-CN" sz="24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D</a:t>
            </a:r>
          </a:p>
        </p:txBody>
      </p:sp>
      <p:sp>
        <p:nvSpPr>
          <p:cNvPr id="252979" name="文本框 252978"/>
          <p:cNvSpPr txBox="1"/>
          <p:nvPr/>
        </p:nvSpPr>
        <p:spPr>
          <a:xfrm>
            <a:off x="6335713" y="5830888"/>
            <a:ext cx="431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  <a:buClrTx/>
            </a:pP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252934" name="等腰三角形 252933"/>
          <p:cNvSpPr/>
          <p:nvPr/>
        </p:nvSpPr>
        <p:spPr>
          <a:xfrm>
            <a:off x="2330450" y="2317750"/>
            <a:ext cx="215900" cy="287338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>
              <a:spcBef>
                <a:spcPct val="0"/>
              </a:spcBef>
              <a:buClrTx/>
            </a:pPr>
            <a:endParaRPr sz="18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2935" name="矩形 252934"/>
          <p:cNvSpPr/>
          <p:nvPr/>
        </p:nvSpPr>
        <p:spPr>
          <a:xfrm>
            <a:off x="1322388" y="2244725"/>
            <a:ext cx="2520950" cy="73025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2936" name="直接连接符 252935"/>
          <p:cNvSpPr/>
          <p:nvPr/>
        </p:nvSpPr>
        <p:spPr>
          <a:xfrm>
            <a:off x="1322388" y="2244725"/>
            <a:ext cx="0" cy="504825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2937" name="矩形 252936"/>
          <p:cNvSpPr/>
          <p:nvPr/>
        </p:nvSpPr>
        <p:spPr>
          <a:xfrm>
            <a:off x="1177925" y="2676525"/>
            <a:ext cx="288925" cy="288925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2939" name="等腰三角形 252938"/>
          <p:cNvSpPr/>
          <p:nvPr/>
        </p:nvSpPr>
        <p:spPr>
          <a:xfrm>
            <a:off x="5859463" y="2317750"/>
            <a:ext cx="215900" cy="287338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>
              <a:spcBef>
                <a:spcPct val="0"/>
              </a:spcBef>
              <a:buClrTx/>
            </a:pPr>
            <a:endParaRPr sz="18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2940" name="矩形 252939"/>
          <p:cNvSpPr/>
          <p:nvPr/>
        </p:nvSpPr>
        <p:spPr>
          <a:xfrm>
            <a:off x="4851400" y="2244725"/>
            <a:ext cx="2520950" cy="73025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2941" name="直接连接符 252940"/>
          <p:cNvSpPr/>
          <p:nvPr/>
        </p:nvSpPr>
        <p:spPr>
          <a:xfrm>
            <a:off x="4851400" y="2244725"/>
            <a:ext cx="0" cy="504825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2942" name="矩形 252941"/>
          <p:cNvSpPr/>
          <p:nvPr/>
        </p:nvSpPr>
        <p:spPr>
          <a:xfrm>
            <a:off x="4706938" y="2676525"/>
            <a:ext cx="288925" cy="288925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2944" name="等腰三角形 252943"/>
          <p:cNvSpPr/>
          <p:nvPr/>
        </p:nvSpPr>
        <p:spPr>
          <a:xfrm>
            <a:off x="2259013" y="4624388"/>
            <a:ext cx="215900" cy="287337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>
              <a:spcBef>
                <a:spcPct val="0"/>
              </a:spcBef>
              <a:buClrTx/>
            </a:pPr>
            <a:endParaRPr sz="18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2945" name="矩形 252944"/>
          <p:cNvSpPr/>
          <p:nvPr/>
        </p:nvSpPr>
        <p:spPr>
          <a:xfrm>
            <a:off x="1250950" y="4551363"/>
            <a:ext cx="2520950" cy="73025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2946" name="直接连接符 252945"/>
          <p:cNvSpPr/>
          <p:nvPr/>
        </p:nvSpPr>
        <p:spPr>
          <a:xfrm>
            <a:off x="1250950" y="4551363"/>
            <a:ext cx="0" cy="504825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2947" name="矩形 252946"/>
          <p:cNvSpPr/>
          <p:nvPr/>
        </p:nvSpPr>
        <p:spPr>
          <a:xfrm>
            <a:off x="1106488" y="4983163"/>
            <a:ext cx="288925" cy="288925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2949" name="等腰三角形 252948"/>
          <p:cNvSpPr/>
          <p:nvPr/>
        </p:nvSpPr>
        <p:spPr>
          <a:xfrm>
            <a:off x="5930900" y="4624388"/>
            <a:ext cx="215900" cy="287337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>
              <a:spcBef>
                <a:spcPct val="0"/>
              </a:spcBef>
              <a:buClrTx/>
            </a:pPr>
            <a:endParaRPr sz="18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2950" name="矩形 252949"/>
          <p:cNvSpPr/>
          <p:nvPr/>
        </p:nvSpPr>
        <p:spPr>
          <a:xfrm>
            <a:off x="4922838" y="4551363"/>
            <a:ext cx="2520950" cy="73025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2951" name="直接连接符 252950"/>
          <p:cNvSpPr/>
          <p:nvPr/>
        </p:nvSpPr>
        <p:spPr>
          <a:xfrm>
            <a:off x="4922838" y="4551363"/>
            <a:ext cx="0" cy="504825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2952" name="矩形 252951"/>
          <p:cNvSpPr/>
          <p:nvPr/>
        </p:nvSpPr>
        <p:spPr>
          <a:xfrm>
            <a:off x="4778375" y="4983163"/>
            <a:ext cx="288925" cy="288925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2953" name="左大括号 252952"/>
          <p:cNvSpPr/>
          <p:nvPr/>
        </p:nvSpPr>
        <p:spPr>
          <a:xfrm rot="5400000">
            <a:off x="3068638" y="1435100"/>
            <a:ext cx="325437" cy="1223963"/>
          </a:xfrm>
          <a:prstGeom prst="leftBrace">
            <a:avLst>
              <a:gd name="adj1" fmla="val 31341"/>
              <a:gd name="adj2" fmla="val 50000"/>
            </a:avLst>
          </a:prstGeom>
          <a:noFill/>
          <a:ln w="381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2954" name="直接连接符 252953"/>
          <p:cNvSpPr/>
          <p:nvPr/>
        </p:nvSpPr>
        <p:spPr>
          <a:xfrm>
            <a:off x="3843338" y="2244725"/>
            <a:ext cx="431800" cy="43180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52955" name="文本框 252954"/>
          <p:cNvSpPr txBox="1"/>
          <p:nvPr/>
        </p:nvSpPr>
        <p:spPr>
          <a:xfrm>
            <a:off x="1106488" y="2892425"/>
            <a:ext cx="431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  <a:buClrTx/>
            </a:pP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</a:t>
            </a:r>
          </a:p>
        </p:txBody>
      </p:sp>
      <p:sp>
        <p:nvSpPr>
          <p:cNvPr id="252956" name="文本框 252955"/>
          <p:cNvSpPr txBox="1"/>
          <p:nvPr/>
        </p:nvSpPr>
        <p:spPr>
          <a:xfrm>
            <a:off x="2259013" y="1812925"/>
            <a:ext cx="431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  <a:buClrTx/>
            </a:pP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</a:t>
            </a:r>
          </a:p>
        </p:txBody>
      </p:sp>
      <p:sp>
        <p:nvSpPr>
          <p:cNvPr id="252957" name="文本框 252956"/>
          <p:cNvSpPr txBox="1"/>
          <p:nvPr/>
        </p:nvSpPr>
        <p:spPr>
          <a:xfrm>
            <a:off x="4059238" y="2605088"/>
            <a:ext cx="431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  <a:buClrTx/>
            </a:pP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</a:t>
            </a:r>
          </a:p>
        </p:txBody>
      </p:sp>
      <p:sp>
        <p:nvSpPr>
          <p:cNvPr id="252958" name="文本框 252957"/>
          <p:cNvSpPr txBox="1"/>
          <p:nvPr/>
        </p:nvSpPr>
        <p:spPr>
          <a:xfrm>
            <a:off x="2403475" y="3252788"/>
            <a:ext cx="431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  <a:buClrTx/>
            </a:pP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252959" name="文本框 252958"/>
          <p:cNvSpPr txBox="1"/>
          <p:nvPr/>
        </p:nvSpPr>
        <p:spPr>
          <a:xfrm>
            <a:off x="4635500" y="2892425"/>
            <a:ext cx="431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  <a:buClrTx/>
            </a:pP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</a:t>
            </a:r>
          </a:p>
        </p:txBody>
      </p:sp>
      <p:sp>
        <p:nvSpPr>
          <p:cNvPr id="252960" name="文本框 252959"/>
          <p:cNvSpPr txBox="1"/>
          <p:nvPr/>
        </p:nvSpPr>
        <p:spPr>
          <a:xfrm>
            <a:off x="1035050" y="5199063"/>
            <a:ext cx="431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  <a:buClrTx/>
            </a:pP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</a:t>
            </a:r>
          </a:p>
        </p:txBody>
      </p:sp>
      <p:sp>
        <p:nvSpPr>
          <p:cNvPr id="252961" name="文本框 252960"/>
          <p:cNvSpPr txBox="1"/>
          <p:nvPr/>
        </p:nvSpPr>
        <p:spPr>
          <a:xfrm>
            <a:off x="4706938" y="5199063"/>
            <a:ext cx="431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  <a:buClrTx/>
            </a:pP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</a:t>
            </a:r>
          </a:p>
        </p:txBody>
      </p:sp>
      <p:sp>
        <p:nvSpPr>
          <p:cNvPr id="252962" name="文本框 252961"/>
          <p:cNvSpPr txBox="1"/>
          <p:nvPr/>
        </p:nvSpPr>
        <p:spPr>
          <a:xfrm>
            <a:off x="5786438" y="1812925"/>
            <a:ext cx="431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  <a:buClrTx/>
            </a:pP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</a:t>
            </a:r>
          </a:p>
        </p:txBody>
      </p:sp>
      <p:sp>
        <p:nvSpPr>
          <p:cNvPr id="252963" name="文本框 252962"/>
          <p:cNvSpPr txBox="1"/>
          <p:nvPr/>
        </p:nvSpPr>
        <p:spPr>
          <a:xfrm>
            <a:off x="2185988" y="4191000"/>
            <a:ext cx="431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  <a:buClrTx/>
            </a:pP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</a:t>
            </a:r>
          </a:p>
        </p:txBody>
      </p:sp>
      <p:sp>
        <p:nvSpPr>
          <p:cNvPr id="252964" name="文本框 252963"/>
          <p:cNvSpPr txBox="1"/>
          <p:nvPr/>
        </p:nvSpPr>
        <p:spPr>
          <a:xfrm>
            <a:off x="5786438" y="4191000"/>
            <a:ext cx="431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  <a:buClrTx/>
            </a:pP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</a:t>
            </a:r>
          </a:p>
        </p:txBody>
      </p:sp>
      <p:sp>
        <p:nvSpPr>
          <p:cNvPr id="252965" name="直接连接符 252964"/>
          <p:cNvSpPr/>
          <p:nvPr/>
        </p:nvSpPr>
        <p:spPr>
          <a:xfrm>
            <a:off x="7370763" y="2244725"/>
            <a:ext cx="431800" cy="43180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52966" name="左大括号 252965"/>
          <p:cNvSpPr/>
          <p:nvPr/>
        </p:nvSpPr>
        <p:spPr>
          <a:xfrm rot="16382150">
            <a:off x="6815138" y="1865313"/>
            <a:ext cx="244475" cy="1724025"/>
          </a:xfrm>
          <a:prstGeom prst="leftBrace">
            <a:avLst>
              <a:gd name="adj1" fmla="val 58766"/>
              <a:gd name="adj2" fmla="val 50000"/>
            </a:avLst>
          </a:prstGeom>
          <a:noFill/>
          <a:ln w="381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2967" name="文本框 252966"/>
          <p:cNvSpPr txBox="1"/>
          <p:nvPr/>
        </p:nvSpPr>
        <p:spPr>
          <a:xfrm>
            <a:off x="7802563" y="2460625"/>
            <a:ext cx="431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  <a:buClrTx/>
            </a:pP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</a:t>
            </a:r>
          </a:p>
        </p:txBody>
      </p:sp>
      <p:sp>
        <p:nvSpPr>
          <p:cNvPr id="252968" name="直接连接符 252967"/>
          <p:cNvSpPr/>
          <p:nvPr/>
        </p:nvSpPr>
        <p:spPr>
          <a:xfrm>
            <a:off x="3770313" y="4551363"/>
            <a:ext cx="360362" cy="360362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52969" name="直接连接符 252968"/>
          <p:cNvSpPr/>
          <p:nvPr/>
        </p:nvSpPr>
        <p:spPr>
          <a:xfrm flipH="1" flipV="1">
            <a:off x="3194050" y="3975100"/>
            <a:ext cx="576263" cy="576263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2970" name="直接连接符 252969"/>
          <p:cNvSpPr/>
          <p:nvPr/>
        </p:nvSpPr>
        <p:spPr>
          <a:xfrm flipV="1">
            <a:off x="2403475" y="3975100"/>
            <a:ext cx="790575" cy="64770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2971" name="文本框 252970"/>
          <p:cNvSpPr txBox="1"/>
          <p:nvPr/>
        </p:nvSpPr>
        <p:spPr>
          <a:xfrm>
            <a:off x="4059238" y="4838700"/>
            <a:ext cx="431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  <a:buClrTx/>
            </a:pP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</a:t>
            </a:r>
          </a:p>
        </p:txBody>
      </p:sp>
      <p:sp>
        <p:nvSpPr>
          <p:cNvPr id="252972" name="左大括号 252971"/>
          <p:cNvSpPr/>
          <p:nvPr/>
        </p:nvSpPr>
        <p:spPr>
          <a:xfrm rot="8185646">
            <a:off x="3435350" y="3748088"/>
            <a:ext cx="339725" cy="792162"/>
          </a:xfrm>
          <a:prstGeom prst="leftBrace">
            <a:avLst>
              <a:gd name="adj1" fmla="val 19431"/>
              <a:gd name="adj2" fmla="val 50000"/>
            </a:avLst>
          </a:prstGeom>
          <a:noFill/>
          <a:ln w="381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2973" name="直接连接符 252972"/>
          <p:cNvSpPr/>
          <p:nvPr/>
        </p:nvSpPr>
        <p:spPr>
          <a:xfrm>
            <a:off x="7443788" y="4551363"/>
            <a:ext cx="360362" cy="360362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52974" name="直接连接符 252973"/>
          <p:cNvSpPr/>
          <p:nvPr/>
        </p:nvSpPr>
        <p:spPr>
          <a:xfrm flipH="1" flipV="1">
            <a:off x="6651625" y="3903663"/>
            <a:ext cx="792163" cy="64770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2975" name="直接连接符 252974"/>
          <p:cNvSpPr/>
          <p:nvPr/>
        </p:nvSpPr>
        <p:spPr>
          <a:xfrm flipV="1">
            <a:off x="6075363" y="3903663"/>
            <a:ext cx="576262" cy="64770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2976" name="左大括号 252975"/>
          <p:cNvSpPr/>
          <p:nvPr/>
        </p:nvSpPr>
        <p:spPr>
          <a:xfrm rot="56595242">
            <a:off x="6318250" y="3910013"/>
            <a:ext cx="365125" cy="866775"/>
          </a:xfrm>
          <a:prstGeom prst="leftBrace">
            <a:avLst>
              <a:gd name="adj1" fmla="val 19782"/>
              <a:gd name="adj2" fmla="val 50000"/>
            </a:avLst>
          </a:prstGeom>
          <a:noFill/>
          <a:ln w="381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2977" name="文本框 252976"/>
          <p:cNvSpPr txBox="1"/>
          <p:nvPr/>
        </p:nvSpPr>
        <p:spPr>
          <a:xfrm>
            <a:off x="6424613" y="3217863"/>
            <a:ext cx="431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  <a:buClrTx/>
            </a:pP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252978" name="文本框 252977"/>
          <p:cNvSpPr txBox="1"/>
          <p:nvPr/>
        </p:nvSpPr>
        <p:spPr>
          <a:xfrm>
            <a:off x="2259013" y="5741988"/>
            <a:ext cx="431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  <a:buClrTx/>
            </a:pP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252980" name="文本框 252979"/>
          <p:cNvSpPr txBox="1"/>
          <p:nvPr/>
        </p:nvSpPr>
        <p:spPr>
          <a:xfrm>
            <a:off x="3267075" y="1525588"/>
            <a:ext cx="431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  <a:buClrTx/>
            </a:pP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</a:t>
            </a:r>
          </a:p>
        </p:txBody>
      </p:sp>
      <p:sp>
        <p:nvSpPr>
          <p:cNvPr id="252981" name="文本框 252980"/>
          <p:cNvSpPr txBox="1"/>
          <p:nvPr/>
        </p:nvSpPr>
        <p:spPr>
          <a:xfrm>
            <a:off x="6938963" y="2676525"/>
            <a:ext cx="431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  <a:buClrTx/>
            </a:pP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</a:t>
            </a:r>
          </a:p>
        </p:txBody>
      </p:sp>
      <p:sp>
        <p:nvSpPr>
          <p:cNvPr id="252982" name="文本框 252981"/>
          <p:cNvSpPr txBox="1"/>
          <p:nvPr/>
        </p:nvSpPr>
        <p:spPr>
          <a:xfrm>
            <a:off x="3770313" y="3903663"/>
            <a:ext cx="431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  <a:buClrTx/>
            </a:pP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</a:t>
            </a:r>
          </a:p>
        </p:txBody>
      </p:sp>
      <p:sp>
        <p:nvSpPr>
          <p:cNvPr id="252983" name="文本框 252982"/>
          <p:cNvSpPr txBox="1"/>
          <p:nvPr/>
        </p:nvSpPr>
        <p:spPr>
          <a:xfrm>
            <a:off x="6578600" y="4046538"/>
            <a:ext cx="431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  <a:buClrTx/>
            </a:pP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</a:t>
            </a:r>
          </a:p>
        </p:txBody>
      </p:sp>
      <p:sp>
        <p:nvSpPr>
          <p:cNvPr id="252985" name="文本框 252984"/>
          <p:cNvSpPr txBox="1"/>
          <p:nvPr/>
        </p:nvSpPr>
        <p:spPr>
          <a:xfrm>
            <a:off x="7821613" y="4687888"/>
            <a:ext cx="431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  <a:buClrTx/>
            </a:pP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en-US" altLang="zh-CN" dirty="0"/>
              <a:pPr lvl="0">
                <a:buClrTx/>
                <a:buChar char="•"/>
              </a:pPr>
              <a:t>25</a:t>
            </a:fld>
            <a:endParaRPr lang="zh-CN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文本框 253954"/>
          <p:cNvSpPr txBox="1"/>
          <p:nvPr/>
        </p:nvSpPr>
        <p:spPr>
          <a:xfrm>
            <a:off x="868363" y="1563688"/>
            <a:ext cx="7405687" cy="337820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lvl="0" algn="l">
              <a:lnSpc>
                <a:spcPct val="180000"/>
              </a:lnSpc>
              <a:spcBef>
                <a:spcPct val="0"/>
              </a:spcBef>
              <a:buClrTx/>
            </a:pP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两个力作用在杠杆两端使杠杆平衡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则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     )</a:t>
            </a:r>
          </a:p>
          <a:p>
            <a:pPr lvl="0" algn="l">
              <a:lnSpc>
                <a:spcPct val="180000"/>
              </a:lnSpc>
              <a:spcBef>
                <a:spcPct val="0"/>
              </a:spcBef>
              <a:buClrTx/>
            </a:pP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A.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这两个力的大小必须相等</a:t>
            </a:r>
          </a:p>
          <a:p>
            <a:pPr lvl="0" algn="l">
              <a:lnSpc>
                <a:spcPct val="180000"/>
              </a:lnSpc>
              <a:spcBef>
                <a:spcPct val="0"/>
              </a:spcBef>
              <a:buClrTx/>
            </a:pP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B.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这两个力的力臂长必须相等</a:t>
            </a:r>
          </a:p>
          <a:p>
            <a:pPr lvl="0" algn="l">
              <a:lnSpc>
                <a:spcPct val="180000"/>
              </a:lnSpc>
              <a:spcBef>
                <a:spcPct val="0"/>
              </a:spcBef>
              <a:buClrTx/>
            </a:pP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C.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力臂较长的那个力比较大</a:t>
            </a:r>
          </a:p>
          <a:p>
            <a:pPr lvl="0" algn="l">
              <a:lnSpc>
                <a:spcPct val="180000"/>
              </a:lnSpc>
              <a:spcBef>
                <a:spcPct val="0"/>
              </a:spcBef>
              <a:buClrTx/>
            </a:pP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D.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力臂较长的那个力比较小</a:t>
            </a:r>
          </a:p>
        </p:txBody>
      </p:sp>
      <p:sp>
        <p:nvSpPr>
          <p:cNvPr id="253956" name="文本框 253955"/>
          <p:cNvSpPr txBox="1"/>
          <p:nvPr/>
        </p:nvSpPr>
        <p:spPr>
          <a:xfrm>
            <a:off x="6718300" y="1819275"/>
            <a:ext cx="5762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  <a:buClrTx/>
            </a:pPr>
            <a:r>
              <a:rPr lang="en-US" altLang="zh-CN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D</a:t>
            </a:r>
          </a:p>
        </p:txBody>
      </p:sp>
      <p:pic>
        <p:nvPicPr>
          <p:cNvPr id="253957" name="图片 253956" descr="20088118521848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3825" y="5308600"/>
            <a:ext cx="714375" cy="714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3958" name="图片 253957" descr="20088118521848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950" y="5441950"/>
            <a:ext cx="714375" cy="714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en-US" altLang="zh-CN" dirty="0"/>
              <a:pPr lvl="0">
                <a:buClrTx/>
                <a:buChar char="•"/>
              </a:pPr>
              <a:t>26</a:t>
            </a:fld>
            <a:endParaRPr lang="zh-CN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9" name="文本框 234498"/>
          <p:cNvSpPr txBox="1"/>
          <p:nvPr/>
        </p:nvSpPr>
        <p:spPr>
          <a:xfrm>
            <a:off x="684848" y="1727200"/>
            <a:ext cx="7405687" cy="426974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lvl="0" algn="l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什么是杠杆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</a:p>
          <a:p>
            <a:pPr lvl="0" algn="l">
              <a:lnSpc>
                <a:spcPct val="100000"/>
              </a:lnSpc>
              <a:spcBef>
                <a:spcPct val="0"/>
              </a:spcBef>
              <a:buClrTx/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在力的作用下，能绕某一固定点转动的硬棒，物理学中叫作杠杆。</a:t>
            </a:r>
          </a:p>
          <a:p>
            <a:pPr lvl="0" algn="l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杠杆的五要素：支点、动力、阻力、动力臂、阻力臂。</a:t>
            </a:r>
          </a:p>
          <a:p>
            <a:pPr lvl="0" algn="l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杠杆的平衡条件：动力×动力臂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阻力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×阻力臂</a:t>
            </a:r>
          </a:p>
          <a:p>
            <a:pPr lvl="0" algn="l">
              <a:lnSpc>
                <a:spcPct val="100000"/>
              </a:lnSpc>
              <a:spcBef>
                <a:spcPct val="0"/>
              </a:spcBef>
              <a:buClrTx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     即：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en-US" altLang="zh-CN" sz="2800" b="1" baseline="-25000">
                <a:solidFill>
                  <a:srgbClr val="0000FF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</a:t>
            </a:r>
            <a:r>
              <a:rPr lang="en-US" altLang="zh-CN" sz="2800" b="1" baseline="-25000">
                <a:solidFill>
                  <a:srgbClr val="0000FF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en-US" altLang="zh-CN" sz="2800" b="1">
                <a:solidFill>
                  <a:srgbClr val="0000FF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en-US" altLang="zh-CN" sz="2800" b="1" baseline="-25000">
                <a:solidFill>
                  <a:srgbClr val="0000FF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l</a:t>
            </a:r>
            <a:r>
              <a:rPr lang="en-US" altLang="zh-CN" sz="2800" b="1" baseline="-25000">
                <a:solidFill>
                  <a:srgbClr val="0000FF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</a:p>
          <a:p>
            <a:pPr lvl="0" algn="l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altLang="zh-CN" sz="2400" b="1">
                <a:solidFill>
                  <a:srgbClr val="0000FF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sz="2400" b="1">
                <a:solidFill>
                  <a:srgbClr val="0000FF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杠杆的分类：省力杠杆：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l</a:t>
            </a:r>
            <a:r>
              <a:rPr lang="en-US" altLang="zh-CN" sz="2800" b="1" baseline="-25000">
                <a:solidFill>
                  <a:srgbClr val="0000FF"/>
                </a:solidFill>
                <a:uFillTx/>
                <a:latin typeface="宋体" panose="02010600030101010101" pitchFamily="2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0000FF"/>
                </a:solidFill>
                <a:uFillTx/>
                <a:latin typeface="宋体" panose="02010600030101010101" pitchFamily="2" charset="-122"/>
                <a:sym typeface="+mn-ea"/>
              </a:rPr>
              <a:t>＞</a:t>
            </a:r>
            <a:r>
              <a:rPr lang="en-US" altLang="zh-CN" sz="2800" b="1">
                <a:solidFill>
                  <a:srgbClr val="0000FF"/>
                </a:solidFill>
                <a:uFillTx/>
                <a:latin typeface="宋体" panose="02010600030101010101" pitchFamily="2" charset="-122"/>
                <a:sym typeface="+mn-ea"/>
              </a:rPr>
              <a:t>l</a:t>
            </a:r>
            <a:r>
              <a:rPr lang="en-US" altLang="zh-CN" sz="2800" b="1" baseline="-25000">
                <a:solidFill>
                  <a:srgbClr val="0000FF"/>
                </a:solidFill>
                <a:uFillTx/>
                <a:latin typeface="宋体" panose="02010600030101010101" pitchFamily="2" charset="-122"/>
                <a:sym typeface="+mn-ea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uFillTx/>
                <a:latin typeface="宋体" panose="02010600030101010101" pitchFamily="2" charset="-122"/>
                <a:sym typeface="+mn-ea"/>
              </a:rPr>
              <a:t> </a:t>
            </a:r>
            <a:endParaRPr lang="zh-CN" altLang="en-US" sz="2800" b="1">
              <a:solidFill>
                <a:srgbClr val="0000FF"/>
              </a:solidFill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algn="l">
              <a:lnSpc>
                <a:spcPct val="100000"/>
              </a:lnSpc>
              <a:spcBef>
                <a:spcPct val="0"/>
              </a:spcBef>
              <a:buClrTx/>
            </a:pPr>
            <a:r>
              <a:rPr lang="zh-CN" altLang="en-US" sz="2400" b="1">
                <a:solidFill>
                  <a:srgbClr val="0000FF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              费力杠杆：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l</a:t>
            </a:r>
            <a:r>
              <a:rPr lang="en-US" altLang="zh-CN" sz="2800" b="1" baseline="-25000">
                <a:solidFill>
                  <a:srgbClr val="0000FF"/>
                </a:solidFill>
                <a:uFillTx/>
                <a:latin typeface="宋体" panose="02010600030101010101" pitchFamily="2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0000FF"/>
                </a:solidFill>
                <a:uFillTx/>
                <a:latin typeface="宋体" panose="02010600030101010101" pitchFamily="2" charset="-122"/>
                <a:sym typeface="+mn-ea"/>
              </a:rPr>
              <a:t>＜</a:t>
            </a:r>
            <a:r>
              <a:rPr lang="en-US" altLang="zh-CN" sz="2800" b="1">
                <a:solidFill>
                  <a:srgbClr val="0000FF"/>
                </a:solidFill>
                <a:uFillTx/>
                <a:latin typeface="宋体" panose="02010600030101010101" pitchFamily="2" charset="-122"/>
                <a:sym typeface="+mn-ea"/>
              </a:rPr>
              <a:t>l</a:t>
            </a:r>
            <a:r>
              <a:rPr lang="en-US" altLang="zh-CN" sz="2800" b="1" baseline="-25000">
                <a:solidFill>
                  <a:srgbClr val="0000FF"/>
                </a:solidFill>
                <a:uFillTx/>
                <a:latin typeface="宋体" panose="02010600030101010101" pitchFamily="2" charset="-122"/>
                <a:sym typeface="+mn-ea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uFillTx/>
                <a:latin typeface="宋体" panose="02010600030101010101" pitchFamily="2" charset="-122"/>
                <a:sym typeface="+mn-ea"/>
              </a:rPr>
              <a:t> </a:t>
            </a:r>
            <a:endParaRPr lang="zh-CN" altLang="en-US" sz="2800" b="1">
              <a:solidFill>
                <a:srgbClr val="0000FF"/>
              </a:solidFill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algn="l">
              <a:lnSpc>
                <a:spcPct val="100000"/>
              </a:lnSpc>
              <a:spcBef>
                <a:spcPct val="0"/>
              </a:spcBef>
              <a:buClrTx/>
            </a:pPr>
            <a:r>
              <a:rPr lang="zh-CN" altLang="en-US" sz="2400" b="1">
                <a:solidFill>
                  <a:srgbClr val="0000FF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              等臂杠杆：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l</a:t>
            </a:r>
            <a:r>
              <a:rPr lang="en-US" altLang="zh-CN" sz="2800" b="1" baseline="-25000">
                <a:solidFill>
                  <a:srgbClr val="0000FF"/>
                </a:solidFill>
                <a:uFillTx/>
                <a:latin typeface="宋体" panose="02010600030101010101" pitchFamily="2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0000FF"/>
                </a:solidFill>
                <a:uFillTx/>
                <a:latin typeface="宋体" panose="02010600030101010101" pitchFamily="2" charset="-122"/>
                <a:sym typeface="+mn-ea"/>
              </a:rPr>
              <a:t>＝</a:t>
            </a:r>
            <a:r>
              <a:rPr lang="en-US" altLang="zh-CN" sz="2800" b="1">
                <a:solidFill>
                  <a:srgbClr val="0000FF"/>
                </a:solidFill>
                <a:uFillTx/>
                <a:latin typeface="宋体" panose="02010600030101010101" pitchFamily="2" charset="-122"/>
                <a:sym typeface="+mn-ea"/>
              </a:rPr>
              <a:t>l</a:t>
            </a:r>
            <a:r>
              <a:rPr lang="en-US" altLang="zh-CN" sz="2800" b="1" baseline="-25000">
                <a:solidFill>
                  <a:srgbClr val="0000FF"/>
                </a:solidFill>
                <a:uFillTx/>
                <a:latin typeface="宋体" panose="02010600030101010101" pitchFamily="2" charset="-122"/>
                <a:sym typeface="+mn-ea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uFillTx/>
                <a:latin typeface="宋体" panose="02010600030101010101" pitchFamily="2" charset="-122"/>
                <a:sym typeface="+mn-ea"/>
              </a:rPr>
              <a:t> </a:t>
            </a:r>
            <a:r>
              <a:rPr lang="en-US" altLang="zh-CN" sz="2800" b="1">
                <a:solidFill>
                  <a:srgbClr val="0000FF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</a:p>
          <a:p>
            <a:pPr lvl="0" algn="l">
              <a:lnSpc>
                <a:spcPct val="100000"/>
              </a:lnSpc>
              <a:spcBef>
                <a:spcPct val="0"/>
              </a:spcBef>
              <a:buClrTx/>
            </a:pPr>
            <a:endParaRPr lang="en-US" altLang="zh-CN" sz="2800" b="1" baseline="-25000">
              <a:solidFill>
                <a:srgbClr val="0000FF"/>
              </a:solidFill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34503" name="图片 23450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3565" y="853758"/>
            <a:ext cx="2686050" cy="873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en-US" altLang="zh-CN" dirty="0"/>
              <a:pPr lvl="0">
                <a:buClrTx/>
                <a:buChar char="•"/>
              </a:pPr>
              <a:t>27</a:t>
            </a:fld>
            <a:endParaRPr lang="zh-CN" dirty="0"/>
          </a:p>
        </p:txBody>
      </p:sp>
    </p:spTree>
    <p:custDataLst>
      <p:tags r:id="rId1"/>
    </p:custData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800" b="1"/>
              <a:t>作业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1520825" y="3409950"/>
            <a:ext cx="5847715" cy="2110105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/>
              <a:t>1.</a:t>
            </a:r>
            <a:r>
              <a:rPr lang="zh-CN" altLang="en-US" sz="3600"/>
              <a:t>课后作业：</a:t>
            </a:r>
            <a:r>
              <a:rPr lang="en-US" altLang="zh-CN" sz="3600"/>
              <a:t>2</a:t>
            </a:r>
            <a:r>
              <a:rPr lang="zh-CN" altLang="en-US" sz="3600"/>
              <a:t>、</a:t>
            </a:r>
            <a:r>
              <a:rPr lang="en-US" altLang="zh-CN" sz="3600"/>
              <a:t>3</a:t>
            </a:r>
            <a:r>
              <a:rPr lang="zh-CN" altLang="en-US" sz="3600"/>
              <a:t>、</a:t>
            </a:r>
            <a:r>
              <a:rPr lang="en-US" altLang="zh-CN" sz="3600"/>
              <a:t>4</a:t>
            </a:r>
            <a:r>
              <a:rPr lang="zh-CN" altLang="en-US" sz="3600"/>
              <a:t>、</a:t>
            </a:r>
            <a:r>
              <a:rPr lang="en-US" altLang="zh-CN" sz="3600"/>
              <a:t>5</a:t>
            </a:r>
          </a:p>
          <a:p>
            <a:pPr algn="l"/>
            <a:r>
              <a:rPr lang="en-US" altLang="zh-CN" sz="3600"/>
              <a:t>2.</a:t>
            </a:r>
            <a:r>
              <a:rPr lang="zh-CN" altLang="en-US" sz="3600"/>
              <a:t>练习册本节内容</a:t>
            </a:r>
          </a:p>
          <a:p>
            <a:pPr algn="l"/>
            <a:endParaRPr lang="en-US" altLang="zh-CN" sz="3600"/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7" name="Text Box 8"/>
          <p:cNvSpPr txBox="1"/>
          <p:nvPr/>
        </p:nvSpPr>
        <p:spPr>
          <a:xfrm>
            <a:off x="628650" y="2698750"/>
            <a:ext cx="7907338" cy="20113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lnSpc>
                <a:spcPct val="140000"/>
              </a:lnSpc>
              <a:spcBef>
                <a:spcPct val="0"/>
              </a:spcBef>
              <a:buClrTx/>
            </a:pPr>
            <a:r>
              <a:rPr lang="zh-CN" altLang="zh-CN" sz="30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不念居安思危，戒奢以俭；斯以伐根而求木茂，塞源而欲流长也。 </a:t>
            </a:r>
          </a:p>
          <a:p>
            <a:pPr lvl="0" algn="r">
              <a:lnSpc>
                <a:spcPct val="140000"/>
              </a:lnSpc>
              <a:spcBef>
                <a:spcPct val="0"/>
              </a:spcBef>
              <a:buClrTx/>
            </a:pPr>
            <a:r>
              <a:rPr lang="zh-CN" altLang="zh-CN" sz="30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—— 魏徵</a:t>
            </a:r>
            <a:endParaRPr lang="en-US" altLang="zh-CN" sz="300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07209" name="图片 307208" descr="末页放的彩图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1650" y="1358900"/>
            <a:ext cx="3035300" cy="960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10" name="图片 307209">
            <a:hlinkClick r:id="rId4" action="ppaction://hlinkpres?slideindex=1&amp;slidetitle=" tooltip="点击返回目录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9675" y="5699125"/>
            <a:ext cx="1358900" cy="957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en-US" altLang="zh-CN" dirty="0"/>
              <a:pPr lvl="0">
                <a:buClrTx/>
                <a:buChar char="•"/>
              </a:pPr>
              <a:t>29</a:t>
            </a:fld>
            <a:endParaRPr lang="zh-CN" dirty="0"/>
          </a:p>
        </p:txBody>
      </p:sp>
    </p:spTree>
    <p:custDataLst>
      <p:tags r:id="rId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趣味实验：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两只兔子共同拔一个萝卜，同时拔起，但是该如何分呢？它们出现了分歧。这时小猴子出了个主意，用绳子把萝卜拴住，当它在水平位置平衡时，把萝卜切成两半，就均分了。同学们觉得这个方法好吗？真的均分萝卜了吗？让我们来动手做一做吧。</a:t>
            </a:r>
          </a:p>
        </p:txBody>
      </p:sp>
      <p:pic>
        <p:nvPicPr>
          <p:cNvPr id="6" name="图片 5" descr="兔子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8830" y="3065780"/>
            <a:ext cx="4779645" cy="3766185"/>
          </a:xfrm>
          <a:prstGeom prst="rect">
            <a:avLst/>
          </a:prstGeom>
        </p:spPr>
      </p:pic>
      <p:graphicFrame>
        <p:nvGraphicFramePr>
          <p:cNvPr id="7" name="对象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1025" r:id="rId5" imgW="914400" imgH="215640" progId="Equation.3">
              <p:embed/>
            </p:oleObj>
          </a:graphicData>
        </a:graphic>
      </p:graphicFrame>
      <p:graphicFrame>
        <p:nvGraphicFramePr>
          <p:cNvPr id="8" name="对象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1026" r:id="rId6" imgW="914400" imgH="215640" progId="Equation.3">
              <p:embed/>
            </p:oleObj>
          </a:graphicData>
        </a:graphic>
      </p:graphicFrame>
      <p:pic>
        <p:nvPicPr>
          <p:cNvPr id="11" name="图片 10" descr="猴子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59580" y="2787650"/>
            <a:ext cx="5238115" cy="3809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100" name="图片 260099" descr="石头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0138" y="0"/>
            <a:ext cx="6696075" cy="3959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0101" name="图片 260100" descr="钉锤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8838" y="3429000"/>
            <a:ext cx="3349625" cy="3684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0102" name="图片 260101" descr="抽水机0"/>
          <p:cNvPicPr>
            <a:picLocks noChangeAspect="1"/>
          </p:cNvPicPr>
          <p:nvPr/>
        </p:nvPicPr>
        <p:blipFill>
          <a:blip r:embed="rId5" cstate="print">
            <a:lum bright="-34000" contrast="-34000"/>
          </a:blip>
          <a:stretch>
            <a:fillRect/>
          </a:stretch>
        </p:blipFill>
        <p:spPr>
          <a:xfrm>
            <a:off x="3371850" y="3790950"/>
            <a:ext cx="5245100" cy="2684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0103" name="文本框 260102"/>
          <p:cNvSpPr txBox="1"/>
          <p:nvPr/>
        </p:nvSpPr>
        <p:spPr>
          <a:xfrm>
            <a:off x="941388" y="974725"/>
            <a:ext cx="7391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观察下列工具，思考并讨论其共同特征</a:t>
            </a:r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en-US" altLang="zh-CN" dirty="0"/>
              <a:pPr lvl="0">
                <a:buClrTx/>
                <a:buChar char="•"/>
              </a:pPr>
              <a:t>4</a:t>
            </a:fld>
            <a:endParaRPr lang="zh-CN" dirty="0"/>
          </a:p>
        </p:txBody>
      </p:sp>
    </p:spTree>
    <p:custDataLst>
      <p:tags r:id="rId1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5" name="文本框 261124"/>
          <p:cNvSpPr txBox="1"/>
          <p:nvPr/>
        </p:nvSpPr>
        <p:spPr>
          <a:xfrm>
            <a:off x="2940050" y="1203325"/>
            <a:ext cx="31035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  <a:buClrTx/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一、认识杠杆</a:t>
            </a:r>
          </a:p>
        </p:txBody>
      </p:sp>
      <p:sp>
        <p:nvSpPr>
          <p:cNvPr id="261126" name="文本框 261125"/>
          <p:cNvSpPr txBox="1"/>
          <p:nvPr/>
        </p:nvSpPr>
        <p:spPr>
          <a:xfrm>
            <a:off x="914400" y="1668463"/>
            <a:ext cx="7283450" cy="418147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lvl="0" algn="l">
              <a:lnSpc>
                <a:spcPct val="160000"/>
              </a:lnSpc>
              <a:spcBef>
                <a:spcPct val="0"/>
              </a:spcBef>
              <a:buClrTx/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共同特征：</a:t>
            </a:r>
          </a:p>
          <a:p>
            <a:pPr lvl="0" algn="l">
              <a:lnSpc>
                <a:spcPct val="160000"/>
              </a:lnSpc>
              <a:spcBef>
                <a:spcPct val="0"/>
              </a:spcBef>
              <a:buClrTx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受力的作用</a:t>
            </a:r>
          </a:p>
          <a:p>
            <a:pPr lvl="0" algn="l">
              <a:lnSpc>
                <a:spcPct val="160000"/>
              </a:lnSpc>
              <a:spcBef>
                <a:spcPct val="0"/>
              </a:spcBef>
              <a:buClrTx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绕固定点转动</a:t>
            </a:r>
          </a:p>
          <a:p>
            <a:pPr lvl="0" algn="l">
              <a:lnSpc>
                <a:spcPct val="160000"/>
              </a:lnSpc>
              <a:spcBef>
                <a:spcPct val="0"/>
              </a:spcBef>
              <a:buClrTx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比较坚硬</a:t>
            </a:r>
          </a:p>
          <a:p>
            <a:pPr lvl="0" algn="l">
              <a:lnSpc>
                <a:spcPct val="160000"/>
              </a:lnSpc>
              <a:spcBef>
                <a:spcPct val="0"/>
              </a:spcBef>
              <a:buClrTx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杠杆定义：</a:t>
            </a:r>
          </a:p>
          <a:p>
            <a:pPr lvl="0" algn="l">
              <a:lnSpc>
                <a:spcPct val="160000"/>
              </a:lnSpc>
              <a:spcBef>
                <a:spcPct val="0"/>
              </a:spcBef>
              <a:buClrTx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在力的作用下，能绕某一固定点转动的硬棒，叫作杠杆。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en-US" altLang="zh-CN" dirty="0"/>
              <a:pPr lvl="0">
                <a:buClrTx/>
                <a:buChar char="•"/>
              </a:pPr>
              <a:t>5</a:t>
            </a:fld>
            <a:endParaRPr lang="zh-CN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1" name="文本框 263170"/>
          <p:cNvSpPr txBox="1"/>
          <p:nvPr/>
        </p:nvSpPr>
        <p:spPr>
          <a:xfrm>
            <a:off x="914400" y="868363"/>
            <a:ext cx="7594600" cy="60325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lvl="0" algn="l">
              <a:lnSpc>
                <a:spcPct val="140000"/>
              </a:lnSpc>
              <a:spcBef>
                <a:spcPct val="0"/>
              </a:spcBef>
              <a:buClrTx/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提问：在现实生活中，你还能举出哪些杠杆的实例呢？</a:t>
            </a:r>
          </a:p>
        </p:txBody>
      </p:sp>
      <p:pic>
        <p:nvPicPr>
          <p:cNvPr id="263172" name="图片 263171" descr="0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88" y="1770063"/>
            <a:ext cx="2665412" cy="1654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3173" name="图片 263172" descr="0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75" y="1560513"/>
            <a:ext cx="2813050" cy="218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3174" name="图片 263173" descr="0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1850" y="3641725"/>
            <a:ext cx="2520950" cy="2265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3175" name="图片 263174" descr="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10263" y="3892550"/>
            <a:ext cx="2825750" cy="207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3176" name="图片 263175" descr="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19475" y="3281363"/>
            <a:ext cx="2389188" cy="2055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  <a:buChar char="•"/>
            </a:pPr>
            <a:fld id="{9A0DB2DC-4C9A-4742-B13C-FB6460FD3503}" type="slidenum">
              <a:rPr lang="en-US" altLang="zh-CN" dirty="0"/>
              <a:pPr lvl="0">
                <a:buClrTx/>
                <a:buChar char="•"/>
              </a:pPr>
              <a:t>6</a:t>
            </a:fld>
            <a:endParaRPr lang="zh-CN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1785" y="2112963"/>
            <a:ext cx="975360" cy="2631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dirty="0" smtClean="0">
                <a:solidFill>
                  <a:srgbClr val="CC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捣谷用的舂</a:t>
            </a:r>
          </a:p>
        </p:txBody>
      </p:sp>
    </p:spTree>
    <p:controls>
      <p:control spid="79873" name="ShockwaveFlash1" r:id="rId2" imgW="7559905" imgH="6522084"/>
    </p:controls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24790" y="1651635"/>
            <a:ext cx="975360" cy="35547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 dirty="0" smtClean="0">
                <a:solidFill>
                  <a:srgbClr val="CC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汲水的桔槔</a:t>
            </a:r>
          </a:p>
        </p:txBody>
      </p:sp>
    </p:spTree>
    <p:controls>
      <p:control spid="83969" name="ShockwaveFlash1" r:id="rId2" imgW="7388522" imgH="6548916"/>
    </p:controls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塔吊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985" y="203835"/>
            <a:ext cx="9147810" cy="58394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84313" y="5936615"/>
            <a:ext cx="5798820" cy="883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 dirty="0" smtClean="0">
                <a:solidFill>
                  <a:srgbClr val="CC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现代建筑工地里用的塔吊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274*i*0"/>
  <p:tag name="KSO_WM_TEMPLATE_CATEGORY" val="custom"/>
  <p:tag name="KSO_WM_TEMPLATE_INDEX" val="15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5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5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5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5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5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5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5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5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5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5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5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5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5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5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5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5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5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5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5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5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51"/>
</p:tagLst>
</file>

<file path=ppt/theme/theme1.xml><?xml version="1.0" encoding="utf-8"?>
<a:theme xmlns:a="http://schemas.openxmlformats.org/drawingml/2006/main" name="2_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梯田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2C1D3"/>
      </a:accent6>
      <a:hlink>
        <a:srgbClr val="6767FF"/>
      </a:hlink>
      <a:folHlink>
        <a:srgbClr val="9933FF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2C1D3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6D79F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1"/>
        </a:accent5>
        <a:accent6>
          <a:srgbClr val="BBC9B8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CC"/>
        </a:dk1>
        <a:lt1>
          <a:srgbClr val="336600"/>
        </a:lt1>
        <a:dk2>
          <a:srgbClr val="FFFFCC"/>
        </a:dk2>
        <a:lt2>
          <a:srgbClr val="333300"/>
        </a:lt2>
        <a:accent1>
          <a:srgbClr val="99CC00"/>
        </a:accent1>
        <a:accent2>
          <a:srgbClr val="669900"/>
        </a:accent2>
        <a:accent3>
          <a:srgbClr val="ADB9AA"/>
        </a:accent3>
        <a:accent4>
          <a:srgbClr val="DCDCAF"/>
        </a:accent4>
        <a:accent5>
          <a:srgbClr val="CAE2AA"/>
        </a:accent5>
        <a:accent6>
          <a:srgbClr val="5B8900"/>
        </a:accent6>
        <a:hlink>
          <a:srgbClr val="CC99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4A48"/>
        </a:lt1>
        <a:dk2>
          <a:srgbClr val="FFFFFF"/>
        </a:dk2>
        <a:lt2>
          <a:srgbClr val="424458"/>
        </a:lt2>
        <a:accent1>
          <a:srgbClr val="83B200"/>
        </a:accent1>
        <a:accent2>
          <a:srgbClr val="006260"/>
        </a:accent2>
        <a:accent3>
          <a:srgbClr val="AAB2B1"/>
        </a:accent3>
        <a:accent4>
          <a:srgbClr val="DCDCDC"/>
        </a:accent4>
        <a:accent5>
          <a:srgbClr val="C2D5AA"/>
        </a:accent5>
        <a:accent6>
          <a:srgbClr val="005755"/>
        </a:accent6>
        <a:hlink>
          <a:srgbClr val="66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1C2046"/>
        </a:lt1>
        <a:dk2>
          <a:srgbClr val="FFFFFF"/>
        </a:dk2>
        <a:lt2>
          <a:srgbClr val="000000"/>
        </a:lt2>
        <a:accent1>
          <a:srgbClr val="00CCFF"/>
        </a:accent1>
        <a:accent2>
          <a:srgbClr val="2D226E"/>
        </a:accent2>
        <a:accent3>
          <a:srgbClr val="AAABB1"/>
        </a:accent3>
        <a:accent4>
          <a:srgbClr val="DCDCDC"/>
        </a:accent4>
        <a:accent5>
          <a:srgbClr val="AAE2FF"/>
        </a:accent5>
        <a:accent6>
          <a:srgbClr val="281E62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66"/>
        </a:lt1>
        <a:dk2>
          <a:srgbClr val="FFFFFF"/>
        </a:dk2>
        <a:lt2>
          <a:srgbClr val="424458"/>
        </a:lt2>
        <a:accent1>
          <a:srgbClr val="6666FF"/>
        </a:accent1>
        <a:accent2>
          <a:srgbClr val="333399"/>
        </a:accent2>
        <a:accent3>
          <a:srgbClr val="AAAAB9"/>
        </a:accent3>
        <a:accent4>
          <a:srgbClr val="DCDCDC"/>
        </a:accent4>
        <a:accent5>
          <a:srgbClr val="B9B9FF"/>
        </a:accent5>
        <a:accent6>
          <a:srgbClr val="2D2D89"/>
        </a:accent6>
        <a:hlink>
          <a:srgbClr val="FF99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CC"/>
        </a:dk1>
        <a:lt1>
          <a:srgbClr val="390B20"/>
        </a:lt1>
        <a:dk2>
          <a:srgbClr val="FFFFCC"/>
        </a:dk2>
        <a:lt2>
          <a:srgbClr val="1C1C1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CDCAF"/>
        </a:accent4>
        <a:accent5>
          <a:srgbClr val="FFC7BB"/>
        </a:accent5>
        <a:accent6>
          <a:srgbClr val="4C1147"/>
        </a:accent6>
        <a:hlink>
          <a:srgbClr val="637D95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722104"/>
        </a:lt1>
        <a:dk2>
          <a:srgbClr val="FFFFFF"/>
        </a:dk2>
        <a:lt2>
          <a:srgbClr val="4C0000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CDCDC"/>
        </a:accent4>
        <a:accent5>
          <a:srgbClr val="E2B9AA"/>
        </a:accent5>
        <a:accent6>
          <a:srgbClr val="7B2800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A000120140530A07PPBG">
  <a:themeElements>
    <a:clrScheme name="自定义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F28711"/>
      </a:accent1>
      <a:accent2>
        <a:srgbClr val="D37051"/>
      </a:accent2>
      <a:accent3>
        <a:srgbClr val="C8460C"/>
      </a:accent3>
      <a:accent4>
        <a:srgbClr val="BAD038"/>
      </a:accent4>
      <a:accent5>
        <a:srgbClr val="D2689D"/>
      </a:accent5>
      <a:accent6>
        <a:srgbClr val="E4DD48"/>
      </a:accent6>
      <a:hlink>
        <a:srgbClr val="FFC00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600" dirty="0" smtClean="0">
            <a:solidFill>
              <a:srgbClr val="757575"/>
            </a:solidFill>
            <a:latin typeface="黑体" panose="02010609060101010101" pitchFamily="2" charset="-122"/>
            <a:ea typeface="黑体" panose="02010609060101010101" pitchFamily="2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0</TotalTime>
  <Words>1110</Words>
  <Application>Microsoft Office PowerPoint</Application>
  <PresentationFormat>全屏显示(4:3)</PresentationFormat>
  <Paragraphs>207</Paragraphs>
  <Slides>29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6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6" baseType="lpstr">
      <vt:lpstr>2_自定义设计方案</vt:lpstr>
      <vt:lpstr>5_默认设计模板</vt:lpstr>
      <vt:lpstr>6_默认设计模板</vt:lpstr>
      <vt:lpstr>模板</vt:lpstr>
      <vt:lpstr>梯田</vt:lpstr>
      <vt:lpstr>A000120140530A07PPBG</vt:lpstr>
      <vt:lpstr>Microsoft 公式 3.0</vt:lpstr>
      <vt:lpstr>幻灯片 1</vt:lpstr>
      <vt:lpstr>幻灯片 2</vt:lpstr>
      <vt:lpstr>趣味实验：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作业</vt:lpstr>
      <vt:lpstr>幻灯片 29</vt:lpstr>
    </vt:vector>
  </TitlesOfParts>
  <Company>世纪金榜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世纪金榜</dc:title>
  <dc:creator>世纪金榜</dc:creator>
  <cp:lastModifiedBy>China</cp:lastModifiedBy>
  <cp:revision>770</cp:revision>
  <dcterms:created xsi:type="dcterms:W3CDTF">2001-04-08T04:59:00Z</dcterms:created>
  <dcterms:modified xsi:type="dcterms:W3CDTF">2019-04-02T12:44:25Z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