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9"/>
  </p:notesMasterIdLst>
  <p:sldIdLst>
    <p:sldId id="588" r:id="rId4"/>
    <p:sldId id="487" r:id="rId5"/>
    <p:sldId id="603" r:id="rId6"/>
    <p:sldId id="604" r:id="rId7"/>
    <p:sldId id="568" r:id="rId8"/>
    <p:sldId id="567" r:id="rId10"/>
    <p:sldId id="489" r:id="rId11"/>
    <p:sldId id="443" r:id="rId12"/>
    <p:sldId id="579" r:id="rId13"/>
    <p:sldId id="593" r:id="rId14"/>
    <p:sldId id="445" r:id="rId15"/>
    <p:sldId id="591" r:id="rId16"/>
    <p:sldId id="586" r:id="rId17"/>
    <p:sldId id="605" r:id="rId18"/>
    <p:sldId id="606" r:id="rId19"/>
    <p:sldId id="595" r:id="rId20"/>
    <p:sldId id="563" r:id="rId21"/>
    <p:sldId id="596" r:id="rId22"/>
    <p:sldId id="592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E181"/>
    <a:srgbClr val="FF3300"/>
    <a:srgbClr val="000000"/>
    <a:srgbClr val="9FFF3F"/>
    <a:srgbClr val="003600"/>
    <a:srgbClr val="FF3399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8"/>
    <p:restoredTop sz="94660"/>
  </p:normalViewPr>
  <p:slideViewPr>
    <p:cSldViewPr showGuides="1">
      <p:cViewPr>
        <p:scale>
          <a:sx n="81" d="100"/>
          <a:sy n="81" d="100"/>
        </p:scale>
        <p:origin x="-547" y="82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922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55650" y="1052513"/>
            <a:ext cx="7772400" cy="1146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/>
          <a:lstStyle>
            <a:lvl1pPr marL="0" indent="0" algn="r">
              <a:defRPr sz="3600" b="1"/>
            </a:lvl1pPr>
          </a:lstStyle>
          <a:p>
            <a:pPr lvl="0"/>
            <a:r>
              <a:rPr lang="zh-CN" altLang="en-US" noProof="0" smtClean="0">
                <a:sym typeface="Calibri" panose="020F0502020204030204" pitchFamily="34" charset="0"/>
              </a:rPr>
              <a:t>单击此处编辑母版标题样式</a:t>
            </a:r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124075" y="2349500"/>
            <a:ext cx="6400800" cy="10080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>
            <a:lvl1pPr marL="0" indent="0" algn="r">
              <a:buFont typeface="Arial" panose="020B0604020202020204" pitchFamily="34" charset="0"/>
              <a:buNone/>
              <a:defRPr sz="2800">
                <a:solidFill>
                  <a:srgbClr val="99CC00"/>
                </a:solidFill>
              </a:defRPr>
            </a:lvl1pPr>
          </a:lstStyle>
          <a:p>
            <a:pPr lvl="0"/>
            <a:r>
              <a:rPr lang="zh-CN" altLang="en-US" noProof="0" smtClean="0">
                <a:sym typeface="Calibri" panose="020F0502020204030204" pitchFamily="34" charset="0"/>
              </a:rPr>
              <a:t>单击此处编辑母版副标题样式</a:t>
            </a:r>
            <a:endParaRPr lang="zh-CN" altLang="en-US" noProof="0" smtClean="0"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58875" y="838200"/>
            <a:ext cx="7239000" cy="76200"/>
          </a:xfrm>
          <a:prstGeom prst="rect">
            <a:avLst/>
          </a:prstGeom>
          <a:solidFill>
            <a:srgbClr val="0066CC">
              <a:alpha val="89803"/>
            </a:srgbClr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amond/>
  </p:transition>
  <p:hf sldNum="0" hdr="0" ftr="0" dt="0"/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l" rtl="0" fontAlgn="base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l" rtl="0" fontAlgn="base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l" rtl="0" fontAlgn="base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l" rtl="0" fontAlgn="base">
        <a:spcBef>
          <a:spcPct val="0"/>
        </a:spcBef>
        <a:spcAft>
          <a:spcPct val="0"/>
        </a:spcAft>
        <a:defRPr sz="3200">
          <a:solidFill>
            <a:srgbClr val="99CC00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22686;&#22823;&#21644;&#20943;&#23567;&#21387;&#24378;_&#39640;&#28165;.mp4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D:/mohaisheng/http:/humbabe.arc.nasa.gov/mgcm/micromet/Blaise_Pascal.jpg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立方体 3"/>
          <p:cNvSpPr/>
          <p:nvPr/>
        </p:nvSpPr>
        <p:spPr>
          <a:xfrm>
            <a:off x="4859338" y="4076700"/>
            <a:ext cx="504825" cy="1296988"/>
          </a:xfrm>
          <a:prstGeom prst="cube">
            <a:avLst>
              <a:gd name="adj" fmla="val 537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立方体 5"/>
          <p:cNvSpPr/>
          <p:nvPr/>
        </p:nvSpPr>
        <p:spPr>
          <a:xfrm>
            <a:off x="5292725" y="4292600"/>
            <a:ext cx="503238" cy="1296988"/>
          </a:xfrm>
          <a:prstGeom prst="cube">
            <a:avLst>
              <a:gd name="adj" fmla="val 537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立方体 6"/>
          <p:cNvSpPr/>
          <p:nvPr/>
        </p:nvSpPr>
        <p:spPr>
          <a:xfrm>
            <a:off x="5795963" y="4437063"/>
            <a:ext cx="504825" cy="1295400"/>
          </a:xfrm>
          <a:prstGeom prst="cube">
            <a:avLst>
              <a:gd name="adj" fmla="val 5374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立方体 7"/>
          <p:cNvSpPr/>
          <p:nvPr/>
        </p:nvSpPr>
        <p:spPr>
          <a:xfrm>
            <a:off x="6372225" y="4581525"/>
            <a:ext cx="503238" cy="1295400"/>
          </a:xfrm>
          <a:prstGeom prst="cube">
            <a:avLst>
              <a:gd name="adj" fmla="val 53742"/>
            </a:avLst>
          </a:prstGeom>
          <a:solidFill>
            <a:srgbClr val="73BED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6948488" y="4724400"/>
            <a:ext cx="503238" cy="1296988"/>
          </a:xfrm>
          <a:prstGeom prst="cube">
            <a:avLst>
              <a:gd name="adj" fmla="val 53742"/>
            </a:avLst>
          </a:prstGeom>
          <a:solidFill>
            <a:srgbClr val="57A6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立方体 10"/>
          <p:cNvSpPr/>
          <p:nvPr/>
        </p:nvSpPr>
        <p:spPr>
          <a:xfrm>
            <a:off x="7524750" y="4868863"/>
            <a:ext cx="503238" cy="1296988"/>
          </a:xfrm>
          <a:prstGeom prst="cube">
            <a:avLst>
              <a:gd name="adj" fmla="val 53742"/>
            </a:avLst>
          </a:prstGeom>
          <a:solidFill>
            <a:srgbClr val="3A96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54350" y="3213100"/>
            <a:ext cx="8064500" cy="1439863"/>
          </a:xfrm>
          <a:prstGeom prst="rect">
            <a:avLst/>
          </a:prstGeom>
          <a:solidFill>
            <a:schemeClr val="accent5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600" y="1766888"/>
            <a:ext cx="8856663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endParaRPr lang="en-US" altLang="zh-CN" sz="8800" dirty="0">
              <a:solidFill>
                <a:srgbClr val="1A4652"/>
              </a:solidFill>
              <a:latin typeface="幼圆" pitchFamily="49" charset="-122"/>
              <a:ea typeface="幼圆" pitchFamily="49" charset="-122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80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9.1</a:t>
            </a:r>
            <a:r>
              <a:rPr lang="zh-CN" altLang="en-US" sz="8000" b="1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rPr>
              <a:t>压 强</a:t>
            </a:r>
            <a:endParaRPr lang="zh-CN" altLang="en-US" sz="8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4346" name="组合 1"/>
          <p:cNvGrpSpPr/>
          <p:nvPr/>
        </p:nvGrpSpPr>
        <p:grpSpPr>
          <a:xfrm>
            <a:off x="525463" y="2420938"/>
            <a:ext cx="4021137" cy="2613025"/>
            <a:chOff x="3533726" y="599480"/>
            <a:chExt cx="4020763" cy="2613496"/>
          </a:xfrm>
        </p:grpSpPr>
        <p:pic>
          <p:nvPicPr>
            <p:cNvPr id="14349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726" y="599480"/>
              <a:ext cx="4020763" cy="26134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0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0298" y="883816"/>
              <a:ext cx="877744" cy="18971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196975"/>
            <a:ext cx="3108325" cy="17526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25" y="4816475"/>
            <a:ext cx="3108325" cy="1863725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700000"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700000">
                                      <p:cBhvr>
                                        <p:cTn id="1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700000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700000">
                                      <p:cBhvr>
                                        <p:cTn id="14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700000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510" y="1024255"/>
            <a:ext cx="67818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3"/>
          <p:cNvSpPr>
            <a:spLocks noGrp="1"/>
          </p:cNvSpPr>
          <p:nvPr>
            <p:ph type="body"/>
          </p:nvPr>
        </p:nvSpPr>
        <p:spPr>
          <a:xfrm>
            <a:off x="228600" y="1143000"/>
            <a:ext cx="86106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水平桌面上放一本书，书所受的重力约为3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，与桌面接触面积约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en-US" altLang="zh-CN" sz="2800" b="1" baseline="3000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-2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en-US" altLang="zh-CN" sz="2800" b="1" baseline="30000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，试求书对桌面的压强。</a:t>
            </a:r>
            <a:endParaRPr lang="zh-CN" altLang="en-US" sz="28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85800" y="2667000"/>
            <a:ext cx="7696200" cy="2870200"/>
            <a:chOff x="0" y="0"/>
            <a:chExt cx="3984" cy="1807"/>
          </a:xfrm>
        </p:grpSpPr>
        <p:sp>
          <p:nvSpPr>
            <p:cNvPr id="24581" name="Text Box 5"/>
            <p:cNvSpPr txBox="1"/>
            <p:nvPr/>
          </p:nvSpPr>
          <p:spPr>
            <a:xfrm>
              <a:off x="0" y="0"/>
              <a:ext cx="5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解：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2" name="Text Box 6"/>
            <p:cNvSpPr txBox="1"/>
            <p:nvPr/>
          </p:nvSpPr>
          <p:spPr>
            <a:xfrm>
              <a:off x="336" y="48"/>
              <a:ext cx="3648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书对桌面的压力为：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4583" name="Group 7"/>
            <p:cNvGrpSpPr/>
            <p:nvPr/>
          </p:nvGrpSpPr>
          <p:grpSpPr>
            <a:xfrm>
              <a:off x="336" y="1152"/>
              <a:ext cx="3360" cy="655"/>
              <a:chOff x="0" y="0"/>
              <a:chExt cx="3360" cy="655"/>
            </a:xfrm>
          </p:grpSpPr>
          <p:grpSp>
            <p:nvGrpSpPr>
              <p:cNvPr id="24585" name="Group 8"/>
              <p:cNvGrpSpPr/>
              <p:nvPr/>
            </p:nvGrpSpPr>
            <p:grpSpPr>
              <a:xfrm>
                <a:off x="0" y="0"/>
                <a:ext cx="981" cy="655"/>
                <a:chOff x="0" y="0"/>
                <a:chExt cx="981" cy="655"/>
              </a:xfrm>
            </p:grpSpPr>
            <p:sp>
              <p:nvSpPr>
                <p:cNvPr id="24592" name="Line 9"/>
                <p:cNvSpPr/>
                <p:nvPr/>
              </p:nvSpPr>
              <p:spPr>
                <a:xfrm>
                  <a:off x="352" y="328"/>
                  <a:ext cx="545" cy="0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3" name="Text Box 10"/>
                <p:cNvSpPr txBox="1"/>
                <p:nvPr/>
              </p:nvSpPr>
              <p:spPr>
                <a:xfrm>
                  <a:off x="0" y="158"/>
                  <a:ext cx="58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 i="1" dirty="0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zh-CN" altLang="en-US" sz="2800" b="1" i="1" dirty="0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2800" b="1" i="1" dirty="0">
                      <a:solidFill>
                        <a:srgbClr val="FF33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endParaRPr lang="en-US" altLang="zh-CN" sz="2800" b="1" i="1" dirty="0">
                    <a:solidFill>
                      <a:srgbClr val="FF33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94" name="Text Box 11"/>
                <p:cNvSpPr txBox="1"/>
                <p:nvPr/>
              </p:nvSpPr>
              <p:spPr>
                <a:xfrm>
                  <a:off x="482" y="0"/>
                  <a:ext cx="49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95" name="Text Box 12"/>
                <p:cNvSpPr txBox="1"/>
                <p:nvPr/>
              </p:nvSpPr>
              <p:spPr>
                <a:xfrm>
                  <a:off x="456" y="328"/>
                  <a:ext cx="499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586" name="Rectangle 13"/>
              <p:cNvSpPr/>
              <p:nvPr/>
            </p:nvSpPr>
            <p:spPr>
              <a:xfrm>
                <a:off x="913" y="104"/>
                <a:ext cx="249" cy="4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 eaLnBrk="1" hangingPunct="1"/>
                <a:r>
                  <a:rPr lang="en-US" altLang="zh-C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7" name="Line 14"/>
              <p:cNvSpPr/>
              <p:nvPr/>
            </p:nvSpPr>
            <p:spPr>
              <a:xfrm>
                <a:off x="1152" y="328"/>
                <a:ext cx="1200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588" name="Text Box 15"/>
              <p:cNvSpPr txBox="1"/>
              <p:nvPr/>
            </p:nvSpPr>
            <p:spPr>
              <a:xfrm>
                <a:off x="1440" y="40"/>
                <a:ext cx="57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9" name="Text Box 16"/>
              <p:cNvSpPr txBox="1"/>
              <p:nvPr/>
            </p:nvSpPr>
            <p:spPr>
              <a:xfrm>
                <a:off x="1048" y="312"/>
                <a:ext cx="144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5×10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-2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m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endParaRPr lang="en-US" altLang="zh-CN" sz="2800" b="1" baseline="300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590" name="Rectangle 17"/>
              <p:cNvSpPr/>
              <p:nvPr/>
            </p:nvSpPr>
            <p:spPr>
              <a:xfrm>
                <a:off x="2355" y="95"/>
                <a:ext cx="249" cy="4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 eaLnBrk="1" hangingPunct="1"/>
                <a:r>
                  <a:rPr lang="en-US" altLang="zh-CN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1" name="Text Box 18"/>
              <p:cNvSpPr txBox="1"/>
              <p:nvPr/>
            </p:nvSpPr>
            <p:spPr>
              <a:xfrm>
                <a:off x="2688" y="136"/>
                <a:ext cx="6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0Pa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584" name="Text Box 19"/>
            <p:cNvSpPr txBox="1"/>
            <p:nvPr/>
          </p:nvSpPr>
          <p:spPr>
            <a:xfrm>
              <a:off x="297" y="864"/>
              <a:ext cx="364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书对桌面的压强为：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5229225" y="2781300"/>
            <a:ext cx="3479800" cy="1524000"/>
          </a:xfrm>
          <a:prstGeom prst="wedgeRoundRectCallout">
            <a:avLst>
              <a:gd name="adj1" fmla="val -32806"/>
              <a:gd name="adj2" fmla="val -29083"/>
              <a:gd name="adj3" fmla="val 16667"/>
            </a:avLst>
          </a:prstGeom>
          <a:solidFill>
            <a:srgbClr val="FF5050">
              <a:alpha val="79999"/>
            </a:srgbClr>
          </a:solidFill>
          <a:ln w="9525" cap="sq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规范书写格式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公式、数据、单位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5"/>
          <p:cNvSpPr/>
          <p:nvPr/>
        </p:nvSpPr>
        <p:spPr>
          <a:xfrm>
            <a:off x="2671763" y="22002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676400"/>
            <a:ext cx="8001000" cy="1246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站立在两只气球上，气球受力面积约为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0.02m²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站立在六只气球上，气球受力面积约为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0.1m².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sp>
        <p:nvSpPr>
          <p:cNvPr id="25604" name="矩形 2"/>
          <p:cNvSpPr/>
          <p:nvPr/>
        </p:nvSpPr>
        <p:spPr>
          <a:xfrm>
            <a:off x="641350" y="1023938"/>
            <a:ext cx="7805738" cy="60960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华文楷体" pitchFamily="2" charset="-122"/>
              </a:rPr>
              <a:t>假设你和木板总重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itchFamily="2" charset="-122"/>
              </a:rPr>
              <a:t>500N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itchFamily="2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华文楷体" pitchFamily="2" charset="-122"/>
              </a:rPr>
              <a:t>估算：气球受到的压强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华文楷体" pitchFamily="2" charset="-122"/>
            </a:endParaRPr>
          </a:p>
        </p:txBody>
      </p:sp>
      <p:pic>
        <p:nvPicPr>
          <p:cNvPr id="2560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3048000"/>
            <a:ext cx="2473325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071563" y="2663825"/>
            <a:ext cx="2393950" cy="976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pitchFamily="34" charset="0"/>
              </a:rPr>
              <a:t>增大压强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3463925" y="2254250"/>
            <a:ext cx="52990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一定时，减小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3429000" y="4292600"/>
            <a:ext cx="56562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F一定时，增大S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3429000" y="2967038"/>
            <a:ext cx="55245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S一定时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，增大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3435350" y="3606800"/>
            <a:ext cx="56324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增大F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同时减小S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3429000" y="5024438"/>
            <a:ext cx="55800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S一定时，减小F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416300" y="5661025"/>
            <a:ext cx="5499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增大S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同时减小F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AutoShape 15"/>
          <p:cNvSpPr/>
          <p:nvPr/>
        </p:nvSpPr>
        <p:spPr>
          <a:xfrm>
            <a:off x="2959100" y="2513013"/>
            <a:ext cx="381000" cy="1447800"/>
          </a:xfrm>
          <a:prstGeom prst="leftBrace">
            <a:avLst>
              <a:gd name="adj1" fmla="val 31631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24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AutoShape 16"/>
          <p:cNvSpPr/>
          <p:nvPr/>
        </p:nvSpPr>
        <p:spPr>
          <a:xfrm>
            <a:off x="2982913" y="4581525"/>
            <a:ext cx="381000" cy="1447800"/>
          </a:xfrm>
          <a:prstGeom prst="leftBrace">
            <a:avLst>
              <a:gd name="adj1" fmla="val 31631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24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18"/>
          <p:cNvSpPr txBox="1">
            <a:spLocks noRot="1" noChangeArrowheads="1"/>
          </p:cNvSpPr>
          <p:nvPr/>
        </p:nvSpPr>
        <p:spPr>
          <a:xfrm>
            <a:off x="827088" y="908050"/>
            <a:ext cx="7200900" cy="1143000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  <a:t>你能总结出增大和减小压强的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Calibri" panose="020F0502020204030204" pitchFamily="34" charset="0"/>
                <a:hlinkClick r:id="rId1" action="ppaction://hlinkfile"/>
              </a:rPr>
              <a:t>方法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Calibri" panose="020F0502020204030204" pitchFamily="34" charset="0"/>
              </a:rPr>
              <a:t>吗？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Text Box 20"/>
          <p:cNvSpPr txBox="1"/>
          <p:nvPr/>
        </p:nvSpPr>
        <p:spPr>
          <a:xfrm>
            <a:off x="1089025" y="4932363"/>
            <a:ext cx="2339975" cy="641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减小压强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637" name="Group 12"/>
          <p:cNvGrpSpPr/>
          <p:nvPr/>
        </p:nvGrpSpPr>
        <p:grpSpPr>
          <a:xfrm>
            <a:off x="1071563" y="1479550"/>
            <a:ext cx="1614487" cy="1143000"/>
            <a:chOff x="0" y="0"/>
            <a:chExt cx="1017" cy="720"/>
          </a:xfrm>
        </p:grpSpPr>
        <p:sp>
          <p:nvSpPr>
            <p:cNvPr id="26639" name="Text Box 13"/>
            <p:cNvSpPr txBox="1"/>
            <p:nvPr/>
          </p:nvSpPr>
          <p:spPr>
            <a:xfrm>
              <a:off x="0" y="182"/>
              <a:ext cx="58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p</a:t>
              </a:r>
              <a:r>
                <a:rPr lang="zh-CN" altLang="en-US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0" name="Line 14"/>
            <p:cNvSpPr/>
            <p:nvPr/>
          </p:nvSpPr>
          <p:spPr>
            <a:xfrm>
              <a:off x="427" y="355"/>
              <a:ext cx="545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41" name="Text Box 15"/>
            <p:cNvSpPr txBox="1"/>
            <p:nvPr/>
          </p:nvSpPr>
          <p:spPr>
            <a:xfrm>
              <a:off x="518" y="0"/>
              <a:ext cx="4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2" name="Text Box 16"/>
            <p:cNvSpPr txBox="1"/>
            <p:nvPr/>
          </p:nvSpPr>
          <p:spPr>
            <a:xfrm>
              <a:off x="518" y="355"/>
              <a:ext cx="4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endPara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Rectangle 6"/>
          <p:cNvSpPr/>
          <p:nvPr/>
        </p:nvSpPr>
        <p:spPr>
          <a:xfrm>
            <a:off x="1143000" y="187325"/>
            <a:ext cx="52800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四、怎样减小或增大压强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 bldLvl="0" animBg="1"/>
      <p:bldP spid="13" grpId="0" bldLvl="0" animBg="1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http://i02.c.aliimg.com/img/ibank/2013/317/318/1123813713_8985410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752600"/>
            <a:ext cx="3203575" cy="270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7188" y="4660900"/>
            <a:ext cx="3860800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破窗锤的敲击端成锥状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824413" y="3690938"/>
            <a:ext cx="3024187" cy="2873375"/>
            <a:chOff x="1837" y="2523"/>
            <a:chExt cx="1905" cy="1810"/>
          </a:xfrm>
        </p:grpSpPr>
        <p:pic>
          <p:nvPicPr>
            <p:cNvPr id="27657" name="Picture 15" descr="注射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7" y="2523"/>
              <a:ext cx="1905" cy="13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302" y="3990"/>
              <a:ext cx="1032" cy="34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注射针尖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4921250" y="914400"/>
            <a:ext cx="2927350" cy="2714625"/>
            <a:chOff x="4921164" y="914466"/>
            <a:chExt cx="2927350" cy="2714741"/>
          </a:xfrm>
        </p:grpSpPr>
        <p:pic>
          <p:nvPicPr>
            <p:cNvPr id="12" name="Picture 4" descr="19_29093_fb7c1ffa72597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1164" y="914466"/>
              <a:ext cx="2927350" cy="21432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5535527" y="3105310"/>
              <a:ext cx="1627187" cy="5238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锋利刀口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19200" y="254000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增大压强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6" descr="http://ws08.mbbimg.cn/disini/201106/14/12030093/12030093_08.jpg"/>
          <p:cNvPicPr>
            <a:picLocks noChangeAspect="1"/>
          </p:cNvPicPr>
          <p:nvPr/>
        </p:nvPicPr>
        <p:blipFill>
          <a:blip r:embed="rId1"/>
          <a:srcRect t="9856"/>
          <a:stretch>
            <a:fillRect/>
          </a:stretch>
        </p:blipFill>
        <p:spPr>
          <a:xfrm>
            <a:off x="882650" y="1004888"/>
            <a:ext cx="2767013" cy="2576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66800" y="3516313"/>
            <a:ext cx="2057400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书包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带宽大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2413" y="3505200"/>
            <a:ext cx="2895600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坦克的履带宽大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4875213" y="1011238"/>
            <a:ext cx="3811587" cy="2417762"/>
            <a:chOff x="3935" y="2767"/>
            <a:chExt cx="1825" cy="1553"/>
          </a:xfrm>
        </p:grpSpPr>
        <p:pic>
          <p:nvPicPr>
            <p:cNvPr id="28683" name="Picture 31" descr="坦克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5" y="2767"/>
              <a:ext cx="1825" cy="15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4" name="Text Box 32"/>
            <p:cNvSpPr txBox="1"/>
            <p:nvPr/>
          </p:nvSpPr>
          <p:spPr>
            <a:xfrm>
              <a:off x="4164" y="2844"/>
              <a:ext cx="348" cy="36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en-US" altLang="zh-CN" sz="3600" dirty="0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63563" y="4092575"/>
          <a:ext cx="3627437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505075" imgH="3781425" progId="Paint.Picture">
                  <p:embed/>
                </p:oleObj>
              </mc:Choice>
              <mc:Fallback>
                <p:oleObj name="" r:id="rId3" imgW="2505075" imgH="37814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63" y="4092575"/>
                        <a:ext cx="3627437" cy="2733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66800" y="6183313"/>
            <a:ext cx="2439988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铁轨下铺枕木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pic>
        <p:nvPicPr>
          <p:cNvPr id="19" name="Picture 4" descr="http://sheryoworks.free.fr/truckstore/prev/2005159182251278336_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095750"/>
            <a:ext cx="3810000" cy="268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799013" y="6183313"/>
            <a:ext cx="3887788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重型卡车装有很多车轮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9513" y="254000"/>
            <a:ext cx="18319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减小压强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8675" y="3025775"/>
            <a:ext cx="5470525" cy="335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4"/>
          <p:cNvSpPr txBox="1"/>
          <p:nvPr/>
        </p:nvSpPr>
        <p:spPr>
          <a:xfrm>
            <a:off x="236538" y="4362450"/>
            <a:ext cx="3741737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华文楷体" pitchFamily="2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itchFamily="2" charset="-122"/>
              </a:rPr>
              <a:t>遇到冰裂</a:t>
            </a:r>
            <a:endParaRPr lang="en-US" altLang="zh-CN" sz="2800" b="1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7010400" y="2365375"/>
            <a:ext cx="1700213" cy="3806825"/>
            <a:chOff x="0" y="0"/>
            <a:chExt cx="2676" cy="5997"/>
          </a:xfrm>
        </p:grpSpPr>
        <p:pic>
          <p:nvPicPr>
            <p:cNvPr id="29702" name="Picture 3" descr="DSCF0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76" cy="21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89"/>
              <a:ext cx="2676" cy="1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4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55"/>
              <a:ext cx="2676" cy="19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5"/>
          <p:cNvSpPr/>
          <p:nvPr/>
        </p:nvSpPr>
        <p:spPr>
          <a:xfrm>
            <a:off x="209550" y="5257800"/>
            <a:ext cx="2838450" cy="596900"/>
          </a:xfrm>
          <a:custGeom>
            <a:avLst/>
            <a:gdLst>
              <a:gd name="txL" fmla="*/ 111372 w 3071834"/>
              <a:gd name="txT" fmla="*/ 111371 h 2281476"/>
              <a:gd name="txR" fmla="*/ 2960462 w 3071834"/>
              <a:gd name="txB" fmla="*/ 2170105 h 2281476"/>
            </a:gdLst>
            <a:ahLst/>
            <a:cxnLst>
              <a:cxn ang="0">
                <a:pos x="11104823" y="0"/>
              </a:cxn>
              <a:cxn ang="5898240">
                <a:pos x="5552412" y="0"/>
              </a:cxn>
              <a:cxn ang="11796480">
                <a:pos x="0" y="0"/>
              </a:cxn>
              <a:cxn ang="17694720">
                <a:pos x="5552412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你该如何自救？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94 0.189167 L -0.305139 -0.288611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5"/>
          <p:cNvPicPr>
            <a:picLocks noChangeAspect="1"/>
          </p:cNvPicPr>
          <p:nvPr/>
        </p:nvPicPr>
        <p:blipFill>
          <a:blip r:embed="rId1"/>
          <a:srcRect r="4904"/>
          <a:stretch>
            <a:fillRect/>
          </a:stretch>
        </p:blipFill>
        <p:spPr>
          <a:xfrm>
            <a:off x="3368675" y="2860675"/>
            <a:ext cx="5470525" cy="368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4"/>
          <p:cNvSpPr txBox="1"/>
          <p:nvPr/>
        </p:nvSpPr>
        <p:spPr>
          <a:xfrm>
            <a:off x="0" y="4362450"/>
            <a:ext cx="3954463" cy="1428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华文楷体" pitchFamily="2" charset="-122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itchFamily="2" charset="-122"/>
              </a:rPr>
              <a:t>“国道不堪重负 ”</a:t>
            </a:r>
            <a:endParaRPr lang="zh-CN" altLang="en-US" sz="2800" b="1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楷体" pitchFamily="2" charset="-122"/>
              </a:rPr>
              <a:t>货车超载导致道路坍塌</a:t>
            </a:r>
            <a:endParaRPr lang="en-US" altLang="zh-CN" sz="2800" b="1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7010400" y="2365375"/>
            <a:ext cx="1714500" cy="4132263"/>
            <a:chOff x="0" y="0"/>
            <a:chExt cx="2698" cy="6510"/>
          </a:xfrm>
        </p:grpSpPr>
        <p:pic>
          <p:nvPicPr>
            <p:cNvPr id="30726" name="Picture 3" descr="DSCF0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76" cy="21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Picture 2" descr="DSCF0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82"/>
              <a:ext cx="2676" cy="21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8" name="Picture 5"/>
            <p:cNvPicPr>
              <a:picLocks noChangeAspect="1"/>
            </p:cNvPicPr>
            <p:nvPr/>
          </p:nvPicPr>
          <p:blipFill>
            <a:blip r:embed="rId4"/>
            <a:srcRect r="5769"/>
            <a:stretch>
              <a:fillRect/>
            </a:stretch>
          </p:blipFill>
          <p:spPr>
            <a:xfrm>
              <a:off x="0" y="4676"/>
              <a:ext cx="2698" cy="18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5"/>
          <p:cNvSpPr/>
          <p:nvPr/>
        </p:nvSpPr>
        <p:spPr>
          <a:xfrm>
            <a:off x="65088" y="5867400"/>
            <a:ext cx="3744912" cy="596900"/>
          </a:xfrm>
          <a:custGeom>
            <a:avLst/>
            <a:gdLst>
              <a:gd name="txL" fmla="*/ 111372 w 3071834"/>
              <a:gd name="txT" fmla="*/ 111371 h 2281476"/>
              <a:gd name="txR" fmla="*/ 2960462 w 3071834"/>
              <a:gd name="txB" fmla="*/ 2170105 h 2281476"/>
            </a:gdLst>
            <a:ahLst/>
            <a:cxnLst>
              <a:cxn ang="0">
                <a:pos x="79980817" y="0"/>
              </a:cxn>
              <a:cxn ang="5898240">
                <a:pos x="39990374" y="0"/>
              </a:cxn>
              <a:cxn ang="11796480">
                <a:pos x="0" y="0"/>
              </a:cxn>
              <a:cxn ang="17694720">
                <a:pos x="39990374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你有什么解决办法？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94 0.189167 L -0.305139 -0.288611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47800" y="1600200"/>
            <a:ext cx="79248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课后小体验：</a:t>
            </a:r>
            <a:endParaRPr kumimoji="0" lang="en-US" altLang="zh-CN" sz="32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514350" marR="0" indent="-514350" defTabSz="914400">
              <a:spcBef>
                <a:spcPct val="50000"/>
              </a:spcBef>
              <a:buClrTx/>
              <a:buSzTx/>
              <a:buFontTx/>
              <a:buAutoNum type="arabicPeriod"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测量站立时对地面的压强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（体重秤、方格纸）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估测你拍球时对地面的压强</a:t>
            </a:r>
            <a:endParaRPr kumimoji="0" lang="en-US" altLang="zh-CN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（体重秤、方格纸、篮球、水）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28596" y="928670"/>
            <a:ext cx="182614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本课小结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77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773238"/>
            <a:ext cx="6911975" cy="451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5" name="Text Box 8"/>
          <p:cNvSpPr txBox="1"/>
          <p:nvPr/>
        </p:nvSpPr>
        <p:spPr>
          <a:xfrm>
            <a:off x="2614613" y="1916113"/>
            <a:ext cx="482441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压力的作用效果与压力的大小和受力面积有关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6" name="Text Box 9"/>
          <p:cNvSpPr txBox="1"/>
          <p:nvPr/>
        </p:nvSpPr>
        <p:spPr>
          <a:xfrm>
            <a:off x="2628900" y="3141663"/>
            <a:ext cx="2087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压强的定义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7" name="Text Box 10"/>
          <p:cNvSpPr txBox="1"/>
          <p:nvPr/>
        </p:nvSpPr>
        <p:spPr>
          <a:xfrm>
            <a:off x="2628900" y="3683000"/>
            <a:ext cx="20875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压强的公式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8" name="Text Box 11"/>
          <p:cNvSpPr txBox="1"/>
          <p:nvPr/>
        </p:nvSpPr>
        <p:spPr>
          <a:xfrm>
            <a:off x="2628900" y="4221163"/>
            <a:ext cx="20875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压强的单位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9" name="Text Box 15"/>
          <p:cNvSpPr txBox="1"/>
          <p:nvPr/>
        </p:nvSpPr>
        <p:spPr>
          <a:xfrm>
            <a:off x="2700338" y="5103813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增大压强的方法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80" name="Text Box 18"/>
          <p:cNvSpPr txBox="1"/>
          <p:nvPr/>
        </p:nvSpPr>
        <p:spPr>
          <a:xfrm>
            <a:off x="2700338" y="562768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减小压强的方法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62"/>
          <p:cNvSpPr txBox="1"/>
          <p:nvPr/>
        </p:nvSpPr>
        <p:spPr>
          <a:xfrm>
            <a:off x="585788" y="1279525"/>
            <a:ext cx="8796337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定义：垂直作用在物体表面上的力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作用点：被压物体上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方向：垂直于接触面指向被压物体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334963" y="3192463"/>
            <a:ext cx="8542337" cy="2644775"/>
            <a:chOff x="334963" y="3192463"/>
            <a:chExt cx="8542337" cy="2644775"/>
          </a:xfrm>
        </p:grpSpPr>
        <p:grpSp>
          <p:nvGrpSpPr>
            <p:cNvPr id="15382" name="Group 3"/>
            <p:cNvGrpSpPr/>
            <p:nvPr/>
          </p:nvGrpSpPr>
          <p:grpSpPr>
            <a:xfrm>
              <a:off x="334963" y="3657600"/>
              <a:ext cx="2133600" cy="731838"/>
              <a:chOff x="0" y="0"/>
              <a:chExt cx="1632" cy="576"/>
            </a:xfrm>
          </p:grpSpPr>
          <p:sp>
            <p:nvSpPr>
              <p:cNvPr id="15426" name="Rectangle 4"/>
              <p:cNvSpPr/>
              <p:nvPr/>
            </p:nvSpPr>
            <p:spPr>
              <a:xfrm>
                <a:off x="336" y="0"/>
                <a:ext cx="1008" cy="480"/>
              </a:xfrm>
              <a:prstGeom prst="rect">
                <a:avLst/>
              </a:prstGeom>
              <a:solidFill>
                <a:srgbClr val="66FF33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7" name="Line 5"/>
              <p:cNvSpPr/>
              <p:nvPr/>
            </p:nvSpPr>
            <p:spPr>
              <a:xfrm>
                <a:off x="0" y="480"/>
                <a:ext cx="1632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8" name="Line 6"/>
              <p:cNvSpPr/>
              <p:nvPr/>
            </p:nvSpPr>
            <p:spPr>
              <a:xfrm flipH="1">
                <a:off x="0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9" name="Line 7"/>
              <p:cNvSpPr/>
              <p:nvPr/>
            </p:nvSpPr>
            <p:spPr>
              <a:xfrm flipH="1">
                <a:off x="144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0" name="Line 8"/>
              <p:cNvSpPr/>
              <p:nvPr/>
            </p:nvSpPr>
            <p:spPr>
              <a:xfrm flipH="1">
                <a:off x="288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1" name="Line 9"/>
              <p:cNvSpPr/>
              <p:nvPr/>
            </p:nvSpPr>
            <p:spPr>
              <a:xfrm flipH="1">
                <a:off x="432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2" name="Line 10"/>
              <p:cNvSpPr/>
              <p:nvPr/>
            </p:nvSpPr>
            <p:spPr>
              <a:xfrm flipH="1">
                <a:off x="576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3" name="Line 11"/>
              <p:cNvSpPr/>
              <p:nvPr/>
            </p:nvSpPr>
            <p:spPr>
              <a:xfrm flipH="1">
                <a:off x="720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4" name="Line 12"/>
              <p:cNvSpPr/>
              <p:nvPr/>
            </p:nvSpPr>
            <p:spPr>
              <a:xfrm flipH="1">
                <a:off x="864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5" name="Line 13"/>
              <p:cNvSpPr/>
              <p:nvPr/>
            </p:nvSpPr>
            <p:spPr>
              <a:xfrm flipH="1">
                <a:off x="1008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6" name="Line 14"/>
              <p:cNvSpPr/>
              <p:nvPr/>
            </p:nvSpPr>
            <p:spPr>
              <a:xfrm flipH="1">
                <a:off x="1152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7" name="Line 15"/>
              <p:cNvSpPr/>
              <p:nvPr/>
            </p:nvSpPr>
            <p:spPr>
              <a:xfrm flipH="1">
                <a:off x="1296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8" name="Line 16"/>
              <p:cNvSpPr/>
              <p:nvPr/>
            </p:nvSpPr>
            <p:spPr>
              <a:xfrm flipH="1">
                <a:off x="1440" y="48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83" name="Line 17"/>
            <p:cNvSpPr/>
            <p:nvPr/>
          </p:nvSpPr>
          <p:spPr>
            <a:xfrm>
              <a:off x="1450975" y="4267200"/>
              <a:ext cx="0" cy="107950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4" name="Text Box 18"/>
            <p:cNvSpPr txBox="1"/>
            <p:nvPr/>
          </p:nvSpPr>
          <p:spPr>
            <a:xfrm>
              <a:off x="1173163" y="5257800"/>
              <a:ext cx="609600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385" name="Group 19"/>
            <p:cNvGrpSpPr/>
            <p:nvPr/>
          </p:nvGrpSpPr>
          <p:grpSpPr>
            <a:xfrm>
              <a:off x="2697163" y="3352800"/>
              <a:ext cx="2057400" cy="914400"/>
              <a:chOff x="0" y="0"/>
              <a:chExt cx="2064" cy="912"/>
            </a:xfrm>
          </p:grpSpPr>
          <p:sp>
            <p:nvSpPr>
              <p:cNvPr id="15424" name="AutoShape 20"/>
              <p:cNvSpPr/>
              <p:nvPr/>
            </p:nvSpPr>
            <p:spPr>
              <a:xfrm flipH="1">
                <a:off x="0" y="144"/>
                <a:ext cx="2064" cy="768"/>
              </a:xfrm>
              <a:prstGeom prst="rtTriangle">
                <a:avLst/>
              </a:prstGeom>
              <a:solidFill>
                <a:srgbClr val="66FF33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5" name="Rectangle 21"/>
              <p:cNvSpPr/>
              <p:nvPr/>
            </p:nvSpPr>
            <p:spPr>
              <a:xfrm rot="-1222553">
                <a:off x="576" y="0"/>
                <a:ext cx="1008" cy="480"/>
              </a:xfrm>
              <a:prstGeom prst="rect">
                <a:avLst/>
              </a:prstGeom>
              <a:solidFill>
                <a:srgbClr val="66FF33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86" name="Line 22"/>
            <p:cNvSpPr/>
            <p:nvPr/>
          </p:nvSpPr>
          <p:spPr>
            <a:xfrm>
              <a:off x="3840163" y="3810000"/>
              <a:ext cx="304800" cy="839788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5387" name="Group 24"/>
            <p:cNvGrpSpPr/>
            <p:nvPr/>
          </p:nvGrpSpPr>
          <p:grpSpPr>
            <a:xfrm>
              <a:off x="8305800" y="3192463"/>
              <a:ext cx="571500" cy="1981200"/>
              <a:chOff x="0" y="0"/>
              <a:chExt cx="600" cy="1632"/>
            </a:xfrm>
          </p:grpSpPr>
          <p:sp>
            <p:nvSpPr>
              <p:cNvPr id="15411" name="Rectangle 25"/>
              <p:cNvSpPr/>
              <p:nvPr/>
            </p:nvSpPr>
            <p:spPr>
              <a:xfrm rot="-5400000">
                <a:off x="-144" y="576"/>
                <a:ext cx="1008" cy="480"/>
              </a:xfrm>
              <a:prstGeom prst="rect">
                <a:avLst/>
              </a:prstGeom>
              <a:solidFill>
                <a:srgbClr val="66FF33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12" name="Line 26"/>
              <p:cNvSpPr/>
              <p:nvPr/>
            </p:nvSpPr>
            <p:spPr>
              <a:xfrm rot="-5400000">
                <a:off x="-719" y="809"/>
                <a:ext cx="1632" cy="1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3" name="Line 27"/>
              <p:cNvSpPr/>
              <p:nvPr/>
            </p:nvSpPr>
            <p:spPr>
              <a:xfrm rot="-10800000" flipH="1">
                <a:off x="0" y="528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4" name="Line 28"/>
              <p:cNvSpPr/>
              <p:nvPr/>
            </p:nvSpPr>
            <p:spPr>
              <a:xfrm rot="-10800000" flipH="1">
                <a:off x="0" y="672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5" name="Line 29"/>
              <p:cNvSpPr/>
              <p:nvPr/>
            </p:nvSpPr>
            <p:spPr>
              <a:xfrm rot="-10800000" flipH="1">
                <a:off x="0" y="816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6" name="Line 30"/>
              <p:cNvSpPr/>
              <p:nvPr/>
            </p:nvSpPr>
            <p:spPr>
              <a:xfrm rot="-10800000" flipH="1">
                <a:off x="0" y="96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7" name="Line 31"/>
              <p:cNvSpPr/>
              <p:nvPr/>
            </p:nvSpPr>
            <p:spPr>
              <a:xfrm rot="-10800000" flipH="1">
                <a:off x="0" y="1104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8" name="Line 32"/>
              <p:cNvSpPr/>
              <p:nvPr/>
            </p:nvSpPr>
            <p:spPr>
              <a:xfrm rot="-10800000" flipH="1">
                <a:off x="0" y="1248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9" name="Line 33"/>
              <p:cNvSpPr/>
              <p:nvPr/>
            </p:nvSpPr>
            <p:spPr>
              <a:xfrm rot="-10800000" flipH="1">
                <a:off x="0" y="1536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0" name="Line 34"/>
              <p:cNvSpPr/>
              <p:nvPr/>
            </p:nvSpPr>
            <p:spPr>
              <a:xfrm rot="-10800000" flipH="1">
                <a:off x="0" y="1392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1" name="Line 35"/>
              <p:cNvSpPr/>
              <p:nvPr/>
            </p:nvSpPr>
            <p:spPr>
              <a:xfrm rot="-10800000" flipH="1">
                <a:off x="0" y="384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2" name="Line 36"/>
              <p:cNvSpPr/>
              <p:nvPr/>
            </p:nvSpPr>
            <p:spPr>
              <a:xfrm rot="-10800000" flipH="1">
                <a:off x="0" y="24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3" name="Line 37"/>
              <p:cNvSpPr/>
              <p:nvPr/>
            </p:nvSpPr>
            <p:spPr>
              <a:xfrm rot="-10800000" flipH="1">
                <a:off x="0" y="96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88" name="Line 38"/>
            <p:cNvSpPr/>
            <p:nvPr/>
          </p:nvSpPr>
          <p:spPr>
            <a:xfrm flipH="1">
              <a:off x="7467600" y="4183063"/>
              <a:ext cx="914400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89" name="Text Box 39"/>
            <p:cNvSpPr txBox="1"/>
            <p:nvPr/>
          </p:nvSpPr>
          <p:spPr>
            <a:xfrm>
              <a:off x="3886200" y="4495800"/>
              <a:ext cx="609600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0" name="Text Box 55"/>
            <p:cNvSpPr txBox="1"/>
            <p:nvPr/>
          </p:nvSpPr>
          <p:spPr>
            <a:xfrm>
              <a:off x="7537450" y="3725863"/>
              <a:ext cx="609600" cy="5794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1" name="Oval 56"/>
            <p:cNvSpPr/>
            <p:nvPr/>
          </p:nvSpPr>
          <p:spPr>
            <a:xfrm>
              <a:off x="1384300" y="4217988"/>
              <a:ext cx="144463" cy="142875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92" name="Oval 57"/>
            <p:cNvSpPr/>
            <p:nvPr/>
          </p:nvSpPr>
          <p:spPr>
            <a:xfrm>
              <a:off x="3783013" y="3781425"/>
              <a:ext cx="142875" cy="144463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93" name="Oval 58"/>
            <p:cNvSpPr/>
            <p:nvPr/>
          </p:nvSpPr>
          <p:spPr>
            <a:xfrm>
              <a:off x="8305800" y="4095750"/>
              <a:ext cx="142875" cy="142875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94" name="Text Box 23"/>
            <p:cNvSpPr txBox="1"/>
            <p:nvPr/>
          </p:nvSpPr>
          <p:spPr>
            <a:xfrm>
              <a:off x="6208713" y="3200400"/>
              <a:ext cx="609600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395" name="Group 40"/>
            <p:cNvGrpSpPr/>
            <p:nvPr/>
          </p:nvGrpSpPr>
          <p:grpSpPr>
            <a:xfrm>
              <a:off x="5141913" y="4144963"/>
              <a:ext cx="1905000" cy="608012"/>
              <a:chOff x="0" y="0"/>
              <a:chExt cx="1632" cy="595"/>
            </a:xfrm>
          </p:grpSpPr>
          <p:sp>
            <p:nvSpPr>
              <p:cNvPr id="15398" name="Rectangle 41"/>
              <p:cNvSpPr/>
              <p:nvPr/>
            </p:nvSpPr>
            <p:spPr>
              <a:xfrm>
                <a:off x="384" y="115"/>
                <a:ext cx="1008" cy="480"/>
              </a:xfrm>
              <a:prstGeom prst="rect">
                <a:avLst/>
              </a:prstGeom>
              <a:solidFill>
                <a:srgbClr val="66FF33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9" name="Line 42"/>
              <p:cNvSpPr/>
              <p:nvPr/>
            </p:nvSpPr>
            <p:spPr>
              <a:xfrm>
                <a:off x="0" y="96"/>
                <a:ext cx="1632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0" name="Line 43"/>
              <p:cNvSpPr/>
              <p:nvPr/>
            </p:nvSpPr>
            <p:spPr>
              <a:xfrm flipH="1">
                <a:off x="48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1" name="Line 44"/>
              <p:cNvSpPr/>
              <p:nvPr/>
            </p:nvSpPr>
            <p:spPr>
              <a:xfrm flipH="1">
                <a:off x="192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2" name="Line 45"/>
              <p:cNvSpPr/>
              <p:nvPr/>
            </p:nvSpPr>
            <p:spPr>
              <a:xfrm flipH="1">
                <a:off x="336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3" name="Line 46"/>
              <p:cNvSpPr/>
              <p:nvPr/>
            </p:nvSpPr>
            <p:spPr>
              <a:xfrm flipH="1">
                <a:off x="480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4" name="Line 47"/>
              <p:cNvSpPr/>
              <p:nvPr/>
            </p:nvSpPr>
            <p:spPr>
              <a:xfrm flipH="1">
                <a:off x="624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5" name="Line 48"/>
              <p:cNvSpPr/>
              <p:nvPr/>
            </p:nvSpPr>
            <p:spPr>
              <a:xfrm flipH="1">
                <a:off x="768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6" name="Line 49"/>
              <p:cNvSpPr/>
              <p:nvPr/>
            </p:nvSpPr>
            <p:spPr>
              <a:xfrm flipH="1">
                <a:off x="912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7" name="Line 50"/>
              <p:cNvSpPr/>
              <p:nvPr/>
            </p:nvSpPr>
            <p:spPr>
              <a:xfrm flipH="1">
                <a:off x="1056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8" name="Line 51"/>
              <p:cNvSpPr/>
              <p:nvPr/>
            </p:nvSpPr>
            <p:spPr>
              <a:xfrm flipH="1">
                <a:off x="1200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9" name="Line 52"/>
              <p:cNvSpPr/>
              <p:nvPr/>
            </p:nvSpPr>
            <p:spPr>
              <a:xfrm flipH="1">
                <a:off x="1344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0" name="Line 53"/>
              <p:cNvSpPr/>
              <p:nvPr/>
            </p:nvSpPr>
            <p:spPr>
              <a:xfrm flipH="1">
                <a:off x="1488" y="0"/>
                <a:ext cx="96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96" name="Line 54"/>
            <p:cNvSpPr/>
            <p:nvPr/>
          </p:nvSpPr>
          <p:spPr>
            <a:xfrm flipV="1">
              <a:off x="6208713" y="3429000"/>
              <a:ext cx="0" cy="83820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97" name="Oval 59"/>
            <p:cNvSpPr/>
            <p:nvPr/>
          </p:nvSpPr>
          <p:spPr>
            <a:xfrm>
              <a:off x="6127750" y="4191000"/>
              <a:ext cx="142875" cy="144463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1"/>
          <p:cNvGrpSpPr/>
          <p:nvPr/>
        </p:nvGrpSpPr>
        <p:grpSpPr>
          <a:xfrm>
            <a:off x="1417638" y="3594100"/>
            <a:ext cx="7650162" cy="2057400"/>
            <a:chOff x="1417638" y="3581400"/>
            <a:chExt cx="7650162" cy="2057400"/>
          </a:xfrm>
        </p:grpSpPr>
        <p:grpSp>
          <p:nvGrpSpPr>
            <p:cNvPr id="15366" name="组合 5"/>
            <p:cNvGrpSpPr/>
            <p:nvPr/>
          </p:nvGrpSpPr>
          <p:grpSpPr>
            <a:xfrm>
              <a:off x="1417638" y="3903663"/>
              <a:ext cx="687387" cy="1189037"/>
              <a:chOff x="1418222" y="3904387"/>
              <a:chExt cx="687458" cy="1187600"/>
            </a:xfrm>
          </p:grpSpPr>
          <p:sp>
            <p:nvSpPr>
              <p:cNvPr id="15379" name="Text Box 65"/>
              <p:cNvSpPr txBox="1"/>
              <p:nvPr/>
            </p:nvSpPr>
            <p:spPr>
              <a:xfrm>
                <a:off x="1496140" y="4512125"/>
                <a:ext cx="609540" cy="5798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0" name="Line 71"/>
              <p:cNvSpPr/>
              <p:nvPr/>
            </p:nvSpPr>
            <p:spPr>
              <a:xfrm>
                <a:off x="1456139" y="3931628"/>
                <a:ext cx="635" cy="107969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81" name="Oval 57"/>
              <p:cNvSpPr/>
              <p:nvPr/>
            </p:nvSpPr>
            <p:spPr>
              <a:xfrm>
                <a:off x="1418222" y="3904387"/>
                <a:ext cx="76200" cy="7651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67" name="组合 6"/>
            <p:cNvGrpSpPr/>
            <p:nvPr/>
          </p:nvGrpSpPr>
          <p:grpSpPr>
            <a:xfrm>
              <a:off x="3476625" y="3581400"/>
              <a:ext cx="377825" cy="1522413"/>
              <a:chOff x="3477146" y="3581396"/>
              <a:chExt cx="376941" cy="1522490"/>
            </a:xfrm>
          </p:grpSpPr>
          <p:sp>
            <p:nvSpPr>
              <p:cNvPr id="15376" name="Line 71"/>
              <p:cNvSpPr/>
              <p:nvPr/>
            </p:nvSpPr>
            <p:spPr>
              <a:xfrm>
                <a:off x="3771603" y="3657594"/>
                <a:ext cx="524" cy="106669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77" name="Text Box 69"/>
              <p:cNvSpPr txBox="1"/>
              <p:nvPr/>
            </p:nvSpPr>
            <p:spPr>
              <a:xfrm>
                <a:off x="3477146" y="4519111"/>
                <a:ext cx="376941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8" name="Oval 57"/>
              <p:cNvSpPr/>
              <p:nvPr/>
            </p:nvSpPr>
            <p:spPr>
              <a:xfrm>
                <a:off x="3733820" y="3581396"/>
                <a:ext cx="62830" cy="75592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68" name="组合 8"/>
            <p:cNvGrpSpPr/>
            <p:nvPr/>
          </p:nvGrpSpPr>
          <p:grpSpPr>
            <a:xfrm>
              <a:off x="8610600" y="4138613"/>
              <a:ext cx="457200" cy="1423987"/>
              <a:chOff x="8610494" y="4137997"/>
              <a:chExt cx="457155" cy="1424547"/>
            </a:xfrm>
          </p:grpSpPr>
          <p:sp>
            <p:nvSpPr>
              <p:cNvPr id="15373" name="Text Box 67"/>
              <p:cNvSpPr txBox="1"/>
              <p:nvPr/>
            </p:nvSpPr>
            <p:spPr>
              <a:xfrm>
                <a:off x="8610494" y="4982682"/>
                <a:ext cx="457155" cy="5798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4" name="Oval 57"/>
              <p:cNvSpPr/>
              <p:nvPr/>
            </p:nvSpPr>
            <p:spPr>
              <a:xfrm>
                <a:off x="8612396" y="4137997"/>
                <a:ext cx="76200" cy="7459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5" name="Line 71"/>
              <p:cNvSpPr/>
              <p:nvPr/>
            </p:nvSpPr>
            <p:spPr>
              <a:xfrm>
                <a:off x="8649861" y="4178054"/>
                <a:ext cx="635" cy="105266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15369" name="组合 7"/>
            <p:cNvGrpSpPr/>
            <p:nvPr/>
          </p:nvGrpSpPr>
          <p:grpSpPr>
            <a:xfrm>
              <a:off x="5692775" y="4495800"/>
              <a:ext cx="552450" cy="1143000"/>
              <a:chOff x="5693357" y="4495456"/>
              <a:chExt cx="551724" cy="1143286"/>
            </a:xfrm>
          </p:grpSpPr>
          <p:sp>
            <p:nvSpPr>
              <p:cNvPr id="15370" name="Text Box 70"/>
              <p:cNvSpPr txBox="1"/>
              <p:nvPr/>
            </p:nvSpPr>
            <p:spPr>
              <a:xfrm>
                <a:off x="5693357" y="4999115"/>
                <a:ext cx="457155" cy="5798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32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endPara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1" name="Oval 57"/>
              <p:cNvSpPr/>
              <p:nvPr/>
            </p:nvSpPr>
            <p:spPr>
              <a:xfrm>
                <a:off x="6168881" y="4495456"/>
                <a:ext cx="76200" cy="76514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2" name="Line 71"/>
              <p:cNvSpPr/>
              <p:nvPr/>
            </p:nvSpPr>
            <p:spPr>
              <a:xfrm>
                <a:off x="6226070" y="4559044"/>
                <a:ext cx="635" cy="107969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15365" name="Rectangle 35"/>
          <p:cNvSpPr/>
          <p:nvPr/>
        </p:nvSpPr>
        <p:spPr>
          <a:xfrm>
            <a:off x="1173163" y="207963"/>
            <a:ext cx="21018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一、压力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685800" y="1524000"/>
          <a:ext cx="7924800" cy="3484563"/>
        </p:xfrm>
        <a:graphic>
          <a:graphicData uri="http://schemas.openxmlformats.org/drawingml/2006/table">
            <a:tbl>
              <a:tblPr firstRow="1" firstCol="1" bandRow="1"/>
              <a:tblGrid>
                <a:gridCol w="799080"/>
                <a:gridCol w="1410720"/>
                <a:gridCol w="3352756"/>
                <a:gridCol w="2362244"/>
              </a:tblGrid>
              <a:tr h="558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压力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重力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6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区别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定义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垂直作用在物体表面的力</a:t>
                      </a:r>
                      <a:endParaRPr lang="zh-CN" sz="18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4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产生原因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推、挤、压等都能产生</a:t>
                      </a:r>
                      <a:endParaRPr lang="zh-CN" sz="18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6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方向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垂直受力面指向被压物体</a:t>
                      </a:r>
                      <a:endParaRPr lang="zh-CN" sz="18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4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作用点</a:t>
                      </a:r>
                      <a:endParaRPr lang="zh-CN" sz="18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作用在被压物体表面</a:t>
                      </a:r>
                      <a:endParaRPr lang="zh-CN" sz="18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2036763"/>
            <a:ext cx="251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400" b="1" kern="100" cap="none" spc="0" normalizeH="0" baseline="0" noProof="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由于地球吸引而使物体受到的力</a:t>
            </a:r>
            <a:endParaRPr kumimoji="0" lang="zh-CN" altLang="en-US" sz="2400" b="1" kern="100" cap="none" spc="0" normalizeH="0" baseline="0" noProof="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819400"/>
            <a:ext cx="2286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914400" eaLnBrk="1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00" cap="none" spc="0" normalizeH="0" baseline="0" noProof="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地球吸引</a:t>
            </a:r>
            <a:endParaRPr kumimoji="0" lang="zh-CN" altLang="zh-CN" sz="2400" b="1" kern="100" cap="none" spc="0" normalizeH="0" baseline="0" noProof="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505200"/>
            <a:ext cx="17526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914400" eaLnBrk="1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00" cap="none" spc="0" normalizeH="0" baseline="0" noProof="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竖直向下</a:t>
            </a:r>
            <a:endParaRPr kumimoji="0" lang="zh-CN" altLang="zh-CN" sz="2400" b="1" kern="100" cap="none" spc="0" normalizeH="0" baseline="0" noProof="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262438"/>
            <a:ext cx="1828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914400" eaLnBrk="1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kern="100" cap="none" spc="0" normalizeH="0" baseline="0" noProof="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重心</a:t>
            </a:r>
            <a:endParaRPr kumimoji="0" lang="zh-CN" altLang="zh-CN" sz="2400" b="1" kern="100" cap="none" spc="0" normalizeH="0" baseline="0" noProof="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4"/>
          <p:cNvSpPr txBox="1"/>
          <p:nvPr/>
        </p:nvSpPr>
        <p:spPr>
          <a:xfrm>
            <a:off x="4724400" y="838200"/>
            <a:ext cx="22288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813" y="1905000"/>
            <a:ext cx="6281737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5"/>
          <p:cNvSpPr/>
          <p:nvPr/>
        </p:nvSpPr>
        <p:spPr>
          <a:xfrm>
            <a:off x="5429250" y="1189038"/>
            <a:ext cx="3275013" cy="1739900"/>
          </a:xfrm>
          <a:custGeom>
            <a:avLst/>
            <a:gdLst>
              <a:gd name="txL" fmla="*/ 111372 w 3071834"/>
              <a:gd name="txT" fmla="*/ 111373 h 2281476"/>
              <a:gd name="txR" fmla="*/ 2960462 w 3071834"/>
              <a:gd name="txB" fmla="*/ 2170102 h 2281476"/>
            </a:gdLst>
            <a:ahLst/>
            <a:cxnLst>
              <a:cxn ang="0">
                <a:pos x="9726894" y="8686"/>
              </a:cxn>
              <a:cxn ang="5898240">
                <a:pos x="4863452" y="17373"/>
              </a:cxn>
              <a:cxn ang="11796480">
                <a:pos x="0" y="8686"/>
              </a:cxn>
              <a:cxn ang="17694720">
                <a:pos x="4863452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两个人对雪地的压力差不多，但压力的效果相同吗？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7413" name="Rectangle 6"/>
          <p:cNvSpPr/>
          <p:nvPr/>
        </p:nvSpPr>
        <p:spPr>
          <a:xfrm>
            <a:off x="1143000" y="187325"/>
            <a:ext cx="4354513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二、压力的作用效果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987550"/>
            <a:ext cx="4443412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0"/>
            <a:ext cx="2819400" cy="423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5"/>
          <p:cNvSpPr/>
          <p:nvPr/>
        </p:nvSpPr>
        <p:spPr>
          <a:xfrm>
            <a:off x="914400" y="955675"/>
            <a:ext cx="3200400" cy="1168400"/>
          </a:xfrm>
          <a:custGeom>
            <a:avLst/>
            <a:gdLst>
              <a:gd name="txL" fmla="*/ 111372 w 3071834"/>
              <a:gd name="txT" fmla="*/ 111371 h 2281476"/>
              <a:gd name="txR" fmla="*/ 2960462 w 3071834"/>
              <a:gd name="txB" fmla="*/ 2170105 h 2281476"/>
            </a:gdLst>
            <a:ahLst/>
            <a:cxnLst>
              <a:cxn ang="0">
                <a:pos x="6425447" y="7"/>
              </a:cxn>
              <a:cxn ang="5898240">
                <a:pos x="3212726" y="13"/>
              </a:cxn>
              <a:cxn ang="11796480">
                <a:pos x="0" y="7"/>
              </a:cxn>
              <a:cxn ang="17694720">
                <a:pos x="3212726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重重的骆驼为什么不会陷入沙中？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914400"/>
            <a:ext cx="3962400" cy="1246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华文楷体" pitchFamily="2" charset="-122"/>
                <a:cs typeface="+mn-cs"/>
              </a:rPr>
              <a:t>小小的蚊子为什么能轻易用口器把皮肤刺破？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664200"/>
            <a:ext cx="7600950" cy="7096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华文楷体" pitchFamily="2" charset="-122"/>
                <a:cs typeface="+mn-cs"/>
              </a:rPr>
              <a:t>你觉得压力的作用效果与什么因素有关？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华文楷体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Rectangle 6"/>
          <p:cNvSpPr/>
          <p:nvPr/>
        </p:nvSpPr>
        <p:spPr>
          <a:xfrm>
            <a:off x="2517775" y="249238"/>
            <a:ext cx="48736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探究影响压力作用效果的因素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1371600"/>
            <a:ext cx="908050" cy="5286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猜想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9461" name="TextBox 2"/>
          <p:cNvSpPr txBox="1"/>
          <p:nvPr/>
        </p:nvSpPr>
        <p:spPr>
          <a:xfrm>
            <a:off x="2786063" y="1379538"/>
            <a:ext cx="41132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华文楷体" pitchFamily="2" charset="-122"/>
              </a:rPr>
              <a:t>压力的作用效果可能与：</a:t>
            </a:r>
            <a:endParaRPr lang="zh-CN" altLang="en-US" sz="2800" b="1" dirty="0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9462" name="TextBox 7"/>
          <p:cNvSpPr txBox="1"/>
          <p:nvPr/>
        </p:nvSpPr>
        <p:spPr>
          <a:xfrm>
            <a:off x="2786063" y="20939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压力大小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9463" name="TextBox 8"/>
          <p:cNvSpPr txBox="1"/>
          <p:nvPr/>
        </p:nvSpPr>
        <p:spPr>
          <a:xfrm>
            <a:off x="4860925" y="21066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受力面积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750" y="3027363"/>
            <a:ext cx="1620838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实验方法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022600"/>
            <a:ext cx="19700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控制变量法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50" y="4810125"/>
            <a:ext cx="1620838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实验器材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pic>
        <p:nvPicPr>
          <p:cNvPr id="15" name="Picture 5" descr="Snap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7450" y="3886200"/>
            <a:ext cx="2952750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714625" y="4795838"/>
            <a:ext cx="3057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  <a:ea typeface="华文楷体" pitchFamily="2" charset="-122"/>
              </a:rPr>
              <a:t>小桌、钩码、海绵</a:t>
            </a:r>
            <a:endParaRPr lang="zh-CN" altLang="en-US" sz="2800" b="1" dirty="0">
              <a:latin typeface="宋体" panose="02010600030101010101" pitchFamily="2" charset="-122"/>
              <a:ea typeface="华文楷体" pitchFamily="2" charset="-122"/>
            </a:endParaRPr>
          </a:p>
        </p:txBody>
      </p:sp>
      <p:sp>
        <p:nvSpPr>
          <p:cNvPr id="19470" name="TextBox 4"/>
          <p:cNvSpPr txBox="1"/>
          <p:nvPr/>
        </p:nvSpPr>
        <p:spPr>
          <a:xfrm>
            <a:off x="6629400" y="2079625"/>
            <a:ext cx="903288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有关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663" y="3744913"/>
            <a:ext cx="6916738" cy="674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华文楷体" pitchFamily="2" charset="-122"/>
                <a:cs typeface="+mn-cs"/>
              </a:rPr>
              <a:t>将压力的作用效果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华文楷体" pitchFamily="2" charset="-122"/>
                <a:cs typeface="+mn-cs"/>
              </a:rPr>
              <a:t>转换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华文楷体" pitchFamily="2" charset="-122"/>
                <a:cs typeface="+mn-cs"/>
              </a:rPr>
              <a:t>为海绵的凹陷程度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7463" y="3032125"/>
            <a:ext cx="126206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华文楷体" pitchFamily="2" charset="-122"/>
              </a:rPr>
              <a:t>转换法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2" grpId="0" animBg="1"/>
      <p:bldP spid="13" grpId="0"/>
      <p:bldP spid="14" grpId="0" animBg="1"/>
      <p:bldP spid="16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779463" y="914400"/>
            <a:ext cx="7545388" cy="4495800"/>
          </a:xfrm>
          <a:prstGeom prst="roundRect">
            <a:avLst>
              <a:gd name="adj" fmla="val 6699"/>
            </a:avLst>
          </a:pr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64999"/>
                </a:schemeClr>
              </a:gs>
            </a:gsLst>
            <a:lin ang="5400000" scaled="1"/>
          </a:gradFill>
          <a:ln w="38100" cmpd="dbl">
            <a:solidFill>
              <a:srgbClr val="009900"/>
            </a:solidFill>
            <a:round/>
          </a:ln>
          <a:effectLst/>
        </p:spPr>
        <p:txBody>
          <a:bodyPr wrap="none" t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探究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：探究压力大小对压力作用效果的影响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             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探究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：探究受力面积对压力作用效果的影响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152400" y="5410200"/>
            <a:ext cx="85582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结论：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受力面积一定时，压力越大，压力的作用效果越明显。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1066800" y="6064250"/>
            <a:ext cx="7543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压力一定时，受力面积越小，压力的作用效果越明显。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Rectangle 6"/>
          <p:cNvSpPr/>
          <p:nvPr/>
        </p:nvSpPr>
        <p:spPr>
          <a:xfrm>
            <a:off x="1163638" y="381000"/>
            <a:ext cx="418623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探究影响压力作用效果的因素</a:t>
            </a:r>
            <a:endParaRPr lang="zh-CN" altLang="en-US" sz="1000" dirty="0">
              <a:latin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19200" y="1524000"/>
          <a:ext cx="6721475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473843"/>
                <a:gridCol w="1066669"/>
                <a:gridCol w="2209528"/>
                <a:gridCol w="2971435"/>
              </a:tblGrid>
              <a:tr h="377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受力面积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压力大小（较大</a:t>
                      </a: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较小）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海绵凹陷程度（明显</a:t>
                      </a:r>
                      <a:r>
                        <a:rPr lang="en-US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更明显）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19200" y="3659188"/>
          <a:ext cx="6705600" cy="1370013"/>
        </p:xfrm>
        <a:graphic>
          <a:graphicData uri="http://schemas.openxmlformats.org/drawingml/2006/table">
            <a:tbl>
              <a:tblPr firstRow="1" firstCol="1" bandRow="1"/>
              <a:tblGrid>
                <a:gridCol w="449763"/>
                <a:gridCol w="1141461"/>
                <a:gridCol w="2173852"/>
                <a:gridCol w="2940524"/>
              </a:tblGrid>
              <a:tr h="5059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压力大小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受力面积（较大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较小）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海绵凹陷程度（明显</a:t>
                      </a: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更明显）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 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5"/>
          <p:cNvSpPr/>
          <p:nvPr/>
        </p:nvSpPr>
        <p:spPr>
          <a:xfrm>
            <a:off x="5562600" y="2292350"/>
            <a:ext cx="3581400" cy="1739900"/>
          </a:xfrm>
          <a:custGeom>
            <a:avLst/>
            <a:gdLst>
              <a:gd name="txL" fmla="*/ 111372 w 3071834"/>
              <a:gd name="txT" fmla="*/ 111373 h 2281476"/>
              <a:gd name="txR" fmla="*/ 2960462 w 3071834"/>
              <a:gd name="txB" fmla="*/ 2170102 h 2281476"/>
            </a:gdLst>
            <a:ahLst/>
            <a:cxnLst>
              <a:cxn ang="0">
                <a:pos x="40680406" y="8689"/>
              </a:cxn>
              <a:cxn ang="5898240">
                <a:pos x="20340188" y="17377"/>
              </a:cxn>
              <a:cxn ang="11796480">
                <a:pos x="0" y="8689"/>
              </a:cxn>
              <a:cxn ang="17694720">
                <a:pos x="20340188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物体表面所受压力和受力面积都不一样，该如何比较？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Text Box 3"/>
          <p:cNvSpPr txBox="1"/>
          <p:nvPr/>
        </p:nvSpPr>
        <p:spPr>
          <a:xfrm>
            <a:off x="381000" y="4510088"/>
            <a:ext cx="1968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3.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单位：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5181600" y="4484688"/>
            <a:ext cx="2971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1Pa=1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N/m</a:t>
            </a:r>
            <a:r>
              <a:rPr lang="en-US" altLang="zh-CN" sz="2800" b="1" baseline="30000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800" b="1" baseline="30000" dirty="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944688" y="1671638"/>
            <a:ext cx="3476625" cy="1057275"/>
            <a:chOff x="0" y="0"/>
            <a:chExt cx="2189" cy="666"/>
          </a:xfrm>
        </p:grpSpPr>
        <p:sp>
          <p:nvSpPr>
            <p:cNvPr id="21533" name="Line 6"/>
            <p:cNvSpPr/>
            <p:nvPr/>
          </p:nvSpPr>
          <p:spPr>
            <a:xfrm>
              <a:off x="828" y="363"/>
              <a:ext cx="1134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1534" name="Group 7"/>
            <p:cNvGrpSpPr/>
            <p:nvPr/>
          </p:nvGrpSpPr>
          <p:grpSpPr>
            <a:xfrm>
              <a:off x="0" y="0"/>
              <a:ext cx="2189" cy="666"/>
              <a:chOff x="0" y="0"/>
              <a:chExt cx="2189" cy="666"/>
            </a:xfrm>
          </p:grpSpPr>
          <p:sp>
            <p:nvSpPr>
              <p:cNvPr id="21535" name="Text Box 8"/>
              <p:cNvSpPr txBox="1"/>
              <p:nvPr/>
            </p:nvSpPr>
            <p:spPr>
              <a:xfrm>
                <a:off x="0" y="147"/>
                <a:ext cx="82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压强</a:t>
                </a:r>
                <a:r>
                  <a:rPr lang="en-US" altLang="zh-C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6" name="Text Box 9"/>
              <p:cNvSpPr txBox="1"/>
              <p:nvPr/>
            </p:nvSpPr>
            <p:spPr>
              <a:xfrm>
                <a:off x="1104" y="0"/>
                <a:ext cx="108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压力</a:t>
                </a:r>
                <a:endPara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7" name="Text Box 10"/>
              <p:cNvSpPr txBox="1"/>
              <p:nvPr/>
            </p:nvSpPr>
            <p:spPr>
              <a:xfrm>
                <a:off x="935" y="339"/>
                <a:ext cx="103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受力面积</a:t>
                </a:r>
                <a:endPara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Group 11"/>
          <p:cNvGrpSpPr/>
          <p:nvPr/>
        </p:nvGrpSpPr>
        <p:grpSpPr>
          <a:xfrm>
            <a:off x="946150" y="2971800"/>
            <a:ext cx="2681288" cy="1143000"/>
            <a:chOff x="0" y="0"/>
            <a:chExt cx="1689" cy="720"/>
          </a:xfrm>
        </p:grpSpPr>
        <p:grpSp>
          <p:nvGrpSpPr>
            <p:cNvPr id="21527" name="Group 12"/>
            <p:cNvGrpSpPr/>
            <p:nvPr/>
          </p:nvGrpSpPr>
          <p:grpSpPr>
            <a:xfrm>
              <a:off x="672" y="0"/>
              <a:ext cx="1017" cy="720"/>
              <a:chOff x="0" y="0"/>
              <a:chExt cx="1017" cy="720"/>
            </a:xfrm>
          </p:grpSpPr>
          <p:sp>
            <p:nvSpPr>
              <p:cNvPr id="21529" name="Text Box 13"/>
              <p:cNvSpPr txBox="1"/>
              <p:nvPr/>
            </p:nvSpPr>
            <p:spPr>
              <a:xfrm>
                <a:off x="0" y="182"/>
                <a:ext cx="58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p</a:t>
                </a:r>
                <a:r>
                  <a:rPr lang="zh-CN" altLang="en-US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 </a:t>
                </a:r>
                <a:r>
                  <a:rPr lang="en-US" altLang="zh-C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endPara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0" name="Line 14"/>
              <p:cNvSpPr/>
              <p:nvPr/>
            </p:nvSpPr>
            <p:spPr>
              <a:xfrm>
                <a:off x="427" y="355"/>
                <a:ext cx="545" cy="0"/>
              </a:xfrm>
              <a:prstGeom prst="line">
                <a:avLst/>
              </a:prstGeom>
              <a:ln w="571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31" name="Text Box 15"/>
              <p:cNvSpPr txBox="1"/>
              <p:nvPr/>
            </p:nvSpPr>
            <p:spPr>
              <a:xfrm>
                <a:off x="518" y="0"/>
                <a:ext cx="49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endParaRPr lang="en-US" altLang="zh-CN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32" name="Text Box 16"/>
              <p:cNvSpPr txBox="1"/>
              <p:nvPr/>
            </p:nvSpPr>
            <p:spPr>
              <a:xfrm>
                <a:off x="518" y="355"/>
                <a:ext cx="49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endParaRPr lang="en-US" altLang="zh-CN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28" name="AutoShape 17"/>
            <p:cNvSpPr/>
            <p:nvPr/>
          </p:nvSpPr>
          <p:spPr>
            <a:xfrm>
              <a:off x="0" y="336"/>
              <a:ext cx="528" cy="48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10" name="Rectangle 19"/>
          <p:cNvSpPr/>
          <p:nvPr/>
        </p:nvSpPr>
        <p:spPr>
          <a:xfrm>
            <a:off x="304800" y="1219200"/>
            <a:ext cx="8610600" cy="47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90000"/>
              </a:lnSpc>
              <a:buAutoNum type="arabicPeriod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定义：物体所受压力的大小与受力面积之比。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3" name="Rectangle 21"/>
          <p:cNvSpPr/>
          <p:nvPr/>
        </p:nvSpPr>
        <p:spPr>
          <a:xfrm>
            <a:off x="304800" y="1965325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2.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公式：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Rectangle 22"/>
          <p:cNvSpPr/>
          <p:nvPr/>
        </p:nvSpPr>
        <p:spPr>
          <a:xfrm>
            <a:off x="2895600" y="304800"/>
            <a:ext cx="4152900" cy="479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表示压力的作用效果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6" name="Rectangle 24"/>
          <p:cNvSpPr/>
          <p:nvPr/>
        </p:nvSpPr>
        <p:spPr>
          <a:xfrm>
            <a:off x="2006600" y="4487863"/>
            <a:ext cx="35702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帕斯卡 （帕）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4" name="Rectangle 6"/>
          <p:cNvSpPr/>
          <p:nvPr/>
        </p:nvSpPr>
        <p:spPr>
          <a:xfrm>
            <a:off x="1143000" y="187325"/>
            <a:ext cx="2038350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三、压强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2363" y="5040313"/>
            <a:ext cx="7488238" cy="1246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压强在数值上等于物体单位面积所受的压力。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物理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itchFamily="2" charset="-122"/>
                <a:cs typeface="+mn-cs"/>
              </a:rPr>
              <a:t>意义：表示压力的作用效果。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楷体" pitchFamily="2" charset="-122"/>
              <a:cs typeface="+mn-cs"/>
            </a:endParaRPr>
          </a:p>
        </p:txBody>
      </p:sp>
      <p:grpSp>
        <p:nvGrpSpPr>
          <p:cNvPr id="6" name="组合 4"/>
          <p:cNvGrpSpPr/>
          <p:nvPr/>
        </p:nvGrpSpPr>
        <p:grpSpPr>
          <a:xfrm>
            <a:off x="3846513" y="3008313"/>
            <a:ext cx="2665412" cy="1079500"/>
            <a:chOff x="3846408" y="3007531"/>
            <a:chExt cx="2665412" cy="1079500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846408" y="3294868"/>
              <a:ext cx="1285875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3846408" y="3799693"/>
              <a:ext cx="1285875" cy="1588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2" name="TextBox 31"/>
            <p:cNvSpPr txBox="1"/>
            <p:nvPr/>
          </p:nvSpPr>
          <p:spPr>
            <a:xfrm>
              <a:off x="5864120" y="3007531"/>
              <a:ext cx="477838" cy="579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465658" y="3594906"/>
              <a:ext cx="1000125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4" name="TextBox 35"/>
            <p:cNvSpPr txBox="1"/>
            <p:nvPr/>
          </p:nvSpPr>
          <p:spPr>
            <a:xfrm>
              <a:off x="5576783" y="3007531"/>
              <a:ext cx="649287" cy="5794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25" name="TextBox 12"/>
            <p:cNvSpPr txBox="1"/>
            <p:nvPr/>
          </p:nvSpPr>
          <p:spPr>
            <a:xfrm>
              <a:off x="5575195" y="3507593"/>
              <a:ext cx="649288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26" name="TextBox 37"/>
            <p:cNvSpPr txBox="1"/>
            <p:nvPr/>
          </p:nvSpPr>
          <p:spPr>
            <a:xfrm>
              <a:off x="5856183" y="3507593"/>
              <a:ext cx="655637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6584950" y="3292475"/>
            <a:ext cx="1568450" cy="593725"/>
            <a:chOff x="6584845" y="3291693"/>
            <a:chExt cx="1568461" cy="594495"/>
          </a:xfrm>
        </p:grpSpPr>
        <p:sp>
          <p:nvSpPr>
            <p:cNvPr id="21518" name="TextBox 34"/>
            <p:cNvSpPr txBox="1"/>
            <p:nvPr/>
          </p:nvSpPr>
          <p:spPr>
            <a:xfrm>
              <a:off x="6584845" y="3291693"/>
              <a:ext cx="113685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=1 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N/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19" name="TextBox 38"/>
            <p:cNvSpPr txBox="1"/>
            <p:nvPr/>
          </p:nvSpPr>
          <p:spPr>
            <a:xfrm>
              <a:off x="7497669" y="3306750"/>
              <a:ext cx="655637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93" grpId="0"/>
      <p:bldP spid="28696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xiangkuang2_1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3"/>
          <p:cNvSpPr/>
          <p:nvPr/>
        </p:nvSpPr>
        <p:spPr>
          <a:xfrm>
            <a:off x="4256088" y="32353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2" name="AutoShape 4" descr="Pascal_2"/>
          <p:cNvSpPr>
            <a:spLocks noChangeAspect="1"/>
          </p:cNvSpPr>
          <p:nvPr/>
        </p:nvSpPr>
        <p:spPr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4256088" y="32353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4" name="AutoShape 6" descr="Pascal_2"/>
          <p:cNvSpPr>
            <a:spLocks noChangeAspect="1"/>
          </p:cNvSpPr>
          <p:nvPr/>
        </p:nvSpPr>
        <p:spPr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35" name="Picture 7" descr="http://humbabe.arc.nasa.gov/mgcm/micromet/Blaise_Pascal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04800" y="457200"/>
            <a:ext cx="38100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0" name="Text Box 8"/>
          <p:cNvSpPr txBox="1"/>
          <p:nvPr/>
        </p:nvSpPr>
        <p:spPr>
          <a:xfrm>
            <a:off x="4818063" y="754063"/>
            <a:ext cx="3487737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帕斯卡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1623.6.19-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1662.8.19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法国数学家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物理学家，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主要研究流体静力学、大气压强，发现帕斯卡定律，发明了注射器、水压机等。后人为纪念帕斯卡，用其名来命名压强的单位。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5"/>
          <p:cNvSpPr/>
          <p:nvPr/>
        </p:nvSpPr>
        <p:spPr>
          <a:xfrm>
            <a:off x="4152900" y="4933950"/>
            <a:ext cx="4991100" cy="568325"/>
          </a:xfrm>
          <a:custGeom>
            <a:avLst/>
            <a:gdLst>
              <a:gd name="txL" fmla="*/ 111372 w 3071834"/>
              <a:gd name="txT" fmla="*/ 111371 h 2281476"/>
              <a:gd name="txR" fmla="*/ 2960462 w 3071834"/>
              <a:gd name="txB" fmla="*/ 2170105 h 2281476"/>
            </a:gdLst>
            <a:ahLst/>
            <a:cxnLst>
              <a:cxn ang="0">
                <a:pos x="2147483647" y="0"/>
              </a:cxn>
              <a:cxn ang="5898240">
                <a:pos x="2147483647" y="0"/>
              </a:cxn>
              <a:cxn ang="11796480">
                <a:pos x="0" y="0"/>
              </a:cxn>
              <a:cxn ang="17694720">
                <a:pos x="2147483647" y="0"/>
              </a:cxn>
            </a:cxnLst>
            <a:rect l="txL" t="txT" r="txR" b="txB"/>
            <a:pathLst>
              <a:path w="3071834" h="2281476">
                <a:moveTo>
                  <a:pt x="380254" y="0"/>
                </a:moveTo>
                <a:lnTo>
                  <a:pt x="3071834" y="0"/>
                </a:lnTo>
                <a:lnTo>
                  <a:pt x="3071834" y="1901222"/>
                </a:lnTo>
                <a:cubicBezTo>
                  <a:pt x="3071834" y="2111230"/>
                  <a:pt x="2901588" y="2281475"/>
                  <a:pt x="2691580" y="2281476"/>
                </a:cubicBezTo>
                <a:lnTo>
                  <a:pt x="0" y="2281476"/>
                </a:lnTo>
                <a:lnTo>
                  <a:pt x="0" y="380254"/>
                </a:lnTo>
                <a:cubicBezTo>
                  <a:pt x="0" y="170245"/>
                  <a:pt x="170245" y="0"/>
                  <a:pt x="380254" y="0"/>
                </a:cubicBezTo>
                <a:cubicBezTo>
                  <a:pt x="380254" y="0"/>
                  <a:pt x="380254" y="0"/>
                  <a:pt x="380254" y="0"/>
                </a:cubicBezTo>
                <a:close/>
              </a:path>
            </a:pathLst>
          </a:custGeom>
          <a:solidFill>
            <a:srgbClr val="FFE181"/>
          </a:solidFill>
          <a:ln w="25400" cap="flat" cmpd="sng">
            <a:solidFill>
              <a:srgbClr val="F7964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4000" tIns="10800" rIns="18000" bIns="10800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P</a:t>
            </a:r>
            <a:r>
              <a:rPr lang="zh-CN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华文楷体" pitchFamily="2" charset="-122"/>
              </a:rPr>
              <a:t>a的压强到底有多大呢?</a:t>
            </a:r>
            <a:endParaRPr lang="zh-CN" altLang="zh-CN" sz="3200" b="1" dirty="0">
              <a:solidFill>
                <a:srgbClr val="000000"/>
              </a:solidFill>
              <a:latin typeface="宋体" panose="02010600030101010101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10" grpId="0" animBg="1"/>
    </p:bldLst>
  </p:timing>
</p:sld>
</file>

<file path=ppt/theme/theme1.xml><?xml version="1.0" encoding="utf-8"?>
<a:theme xmlns:a="http://schemas.openxmlformats.org/drawingml/2006/main" name="萤火虫系列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萤火虫系列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WPS 演示</Application>
  <PresentationFormat>全屏显示(4:3)</PresentationFormat>
  <Paragraphs>329</Paragraphs>
  <Slides>19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幼圆</vt:lpstr>
      <vt:lpstr>华文楷体</vt:lpstr>
      <vt:lpstr>Times New Roman</vt:lpstr>
      <vt:lpstr>黑体</vt:lpstr>
      <vt:lpstr>楷体</vt:lpstr>
      <vt:lpstr>Calibri</vt:lpstr>
      <vt:lpstr>Times New Roman</vt:lpstr>
      <vt:lpstr>Arial Unicode MS</vt:lpstr>
      <vt:lpstr>萤火虫系列</vt:lpstr>
      <vt:lpstr>Office 主题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549</cp:revision>
  <dcterms:created xsi:type="dcterms:W3CDTF">2007-12-27T06:21:35Z</dcterms:created>
  <dcterms:modified xsi:type="dcterms:W3CDTF">2018-07-29T03:22:29Z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