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32" r:id="rId6"/>
    <p:sldMasterId id="2147483756" r:id="rId7"/>
    <p:sldMasterId id="2147483780" r:id="rId8"/>
    <p:sldMasterId id="2147483792" r:id="rId9"/>
    <p:sldMasterId id="2147483804" r:id="rId10"/>
    <p:sldMasterId id="2147483816" r:id="rId11"/>
    <p:sldMasterId id="2147483828" r:id="rId12"/>
    <p:sldMasterId id="2147483840" r:id="rId13"/>
    <p:sldMasterId id="2147483852" r:id="rId14"/>
    <p:sldMasterId id="2147483864" r:id="rId15"/>
    <p:sldMasterId id="2147483876" r:id="rId16"/>
    <p:sldMasterId id="2147483888" r:id="rId17"/>
    <p:sldMasterId id="2147483900" r:id="rId18"/>
    <p:sldMasterId id="2147483912" r:id="rId19"/>
    <p:sldMasterId id="2147483924" r:id="rId20"/>
    <p:sldMasterId id="2147483936" r:id="rId21"/>
    <p:sldMasterId id="2147483948" r:id="rId22"/>
  </p:sldMasterIdLst>
  <p:sldIdLst>
    <p:sldId id="257" r:id="rId23"/>
    <p:sldId id="284" r:id="rId24"/>
    <p:sldId id="258" r:id="rId25"/>
    <p:sldId id="259" r:id="rId26"/>
    <p:sldId id="260" r:id="rId27"/>
    <p:sldId id="261" r:id="rId28"/>
    <p:sldId id="263" r:id="rId29"/>
    <p:sldId id="265" r:id="rId30"/>
    <p:sldId id="267" r:id="rId31"/>
    <p:sldId id="268" r:id="rId32"/>
    <p:sldId id="269" r:id="rId33"/>
    <p:sldId id="270" r:id="rId34"/>
    <p:sldId id="271" r:id="rId35"/>
    <p:sldId id="272" r:id="rId36"/>
    <p:sldId id="273" r:id="rId37"/>
    <p:sldId id="274" r:id="rId38"/>
    <p:sldId id="275" r:id="rId39"/>
    <p:sldId id="276" r:id="rId40"/>
    <p:sldId id="277" r:id="rId41"/>
    <p:sldId id="278" r:id="rId42"/>
    <p:sldId id="280" r:id="rId43"/>
    <p:sldId id="281" r:id="rId44"/>
    <p:sldId id="279" r:id="rId45"/>
    <p:sldId id="283" r:id="rId46"/>
    <p:sldId id="285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00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 snapToGrid="0">
      <p:cViewPr varScale="1">
        <p:scale>
          <a:sx n="52" d="100"/>
          <a:sy n="52" d="100"/>
        </p:scale>
        <p:origin x="744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4.xml"/><Relationship Id="rId39" Type="http://schemas.openxmlformats.org/officeDocument/2006/relationships/slide" Target="slides/slide17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2.xml"/><Relationship Id="rId42" Type="http://schemas.openxmlformats.org/officeDocument/2006/relationships/slide" Target="slides/slide20.xml"/><Relationship Id="rId47" Type="http://schemas.openxmlformats.org/officeDocument/2006/relationships/slide" Target="slides/slide25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2.xml"/><Relationship Id="rId32" Type="http://schemas.openxmlformats.org/officeDocument/2006/relationships/slide" Target="slides/slide10.xml"/><Relationship Id="rId37" Type="http://schemas.openxmlformats.org/officeDocument/2006/relationships/slide" Target="slides/slide15.xml"/><Relationship Id="rId40" Type="http://schemas.openxmlformats.org/officeDocument/2006/relationships/slide" Target="slides/slide18.xml"/><Relationship Id="rId45" Type="http://schemas.openxmlformats.org/officeDocument/2006/relationships/slide" Target="slides/slide23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1.xml"/><Relationship Id="rId28" Type="http://schemas.openxmlformats.org/officeDocument/2006/relationships/slide" Target="slides/slide6.xml"/><Relationship Id="rId36" Type="http://schemas.openxmlformats.org/officeDocument/2006/relationships/slide" Target="slides/slide1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9.xml"/><Relationship Id="rId44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5.xml"/><Relationship Id="rId30" Type="http://schemas.openxmlformats.org/officeDocument/2006/relationships/slide" Target="slides/slide8.xml"/><Relationship Id="rId35" Type="http://schemas.openxmlformats.org/officeDocument/2006/relationships/slide" Target="slides/slide13.xml"/><Relationship Id="rId43" Type="http://schemas.openxmlformats.org/officeDocument/2006/relationships/slide" Target="slides/slide2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3.xml"/><Relationship Id="rId33" Type="http://schemas.openxmlformats.org/officeDocument/2006/relationships/slide" Target="slides/slide11.xml"/><Relationship Id="rId38" Type="http://schemas.openxmlformats.org/officeDocument/2006/relationships/slide" Target="slides/slide16.xml"/><Relationship Id="rId46" Type="http://schemas.openxmlformats.org/officeDocument/2006/relationships/slide" Target="slides/slide24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300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7356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1783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70780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473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68087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2727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09323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5504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02654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32530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491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08226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400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2930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2209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56856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57819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02910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95940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8416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60138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689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9915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49858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1163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94255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5327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66554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55634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930967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57985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65400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886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93349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2110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667742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72972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9795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66054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17240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0499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76097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43173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459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548298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8002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69581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6706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9239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61947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47387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04954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81742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40428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666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01305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42383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5789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91419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42980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56879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7531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83722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3876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345507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5737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757898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40202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61084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25365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6980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796662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18900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661794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406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492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9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53613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6461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684520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1724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99284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22468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55646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09441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385708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391887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0117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82853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59240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997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1803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48548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22381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811409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41306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15233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722374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1897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92386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23670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812010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323102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049819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05883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79478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47271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789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93913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99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02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31586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35650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98902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01085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51913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290484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64566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6344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5007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7689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641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65689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482311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282466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815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563371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87175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78949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3423362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24168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10747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9315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3959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5281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680953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7330821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916566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96286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06519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152560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005272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85329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38372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353292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255519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780726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298449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203092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10861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5113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209536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2779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178799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4421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59873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48290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5798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0010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9385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2747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4264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4269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128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7714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1467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5505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4821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9837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6624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8572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413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82039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3021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43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8278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6433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4232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4394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1901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7965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2578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2992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2155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077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5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1090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251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2331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8244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6206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15302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9518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9091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96000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74985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805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3139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4028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4680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7820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9824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044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05101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2221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BEA9C8-BB0D-48BF-8A14-0B3145B6A42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6138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6C955-76BB-413C-AFAF-58DD5417E048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82634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5A557-B81C-44C0-89C5-EA80FCECE2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751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4368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828800"/>
            <a:ext cx="5384800" cy="4495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77BAAD-B283-4D69-92E9-52BF3AB0B20A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0951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61CBF-0D7A-48B1-B323-5B71D35EBEC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041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55C03-11F9-433D-BADF-ADF342A233A2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53716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3D3CD-2BDA-479B-B835-2871C7CAA35C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0564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59B440-9240-440C-A6AD-6135C689ADB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45588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3A142C-D282-4E02-B24A-CBA710F76ED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715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1A6ED-DC93-4E6A-B900-4177704F6B5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46282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685800"/>
            <a:ext cx="27432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85800"/>
            <a:ext cx="80264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1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352C3F-A305-4620-AEE1-9438A98AA9B5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557429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55068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471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69435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83563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1771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8944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4126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06460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06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36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0005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54511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500C9D-83EA-49A8-9752-5307EDE382C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950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050574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A9ADBF-6255-4A55-A506-02284DB0F40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85318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1C5004-25F4-46F9-A62B-F6E30334C0A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29710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C8DAE-54FB-46F4-B6DB-E44DFD75338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10612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22E2D-739E-46F0-99E7-5D0663BC9D37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5804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1CB71A-F17D-4DC1-9023-71F066E04AF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4134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2D568-1662-42FE-99BB-ADE975EEEC0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1570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3955B2-FE48-4B97-96F8-77222B0D1F66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63679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9B0CC-D966-419C-BAE7-526C6BBD309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8177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AA50A-AC0C-4652-871A-CE8EADC00B24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00673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E06E60-9521-4C5B-ADF5-6D3A31A36503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751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Relationship Id="rId14" Type="http://schemas.openxmlformats.org/officeDocument/2006/relationships/image" Target="../media/image2.jpe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image" Target="../media/image2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5" Type="http://schemas.openxmlformats.org/officeDocument/2006/relationships/oleObject" Target="../embeddings/oleObject4.bin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image" Target="../media/image2.jpeg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vmlDrawing" Target="../drawings/vmlDrawing5.v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Relationship Id="rId14" Type="http://schemas.openxmlformats.org/officeDocument/2006/relationships/image" Target="../media/image2.jpeg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5" Type="http://schemas.openxmlformats.org/officeDocument/2006/relationships/oleObject" Target="../embeddings/oleObject6.bin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image" Target="../media/image2.jpe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45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599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66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75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15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8398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7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987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57449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75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507824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77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84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466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22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477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0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4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30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991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12192000" cy="120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r:id="rId15" imgW="9561905" imgH="1600000" progId="">
                  <p:embed/>
                </p:oleObj>
              </mc:Choice>
              <mc:Fallback>
                <p:oleObj r:id="rId15" imgW="9561905" imgH="1600000" progId="">
                  <p:embed/>
                  <p:pic>
                    <p:nvPicPr>
                      <p:cNvPr id="0" name="Picture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192000" cy="1200150"/>
                      </a:xfrm>
                      <a:prstGeom prst="rect">
                        <a:avLst/>
                      </a:prstGeom>
                      <a:noFill/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65AAE9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DDDDDD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Freeform 3"/>
          <p:cNvSpPr>
            <a:spLocks/>
          </p:cNvSpPr>
          <p:nvPr/>
        </p:nvSpPr>
        <p:spPr bwMode="auto">
          <a:xfrm>
            <a:off x="-14817" y="280989"/>
            <a:ext cx="12206817" cy="1620837"/>
          </a:xfrm>
          <a:custGeom>
            <a:avLst/>
            <a:gdLst>
              <a:gd name="T0" fmla="*/ 9525 w 5767"/>
              <a:gd name="T1" fmla="*/ 173037 h 1021"/>
              <a:gd name="T2" fmla="*/ 2265363 w 5767"/>
              <a:gd name="T3" fmla="*/ 73025 h 1021"/>
              <a:gd name="T4" fmla="*/ 6400800 w 5767"/>
              <a:gd name="T5" fmla="*/ 404812 h 1021"/>
              <a:gd name="T6" fmla="*/ 9155113 w 5767"/>
              <a:gd name="T7" fmla="*/ 0 h 1021"/>
              <a:gd name="T8" fmla="*/ 9155113 w 5767"/>
              <a:gd name="T9" fmla="*/ 1231900 h 1021"/>
              <a:gd name="T10" fmla="*/ 6453188 w 5767"/>
              <a:gd name="T11" fmla="*/ 1319212 h 1021"/>
              <a:gd name="T12" fmla="*/ 3149600 w 5767"/>
              <a:gd name="T13" fmla="*/ 1069975 h 1021"/>
              <a:gd name="T14" fmla="*/ 22225 w 5767"/>
              <a:gd name="T15" fmla="*/ 1579562 h 1021"/>
              <a:gd name="T16" fmla="*/ 9525 w 5767"/>
              <a:gd name="T17" fmla="*/ 173037 h 10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67"/>
              <a:gd name="T28" fmla="*/ 0 h 1021"/>
              <a:gd name="T29" fmla="*/ 5767 w 5767"/>
              <a:gd name="T30" fmla="*/ 1021 h 10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67" h="1021">
                <a:moveTo>
                  <a:pt x="6" y="109"/>
                </a:moveTo>
                <a:cubicBezTo>
                  <a:pt x="144" y="93"/>
                  <a:pt x="626" y="42"/>
                  <a:pt x="1427" y="46"/>
                </a:cubicBezTo>
                <a:cubicBezTo>
                  <a:pt x="2228" y="50"/>
                  <a:pt x="3321" y="224"/>
                  <a:pt x="4032" y="255"/>
                </a:cubicBezTo>
                <a:cubicBezTo>
                  <a:pt x="4742" y="286"/>
                  <a:pt x="5649" y="91"/>
                  <a:pt x="5767" y="0"/>
                </a:cubicBezTo>
                <a:lnTo>
                  <a:pt x="5767" y="776"/>
                </a:lnTo>
                <a:cubicBezTo>
                  <a:pt x="4948" y="879"/>
                  <a:pt x="4543" y="844"/>
                  <a:pt x="4065" y="831"/>
                </a:cubicBezTo>
                <a:cubicBezTo>
                  <a:pt x="3587" y="818"/>
                  <a:pt x="2973" y="694"/>
                  <a:pt x="1984" y="674"/>
                </a:cubicBezTo>
                <a:cubicBezTo>
                  <a:pt x="995" y="654"/>
                  <a:pt x="28" y="969"/>
                  <a:pt x="14" y="995"/>
                </a:cubicBezTo>
                <a:cubicBezTo>
                  <a:pt x="0" y="1021"/>
                  <a:pt x="6" y="255"/>
                  <a:pt x="6" y="109"/>
                </a:cubicBezTo>
                <a:close/>
              </a:path>
            </a:pathLst>
          </a:custGeom>
          <a:solidFill>
            <a:schemeClr val="accent1">
              <a:alpha val="4117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8" name="Freeform 4"/>
          <p:cNvSpPr>
            <a:spLocks/>
          </p:cNvSpPr>
          <p:nvPr/>
        </p:nvSpPr>
        <p:spPr bwMode="auto">
          <a:xfrm>
            <a:off x="-27517" y="533401"/>
            <a:ext cx="12215284" cy="1006475"/>
          </a:xfrm>
          <a:custGeom>
            <a:avLst/>
            <a:gdLst>
              <a:gd name="T0" fmla="*/ 31750 w 5771"/>
              <a:gd name="T1" fmla="*/ 173038 h 634"/>
              <a:gd name="T2" fmla="*/ 2289175 w 5771"/>
              <a:gd name="T3" fmla="*/ 4763 h 634"/>
              <a:gd name="T4" fmla="*/ 6588125 w 5771"/>
              <a:gd name="T5" fmla="*/ 234950 h 634"/>
              <a:gd name="T6" fmla="*/ 9161463 w 5771"/>
              <a:gd name="T7" fmla="*/ 58738 h 634"/>
              <a:gd name="T8" fmla="*/ 9161463 w 5771"/>
              <a:gd name="T9" fmla="*/ 884238 h 634"/>
              <a:gd name="T10" fmla="*/ 6257925 w 5771"/>
              <a:gd name="T11" fmla="*/ 939800 h 634"/>
              <a:gd name="T12" fmla="*/ 2919413 w 5771"/>
              <a:gd name="T13" fmla="*/ 723900 h 634"/>
              <a:gd name="T14" fmla="*/ 9525 w 5771"/>
              <a:gd name="T15" fmla="*/ 984250 h 634"/>
              <a:gd name="T16" fmla="*/ 31750 w 5771"/>
              <a:gd name="T17" fmla="*/ 173038 h 6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1"/>
              <a:gd name="T28" fmla="*/ 0 h 634"/>
              <a:gd name="T29" fmla="*/ 5771 w 5771"/>
              <a:gd name="T30" fmla="*/ 634 h 63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1" h="634">
                <a:moveTo>
                  <a:pt x="20" y="109"/>
                </a:moveTo>
                <a:cubicBezTo>
                  <a:pt x="26" y="109"/>
                  <a:pt x="645" y="0"/>
                  <a:pt x="1442" y="3"/>
                </a:cubicBezTo>
                <a:cubicBezTo>
                  <a:pt x="2239" y="6"/>
                  <a:pt x="3443" y="123"/>
                  <a:pt x="4150" y="148"/>
                </a:cubicBezTo>
                <a:cubicBezTo>
                  <a:pt x="4858" y="173"/>
                  <a:pt x="5633" y="63"/>
                  <a:pt x="5771" y="37"/>
                </a:cubicBezTo>
                <a:lnTo>
                  <a:pt x="5771" y="557"/>
                </a:lnTo>
                <a:cubicBezTo>
                  <a:pt x="4926" y="634"/>
                  <a:pt x="4422" y="612"/>
                  <a:pt x="3942" y="592"/>
                </a:cubicBezTo>
                <a:cubicBezTo>
                  <a:pt x="3463" y="572"/>
                  <a:pt x="2588" y="450"/>
                  <a:pt x="1839" y="456"/>
                </a:cubicBezTo>
                <a:cubicBezTo>
                  <a:pt x="1182" y="455"/>
                  <a:pt x="0" y="618"/>
                  <a:pt x="6" y="620"/>
                </a:cubicBezTo>
                <a:cubicBezTo>
                  <a:pt x="12" y="621"/>
                  <a:pt x="14" y="109"/>
                  <a:pt x="20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0320867" y="347663"/>
            <a:ext cx="516467" cy="366712"/>
            <a:chOff x="0" y="0"/>
            <a:chExt cx="288" cy="288"/>
          </a:xfrm>
        </p:grpSpPr>
        <p:sp>
          <p:nvSpPr>
            <p:cNvPr id="2" name="Oval 6"/>
            <p:cNvSpPr>
              <a:spLocks noChangeArrowheads="1"/>
            </p:cNvSpPr>
            <p:nvPr userDrawn="1"/>
          </p:nvSpPr>
          <p:spPr bwMode="auto">
            <a:xfrm>
              <a:off x="0" y="0"/>
              <a:ext cx="288" cy="288"/>
            </a:xfrm>
            <a:prstGeom prst="ellipse">
              <a:avLst/>
            </a:prstGeom>
            <a:gradFill rotWithShape="1">
              <a:gsLst>
                <a:gs pos="0">
                  <a:srgbClr val="C7CEE9"/>
                </a:gs>
                <a:gs pos="100000">
                  <a:schemeClr val="tx2">
                    <a:alpha val="31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" name="Oval 7"/>
            <p:cNvSpPr>
              <a:spLocks noChangeArrowheads="1"/>
            </p:cNvSpPr>
            <p:nvPr userDrawn="1"/>
          </p:nvSpPr>
          <p:spPr bwMode="auto">
            <a:xfrm>
              <a:off x="0" y="0"/>
              <a:ext cx="192" cy="192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0" name="Group 8"/>
          <p:cNvGrpSpPr>
            <a:grpSpLocks/>
          </p:cNvGrpSpPr>
          <p:nvPr/>
        </p:nvGrpSpPr>
        <p:grpSpPr bwMode="auto">
          <a:xfrm>
            <a:off x="10871200" y="53975"/>
            <a:ext cx="812800" cy="592138"/>
            <a:chOff x="0" y="0"/>
            <a:chExt cx="576" cy="576"/>
          </a:xfrm>
        </p:grpSpPr>
        <p:sp>
          <p:nvSpPr>
            <p:cNvPr id="1033" name="Oval 9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4" name="Oval 10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5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031" name="Group 11"/>
          <p:cNvGrpSpPr>
            <a:grpSpLocks/>
          </p:cNvGrpSpPr>
          <p:nvPr/>
        </p:nvGrpSpPr>
        <p:grpSpPr bwMode="auto">
          <a:xfrm>
            <a:off x="228601" y="819150"/>
            <a:ext cx="960967" cy="762000"/>
            <a:chOff x="0" y="0"/>
            <a:chExt cx="576" cy="576"/>
          </a:xfrm>
        </p:grpSpPr>
        <p:sp>
          <p:nvSpPr>
            <p:cNvPr id="4" name="Oval 12"/>
            <p:cNvSpPr>
              <a:spLocks noChangeArrowheads="1"/>
            </p:cNvSpPr>
            <p:nvPr userDrawn="1"/>
          </p:nvSpPr>
          <p:spPr bwMode="auto">
            <a:xfrm>
              <a:off x="0" y="0"/>
              <a:ext cx="576" cy="576"/>
            </a:xfrm>
            <a:prstGeom prst="ellipse">
              <a:avLst/>
            </a:prstGeom>
            <a:solidFill>
              <a:schemeClr val="tx2">
                <a:alpha val="53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 userDrawn="1"/>
          </p:nvSpPr>
          <p:spPr bwMode="auto">
            <a:xfrm>
              <a:off x="0" y="96"/>
              <a:ext cx="480" cy="38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smtClean="0">
                <a:solidFill>
                  <a:srgbClr val="00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032" name="Rectangle 1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828800"/>
            <a:ext cx="10972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9" name="Rectangle 1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0" name="Rectangle 1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400801"/>
            <a:ext cx="3860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41" name="Rectangle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400801"/>
            <a:ext cx="28448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>
                <a:ea typeface="宋体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068A397-5A4E-4C68-B1A0-BA5D28168227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6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1"/>
            <a:ext cx="9855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41153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3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E68277CA-9EAE-470E-A85F-24FEAB937A43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21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5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05.xml"/><Relationship Id="rId4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>
            <a:alpha val="7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sy_2011070116551885201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40D45"/>
              </a:clrFrom>
              <a:clrTo>
                <a:srgbClr val="540D45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Diffused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216"/>
            <a:ext cx="12192000" cy="6886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20072" y="1120478"/>
            <a:ext cx="8076988" cy="3463735"/>
          </a:xfrm>
          <a:noFill/>
        </p:spPr>
        <p:txBody>
          <a:bodyPr anchor="ctr"/>
          <a:lstStyle/>
          <a:p>
            <a:r>
              <a:rPr lang="zh-CN" altLang="en-US" sz="7200" b="1" dirty="0">
                <a:solidFill>
                  <a:srgbClr val="C00000"/>
                </a:solidFill>
              </a:rPr>
              <a:t>第十章 浮力 </a:t>
            </a:r>
            <a:r>
              <a:rPr lang="en-US" altLang="zh-CN" sz="6600" b="1" dirty="0">
                <a:solidFill>
                  <a:srgbClr val="C00000"/>
                </a:solidFill>
              </a:rPr>
              <a:t/>
            </a:r>
            <a:br>
              <a:rPr lang="en-US" altLang="zh-CN" sz="6600" b="1" dirty="0">
                <a:solidFill>
                  <a:srgbClr val="C00000"/>
                </a:solidFill>
              </a:rPr>
            </a:br>
            <a:r>
              <a:rPr lang="en-US" altLang="zh-CN" sz="6600" b="1" dirty="0" smtClean="0">
                <a:solidFill>
                  <a:srgbClr val="C00000"/>
                </a:solidFill>
              </a:rPr>
              <a:t/>
            </a:r>
            <a:br>
              <a:rPr lang="en-US" altLang="zh-CN" sz="6600" b="1" dirty="0" smtClean="0">
                <a:solidFill>
                  <a:srgbClr val="C00000"/>
                </a:solidFill>
              </a:rPr>
            </a:br>
            <a:r>
              <a:rPr lang="zh-CN" altLang="en-US" sz="6600" b="1" dirty="0" smtClean="0">
                <a:solidFill>
                  <a:srgbClr val="FF0000"/>
                </a:solidFill>
              </a:rPr>
              <a:t>第</a:t>
            </a:r>
            <a:r>
              <a:rPr lang="zh-CN" altLang="en-US" sz="6600" b="1" dirty="0">
                <a:solidFill>
                  <a:srgbClr val="FF0000"/>
                </a:solidFill>
              </a:rPr>
              <a:t>１节     </a:t>
            </a:r>
            <a:r>
              <a:rPr lang="zh-CN" altLang="en-US" sz="6600" b="1" dirty="0" smtClean="0">
                <a:solidFill>
                  <a:srgbClr val="FF0000"/>
                </a:solidFill>
              </a:rPr>
              <a:t>浮力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2544" y="5249330"/>
            <a:ext cx="5032147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汉阴县初级中学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袁林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68658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1802423" y="2518041"/>
            <a:ext cx="4281854" cy="3379788"/>
            <a:chOff x="0" y="0"/>
            <a:chExt cx="1928" cy="2129"/>
          </a:xfrm>
          <a:solidFill>
            <a:srgbClr val="00FF00"/>
          </a:solidFill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0" y="229"/>
              <a:ext cx="1928" cy="1900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3316" name="Group 4"/>
            <p:cNvGrpSpPr>
              <a:grpSpLocks/>
            </p:cNvGrpSpPr>
            <p:nvPr/>
          </p:nvGrpSpPr>
          <p:grpSpPr bwMode="auto">
            <a:xfrm>
              <a:off x="0" y="0"/>
              <a:ext cx="1928" cy="2129"/>
              <a:chOff x="0" y="0"/>
              <a:chExt cx="1928" cy="2129"/>
            </a:xfrm>
            <a:grpFill/>
          </p:grpSpPr>
          <p:sp>
            <p:nvSpPr>
              <p:cNvPr id="13317" name="Line 5"/>
              <p:cNvSpPr>
                <a:spLocks noChangeShapeType="1"/>
              </p:cNvSpPr>
              <p:nvPr/>
            </p:nvSpPr>
            <p:spPr bwMode="auto">
              <a:xfrm>
                <a:off x="0" y="28"/>
                <a:ext cx="0" cy="2101"/>
              </a:xfrm>
              <a:prstGeom prst="line">
                <a:avLst/>
              </a:prstGeom>
              <a:grpFill/>
              <a:ln w="28575">
                <a:solidFill>
                  <a:schemeClr val="tx2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18" name="Line 6"/>
              <p:cNvSpPr>
                <a:spLocks noChangeShapeType="1"/>
              </p:cNvSpPr>
              <p:nvPr/>
            </p:nvSpPr>
            <p:spPr bwMode="auto">
              <a:xfrm>
                <a:off x="8" y="2129"/>
                <a:ext cx="1920" cy="0"/>
              </a:xfrm>
              <a:prstGeom prst="line">
                <a:avLst/>
              </a:prstGeom>
              <a:grpFill/>
              <a:ln w="28575">
                <a:solidFill>
                  <a:schemeClr val="tx2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19" name="Line 7"/>
              <p:cNvSpPr>
                <a:spLocks noChangeShapeType="1"/>
              </p:cNvSpPr>
              <p:nvPr/>
            </p:nvSpPr>
            <p:spPr bwMode="auto">
              <a:xfrm flipV="1">
                <a:off x="1928" y="0"/>
                <a:ext cx="0" cy="2129"/>
              </a:xfrm>
              <a:prstGeom prst="line">
                <a:avLst/>
              </a:prstGeom>
              <a:grpFill/>
              <a:ln w="28575">
                <a:solidFill>
                  <a:schemeClr val="tx2">
                    <a:lumMod val="95000"/>
                    <a:lumOff val="5000"/>
                  </a:schemeClr>
                </a:solidFill>
                <a:round/>
                <a:headEnd/>
                <a:tailEnd/>
              </a:ln>
              <a:ex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3200401" y="3886201"/>
            <a:ext cx="1223963" cy="115252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Wireframe">
            <a:bevelT w="13500" h="13500" prst="angle"/>
            <a:bevelB w="13500" h="13500" prst="angle"/>
            <a:extrusionClr>
              <a:schemeClr val="accent1"/>
            </a:extrusionClr>
            <a:contourClr>
              <a:schemeClr val="accent1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2362200" y="4897438"/>
            <a:ext cx="304800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V="1">
            <a:off x="2558853" y="4338639"/>
            <a:ext cx="739973" cy="47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3" name="Line 11"/>
          <p:cNvSpPr>
            <a:spLocks noChangeShapeType="1"/>
          </p:cNvSpPr>
          <p:nvPr/>
        </p:nvSpPr>
        <p:spPr bwMode="auto">
          <a:xfrm flipH="1">
            <a:off x="4457700" y="4343400"/>
            <a:ext cx="6477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1276619" y="6158709"/>
            <a:ext cx="4777838" cy="52322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</a:rPr>
              <a:t> 四</a:t>
            </a:r>
            <a:r>
              <a:rPr lang="zh-CN" altLang="en-US" sz="2800" b="1" dirty="0">
                <a:solidFill>
                  <a:srgbClr val="000000"/>
                </a:solidFill>
              </a:rPr>
              <a:t>个侧面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所压力关系</a:t>
            </a:r>
            <a:r>
              <a:rPr lang="en-US" sz="28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2800" b="1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合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1" charset="-122"/>
              </a:rPr>
              <a:t>=0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72139" y="1512796"/>
            <a:ext cx="5782318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541338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边长为</a:t>
            </a:r>
            <a:r>
              <a:rPr lang="en-US" sz="2800" b="1" i="1" dirty="0">
                <a:solidFill>
                  <a:srgbClr val="990000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的立方体位于水面下</a:t>
            </a:r>
            <a:r>
              <a:rPr lang="en-US" sz="2800" b="1" i="1" dirty="0">
                <a:solidFill>
                  <a:srgbClr val="990000"/>
                </a:solidFill>
                <a:latin typeface="Times New Roman" panose="02020603050405020304" pitchFamily="18" charset="0"/>
              </a:rPr>
              <a:t>h </a:t>
            </a:r>
            <a:r>
              <a:rPr lang="zh-CN" altLang="en-US" sz="2800" b="1" dirty="0">
                <a:solidFill>
                  <a:srgbClr val="990000"/>
                </a:solidFill>
                <a:latin typeface="宋体" panose="02010600030101010101" pitchFamily="2" charset="-122"/>
              </a:rPr>
              <a:t>深处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6591300" y="2742770"/>
            <a:ext cx="5185064" cy="249299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chemeClr val="bg1"/>
                </a:solidFill>
              </a:rPr>
              <a:t>上、下两面所受</a:t>
            </a:r>
            <a:r>
              <a:rPr lang="zh-CN" altLang="en-US" sz="2800" b="1" dirty="0" smtClean="0">
                <a:solidFill>
                  <a:schemeClr val="bg1"/>
                </a:solidFill>
              </a:rPr>
              <a:t>压强关系：</a:t>
            </a:r>
            <a:endParaRPr lang="zh-CN" altLang="en-US" sz="2800" b="1" dirty="0">
              <a:solidFill>
                <a:schemeClr val="bg1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∵</a:t>
            </a:r>
            <a:r>
              <a:rPr lang="zh-CN" alt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p</a:t>
            </a:r>
            <a:r>
              <a:rPr lang="zh-CN" altLang="en-US" sz="28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向上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＞ </a:t>
            </a:r>
            <a:r>
              <a:rPr lang="zh-CN" alt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p</a:t>
            </a:r>
            <a:r>
              <a:rPr lang="zh-CN" altLang="en-US" sz="28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向下 </a:t>
            </a:r>
            <a:endParaRPr lang="en-US" altLang="zh-CN" sz="2800" b="1" baseline="-25000" dirty="0" smtClean="0">
              <a:solidFill>
                <a:schemeClr val="bg1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上下两面所受的</a:t>
            </a:r>
            <a:r>
              <a:rPr lang="zh-CN" altLang="en-US" sz="4400" b="1" baseline="-25000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压力关系：</a:t>
            </a:r>
            <a:endParaRPr lang="zh-CN" altLang="en-US" sz="2800" b="1" baseline="-25000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 </a:t>
            </a:r>
            <a:r>
              <a:rPr 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∴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28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向上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＞ </a:t>
            </a:r>
            <a:r>
              <a:rPr lang="zh-CN" altLang="en-US" sz="28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28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向下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591298" y="5235760"/>
            <a:ext cx="5185065" cy="769441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i="1" dirty="0">
                <a:solidFill>
                  <a:srgbClr val="000000"/>
                </a:solidFill>
                <a:ea typeface="楷体_GB2312" pitchFamily="1" charset="-122"/>
              </a:rPr>
              <a:t> </a:t>
            </a: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宋体"/>
              </a:rPr>
              <a:t>∴ </a:t>
            </a:r>
            <a:r>
              <a:rPr lang="en-US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40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浮</a:t>
            </a:r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= </a:t>
            </a:r>
            <a:r>
              <a:rPr lang="en-US" sz="40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40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向上</a:t>
            </a:r>
            <a:r>
              <a:rPr lang="en-US" sz="44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-</a:t>
            </a:r>
            <a:r>
              <a:rPr lang="en-US" sz="4000" b="1" dirty="0" smtClean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en-US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F</a:t>
            </a:r>
            <a:r>
              <a:rPr lang="zh-CN" altLang="en-US" sz="4000" b="1" baseline="-25000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1" charset="-122"/>
              </a:rPr>
              <a:t>向下</a:t>
            </a:r>
          </a:p>
        </p:txBody>
      </p:sp>
      <p:grpSp>
        <p:nvGrpSpPr>
          <p:cNvPr id="13328" name="Group 16"/>
          <p:cNvGrpSpPr>
            <a:grpSpLocks/>
          </p:cNvGrpSpPr>
          <p:nvPr/>
        </p:nvGrpSpPr>
        <p:grpSpPr bwMode="auto">
          <a:xfrm>
            <a:off x="3886201" y="2805114"/>
            <a:ext cx="990600" cy="1022350"/>
            <a:chOff x="139" y="-53"/>
            <a:chExt cx="624" cy="644"/>
          </a:xfrm>
        </p:grpSpPr>
        <p:sp>
          <p:nvSpPr>
            <p:cNvPr id="13329" name="Line 17"/>
            <p:cNvSpPr>
              <a:spLocks noChangeShapeType="1"/>
            </p:cNvSpPr>
            <p:nvPr/>
          </p:nvSpPr>
          <p:spPr bwMode="auto">
            <a:xfrm>
              <a:off x="139" y="34"/>
              <a:ext cx="3" cy="55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30" name="Text Box 18"/>
            <p:cNvSpPr txBox="1">
              <a:spLocks noChangeArrowheads="1"/>
            </p:cNvSpPr>
            <p:nvPr/>
          </p:nvSpPr>
          <p:spPr bwMode="auto">
            <a:xfrm>
              <a:off x="139" y="-53"/>
              <a:ext cx="62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F</a:t>
              </a:r>
              <a:r>
                <a:rPr lang="zh-CN" altLang="en-US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向下</a:t>
              </a:r>
            </a:p>
          </p:txBody>
        </p:sp>
      </p:grpSp>
      <p:grpSp>
        <p:nvGrpSpPr>
          <p:cNvPr id="13331" name="Group 19"/>
          <p:cNvGrpSpPr>
            <a:grpSpLocks/>
          </p:cNvGrpSpPr>
          <p:nvPr/>
        </p:nvGrpSpPr>
        <p:grpSpPr bwMode="auto">
          <a:xfrm>
            <a:off x="3886201" y="4927601"/>
            <a:ext cx="1033463" cy="1008063"/>
            <a:chOff x="0" y="0"/>
            <a:chExt cx="651" cy="635"/>
          </a:xfrm>
        </p:grpSpPr>
        <p:sp>
          <p:nvSpPr>
            <p:cNvPr id="13332" name="Line 20"/>
            <p:cNvSpPr>
              <a:spLocks noChangeShapeType="1"/>
            </p:cNvSpPr>
            <p:nvPr/>
          </p:nvSpPr>
          <p:spPr bwMode="auto">
            <a:xfrm flipV="1">
              <a:off x="0" y="0"/>
              <a:ext cx="0" cy="6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333" name="Text Box 21"/>
            <p:cNvSpPr txBox="1">
              <a:spLocks noChangeArrowheads="1"/>
            </p:cNvSpPr>
            <p:nvPr/>
          </p:nvSpPr>
          <p:spPr bwMode="auto">
            <a:xfrm>
              <a:off x="27" y="232"/>
              <a:ext cx="624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2800" b="1" i="1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F</a:t>
              </a:r>
              <a:r>
                <a:rPr lang="zh-CN" altLang="en-US" sz="2800" b="1" baseline="-25000" dirty="0">
                  <a:solidFill>
                    <a:srgbClr val="0000FF"/>
                  </a:solidFill>
                  <a:latin typeface="Times New Roman" panose="02020603050405020304" pitchFamily="18" charset="0"/>
                </a:rPr>
                <a:t>向上</a:t>
              </a:r>
            </a:p>
          </p:txBody>
        </p:sp>
      </p:grpSp>
      <p:sp>
        <p:nvSpPr>
          <p:cNvPr id="13334" name="Rectangle 22"/>
          <p:cNvSpPr>
            <a:spLocks noChangeArrowheads="1"/>
          </p:cNvSpPr>
          <p:nvPr/>
        </p:nvSpPr>
        <p:spPr bwMode="auto">
          <a:xfrm>
            <a:off x="187690" y="208326"/>
            <a:ext cx="6025422" cy="6858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 smtClean="0">
                <a:solidFill>
                  <a:srgbClr val="000000"/>
                </a:solidFill>
              </a:rPr>
              <a:t> 理论分析</a:t>
            </a:r>
            <a:r>
              <a:rPr lang="zh-CN" altLang="en-US" sz="4000" dirty="0" smtClean="0">
                <a:solidFill>
                  <a:srgbClr val="000000"/>
                </a:solidFill>
              </a:rPr>
              <a:t>浮力</a:t>
            </a:r>
            <a:r>
              <a:rPr lang="zh-CN" altLang="en-US" sz="4000" dirty="0">
                <a:solidFill>
                  <a:srgbClr val="000000"/>
                </a:solidFill>
              </a:rPr>
              <a:t>的</a:t>
            </a:r>
            <a:r>
              <a:rPr lang="zh-CN" altLang="en-US" sz="4000" dirty="0" smtClean="0">
                <a:solidFill>
                  <a:srgbClr val="000000"/>
                </a:solidFill>
              </a:rPr>
              <a:t>产生原因</a:t>
            </a:r>
            <a:endParaRPr lang="zh-CN" altLang="en-US" sz="4000" dirty="0">
              <a:solidFill>
                <a:srgbClr val="000000"/>
              </a:solidFill>
            </a:endParaRPr>
          </a:p>
        </p:txBody>
      </p:sp>
      <p:sp>
        <p:nvSpPr>
          <p:cNvPr id="13335" name="AutoShape 23"/>
          <p:cNvSpPr>
            <a:spLocks noChangeArrowheads="1"/>
          </p:cNvSpPr>
          <p:nvPr/>
        </p:nvSpPr>
        <p:spPr bwMode="auto">
          <a:xfrm>
            <a:off x="5960665" y="349613"/>
            <a:ext cx="5541107" cy="2233613"/>
          </a:xfrm>
          <a:prstGeom prst="cloudCallout">
            <a:avLst>
              <a:gd name="adj1" fmla="val 4583"/>
              <a:gd name="adj2" fmla="val -33333"/>
            </a:avLst>
          </a:prstGeom>
          <a:solidFill>
            <a:srgbClr val="C00000"/>
          </a:solidFill>
          <a:ln w="19050">
            <a:solidFill>
              <a:srgbClr val="FF9900"/>
            </a:solidFill>
            <a:round/>
            <a:headEnd/>
            <a:tailEnd/>
          </a:ln>
          <a:effectLst/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浮力</a:t>
            </a:r>
            <a:r>
              <a:rPr lang="zh-CN" altLang="en-US" sz="32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是液体</a:t>
            </a:r>
            <a:r>
              <a:rPr lang="zh-CN" altLang="en-US" sz="3200" b="1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对物体上、下表面的压力之差</a:t>
            </a:r>
            <a:endParaRPr lang="zh-CN" altLang="en-US" sz="32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336" name="Group 24"/>
          <p:cNvGrpSpPr>
            <a:grpSpLocks/>
          </p:cNvGrpSpPr>
          <p:nvPr/>
        </p:nvGrpSpPr>
        <p:grpSpPr bwMode="auto">
          <a:xfrm>
            <a:off x="4430713" y="2911477"/>
            <a:ext cx="1079500" cy="2138363"/>
            <a:chOff x="0" y="43"/>
            <a:chExt cx="680" cy="1347"/>
          </a:xfrm>
        </p:grpSpPr>
        <p:grpSp>
          <p:nvGrpSpPr>
            <p:cNvPr id="13337" name="Group 25"/>
            <p:cNvGrpSpPr>
              <a:grpSpLocks/>
            </p:cNvGrpSpPr>
            <p:nvPr/>
          </p:nvGrpSpPr>
          <p:grpSpPr bwMode="auto">
            <a:xfrm>
              <a:off x="0" y="43"/>
              <a:ext cx="680" cy="1347"/>
              <a:chOff x="0" y="43"/>
              <a:chExt cx="680" cy="1347"/>
            </a:xfrm>
          </p:grpSpPr>
          <p:sp>
            <p:nvSpPr>
              <p:cNvPr id="13338" name="Line 26"/>
              <p:cNvSpPr>
                <a:spLocks noChangeShapeType="1"/>
              </p:cNvSpPr>
              <p:nvPr/>
            </p:nvSpPr>
            <p:spPr bwMode="auto">
              <a:xfrm>
                <a:off x="0" y="652"/>
                <a:ext cx="680" cy="0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39" name="Line 27"/>
              <p:cNvSpPr>
                <a:spLocks noChangeShapeType="1"/>
              </p:cNvSpPr>
              <p:nvPr/>
            </p:nvSpPr>
            <p:spPr bwMode="auto">
              <a:xfrm>
                <a:off x="567" y="652"/>
                <a:ext cx="0" cy="73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triangl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40" name="Line 28"/>
              <p:cNvSpPr>
                <a:spLocks noChangeShapeType="1"/>
              </p:cNvSpPr>
              <p:nvPr/>
            </p:nvSpPr>
            <p:spPr bwMode="auto">
              <a:xfrm>
                <a:off x="0" y="1390"/>
                <a:ext cx="624" cy="0"/>
              </a:xfrm>
              <a:prstGeom prst="line">
                <a:avLst/>
              </a:prstGeom>
              <a:noFill/>
              <a:ln w="19050">
                <a:solidFill>
                  <a:srgbClr val="0000CC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341" name="Group 29"/>
              <p:cNvGrpSpPr>
                <a:grpSpLocks/>
              </p:cNvGrpSpPr>
              <p:nvPr/>
            </p:nvGrpSpPr>
            <p:grpSpPr bwMode="auto">
              <a:xfrm>
                <a:off x="306" y="43"/>
                <a:ext cx="164" cy="596"/>
                <a:chOff x="-6" y="39"/>
                <a:chExt cx="164" cy="539"/>
              </a:xfrm>
            </p:grpSpPr>
            <p:sp>
              <p:nvSpPr>
                <p:cNvPr id="13342" name="Line 30"/>
                <p:cNvSpPr>
                  <a:spLocks noChangeShapeType="1"/>
                </p:cNvSpPr>
                <p:nvPr/>
              </p:nvSpPr>
              <p:spPr bwMode="auto">
                <a:xfrm>
                  <a:off x="48" y="39"/>
                  <a:ext cx="0" cy="539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triangle" w="med" len="lg"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343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6" y="183"/>
                  <a:ext cx="164" cy="245"/>
                </a:xfrm>
                <a:prstGeom prst="rect">
                  <a:avLst/>
                </a:prstGeom>
                <a:solidFill>
                  <a:srgbClr val="C5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18000" tIns="0" rIns="18000" bIns="0">
                  <a:spAutoFit/>
                </a:bodyPr>
                <a:lstStyle>
                  <a:lvl1pPr marL="342900" indent="-3429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:r>
                    <a:rPr lang="en-US" sz="2800" b="1" i="1" dirty="0">
                      <a:solidFill>
                        <a:srgbClr val="000000"/>
                      </a:solidFill>
                      <a:latin typeface="Times New Roman" panose="02020603050405020304" pitchFamily="18" charset="0"/>
                    </a:rPr>
                    <a:t>h</a:t>
                  </a:r>
                </a:p>
              </p:txBody>
            </p:sp>
          </p:grpSp>
        </p:grpSp>
        <p:sp>
          <p:nvSpPr>
            <p:cNvPr id="13344" name="Text Box 32"/>
            <p:cNvSpPr txBox="1">
              <a:spLocks noChangeArrowheads="1"/>
            </p:cNvSpPr>
            <p:nvPr/>
          </p:nvSpPr>
          <p:spPr bwMode="auto">
            <a:xfrm>
              <a:off x="488" y="859"/>
              <a:ext cx="170" cy="283"/>
            </a:xfrm>
            <a:prstGeom prst="rect">
              <a:avLst/>
            </a:prstGeom>
            <a:solidFill>
              <a:srgbClr val="C5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8000" tIns="10800" rIns="18000" bIns="1080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2800" b="1" i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60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  <p:bldP spid="13322" grpId="0" animBg="1"/>
      <p:bldP spid="13323" grpId="0" animBg="1"/>
      <p:bldP spid="13324" grpId="0" animBg="1" autoUpdateAnimBg="0"/>
      <p:bldP spid="13325" grpId="0" autoUpdateAnimBg="0"/>
      <p:bldP spid="13326" grpId="0" animBg="1" autoUpdateAnimBg="0"/>
      <p:bldP spid="13327" grpId="0" animBg="1" autoUpdateAnimBg="0"/>
      <p:bldP spid="13335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633577" y="1828800"/>
            <a:ext cx="55399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909764" y="5589588"/>
            <a:ext cx="8758237" cy="1117600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将乒乓球放入瓶内，向瓶里倒水，乒乓球不浮起。</a:t>
            </a:r>
          </a:p>
          <a:p>
            <a:pPr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将瓶下口堵住，乒乓球浮起。</a:t>
            </a:r>
          </a:p>
        </p:txBody>
      </p:sp>
      <p:pic>
        <p:nvPicPr>
          <p:cNvPr id="14340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0738" y="2033588"/>
            <a:ext cx="3735389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262" y="2033588"/>
            <a:ext cx="402575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1981200" y="304800"/>
            <a:ext cx="5599471" cy="68580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0000"/>
                </a:solidFill>
              </a:rPr>
              <a:t> 二</a:t>
            </a:r>
            <a:r>
              <a:rPr lang="zh-CN" altLang="en-US" dirty="0">
                <a:solidFill>
                  <a:srgbClr val="000000"/>
                </a:solidFill>
              </a:rPr>
              <a:t>、浮力的</a:t>
            </a:r>
            <a:r>
              <a:rPr lang="zh-CN" altLang="en-US" dirty="0" smtClean="0">
                <a:solidFill>
                  <a:srgbClr val="000000"/>
                </a:solidFill>
              </a:rPr>
              <a:t>产生原因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2108535" y="1294377"/>
            <a:ext cx="2684463" cy="579437"/>
          </a:xfrm>
          <a:prstGeom prst="rect">
            <a:avLst/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演示实验</a:t>
            </a:r>
            <a:r>
              <a:rPr lang="en-US" altLang="zh-CN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2</a:t>
            </a:r>
            <a:endParaRPr lang="zh-CN" alt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4475164" y="3159125"/>
            <a:ext cx="180975" cy="539750"/>
          </a:xfrm>
          <a:prstGeom prst="downArrow">
            <a:avLst>
              <a:gd name="adj1" fmla="val 50000"/>
              <a:gd name="adj2" fmla="val 74561"/>
            </a:avLst>
          </a:prstGeom>
          <a:solidFill>
            <a:srgbClr val="CC0000"/>
          </a:solidFill>
          <a:ln w="28575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1909764" y="4949825"/>
            <a:ext cx="1731962" cy="604837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实验现象</a:t>
            </a:r>
            <a:r>
              <a:rPr lang="en-US" sz="28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1342607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51164" y="152402"/>
            <a:ext cx="8146473" cy="872836"/>
          </a:xfrm>
          <a:solidFill>
            <a:srgbClr val="FFFF00"/>
          </a:solidFill>
        </p:spPr>
        <p:txBody>
          <a:bodyPr/>
          <a:lstStyle/>
          <a:p>
            <a:r>
              <a:rPr lang="zh-CN" altLang="en-US" sz="4000" dirty="0"/>
              <a:t>想一想：大桥的桥墩受浮力吗？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867398" y="2133600"/>
            <a:ext cx="5278583" cy="3560618"/>
          </a:xfrm>
          <a:solidFill>
            <a:srgbClr val="FF0066"/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FFFF00"/>
                </a:solidFill>
              </a:rPr>
              <a:t>   </a:t>
            </a:r>
            <a:r>
              <a:rPr lang="zh-CN" altLang="en-US" sz="2800" dirty="0" smtClean="0">
                <a:solidFill>
                  <a:srgbClr val="FFFF00"/>
                </a:solidFill>
              </a:rPr>
              <a:t>  </a:t>
            </a:r>
            <a:endParaRPr lang="en-US" altLang="zh-CN" sz="2800" dirty="0" smtClean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US" altLang="zh-CN" sz="2800" dirty="0">
                <a:solidFill>
                  <a:srgbClr val="FFFF00"/>
                </a:solidFill>
              </a:rPr>
              <a:t> </a:t>
            </a:r>
            <a:r>
              <a:rPr lang="en-US" altLang="zh-CN" sz="2800" dirty="0" smtClean="0">
                <a:solidFill>
                  <a:srgbClr val="FFFF00"/>
                </a:solidFill>
              </a:rPr>
              <a:t>   </a:t>
            </a:r>
            <a:r>
              <a:rPr lang="zh-CN" altLang="en-US" sz="3600" dirty="0" smtClean="0">
                <a:solidFill>
                  <a:schemeClr val="bg1"/>
                </a:solidFill>
              </a:rPr>
              <a:t>注意</a:t>
            </a:r>
            <a:r>
              <a:rPr lang="zh-CN" altLang="en-US" sz="3600" dirty="0">
                <a:solidFill>
                  <a:schemeClr val="bg1"/>
                </a:solidFill>
              </a:rPr>
              <a:t>：当浸在液体中的物体下表面和容器底部紧密接触，则液体对物体向上的压力为零，物体将不受浮力的作用</a:t>
            </a:r>
            <a:r>
              <a:rPr lang="zh-CN" altLang="en-US" sz="2400" dirty="0">
                <a:solidFill>
                  <a:schemeClr val="bg1"/>
                </a:solidFill>
              </a:rPr>
              <a:t>。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7704" y="2133599"/>
            <a:ext cx="5265174" cy="3560619"/>
          </a:xfrm>
          <a:ln/>
        </p:spPr>
      </p:pic>
    </p:spTree>
    <p:extLst>
      <p:ext uri="{BB962C8B-B14F-4D97-AF65-F5344CB8AC3E}">
        <p14:creationId xmlns:p14="http://schemas.microsoft.com/office/powerpoint/2010/main" val="407693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443324" y="476643"/>
            <a:ext cx="11281644" cy="685800"/>
          </a:xfrm>
          <a:prstGeom prst="rect">
            <a:avLst/>
          </a:prstGeom>
          <a:solidFill>
            <a:srgbClr val="FF0066"/>
          </a:solidFill>
          <a:ln>
            <a:noFill/>
          </a:ln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FF00"/>
                </a:solidFill>
              </a:rPr>
              <a:t>探究</a:t>
            </a:r>
            <a:r>
              <a:rPr lang="zh-CN" altLang="en-US" b="1" dirty="0" smtClean="0">
                <a:solidFill>
                  <a:srgbClr val="FFFF00"/>
                </a:solidFill>
              </a:rPr>
              <a:t>实验    </a:t>
            </a:r>
            <a:r>
              <a:rPr lang="zh-CN" altLang="en-US" b="1" dirty="0" smtClean="0">
                <a:solidFill>
                  <a:schemeClr val="tx1"/>
                </a:solidFill>
              </a:rPr>
              <a:t>三、浮力</a:t>
            </a:r>
            <a:r>
              <a:rPr lang="zh-CN" altLang="en-US" b="1" dirty="0">
                <a:solidFill>
                  <a:schemeClr val="tx1"/>
                </a:solidFill>
              </a:rPr>
              <a:t>的大小与哪些因素</a:t>
            </a:r>
            <a:r>
              <a:rPr lang="zh-CN" altLang="en-US" b="1" dirty="0" smtClean="0">
                <a:solidFill>
                  <a:schemeClr val="tx1"/>
                </a:solidFill>
              </a:rPr>
              <a:t>有关？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24" y="2026896"/>
            <a:ext cx="4664386" cy="4751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400530" y="2026896"/>
            <a:ext cx="5895398" cy="1865126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 anchor="ctr">
            <a:spAutoFit/>
          </a:bodyPr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/>
                </a:solidFill>
              </a:rPr>
              <a:t>   把</a:t>
            </a:r>
            <a:r>
              <a:rPr lang="zh-CN" altLang="en-US" sz="3200" b="1" dirty="0">
                <a:solidFill>
                  <a:schemeClr val="bg1"/>
                </a:solidFill>
              </a:rPr>
              <a:t>空饮料罐用手按入水桶，饮料罐进入水中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越多，</a:t>
            </a:r>
            <a:r>
              <a:rPr lang="zh-CN" altLang="en-US" sz="3200" b="1" dirty="0">
                <a:solidFill>
                  <a:schemeClr val="bg1"/>
                </a:solidFill>
              </a:rPr>
              <a:t>手的感觉有什么变化？</a:t>
            </a: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5553266" y="5571684"/>
            <a:ext cx="5589926" cy="75713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 anchor="ctr">
            <a:spAutoFit/>
          </a:bodyPr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solidFill>
                  <a:schemeClr val="bg1"/>
                </a:solidFill>
              </a:rPr>
              <a:t>浮力</a:t>
            </a:r>
            <a:r>
              <a:rPr lang="zh-CN" altLang="en-US" sz="3600" dirty="0">
                <a:solidFill>
                  <a:schemeClr val="bg1"/>
                </a:solidFill>
              </a:rPr>
              <a:t>大小和什么因素有关？</a:t>
            </a:r>
          </a:p>
        </p:txBody>
      </p:sp>
      <p:sp>
        <p:nvSpPr>
          <p:cNvPr id="16393" name="TextBox 3"/>
          <p:cNvSpPr txBox="1">
            <a:spLocks noChangeArrowheads="1"/>
          </p:cNvSpPr>
          <p:nvPr/>
        </p:nvSpPr>
        <p:spPr bwMode="auto">
          <a:xfrm>
            <a:off x="5553266" y="4756475"/>
            <a:ext cx="2954655" cy="707886"/>
          </a:xfrm>
          <a:prstGeom prst="rect">
            <a:avLst/>
          </a:prstGeom>
          <a:gradFill rotWithShape="1">
            <a:gsLst>
              <a:gs pos="0">
                <a:srgbClr val="FFBE86"/>
              </a:gs>
              <a:gs pos="35001">
                <a:srgbClr val="FFD0AA"/>
              </a:gs>
              <a:gs pos="100000">
                <a:srgbClr val="FFEBDB"/>
              </a:gs>
            </a:gsLst>
            <a:lin ang="5400000" scaled="1"/>
          </a:gradFill>
          <a:ln w="9525" cmpd="sng">
            <a:solidFill>
              <a:srgbClr val="F69240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1999"/>
              </a:srgbClr>
            </a:outerShdw>
          </a:effec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、提出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问题</a:t>
            </a:r>
          </a:p>
        </p:txBody>
      </p:sp>
    </p:spTree>
    <p:extLst>
      <p:ext uri="{BB962C8B-B14F-4D97-AF65-F5344CB8AC3E}">
        <p14:creationId xmlns:p14="http://schemas.microsoft.com/office/powerpoint/2010/main" val="60727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9" grpId="0" animBg="1"/>
      <p:bldP spid="16390" grpId="0" animBg="1"/>
      <p:bldP spid="16393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12192000" cy="6858000"/>
          </a:xfrm>
          <a:solidFill>
            <a:srgbClr val="0000FF"/>
          </a:solidFill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3600" dirty="0" smtClean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</a:t>
            </a:r>
            <a:endParaRPr lang="en-US" altLang="zh-CN" sz="3600" dirty="0" smtClean="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endParaRPr lang="en-US" altLang="zh-CN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（1）把空饮料罐用手按入水桶越多，手感觉越</a:t>
            </a:r>
            <a:r>
              <a:rPr lang="zh-CN" altLang="en-US" u="sng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力。所以我猜想浮力与_______</a:t>
            </a:r>
            <a:r>
              <a:rPr lang="en-US" altLang="zh-CN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________________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有关，还与  __________</a:t>
            </a:r>
            <a:r>
              <a:rPr lang="en-US" altLang="zh-CN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______________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有关。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）从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游客可以漂在死海海面看书，而在普通海里不行，所以我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猜想浮力与__________</a:t>
            </a:r>
            <a:r>
              <a:rPr lang="en-US" altLang="zh-CN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</a:t>
            </a:r>
            <a:r>
              <a:rPr 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有关。</a:t>
            </a:r>
            <a:endParaRPr lang="zh-CN" altLang="en-US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（3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）从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塑料泡沫可以漂在水面，而铁块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沉入水底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，所以我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猜想浮力</a:t>
            </a:r>
            <a:r>
              <a:rPr 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与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__________</a:t>
            </a:r>
            <a:r>
              <a:rPr lang="en-US" altLang="zh-CN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_____</a:t>
            </a:r>
            <a:r>
              <a:rPr lang="zh-CN" altLang="en-US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有关</a:t>
            </a:r>
            <a:r>
              <a:rPr lang="zh-CN" altLang="en-US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730088" y="918349"/>
            <a:ext cx="520940" cy="107721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zh-CN" sz="3200" dirty="0" smtClean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费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833967" y="2046521"/>
            <a:ext cx="4262033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物体浸入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液体中的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深度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-175845" y="2584247"/>
            <a:ext cx="5503984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物体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浸入</a:t>
            </a: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液体中的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体积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516750" y="3946271"/>
            <a:ext cx="289646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液体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的密度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987121" y="5215543"/>
            <a:ext cx="2977862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物体</a:t>
            </a:r>
            <a:r>
              <a:rPr lang="zh-CN" altLang="en-US" sz="32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的密度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380273" y="391011"/>
            <a:ext cx="3739428" cy="707886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FF0066"/>
                </a:solidFill>
              </a:rPr>
              <a:t>2</a:t>
            </a:r>
            <a:r>
              <a:rPr lang="zh-CN" altLang="en-US" sz="4000" dirty="0" smtClean="0">
                <a:solidFill>
                  <a:srgbClr val="FF0066"/>
                </a:solidFill>
              </a:rPr>
              <a:t>、科学猜想</a:t>
            </a:r>
            <a:endParaRPr lang="zh-CN" altLang="en-US" sz="40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51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/>
      <p:bldP spid="17413" grpId="0" bldLvl="0"/>
      <p:bldP spid="17414" grpId="0" bldLvl="0"/>
      <p:bldP spid="17415" grpId="0" bldLvl="0"/>
      <p:bldP spid="1741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9" name="Group 55"/>
          <p:cNvGrpSpPr>
            <a:grpSpLocks/>
          </p:cNvGrpSpPr>
          <p:nvPr/>
        </p:nvGrpSpPr>
        <p:grpSpPr bwMode="auto">
          <a:xfrm>
            <a:off x="8151795" y="2837587"/>
            <a:ext cx="1338341" cy="3219785"/>
            <a:chOff x="0" y="0"/>
            <a:chExt cx="723" cy="1279"/>
          </a:xfrm>
          <a:solidFill>
            <a:srgbClr val="FFFF00"/>
          </a:solidFill>
        </p:grpSpPr>
        <p:sp>
          <p:nvSpPr>
            <p:cNvPr id="14369" name="Text Box 24"/>
            <p:cNvSpPr txBox="1">
              <a:spLocks noChangeArrowheads="1"/>
            </p:cNvSpPr>
            <p:nvPr/>
          </p:nvSpPr>
          <p:spPr bwMode="auto">
            <a:xfrm>
              <a:off x="67" y="1025"/>
              <a:ext cx="656" cy="254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solidFill>
                    <a:srgbClr val="FF0066"/>
                  </a:solidFill>
                  <a:ea typeface="宋体" panose="02010600030101010101" pitchFamily="2" charset="-122"/>
                </a:rPr>
                <a:t>清水</a:t>
              </a:r>
              <a:endParaRPr lang="zh-CN" altLang="en-US" sz="3600" b="1" dirty="0">
                <a:solidFill>
                  <a:srgbClr val="FF0066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4370" name="Group 41"/>
            <p:cNvGrpSpPr>
              <a:grpSpLocks/>
            </p:cNvGrpSpPr>
            <p:nvPr/>
          </p:nvGrpSpPr>
          <p:grpSpPr bwMode="auto">
            <a:xfrm>
              <a:off x="0" y="0"/>
              <a:ext cx="624" cy="912"/>
              <a:chOff x="0" y="0"/>
              <a:chExt cx="624" cy="912"/>
            </a:xfrm>
            <a:grpFill/>
          </p:grpSpPr>
          <p:grpSp>
            <p:nvGrpSpPr>
              <p:cNvPr id="14371" name="xjhzja8"/>
              <p:cNvGrpSpPr>
                <a:grpSpLocks/>
              </p:cNvGrpSpPr>
              <p:nvPr/>
            </p:nvGrpSpPr>
            <p:grpSpPr bwMode="auto">
              <a:xfrm>
                <a:off x="0" y="0"/>
                <a:ext cx="624" cy="912"/>
                <a:chOff x="0" y="0"/>
                <a:chExt cx="1740" cy="1890"/>
              </a:xfrm>
              <a:grpFill/>
            </p:grpSpPr>
            <p:sp>
              <p:nvSpPr>
                <p:cNvPr id="14373" name="AutoShape 15"/>
                <p:cNvSpPr>
                  <a:spLocks noChangeArrowheads="1"/>
                </p:cNvSpPr>
                <p:nvPr/>
              </p:nvSpPr>
              <p:spPr bwMode="auto"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grpFill/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74" name="Freeform 16"/>
                <p:cNvSpPr>
                  <a:spLocks/>
                </p:cNvSpPr>
                <p:nvPr/>
              </p:nvSpPr>
              <p:spPr bwMode="auto">
                <a:xfrm>
                  <a:off x="0" y="0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0"/>
                    <a:gd name="T25" fmla="*/ 0 h 1129"/>
                    <a:gd name="T26" fmla="*/ 1740 w 1740"/>
                    <a:gd name="T27" fmla="*/ 1129 h 11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grpFill/>
                <a:ln w="9525" cmpd="sng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4372" name="Rectangle 40"/>
              <p:cNvSpPr>
                <a:spLocks noChangeArrowheads="1"/>
              </p:cNvSpPr>
              <p:nvPr/>
            </p:nvSpPr>
            <p:spPr bwMode="auto">
              <a:xfrm>
                <a:off x="89" y="336"/>
                <a:ext cx="500" cy="576"/>
              </a:xfrm>
              <a:prstGeom prst="rect">
                <a:avLst/>
              </a:prstGeom>
              <a:grpFill/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46" name="Group 56"/>
          <p:cNvGrpSpPr>
            <a:grpSpLocks/>
          </p:cNvGrpSpPr>
          <p:nvPr/>
        </p:nvGrpSpPr>
        <p:grpSpPr bwMode="auto">
          <a:xfrm>
            <a:off x="6273041" y="2837588"/>
            <a:ext cx="1425485" cy="3219784"/>
            <a:chOff x="0" y="0"/>
            <a:chExt cx="757" cy="1234"/>
          </a:xfrm>
          <a:solidFill>
            <a:srgbClr val="00FF00"/>
          </a:solidFill>
        </p:grpSpPr>
        <p:sp>
          <p:nvSpPr>
            <p:cNvPr id="14363" name="Text Box 31"/>
            <p:cNvSpPr txBox="1">
              <a:spLocks noChangeArrowheads="1"/>
            </p:cNvSpPr>
            <p:nvPr/>
          </p:nvSpPr>
          <p:spPr bwMode="auto">
            <a:xfrm>
              <a:off x="0" y="980"/>
              <a:ext cx="757" cy="254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zh-CN" altLang="en-US" sz="3600" b="1" dirty="0" smtClean="0">
                  <a:solidFill>
                    <a:srgbClr val="FF0066"/>
                  </a:solidFill>
                  <a:ea typeface="宋体" panose="02010600030101010101" pitchFamily="2" charset="-122"/>
                </a:rPr>
                <a:t> 酒精</a:t>
              </a:r>
              <a:endParaRPr lang="zh-CN" altLang="en-US" sz="3600" b="1" dirty="0">
                <a:solidFill>
                  <a:srgbClr val="FF0066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2" name="Group 42"/>
            <p:cNvGrpSpPr>
              <a:grpSpLocks/>
            </p:cNvGrpSpPr>
            <p:nvPr/>
          </p:nvGrpSpPr>
          <p:grpSpPr bwMode="auto">
            <a:xfrm>
              <a:off x="0" y="0"/>
              <a:ext cx="624" cy="912"/>
              <a:chOff x="0" y="0"/>
              <a:chExt cx="624" cy="912"/>
            </a:xfrm>
            <a:grpFill/>
          </p:grpSpPr>
          <p:grpSp>
            <p:nvGrpSpPr>
              <p:cNvPr id="3" name="xjhzja8"/>
              <p:cNvGrpSpPr>
                <a:grpSpLocks/>
              </p:cNvGrpSpPr>
              <p:nvPr/>
            </p:nvGrpSpPr>
            <p:grpSpPr bwMode="auto">
              <a:xfrm>
                <a:off x="0" y="0"/>
                <a:ext cx="624" cy="912"/>
                <a:chOff x="0" y="0"/>
                <a:chExt cx="1740" cy="1890"/>
              </a:xfrm>
              <a:grpFill/>
            </p:grpSpPr>
            <p:sp>
              <p:nvSpPr>
                <p:cNvPr id="4" name="AutoShape 44" descr="横虚线"/>
                <p:cNvSpPr>
                  <a:spLocks noChangeArrowheads="1"/>
                </p:cNvSpPr>
                <p:nvPr/>
              </p:nvSpPr>
              <p:spPr bwMode="auto"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grpFill/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8" name="Freeform 45"/>
                <p:cNvSpPr>
                  <a:spLocks/>
                </p:cNvSpPr>
                <p:nvPr/>
              </p:nvSpPr>
              <p:spPr bwMode="auto">
                <a:xfrm>
                  <a:off x="0" y="0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0"/>
                    <a:gd name="T25" fmla="*/ 0 h 1129"/>
                    <a:gd name="T26" fmla="*/ 1740 w 1740"/>
                    <a:gd name="T27" fmla="*/ 1129 h 11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grpFill/>
                <a:ln w="9525" cmpd="sng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5" name="Rectangle 46"/>
              <p:cNvSpPr>
                <a:spLocks noChangeArrowheads="1"/>
              </p:cNvSpPr>
              <p:nvPr/>
            </p:nvSpPr>
            <p:spPr bwMode="auto">
              <a:xfrm>
                <a:off x="89" y="336"/>
                <a:ext cx="500" cy="576"/>
              </a:xfrm>
              <a:prstGeom prst="rect">
                <a:avLst/>
              </a:prstGeom>
              <a:grpFill/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14353" name="Group 60"/>
          <p:cNvGrpSpPr>
            <a:grpSpLocks/>
          </p:cNvGrpSpPr>
          <p:nvPr/>
        </p:nvGrpSpPr>
        <p:grpSpPr bwMode="auto">
          <a:xfrm>
            <a:off x="10382751" y="2838521"/>
            <a:ext cx="1436297" cy="3187441"/>
            <a:chOff x="0" y="-35"/>
            <a:chExt cx="749" cy="1270"/>
          </a:xfrm>
          <a:solidFill>
            <a:srgbClr val="00B0F0"/>
          </a:solidFill>
        </p:grpSpPr>
        <p:grpSp>
          <p:nvGrpSpPr>
            <p:cNvPr id="14357" name="Group 47"/>
            <p:cNvGrpSpPr>
              <a:grpSpLocks/>
            </p:cNvGrpSpPr>
            <p:nvPr/>
          </p:nvGrpSpPr>
          <p:grpSpPr bwMode="auto">
            <a:xfrm>
              <a:off x="0" y="-35"/>
              <a:ext cx="624" cy="947"/>
              <a:chOff x="0" y="-35"/>
              <a:chExt cx="624" cy="947"/>
            </a:xfrm>
            <a:grpFill/>
          </p:grpSpPr>
          <p:grpSp>
            <p:nvGrpSpPr>
              <p:cNvPr id="14359" name="xjhzja8"/>
              <p:cNvGrpSpPr>
                <a:grpSpLocks/>
              </p:cNvGrpSpPr>
              <p:nvPr/>
            </p:nvGrpSpPr>
            <p:grpSpPr bwMode="auto">
              <a:xfrm>
                <a:off x="0" y="-35"/>
                <a:ext cx="624" cy="947"/>
                <a:chOff x="0" y="-74"/>
                <a:chExt cx="1740" cy="1964"/>
              </a:xfrm>
              <a:grpFill/>
            </p:grpSpPr>
            <p:sp>
              <p:nvSpPr>
                <p:cNvPr id="14361" name="AutoShape 49" descr="横虚线"/>
                <p:cNvSpPr>
                  <a:spLocks noChangeArrowheads="1"/>
                </p:cNvSpPr>
                <p:nvPr/>
              </p:nvSpPr>
              <p:spPr bwMode="auto">
                <a:xfrm>
                  <a:off x="225" y="930"/>
                  <a:ext cx="1440" cy="960"/>
                </a:xfrm>
                <a:prstGeom prst="flowChartAlternateProcess">
                  <a:avLst/>
                </a:prstGeom>
                <a:grpFill/>
                <a:ln w="9525">
                  <a:solidFill>
                    <a:srgbClr val="FF0000"/>
                  </a:solidFill>
                  <a:miter lim="800000"/>
                  <a:headEnd/>
                  <a:tailEnd/>
                </a:ln>
                <a:extLst/>
              </p:spPr>
              <p:txBody>
                <a:bodyPr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62" name="Freeform 50"/>
                <p:cNvSpPr>
                  <a:spLocks/>
                </p:cNvSpPr>
                <p:nvPr/>
              </p:nvSpPr>
              <p:spPr bwMode="auto">
                <a:xfrm>
                  <a:off x="0" y="-74"/>
                  <a:ext cx="1740" cy="1129"/>
                </a:xfrm>
                <a:custGeom>
                  <a:avLst/>
                  <a:gdLst>
                    <a:gd name="T0" fmla="*/ 225 w 1740"/>
                    <a:gd name="T1" fmla="*/ 1129 h 1129"/>
                    <a:gd name="T2" fmla="*/ 225 w 1740"/>
                    <a:gd name="T3" fmla="*/ 360 h 1129"/>
                    <a:gd name="T4" fmla="*/ 225 w 1740"/>
                    <a:gd name="T5" fmla="*/ 180 h 1129"/>
                    <a:gd name="T6" fmla="*/ 0 w 1740"/>
                    <a:gd name="T7" fmla="*/ 45 h 1129"/>
                    <a:gd name="T8" fmla="*/ 285 w 1740"/>
                    <a:gd name="T9" fmla="*/ 0 h 1129"/>
                    <a:gd name="T10" fmla="*/ 1740 w 1740"/>
                    <a:gd name="T11" fmla="*/ 0 h 1129"/>
                    <a:gd name="T12" fmla="*/ 1665 w 1740"/>
                    <a:gd name="T13" fmla="*/ 120 h 1129"/>
                    <a:gd name="T14" fmla="*/ 1665 w 1740"/>
                    <a:gd name="T15" fmla="*/ 1129 h 112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40"/>
                    <a:gd name="T25" fmla="*/ 0 h 1129"/>
                    <a:gd name="T26" fmla="*/ 1740 w 1740"/>
                    <a:gd name="T27" fmla="*/ 1129 h 112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grpFill/>
                <a:ln w="9525" cmpd="sng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6" name="Rectangle 51"/>
              <p:cNvSpPr>
                <a:spLocks noChangeArrowheads="1"/>
              </p:cNvSpPr>
              <p:nvPr/>
            </p:nvSpPr>
            <p:spPr bwMode="auto">
              <a:xfrm>
                <a:off x="89" y="329"/>
                <a:ext cx="500" cy="576"/>
              </a:xfrm>
              <a:prstGeom prst="rect">
                <a:avLst/>
              </a:prstGeom>
              <a:grpFill/>
              <a:ln w="19050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00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4358" name="Text Box 52"/>
            <p:cNvSpPr txBox="1">
              <a:spLocks noChangeArrowheads="1"/>
            </p:cNvSpPr>
            <p:nvPr/>
          </p:nvSpPr>
          <p:spPr bwMode="auto">
            <a:xfrm>
              <a:off x="0" y="1002"/>
              <a:ext cx="749" cy="233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66"/>
                  </a:solidFill>
                  <a:ea typeface="宋体" panose="02010600030101010101" pitchFamily="2" charset="-122"/>
                </a:rPr>
                <a:t>浓盐水</a:t>
              </a:r>
            </a:p>
          </p:txBody>
        </p:sp>
      </p:grpSp>
      <p:grpSp>
        <p:nvGrpSpPr>
          <p:cNvPr id="14360" name="Group 72"/>
          <p:cNvGrpSpPr>
            <a:grpSpLocks/>
          </p:cNvGrpSpPr>
          <p:nvPr/>
        </p:nvGrpSpPr>
        <p:grpSpPr bwMode="auto">
          <a:xfrm>
            <a:off x="2809664" y="1978928"/>
            <a:ext cx="1421318" cy="4482473"/>
            <a:chOff x="-7" y="0"/>
            <a:chExt cx="761" cy="2304"/>
          </a:xfrm>
        </p:grpSpPr>
        <p:pic>
          <p:nvPicPr>
            <p:cNvPr id="14355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" y="0"/>
              <a:ext cx="668" cy="1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6" name="Text Box 58"/>
            <p:cNvSpPr txBox="1">
              <a:spLocks noChangeArrowheads="1"/>
            </p:cNvSpPr>
            <p:nvPr/>
          </p:nvSpPr>
          <p:spPr bwMode="auto">
            <a:xfrm>
              <a:off x="-7" y="1750"/>
              <a:ext cx="761" cy="554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rgbClr val="FF0066"/>
                  </a:solidFill>
                  <a:ea typeface="宋体" panose="02010600030101010101" pitchFamily="2" charset="-122"/>
                </a:rPr>
                <a:t>弹簧测力计</a:t>
              </a:r>
            </a:p>
          </p:txBody>
        </p:sp>
      </p:grpSp>
      <p:sp>
        <p:nvSpPr>
          <p:cNvPr id="14364" name="矩形 2"/>
          <p:cNvSpPr>
            <a:spLocks noChangeArrowheads="1"/>
          </p:cNvSpPr>
          <p:nvPr/>
        </p:nvSpPr>
        <p:spPr bwMode="auto">
          <a:xfrm>
            <a:off x="684098" y="3685343"/>
            <a:ext cx="2037737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9D9D9D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实验器材</a:t>
            </a:r>
            <a:endParaRPr lang="zh-CN" altLang="en-US" sz="2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4365" name="TextBox 7"/>
          <p:cNvSpPr txBox="1">
            <a:spLocks noChangeArrowheads="1"/>
          </p:cNvSpPr>
          <p:nvPr/>
        </p:nvSpPr>
        <p:spPr bwMode="auto">
          <a:xfrm>
            <a:off x="537843" y="1487700"/>
            <a:ext cx="2037737" cy="646331"/>
          </a:xfrm>
          <a:prstGeom prst="rect">
            <a:avLst/>
          </a:prstGeom>
          <a:solidFill>
            <a:srgbClr val="FFFF00"/>
          </a:solidFill>
          <a:ln w="9525">
            <a:solidFill>
              <a:srgbClr val="9D9D9D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实验方法</a:t>
            </a:r>
          </a:p>
        </p:txBody>
      </p:sp>
      <p:sp>
        <p:nvSpPr>
          <p:cNvPr id="14366" name="Text Box 66"/>
          <p:cNvSpPr txBox="1">
            <a:spLocks noChangeArrowheads="1"/>
          </p:cNvSpPr>
          <p:nvPr/>
        </p:nvSpPr>
        <p:spPr bwMode="auto">
          <a:xfrm>
            <a:off x="2792886" y="1487700"/>
            <a:ext cx="2876191" cy="707886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控制变量法</a:t>
            </a:r>
            <a:endParaRPr lang="zh-CN" altLang="en-US" sz="4000" b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grpSp>
        <p:nvGrpSpPr>
          <p:cNvPr id="14367" name="Group 70"/>
          <p:cNvGrpSpPr>
            <a:grpSpLocks/>
          </p:cNvGrpSpPr>
          <p:nvPr/>
        </p:nvGrpSpPr>
        <p:grpSpPr bwMode="auto">
          <a:xfrm>
            <a:off x="4308307" y="2774378"/>
            <a:ext cx="1803443" cy="3360821"/>
            <a:chOff x="32" y="0"/>
            <a:chExt cx="513" cy="607"/>
          </a:xfrm>
        </p:grpSpPr>
        <p:sp>
          <p:nvSpPr>
            <p:cNvPr id="14348" name="Text Box 53"/>
            <p:cNvSpPr txBox="1">
              <a:spLocks noChangeArrowheads="1"/>
            </p:cNvSpPr>
            <p:nvPr/>
          </p:nvSpPr>
          <p:spPr bwMode="auto">
            <a:xfrm>
              <a:off x="32" y="495"/>
              <a:ext cx="513" cy="11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zh-CN" altLang="en-US" b="1" dirty="0" smtClean="0">
                  <a:solidFill>
                    <a:srgbClr val="FF0066"/>
                  </a:solidFill>
                  <a:ea typeface="宋体" panose="02010600030101010101" pitchFamily="2" charset="-122"/>
                </a:rPr>
                <a:t>圆柱体组</a:t>
              </a:r>
              <a:endParaRPr lang="zh-CN" altLang="en-US" b="1" dirty="0">
                <a:solidFill>
                  <a:srgbClr val="FF0066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14349" name="Group 69"/>
            <p:cNvGrpSpPr>
              <a:grpSpLocks/>
            </p:cNvGrpSpPr>
            <p:nvPr/>
          </p:nvGrpSpPr>
          <p:grpSpPr bwMode="auto">
            <a:xfrm>
              <a:off x="126" y="0"/>
              <a:ext cx="243" cy="426"/>
              <a:chOff x="0" y="0"/>
              <a:chExt cx="243" cy="426"/>
            </a:xfrm>
          </p:grpSpPr>
          <p:grpSp>
            <p:nvGrpSpPr>
              <p:cNvPr id="14350" name="Group 67"/>
              <p:cNvGrpSpPr>
                <a:grpSpLocks/>
              </p:cNvGrpSpPr>
              <p:nvPr/>
            </p:nvGrpSpPr>
            <p:grpSpPr bwMode="auto">
              <a:xfrm>
                <a:off x="0" y="57"/>
                <a:ext cx="243" cy="369"/>
                <a:chOff x="0" y="0"/>
                <a:chExt cx="243" cy="255"/>
              </a:xfrm>
            </p:grpSpPr>
            <p:sp>
              <p:nvSpPr>
                <p:cNvPr id="14352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8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4354" name="Rectangle 9"/>
                <p:cNvSpPr>
                  <a:spLocks noChangeArrowheads="1"/>
                </p:cNvSpPr>
                <p:nvPr/>
              </p:nvSpPr>
              <p:spPr bwMode="auto">
                <a:xfrm>
                  <a:off x="0" y="17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lr>
                      <a:schemeClr val="hlink"/>
                    </a:buClr>
                    <a:buFont typeface="Wingdings" panose="05000000000000000000" pitchFamily="2" charset="2"/>
                    <a:buChar char="v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lr>
                      <a:schemeClr val="accent1"/>
                    </a:buClr>
                    <a:buFont typeface="Wingdings" panose="05000000000000000000" pitchFamily="2" charset="2"/>
                    <a:buChar char="§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lr>
                      <a:schemeClr val="tx1"/>
                    </a:buClr>
                    <a:buFont typeface="Wingdings" panose="05000000000000000000" pitchFamily="2" charset="2"/>
                    <a:buChar char="•"/>
                    <a:defRPr sz="2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Font typeface="Wingdings" panose="05000000000000000000" pitchFamily="2" charset="2"/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Wingdings" panose="05000000000000000000" pitchFamily="2" charset="2"/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ClrTx/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000000"/>
                    </a:solidFill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4351" name="Freeform 68"/>
              <p:cNvSpPr>
                <a:spLocks/>
              </p:cNvSpPr>
              <p:nvPr/>
            </p:nvSpPr>
            <p:spPr bwMode="auto">
              <a:xfrm>
                <a:off x="101" y="0"/>
                <a:ext cx="57" cy="57"/>
              </a:xfrm>
              <a:custGeom>
                <a:avLst/>
                <a:gdLst>
                  <a:gd name="T0" fmla="*/ 0 w 202"/>
                  <a:gd name="T1" fmla="*/ 14 h 356"/>
                  <a:gd name="T2" fmla="*/ 4 w 202"/>
                  <a:gd name="T3" fmla="*/ 5 h 356"/>
                  <a:gd name="T4" fmla="*/ 25 w 202"/>
                  <a:gd name="T5" fmla="*/ 0 h 356"/>
                  <a:gd name="T6" fmla="*/ 52 w 202"/>
                  <a:gd name="T7" fmla="*/ 6 h 356"/>
                  <a:gd name="T8" fmla="*/ 52 w 202"/>
                  <a:gd name="T9" fmla="*/ 23 h 356"/>
                  <a:gd name="T10" fmla="*/ 26 w 202"/>
                  <a:gd name="T11" fmla="*/ 30 h 356"/>
                  <a:gd name="T12" fmla="*/ 25 w 202"/>
                  <a:gd name="T13" fmla="*/ 57 h 3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2"/>
                  <a:gd name="T22" fmla="*/ 0 h 356"/>
                  <a:gd name="T23" fmla="*/ 202 w 202"/>
                  <a:gd name="T24" fmla="*/ 356 h 3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555273" y="368646"/>
            <a:ext cx="3034805" cy="707886"/>
          </a:xfrm>
          <a:prstGeom prst="rect">
            <a:avLst/>
          </a:prstGeom>
          <a:solidFill>
            <a:srgbClr val="00FF00"/>
          </a:solidFill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66"/>
                </a:solidFill>
              </a:rPr>
              <a:t>3</a:t>
            </a:r>
            <a:r>
              <a:rPr lang="zh-CN" altLang="en-US" sz="4000" dirty="0" smtClean="0">
                <a:solidFill>
                  <a:srgbClr val="FF0066"/>
                </a:solidFill>
              </a:rPr>
              <a:t>、实验设计</a:t>
            </a:r>
            <a:endParaRPr lang="zh-CN" altLang="en-US" sz="4000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21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4" grpId="0" animBg="1"/>
      <p:bldP spid="14365" grpId="0" animBg="1"/>
      <p:bldP spid="1436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ChangeArrowheads="1"/>
          </p:cNvSpPr>
          <p:nvPr/>
        </p:nvSpPr>
        <p:spPr bwMode="auto">
          <a:xfrm>
            <a:off x="538914" y="1031531"/>
            <a:ext cx="11355128" cy="707886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探究（</a:t>
            </a:r>
            <a:r>
              <a:rPr lang="en-US" altLang="zh-CN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）：浮力</a:t>
            </a:r>
            <a:r>
              <a:rPr lang="zh-CN" altLang="en-US" sz="4000" b="1" dirty="0">
                <a:solidFill>
                  <a:schemeClr val="bg1"/>
                </a:solidFill>
                <a:ea typeface="宋体" panose="02010600030101010101" pitchFamily="2" charset="-122"/>
              </a:rPr>
              <a:t>与物体</a:t>
            </a: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浸没</a:t>
            </a:r>
            <a:r>
              <a:rPr lang="zh-CN" altLang="en-US" sz="4000" b="1" dirty="0">
                <a:solidFill>
                  <a:schemeClr val="bg1"/>
                </a:solidFill>
                <a:ea typeface="宋体" panose="02010600030101010101" pitchFamily="2" charset="-122"/>
              </a:rPr>
              <a:t>液体</a:t>
            </a: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后的</a:t>
            </a:r>
            <a:r>
              <a:rPr lang="zh-CN" altLang="en-US" sz="4000" b="1" dirty="0">
                <a:solidFill>
                  <a:schemeClr val="bg1"/>
                </a:solidFill>
                <a:ea typeface="宋体" panose="02010600030101010101" pitchFamily="2" charset="-122"/>
              </a:rPr>
              <a:t>深度的关系</a:t>
            </a:r>
          </a:p>
        </p:txBody>
      </p:sp>
      <p:graphicFrame>
        <p:nvGraphicFramePr>
          <p:cNvPr id="15363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083312"/>
              </p:ext>
            </p:extLst>
          </p:nvPr>
        </p:nvGraphicFramePr>
        <p:xfrm>
          <a:off x="5098472" y="2580968"/>
          <a:ext cx="5223165" cy="2997612"/>
        </p:xfrm>
        <a:graphic>
          <a:graphicData uri="http://schemas.openxmlformats.org/drawingml/2006/table">
            <a:tbl>
              <a:tblPr/>
              <a:tblGrid>
                <a:gridCol w="2368420"/>
                <a:gridCol w="1002642"/>
                <a:gridCol w="910520"/>
                <a:gridCol w="941583"/>
              </a:tblGrid>
              <a:tr h="8781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深度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cm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10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15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57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232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kumimoji="0" lang="en-US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 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0.2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2980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浮力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1.3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90" name="Rectangle 113"/>
          <p:cNvSpPr>
            <a:spLocks noChangeArrowheads="1"/>
          </p:cNvSpPr>
          <p:nvPr/>
        </p:nvSpPr>
        <p:spPr bwMode="auto">
          <a:xfrm>
            <a:off x="1210775" y="5881409"/>
            <a:ext cx="10011407" cy="757130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结论</a:t>
            </a:r>
            <a:r>
              <a:rPr lang="zh-CN" altLang="en-US" sz="36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：浮力</a:t>
            </a:r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大小与物体</a:t>
            </a:r>
            <a:r>
              <a:rPr lang="zh-CN" altLang="en-US" sz="36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浸没在液体中的</a:t>
            </a:r>
            <a:r>
              <a:rPr lang="zh-CN" altLang="en-US" sz="3600" b="1" dirty="0">
                <a:solidFill>
                  <a:schemeClr val="bg1"/>
                </a:solidFill>
                <a:ea typeface="宋体" panose="02010600030101010101" pitchFamily="2" charset="-122"/>
              </a:rPr>
              <a:t>深度无关。</a:t>
            </a:r>
          </a:p>
        </p:txBody>
      </p:sp>
      <p:sp>
        <p:nvSpPr>
          <p:cNvPr id="15392" name="TextBox 3"/>
          <p:cNvSpPr txBox="1">
            <a:spLocks noChangeArrowheads="1"/>
          </p:cNvSpPr>
          <p:nvPr/>
        </p:nvSpPr>
        <p:spPr bwMode="auto">
          <a:xfrm>
            <a:off x="268666" y="227575"/>
            <a:ext cx="3014861" cy="707886"/>
          </a:xfrm>
          <a:prstGeom prst="rect">
            <a:avLst/>
          </a:prstGeom>
          <a:solidFill>
            <a:srgbClr val="FF0066"/>
          </a:solidFill>
          <a:ln w="9525">
            <a:solidFill>
              <a:srgbClr val="9D9D9D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、进行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</a:p>
        </p:txBody>
      </p:sp>
      <p:sp>
        <p:nvSpPr>
          <p:cNvPr id="15393" name="Rectangle 125"/>
          <p:cNvSpPr>
            <a:spLocks noChangeArrowheads="1"/>
          </p:cNvSpPr>
          <p:nvPr/>
        </p:nvSpPr>
        <p:spPr bwMode="auto">
          <a:xfrm>
            <a:off x="5152686" y="1945972"/>
            <a:ext cx="1612900" cy="519113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记录表格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19657" y="3015350"/>
            <a:ext cx="3493474" cy="206210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</a:t>
            </a:r>
            <a:r>
              <a:rPr lang="zh-CN" altLang="en-US" sz="3200" dirty="0" smtClean="0">
                <a:solidFill>
                  <a:srgbClr val="FFFF00"/>
                </a:solidFill>
              </a:rPr>
              <a:t>原理：分别测出同一物体浸没在水中不同深度处的浮力，比较得出结论。</a:t>
            </a:r>
            <a:endParaRPr lang="zh-CN" alt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344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90" grpId="0" animBg="1"/>
      <p:bldP spid="15392" grpId="0" animBg="1"/>
      <p:bldP spid="15393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556779" y="994165"/>
            <a:ext cx="11326089" cy="707886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探究（</a:t>
            </a:r>
            <a:r>
              <a:rPr lang="en-US" altLang="zh-CN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）：浮力</a:t>
            </a:r>
            <a:r>
              <a:rPr lang="zh-CN" altLang="en-US" sz="4000" b="1" dirty="0">
                <a:solidFill>
                  <a:schemeClr val="bg1"/>
                </a:solidFill>
                <a:ea typeface="宋体" panose="02010600030101010101" pitchFamily="2" charset="-122"/>
              </a:rPr>
              <a:t>与物体浸在液体中的体积的关系</a:t>
            </a:r>
          </a:p>
        </p:txBody>
      </p:sp>
      <p:sp>
        <p:nvSpPr>
          <p:cNvPr id="16387" name="Rectangle 33"/>
          <p:cNvSpPr>
            <a:spLocks noChangeArrowheads="1"/>
          </p:cNvSpPr>
          <p:nvPr/>
        </p:nvSpPr>
        <p:spPr bwMode="auto">
          <a:xfrm>
            <a:off x="748145" y="5859241"/>
            <a:ext cx="10943359" cy="757130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ea typeface="宋体" panose="02010600030101010101" pitchFamily="2" charset="-122"/>
              </a:rPr>
              <a:t> 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结论：在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同一液体中，物体</a:t>
            </a: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浸没在液体中的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的体积越大，浮力越大。</a:t>
            </a:r>
          </a:p>
        </p:txBody>
      </p:sp>
      <p:graphicFrame>
        <p:nvGraphicFramePr>
          <p:cNvPr id="16388" name="Group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801193"/>
              </p:ext>
            </p:extLst>
          </p:nvPr>
        </p:nvGraphicFramePr>
        <p:xfrm>
          <a:off x="4835236" y="2683066"/>
          <a:ext cx="6511637" cy="2999943"/>
        </p:xfrm>
        <a:graphic>
          <a:graphicData uri="http://schemas.openxmlformats.org/drawingml/2006/table">
            <a:tbl>
              <a:tblPr/>
              <a:tblGrid>
                <a:gridCol w="2816414"/>
                <a:gridCol w="1347470"/>
                <a:gridCol w="1202756"/>
                <a:gridCol w="1144997"/>
              </a:tblGrid>
              <a:tr h="101877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物体浸在液体中的体积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</a:t>
                      </a: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格</a:t>
                      </a: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V/3</a:t>
                      </a:r>
                      <a:endParaRPr kumimoji="0" lang="en-US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   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2V/3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              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 V</a:t>
                      </a: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59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179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0.6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593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浮力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0.9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</a:t>
                      </a: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16" name="Rectangle 138"/>
          <p:cNvSpPr>
            <a:spLocks noChangeArrowheads="1"/>
          </p:cNvSpPr>
          <p:nvPr/>
        </p:nvSpPr>
        <p:spPr bwMode="auto">
          <a:xfrm>
            <a:off x="4908550" y="2094296"/>
            <a:ext cx="1612900" cy="519113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记录表格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60321" y="2775430"/>
            <a:ext cx="3553689" cy="261610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accent3">
                    <a:lumMod val="95000"/>
                  </a:schemeClr>
                </a:solidFill>
              </a:rPr>
              <a:t>   </a:t>
            </a:r>
            <a:r>
              <a:rPr lang="zh-CN" altLang="en-US" sz="3200" dirty="0" smtClean="0">
                <a:solidFill>
                  <a:srgbClr val="00FF00"/>
                </a:solidFill>
              </a:rPr>
              <a:t>原理：分别测出同一物体的不同大小体积浸没在水中的浮力。比较得出结论</a:t>
            </a:r>
            <a:endParaRPr lang="zh-CN" altLang="en-US" sz="3200" dirty="0">
              <a:solidFill>
                <a:srgbClr val="00FF00"/>
              </a:solidFill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68666" y="227575"/>
            <a:ext cx="3014861" cy="707886"/>
          </a:xfrm>
          <a:prstGeom prst="rect">
            <a:avLst/>
          </a:prstGeom>
          <a:solidFill>
            <a:srgbClr val="FF0066"/>
          </a:solidFill>
          <a:ln w="9525">
            <a:solidFill>
              <a:srgbClr val="9D9D9D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、进行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</a:p>
        </p:txBody>
      </p:sp>
    </p:spTree>
    <p:extLst>
      <p:ext uri="{BB962C8B-B14F-4D97-AF65-F5344CB8AC3E}">
        <p14:creationId xmlns:p14="http://schemas.microsoft.com/office/powerpoint/2010/main" val="49134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animBg="1"/>
      <p:bldP spid="16416" grpId="0" animBg="1" autoUpdateAnimBg="0"/>
      <p:bldP spid="2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1199665" y="972533"/>
            <a:ext cx="9566658" cy="707886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探究（</a:t>
            </a:r>
            <a:r>
              <a:rPr lang="en-US" altLang="zh-CN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3</a:t>
            </a:r>
            <a:r>
              <a:rPr lang="zh-CN" altLang="en-US" sz="4000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）：浮力</a:t>
            </a:r>
            <a:r>
              <a:rPr lang="zh-CN" altLang="en-US" sz="4000" b="1" dirty="0">
                <a:solidFill>
                  <a:schemeClr val="bg1"/>
                </a:solidFill>
                <a:ea typeface="宋体" panose="02010600030101010101" pitchFamily="2" charset="-122"/>
              </a:rPr>
              <a:t>与液体密度的关系</a:t>
            </a:r>
          </a:p>
        </p:txBody>
      </p:sp>
      <p:graphicFrame>
        <p:nvGraphicFramePr>
          <p:cNvPr id="17411" name="Group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317453"/>
              </p:ext>
            </p:extLst>
          </p:nvPr>
        </p:nvGraphicFramePr>
        <p:xfrm>
          <a:off x="3122873" y="3010835"/>
          <a:ext cx="7883235" cy="2583385"/>
        </p:xfrm>
        <a:graphic>
          <a:graphicData uri="http://schemas.openxmlformats.org/drawingml/2006/table">
            <a:tbl>
              <a:tblPr/>
              <a:tblGrid>
                <a:gridCol w="3522906"/>
                <a:gridCol w="1467833"/>
                <a:gridCol w="1405153"/>
                <a:gridCol w="1487343"/>
              </a:tblGrid>
              <a:tr h="66438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Euclid Symbol" panose="05050102010706020507" pitchFamily="18" charset="2"/>
                          <a:ea typeface="宋体" panose="02010600030101010101" pitchFamily="2" charset="-122"/>
                        </a:rPr>
                        <a:t>液体种类</a:t>
                      </a:r>
                      <a:endParaRPr kumimoji="0" lang="zh-CN" altLang="en-US" sz="2800" b="1" i="0" u="none" strike="noStrike" cap="none" normalizeH="0" baseline="3000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酒精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清水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盐水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19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重力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62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弹簧测力计示数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241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浮力</a:t>
                      </a: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</a:t>
                      </a:r>
                      <a:r>
                        <a:rPr kumimoji="0" lang="zh-CN" altLang="en-US" sz="28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浮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 N</a:t>
                      </a: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algn="l">
                        <a:spcBef>
                          <a:spcPct val="20000"/>
                        </a:spcBef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</a:t>
                      </a: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07" marB="4570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39" name="Rectangle 48"/>
          <p:cNvSpPr>
            <a:spLocks noChangeArrowheads="1"/>
          </p:cNvSpPr>
          <p:nvPr/>
        </p:nvSpPr>
        <p:spPr bwMode="auto">
          <a:xfrm>
            <a:off x="1496119" y="2993436"/>
            <a:ext cx="1612900" cy="519113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99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记录表格</a:t>
            </a:r>
          </a:p>
        </p:txBody>
      </p:sp>
      <p:sp>
        <p:nvSpPr>
          <p:cNvPr id="17440" name="Rectangle 49"/>
          <p:cNvSpPr>
            <a:spLocks noChangeArrowheads="1"/>
          </p:cNvSpPr>
          <p:nvPr/>
        </p:nvSpPr>
        <p:spPr bwMode="auto">
          <a:xfrm>
            <a:off x="867628" y="5863792"/>
            <a:ext cx="10687063" cy="683264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bg1"/>
                </a:solidFill>
                <a:ea typeface="宋体" panose="02010600030101010101" pitchFamily="2" charset="-122"/>
              </a:rPr>
              <a:t>结论：物体浸没在液体中的体积</a:t>
            </a:r>
            <a:r>
              <a:rPr lang="zh-CN" altLang="en-US" b="1" dirty="0">
                <a:solidFill>
                  <a:schemeClr val="bg1"/>
                </a:solidFill>
                <a:ea typeface="宋体" panose="02010600030101010101" pitchFamily="2" charset="-122"/>
              </a:rPr>
              <a:t>一定时，液体密度越大，浮力越大</a:t>
            </a:r>
            <a:r>
              <a:rPr lang="zh-CN" altLang="en-US" sz="3200" b="1" dirty="0">
                <a:solidFill>
                  <a:schemeClr val="bg1"/>
                </a:solidFill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99666" y="2004913"/>
            <a:ext cx="10355025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FF00"/>
                </a:solidFill>
              </a:rPr>
              <a:t>原理：分别测出同一物体浸没在不同液体中的浮力</a:t>
            </a:r>
            <a:endParaRPr lang="zh-CN" altLang="en-US" sz="3600" dirty="0">
              <a:solidFill>
                <a:srgbClr val="00FF00"/>
              </a:solidFill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268666" y="227575"/>
            <a:ext cx="3014861" cy="707886"/>
          </a:xfrm>
          <a:prstGeom prst="rect">
            <a:avLst/>
          </a:prstGeom>
          <a:solidFill>
            <a:srgbClr val="FF0066"/>
          </a:solidFill>
          <a:ln w="9525">
            <a:solidFill>
              <a:srgbClr val="9D9D9D"/>
            </a:solidFill>
            <a:miter lim="800000"/>
            <a:headEnd/>
            <a:tailEnd/>
          </a:ln>
          <a:effectLst>
            <a:outerShdw dist="20000" dir="5400000" algn="ctr" rotWithShape="0">
              <a:srgbClr val="000000">
                <a:alpha val="35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4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、进行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</a:t>
            </a:r>
          </a:p>
        </p:txBody>
      </p:sp>
    </p:spTree>
    <p:extLst>
      <p:ext uri="{BB962C8B-B14F-4D97-AF65-F5344CB8AC3E}">
        <p14:creationId xmlns:p14="http://schemas.microsoft.com/office/powerpoint/2010/main" val="111669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autoUpdateAnimBg="0"/>
      <p:bldP spid="17439" grpId="0" animBg="1"/>
      <p:bldP spid="17440" grpId="0" animBg="1"/>
      <p:bldP spid="2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7" name="Group 18"/>
          <p:cNvGrpSpPr>
            <a:grpSpLocks/>
          </p:cNvGrpSpPr>
          <p:nvPr/>
        </p:nvGrpSpPr>
        <p:grpSpPr bwMode="auto">
          <a:xfrm>
            <a:off x="172633" y="1338528"/>
            <a:ext cx="5852520" cy="1188312"/>
            <a:chOff x="-23" y="39"/>
            <a:chExt cx="2101" cy="495"/>
          </a:xfrm>
        </p:grpSpPr>
        <p:grpSp>
          <p:nvGrpSpPr>
            <p:cNvPr id="18439" name="Group 14"/>
            <p:cNvGrpSpPr>
              <a:grpSpLocks/>
            </p:cNvGrpSpPr>
            <p:nvPr/>
          </p:nvGrpSpPr>
          <p:grpSpPr bwMode="auto">
            <a:xfrm>
              <a:off x="-23" y="39"/>
              <a:ext cx="2101" cy="495"/>
              <a:chOff x="-23" y="39"/>
              <a:chExt cx="2101" cy="495"/>
            </a:xfrm>
          </p:grpSpPr>
          <p:pic>
            <p:nvPicPr>
              <p:cNvPr id="18441" name="Rectangle 15"/>
              <p:cNvPicPr>
                <a:picLocks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" y="39"/>
                <a:ext cx="1859" cy="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Text Box 16"/>
              <p:cNvSpPr txBox="1">
                <a:spLocks noChangeArrowheads="1"/>
              </p:cNvSpPr>
              <p:nvPr/>
            </p:nvSpPr>
            <p:spPr bwMode="auto">
              <a:xfrm>
                <a:off x="378" y="60"/>
                <a:ext cx="170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Font typeface="Wingdings" panose="05000000000000000000" pitchFamily="2" charset="2"/>
                  <a:buChar char="v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1"/>
                  </a:buClr>
                  <a:buFont typeface="Wingdings" panose="05000000000000000000" pitchFamily="2" charset="2"/>
                  <a:buChar char="§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tx1"/>
                  </a:buClr>
                  <a:buFont typeface="Wingdings" panose="05000000000000000000" pitchFamily="2" charset="2"/>
                  <a:buChar char="•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Wingdings" panose="05000000000000000000" pitchFamily="2" charset="2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Wingdings" panose="05000000000000000000" pitchFamily="2" charset="2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ClrTx/>
                  <a:buFont typeface="Arial" panose="020B0604020202020204" pitchFamily="34" charset="0"/>
                  <a:buNone/>
                </a:pPr>
                <a:endParaRPr lang="zh-CN" altLang="en-US" sz="3200" b="1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8440" name="Text Box 17"/>
            <p:cNvSpPr txBox="1">
              <a:spLocks noChangeArrowheads="1"/>
            </p:cNvSpPr>
            <p:nvPr/>
          </p:nvSpPr>
          <p:spPr bwMode="auto">
            <a:xfrm>
              <a:off x="187" y="148"/>
              <a:ext cx="136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Font typeface="Wingdings" panose="05000000000000000000" pitchFamily="2" charset="2"/>
                <a:buChar char="v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1"/>
                </a:buClr>
                <a:buFont typeface="Wingdings" panose="05000000000000000000" pitchFamily="2" charset="2"/>
                <a:buChar char="§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1"/>
                </a:buClr>
                <a:buFont typeface="Wingdings" panose="05000000000000000000" pitchFamily="2" charset="2"/>
                <a:buChar char="•"/>
                <a:defRPr sz="22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Wingdings" panose="05000000000000000000" pitchFamily="2" charset="2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Wingdings" panose="05000000000000000000" pitchFamily="2" charset="2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ClrTx/>
                <a:buFont typeface="Arial" panose="020B0604020202020204" pitchFamily="34" charset="0"/>
                <a:buNone/>
              </a:pPr>
              <a:r>
                <a:rPr lang="en-US" altLang="zh-CN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、实验</a:t>
              </a:r>
              <a:r>
                <a:rPr lang="zh-CN" altLang="en-US" sz="36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结果表明</a:t>
              </a:r>
            </a:p>
          </p:txBody>
        </p:sp>
      </p:grpSp>
      <p:sp>
        <p:nvSpPr>
          <p:cNvPr id="18442" name="TextBox 8"/>
          <p:cNvSpPr>
            <a:spLocks noChangeArrowheads="1"/>
          </p:cNvSpPr>
          <p:nvPr/>
        </p:nvSpPr>
        <p:spPr bwMode="auto">
          <a:xfrm>
            <a:off x="655925" y="2768638"/>
            <a:ext cx="10738457" cy="3779758"/>
          </a:xfrm>
          <a:prstGeom prst="roundRect">
            <a:avLst>
              <a:gd name="adj" fmla="val 16667"/>
            </a:avLst>
          </a:prstGeom>
          <a:solidFill>
            <a:srgbClr val="C00000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3600" b="1" dirty="0" smtClean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物体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在液体中所受的</a:t>
            </a:r>
            <a:r>
              <a:rPr lang="zh-CN" altLang="en-US" sz="3600" b="1" u="sng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浮力大小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，跟它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浸没在</a:t>
            </a:r>
            <a:r>
              <a:rPr lang="zh-CN" altLang="en-US" sz="3600" b="1" u="sng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液体中的体积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有关，跟</a:t>
            </a:r>
            <a:r>
              <a:rPr lang="zh-CN" altLang="en-US" sz="3600" b="1" u="sng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液体的密度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有关</a:t>
            </a:r>
            <a:r>
              <a:rPr lang="zh-CN" altLang="en-US" sz="3600" b="1" dirty="0" smtClean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。物体浸没在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液体中的体积越大、液体的密度越大，浮力就越大。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600" b="1" dirty="0" smtClean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跟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物体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浸没</a:t>
            </a:r>
            <a:r>
              <a:rPr lang="zh-CN" altLang="en-US" sz="3600" b="1" u="sng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在液体中的深度</a:t>
            </a:r>
            <a:r>
              <a:rPr lang="zh-CN" altLang="en-US" sz="3600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关，跟</a:t>
            </a:r>
            <a:r>
              <a:rPr lang="zh-CN" altLang="en-US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r>
              <a:rPr lang="zh-CN" altLang="en-US" sz="3600" b="1" u="sng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体自己的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密度、重力、体积等</a:t>
            </a:r>
            <a:r>
              <a:rPr lang="zh-CN" altLang="en-US" sz="3600" b="1" dirty="0" smtClean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无关</a:t>
            </a:r>
            <a:r>
              <a:rPr lang="zh-CN" altLang="en-US" sz="3600" b="1" dirty="0">
                <a:solidFill>
                  <a:srgbClr val="00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5925" y="450399"/>
            <a:ext cx="11059438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sz="3600" dirty="0" smtClean="0"/>
              <a:t>5</a:t>
            </a:r>
            <a:r>
              <a:rPr lang="zh-CN" altLang="en-US" sz="3600" dirty="0" smtClean="0"/>
              <a:t>、讨论交流：通过实验，浮力大小与哪些因素有关？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8007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2" grpId="0" bldLvl="0" animBg="1" autoUpdateAnimBg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71808" y="305475"/>
            <a:ext cx="2826328" cy="889144"/>
          </a:xfrm>
          <a:solidFill>
            <a:srgbClr val="0000FF"/>
          </a:solidFill>
        </p:spPr>
        <p:txBody>
          <a:bodyPr/>
          <a:lstStyle/>
          <a:p>
            <a:r>
              <a:rPr lang="zh-CN" altLang="en-US" sz="3600" dirty="0" smtClean="0">
                <a:solidFill>
                  <a:schemeClr val="bg1"/>
                </a:solidFill>
              </a:rPr>
              <a:t>教学目标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8690" y="1523999"/>
            <a:ext cx="9795165" cy="5119254"/>
          </a:xfrm>
          <a:solidFill>
            <a:srgbClr val="C00000"/>
          </a:solidFill>
        </p:spPr>
        <p:txBody>
          <a:bodyPr/>
          <a:lstStyle/>
          <a:p>
            <a:pPr marL="0" indent="0">
              <a:buNone/>
            </a:pPr>
            <a:r>
              <a:rPr lang="zh-CN" altLang="en-US" sz="2000" b="1" dirty="0" smtClean="0">
                <a:solidFill>
                  <a:srgbClr val="FFFF00"/>
                </a:solidFill>
              </a:rPr>
              <a:t>（一）知识与技能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1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．认识一些生活中的浮力</a:t>
            </a:r>
            <a:r>
              <a:rPr lang="zh-CN" altLang="en-US" sz="20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现象</a:t>
            </a:r>
            <a:r>
              <a:rPr lang="en-US" altLang="zh-CN" sz="2000" b="1" dirty="0" smtClean="0">
                <a:solidFill>
                  <a:srgbClr val="CC0000"/>
                </a:solidFill>
                <a:latin typeface="Times New Roman" panose="02020603050405020304" pitchFamily="18" charset="0"/>
              </a:rPr>
              <a:t>: 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；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2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</a:t>
            </a:r>
            <a:r>
              <a:rPr lang="zh-CN" altLang="en-US" sz="2000" b="1" dirty="0">
                <a:solidFill>
                  <a:srgbClr val="FFFF00"/>
                </a:solidFill>
              </a:rPr>
              <a:t>会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用弹簧测力计测量浮力；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3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．能说出浮力的产生原因； 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4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．初步探究浮力大小和哪些因素有关。</a:t>
            </a:r>
          </a:p>
          <a:p>
            <a:pPr marL="0" indent="0">
              <a:buNone/>
            </a:pPr>
            <a:r>
              <a:rPr lang="zh-CN" altLang="en-US" sz="2000" b="1" dirty="0" smtClean="0">
                <a:solidFill>
                  <a:schemeClr val="bg1"/>
                </a:solidFill>
              </a:rPr>
              <a:t>（二）过程和方法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</a:rPr>
              <a:t>      1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．通过大量生活事例了解浮力，从而引出浮力的概念； 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</a:rPr>
              <a:t>      2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．通过观察分析，理解浮力是怎样产生的；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chemeClr val="bg1"/>
                </a:solidFill>
              </a:rPr>
              <a:t>      3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．通过实验，初步探究决定浮力大小的因素。</a:t>
            </a:r>
          </a:p>
          <a:p>
            <a:pPr marL="0" indent="0">
              <a:buNone/>
            </a:pPr>
            <a:r>
              <a:rPr lang="zh-CN" altLang="en-US" sz="2000" b="1" dirty="0" smtClean="0">
                <a:solidFill>
                  <a:srgbClr val="FFFF00"/>
                </a:solidFill>
              </a:rPr>
              <a:t>（三）情感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•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态度</a:t>
            </a:r>
            <a:r>
              <a:rPr lang="en-US" altLang="zh-CN" sz="2000" b="1" dirty="0" smtClean="0">
                <a:solidFill>
                  <a:srgbClr val="FFFF00"/>
                </a:solidFill>
              </a:rPr>
              <a:t>•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价值观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1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．在观察实验过程中，培养学生的科学态度；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2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．通过对生活、生产中浮力的了解，提高科学技术应用于日常生活和社会的意识；</a:t>
            </a:r>
          </a:p>
          <a:p>
            <a:pPr marL="0" indent="0">
              <a:buNone/>
            </a:pPr>
            <a:r>
              <a:rPr lang="en-US" altLang="zh-CN" sz="2000" b="1" dirty="0" smtClean="0">
                <a:solidFill>
                  <a:srgbClr val="FFFF00"/>
                </a:solidFill>
              </a:rPr>
              <a:t>      3</a:t>
            </a:r>
            <a:r>
              <a:rPr lang="zh-CN" altLang="en-US" sz="2000" b="1" dirty="0" smtClean="0">
                <a:solidFill>
                  <a:srgbClr val="FFFF00"/>
                </a:solidFill>
              </a:rPr>
              <a:t>．鼓励学生积极参与探究活动。 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673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2"/>
          <p:cNvGrpSpPr>
            <a:grpSpLocks/>
          </p:cNvGrpSpPr>
          <p:nvPr/>
        </p:nvGrpSpPr>
        <p:grpSpPr bwMode="auto">
          <a:xfrm>
            <a:off x="1856509" y="1260764"/>
            <a:ext cx="8839199" cy="5597237"/>
            <a:chOff x="0" y="0"/>
            <a:chExt cx="5088" cy="3312"/>
          </a:xfrm>
        </p:grpSpPr>
        <p:pic>
          <p:nvPicPr>
            <p:cNvPr id="24579" name="Picture 3" descr="sea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088" cy="2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0" name="Rectangle 4"/>
            <p:cNvSpPr>
              <a:spLocks noChangeArrowheads="1"/>
            </p:cNvSpPr>
            <p:nvPr/>
          </p:nvSpPr>
          <p:spPr bwMode="auto">
            <a:xfrm>
              <a:off x="0" y="2496"/>
              <a:ext cx="5088" cy="816"/>
            </a:xfrm>
            <a:prstGeom prst="rect">
              <a:avLst/>
            </a:prstGeom>
            <a:gradFill rotWithShape="0">
              <a:gsLst>
                <a:gs pos="0">
                  <a:srgbClr val="86BDE6"/>
                </a:gs>
                <a:gs pos="100000">
                  <a:schemeClr val="tx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7500938" y="2905126"/>
            <a:ext cx="2971800" cy="1219200"/>
          </a:xfrm>
          <a:prstGeom prst="wedgeRectCallout">
            <a:avLst>
              <a:gd name="adj1" fmla="val -40881"/>
              <a:gd name="adj2" fmla="val 122358"/>
            </a:avLst>
          </a:prstGeom>
          <a:gradFill rotWithShape="0">
            <a:gsLst>
              <a:gs pos="0">
                <a:srgbClr val="FFFFFF"/>
              </a:gs>
              <a:gs pos="50000">
                <a:schemeClr val="accent1"/>
              </a:gs>
              <a:gs pos="100000">
                <a:srgbClr val="FFFFFF"/>
              </a:gs>
            </a:gsLst>
            <a:lin ang="5400000" scaled="1"/>
          </a:gradFill>
          <a:ln w="12700" cap="sq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7500938" y="3036225"/>
            <a:ext cx="2971799" cy="991602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我的体积大，受到的浮力大。</a:t>
            </a: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658777" y="2903679"/>
            <a:ext cx="2971800" cy="1219200"/>
          </a:xfrm>
          <a:prstGeom prst="wedgeRectCallout">
            <a:avLst>
              <a:gd name="adj1" fmla="val 8818"/>
              <a:gd name="adj2" fmla="val 197124"/>
            </a:avLst>
          </a:prstGeom>
          <a:gradFill rotWithShape="0">
            <a:gsLst>
              <a:gs pos="0">
                <a:srgbClr val="FFFFFF"/>
              </a:gs>
              <a:gs pos="50000">
                <a:schemeClr val="accent1"/>
              </a:gs>
              <a:gs pos="100000">
                <a:srgbClr val="FFFFFF"/>
              </a:gs>
            </a:gsLst>
            <a:lin ang="5400000" scaled="1"/>
          </a:gradFill>
          <a:ln w="12700" cap="sq" cmpd="sng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658777" y="3036225"/>
            <a:ext cx="2971800" cy="954107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我们在深处，受到的浮力大。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092036" y="1954354"/>
            <a:ext cx="7696200" cy="641350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请你说说哪个鱼说得正确？为什么？</a:t>
            </a:r>
          </a:p>
        </p:txBody>
      </p:sp>
      <p:pic>
        <p:nvPicPr>
          <p:cNvPr id="24586" name="Picture 10" descr="d0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921376"/>
            <a:ext cx="124618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11" descr="d03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490" y="4673986"/>
            <a:ext cx="1537855" cy="1537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8" name="WordArt 12"/>
          <p:cNvSpPr>
            <a:spLocks noChangeArrowheads="1" noChangeShapeType="1"/>
          </p:cNvSpPr>
          <p:nvPr/>
        </p:nvSpPr>
        <p:spPr bwMode="auto">
          <a:xfrm>
            <a:off x="3810000" y="685801"/>
            <a:ext cx="45720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7200" kern="10" dirty="0">
                <a:ln w="12700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水底下的辩论</a:t>
            </a:r>
          </a:p>
        </p:txBody>
      </p:sp>
    </p:spTree>
    <p:extLst>
      <p:ext uri="{BB962C8B-B14F-4D97-AF65-F5344CB8AC3E}">
        <p14:creationId xmlns:p14="http://schemas.microsoft.com/office/powerpoint/2010/main" val="1778316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719513" y="3932238"/>
            <a:ext cx="4572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7102476" y="3721057"/>
            <a:ext cx="1441450" cy="206210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．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F</a:t>
            </a:r>
            <a:r>
              <a:rPr lang="en-US" sz="3200" b="1" baseline="-250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1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       B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．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F</a:t>
            </a:r>
            <a:r>
              <a:rPr lang="en-US" sz="3200" b="1" baseline="-250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C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．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F</a:t>
            </a:r>
            <a:r>
              <a:rPr lang="en-US" sz="3200" b="1" baseline="-250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           D</a:t>
            </a:r>
            <a:r>
              <a:rPr lang="zh-CN" alt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．</a:t>
            </a:r>
            <a:r>
              <a:rPr lang="en-US" sz="3200" b="1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F</a:t>
            </a:r>
            <a:r>
              <a:rPr lang="en-US" sz="3200" b="1" baseline="-25000" dirty="0">
                <a:solidFill>
                  <a:schemeClr val="bg1"/>
                </a:solidFill>
                <a:latin typeface="楷体_GB2312" pitchFamily="1" charset="-122"/>
                <a:ea typeface="楷体_GB2312" pitchFamily="1" charset="-122"/>
              </a:rPr>
              <a:t>4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3027218"/>
            <a:ext cx="4349395" cy="3449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778723" y="1338984"/>
            <a:ext cx="7921625" cy="1433513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ea typeface="楷体_GB2312" pitchFamily="1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ea typeface="楷体_GB2312" pitchFamily="1" charset="-122"/>
              </a:rPr>
              <a:t>1</a:t>
            </a:r>
            <a:r>
              <a:rPr lang="en-US" sz="2800" b="1" dirty="0" smtClean="0">
                <a:solidFill>
                  <a:srgbClr val="000000"/>
                </a:solidFill>
                <a:ea typeface="楷体_GB2312" pitchFamily="1" charset="-122"/>
              </a:rPr>
              <a:t>.</a:t>
            </a:r>
            <a:r>
              <a:rPr lang="zh-CN" altLang="en-US" sz="2800" b="1" dirty="0">
                <a:solidFill>
                  <a:srgbClr val="000000"/>
                </a:solidFill>
                <a:ea typeface="楷体_GB2312" pitchFamily="1" charset="-122"/>
              </a:rPr>
              <a:t>一个盛有盐水的容器中悬浮着一个鸡蛋，容器放在斜面上，如图所示。图上画出了几个力的方向，你认为鸡蛋所受浮力的方向应是（       ）</a:t>
            </a: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8111331" y="2184689"/>
            <a:ext cx="36036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BBE0E3"/>
              </a:buClr>
              <a:buSzPct val="80000"/>
              <a:buFont typeface="Wingdings" panose="05000000000000000000" pitchFamily="2" charset="2"/>
              <a:buNone/>
            </a:pPr>
            <a:r>
              <a:rPr lang="en-US" sz="32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C</a:t>
            </a:r>
          </a:p>
        </p:txBody>
      </p:sp>
      <p:sp>
        <p:nvSpPr>
          <p:cNvPr id="22535" name="AutoShape 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134600" y="6248400"/>
            <a:ext cx="228600" cy="228600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778723" y="22367"/>
            <a:ext cx="2777576" cy="7937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</a:rPr>
              <a:t> 课堂练习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7766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774826" y="838200"/>
            <a:ext cx="8359775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Aft>
                <a:spcPct val="0"/>
              </a:spcAft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endParaRPr lang="el-GR" altLang="en-US" sz="36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981200" y="4444998"/>
            <a:ext cx="8153400" cy="2227263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 smtClean="0">
                <a:solidFill>
                  <a:srgbClr val="FFFF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绳子的下端系着一个铁块，当铁块浸没在水中后剪断绳子，铁块下沉的过程中它受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到的浮力将（        ）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．逐渐变大                    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．逐渐变小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       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．保持不变                    </a:t>
            </a: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．变为零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81200" y="1219201"/>
            <a:ext cx="8153400" cy="2911475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marL="1254125" indent="-1254125"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433513"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612900"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92288"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971675"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4288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8860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3432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0047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tabLst>
                <a:tab pos="9366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关于浮力，下列说法中正确的是（       ）</a:t>
            </a:r>
          </a:p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．只有浮在液体表面上的物体才受到浮力</a:t>
            </a:r>
          </a:p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．一切浸入液体中的物体都受到液体对它施加竖直向上浮力</a:t>
            </a:r>
          </a:p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．只要下沉的物体就不会受到浮力</a:t>
            </a:r>
          </a:p>
          <a:p>
            <a:pPr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　　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．浮力的方向不一定都是向上的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8021729" y="1205347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4353936" y="5268910"/>
            <a:ext cx="53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10" name="文本框 9"/>
          <p:cNvSpPr txBox="1"/>
          <p:nvPr/>
        </p:nvSpPr>
        <p:spPr>
          <a:xfrm flipH="1">
            <a:off x="1576360" y="0"/>
            <a:ext cx="2777576" cy="7937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</a:rPr>
              <a:t> 课堂练习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807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  <p:bldP spid="21508" grpId="0" animBg="1"/>
      <p:bldP spid="21509" grpId="0" autoUpdateAnimBg="0"/>
      <p:bldP spid="2151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2"/>
          <p:cNvGrpSpPr>
            <a:grpSpLocks/>
          </p:cNvGrpSpPr>
          <p:nvPr/>
        </p:nvGrpSpPr>
        <p:grpSpPr bwMode="auto">
          <a:xfrm>
            <a:off x="4367214" y="3141663"/>
            <a:ext cx="2809875" cy="3440112"/>
            <a:chOff x="0" y="0"/>
            <a:chExt cx="1770" cy="2167"/>
          </a:xfrm>
          <a:solidFill>
            <a:srgbClr val="0000FF"/>
          </a:solidFill>
        </p:grpSpPr>
        <p:sp>
          <p:nvSpPr>
            <p:cNvPr id="23555" name="Line 3"/>
            <p:cNvSpPr>
              <a:spLocks noChangeShapeType="1"/>
            </p:cNvSpPr>
            <p:nvPr/>
          </p:nvSpPr>
          <p:spPr bwMode="auto">
            <a:xfrm>
              <a:off x="0" y="5"/>
              <a:ext cx="2" cy="2090"/>
            </a:xfrm>
            <a:prstGeom prst="line">
              <a:avLst/>
            </a:prstGeom>
            <a:grpFill/>
            <a:ln w="76200" cmpd="sng">
              <a:solidFill>
                <a:srgbClr val="CCE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556" name="Line 4"/>
            <p:cNvSpPr>
              <a:spLocks noChangeShapeType="1"/>
            </p:cNvSpPr>
            <p:nvPr/>
          </p:nvSpPr>
          <p:spPr bwMode="auto">
            <a:xfrm>
              <a:off x="1769" y="0"/>
              <a:ext cx="1" cy="2091"/>
            </a:xfrm>
            <a:prstGeom prst="line">
              <a:avLst/>
            </a:prstGeom>
            <a:grpFill/>
            <a:ln w="76200" cmpd="sng">
              <a:solidFill>
                <a:srgbClr val="CCE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557" name="未知"/>
            <p:cNvSpPr>
              <a:spLocks/>
            </p:cNvSpPr>
            <p:nvPr/>
          </p:nvSpPr>
          <p:spPr bwMode="auto">
            <a:xfrm>
              <a:off x="0" y="2087"/>
              <a:ext cx="1769" cy="80"/>
            </a:xfrm>
            <a:custGeom>
              <a:avLst/>
              <a:gdLst>
                <a:gd name="T0" fmla="*/ 0 w 1200"/>
                <a:gd name="T1" fmla="*/ 0 h 48"/>
                <a:gd name="T2" fmla="*/ 576 w 1200"/>
                <a:gd name="T3" fmla="*/ 48 h 48"/>
                <a:gd name="T4" fmla="*/ 1200 w 1200"/>
                <a:gd name="T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00" h="48">
                  <a:moveTo>
                    <a:pt x="0" y="0"/>
                  </a:moveTo>
                  <a:cubicBezTo>
                    <a:pt x="188" y="24"/>
                    <a:pt x="376" y="48"/>
                    <a:pt x="576" y="48"/>
                  </a:cubicBezTo>
                  <a:cubicBezTo>
                    <a:pt x="776" y="48"/>
                    <a:pt x="1096" y="8"/>
                    <a:pt x="1200" y="0"/>
                  </a:cubicBezTo>
                </a:path>
              </a:pathLst>
            </a:custGeom>
            <a:grpFill/>
            <a:ln w="76200" cmpd="sng">
              <a:solidFill>
                <a:srgbClr val="CCEC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3558" name="Rectangle 6" descr="横虚线"/>
            <p:cNvSpPr>
              <a:spLocks noChangeArrowheads="1"/>
            </p:cNvSpPr>
            <p:nvPr/>
          </p:nvSpPr>
          <p:spPr bwMode="auto">
            <a:xfrm>
              <a:off x="0" y="454"/>
              <a:ext cx="1769" cy="1631"/>
            </a:xfrm>
            <a:prstGeom prst="rect">
              <a:avLst/>
            </a:prstGeom>
            <a:grpFill/>
            <a:ln w="9525" cmpd="sng">
              <a:solidFill>
                <a:srgbClr val="CCEC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5519739" y="5949951"/>
            <a:ext cx="509587" cy="511175"/>
          </a:xfrm>
          <a:prstGeom prst="flowChartConnector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5518151" y="4870450"/>
            <a:ext cx="512763" cy="514350"/>
          </a:xfrm>
          <a:prstGeom prst="flowChartConnector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5519738" y="3573463"/>
            <a:ext cx="512762" cy="514350"/>
          </a:xfrm>
          <a:prstGeom prst="flowChartConnector">
            <a:avLst/>
          </a:prstGeom>
          <a:solidFill>
            <a:srgbClr val="FF0000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1919288" y="1412876"/>
            <a:ext cx="8532812" cy="1190625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  <a:ex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00"/>
                </a:solidFill>
              </a:rPr>
              <a:t>      </a:t>
            </a:r>
            <a:r>
              <a:rPr lang="en-US" altLang="zh-CN" sz="3600" b="1" dirty="0" smtClean="0">
                <a:solidFill>
                  <a:srgbClr val="000000"/>
                </a:solidFill>
              </a:rPr>
              <a:t>4.</a:t>
            </a:r>
            <a:r>
              <a:rPr lang="zh-CN" altLang="en-US" sz="3600" b="1" dirty="0" smtClean="0">
                <a:solidFill>
                  <a:srgbClr val="000000"/>
                </a:solidFill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</a:rPr>
              <a:t>乒乓球从水中上浮到水面的过程中，所受浮力大小如何变化？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7475970" y="3176444"/>
            <a:ext cx="38877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9900"/>
                </a:solidFill>
              </a:rPr>
              <a:t>（先不变后变小）</a:t>
            </a:r>
          </a:p>
        </p:txBody>
      </p:sp>
      <p:sp>
        <p:nvSpPr>
          <p:cNvPr id="2" name="文本框 1"/>
          <p:cNvSpPr txBox="1"/>
          <p:nvPr/>
        </p:nvSpPr>
        <p:spPr>
          <a:xfrm flipH="1">
            <a:off x="201151" y="153989"/>
            <a:ext cx="2777576" cy="79375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</a:rPr>
              <a:t> 课堂练习</a:t>
            </a:r>
            <a:endParaRPr lang="zh-CN" altLang="en-US" sz="4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751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0.15722 L 2.77778E-7 1.56069E-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7778E-6 0.1889 L 7.77778E-6 0.00023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9" grpId="0" animBg="1"/>
      <p:bldP spid="23560" grpId="0" animBg="1"/>
      <p:bldP spid="23560" grpId="1" animBg="1"/>
      <p:bldP spid="23561" grpId="0" animBg="1"/>
      <p:bldP spid="23561" grpId="1" animBg="1"/>
      <p:bldP spid="2356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2401" y="43951"/>
            <a:ext cx="12039599" cy="674030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/>
              <a:t>                         </a:t>
            </a:r>
            <a:r>
              <a:rPr lang="zh-CN" altLang="en-US" sz="4400" b="1" dirty="0" smtClean="0">
                <a:solidFill>
                  <a:srgbClr val="00FF00"/>
                </a:solidFill>
              </a:rPr>
              <a:t>课堂小结</a:t>
            </a:r>
            <a:endParaRPr lang="en-US" altLang="zh-CN" sz="4400" b="1" dirty="0">
              <a:solidFill>
                <a:srgbClr val="00FF00"/>
              </a:solidFill>
            </a:endParaRPr>
          </a:p>
          <a:p>
            <a:r>
              <a:rPr lang="zh-CN" altLang="en-US" sz="3600" b="1" dirty="0" smtClean="0">
                <a:solidFill>
                  <a:schemeClr val="bg1"/>
                </a:solidFill>
              </a:rPr>
              <a:t>一、浮力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</a:rPr>
              <a:t>   1.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浮力：浸在液体中的物体受到液体对物体向上托起的力叫浮力。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</a:rPr>
              <a:t>   2.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符号：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F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浮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</a:rPr>
              <a:t>   </a:t>
            </a:r>
            <a:r>
              <a:rPr lang="en-US" altLang="zh-CN" sz="3200" b="1" dirty="0">
                <a:solidFill>
                  <a:schemeClr val="bg1"/>
                </a:solidFill>
              </a:rPr>
              <a:t>3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.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浮力的方向：竖直向上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</a:rPr>
              <a:t>   4. 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浮力的施力物体：液体或气体</a:t>
            </a:r>
          </a:p>
          <a:p>
            <a:pPr lvl="0"/>
            <a:r>
              <a:rPr lang="en-US" altLang="zh-CN" sz="3200" b="1" dirty="0" smtClean="0">
                <a:solidFill>
                  <a:schemeClr val="bg1"/>
                </a:solidFill>
              </a:rPr>
              <a:t>   </a:t>
            </a:r>
            <a:r>
              <a:rPr lang="en-US" altLang="zh-CN" sz="3200" b="1" dirty="0">
                <a:solidFill>
                  <a:srgbClr val="FFFFFF"/>
                </a:solidFill>
              </a:rPr>
              <a:t>5</a:t>
            </a:r>
            <a:r>
              <a:rPr lang="en-US" altLang="zh-CN" sz="3200" b="1" dirty="0" smtClean="0">
                <a:solidFill>
                  <a:srgbClr val="FFFFFF"/>
                </a:solidFill>
              </a:rPr>
              <a:t>. </a:t>
            </a:r>
            <a:r>
              <a:rPr lang="zh-CN" altLang="en-US" sz="3200" b="1" dirty="0">
                <a:solidFill>
                  <a:srgbClr val="FFFFFF"/>
                </a:solidFill>
              </a:rPr>
              <a:t>用弹簧测力计测浮力：</a:t>
            </a:r>
            <a:r>
              <a:rPr lang="en-US" altLang="zh-CN" sz="3200" b="1" dirty="0">
                <a:solidFill>
                  <a:srgbClr val="FFFFFF"/>
                </a:solidFill>
              </a:rPr>
              <a:t>F</a:t>
            </a:r>
            <a:r>
              <a:rPr lang="zh-CN" altLang="en-US" sz="3200" b="1" dirty="0">
                <a:solidFill>
                  <a:srgbClr val="FFFFFF"/>
                </a:solidFill>
              </a:rPr>
              <a:t>浮＝</a:t>
            </a:r>
            <a:r>
              <a:rPr lang="en-US" altLang="zh-CN" sz="3200" b="1" dirty="0">
                <a:solidFill>
                  <a:srgbClr val="FFFFFF"/>
                </a:solidFill>
              </a:rPr>
              <a:t>G-F'</a:t>
            </a:r>
          </a:p>
          <a:p>
            <a:r>
              <a:rPr lang="zh-CN" altLang="en-US" sz="3200" b="1" dirty="0" smtClean="0">
                <a:solidFill>
                  <a:srgbClr val="FFFF00"/>
                </a:solidFill>
              </a:rPr>
              <a:t>二、浮力的产生原因</a:t>
            </a:r>
          </a:p>
          <a:p>
            <a:r>
              <a:rPr lang="zh-CN" altLang="en-US" sz="3200" b="1" dirty="0" smtClean="0">
                <a:solidFill>
                  <a:srgbClr val="FFFF00"/>
                </a:solidFill>
              </a:rPr>
              <a:t>   浮力是液体对物体向上和向下的压力之差。</a:t>
            </a:r>
          </a:p>
          <a:p>
            <a:r>
              <a:rPr lang="zh-CN" altLang="en-US" sz="3200" b="1" dirty="0" smtClean="0">
                <a:solidFill>
                  <a:schemeClr val="accent3"/>
                </a:solidFill>
              </a:rPr>
              <a:t>三、浮力的大小与哪些因素有关</a:t>
            </a:r>
          </a:p>
          <a:p>
            <a:r>
              <a:rPr lang="en-US" altLang="zh-CN" sz="3200" b="1" dirty="0" smtClean="0">
                <a:solidFill>
                  <a:schemeClr val="accent3"/>
                </a:solidFill>
              </a:rPr>
              <a:t>   1. 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浮力大小与浸没水中后的深度无关</a:t>
            </a:r>
          </a:p>
          <a:p>
            <a:r>
              <a:rPr lang="en-US" altLang="zh-CN" sz="3200" b="1" dirty="0" smtClean="0">
                <a:solidFill>
                  <a:schemeClr val="accent3"/>
                </a:solidFill>
              </a:rPr>
              <a:t>   2. 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在同一液体中，物体排开液体的体积越大，浮力越大。</a:t>
            </a:r>
          </a:p>
          <a:p>
            <a:r>
              <a:rPr lang="en-US" altLang="zh-CN" sz="3200" b="1" dirty="0" smtClean="0">
                <a:solidFill>
                  <a:schemeClr val="accent3"/>
                </a:solidFill>
              </a:rPr>
              <a:t>   3. </a:t>
            </a:r>
            <a:r>
              <a:rPr lang="zh-CN" altLang="en-US" sz="3200" b="1" dirty="0" smtClean="0">
                <a:solidFill>
                  <a:schemeClr val="accent3"/>
                </a:solidFill>
              </a:rPr>
              <a:t>物体排开液体体积一定时，液体密度越大，浮力越大。</a:t>
            </a:r>
            <a:endParaRPr lang="zh-CN" altLang="en-US" sz="3200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35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8361" y="648929"/>
            <a:ext cx="6946491" cy="1446550"/>
          </a:xfrm>
          <a:prstGeom prst="rect">
            <a:avLst/>
          </a:prstGeom>
          <a:solidFill>
            <a:srgbClr val="0000FF"/>
          </a:solidFill>
        </p:spPr>
        <p:txBody>
          <a:bodyPr wrap="squar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</a:rPr>
              <a:t>作业布置</a:t>
            </a:r>
            <a:r>
              <a:rPr lang="en-US" altLang="zh-CN" sz="8800" dirty="0" smtClean="0">
                <a:solidFill>
                  <a:schemeClr val="bg1"/>
                </a:solidFill>
              </a:rPr>
              <a:t>(P</a:t>
            </a:r>
            <a:r>
              <a:rPr lang="en-US" altLang="zh-CN" sz="4800" dirty="0" smtClean="0">
                <a:solidFill>
                  <a:schemeClr val="bg1"/>
                </a:solidFill>
              </a:rPr>
              <a:t>53</a:t>
            </a:r>
            <a:r>
              <a:rPr lang="en-US" altLang="zh-CN" sz="8800" dirty="0" smtClean="0">
                <a:solidFill>
                  <a:schemeClr val="bg1"/>
                </a:solidFill>
              </a:rPr>
              <a:t>)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173" y="3613355"/>
            <a:ext cx="10958051" cy="186204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1500" dirty="0" smtClean="0"/>
              <a:t>1</a:t>
            </a:r>
            <a:r>
              <a:rPr lang="zh-CN" altLang="en-US" sz="11500" dirty="0" smtClean="0"/>
              <a:t>、</a:t>
            </a:r>
            <a:r>
              <a:rPr lang="en-US" altLang="zh-CN" sz="11500" dirty="0" smtClean="0"/>
              <a:t>2</a:t>
            </a:r>
            <a:r>
              <a:rPr lang="zh-CN" altLang="en-US" sz="11500" dirty="0" smtClean="0"/>
              <a:t>、</a:t>
            </a:r>
            <a:r>
              <a:rPr lang="en-US" altLang="zh-CN" sz="11500" dirty="0" smtClean="0"/>
              <a:t>3</a:t>
            </a:r>
            <a:r>
              <a:rPr lang="zh-CN" altLang="en-US" sz="11500" dirty="0" smtClean="0"/>
              <a:t>、</a:t>
            </a:r>
            <a:r>
              <a:rPr lang="en-US" altLang="zh-CN" sz="11500" dirty="0" smtClean="0"/>
              <a:t>4</a:t>
            </a:r>
            <a:r>
              <a:rPr lang="zh-CN" altLang="en-US" sz="11500" dirty="0" smtClean="0"/>
              <a:t>、</a:t>
            </a:r>
            <a:r>
              <a:rPr lang="en-US" altLang="zh-CN" sz="11500" dirty="0" smtClean="0"/>
              <a:t>5</a:t>
            </a:r>
            <a:endParaRPr lang="zh-CN" altLang="en-US" sz="11500" dirty="0"/>
          </a:p>
        </p:txBody>
      </p:sp>
    </p:spTree>
    <p:extLst>
      <p:ext uri="{BB962C8B-B14F-4D97-AF65-F5344CB8AC3E}">
        <p14:creationId xmlns:p14="http://schemas.microsoft.com/office/powerpoint/2010/main" val="14494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24000" y="12954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>
              <a:solidFill>
                <a:srgbClr val="000000"/>
              </a:solidFill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772025" y="2214563"/>
            <a:ext cx="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391025" y="2219325"/>
            <a:ext cx="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5038725" y="2290763"/>
            <a:ext cx="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4148138" y="2024063"/>
            <a:ext cx="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103" name="Picture 7" descr="u=2599651929,1359626227&amp;gp=3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4247503"/>
            <a:ext cx="40386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0001741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371600"/>
            <a:ext cx="4038600" cy="222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9" descr="115517689035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91000"/>
            <a:ext cx="403860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2514600" y="6324601"/>
            <a:ext cx="2743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3333CC"/>
                </a:solidFill>
                <a:ea typeface="黑体" panose="02010609060101010101" pitchFamily="49" charset="-122"/>
              </a:rPr>
              <a:t>     气球能腾空而起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7148513" y="6355557"/>
            <a:ext cx="2743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3333CC"/>
                </a:solidFill>
                <a:ea typeface="黑体" panose="02010609060101010101" pitchFamily="49" charset="-122"/>
              </a:rPr>
              <a:t>飞艇</a:t>
            </a:r>
            <a:r>
              <a:rPr lang="zh-CN" altLang="en-US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能</a:t>
            </a:r>
            <a:r>
              <a:rPr lang="zh-CN" altLang="en-US" b="1" dirty="0">
                <a:solidFill>
                  <a:srgbClr val="3333CC"/>
                </a:solidFill>
                <a:ea typeface="黑体" panose="02010609060101010101" pitchFamily="49" charset="-122"/>
              </a:rPr>
              <a:t>在</a:t>
            </a:r>
            <a:r>
              <a:rPr lang="zh-CN" altLang="en-US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空中飞行</a:t>
            </a:r>
            <a:endParaRPr lang="zh-CN" altLang="en-US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2652714" y="3593093"/>
            <a:ext cx="3048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人能躺在死海海面</a:t>
            </a:r>
            <a:r>
              <a:rPr lang="zh-CN" altLang="en-US" b="1" dirty="0">
                <a:solidFill>
                  <a:srgbClr val="3333CC"/>
                </a:solidFill>
                <a:ea typeface="黑体" panose="02010609060101010101" pitchFamily="49" charset="-122"/>
              </a:rPr>
              <a:t>上看书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6972300" y="3662125"/>
            <a:ext cx="29194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3333CC"/>
                </a:solidFill>
                <a:ea typeface="黑体" panose="02010609060101010101" pitchFamily="49" charset="-122"/>
              </a:rPr>
              <a:t>轮船</a:t>
            </a:r>
            <a:r>
              <a:rPr lang="zh-CN" altLang="en-US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能在</a:t>
            </a:r>
            <a:r>
              <a:rPr lang="zh-CN" altLang="en-US" b="1" dirty="0">
                <a:solidFill>
                  <a:srgbClr val="3333CC"/>
                </a:solidFill>
                <a:ea typeface="黑体" panose="02010609060101010101" pitchFamily="49" charset="-122"/>
              </a:rPr>
              <a:t>海面</a:t>
            </a:r>
            <a:r>
              <a:rPr lang="zh-CN" altLang="en-US" b="1" dirty="0" smtClean="0">
                <a:solidFill>
                  <a:srgbClr val="3333CC"/>
                </a:solidFill>
                <a:ea typeface="黑体" panose="02010609060101010101" pitchFamily="49" charset="-122"/>
              </a:rPr>
              <a:t>上航行</a:t>
            </a:r>
            <a:endParaRPr lang="zh-CN" altLang="en-US" b="1" dirty="0">
              <a:solidFill>
                <a:srgbClr val="3333CC"/>
              </a:solidFill>
              <a:ea typeface="黑体" panose="02010609060101010101" pitchFamily="49" charset="-122"/>
            </a:endParaRP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676400" y="104958"/>
            <a:ext cx="8839200" cy="1219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2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000099"/>
                </a:solidFill>
                <a:ea typeface="黑体" panose="02010609060101010101" pitchFamily="49" charset="-122"/>
              </a:rPr>
              <a:t>认识浮力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99"/>
                </a:solidFill>
                <a:ea typeface="黑体" panose="02010609060101010101" pitchFamily="49" charset="-122"/>
              </a:rPr>
              <a:t>观察</a:t>
            </a:r>
            <a:r>
              <a:rPr lang="zh-CN" altLang="en-US" sz="2800" b="1" dirty="0" smtClean="0">
                <a:solidFill>
                  <a:srgbClr val="000099"/>
                </a:solidFill>
                <a:ea typeface="黑体" panose="02010609060101010101" pitchFamily="49" charset="-122"/>
              </a:rPr>
              <a:t>下面图片，</a:t>
            </a:r>
            <a:r>
              <a:rPr lang="zh-CN" altLang="en-US" sz="2800" b="1" dirty="0">
                <a:solidFill>
                  <a:srgbClr val="000099"/>
                </a:solidFill>
                <a:ea typeface="黑体" panose="02010609060101010101" pitchFamily="49" charset="-122"/>
              </a:rPr>
              <a:t>思考：是什么力量托起它们的？</a:t>
            </a:r>
          </a:p>
        </p:txBody>
      </p:sp>
      <p:pic>
        <p:nvPicPr>
          <p:cNvPr id="4112" name="Picture 16" descr="xin_3501040410290301271340"/>
          <p:cNvPicPr>
            <a:picLocks noGrp="1" noChangeAspect="1" noChangeArrowheads="1"/>
          </p:cNvPicPr>
          <p:nvPr>
            <p:ph type="subTitle"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6400" y="1371600"/>
            <a:ext cx="4114800" cy="2211388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7094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001741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94" y="853863"/>
            <a:ext cx="7162612" cy="4952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5334000" y="3733800"/>
            <a:ext cx="0" cy="16764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5" name="Line 5"/>
          <p:cNvSpPr>
            <a:spLocks noChangeShapeType="1"/>
          </p:cNvSpPr>
          <p:nvPr/>
        </p:nvSpPr>
        <p:spPr bwMode="auto">
          <a:xfrm rot="10800000">
            <a:off x="5334000" y="2092035"/>
            <a:ext cx="1" cy="1641765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med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5715000" y="2228851"/>
            <a:ext cx="121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FF0000"/>
                </a:solidFill>
              </a:rPr>
              <a:t>F</a:t>
            </a:r>
            <a:r>
              <a:rPr lang="zh-CN" altLang="en-US">
                <a:solidFill>
                  <a:srgbClr val="FF0000"/>
                </a:solidFill>
              </a:rPr>
              <a:t>浮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5573714" y="5183188"/>
            <a:ext cx="15128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</a:rPr>
              <a:t>G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2438400" y="224664"/>
            <a:ext cx="4648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333399"/>
                </a:solidFill>
              </a:rPr>
              <a:t>1</a:t>
            </a:r>
            <a:r>
              <a:rPr lang="zh-CN" altLang="en-US" sz="2800" b="1" dirty="0" smtClean="0">
                <a:solidFill>
                  <a:srgbClr val="333399"/>
                </a:solidFill>
              </a:rPr>
              <a:t>、</a:t>
            </a:r>
            <a:r>
              <a:rPr lang="zh-CN" altLang="en-US" sz="2800" b="1" dirty="0">
                <a:solidFill>
                  <a:srgbClr val="333399"/>
                </a:solidFill>
              </a:rPr>
              <a:t>认识浮力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743201" y="6063698"/>
            <a:ext cx="5398478" cy="58477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bg1"/>
                </a:solidFill>
              </a:rPr>
              <a:t>轮船的浮力和重力是平衡力 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28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503614" y="5734051"/>
            <a:ext cx="12969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443413" y="1123950"/>
            <a:ext cx="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062163" y="5791201"/>
            <a:ext cx="487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CC3300"/>
              </a:solidFill>
              <a:ea typeface="黑体" panose="02010609060101010101" pitchFamily="49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310370" y="1350883"/>
            <a:ext cx="6650056" cy="1261884"/>
          </a:xfrm>
          <a:prstGeom prst="rect">
            <a:avLst/>
          </a:prstGeom>
          <a:solidFill>
            <a:srgbClr val="00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dirty="0">
                <a:solidFill>
                  <a:srgbClr val="000000"/>
                </a:solidFill>
              </a:rPr>
              <a:t>   </a:t>
            </a:r>
            <a:r>
              <a:rPr lang="zh-CN" altLang="en-US" sz="4000" dirty="0" smtClean="0">
                <a:solidFill>
                  <a:srgbClr val="000000"/>
                </a:solidFill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漂浮的物体受浮力，在</a:t>
            </a:r>
            <a:r>
              <a:rPr lang="zh-CN" altLang="en-US" sz="3600" b="1" dirty="0">
                <a:solidFill>
                  <a:srgbClr val="FF0000"/>
                </a:solidFill>
              </a:rPr>
              <a:t>水中下沉的物体是否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受浮力</a:t>
            </a:r>
            <a:r>
              <a:rPr lang="zh-CN" altLang="en-US" sz="3600" b="1" dirty="0">
                <a:solidFill>
                  <a:srgbClr val="FF0000"/>
                </a:solidFill>
              </a:rPr>
              <a:t>呢？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456586" y="3138846"/>
            <a:ext cx="3300287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990000"/>
                </a:solidFill>
              </a:rPr>
              <a:t>讨论、交流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310370" y="3951150"/>
            <a:ext cx="6893006" cy="1754326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rgbClr val="000000"/>
                </a:solidFill>
              </a:rPr>
              <a:t>      </a:t>
            </a:r>
            <a:r>
              <a:rPr lang="zh-CN" altLang="en-US" sz="3600" dirty="0">
                <a:solidFill>
                  <a:schemeClr val="bg1"/>
                </a:solidFill>
              </a:rPr>
              <a:t>如果给你一个弹簧测力计和一杯水</a:t>
            </a:r>
            <a:r>
              <a:rPr lang="en-US" sz="3600" dirty="0">
                <a:solidFill>
                  <a:schemeClr val="bg1"/>
                </a:solidFill>
              </a:rPr>
              <a:t>,</a:t>
            </a:r>
            <a:r>
              <a:rPr lang="zh-CN" altLang="en-US" sz="3600" dirty="0">
                <a:solidFill>
                  <a:schemeClr val="bg1"/>
                </a:solidFill>
              </a:rPr>
              <a:t>你能通过实验判断水中下沉</a:t>
            </a:r>
            <a:r>
              <a:rPr lang="zh-CN" altLang="en-US" sz="3600" dirty="0" smtClean="0">
                <a:solidFill>
                  <a:schemeClr val="bg1"/>
                </a:solidFill>
              </a:rPr>
              <a:t>的</a:t>
            </a:r>
            <a:r>
              <a:rPr lang="zh-CN" altLang="en-US" sz="3600" dirty="0">
                <a:solidFill>
                  <a:schemeClr val="bg1"/>
                </a:solidFill>
              </a:rPr>
              <a:t>铁块</a:t>
            </a:r>
            <a:r>
              <a:rPr lang="zh-CN" altLang="en-US" sz="3600" dirty="0" smtClean="0">
                <a:solidFill>
                  <a:schemeClr val="bg1"/>
                </a:solidFill>
              </a:rPr>
              <a:t>是否受浮力</a:t>
            </a:r>
            <a:r>
              <a:rPr lang="zh-CN" altLang="en-US" sz="3600" dirty="0">
                <a:solidFill>
                  <a:schemeClr val="bg1"/>
                </a:solidFill>
              </a:rPr>
              <a:t>的</a:t>
            </a:r>
            <a:r>
              <a:rPr lang="zh-CN" altLang="en-US" sz="3600" dirty="0" smtClean="0">
                <a:solidFill>
                  <a:schemeClr val="bg1"/>
                </a:solidFill>
              </a:rPr>
              <a:t>作用</a:t>
            </a:r>
            <a:r>
              <a:rPr lang="en-US" sz="3600" dirty="0" smtClean="0">
                <a:solidFill>
                  <a:schemeClr val="bg1"/>
                </a:solidFill>
              </a:rPr>
              <a:t>?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456586" y="627776"/>
            <a:ext cx="2133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想一想</a:t>
            </a:r>
          </a:p>
        </p:txBody>
      </p:sp>
    </p:spTree>
    <p:extLst>
      <p:ext uri="{BB962C8B-B14F-4D97-AF65-F5344CB8AC3E}">
        <p14:creationId xmlns:p14="http://schemas.microsoft.com/office/powerpoint/2010/main" val="204465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4" grpId="0" autoUpdateAnimBg="0"/>
      <p:bldP spid="717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04" b="-32"/>
          <a:stretch>
            <a:fillRect/>
          </a:stretch>
        </p:blipFill>
        <p:spPr bwMode="auto">
          <a:xfrm>
            <a:off x="6736704" y="-14281"/>
            <a:ext cx="1787525" cy="4895850"/>
          </a:xfrm>
          <a:prstGeom prst="rect">
            <a:avLst/>
          </a:prstGeom>
          <a:solidFill>
            <a:schemeClr val="tx2">
              <a:lumMod val="95000"/>
              <a:lumOff val="5000"/>
            </a:schemeClr>
          </a:solidFill>
          <a:ln>
            <a:noFill/>
          </a:ln>
          <a:effectLst>
            <a:glow rad="127000">
              <a:schemeClr val="accent1">
                <a:alpha val="0"/>
              </a:schemeClr>
            </a:glow>
            <a:outerShdw blurRad="50800" dist="50800" dir="5400000" algn="ctr" rotWithShape="0">
              <a:schemeClr val="bg1"/>
            </a:outerShdw>
          </a:effectLst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95" b="-32"/>
          <a:stretch>
            <a:fillRect/>
          </a:stretch>
        </p:blipFill>
        <p:spPr bwMode="auto">
          <a:xfrm>
            <a:off x="9226667" y="32411"/>
            <a:ext cx="1877429" cy="4923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7702363" y="4271969"/>
            <a:ext cx="0" cy="1219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7" name="Line 5"/>
          <p:cNvSpPr>
            <a:spLocks noChangeShapeType="1"/>
          </p:cNvSpPr>
          <p:nvPr/>
        </p:nvSpPr>
        <p:spPr bwMode="auto">
          <a:xfrm rot="10800000">
            <a:off x="7688891" y="3052769"/>
            <a:ext cx="0" cy="1219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10263515" y="4241894"/>
            <a:ext cx="0" cy="1219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 rot="10800000">
            <a:off x="10263515" y="3022694"/>
            <a:ext cx="0" cy="1219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0" name="Line 8"/>
          <p:cNvSpPr>
            <a:spLocks noChangeShapeType="1"/>
          </p:cNvSpPr>
          <p:nvPr/>
        </p:nvSpPr>
        <p:spPr bwMode="auto">
          <a:xfrm rot="10800000">
            <a:off x="10263515" y="3403694"/>
            <a:ext cx="0" cy="838200"/>
          </a:xfrm>
          <a:prstGeom prst="line">
            <a:avLst/>
          </a:prstGeom>
          <a:noFill/>
          <a:ln w="57150" cmpd="sng">
            <a:solidFill>
              <a:srgbClr val="FF0000"/>
            </a:solidFill>
            <a:round/>
            <a:headEnd type="oval" w="lg" len="lg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7193590" y="2911236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</a:rPr>
              <a:t>F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7251420" y="5061687"/>
            <a:ext cx="723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</a:rPr>
              <a:t>G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0305354" y="3442378"/>
            <a:ext cx="71549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</a:rPr>
              <a:t>F</a:t>
            </a:r>
            <a:r>
              <a:rPr lang="zh-CN" altLang="en-US" b="1" dirty="0">
                <a:solidFill>
                  <a:srgbClr val="FF0000"/>
                </a:solidFill>
              </a:rPr>
              <a:t>浮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10346767" y="5155674"/>
            <a:ext cx="674077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</a:rPr>
              <a:t>G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736704" y="5912145"/>
            <a:ext cx="1892225" cy="52322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0000"/>
                </a:solidFill>
              </a:rPr>
              <a:t>F=G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9275872" y="5912145"/>
            <a:ext cx="2341418" cy="523220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28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2000" b="1" dirty="0">
                <a:solidFill>
                  <a:srgbClr val="FF0000"/>
                </a:solidFill>
              </a:rPr>
              <a:t>浮</a:t>
            </a:r>
            <a:r>
              <a:rPr lang="en-US" sz="2800" b="1" dirty="0">
                <a:solidFill>
                  <a:srgbClr val="FF0000"/>
                </a:solidFill>
              </a:rPr>
              <a:t>+</a:t>
            </a:r>
            <a:r>
              <a:rPr lang="en-US" sz="2800" b="1" i="1" dirty="0" smtClean="0">
                <a:solidFill>
                  <a:srgbClr val="FF0000"/>
                </a:solidFill>
              </a:rPr>
              <a:t>F'</a:t>
            </a:r>
            <a:r>
              <a:rPr lang="en-US" sz="2800" b="1" dirty="0" smtClean="0">
                <a:solidFill>
                  <a:srgbClr val="FF0000"/>
                </a:solidFill>
              </a:rPr>
              <a:t>=G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8184190" y="400870"/>
            <a:ext cx="1612025" cy="523220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受力分析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94085" y="2847355"/>
            <a:ext cx="532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</a:rPr>
              <a:t>F'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913041" y="1501397"/>
            <a:ext cx="5068148" cy="1138773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用弹簧测力计测出物体     受到的重力</a:t>
            </a:r>
            <a:r>
              <a:rPr lang="en-US" sz="3200" b="1" i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893437" y="2847355"/>
            <a:ext cx="5087752" cy="1070186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、把物体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浸没在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水中，记下此时弹簧测力计的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示数</a:t>
            </a:r>
            <a:r>
              <a:rPr lang="en-US" altLang="zh-CN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F'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811857" y="4241894"/>
            <a:ext cx="5169332" cy="206210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结论：在水中下沉</a:t>
            </a:r>
            <a:r>
              <a:rPr lang="zh-CN" altLang="en-US" sz="3200" b="1" dirty="0">
                <a:solidFill>
                  <a:srgbClr val="0000FF"/>
                </a:solidFill>
              </a:rPr>
              <a:t>的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物体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0000FF"/>
                </a:solidFill>
              </a:rPr>
              <a:t>           也受浮力</a:t>
            </a:r>
            <a:r>
              <a:rPr lang="zh-CN" altLang="en-US" sz="3200" b="1" dirty="0">
                <a:solidFill>
                  <a:srgbClr val="0000FF"/>
                </a:solidFill>
              </a:rPr>
              <a:t>的作用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。</a:t>
            </a:r>
            <a:endParaRPr lang="en-US" altLang="zh-CN" sz="3200" b="1" dirty="0" smtClean="0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FF"/>
                </a:solidFill>
              </a:rPr>
              <a:t>           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且 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F</a:t>
            </a:r>
            <a:r>
              <a:rPr lang="zh-CN" altLang="en-US" sz="3200" b="1" baseline="-25000" dirty="0" smtClean="0">
                <a:solidFill>
                  <a:srgbClr val="FF0000"/>
                </a:solidFill>
              </a:rPr>
              <a:t>浮</a:t>
            </a:r>
            <a:r>
              <a:rPr lang="en-US" altLang="zh-CN" sz="3200" b="1" dirty="0" smtClean="0">
                <a:solidFill>
                  <a:srgbClr val="FF0000"/>
                </a:solidFill>
              </a:rPr>
              <a:t> = G–F'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9493" y="441155"/>
            <a:ext cx="1826141" cy="58477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实验步骤</a:t>
            </a:r>
            <a:endParaRPr lang="zh-CN" altLang="en-US" sz="3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38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bldLvl="0" autoUpdateAnimBg="0"/>
      <p:bldP spid="8202" grpId="0" bldLvl="0" autoUpdateAnimBg="0"/>
      <p:bldP spid="8203" grpId="0" bldLvl="0" autoUpdateAnimBg="0"/>
      <p:bldP spid="8205" grpId="0" bldLvl="0" autoUpdateAnimBg="0"/>
      <p:bldP spid="8206" grpId="0" animBg="1"/>
      <p:bldP spid="8207" grpId="0" bldLvl="0" animBg="1" autoUpdateAnimBg="0"/>
      <p:bldP spid="8208" grpId="0" animBg="1"/>
      <p:bldP spid="3" grpId="0"/>
      <p:bldP spid="18" grpId="0" animBg="1"/>
      <p:bldP spid="19" grpId="0" animBg="1"/>
      <p:bldP spid="20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78386" y="1235263"/>
            <a:ext cx="8846315" cy="205240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28675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6663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4465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9900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b="1" dirty="0" smtClean="0">
                <a:solidFill>
                  <a:srgbClr val="99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明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将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</a:rPr>
              <a:t>一块矿石挂在弹簧测力计下，然后又将此矿石浸没在水中，测力计两次示数分别如图甲、乙所示。矿石受到浮力的大小多大？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fontAlgn="base">
              <a:spcAft>
                <a:spcPct val="0"/>
              </a:spcAft>
              <a:buFontTx/>
              <a:buNone/>
            </a:pP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862" y="3847668"/>
            <a:ext cx="42291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8236527" y="6133668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</a:rPr>
              <a:t>甲                      乙</a:t>
            </a: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78386" y="116602"/>
            <a:ext cx="2346901" cy="65563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练一练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4289" y="3847668"/>
            <a:ext cx="7140573" cy="247996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28675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36663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4465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990000"/>
                </a:solidFill>
                <a:latin typeface="Times New Roman" panose="02020603050405020304" pitchFamily="18" charset="0"/>
              </a:rPr>
              <a:t>解: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由图可知：物体的重力 </a:t>
            </a:r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=8.8 N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在水中浸没时弹簧测力计示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数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                                 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F'=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.2 N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则：</a:t>
            </a:r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b="1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浮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＝</a:t>
            </a:r>
            <a:r>
              <a:rPr lang="zh-CN" altLang="en-US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G</a:t>
            </a:r>
            <a:r>
              <a:rPr lang="zh-CN" altLang="en-US" b="1" dirty="0">
                <a:solidFill>
                  <a:srgbClr val="000000"/>
                </a:solidFill>
              </a:rPr>
              <a:t>－</a:t>
            </a:r>
            <a:r>
              <a:rPr lang="zh-CN" altLang="en-US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'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8.8 N</a:t>
            </a:r>
            <a:r>
              <a:rPr lang="zh-CN" altLang="en-US" b="1" dirty="0">
                <a:solidFill>
                  <a:srgbClr val="000000"/>
                </a:solidFill>
              </a:rPr>
              <a:t>－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7.2 N = 1.6 N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</a:t>
            </a:r>
            <a:endParaRPr lang="el-GR" altLang="en-US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38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"/>
          <p:cNvSpPr>
            <a:spLocks noChangeArrowheads="1"/>
          </p:cNvSpPr>
          <p:nvPr/>
        </p:nvSpPr>
        <p:spPr bwMode="auto">
          <a:xfrm>
            <a:off x="2491185" y="2727284"/>
            <a:ext cx="2658341" cy="533400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符号：</a:t>
            </a:r>
            <a:r>
              <a:rPr lang="zh-CN" altLang="en-US" sz="3600" b="1" dirty="0">
                <a:solidFill>
                  <a:srgbClr val="FFFFFF"/>
                </a:solidFill>
                <a:ea typeface="宋体" panose="02010600030101010101" pitchFamily="2" charset="-122"/>
              </a:rPr>
              <a:t> </a:t>
            </a:r>
            <a:r>
              <a:rPr lang="en-US" altLang="zh-CN" b="1" i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</a:p>
        </p:txBody>
      </p:sp>
      <p:sp>
        <p:nvSpPr>
          <p:cNvPr id="9219" name="Rectangle 11"/>
          <p:cNvSpPr>
            <a:spLocks noChangeArrowheads="1"/>
          </p:cNvSpPr>
          <p:nvPr/>
        </p:nvSpPr>
        <p:spPr bwMode="auto">
          <a:xfrm>
            <a:off x="2495549" y="5692702"/>
            <a:ext cx="6241473" cy="60960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用弹簧测力计测浮力：</a:t>
            </a:r>
            <a:r>
              <a:rPr lang="en-US" altLang="zh-CN" b="1" i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en-US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</a:t>
            </a:r>
            <a:r>
              <a:rPr lang="en-US" altLang="zh-CN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b="1" i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3600" b="1" dirty="0" smtClean="0">
                <a:solidFill>
                  <a:srgbClr val="CC0000"/>
                </a:solidFill>
                <a:ea typeface="宋体" panose="02010600030101010101" pitchFamily="2" charset="-122"/>
              </a:rPr>
              <a:t>－</a:t>
            </a:r>
            <a:r>
              <a:rPr lang="en-US" altLang="zh-CN" b="1" i="1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F'</a:t>
            </a:r>
            <a:endParaRPr lang="zh-CN" altLang="en-US" b="1" i="1" dirty="0">
              <a:solidFill>
                <a:srgbClr val="CC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0" name="Rectangle 12"/>
          <p:cNvSpPr>
            <a:spLocks noChangeArrowheads="1"/>
          </p:cNvSpPr>
          <p:nvPr/>
        </p:nvSpPr>
        <p:spPr bwMode="auto">
          <a:xfrm>
            <a:off x="2491185" y="3677374"/>
            <a:ext cx="4597977" cy="609600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浮力的方向</a:t>
            </a:r>
            <a:r>
              <a:rPr lang="zh-CN" alt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b="1" dirty="0" smtClean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竖直</a:t>
            </a: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向上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1" name="Rectangle 13"/>
          <p:cNvSpPr>
            <a:spLocks noChangeArrowheads="1"/>
          </p:cNvSpPr>
          <p:nvPr/>
        </p:nvSpPr>
        <p:spPr bwMode="auto">
          <a:xfrm>
            <a:off x="2495549" y="4684860"/>
            <a:ext cx="5678633" cy="6858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浮力的施力物体：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液体或气体</a:t>
            </a:r>
            <a:endParaRPr lang="zh-CN" altLang="en-US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Rectangle 15"/>
          <p:cNvSpPr>
            <a:spLocks noChangeArrowheads="1"/>
          </p:cNvSpPr>
          <p:nvPr/>
        </p:nvSpPr>
        <p:spPr bwMode="auto">
          <a:xfrm>
            <a:off x="3711285" y="396916"/>
            <a:ext cx="1905000" cy="68580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ea typeface="宋体" panose="02010600030101010101" pitchFamily="2" charset="-122"/>
              </a:rPr>
              <a:t>一、浮力</a:t>
            </a:r>
          </a:p>
        </p:txBody>
      </p:sp>
      <p:sp>
        <p:nvSpPr>
          <p:cNvPr id="9225" name="Text Box 23"/>
          <p:cNvSpPr txBox="1">
            <a:spLocks noChangeArrowheads="1"/>
          </p:cNvSpPr>
          <p:nvPr/>
        </p:nvSpPr>
        <p:spPr bwMode="auto">
          <a:xfrm>
            <a:off x="2495550" y="1431925"/>
            <a:ext cx="7470775" cy="946150"/>
          </a:xfrm>
          <a:prstGeom prst="rect">
            <a:avLst/>
          </a:prstGeom>
          <a:solidFill>
            <a:srgbClr val="00FF0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v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Wingdings" panose="05000000000000000000" pitchFamily="2" charset="2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Wingdings" panose="05000000000000000000" pitchFamily="2" charset="2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b="1" dirty="0">
                <a:solidFill>
                  <a:srgbClr val="000000"/>
                </a:solidFill>
                <a:ea typeface="宋体" panose="02010600030101010101" pitchFamily="2" charset="-122"/>
              </a:rPr>
              <a:t>．浮力：浸在液体中的物体受到液体对物体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000000"/>
                </a:solidFill>
                <a:ea typeface="宋体" panose="02010600030101010101" pitchFamily="2" charset="-122"/>
              </a:rPr>
              <a:t>　  向上托起的力叫浮力。</a:t>
            </a:r>
          </a:p>
        </p:txBody>
      </p:sp>
    </p:spTree>
    <p:extLst>
      <p:ext uri="{BB962C8B-B14F-4D97-AF65-F5344CB8AC3E}">
        <p14:creationId xmlns:p14="http://schemas.microsoft.com/office/powerpoint/2010/main" val="219949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 autoUpdateAnimBg="0"/>
      <p:bldP spid="9219" grpId="0" animBg="1" autoUpdateAnimBg="0"/>
      <p:bldP spid="9220" grpId="0" animBg="1" autoUpdateAnimBg="0"/>
      <p:bldP spid="9221" grpId="0" animBg="1" autoUpdateAnimBg="0"/>
      <p:bldP spid="9225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2671787" y="217426"/>
            <a:ext cx="5733659" cy="68580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rgbClr val="000000"/>
                </a:solidFill>
              </a:rPr>
              <a:t> 二</a:t>
            </a:r>
            <a:r>
              <a:rPr lang="zh-CN" altLang="en-US" dirty="0">
                <a:solidFill>
                  <a:srgbClr val="000000"/>
                </a:solidFill>
              </a:rPr>
              <a:t>、浮力的产</a:t>
            </a:r>
            <a:r>
              <a:rPr lang="zh-CN" altLang="en-US" dirty="0" smtClean="0">
                <a:solidFill>
                  <a:srgbClr val="000000"/>
                </a:solidFill>
              </a:rPr>
              <a:t>生原因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2224454" y="5424853"/>
            <a:ext cx="7391400" cy="1143000"/>
          </a:xfrm>
          <a:prstGeom prst="rect">
            <a:avLst/>
          </a:prstGeom>
          <a:gradFill rotWithShape="1">
            <a:gsLst>
              <a:gs pos="0">
                <a:srgbClr val="FFDEBD"/>
              </a:gs>
              <a:gs pos="100000">
                <a:srgbClr val="FFCC9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00"/>
                </a:solidFill>
              </a:rPr>
              <a:t>    浸</a:t>
            </a:r>
            <a:r>
              <a:rPr lang="zh-CN" altLang="en-US" sz="3600" b="1" dirty="0">
                <a:solidFill>
                  <a:srgbClr val="FF0000"/>
                </a:solidFill>
              </a:rPr>
              <a:t>在液体中的物体受到液体对物体向各个方向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的压强。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067441" y="1147762"/>
            <a:ext cx="2684463" cy="579438"/>
          </a:xfrm>
          <a:prstGeom prst="rect">
            <a:avLst/>
          </a:prstGeom>
          <a:solidFill>
            <a:srgbClr val="99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演示</a:t>
            </a:r>
            <a:r>
              <a:rPr lang="zh-CN" altLang="en-US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实验</a:t>
            </a:r>
            <a:r>
              <a:rPr lang="en-US" altLang="zh-CN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</a:rPr>
              <a:t>1</a:t>
            </a:r>
            <a:endParaRPr lang="zh-CN" alt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</a:endParaRPr>
          </a:p>
        </p:txBody>
      </p:sp>
      <p:pic>
        <p:nvPicPr>
          <p:cNvPr id="12293" name="Picture 5" descr="8-2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0"/>
            <a:ext cx="5410200" cy="266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35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 autoUpdateAnimBg="0"/>
      <p:bldP spid="12292" grpId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6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7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8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9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20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2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2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默认设计模板">
  <a:themeElements>
    <a:clrScheme name="默认设计模板 1">
      <a:dk1>
        <a:srgbClr val="000000"/>
      </a:dk1>
      <a:lt1>
        <a:srgbClr val="FFFFFF"/>
      </a:lt1>
      <a:dk2>
        <a:srgbClr val="233DA9"/>
      </a:dk2>
      <a:lt2>
        <a:srgbClr val="DDDDDD"/>
      </a:lt2>
      <a:accent1>
        <a:srgbClr val="65AAE9"/>
      </a:accent1>
      <a:accent2>
        <a:srgbClr val="B2B2B2"/>
      </a:accent2>
      <a:accent3>
        <a:srgbClr val="FFFFFF"/>
      </a:accent3>
      <a:accent4>
        <a:srgbClr val="000000"/>
      </a:accent4>
      <a:accent5>
        <a:srgbClr val="B8D2F2"/>
      </a:accent5>
      <a:accent6>
        <a:srgbClr val="A1A1A1"/>
      </a:accent6>
      <a:hlink>
        <a:srgbClr val="7DA0D3"/>
      </a:hlink>
      <a:folHlink>
        <a:srgbClr val="B2E385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triangle" w="med" len="med"/>
        </a:ln>
        <a:effectLst/>
        <a:scene3d>
          <a:camera prst="legacyObliqueTopRight"/>
          <a:lightRig rig="legacyFlat3" dir="b"/>
        </a:scene3d>
        <a:sp3d extrusionH="430200" prstMaterial="legacyWireframe">
          <a:bevelT w="13500" h="13500" prst="angle"/>
          <a:bevelB w="13500" h="13500" prst="angle"/>
          <a:extrusionClr>
            <a:schemeClr val="accent1"/>
          </a:extrusionClr>
          <a:contourClr>
            <a:schemeClr val="accent1"/>
          </a:contourClr>
        </a:sp3d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233DA9"/>
        </a:dk2>
        <a:lt2>
          <a:srgbClr val="DDDDDD"/>
        </a:lt2>
        <a:accent1>
          <a:srgbClr val="65AAE9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B8D2F2"/>
        </a:accent5>
        <a:accent6>
          <a:srgbClr val="A1A1A1"/>
        </a:accent6>
        <a:hlink>
          <a:srgbClr val="7DA0D3"/>
        </a:hlink>
        <a:folHlink>
          <a:srgbClr val="B2E38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632769"/>
        </a:dk2>
        <a:lt2>
          <a:srgbClr val="DDDDDD"/>
        </a:lt2>
        <a:accent1>
          <a:srgbClr val="8B8DE1"/>
        </a:accent1>
        <a:accent2>
          <a:srgbClr val="FF997D"/>
        </a:accent2>
        <a:accent3>
          <a:srgbClr val="FFFFFF"/>
        </a:accent3>
        <a:accent4>
          <a:srgbClr val="000000"/>
        </a:accent4>
        <a:accent5>
          <a:srgbClr val="C4C5EE"/>
        </a:accent5>
        <a:accent6>
          <a:srgbClr val="E78A71"/>
        </a:accent6>
        <a:hlink>
          <a:srgbClr val="58AFD2"/>
        </a:hlink>
        <a:folHlink>
          <a:srgbClr val="BFDF6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37737F"/>
        </a:dk2>
        <a:lt2>
          <a:srgbClr val="DDDDDD"/>
        </a:lt2>
        <a:accent1>
          <a:srgbClr val="52BCB2"/>
        </a:accent1>
        <a:accent2>
          <a:srgbClr val="E0A56A"/>
        </a:accent2>
        <a:accent3>
          <a:srgbClr val="FFFFFF"/>
        </a:accent3>
        <a:accent4>
          <a:srgbClr val="000000"/>
        </a:accent4>
        <a:accent5>
          <a:srgbClr val="B3DAD5"/>
        </a:accent5>
        <a:accent6>
          <a:srgbClr val="CB955F"/>
        </a:accent6>
        <a:hlink>
          <a:srgbClr val="A0C264"/>
        </a:hlink>
        <a:folHlink>
          <a:srgbClr val="DCDC2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</TotalTime>
  <Words>1603</Words>
  <Application>Microsoft Office PowerPoint</Application>
  <PresentationFormat>宽屏</PresentationFormat>
  <Paragraphs>218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59" baseType="lpstr">
      <vt:lpstr>黑体</vt:lpstr>
      <vt:lpstr>华文楷体</vt:lpstr>
      <vt:lpstr>华文新魏</vt:lpstr>
      <vt:lpstr>楷体</vt:lpstr>
      <vt:lpstr>楷体_GB2312</vt:lpstr>
      <vt:lpstr>隶书</vt:lpstr>
      <vt:lpstr>宋体</vt:lpstr>
      <vt:lpstr>Arial</vt:lpstr>
      <vt:lpstr>Calibri</vt:lpstr>
      <vt:lpstr>Euclid Symbol</vt:lpstr>
      <vt:lpstr>Times New Roman</vt:lpstr>
      <vt:lpstr>Wingdings</vt:lpstr>
      <vt:lpstr>默认设计模板</vt:lpstr>
      <vt:lpstr>1_默认设计模板</vt:lpstr>
      <vt:lpstr>2_默认设计模板</vt:lpstr>
      <vt:lpstr>3_默认设计模板</vt:lpstr>
      <vt:lpstr>4_默认设计模板</vt:lpstr>
      <vt:lpstr>6_默认设计模板</vt:lpstr>
      <vt:lpstr>8_默认设计模板</vt:lpstr>
      <vt:lpstr>10_默认设计模板</vt:lpstr>
      <vt:lpstr>11_默认设计模板</vt:lpstr>
      <vt:lpstr>12_默认设计模板</vt:lpstr>
      <vt:lpstr>13_默认设计模板</vt:lpstr>
      <vt:lpstr>14_默认设计模板</vt:lpstr>
      <vt:lpstr>15_默认设计模板</vt:lpstr>
      <vt:lpstr>16_默认设计模板</vt:lpstr>
      <vt:lpstr>17_默认设计模板</vt:lpstr>
      <vt:lpstr>18_默认设计模板</vt:lpstr>
      <vt:lpstr>19_默认设计模板</vt:lpstr>
      <vt:lpstr>20_默认设计模板</vt:lpstr>
      <vt:lpstr>21_默认设计模板</vt:lpstr>
      <vt:lpstr>22_默认设计模板</vt:lpstr>
      <vt:lpstr>23_默认设计模板</vt:lpstr>
      <vt:lpstr>24_默认设计模板</vt:lpstr>
      <vt:lpstr>第十章 浮力   第１节     浮力</vt:lpstr>
      <vt:lpstr>教学目标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想一想：大桥的桥墩受浮力吗？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第十章 浮力   第１节     浮力</dc:title>
  <dc:creator>HYCZ047</dc:creator>
  <cp:lastModifiedBy>HYCZ047</cp:lastModifiedBy>
  <cp:revision>99</cp:revision>
  <dcterms:created xsi:type="dcterms:W3CDTF">2017-04-10T01:43:22Z</dcterms:created>
  <dcterms:modified xsi:type="dcterms:W3CDTF">2017-05-05T02:41:46Z</dcterms:modified>
</cp:coreProperties>
</file>