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glb" ContentType="model/gltf.binary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48" r:id="rId3"/>
    <p:sldId id="317" r:id="rId4"/>
    <p:sldId id="322" r:id="rId5"/>
    <p:sldId id="323" r:id="rId6"/>
    <p:sldId id="324" r:id="rId7"/>
    <p:sldId id="325" r:id="rId8"/>
    <p:sldId id="327" r:id="rId9"/>
    <p:sldId id="329" r:id="rId10"/>
    <p:sldId id="330" r:id="rId11"/>
    <p:sldId id="332" r:id="rId12"/>
    <p:sldId id="334" r:id="rId13"/>
    <p:sldId id="337" r:id="rId14"/>
    <p:sldId id="338" r:id="rId15"/>
    <p:sldId id="339" r:id="rId16"/>
    <p:sldId id="318" r:id="rId17"/>
    <p:sldId id="340" r:id="rId18"/>
    <p:sldId id="341" r:id="rId19"/>
    <p:sldId id="320" r:id="rId20"/>
    <p:sldId id="342" r:id="rId21"/>
    <p:sldId id="343" r:id="rId22"/>
    <p:sldId id="344" r:id="rId23"/>
    <p:sldId id="349" r:id="rId24"/>
    <p:sldId id="345" r:id="rId25"/>
    <p:sldId id="346" r:id="rId2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F9F2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182" y="-7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8EDA0-C036-4068-AB12-32949D613456}" type="datetimeFigureOut">
              <a:rPr lang="zh-CN" altLang="en-US" smtClean="0"/>
              <a:pPr/>
              <a:t>2019/2/22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5E0B9-02CF-442B-8984-91966416CCE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599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5E0B9-02CF-442B-8984-91966416CCE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7319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5E0B9-02CF-442B-8984-91966416CCE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7319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5E0B9-02CF-442B-8984-91966416CCE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2970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5E0B9-02CF-442B-8984-91966416CCE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731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B4A8F-61A0-48D2-956E-14FBF6EE2463}" type="datetimeFigureOut">
              <a:rPr lang="zh-CN" altLang="en-US" smtClean="0"/>
              <a:pPr/>
              <a:t>2019/2/22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F22C-2CA1-435A-938A-9D12BB786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B4A8F-61A0-48D2-956E-14FBF6EE2463}" type="datetimeFigureOut">
              <a:rPr lang="zh-CN" altLang="en-US" smtClean="0"/>
              <a:pPr/>
              <a:t>2019/2/22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F22C-2CA1-435A-938A-9D12BB786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B4A8F-61A0-48D2-956E-14FBF6EE2463}" type="datetimeFigureOut">
              <a:rPr lang="zh-CN" altLang="en-US" smtClean="0"/>
              <a:pPr/>
              <a:t>2019/2/22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F22C-2CA1-435A-938A-9D12BB786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B4A8F-61A0-48D2-956E-14FBF6EE2463}" type="datetimeFigureOut">
              <a:rPr lang="zh-CN" altLang="en-US" smtClean="0"/>
              <a:pPr/>
              <a:t>2019/2/22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EF22C-2CA1-435A-938A-9D12BB786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94CF9-33F7-4437-AF3E-D4DEF3194DA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B4A8F-61A0-48D2-956E-14FBF6EE2463}" type="datetimeFigureOut">
              <a:rPr lang="zh-CN" altLang="en-US" smtClean="0"/>
              <a:pPr/>
              <a:t>2019/2/22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EF22C-2CA1-435A-938A-9D12BB7863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microsoft.com/office/2017/06/relationships/model3d" Target="../media/model3d2.glb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microsoft.com/office/2017/06/relationships/model3d" Target="../media/model3d2.glb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TextBox 3"/>
          <p:cNvSpPr txBox="1"/>
          <p:nvPr/>
        </p:nvSpPr>
        <p:spPr>
          <a:xfrm>
            <a:off x="1475656" y="1650807"/>
            <a:ext cx="6192688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微软雅黑" pitchFamily="34" charset="-122"/>
                <a:ea typeface="微软雅黑" pitchFamily="34" charset="-122"/>
              </a:rPr>
              <a:t>液体压强</a:t>
            </a:r>
            <a:endParaRPr lang="zh-CN" altLang="en-US" sz="40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547664" y="2396793"/>
            <a:ext cx="604867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TextBox 3"/>
          <p:cNvSpPr txBox="1"/>
          <p:nvPr/>
        </p:nvSpPr>
        <p:spPr>
          <a:xfrm>
            <a:off x="1475656" y="1650807"/>
            <a:ext cx="6192688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40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微软雅黑" pitchFamily="34" charset="-122"/>
                <a:ea typeface="微软雅黑" pitchFamily="34" charset="-122"/>
              </a:rPr>
              <a:t>、液体压强公式理解</a:t>
            </a:r>
            <a:endParaRPr lang="zh-CN" altLang="en-US" sz="40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547664" y="2396793"/>
            <a:ext cx="604867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学习目的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CFE1B10-1A93-4D2D-A86D-48DA03261ABF}"/>
              </a:ext>
            </a:extLst>
          </p:cNvPr>
          <p:cNvSpPr txBox="1"/>
          <p:nvPr/>
        </p:nvSpPr>
        <p:spPr>
          <a:xfrm>
            <a:off x="1386513" y="1275606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应用液体压强公式求解液体压强：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ADD97607-D9B0-43D1-ABD7-E3EEFCDAF529}"/>
              </a:ext>
            </a:extLst>
          </p:cNvPr>
          <p:cNvSpPr txBox="1"/>
          <p:nvPr/>
        </p:nvSpPr>
        <p:spPr>
          <a:xfrm>
            <a:off x="3278468" y="24277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A6DC2B-BB56-4684-9AC7-1AD7EC170AB4}"/>
              </a:ext>
            </a:extLst>
          </p:cNvPr>
          <p:cNvSpPr txBox="1"/>
          <p:nvPr/>
        </p:nvSpPr>
        <p:spPr>
          <a:xfrm>
            <a:off x="4355976" y="242773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ED0BC9D-CB3F-4A36-99AC-6FE85090E708}"/>
              </a:ext>
            </a:extLst>
          </p:cNvPr>
          <p:cNvSpPr txBox="1"/>
          <p:nvPr/>
        </p:nvSpPr>
        <p:spPr>
          <a:xfrm>
            <a:off x="4572000" y="2427734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0BDC5F5-7F28-4190-98AF-C7992B595AFF}"/>
              </a:ext>
            </a:extLst>
          </p:cNvPr>
          <p:cNvSpPr txBox="1"/>
          <p:nvPr/>
        </p:nvSpPr>
        <p:spPr>
          <a:xfrm>
            <a:off x="4878494" y="2427734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 h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68251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E6BC5E18-1EFF-4BEF-9B1C-5DE37D6D6599}"/>
              </a:ext>
            </a:extLst>
          </p:cNvPr>
          <p:cNvSpPr/>
          <p:nvPr/>
        </p:nvSpPr>
        <p:spPr>
          <a:xfrm>
            <a:off x="2629381" y="1938179"/>
            <a:ext cx="340158" cy="3401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A6DC2B-BB56-4684-9AC7-1AD7EC170AB4}"/>
              </a:ext>
            </a:extLst>
          </p:cNvPr>
          <p:cNvSpPr txBox="1"/>
          <p:nvPr/>
        </p:nvSpPr>
        <p:spPr>
          <a:xfrm>
            <a:off x="2670176" y="189178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ED0BC9D-CB3F-4A36-99AC-6FE85090E708}"/>
              </a:ext>
            </a:extLst>
          </p:cNvPr>
          <p:cNvSpPr txBox="1"/>
          <p:nvPr/>
        </p:nvSpPr>
        <p:spPr>
          <a:xfrm>
            <a:off x="3228522" y="1938179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0BDC5F5-7F28-4190-98AF-C7992B595AFF}"/>
              </a:ext>
            </a:extLst>
          </p:cNvPr>
          <p:cNvSpPr txBox="1"/>
          <p:nvPr/>
        </p:nvSpPr>
        <p:spPr>
          <a:xfrm>
            <a:off x="4123477" y="190530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xmlns="" id="{D79FEC69-D89E-4472-9700-769C927791AD}"/>
              </a:ext>
            </a:extLst>
          </p:cNvPr>
          <p:cNvCxnSpPr>
            <a:cxnSpLocks/>
          </p:cNvCxnSpPr>
          <p:nvPr/>
        </p:nvCxnSpPr>
        <p:spPr>
          <a:xfrm>
            <a:off x="2799460" y="2314426"/>
            <a:ext cx="0" cy="62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4C47624F-7090-49C7-A444-74D1DEEE65FC}"/>
              </a:ext>
            </a:extLst>
          </p:cNvPr>
          <p:cNvSpPr/>
          <p:nvPr/>
        </p:nvSpPr>
        <p:spPr>
          <a:xfrm>
            <a:off x="2500257" y="3003798"/>
            <a:ext cx="646331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压强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0FCD67F-C959-40D9-8C3C-07F073015BFF}"/>
              </a:ext>
            </a:extLst>
          </p:cNvPr>
          <p:cNvSpPr txBox="1"/>
          <p:nvPr/>
        </p:nvSpPr>
        <p:spPr>
          <a:xfrm>
            <a:off x="6795073" y="19450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4722811-2D3F-4674-BE18-6A3E44FAFF6C}"/>
              </a:ext>
            </a:extLst>
          </p:cNvPr>
          <p:cNvSpPr txBox="1"/>
          <p:nvPr/>
        </p:nvSpPr>
        <p:spPr>
          <a:xfrm>
            <a:off x="5538086" y="19389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E688475-0DB4-4918-B411-1AD8C4EF3CDF}"/>
              </a:ext>
            </a:extLst>
          </p:cNvPr>
          <p:cNvSpPr txBox="1"/>
          <p:nvPr/>
        </p:nvSpPr>
        <p:spPr>
          <a:xfrm>
            <a:off x="4777943" y="196003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27567221-AC8B-43FF-9B1C-F1656D35279D}"/>
              </a:ext>
            </a:extLst>
          </p:cNvPr>
          <p:cNvSpPr txBox="1"/>
          <p:nvPr/>
        </p:nvSpPr>
        <p:spPr>
          <a:xfrm>
            <a:off x="6153385" y="19713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869584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E6BC5E18-1EFF-4BEF-9B1C-5DE37D6D6599}"/>
              </a:ext>
            </a:extLst>
          </p:cNvPr>
          <p:cNvSpPr/>
          <p:nvPr/>
        </p:nvSpPr>
        <p:spPr>
          <a:xfrm>
            <a:off x="1766273" y="1948354"/>
            <a:ext cx="340158" cy="3401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A6DC2B-BB56-4684-9AC7-1AD7EC170AB4}"/>
              </a:ext>
            </a:extLst>
          </p:cNvPr>
          <p:cNvSpPr txBox="1"/>
          <p:nvPr/>
        </p:nvSpPr>
        <p:spPr>
          <a:xfrm>
            <a:off x="1807068" y="19019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ED0BC9D-CB3F-4A36-99AC-6FE85090E708}"/>
              </a:ext>
            </a:extLst>
          </p:cNvPr>
          <p:cNvSpPr txBox="1"/>
          <p:nvPr/>
        </p:nvSpPr>
        <p:spPr>
          <a:xfrm>
            <a:off x="2339752" y="1923678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0BDC5F5-7F28-4190-98AF-C7992B595AFF}"/>
              </a:ext>
            </a:extLst>
          </p:cNvPr>
          <p:cNvSpPr txBox="1"/>
          <p:nvPr/>
        </p:nvSpPr>
        <p:spPr>
          <a:xfrm>
            <a:off x="2779188" y="1884029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xmlns="" id="{D79FEC69-D89E-4472-9700-769C927791AD}"/>
              </a:ext>
            </a:extLst>
          </p:cNvPr>
          <p:cNvCxnSpPr>
            <a:cxnSpLocks/>
          </p:cNvCxnSpPr>
          <p:nvPr/>
        </p:nvCxnSpPr>
        <p:spPr>
          <a:xfrm>
            <a:off x="1936352" y="2324601"/>
            <a:ext cx="0" cy="62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4C47624F-7090-49C7-A444-74D1DEEE65FC}"/>
              </a:ext>
            </a:extLst>
          </p:cNvPr>
          <p:cNvSpPr/>
          <p:nvPr/>
        </p:nvSpPr>
        <p:spPr>
          <a:xfrm>
            <a:off x="1637149" y="3013973"/>
            <a:ext cx="646331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压强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0FCD67F-C959-40D9-8C3C-07F073015BFF}"/>
              </a:ext>
            </a:extLst>
          </p:cNvPr>
          <p:cNvSpPr txBox="1"/>
          <p:nvPr/>
        </p:nvSpPr>
        <p:spPr>
          <a:xfrm>
            <a:off x="4363021" y="190232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4722811-2D3F-4674-BE18-6A3E44FAFF6C}"/>
              </a:ext>
            </a:extLst>
          </p:cNvPr>
          <p:cNvSpPr txBox="1"/>
          <p:nvPr/>
        </p:nvSpPr>
        <p:spPr>
          <a:xfrm>
            <a:off x="3624899" y="18840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E688475-0DB4-4918-B411-1AD8C4EF3CDF}"/>
              </a:ext>
            </a:extLst>
          </p:cNvPr>
          <p:cNvSpPr txBox="1"/>
          <p:nvPr/>
        </p:nvSpPr>
        <p:spPr>
          <a:xfrm>
            <a:off x="3173740" y="193257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27567221-AC8B-43FF-9B1C-F1656D35279D}"/>
              </a:ext>
            </a:extLst>
          </p:cNvPr>
          <p:cNvSpPr txBox="1"/>
          <p:nvPr/>
        </p:nvSpPr>
        <p:spPr>
          <a:xfrm>
            <a:off x="3946029" y="19282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C96C4DAD-8042-4FC0-B46F-CD4B2029DD68}"/>
              </a:ext>
            </a:extLst>
          </p:cNvPr>
          <p:cNvCxnSpPr/>
          <p:nvPr/>
        </p:nvCxnSpPr>
        <p:spPr>
          <a:xfrm>
            <a:off x="4932040" y="555526"/>
            <a:ext cx="0" cy="410445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13CE189-658B-4F0D-B8A7-2CACDF3E6A86}"/>
              </a:ext>
            </a:extLst>
          </p:cNvPr>
          <p:cNvSpPr txBox="1"/>
          <p:nvPr/>
        </p:nvSpPr>
        <p:spPr>
          <a:xfrm>
            <a:off x="5852349" y="98757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压强的单位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961149F-AD7B-42B8-91B0-85878C8989EC}"/>
              </a:ext>
            </a:extLst>
          </p:cNvPr>
          <p:cNvSpPr txBox="1"/>
          <p:nvPr/>
        </p:nvSpPr>
        <p:spPr>
          <a:xfrm>
            <a:off x="7360959" y="1895686"/>
            <a:ext cx="402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1CCB88A-C61F-492E-85EB-5E18770ECF62}"/>
              </a:ext>
            </a:extLst>
          </p:cNvPr>
          <p:cNvGrpSpPr/>
          <p:nvPr/>
        </p:nvGrpSpPr>
        <p:grpSpPr>
          <a:xfrm>
            <a:off x="7215395" y="2993265"/>
            <a:ext cx="710451" cy="369332"/>
            <a:chOff x="7225375" y="2742508"/>
            <a:chExt cx="710451" cy="369332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FBD74BC2-7F1B-49C0-B221-3C4CFD76E859}"/>
                </a:ext>
              </a:extLst>
            </p:cNvPr>
            <p:cNvSpPr txBox="1"/>
            <p:nvPr/>
          </p:nvSpPr>
          <p:spPr>
            <a:xfrm>
              <a:off x="7225375" y="274250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 / m</a:t>
              </a:r>
              <a:endParaRPr lang="zh-CN" alt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55003204-8C4E-42D8-B0DC-9DE3962D31CD}"/>
                </a:ext>
              </a:extLst>
            </p:cNvPr>
            <p:cNvSpPr txBox="1"/>
            <p:nvPr/>
          </p:nvSpPr>
          <p:spPr>
            <a:xfrm>
              <a:off x="7773074" y="2763216"/>
              <a:ext cx="1455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星形: 五角 26">
            <a:extLst>
              <a:ext uri="{FF2B5EF4-FFF2-40B4-BE49-F238E27FC236}">
                <a16:creationId xmlns:a16="http://schemas.microsoft.com/office/drawing/2014/main" xmlns="" id="{C2886A4B-F676-4DB1-9306-5C24F19F4BAA}"/>
              </a:ext>
            </a:extLst>
          </p:cNvPr>
          <p:cNvSpPr/>
          <p:nvPr/>
        </p:nvSpPr>
        <p:spPr>
          <a:xfrm>
            <a:off x="5487160" y="987574"/>
            <a:ext cx="297324" cy="29732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7721BDC6-D056-434F-B185-2A9A1E27838F}"/>
              </a:ext>
            </a:extLst>
          </p:cNvPr>
          <p:cNvSpPr txBox="1"/>
          <p:nvPr/>
        </p:nvSpPr>
        <p:spPr>
          <a:xfrm>
            <a:off x="5634620" y="1917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高大上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DE5C4DF2-015D-4A45-A4B0-0B80B6413463}"/>
              </a:ext>
            </a:extLst>
          </p:cNvPr>
          <p:cNvSpPr txBox="1"/>
          <p:nvPr/>
        </p:nvSpPr>
        <p:spPr>
          <a:xfrm>
            <a:off x="5634620" y="301397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一般单位</a:t>
            </a:r>
          </a:p>
        </p:txBody>
      </p:sp>
      <p:sp>
        <p:nvSpPr>
          <p:cNvPr id="15" name="等号 14">
            <a:extLst>
              <a:ext uri="{FF2B5EF4-FFF2-40B4-BE49-F238E27FC236}">
                <a16:creationId xmlns:a16="http://schemas.microsoft.com/office/drawing/2014/main" xmlns="" id="{1FEA1BA5-7E79-419C-8467-F5DAF8334418}"/>
              </a:ext>
            </a:extLst>
          </p:cNvPr>
          <p:cNvSpPr/>
          <p:nvPr/>
        </p:nvSpPr>
        <p:spPr>
          <a:xfrm rot="16200000">
            <a:off x="7144524" y="2412573"/>
            <a:ext cx="897053" cy="465676"/>
          </a:xfrm>
          <a:prstGeom prst="mathEqual">
            <a:avLst>
              <a:gd name="adj1" fmla="val 5680"/>
              <a:gd name="adj2" fmla="val 290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47059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27" grpId="0" animBg="1"/>
      <p:bldP spid="30" grpId="0"/>
      <p:bldP spid="23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10" name="3D 模型 9">
                <a:extLst>
                  <a:ext uri="{FF2B5EF4-FFF2-40B4-BE49-F238E27FC236}">
                    <a16:creationId xmlns:a16="http://schemas.microsoft.com/office/drawing/2014/main" id="{B84A7540-9866-494E-9E07-3AFC665CD48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10619305"/>
                  </p:ext>
                </p:extLst>
              </p:nvPr>
            </p:nvGraphicFramePr>
            <p:xfrm>
              <a:off x="3635896" y="652817"/>
              <a:ext cx="1075485" cy="383786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075485" cy="3837865"/>
                    </a:xfrm>
                    <a:prstGeom prst="rect">
                      <a:avLst/>
                    </a:prstGeom>
                  </am3d:spPr>
                  <am3d:camera>
                    <am3d:pos x="0" y="0" z="4995979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22098" d="1000000"/>
                    <am3d:preTrans dx="415267" dy="-433386" dz="-1009040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0640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模型 9">
                <a:extLst>
                  <a:ext uri="{FF2B5EF4-FFF2-40B4-BE49-F238E27FC236}">
                    <a16:creationId xmlns:a16="http://schemas.microsoft.com/office/drawing/2014/main" xmlns="" xmlns:am3d="http://schemas.microsoft.com/office/drawing/2017/model3d" id="{B84A7540-9866-494E-9E07-3AFC665CD4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635896" y="652817"/>
                <a:ext cx="1075485" cy="38378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12" name="3D 模型 11">
                <a:extLst>
                  <a:ext uri="{FF2B5EF4-FFF2-40B4-BE49-F238E27FC236}">
                    <a16:creationId xmlns:a16="http://schemas.microsoft.com/office/drawing/2014/main" id="{5FCE015C-147D-48B4-95D2-71BC5BCAC5F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95715745"/>
                  </p:ext>
                </p:extLst>
              </p:nvPr>
            </p:nvGraphicFramePr>
            <p:xfrm>
              <a:off x="3636105" y="646842"/>
              <a:ext cx="1075485" cy="3837865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1075485" cy="3837865"/>
                    </a:xfrm>
                    <a:prstGeom prst="rect">
                      <a:avLst/>
                    </a:prstGeom>
                  </am3d:spPr>
                  <am3d:camera>
                    <am3d:pos x="0" y="0" z="4995979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22098" d="1000000"/>
                    <am3d:preTrans dx="415267" dy="-433386" dz="-1009040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40640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3D 模型 11">
                <a:extLst>
                  <a:ext uri="{FF2B5EF4-FFF2-40B4-BE49-F238E27FC236}">
                    <a16:creationId xmlns:a16="http://schemas.microsoft.com/office/drawing/2014/main" xmlns="" xmlns:am3d="http://schemas.microsoft.com/office/drawing/2017/model3d" id="{5FCE015C-147D-48B4-95D2-71BC5BCAC5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3636105" y="646842"/>
                <a:ext cx="1075485" cy="383786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10999099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10" name="3D 模型 9">
                <a:extLst>
                  <a:ext uri="{FF2B5EF4-FFF2-40B4-BE49-F238E27FC236}">
                    <a16:creationId xmlns:a16="http://schemas.microsoft.com/office/drawing/2014/main" id="{B84A7540-9866-494E-9E07-3AFC665CD48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9720445"/>
                  </p:ext>
                </p:extLst>
              </p:nvPr>
            </p:nvGraphicFramePr>
            <p:xfrm>
              <a:off x="2051720" y="652817"/>
              <a:ext cx="1075485" cy="3837865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075485" cy="3837865"/>
                    </a:xfrm>
                    <a:prstGeom prst="rect">
                      <a:avLst/>
                    </a:prstGeom>
                  </am3d:spPr>
                  <am3d:camera>
                    <am3d:pos x="0" y="0" z="4995979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22098" d="1000000"/>
                    <am3d:preTrans dx="415267" dy="-433386" dz="-1009040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0640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模型 9">
                <a:extLst>
                  <a:ext uri="{FF2B5EF4-FFF2-40B4-BE49-F238E27FC236}">
                    <a16:creationId xmlns:a16="http://schemas.microsoft.com/office/drawing/2014/main" xmlns="" xmlns:am3d="http://schemas.microsoft.com/office/drawing/2017/model3d" id="{B84A7540-9866-494E-9E07-3AFC665CD4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051720" y="652817"/>
                <a:ext cx="1075485" cy="38378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xmlns="" Requires="am3d">
          <p:graphicFrame>
            <p:nvGraphicFramePr>
              <p:cNvPr id="12" name="3D 模型 11">
                <a:extLst>
                  <a:ext uri="{FF2B5EF4-FFF2-40B4-BE49-F238E27FC236}">
                    <a16:creationId xmlns:a16="http://schemas.microsoft.com/office/drawing/2014/main" id="{5FCE015C-147D-48B4-95D2-71BC5BCAC5F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4687616"/>
                  </p:ext>
                </p:extLst>
              </p:nvPr>
            </p:nvGraphicFramePr>
            <p:xfrm>
              <a:off x="5796136" y="634057"/>
              <a:ext cx="1075485" cy="3837865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1075485" cy="3837865"/>
                    </a:xfrm>
                    <a:prstGeom prst="rect">
                      <a:avLst/>
                    </a:prstGeom>
                  </am3d:spPr>
                  <am3d:camera>
                    <am3d:pos x="0" y="0" z="4995979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522098" d="1000000"/>
                    <am3d:preTrans dx="415267" dy="-433386" dz="-1009040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40640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3D 模型 11">
                <a:extLst>
                  <a:ext uri="{FF2B5EF4-FFF2-40B4-BE49-F238E27FC236}">
                    <a16:creationId xmlns:a16="http://schemas.microsoft.com/office/drawing/2014/main" xmlns="" xmlns:am3d="http://schemas.microsoft.com/office/drawing/2017/model3d" id="{5FCE015C-147D-48B4-95D2-71BC5BCAC5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5796136" y="634057"/>
                <a:ext cx="1075485" cy="383786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等号 1">
            <a:extLst>
              <a:ext uri="{FF2B5EF4-FFF2-40B4-BE49-F238E27FC236}">
                <a16:creationId xmlns:a16="http://schemas.microsoft.com/office/drawing/2014/main" xmlns="" id="{BA8EC86A-C65D-4C20-9357-A6142D8EB037}"/>
              </a:ext>
            </a:extLst>
          </p:cNvPr>
          <p:cNvSpPr/>
          <p:nvPr/>
        </p:nvSpPr>
        <p:spPr>
          <a:xfrm>
            <a:off x="3671900" y="1923678"/>
            <a:ext cx="1800200" cy="1296144"/>
          </a:xfrm>
          <a:prstGeom prst="mathEqual">
            <a:avLst>
              <a:gd name="adj1" fmla="val 8995"/>
              <a:gd name="adj2" fmla="val 1487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25892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E6BC5E18-1EFF-4BEF-9B1C-5DE37D6D6599}"/>
              </a:ext>
            </a:extLst>
          </p:cNvPr>
          <p:cNvSpPr/>
          <p:nvPr/>
        </p:nvSpPr>
        <p:spPr>
          <a:xfrm>
            <a:off x="4092983" y="1965687"/>
            <a:ext cx="340158" cy="3401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A6DC2B-BB56-4684-9AC7-1AD7EC170AB4}"/>
              </a:ext>
            </a:extLst>
          </p:cNvPr>
          <p:cNvSpPr txBox="1"/>
          <p:nvPr/>
        </p:nvSpPr>
        <p:spPr>
          <a:xfrm>
            <a:off x="2670176" y="189178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ED0BC9D-CB3F-4A36-99AC-6FE85090E708}"/>
              </a:ext>
            </a:extLst>
          </p:cNvPr>
          <p:cNvSpPr txBox="1"/>
          <p:nvPr/>
        </p:nvSpPr>
        <p:spPr>
          <a:xfrm>
            <a:off x="3228522" y="1938179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0BDC5F5-7F28-4190-98AF-C7992B595AFF}"/>
              </a:ext>
            </a:extLst>
          </p:cNvPr>
          <p:cNvSpPr txBox="1"/>
          <p:nvPr/>
        </p:nvSpPr>
        <p:spPr>
          <a:xfrm>
            <a:off x="4123477" y="190530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xmlns="" id="{D79FEC69-D89E-4472-9700-769C927791AD}"/>
              </a:ext>
            </a:extLst>
          </p:cNvPr>
          <p:cNvCxnSpPr>
            <a:cxnSpLocks/>
          </p:cNvCxnSpPr>
          <p:nvPr/>
        </p:nvCxnSpPr>
        <p:spPr>
          <a:xfrm>
            <a:off x="2799460" y="2314426"/>
            <a:ext cx="0" cy="62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4C47624F-7090-49C7-A444-74D1DEEE65FC}"/>
              </a:ext>
            </a:extLst>
          </p:cNvPr>
          <p:cNvSpPr/>
          <p:nvPr/>
        </p:nvSpPr>
        <p:spPr>
          <a:xfrm>
            <a:off x="2500257" y="3003798"/>
            <a:ext cx="646331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压强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xmlns="" id="{923E95F8-F99A-4FB1-B415-A2BB3A2081A3}"/>
              </a:ext>
            </a:extLst>
          </p:cNvPr>
          <p:cNvCxnSpPr>
            <a:cxnSpLocks/>
          </p:cNvCxnSpPr>
          <p:nvPr/>
        </p:nvCxnSpPr>
        <p:spPr>
          <a:xfrm>
            <a:off x="4271113" y="2340695"/>
            <a:ext cx="0" cy="618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8FCD63C2-0AE0-48D0-89B0-D8C53EEBDCA2}"/>
              </a:ext>
            </a:extLst>
          </p:cNvPr>
          <p:cNvSpPr/>
          <p:nvPr/>
        </p:nvSpPr>
        <p:spPr>
          <a:xfrm>
            <a:off x="3623046" y="3003798"/>
            <a:ext cx="1296135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液体的密度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0FCD67F-C959-40D9-8C3C-07F073015BFF}"/>
              </a:ext>
            </a:extLst>
          </p:cNvPr>
          <p:cNvSpPr txBox="1"/>
          <p:nvPr/>
        </p:nvSpPr>
        <p:spPr>
          <a:xfrm>
            <a:off x="6795073" y="19450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4722811-2D3F-4674-BE18-6A3E44FAFF6C}"/>
              </a:ext>
            </a:extLst>
          </p:cNvPr>
          <p:cNvSpPr txBox="1"/>
          <p:nvPr/>
        </p:nvSpPr>
        <p:spPr>
          <a:xfrm>
            <a:off x="5538086" y="19389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E688475-0DB4-4918-B411-1AD8C4EF3CDF}"/>
              </a:ext>
            </a:extLst>
          </p:cNvPr>
          <p:cNvSpPr txBox="1"/>
          <p:nvPr/>
        </p:nvSpPr>
        <p:spPr>
          <a:xfrm>
            <a:off x="4777943" y="196003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27567221-AC8B-43FF-9B1C-F1656D35279D}"/>
              </a:ext>
            </a:extLst>
          </p:cNvPr>
          <p:cNvSpPr txBox="1"/>
          <p:nvPr/>
        </p:nvSpPr>
        <p:spPr>
          <a:xfrm>
            <a:off x="6153385" y="19713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98B14D5-2781-4C4B-B04C-2179CEA374EB}"/>
              </a:ext>
            </a:extLst>
          </p:cNvPr>
          <p:cNvSpPr txBox="1"/>
          <p:nvPr/>
        </p:nvSpPr>
        <p:spPr>
          <a:xfrm>
            <a:off x="3707904" y="400261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液体种类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xmlns="" id="{CE949C87-E0A8-4F48-8B95-F028A7AA64B1}"/>
              </a:ext>
            </a:extLst>
          </p:cNvPr>
          <p:cNvCxnSpPr>
            <a:cxnSpLocks/>
          </p:cNvCxnSpPr>
          <p:nvPr/>
        </p:nvCxnSpPr>
        <p:spPr>
          <a:xfrm>
            <a:off x="4263062" y="3363838"/>
            <a:ext cx="0" cy="6186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042421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E6BC5E18-1EFF-4BEF-9B1C-5DE37D6D6599}"/>
              </a:ext>
            </a:extLst>
          </p:cNvPr>
          <p:cNvSpPr/>
          <p:nvPr/>
        </p:nvSpPr>
        <p:spPr>
          <a:xfrm>
            <a:off x="5504776" y="1985950"/>
            <a:ext cx="340158" cy="3401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A6DC2B-BB56-4684-9AC7-1AD7EC170AB4}"/>
              </a:ext>
            </a:extLst>
          </p:cNvPr>
          <p:cNvSpPr txBox="1"/>
          <p:nvPr/>
        </p:nvSpPr>
        <p:spPr>
          <a:xfrm>
            <a:off x="2670176" y="189178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ED0BC9D-CB3F-4A36-99AC-6FE85090E708}"/>
              </a:ext>
            </a:extLst>
          </p:cNvPr>
          <p:cNvSpPr txBox="1"/>
          <p:nvPr/>
        </p:nvSpPr>
        <p:spPr>
          <a:xfrm>
            <a:off x="3228522" y="1938179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0BDC5F5-7F28-4190-98AF-C7992B595AFF}"/>
              </a:ext>
            </a:extLst>
          </p:cNvPr>
          <p:cNvSpPr txBox="1"/>
          <p:nvPr/>
        </p:nvSpPr>
        <p:spPr>
          <a:xfrm>
            <a:off x="4123477" y="190530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xmlns="" id="{D79FEC69-D89E-4472-9700-769C927791AD}"/>
              </a:ext>
            </a:extLst>
          </p:cNvPr>
          <p:cNvCxnSpPr>
            <a:cxnSpLocks/>
          </p:cNvCxnSpPr>
          <p:nvPr/>
        </p:nvCxnSpPr>
        <p:spPr>
          <a:xfrm>
            <a:off x="2771800" y="2334389"/>
            <a:ext cx="0" cy="62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4C47624F-7090-49C7-A444-74D1DEEE65FC}"/>
              </a:ext>
            </a:extLst>
          </p:cNvPr>
          <p:cNvSpPr/>
          <p:nvPr/>
        </p:nvSpPr>
        <p:spPr>
          <a:xfrm>
            <a:off x="2500257" y="3003798"/>
            <a:ext cx="646331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压强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xmlns="" id="{923E95F8-F99A-4FB1-B415-A2BB3A2081A3}"/>
              </a:ext>
            </a:extLst>
          </p:cNvPr>
          <p:cNvCxnSpPr>
            <a:cxnSpLocks/>
          </p:cNvCxnSpPr>
          <p:nvPr/>
        </p:nvCxnSpPr>
        <p:spPr>
          <a:xfrm>
            <a:off x="4271113" y="2336713"/>
            <a:ext cx="0" cy="618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8FCD63C2-0AE0-48D0-89B0-D8C53EEBDCA2}"/>
              </a:ext>
            </a:extLst>
          </p:cNvPr>
          <p:cNvSpPr/>
          <p:nvPr/>
        </p:nvSpPr>
        <p:spPr>
          <a:xfrm>
            <a:off x="3623046" y="3003798"/>
            <a:ext cx="1296135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液体的密度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0FCD67F-C959-40D9-8C3C-07F073015BFF}"/>
              </a:ext>
            </a:extLst>
          </p:cNvPr>
          <p:cNvSpPr txBox="1"/>
          <p:nvPr/>
        </p:nvSpPr>
        <p:spPr>
          <a:xfrm>
            <a:off x="6795073" y="19450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4722811-2D3F-4674-BE18-6A3E44FAFF6C}"/>
              </a:ext>
            </a:extLst>
          </p:cNvPr>
          <p:cNvSpPr txBox="1"/>
          <p:nvPr/>
        </p:nvSpPr>
        <p:spPr>
          <a:xfrm>
            <a:off x="5538086" y="19389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xmlns="" id="{75BCAB69-69E9-4EB9-8B0E-F95D5BA346E4}"/>
              </a:ext>
            </a:extLst>
          </p:cNvPr>
          <p:cNvCxnSpPr>
            <a:cxnSpLocks/>
          </p:cNvCxnSpPr>
          <p:nvPr/>
        </p:nvCxnSpPr>
        <p:spPr>
          <a:xfrm>
            <a:off x="5688127" y="2340695"/>
            <a:ext cx="0" cy="618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22E05766-2110-474B-83F0-F19D190F59DE}"/>
              </a:ext>
            </a:extLst>
          </p:cNvPr>
          <p:cNvSpPr/>
          <p:nvPr/>
        </p:nvSpPr>
        <p:spPr>
          <a:xfrm>
            <a:off x="5364091" y="3003798"/>
            <a:ext cx="64807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常量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E688475-0DB4-4918-B411-1AD8C4EF3CDF}"/>
              </a:ext>
            </a:extLst>
          </p:cNvPr>
          <p:cNvSpPr txBox="1"/>
          <p:nvPr/>
        </p:nvSpPr>
        <p:spPr>
          <a:xfrm>
            <a:off x="4777943" y="196003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27567221-AC8B-43FF-9B1C-F1656D35279D}"/>
              </a:ext>
            </a:extLst>
          </p:cNvPr>
          <p:cNvSpPr txBox="1"/>
          <p:nvPr/>
        </p:nvSpPr>
        <p:spPr>
          <a:xfrm>
            <a:off x="6153385" y="19713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4942114-35E1-42D7-B609-769BE2E30FB6}"/>
              </a:ext>
            </a:extLst>
          </p:cNvPr>
          <p:cNvSpPr txBox="1"/>
          <p:nvPr/>
        </p:nvSpPr>
        <p:spPr>
          <a:xfrm>
            <a:off x="5172433" y="3600188"/>
            <a:ext cx="1180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g=9.8N/kg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136CCC8C-AA19-429E-B17A-610381855071}"/>
              </a:ext>
            </a:extLst>
          </p:cNvPr>
          <p:cNvSpPr txBox="1"/>
          <p:nvPr/>
        </p:nvSpPr>
        <p:spPr>
          <a:xfrm>
            <a:off x="4572000" y="4093212"/>
            <a:ext cx="2680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粗略估算时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g=10 N / kg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37772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3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E6BC5E18-1EFF-4BEF-9B1C-5DE37D6D6599}"/>
              </a:ext>
            </a:extLst>
          </p:cNvPr>
          <p:cNvSpPr/>
          <p:nvPr/>
        </p:nvSpPr>
        <p:spPr>
          <a:xfrm>
            <a:off x="6787424" y="1974268"/>
            <a:ext cx="340158" cy="3401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A6DC2B-BB56-4684-9AC7-1AD7EC170AB4}"/>
              </a:ext>
            </a:extLst>
          </p:cNvPr>
          <p:cNvSpPr txBox="1"/>
          <p:nvPr/>
        </p:nvSpPr>
        <p:spPr>
          <a:xfrm>
            <a:off x="2670176" y="189178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ED0BC9D-CB3F-4A36-99AC-6FE85090E708}"/>
              </a:ext>
            </a:extLst>
          </p:cNvPr>
          <p:cNvSpPr txBox="1"/>
          <p:nvPr/>
        </p:nvSpPr>
        <p:spPr>
          <a:xfrm>
            <a:off x="3228522" y="1938179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0BDC5F5-7F28-4190-98AF-C7992B595AFF}"/>
              </a:ext>
            </a:extLst>
          </p:cNvPr>
          <p:cNvSpPr txBox="1"/>
          <p:nvPr/>
        </p:nvSpPr>
        <p:spPr>
          <a:xfrm>
            <a:off x="4123477" y="1905306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xmlns="" id="{D79FEC69-D89E-4472-9700-769C927791AD}"/>
              </a:ext>
            </a:extLst>
          </p:cNvPr>
          <p:cNvCxnSpPr>
            <a:cxnSpLocks/>
          </p:cNvCxnSpPr>
          <p:nvPr/>
        </p:nvCxnSpPr>
        <p:spPr>
          <a:xfrm>
            <a:off x="2799460" y="2314426"/>
            <a:ext cx="0" cy="623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4C47624F-7090-49C7-A444-74D1DEEE65FC}"/>
              </a:ext>
            </a:extLst>
          </p:cNvPr>
          <p:cNvSpPr/>
          <p:nvPr/>
        </p:nvSpPr>
        <p:spPr>
          <a:xfrm>
            <a:off x="2500257" y="3003798"/>
            <a:ext cx="646331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压强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xmlns="" id="{923E95F8-F99A-4FB1-B415-A2BB3A2081A3}"/>
              </a:ext>
            </a:extLst>
          </p:cNvPr>
          <p:cNvCxnSpPr>
            <a:cxnSpLocks/>
          </p:cNvCxnSpPr>
          <p:nvPr/>
        </p:nvCxnSpPr>
        <p:spPr>
          <a:xfrm>
            <a:off x="4271114" y="2293010"/>
            <a:ext cx="0" cy="618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8FCD63C2-0AE0-48D0-89B0-D8C53EEBDCA2}"/>
              </a:ext>
            </a:extLst>
          </p:cNvPr>
          <p:cNvSpPr/>
          <p:nvPr/>
        </p:nvSpPr>
        <p:spPr>
          <a:xfrm>
            <a:off x="3623046" y="3003798"/>
            <a:ext cx="1296135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液体的密度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0FCD67F-C959-40D9-8C3C-07F073015BFF}"/>
              </a:ext>
            </a:extLst>
          </p:cNvPr>
          <p:cNvSpPr txBox="1"/>
          <p:nvPr/>
        </p:nvSpPr>
        <p:spPr>
          <a:xfrm>
            <a:off x="6820785" y="19450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4722811-2D3F-4674-BE18-6A3E44FAFF6C}"/>
              </a:ext>
            </a:extLst>
          </p:cNvPr>
          <p:cNvSpPr txBox="1"/>
          <p:nvPr/>
        </p:nvSpPr>
        <p:spPr>
          <a:xfrm>
            <a:off x="5538086" y="19389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xmlns="" id="{75BCAB69-69E9-4EB9-8B0E-F95D5BA346E4}"/>
              </a:ext>
            </a:extLst>
          </p:cNvPr>
          <p:cNvCxnSpPr>
            <a:cxnSpLocks/>
          </p:cNvCxnSpPr>
          <p:nvPr/>
        </p:nvCxnSpPr>
        <p:spPr>
          <a:xfrm>
            <a:off x="5688127" y="2314426"/>
            <a:ext cx="0" cy="618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22E05766-2110-474B-83F0-F19D190F59DE}"/>
              </a:ext>
            </a:extLst>
          </p:cNvPr>
          <p:cNvSpPr/>
          <p:nvPr/>
        </p:nvSpPr>
        <p:spPr>
          <a:xfrm>
            <a:off x="5364091" y="3003798"/>
            <a:ext cx="648072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常量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E6263D69-0DFD-4D5C-880C-A00781409E3D}"/>
              </a:ext>
            </a:extLst>
          </p:cNvPr>
          <p:cNvSpPr/>
          <p:nvPr/>
        </p:nvSpPr>
        <p:spPr>
          <a:xfrm>
            <a:off x="6372200" y="3003798"/>
            <a:ext cx="1296135" cy="288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液体的深度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xmlns="" id="{9A79E463-BCEB-4C3D-8114-1B5A390421D7}"/>
              </a:ext>
            </a:extLst>
          </p:cNvPr>
          <p:cNvCxnSpPr>
            <a:cxnSpLocks/>
          </p:cNvCxnSpPr>
          <p:nvPr/>
        </p:nvCxnSpPr>
        <p:spPr>
          <a:xfrm>
            <a:off x="6972549" y="2314426"/>
            <a:ext cx="0" cy="618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E688475-0DB4-4918-B411-1AD8C4EF3CDF}"/>
              </a:ext>
            </a:extLst>
          </p:cNvPr>
          <p:cNvSpPr txBox="1"/>
          <p:nvPr/>
        </p:nvSpPr>
        <p:spPr>
          <a:xfrm>
            <a:off x="4777943" y="196003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27567221-AC8B-43FF-9B1C-F1656D35279D}"/>
              </a:ext>
            </a:extLst>
          </p:cNvPr>
          <p:cNvSpPr txBox="1"/>
          <p:nvPr/>
        </p:nvSpPr>
        <p:spPr>
          <a:xfrm>
            <a:off x="6153385" y="19713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901416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E00B912C-55B7-4468-8A7F-BCA1D9B64468}"/>
              </a:ext>
            </a:extLst>
          </p:cNvPr>
          <p:cNvSpPr txBox="1"/>
          <p:nvPr/>
        </p:nvSpPr>
        <p:spPr>
          <a:xfrm>
            <a:off x="3419872" y="112694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深度与高度的区别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921FE8A-8861-429F-AFFE-EC0F778F2882}"/>
              </a:ext>
            </a:extLst>
          </p:cNvPr>
          <p:cNvSpPr/>
          <p:nvPr/>
        </p:nvSpPr>
        <p:spPr>
          <a:xfrm>
            <a:off x="3851920" y="2063048"/>
            <a:ext cx="1224136" cy="369332"/>
          </a:xfrm>
          <a:prstGeom prst="ellipse">
            <a:avLst/>
          </a:prstGeom>
          <a:noFill/>
          <a:ln w="9525">
            <a:solidFill>
              <a:srgbClr val="EF9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0649B63E-EDCB-47BD-BD83-6811CD9581E1}"/>
              </a:ext>
            </a:extLst>
          </p:cNvPr>
          <p:cNvCxnSpPr/>
          <p:nvPr/>
        </p:nvCxnSpPr>
        <p:spPr>
          <a:xfrm>
            <a:off x="3851920" y="2247714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8295CF06-7548-4396-8A94-AD2F6D182E3F}"/>
              </a:ext>
            </a:extLst>
          </p:cNvPr>
          <p:cNvCxnSpPr/>
          <p:nvPr/>
        </p:nvCxnSpPr>
        <p:spPr>
          <a:xfrm>
            <a:off x="5079942" y="2247714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弧形 25">
            <a:extLst>
              <a:ext uri="{FF2B5EF4-FFF2-40B4-BE49-F238E27FC236}">
                <a16:creationId xmlns:a16="http://schemas.microsoft.com/office/drawing/2014/main" xmlns="" id="{591E090F-2A34-44BE-9AEF-C261A2857568}"/>
              </a:ext>
            </a:extLst>
          </p:cNvPr>
          <p:cNvSpPr/>
          <p:nvPr/>
        </p:nvSpPr>
        <p:spPr>
          <a:xfrm>
            <a:off x="3853966" y="3867894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弧形 31">
            <a:extLst>
              <a:ext uri="{FF2B5EF4-FFF2-40B4-BE49-F238E27FC236}">
                <a16:creationId xmlns:a16="http://schemas.microsoft.com/office/drawing/2014/main" xmlns="" id="{1D66F508-6E90-4F21-82FB-DA007CA0DA33}"/>
              </a:ext>
            </a:extLst>
          </p:cNvPr>
          <p:cNvSpPr/>
          <p:nvPr/>
        </p:nvSpPr>
        <p:spPr>
          <a:xfrm flipV="1">
            <a:off x="3853966" y="3867894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柱形 10">
            <a:extLst>
              <a:ext uri="{FF2B5EF4-FFF2-40B4-BE49-F238E27FC236}">
                <a16:creationId xmlns:a16="http://schemas.microsoft.com/office/drawing/2014/main" xmlns="" id="{A62BD66E-7667-4776-B02F-F58F8530B04A}"/>
              </a:ext>
            </a:extLst>
          </p:cNvPr>
          <p:cNvSpPr/>
          <p:nvPr/>
        </p:nvSpPr>
        <p:spPr>
          <a:xfrm>
            <a:off x="3863722" y="2631621"/>
            <a:ext cx="1212321" cy="1596313"/>
          </a:xfrm>
          <a:prstGeom prst="can">
            <a:avLst>
              <a:gd name="adj" fmla="val 315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3FF629E8-B612-4054-9907-DEE378349127}"/>
              </a:ext>
            </a:extLst>
          </p:cNvPr>
          <p:cNvSpPr/>
          <p:nvPr/>
        </p:nvSpPr>
        <p:spPr>
          <a:xfrm>
            <a:off x="4411666" y="3429777"/>
            <a:ext cx="108012" cy="1080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E18060C-B6B8-4A9F-BAFA-671A21A34785}"/>
              </a:ext>
            </a:extLst>
          </p:cNvPr>
          <p:cNvSpPr txBox="1"/>
          <p:nvPr/>
        </p:nvSpPr>
        <p:spPr>
          <a:xfrm>
            <a:off x="4090051" y="331561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6000697F-ABB8-494E-8CCC-5A1B59FF43FB}"/>
              </a:ext>
            </a:extLst>
          </p:cNvPr>
          <p:cNvCxnSpPr/>
          <p:nvPr/>
        </p:nvCxnSpPr>
        <p:spPr>
          <a:xfrm>
            <a:off x="5148064" y="4047914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A9F84A65-3739-41D6-8272-5AC538B92972}"/>
              </a:ext>
            </a:extLst>
          </p:cNvPr>
          <p:cNvCxnSpPr/>
          <p:nvPr/>
        </p:nvCxnSpPr>
        <p:spPr>
          <a:xfrm>
            <a:off x="5148064" y="3483783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AF5F3140-3EAC-4837-8CC5-BC1765A1A508}"/>
              </a:ext>
            </a:extLst>
          </p:cNvPr>
          <p:cNvCxnSpPr/>
          <p:nvPr/>
        </p:nvCxnSpPr>
        <p:spPr>
          <a:xfrm>
            <a:off x="5143811" y="2838517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xmlns="" id="{1F41FACE-E4C6-4BE3-8389-411387B3E7B5}"/>
              </a:ext>
            </a:extLst>
          </p:cNvPr>
          <p:cNvCxnSpPr>
            <a:cxnSpLocks/>
          </p:cNvCxnSpPr>
          <p:nvPr/>
        </p:nvCxnSpPr>
        <p:spPr>
          <a:xfrm>
            <a:off x="5647867" y="2838517"/>
            <a:ext cx="0" cy="6452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xmlns="" id="{C1CAA0E6-3B13-468F-B509-803D54F31855}"/>
              </a:ext>
            </a:extLst>
          </p:cNvPr>
          <p:cNvCxnSpPr>
            <a:cxnSpLocks/>
          </p:cNvCxnSpPr>
          <p:nvPr/>
        </p:nvCxnSpPr>
        <p:spPr>
          <a:xfrm>
            <a:off x="5647867" y="3483783"/>
            <a:ext cx="0" cy="56413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E6105F0-82C5-48A0-AB92-6624EC401D1F}"/>
              </a:ext>
            </a:extLst>
          </p:cNvPr>
          <p:cNvSpPr txBox="1"/>
          <p:nvPr/>
        </p:nvSpPr>
        <p:spPr>
          <a:xfrm>
            <a:off x="5696653" y="297648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3CC8FA6-489A-4DFD-A411-9049B513658C}"/>
              </a:ext>
            </a:extLst>
          </p:cNvPr>
          <p:cNvSpPr txBox="1"/>
          <p:nvPr/>
        </p:nvSpPr>
        <p:spPr>
          <a:xfrm>
            <a:off x="5711372" y="356822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10793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7" grpId="0"/>
      <p:bldP spid="18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E00B912C-55B7-4468-8A7F-BCA1D9B64468}"/>
              </a:ext>
            </a:extLst>
          </p:cNvPr>
          <p:cNvSpPr txBox="1"/>
          <p:nvPr/>
        </p:nvSpPr>
        <p:spPr>
          <a:xfrm>
            <a:off x="3419872" y="112694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深度与高度的区别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921FE8A-8861-429F-AFFE-EC0F778F2882}"/>
              </a:ext>
            </a:extLst>
          </p:cNvPr>
          <p:cNvSpPr/>
          <p:nvPr/>
        </p:nvSpPr>
        <p:spPr>
          <a:xfrm>
            <a:off x="1691680" y="1995686"/>
            <a:ext cx="1224136" cy="369332"/>
          </a:xfrm>
          <a:prstGeom prst="ellipse">
            <a:avLst/>
          </a:prstGeom>
          <a:noFill/>
          <a:ln w="9525">
            <a:solidFill>
              <a:srgbClr val="EF9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0649B63E-EDCB-47BD-BD83-6811CD9581E1}"/>
              </a:ext>
            </a:extLst>
          </p:cNvPr>
          <p:cNvCxnSpPr/>
          <p:nvPr/>
        </p:nvCxnSpPr>
        <p:spPr>
          <a:xfrm>
            <a:off x="1691680" y="2180352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8295CF06-7548-4396-8A94-AD2F6D182E3F}"/>
              </a:ext>
            </a:extLst>
          </p:cNvPr>
          <p:cNvCxnSpPr/>
          <p:nvPr/>
        </p:nvCxnSpPr>
        <p:spPr>
          <a:xfrm>
            <a:off x="2919702" y="2180352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弧形 25">
            <a:extLst>
              <a:ext uri="{FF2B5EF4-FFF2-40B4-BE49-F238E27FC236}">
                <a16:creationId xmlns:a16="http://schemas.microsoft.com/office/drawing/2014/main" xmlns="" id="{591E090F-2A34-44BE-9AEF-C261A2857568}"/>
              </a:ext>
            </a:extLst>
          </p:cNvPr>
          <p:cNvSpPr/>
          <p:nvPr/>
        </p:nvSpPr>
        <p:spPr>
          <a:xfrm>
            <a:off x="1693726" y="3800532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弧形 31">
            <a:extLst>
              <a:ext uri="{FF2B5EF4-FFF2-40B4-BE49-F238E27FC236}">
                <a16:creationId xmlns:a16="http://schemas.microsoft.com/office/drawing/2014/main" xmlns="" id="{1D66F508-6E90-4F21-82FB-DA007CA0DA33}"/>
              </a:ext>
            </a:extLst>
          </p:cNvPr>
          <p:cNvSpPr/>
          <p:nvPr/>
        </p:nvSpPr>
        <p:spPr>
          <a:xfrm flipV="1">
            <a:off x="1693726" y="3800532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柱形 10">
            <a:extLst>
              <a:ext uri="{FF2B5EF4-FFF2-40B4-BE49-F238E27FC236}">
                <a16:creationId xmlns:a16="http://schemas.microsoft.com/office/drawing/2014/main" xmlns="" id="{A62BD66E-7667-4776-B02F-F58F8530B04A}"/>
              </a:ext>
            </a:extLst>
          </p:cNvPr>
          <p:cNvSpPr/>
          <p:nvPr/>
        </p:nvSpPr>
        <p:spPr>
          <a:xfrm>
            <a:off x="1703482" y="2564259"/>
            <a:ext cx="1212321" cy="1596313"/>
          </a:xfrm>
          <a:prstGeom prst="can">
            <a:avLst>
              <a:gd name="adj" fmla="val 315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3FF629E8-B612-4054-9907-DEE378349127}"/>
              </a:ext>
            </a:extLst>
          </p:cNvPr>
          <p:cNvSpPr/>
          <p:nvPr/>
        </p:nvSpPr>
        <p:spPr>
          <a:xfrm>
            <a:off x="2251426" y="3362415"/>
            <a:ext cx="108012" cy="1080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E18060C-B6B8-4A9F-BAFA-671A21A34785}"/>
              </a:ext>
            </a:extLst>
          </p:cNvPr>
          <p:cNvSpPr txBox="1"/>
          <p:nvPr/>
        </p:nvSpPr>
        <p:spPr>
          <a:xfrm>
            <a:off x="1929811" y="324825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6000697F-ABB8-494E-8CCC-5A1B59FF43FB}"/>
              </a:ext>
            </a:extLst>
          </p:cNvPr>
          <p:cNvCxnSpPr/>
          <p:nvPr/>
        </p:nvCxnSpPr>
        <p:spPr>
          <a:xfrm>
            <a:off x="2987824" y="3980552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A9F84A65-3739-41D6-8272-5AC538B92972}"/>
              </a:ext>
            </a:extLst>
          </p:cNvPr>
          <p:cNvCxnSpPr/>
          <p:nvPr/>
        </p:nvCxnSpPr>
        <p:spPr>
          <a:xfrm>
            <a:off x="2987824" y="3416421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AF5F3140-3EAC-4837-8CC5-BC1765A1A508}"/>
              </a:ext>
            </a:extLst>
          </p:cNvPr>
          <p:cNvCxnSpPr/>
          <p:nvPr/>
        </p:nvCxnSpPr>
        <p:spPr>
          <a:xfrm>
            <a:off x="2983571" y="2771155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xmlns="" id="{1F41FACE-E4C6-4BE3-8389-411387B3E7B5}"/>
              </a:ext>
            </a:extLst>
          </p:cNvPr>
          <p:cNvCxnSpPr>
            <a:cxnSpLocks/>
          </p:cNvCxnSpPr>
          <p:nvPr/>
        </p:nvCxnSpPr>
        <p:spPr>
          <a:xfrm>
            <a:off x="3487627" y="2771155"/>
            <a:ext cx="0" cy="6452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xmlns="" id="{C1CAA0E6-3B13-468F-B509-803D54F31855}"/>
              </a:ext>
            </a:extLst>
          </p:cNvPr>
          <p:cNvCxnSpPr>
            <a:cxnSpLocks/>
          </p:cNvCxnSpPr>
          <p:nvPr/>
        </p:nvCxnSpPr>
        <p:spPr>
          <a:xfrm>
            <a:off x="3487627" y="3416421"/>
            <a:ext cx="0" cy="56413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E6105F0-82C5-48A0-AB92-6624EC401D1F}"/>
              </a:ext>
            </a:extLst>
          </p:cNvPr>
          <p:cNvSpPr txBox="1"/>
          <p:nvPr/>
        </p:nvSpPr>
        <p:spPr>
          <a:xfrm>
            <a:off x="3536413" y="290912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3CC8FA6-489A-4DFD-A411-9049B513658C}"/>
              </a:ext>
            </a:extLst>
          </p:cNvPr>
          <p:cNvSpPr txBox="1"/>
          <p:nvPr/>
        </p:nvSpPr>
        <p:spPr>
          <a:xfrm>
            <a:off x="3551132" y="350085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F3AE975E-970D-4F49-A942-408D31B57896}"/>
              </a:ext>
            </a:extLst>
          </p:cNvPr>
          <p:cNvSpPr txBox="1"/>
          <p:nvPr/>
        </p:nvSpPr>
        <p:spPr>
          <a:xfrm>
            <a:off x="5076056" y="2613099"/>
            <a:ext cx="3606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液体压强公式中的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是指（        ）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A31CFD47-4095-49D6-9FC2-E13AC70F0EB7}"/>
              </a:ext>
            </a:extLst>
          </p:cNvPr>
          <p:cNvSpPr/>
          <p:nvPr/>
        </p:nvSpPr>
        <p:spPr>
          <a:xfrm>
            <a:off x="5214645" y="3419212"/>
            <a:ext cx="797510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r>
              <a:rPr lang="zh-CN" altLang="en-US" dirty="0"/>
              <a:t>、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xmlns="" id="{C9B9065A-577F-4099-A953-EC6DA079DD4B}"/>
              </a:ext>
            </a:extLst>
          </p:cNvPr>
          <p:cNvSpPr/>
          <p:nvPr/>
        </p:nvSpPr>
        <p:spPr>
          <a:xfrm>
            <a:off x="6926157" y="3419212"/>
            <a:ext cx="786656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r>
              <a:rPr lang="zh-CN" altLang="en-US" dirty="0"/>
              <a:t>、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75203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E00B912C-55B7-4468-8A7F-BCA1D9B64468}"/>
              </a:ext>
            </a:extLst>
          </p:cNvPr>
          <p:cNvSpPr txBox="1"/>
          <p:nvPr/>
        </p:nvSpPr>
        <p:spPr>
          <a:xfrm>
            <a:off x="3419872" y="112694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深度与高度的区别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921FE8A-8861-429F-AFFE-EC0F778F2882}"/>
              </a:ext>
            </a:extLst>
          </p:cNvPr>
          <p:cNvSpPr/>
          <p:nvPr/>
        </p:nvSpPr>
        <p:spPr>
          <a:xfrm>
            <a:off x="3851920" y="1923678"/>
            <a:ext cx="1224136" cy="369332"/>
          </a:xfrm>
          <a:prstGeom prst="ellipse">
            <a:avLst/>
          </a:prstGeom>
          <a:noFill/>
          <a:ln w="9525">
            <a:solidFill>
              <a:srgbClr val="EF9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0649B63E-EDCB-47BD-BD83-6811CD9581E1}"/>
              </a:ext>
            </a:extLst>
          </p:cNvPr>
          <p:cNvCxnSpPr/>
          <p:nvPr/>
        </p:nvCxnSpPr>
        <p:spPr>
          <a:xfrm>
            <a:off x="3851920" y="2108344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8295CF06-7548-4396-8A94-AD2F6D182E3F}"/>
              </a:ext>
            </a:extLst>
          </p:cNvPr>
          <p:cNvCxnSpPr/>
          <p:nvPr/>
        </p:nvCxnSpPr>
        <p:spPr>
          <a:xfrm>
            <a:off x="5079942" y="2108344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弧形 25">
            <a:extLst>
              <a:ext uri="{FF2B5EF4-FFF2-40B4-BE49-F238E27FC236}">
                <a16:creationId xmlns:a16="http://schemas.microsoft.com/office/drawing/2014/main" xmlns="" id="{591E090F-2A34-44BE-9AEF-C261A2857568}"/>
              </a:ext>
            </a:extLst>
          </p:cNvPr>
          <p:cNvSpPr/>
          <p:nvPr/>
        </p:nvSpPr>
        <p:spPr>
          <a:xfrm>
            <a:off x="3853966" y="3728524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弧形 31">
            <a:extLst>
              <a:ext uri="{FF2B5EF4-FFF2-40B4-BE49-F238E27FC236}">
                <a16:creationId xmlns:a16="http://schemas.microsoft.com/office/drawing/2014/main" xmlns="" id="{1D66F508-6E90-4F21-82FB-DA007CA0DA33}"/>
              </a:ext>
            </a:extLst>
          </p:cNvPr>
          <p:cNvSpPr/>
          <p:nvPr/>
        </p:nvSpPr>
        <p:spPr>
          <a:xfrm flipV="1">
            <a:off x="3853966" y="3728524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柱形 10">
            <a:extLst>
              <a:ext uri="{FF2B5EF4-FFF2-40B4-BE49-F238E27FC236}">
                <a16:creationId xmlns:a16="http://schemas.microsoft.com/office/drawing/2014/main" xmlns="" id="{A62BD66E-7667-4776-B02F-F58F8530B04A}"/>
              </a:ext>
            </a:extLst>
          </p:cNvPr>
          <p:cNvSpPr/>
          <p:nvPr/>
        </p:nvSpPr>
        <p:spPr>
          <a:xfrm>
            <a:off x="3863722" y="2492251"/>
            <a:ext cx="1212321" cy="1596313"/>
          </a:xfrm>
          <a:prstGeom prst="can">
            <a:avLst>
              <a:gd name="adj" fmla="val 315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3FF629E8-B612-4054-9907-DEE378349127}"/>
              </a:ext>
            </a:extLst>
          </p:cNvPr>
          <p:cNvSpPr/>
          <p:nvPr/>
        </p:nvSpPr>
        <p:spPr>
          <a:xfrm>
            <a:off x="4411666" y="3290407"/>
            <a:ext cx="108012" cy="1080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E18060C-B6B8-4A9F-BAFA-671A21A34785}"/>
              </a:ext>
            </a:extLst>
          </p:cNvPr>
          <p:cNvSpPr txBox="1"/>
          <p:nvPr/>
        </p:nvSpPr>
        <p:spPr>
          <a:xfrm>
            <a:off x="4090051" y="317624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6000697F-ABB8-494E-8CCC-5A1B59FF43FB}"/>
              </a:ext>
            </a:extLst>
          </p:cNvPr>
          <p:cNvCxnSpPr/>
          <p:nvPr/>
        </p:nvCxnSpPr>
        <p:spPr>
          <a:xfrm>
            <a:off x="9828584" y="3909760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A9F84A65-3739-41D6-8272-5AC538B92972}"/>
              </a:ext>
            </a:extLst>
          </p:cNvPr>
          <p:cNvCxnSpPr/>
          <p:nvPr/>
        </p:nvCxnSpPr>
        <p:spPr>
          <a:xfrm>
            <a:off x="5148064" y="3344413"/>
            <a:ext cx="10081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AF5F3140-3EAC-4837-8CC5-BC1765A1A508}"/>
              </a:ext>
            </a:extLst>
          </p:cNvPr>
          <p:cNvCxnSpPr/>
          <p:nvPr/>
        </p:nvCxnSpPr>
        <p:spPr>
          <a:xfrm>
            <a:off x="9828584" y="2397592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xmlns="" id="{1F41FACE-E4C6-4BE3-8389-411387B3E7B5}"/>
              </a:ext>
            </a:extLst>
          </p:cNvPr>
          <p:cNvCxnSpPr>
            <a:cxnSpLocks/>
          </p:cNvCxnSpPr>
          <p:nvPr/>
        </p:nvCxnSpPr>
        <p:spPr>
          <a:xfrm>
            <a:off x="10211846" y="2475649"/>
            <a:ext cx="0" cy="6452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xmlns="" id="{C1CAA0E6-3B13-468F-B509-803D54F31855}"/>
              </a:ext>
            </a:extLst>
          </p:cNvPr>
          <p:cNvCxnSpPr>
            <a:cxnSpLocks/>
          </p:cNvCxnSpPr>
          <p:nvPr/>
        </p:nvCxnSpPr>
        <p:spPr>
          <a:xfrm>
            <a:off x="10211846" y="3120915"/>
            <a:ext cx="0" cy="56413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E6105F0-82C5-48A0-AB92-6624EC401D1F}"/>
              </a:ext>
            </a:extLst>
          </p:cNvPr>
          <p:cNvSpPr txBox="1"/>
          <p:nvPr/>
        </p:nvSpPr>
        <p:spPr>
          <a:xfrm>
            <a:off x="10260632" y="261361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3CC8FA6-489A-4DFD-A411-9049B513658C}"/>
              </a:ext>
            </a:extLst>
          </p:cNvPr>
          <p:cNvSpPr txBox="1"/>
          <p:nvPr/>
        </p:nvSpPr>
        <p:spPr>
          <a:xfrm>
            <a:off x="10275351" y="320535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xmlns="" id="{02A4BA17-3039-4C89-A951-7C3513C2C797}"/>
              </a:ext>
            </a:extLst>
          </p:cNvPr>
          <p:cNvSpPr/>
          <p:nvPr/>
        </p:nvSpPr>
        <p:spPr>
          <a:xfrm rot="5400000">
            <a:off x="5176034" y="3686876"/>
            <a:ext cx="919507" cy="289210"/>
          </a:xfrm>
          <a:prstGeom prst="rightArrow">
            <a:avLst>
              <a:gd name="adj1" fmla="val 27726"/>
              <a:gd name="adj2" fmla="val 697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箭头: 右 19">
            <a:extLst>
              <a:ext uri="{FF2B5EF4-FFF2-40B4-BE49-F238E27FC236}">
                <a16:creationId xmlns:a16="http://schemas.microsoft.com/office/drawing/2014/main" xmlns="" id="{BAF7E18D-CDBF-43EE-8FC6-4775CB46606F}"/>
              </a:ext>
            </a:extLst>
          </p:cNvPr>
          <p:cNvSpPr/>
          <p:nvPr/>
        </p:nvSpPr>
        <p:spPr>
          <a:xfrm rot="16200000" flipV="1">
            <a:off x="5176032" y="2712741"/>
            <a:ext cx="919507" cy="289210"/>
          </a:xfrm>
          <a:prstGeom prst="rightArrow">
            <a:avLst>
              <a:gd name="adj1" fmla="val 27726"/>
              <a:gd name="adj2" fmla="val 6976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1B7E360D-5BB2-486C-8E29-67DA366417E1}"/>
              </a:ext>
            </a:extLst>
          </p:cNvPr>
          <p:cNvSpPr txBox="1"/>
          <p:nvPr/>
        </p:nvSpPr>
        <p:spPr>
          <a:xfrm>
            <a:off x="5328954" y="4284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高度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64F2F54A-9479-4D4B-BC57-9E5844DCA7A0}"/>
              </a:ext>
            </a:extLst>
          </p:cNvPr>
          <p:cNvSpPr txBox="1"/>
          <p:nvPr/>
        </p:nvSpPr>
        <p:spPr>
          <a:xfrm>
            <a:off x="5312619" y="202826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</a:t>
            </a:r>
          </a:p>
        </p:txBody>
      </p:sp>
    </p:spTree>
    <p:extLst>
      <p:ext uri="{BB962C8B-B14F-4D97-AF65-F5344CB8AC3E}">
        <p14:creationId xmlns:p14="http://schemas.microsoft.com/office/powerpoint/2010/main" xmlns="" val="3370654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3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E00B912C-55B7-4468-8A7F-BCA1D9B64468}"/>
              </a:ext>
            </a:extLst>
          </p:cNvPr>
          <p:cNvSpPr txBox="1"/>
          <p:nvPr/>
        </p:nvSpPr>
        <p:spPr>
          <a:xfrm>
            <a:off x="3419872" y="112694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深度与高度的区别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921FE8A-8861-429F-AFFE-EC0F778F2882}"/>
              </a:ext>
            </a:extLst>
          </p:cNvPr>
          <p:cNvSpPr/>
          <p:nvPr/>
        </p:nvSpPr>
        <p:spPr>
          <a:xfrm>
            <a:off x="3851920" y="2063048"/>
            <a:ext cx="1224136" cy="369332"/>
          </a:xfrm>
          <a:prstGeom prst="ellipse">
            <a:avLst/>
          </a:prstGeom>
          <a:noFill/>
          <a:ln w="9525">
            <a:solidFill>
              <a:srgbClr val="EF9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0649B63E-EDCB-47BD-BD83-6811CD9581E1}"/>
              </a:ext>
            </a:extLst>
          </p:cNvPr>
          <p:cNvCxnSpPr/>
          <p:nvPr/>
        </p:nvCxnSpPr>
        <p:spPr>
          <a:xfrm>
            <a:off x="3851920" y="2247714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8295CF06-7548-4396-8A94-AD2F6D182E3F}"/>
              </a:ext>
            </a:extLst>
          </p:cNvPr>
          <p:cNvCxnSpPr/>
          <p:nvPr/>
        </p:nvCxnSpPr>
        <p:spPr>
          <a:xfrm>
            <a:off x="5079942" y="2247714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弧形 25">
            <a:extLst>
              <a:ext uri="{FF2B5EF4-FFF2-40B4-BE49-F238E27FC236}">
                <a16:creationId xmlns:a16="http://schemas.microsoft.com/office/drawing/2014/main" xmlns="" id="{591E090F-2A34-44BE-9AEF-C261A2857568}"/>
              </a:ext>
            </a:extLst>
          </p:cNvPr>
          <p:cNvSpPr/>
          <p:nvPr/>
        </p:nvSpPr>
        <p:spPr>
          <a:xfrm>
            <a:off x="3853966" y="3867894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弧形 31">
            <a:extLst>
              <a:ext uri="{FF2B5EF4-FFF2-40B4-BE49-F238E27FC236}">
                <a16:creationId xmlns:a16="http://schemas.microsoft.com/office/drawing/2014/main" xmlns="" id="{1D66F508-6E90-4F21-82FB-DA007CA0DA33}"/>
              </a:ext>
            </a:extLst>
          </p:cNvPr>
          <p:cNvSpPr/>
          <p:nvPr/>
        </p:nvSpPr>
        <p:spPr>
          <a:xfrm flipV="1">
            <a:off x="3853966" y="3867894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柱形 10">
            <a:extLst>
              <a:ext uri="{FF2B5EF4-FFF2-40B4-BE49-F238E27FC236}">
                <a16:creationId xmlns:a16="http://schemas.microsoft.com/office/drawing/2014/main" xmlns="" id="{A62BD66E-7667-4776-B02F-F58F8530B04A}"/>
              </a:ext>
            </a:extLst>
          </p:cNvPr>
          <p:cNvSpPr/>
          <p:nvPr/>
        </p:nvSpPr>
        <p:spPr>
          <a:xfrm>
            <a:off x="3863722" y="2631621"/>
            <a:ext cx="1212321" cy="1596313"/>
          </a:xfrm>
          <a:prstGeom prst="can">
            <a:avLst>
              <a:gd name="adj" fmla="val 315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3FF629E8-B612-4054-9907-DEE378349127}"/>
              </a:ext>
            </a:extLst>
          </p:cNvPr>
          <p:cNvSpPr/>
          <p:nvPr/>
        </p:nvSpPr>
        <p:spPr>
          <a:xfrm>
            <a:off x="4411666" y="3429777"/>
            <a:ext cx="108012" cy="1080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E18060C-B6B8-4A9F-BAFA-671A21A34785}"/>
              </a:ext>
            </a:extLst>
          </p:cNvPr>
          <p:cNvSpPr txBox="1"/>
          <p:nvPr/>
        </p:nvSpPr>
        <p:spPr>
          <a:xfrm>
            <a:off x="4090051" y="331561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6000697F-ABB8-494E-8CCC-5A1B59FF43FB}"/>
              </a:ext>
            </a:extLst>
          </p:cNvPr>
          <p:cNvCxnSpPr/>
          <p:nvPr/>
        </p:nvCxnSpPr>
        <p:spPr>
          <a:xfrm>
            <a:off x="5148064" y="4047914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A9F84A65-3739-41D6-8272-5AC538B92972}"/>
              </a:ext>
            </a:extLst>
          </p:cNvPr>
          <p:cNvCxnSpPr/>
          <p:nvPr/>
        </p:nvCxnSpPr>
        <p:spPr>
          <a:xfrm>
            <a:off x="5148064" y="3483783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AF5F3140-3EAC-4837-8CC5-BC1765A1A508}"/>
              </a:ext>
            </a:extLst>
          </p:cNvPr>
          <p:cNvCxnSpPr/>
          <p:nvPr/>
        </p:nvCxnSpPr>
        <p:spPr>
          <a:xfrm>
            <a:off x="5143811" y="2838517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xmlns="" id="{1F41FACE-E4C6-4BE3-8389-411387B3E7B5}"/>
              </a:ext>
            </a:extLst>
          </p:cNvPr>
          <p:cNvCxnSpPr>
            <a:cxnSpLocks/>
          </p:cNvCxnSpPr>
          <p:nvPr/>
        </p:nvCxnSpPr>
        <p:spPr>
          <a:xfrm>
            <a:off x="5647867" y="2838517"/>
            <a:ext cx="0" cy="6452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xmlns="" id="{C1CAA0E6-3B13-468F-B509-803D54F31855}"/>
              </a:ext>
            </a:extLst>
          </p:cNvPr>
          <p:cNvCxnSpPr>
            <a:cxnSpLocks/>
          </p:cNvCxnSpPr>
          <p:nvPr/>
        </p:nvCxnSpPr>
        <p:spPr>
          <a:xfrm>
            <a:off x="5647867" y="3483783"/>
            <a:ext cx="0" cy="56413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E6105F0-82C5-48A0-AB92-6624EC401D1F}"/>
              </a:ext>
            </a:extLst>
          </p:cNvPr>
          <p:cNvSpPr txBox="1"/>
          <p:nvPr/>
        </p:nvSpPr>
        <p:spPr>
          <a:xfrm>
            <a:off x="5696653" y="297648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3CC8FA6-489A-4DFD-A411-9049B513658C}"/>
              </a:ext>
            </a:extLst>
          </p:cNvPr>
          <p:cNvSpPr txBox="1"/>
          <p:nvPr/>
        </p:nvSpPr>
        <p:spPr>
          <a:xfrm>
            <a:off x="5711372" y="356822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E8A26071-9D2D-4A8A-8A8A-1798A8463E08}"/>
              </a:ext>
            </a:extLst>
          </p:cNvPr>
          <p:cNvSpPr txBox="1"/>
          <p:nvPr/>
        </p:nvSpPr>
        <p:spPr>
          <a:xfrm>
            <a:off x="6038522" y="29720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深度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21D9F078-BD2A-4395-AD02-6A1B1E3FB2FE}"/>
              </a:ext>
            </a:extLst>
          </p:cNvPr>
          <p:cNvSpPr txBox="1"/>
          <p:nvPr/>
        </p:nvSpPr>
        <p:spPr>
          <a:xfrm>
            <a:off x="6062750" y="35730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高度</a:t>
            </a:r>
          </a:p>
        </p:txBody>
      </p:sp>
    </p:spTree>
    <p:extLst>
      <p:ext uri="{BB962C8B-B14F-4D97-AF65-F5344CB8AC3E}">
        <p14:creationId xmlns:p14="http://schemas.microsoft.com/office/powerpoint/2010/main" xmlns="" val="5617075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公式说明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E00B912C-55B7-4468-8A7F-BCA1D9B64468}"/>
              </a:ext>
            </a:extLst>
          </p:cNvPr>
          <p:cNvSpPr txBox="1"/>
          <p:nvPr/>
        </p:nvSpPr>
        <p:spPr>
          <a:xfrm>
            <a:off x="3419872" y="1126944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深度与高度的区别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921FE8A-8861-429F-AFFE-EC0F778F2882}"/>
              </a:ext>
            </a:extLst>
          </p:cNvPr>
          <p:cNvSpPr/>
          <p:nvPr/>
        </p:nvSpPr>
        <p:spPr>
          <a:xfrm>
            <a:off x="1691680" y="1995686"/>
            <a:ext cx="1224136" cy="369332"/>
          </a:xfrm>
          <a:prstGeom prst="ellipse">
            <a:avLst/>
          </a:prstGeom>
          <a:noFill/>
          <a:ln w="9525">
            <a:solidFill>
              <a:srgbClr val="EF9F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0649B63E-EDCB-47BD-BD83-6811CD9581E1}"/>
              </a:ext>
            </a:extLst>
          </p:cNvPr>
          <p:cNvCxnSpPr/>
          <p:nvPr/>
        </p:nvCxnSpPr>
        <p:spPr>
          <a:xfrm>
            <a:off x="1691680" y="2180352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8295CF06-7548-4396-8A94-AD2F6D182E3F}"/>
              </a:ext>
            </a:extLst>
          </p:cNvPr>
          <p:cNvCxnSpPr/>
          <p:nvPr/>
        </p:nvCxnSpPr>
        <p:spPr>
          <a:xfrm>
            <a:off x="2919702" y="2180352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弧形 25">
            <a:extLst>
              <a:ext uri="{FF2B5EF4-FFF2-40B4-BE49-F238E27FC236}">
                <a16:creationId xmlns:a16="http://schemas.microsoft.com/office/drawing/2014/main" xmlns="" id="{591E090F-2A34-44BE-9AEF-C261A2857568}"/>
              </a:ext>
            </a:extLst>
          </p:cNvPr>
          <p:cNvSpPr/>
          <p:nvPr/>
        </p:nvSpPr>
        <p:spPr>
          <a:xfrm>
            <a:off x="1693726" y="3800532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弧形 31">
            <a:extLst>
              <a:ext uri="{FF2B5EF4-FFF2-40B4-BE49-F238E27FC236}">
                <a16:creationId xmlns:a16="http://schemas.microsoft.com/office/drawing/2014/main" xmlns="" id="{1D66F508-6E90-4F21-82FB-DA007CA0DA33}"/>
              </a:ext>
            </a:extLst>
          </p:cNvPr>
          <p:cNvSpPr/>
          <p:nvPr/>
        </p:nvSpPr>
        <p:spPr>
          <a:xfrm flipV="1">
            <a:off x="1693726" y="3800532"/>
            <a:ext cx="1224136" cy="360040"/>
          </a:xfrm>
          <a:prstGeom prst="arc">
            <a:avLst>
              <a:gd name="adj1" fmla="val 10795274"/>
              <a:gd name="adj2" fmla="val 6378"/>
            </a:avLst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柱形 10">
            <a:extLst>
              <a:ext uri="{FF2B5EF4-FFF2-40B4-BE49-F238E27FC236}">
                <a16:creationId xmlns:a16="http://schemas.microsoft.com/office/drawing/2014/main" xmlns="" id="{A62BD66E-7667-4776-B02F-F58F8530B04A}"/>
              </a:ext>
            </a:extLst>
          </p:cNvPr>
          <p:cNvSpPr/>
          <p:nvPr/>
        </p:nvSpPr>
        <p:spPr>
          <a:xfrm>
            <a:off x="1703482" y="2564259"/>
            <a:ext cx="1212321" cy="1596313"/>
          </a:xfrm>
          <a:prstGeom prst="can">
            <a:avLst>
              <a:gd name="adj" fmla="val 315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3FF629E8-B612-4054-9907-DEE378349127}"/>
              </a:ext>
            </a:extLst>
          </p:cNvPr>
          <p:cNvSpPr/>
          <p:nvPr/>
        </p:nvSpPr>
        <p:spPr>
          <a:xfrm>
            <a:off x="2251426" y="3362415"/>
            <a:ext cx="108012" cy="1080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E18060C-B6B8-4A9F-BAFA-671A21A34785}"/>
              </a:ext>
            </a:extLst>
          </p:cNvPr>
          <p:cNvSpPr txBox="1"/>
          <p:nvPr/>
        </p:nvSpPr>
        <p:spPr>
          <a:xfrm>
            <a:off x="1929811" y="324825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6000697F-ABB8-494E-8CCC-5A1B59FF43FB}"/>
              </a:ext>
            </a:extLst>
          </p:cNvPr>
          <p:cNvCxnSpPr/>
          <p:nvPr/>
        </p:nvCxnSpPr>
        <p:spPr>
          <a:xfrm>
            <a:off x="2987824" y="3980552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A9F84A65-3739-41D6-8272-5AC538B92972}"/>
              </a:ext>
            </a:extLst>
          </p:cNvPr>
          <p:cNvCxnSpPr/>
          <p:nvPr/>
        </p:nvCxnSpPr>
        <p:spPr>
          <a:xfrm>
            <a:off x="2987824" y="3416421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AF5F3140-3EAC-4837-8CC5-BC1765A1A508}"/>
              </a:ext>
            </a:extLst>
          </p:cNvPr>
          <p:cNvCxnSpPr/>
          <p:nvPr/>
        </p:nvCxnSpPr>
        <p:spPr>
          <a:xfrm>
            <a:off x="2983571" y="2771155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xmlns="" id="{1F41FACE-E4C6-4BE3-8389-411387B3E7B5}"/>
              </a:ext>
            </a:extLst>
          </p:cNvPr>
          <p:cNvCxnSpPr>
            <a:cxnSpLocks/>
          </p:cNvCxnSpPr>
          <p:nvPr/>
        </p:nvCxnSpPr>
        <p:spPr>
          <a:xfrm>
            <a:off x="3487627" y="2771155"/>
            <a:ext cx="0" cy="6452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xmlns="" id="{C1CAA0E6-3B13-468F-B509-803D54F31855}"/>
              </a:ext>
            </a:extLst>
          </p:cNvPr>
          <p:cNvCxnSpPr>
            <a:cxnSpLocks/>
          </p:cNvCxnSpPr>
          <p:nvPr/>
        </p:nvCxnSpPr>
        <p:spPr>
          <a:xfrm>
            <a:off x="3487627" y="3416421"/>
            <a:ext cx="0" cy="56413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E6105F0-82C5-48A0-AB92-6624EC401D1F}"/>
              </a:ext>
            </a:extLst>
          </p:cNvPr>
          <p:cNvSpPr txBox="1"/>
          <p:nvPr/>
        </p:nvSpPr>
        <p:spPr>
          <a:xfrm>
            <a:off x="3536413" y="290912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3CC8FA6-489A-4DFD-A411-9049B513658C}"/>
              </a:ext>
            </a:extLst>
          </p:cNvPr>
          <p:cNvSpPr txBox="1"/>
          <p:nvPr/>
        </p:nvSpPr>
        <p:spPr>
          <a:xfrm>
            <a:off x="3551132" y="350085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F3AE975E-970D-4F49-A942-408D31B57896}"/>
              </a:ext>
            </a:extLst>
          </p:cNvPr>
          <p:cNvSpPr txBox="1"/>
          <p:nvPr/>
        </p:nvSpPr>
        <p:spPr>
          <a:xfrm>
            <a:off x="5076056" y="2613099"/>
            <a:ext cx="3606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液体压强公式中的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是指（        ）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A31CFD47-4095-49D6-9FC2-E13AC70F0EB7}"/>
              </a:ext>
            </a:extLst>
          </p:cNvPr>
          <p:cNvSpPr/>
          <p:nvPr/>
        </p:nvSpPr>
        <p:spPr>
          <a:xfrm>
            <a:off x="5214645" y="3419212"/>
            <a:ext cx="797510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r>
              <a:rPr lang="zh-CN" altLang="en-US" dirty="0"/>
              <a:t>、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xmlns="" id="{C9B9065A-577F-4099-A953-EC6DA079DD4B}"/>
              </a:ext>
            </a:extLst>
          </p:cNvPr>
          <p:cNvSpPr/>
          <p:nvPr/>
        </p:nvSpPr>
        <p:spPr>
          <a:xfrm>
            <a:off x="6926157" y="3419212"/>
            <a:ext cx="786656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r>
              <a:rPr lang="zh-CN" altLang="en-US" dirty="0"/>
              <a:t>、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56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例题讲解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CFE1B10-1A93-4D2D-A86D-48DA03261ABF}"/>
              </a:ext>
            </a:extLst>
          </p:cNvPr>
          <p:cNvSpPr txBox="1"/>
          <p:nvPr/>
        </p:nvSpPr>
        <p:spPr>
          <a:xfrm>
            <a:off x="899592" y="1636891"/>
            <a:ext cx="7571303" cy="128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有一个圆柱形玻璃瓶，瓶身粗细均匀，瓶底很薄（瓶底厚度不计）。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当在瓶内装有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110 g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水时，用刻度尺测得水深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 cm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 N/kg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），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求：距瓶底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cm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处水的压强是多大？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EE2C6642-BCA8-4D3D-A606-E5021A1F5A6C}"/>
              </a:ext>
            </a:extLst>
          </p:cNvPr>
          <p:cNvCxnSpPr>
            <a:cxnSpLocks/>
          </p:cNvCxnSpPr>
          <p:nvPr/>
        </p:nvCxnSpPr>
        <p:spPr>
          <a:xfrm>
            <a:off x="1404935" y="1924923"/>
            <a:ext cx="66967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5E2C95A2-20CC-4E7D-A730-4672E523F093}"/>
              </a:ext>
            </a:extLst>
          </p:cNvPr>
          <p:cNvSpPr/>
          <p:nvPr/>
        </p:nvSpPr>
        <p:spPr>
          <a:xfrm>
            <a:off x="2394814" y="2121057"/>
            <a:ext cx="569676" cy="3988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1C1FCB96-4C1F-4FE9-9476-7EC0F94A0AC9}"/>
              </a:ext>
            </a:extLst>
          </p:cNvPr>
          <p:cNvSpPr/>
          <p:nvPr/>
        </p:nvSpPr>
        <p:spPr>
          <a:xfrm>
            <a:off x="2964490" y="2121057"/>
            <a:ext cx="239358" cy="3826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1C6D7052-8679-484E-93C2-53058602DE37}"/>
              </a:ext>
            </a:extLst>
          </p:cNvPr>
          <p:cNvSpPr/>
          <p:nvPr/>
        </p:nvSpPr>
        <p:spPr>
          <a:xfrm>
            <a:off x="5537828" y="2121057"/>
            <a:ext cx="641684" cy="382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37446DB8-4C80-473F-BDE0-C5544887CBC4}"/>
              </a:ext>
            </a:extLst>
          </p:cNvPr>
          <p:cNvCxnSpPr>
            <a:cxnSpLocks/>
          </p:cNvCxnSpPr>
          <p:nvPr/>
        </p:nvCxnSpPr>
        <p:spPr>
          <a:xfrm>
            <a:off x="5033772" y="2500236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F5266E9D-83C3-4DB7-B898-F510D2DBBE17}"/>
              </a:ext>
            </a:extLst>
          </p:cNvPr>
          <p:cNvCxnSpPr>
            <a:cxnSpLocks/>
          </p:cNvCxnSpPr>
          <p:nvPr/>
        </p:nvCxnSpPr>
        <p:spPr>
          <a:xfrm>
            <a:off x="6314406" y="2509573"/>
            <a:ext cx="12241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C9D5E6A4-F0F6-42E0-B9F7-F6D7BA53F343}"/>
              </a:ext>
            </a:extLst>
          </p:cNvPr>
          <p:cNvCxnSpPr>
            <a:cxnSpLocks/>
          </p:cNvCxnSpPr>
          <p:nvPr/>
        </p:nvCxnSpPr>
        <p:spPr>
          <a:xfrm>
            <a:off x="1475656" y="2915811"/>
            <a:ext cx="11521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BEB4D984-234B-4A7E-8E64-A8E8733EC6BD}"/>
              </a:ext>
            </a:extLst>
          </p:cNvPr>
          <p:cNvSpPr/>
          <p:nvPr/>
        </p:nvSpPr>
        <p:spPr>
          <a:xfrm>
            <a:off x="2910140" y="2549131"/>
            <a:ext cx="239358" cy="3826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787EDB65-E5F6-4CD1-8DA5-AD81B4DB1836}"/>
              </a:ext>
            </a:extLst>
          </p:cNvPr>
          <p:cNvCxnSpPr>
            <a:cxnSpLocks/>
          </p:cNvCxnSpPr>
          <p:nvPr/>
        </p:nvCxnSpPr>
        <p:spPr>
          <a:xfrm>
            <a:off x="3385768" y="2915811"/>
            <a:ext cx="504056" cy="58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xmlns="" id="{03B46CFB-23D2-4080-BD40-C074983C4E57}"/>
              </a:ext>
            </a:extLst>
          </p:cNvPr>
          <p:cNvCxnSpPr>
            <a:cxnSpLocks/>
          </p:cNvCxnSpPr>
          <p:nvPr/>
        </p:nvCxnSpPr>
        <p:spPr>
          <a:xfrm flipV="1">
            <a:off x="4427984" y="1440583"/>
            <a:ext cx="0" cy="3926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73582CFE-929B-4848-A279-1AECC61EC699}"/>
              </a:ext>
            </a:extLst>
          </p:cNvPr>
          <p:cNvSpPr txBox="1"/>
          <p:nvPr/>
        </p:nvSpPr>
        <p:spPr>
          <a:xfrm>
            <a:off x="3412321" y="113159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桶的形状是圆柱体</a:t>
            </a:r>
          </a:p>
        </p:txBody>
      </p:sp>
    </p:spTree>
    <p:extLst>
      <p:ext uri="{BB962C8B-B14F-4D97-AF65-F5344CB8AC3E}">
        <p14:creationId xmlns:p14="http://schemas.microsoft.com/office/powerpoint/2010/main" xmlns="" val="37679837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26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例题讲解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A25BA6E5-B642-4CEE-8B28-F4AEEC1902FD}"/>
              </a:ext>
            </a:extLst>
          </p:cNvPr>
          <p:cNvGrpSpPr/>
          <p:nvPr/>
        </p:nvGrpSpPr>
        <p:grpSpPr>
          <a:xfrm>
            <a:off x="1763688" y="2413477"/>
            <a:ext cx="1228022" cy="2164886"/>
            <a:chOff x="887790" y="2075185"/>
            <a:chExt cx="1228022" cy="2164886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0D29AD2B-AD7D-45EC-85F9-BDB5E3B1DEBC}"/>
                </a:ext>
              </a:extLst>
            </p:cNvPr>
            <p:cNvSpPr/>
            <p:nvPr/>
          </p:nvSpPr>
          <p:spPr>
            <a:xfrm>
              <a:off x="887790" y="2075185"/>
              <a:ext cx="1224136" cy="369332"/>
            </a:xfrm>
            <a:prstGeom prst="ellipse">
              <a:avLst/>
            </a:prstGeom>
            <a:noFill/>
            <a:ln w="9525">
              <a:solidFill>
                <a:srgbClr val="EF9F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A7D22822-F1FA-488A-A831-446DD6359ECA}"/>
                </a:ext>
              </a:extLst>
            </p:cNvPr>
            <p:cNvCxnSpPr/>
            <p:nvPr/>
          </p:nvCxnSpPr>
          <p:spPr>
            <a:xfrm>
              <a:off x="887790" y="2259851"/>
              <a:ext cx="0" cy="18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7DFBE94B-35E1-4458-A7A2-1C442B6EBF3F}"/>
                </a:ext>
              </a:extLst>
            </p:cNvPr>
            <p:cNvCxnSpPr/>
            <p:nvPr/>
          </p:nvCxnSpPr>
          <p:spPr>
            <a:xfrm>
              <a:off x="2115812" y="2259851"/>
              <a:ext cx="0" cy="18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弧形 21">
              <a:extLst>
                <a:ext uri="{FF2B5EF4-FFF2-40B4-BE49-F238E27FC236}">
                  <a16:creationId xmlns:a16="http://schemas.microsoft.com/office/drawing/2014/main" xmlns="" id="{0E303E3E-3C74-44BB-8903-A4E2C36D0405}"/>
                </a:ext>
              </a:extLst>
            </p:cNvPr>
            <p:cNvSpPr/>
            <p:nvPr/>
          </p:nvSpPr>
          <p:spPr>
            <a:xfrm>
              <a:off x="889836" y="3880031"/>
              <a:ext cx="1224136" cy="360040"/>
            </a:xfrm>
            <a:prstGeom prst="arc">
              <a:avLst>
                <a:gd name="adj1" fmla="val 10795274"/>
                <a:gd name="adj2" fmla="val 6378"/>
              </a:avLst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弧形 23">
              <a:extLst>
                <a:ext uri="{FF2B5EF4-FFF2-40B4-BE49-F238E27FC236}">
                  <a16:creationId xmlns:a16="http://schemas.microsoft.com/office/drawing/2014/main" xmlns="" id="{715C26CE-A42E-41AB-A1EB-CAA07454B740}"/>
                </a:ext>
              </a:extLst>
            </p:cNvPr>
            <p:cNvSpPr/>
            <p:nvPr/>
          </p:nvSpPr>
          <p:spPr>
            <a:xfrm flipV="1">
              <a:off x="889836" y="3880031"/>
              <a:ext cx="1224136" cy="360040"/>
            </a:xfrm>
            <a:prstGeom prst="arc">
              <a:avLst>
                <a:gd name="adj1" fmla="val 10795274"/>
                <a:gd name="adj2" fmla="val 6378"/>
              </a:avLst>
            </a:prstGeom>
            <a:ln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圆柱形 24">
            <a:extLst>
              <a:ext uri="{FF2B5EF4-FFF2-40B4-BE49-F238E27FC236}">
                <a16:creationId xmlns:a16="http://schemas.microsoft.com/office/drawing/2014/main" xmlns="" id="{DD5D8EC7-1D9C-4E2F-9909-03A4325D5EAD}"/>
              </a:ext>
            </a:extLst>
          </p:cNvPr>
          <p:cNvSpPr/>
          <p:nvPr/>
        </p:nvSpPr>
        <p:spPr>
          <a:xfrm>
            <a:off x="1775503" y="2982050"/>
            <a:ext cx="1212321" cy="1596313"/>
          </a:xfrm>
          <a:prstGeom prst="can">
            <a:avLst>
              <a:gd name="adj" fmla="val 315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0F2EB3E2-B917-4912-B1F3-3E18F73C294D}"/>
              </a:ext>
            </a:extLst>
          </p:cNvPr>
          <p:cNvSpPr/>
          <p:nvPr/>
        </p:nvSpPr>
        <p:spPr>
          <a:xfrm>
            <a:off x="2304943" y="3760118"/>
            <a:ext cx="108012" cy="1080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415D40BF-5657-449B-9907-8B374B07FD98}"/>
              </a:ext>
            </a:extLst>
          </p:cNvPr>
          <p:cNvSpPr txBox="1"/>
          <p:nvPr/>
        </p:nvSpPr>
        <p:spPr>
          <a:xfrm>
            <a:off x="1962927" y="362945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D5CBFFEE-2CB0-41AC-AAD5-707335DCF4F4}"/>
              </a:ext>
            </a:extLst>
          </p:cNvPr>
          <p:cNvCxnSpPr/>
          <p:nvPr/>
        </p:nvCxnSpPr>
        <p:spPr>
          <a:xfrm>
            <a:off x="683568" y="4398343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41D63980-5F59-4CCF-A873-300545AB88BE}"/>
              </a:ext>
            </a:extLst>
          </p:cNvPr>
          <p:cNvCxnSpPr/>
          <p:nvPr/>
        </p:nvCxnSpPr>
        <p:spPr>
          <a:xfrm>
            <a:off x="3059832" y="3758885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0584CFFD-ACB6-4643-9D37-8BAB323A99CB}"/>
              </a:ext>
            </a:extLst>
          </p:cNvPr>
          <p:cNvCxnSpPr/>
          <p:nvPr/>
        </p:nvCxnSpPr>
        <p:spPr>
          <a:xfrm>
            <a:off x="683568" y="3147814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xmlns="" id="{A6F0AD67-D81D-462A-89BD-86CC6A094155}"/>
              </a:ext>
            </a:extLst>
          </p:cNvPr>
          <p:cNvCxnSpPr>
            <a:cxnSpLocks/>
          </p:cNvCxnSpPr>
          <p:nvPr/>
        </p:nvCxnSpPr>
        <p:spPr>
          <a:xfrm>
            <a:off x="1115616" y="3173287"/>
            <a:ext cx="0" cy="122505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0AC0D9F2-801A-46F5-99B7-6FD304912C43}"/>
              </a:ext>
            </a:extLst>
          </p:cNvPr>
          <p:cNvSpPr txBox="1"/>
          <p:nvPr/>
        </p:nvSpPr>
        <p:spPr>
          <a:xfrm>
            <a:off x="509589" y="3588413"/>
            <a:ext cx="98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=11cm</a:t>
            </a: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3EB87CF5-778C-4646-A77C-791C2B4AA0A0}"/>
              </a:ext>
            </a:extLst>
          </p:cNvPr>
          <p:cNvCxnSpPr/>
          <p:nvPr/>
        </p:nvCxnSpPr>
        <p:spPr>
          <a:xfrm>
            <a:off x="3059832" y="4393915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xmlns="" id="{7B508675-A14B-47A9-B251-2764158F36B7}"/>
              </a:ext>
            </a:extLst>
          </p:cNvPr>
          <p:cNvCxnSpPr>
            <a:cxnSpLocks/>
          </p:cNvCxnSpPr>
          <p:nvPr/>
        </p:nvCxnSpPr>
        <p:spPr>
          <a:xfrm>
            <a:off x="3541646" y="3758885"/>
            <a:ext cx="0" cy="626722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05D4AF20-9707-4474-9675-782D16EC19DE}"/>
              </a:ext>
            </a:extLst>
          </p:cNvPr>
          <p:cNvSpPr txBox="1"/>
          <p:nvPr/>
        </p:nvSpPr>
        <p:spPr>
          <a:xfrm>
            <a:off x="3586409" y="3900841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=6cm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E4CFEE02-D850-4DFA-B87F-8C40B832C906}"/>
              </a:ext>
            </a:extLst>
          </p:cNvPr>
          <p:cNvSpPr txBox="1"/>
          <p:nvPr/>
        </p:nvSpPr>
        <p:spPr>
          <a:xfrm>
            <a:off x="4932040" y="3091764"/>
            <a:ext cx="3606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液体压强公式中的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是指（        ）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xmlns="" id="{5F6F73B8-A884-49E3-A1F4-1D14BBFC266A}"/>
              </a:ext>
            </a:extLst>
          </p:cNvPr>
          <p:cNvSpPr/>
          <p:nvPr/>
        </p:nvSpPr>
        <p:spPr>
          <a:xfrm>
            <a:off x="4943626" y="3893251"/>
            <a:ext cx="797510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r>
              <a:rPr lang="zh-CN" altLang="en-US" dirty="0"/>
              <a:t>、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xmlns="" id="{67708086-E44F-4A14-9D74-6A859D29A5B7}"/>
              </a:ext>
            </a:extLst>
          </p:cNvPr>
          <p:cNvSpPr/>
          <p:nvPr/>
        </p:nvSpPr>
        <p:spPr>
          <a:xfrm>
            <a:off x="6155942" y="3893251"/>
            <a:ext cx="786656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r>
              <a:rPr lang="zh-CN" altLang="en-US" dirty="0"/>
              <a:t>、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AFA95688-FDE0-4006-80B4-E26D3F2C1005}"/>
              </a:ext>
            </a:extLst>
          </p:cNvPr>
          <p:cNvCxnSpPr/>
          <p:nvPr/>
        </p:nvCxnSpPr>
        <p:spPr>
          <a:xfrm>
            <a:off x="3059832" y="3147814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xmlns="" id="{F7EC4591-9759-4CFE-8EB9-7E94DA28D155}"/>
              </a:ext>
            </a:extLst>
          </p:cNvPr>
          <p:cNvCxnSpPr>
            <a:cxnSpLocks/>
          </p:cNvCxnSpPr>
          <p:nvPr/>
        </p:nvCxnSpPr>
        <p:spPr>
          <a:xfrm>
            <a:off x="3541646" y="3132163"/>
            <a:ext cx="0" cy="626722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52F7A4D5-1391-4EE3-A8E0-2AC232CBED1A}"/>
              </a:ext>
            </a:extLst>
          </p:cNvPr>
          <p:cNvSpPr txBox="1"/>
          <p:nvPr/>
        </p:nvSpPr>
        <p:spPr>
          <a:xfrm>
            <a:off x="3704018" y="32758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xmlns="" id="{781B5F52-96CC-4A5E-AD8C-7AED1A16FEFD}"/>
              </a:ext>
            </a:extLst>
          </p:cNvPr>
          <p:cNvSpPr/>
          <p:nvPr/>
        </p:nvSpPr>
        <p:spPr>
          <a:xfrm>
            <a:off x="7302027" y="3893251"/>
            <a:ext cx="1271109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</a:t>
            </a:r>
            <a:r>
              <a:rPr lang="zh-CN" altLang="en-US" dirty="0"/>
              <a:t>、都不是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E2DC9C8-F1BB-4103-84CD-2582606B29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8" y="371978"/>
            <a:ext cx="5502201" cy="19005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65420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0" grpId="0"/>
      <p:bldP spid="37" grpId="0"/>
      <p:bldP spid="40" grpId="0"/>
      <p:bldP spid="21" grpId="0"/>
      <p:bldP spid="23" grpId="0" animBg="1"/>
      <p:bldP spid="26" grpId="0" animBg="1"/>
      <p:bldP spid="31" grpId="0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例题讲解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CFE1B10-1A93-4D2D-A86D-48DA03261ABF}"/>
              </a:ext>
            </a:extLst>
          </p:cNvPr>
          <p:cNvSpPr txBox="1"/>
          <p:nvPr/>
        </p:nvSpPr>
        <p:spPr>
          <a:xfrm>
            <a:off x="683568" y="843558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有一个圆柱形玻璃瓶，瓶身粗细均匀，瓶底很薄（瓶底厚度不计）。当在瓶内装有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110 g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水时，用刻度尺测得水深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 cm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 N/kg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），求：距瓶底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cm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处水的压强是多大？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93C0E6E-F824-4641-8C2E-CB61718760A3}"/>
              </a:ext>
            </a:extLst>
          </p:cNvPr>
          <p:cNvGrpSpPr/>
          <p:nvPr/>
        </p:nvGrpSpPr>
        <p:grpSpPr>
          <a:xfrm>
            <a:off x="509589" y="2503615"/>
            <a:ext cx="3166167" cy="1732838"/>
            <a:chOff x="509589" y="2413477"/>
            <a:chExt cx="3955587" cy="2164886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FF11399A-6BB5-4822-B21F-3ED6BA7A70C2}"/>
                </a:ext>
              </a:extLst>
            </p:cNvPr>
            <p:cNvGrpSpPr/>
            <p:nvPr/>
          </p:nvGrpSpPr>
          <p:grpSpPr>
            <a:xfrm>
              <a:off x="1763688" y="2413477"/>
              <a:ext cx="1228022" cy="2164886"/>
              <a:chOff x="887790" y="2075185"/>
              <a:chExt cx="1228022" cy="2164886"/>
            </a:xfrm>
          </p:grpSpPr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xmlns="" id="{57138015-75EB-4F3D-861E-A32CF2C25175}"/>
                  </a:ext>
                </a:extLst>
              </p:cNvPr>
              <p:cNvSpPr/>
              <p:nvPr/>
            </p:nvSpPr>
            <p:spPr>
              <a:xfrm>
                <a:off x="887790" y="2075185"/>
                <a:ext cx="1224136" cy="369332"/>
              </a:xfrm>
              <a:prstGeom prst="ellipse">
                <a:avLst/>
              </a:prstGeom>
              <a:noFill/>
              <a:ln w="9525">
                <a:solidFill>
                  <a:srgbClr val="EF9F2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="" id="{7F567EE2-4FFD-4F9E-A921-FD6720C31F33}"/>
                  </a:ext>
                </a:extLst>
              </p:cNvPr>
              <p:cNvCxnSpPr/>
              <p:nvPr/>
            </p:nvCxnSpPr>
            <p:spPr>
              <a:xfrm>
                <a:off x="887790" y="2259851"/>
                <a:ext cx="0" cy="1800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="" id="{770FB10A-1AAA-4363-8545-484D5C16A758}"/>
                  </a:ext>
                </a:extLst>
              </p:cNvPr>
              <p:cNvCxnSpPr/>
              <p:nvPr/>
            </p:nvCxnSpPr>
            <p:spPr>
              <a:xfrm>
                <a:off x="2115812" y="2259851"/>
                <a:ext cx="0" cy="1800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弧形 39">
                <a:extLst>
                  <a:ext uri="{FF2B5EF4-FFF2-40B4-BE49-F238E27FC236}">
                    <a16:creationId xmlns:a16="http://schemas.microsoft.com/office/drawing/2014/main" xmlns="" id="{BA5D2D66-20BA-430D-A2B2-5CCFFE456BE7}"/>
                  </a:ext>
                </a:extLst>
              </p:cNvPr>
              <p:cNvSpPr/>
              <p:nvPr/>
            </p:nvSpPr>
            <p:spPr>
              <a:xfrm>
                <a:off x="889836" y="3880031"/>
                <a:ext cx="1224136" cy="360040"/>
              </a:xfrm>
              <a:prstGeom prst="arc">
                <a:avLst>
                  <a:gd name="adj1" fmla="val 10795274"/>
                  <a:gd name="adj2" fmla="val 6378"/>
                </a:avLst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弧形 40">
                <a:extLst>
                  <a:ext uri="{FF2B5EF4-FFF2-40B4-BE49-F238E27FC236}">
                    <a16:creationId xmlns:a16="http://schemas.microsoft.com/office/drawing/2014/main" xmlns="" id="{F41A0555-86C1-4D8B-B21D-FCB115633C90}"/>
                  </a:ext>
                </a:extLst>
              </p:cNvPr>
              <p:cNvSpPr/>
              <p:nvPr/>
            </p:nvSpPr>
            <p:spPr>
              <a:xfrm flipV="1">
                <a:off x="889836" y="3880031"/>
                <a:ext cx="1224136" cy="360040"/>
              </a:xfrm>
              <a:prstGeom prst="arc">
                <a:avLst>
                  <a:gd name="adj1" fmla="val 10795274"/>
                  <a:gd name="adj2" fmla="val 6378"/>
                </a:avLst>
              </a:prstGeom>
              <a:ln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圆柱形 18">
              <a:extLst>
                <a:ext uri="{FF2B5EF4-FFF2-40B4-BE49-F238E27FC236}">
                  <a16:creationId xmlns:a16="http://schemas.microsoft.com/office/drawing/2014/main" xmlns="" id="{30B49B5B-2ED7-4611-B537-F67F07071BBE}"/>
                </a:ext>
              </a:extLst>
            </p:cNvPr>
            <p:cNvSpPr/>
            <p:nvPr/>
          </p:nvSpPr>
          <p:spPr>
            <a:xfrm>
              <a:off x="1775503" y="2982050"/>
              <a:ext cx="1212321" cy="1596313"/>
            </a:xfrm>
            <a:prstGeom prst="can">
              <a:avLst>
                <a:gd name="adj" fmla="val 315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6B0B613A-8542-4608-A3E6-1DA797075AE4}"/>
                </a:ext>
              </a:extLst>
            </p:cNvPr>
            <p:cNvSpPr/>
            <p:nvPr/>
          </p:nvSpPr>
          <p:spPr>
            <a:xfrm>
              <a:off x="2304943" y="3760118"/>
              <a:ext cx="108012" cy="10801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E91D430F-5453-4726-BF4D-7ACF15116095}"/>
                </a:ext>
              </a:extLst>
            </p:cNvPr>
            <p:cNvSpPr txBox="1"/>
            <p:nvPr/>
          </p:nvSpPr>
          <p:spPr>
            <a:xfrm>
              <a:off x="1962927" y="3629458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A</a:t>
              </a:r>
              <a:endParaRPr lang="zh-CN" altLang="en-US" dirty="0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A00591C5-2BD8-4C85-B9D0-538069D25F7D}"/>
                </a:ext>
              </a:extLst>
            </p:cNvPr>
            <p:cNvCxnSpPr/>
            <p:nvPr/>
          </p:nvCxnSpPr>
          <p:spPr>
            <a:xfrm>
              <a:off x="683568" y="4398343"/>
              <a:ext cx="10081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FDF8E778-4756-43E9-BD79-99B8397A89C5}"/>
                </a:ext>
              </a:extLst>
            </p:cNvPr>
            <p:cNvCxnSpPr/>
            <p:nvPr/>
          </p:nvCxnSpPr>
          <p:spPr>
            <a:xfrm>
              <a:off x="3059832" y="3758885"/>
              <a:ext cx="10081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84D2D82A-FA6C-45BD-89B3-7544DDE6F1A2}"/>
                </a:ext>
              </a:extLst>
            </p:cNvPr>
            <p:cNvCxnSpPr/>
            <p:nvPr/>
          </p:nvCxnSpPr>
          <p:spPr>
            <a:xfrm>
              <a:off x="683568" y="3147814"/>
              <a:ext cx="10081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xmlns="" id="{808C953E-7DA5-495F-9F69-B99F333EEBF1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3173287"/>
              <a:ext cx="0" cy="1225056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2F4E0C80-6C5A-410F-921C-8D3BD68FB98D}"/>
                </a:ext>
              </a:extLst>
            </p:cNvPr>
            <p:cNvSpPr txBox="1"/>
            <p:nvPr/>
          </p:nvSpPr>
          <p:spPr>
            <a:xfrm>
              <a:off x="509589" y="3588413"/>
              <a:ext cx="985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=11cm</a:t>
              </a: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EDBD885A-C28C-4BD4-ACA9-BFA6A19CCB56}"/>
                </a:ext>
              </a:extLst>
            </p:cNvPr>
            <p:cNvCxnSpPr/>
            <p:nvPr/>
          </p:nvCxnSpPr>
          <p:spPr>
            <a:xfrm>
              <a:off x="3059832" y="4393915"/>
              <a:ext cx="10081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xmlns="" id="{26F864C9-5E98-45CC-B24B-50C08EBEB029}"/>
                </a:ext>
              </a:extLst>
            </p:cNvPr>
            <p:cNvCxnSpPr>
              <a:cxnSpLocks/>
            </p:cNvCxnSpPr>
            <p:nvPr/>
          </p:nvCxnSpPr>
          <p:spPr>
            <a:xfrm>
              <a:off x="3541646" y="3758885"/>
              <a:ext cx="0" cy="62672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711F940A-11CD-4316-A01D-D3DA9B7E9D6A}"/>
                </a:ext>
              </a:extLst>
            </p:cNvPr>
            <p:cNvSpPr txBox="1"/>
            <p:nvPr/>
          </p:nvSpPr>
          <p:spPr>
            <a:xfrm>
              <a:off x="3586409" y="3900841"/>
              <a:ext cx="8787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=6cm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13C01214-0FEC-44BD-AD12-79F595A84163}"/>
              </a:ext>
            </a:extLst>
          </p:cNvPr>
          <p:cNvSpPr txBox="1"/>
          <p:nvPr/>
        </p:nvSpPr>
        <p:spPr>
          <a:xfrm>
            <a:off x="4158719" y="1851670"/>
            <a:ext cx="3939989" cy="7004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已知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r>
              <a:rPr lang="zh-CN" alt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=110g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l-GR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ρ</a:t>
            </a:r>
            <a:r>
              <a:rPr lang="zh-CN" alt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=1.0×10</a:t>
            </a:r>
            <a:r>
              <a:rPr lang="en-US" altLang="zh-CN" sz="14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kg/m</a:t>
            </a:r>
            <a:r>
              <a:rPr lang="en-US" altLang="zh-CN" sz="14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=11cm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lang="en-US" altLang="zh-CN" sz="14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=6cm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=10N/kg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9C6B00A1-53EB-4DB0-80CF-A8D9932271AA}"/>
              </a:ext>
            </a:extLst>
          </p:cNvPr>
          <p:cNvSpPr txBox="1"/>
          <p:nvPr/>
        </p:nvSpPr>
        <p:spPr>
          <a:xfrm>
            <a:off x="4155607" y="2540228"/>
            <a:ext cx="633507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endParaRPr lang="zh-CN" altLang="en-US" sz="1400" i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F6B1F89C-4724-4FFB-8DB4-0E4563CA2CA6}"/>
              </a:ext>
            </a:extLst>
          </p:cNvPr>
          <p:cNvSpPr txBox="1"/>
          <p:nvPr/>
        </p:nvSpPr>
        <p:spPr>
          <a:xfrm>
            <a:off x="4155607" y="2905361"/>
            <a:ext cx="3951466" cy="70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）液体深度：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 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=11cm – 6 cm = 5 cm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= 0.05 m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6A75CBC1-0C68-4D94-A198-DF9F539B30A7}"/>
              </a:ext>
            </a:extLst>
          </p:cNvPr>
          <p:cNvSpPr txBox="1"/>
          <p:nvPr/>
        </p:nvSpPr>
        <p:spPr>
          <a:xfrm>
            <a:off x="4155607" y="3515597"/>
            <a:ext cx="3951723" cy="7004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）液体压强：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 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 </a:t>
            </a:r>
            <a:r>
              <a:rPr lang="el-GR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ρ</a:t>
            </a:r>
            <a:r>
              <a:rPr lang="zh-CN" alt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</a:t>
            </a:r>
            <a:r>
              <a:rPr lang="en-US" altLang="zh-CN" sz="1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gh</a:t>
            </a:r>
            <a:r>
              <a:rPr lang="en-US" altLang="zh-CN" sz="1400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 1.0×10</a:t>
            </a:r>
            <a:r>
              <a:rPr lang="en-US" altLang="zh-CN" sz="14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kg/m</a:t>
            </a:r>
            <a:r>
              <a:rPr lang="en-US" altLang="zh-CN" sz="14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×10N/kg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×0.05m = 500 P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A55D712A-F0C6-49B8-9F2D-5D145717E50D}"/>
              </a:ext>
            </a:extLst>
          </p:cNvPr>
          <p:cNvSpPr txBox="1"/>
          <p:nvPr/>
        </p:nvSpPr>
        <p:spPr>
          <a:xfrm>
            <a:off x="4150381" y="4180624"/>
            <a:ext cx="3106941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：距瓶底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6cm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处水的压强是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500P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19440023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6" grpId="0"/>
      <p:bldP spid="27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小结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48A84B8-5E6A-421A-88DD-1CA289A95B8E}"/>
              </a:ext>
            </a:extLst>
          </p:cNvPr>
          <p:cNvSpPr txBox="1"/>
          <p:nvPr/>
        </p:nvSpPr>
        <p:spPr>
          <a:xfrm>
            <a:off x="3852937" y="217338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液体的压强</a:t>
            </a:r>
          </a:p>
        </p:txBody>
      </p:sp>
      <p:sp>
        <p:nvSpPr>
          <p:cNvPr id="7" name="左大括号 6">
            <a:extLst>
              <a:ext uri="{FF2B5EF4-FFF2-40B4-BE49-F238E27FC236}">
                <a16:creationId xmlns:a16="http://schemas.microsoft.com/office/drawing/2014/main" xmlns="" id="{0D382BD2-6741-4C7E-BE38-1F765A145252}"/>
              </a:ext>
            </a:extLst>
          </p:cNvPr>
          <p:cNvSpPr/>
          <p:nvPr/>
        </p:nvSpPr>
        <p:spPr>
          <a:xfrm>
            <a:off x="2928710" y="1208244"/>
            <a:ext cx="244757" cy="2299610"/>
          </a:xfrm>
          <a:prstGeom prst="leftBrace">
            <a:avLst>
              <a:gd name="adj1" fmla="val 39213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D146DE4C-DA03-4E38-B2BD-FED406678D5E}"/>
              </a:ext>
            </a:extLst>
          </p:cNvPr>
          <p:cNvSpPr txBox="1"/>
          <p:nvPr/>
        </p:nvSpPr>
        <p:spPr>
          <a:xfrm>
            <a:off x="3275856" y="105958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液体压强的计算公式：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A8BA0ECC-453B-4647-9D63-4C58D5282403}"/>
              </a:ext>
            </a:extLst>
          </p:cNvPr>
          <p:cNvSpPr txBox="1"/>
          <p:nvPr/>
        </p:nvSpPr>
        <p:spPr>
          <a:xfrm>
            <a:off x="5725526" y="1023578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= </a:t>
            </a:r>
            <a:r>
              <a:rPr lang="el-GR" altLang="zh-CN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ρ</a:t>
            </a:r>
            <a:r>
              <a:rPr lang="en-US" altLang="zh-CN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g h</a:t>
            </a:r>
            <a:endParaRPr lang="zh-CN" altLang="en-US" i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B4ADC19A-6FB2-4DF1-864D-CD713025BE94}"/>
              </a:ext>
            </a:extLst>
          </p:cNvPr>
          <p:cNvSpPr txBox="1"/>
          <p:nvPr/>
        </p:nvSpPr>
        <p:spPr>
          <a:xfrm>
            <a:off x="3275856" y="3219822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的物理意义</a:t>
            </a:r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xmlns="" id="{D7B6D0EC-CB80-4BCA-944E-A848872663E4}"/>
              </a:ext>
            </a:extLst>
          </p:cNvPr>
          <p:cNvSpPr/>
          <p:nvPr/>
        </p:nvSpPr>
        <p:spPr>
          <a:xfrm>
            <a:off x="4735068" y="2646081"/>
            <a:ext cx="244757" cy="1516814"/>
          </a:xfrm>
          <a:prstGeom prst="leftBrace">
            <a:avLst>
              <a:gd name="adj1" fmla="val 39213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525DDB14-3CAC-4A72-94E8-6E674AA59DD3}"/>
              </a:ext>
            </a:extLst>
          </p:cNvPr>
          <p:cNvSpPr txBox="1"/>
          <p:nvPr/>
        </p:nvSpPr>
        <p:spPr>
          <a:xfrm>
            <a:off x="4979825" y="248201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区分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深度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高度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0FEB9841-5086-423F-829D-CE42AEDE389B}"/>
              </a:ext>
            </a:extLst>
          </p:cNvPr>
          <p:cNvSpPr txBox="1"/>
          <p:nvPr/>
        </p:nvSpPr>
        <p:spPr>
          <a:xfrm>
            <a:off x="4979825" y="393525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做草图作为辅助</a:t>
            </a:r>
          </a:p>
        </p:txBody>
      </p:sp>
    </p:spTree>
    <p:extLst>
      <p:ext uri="{BB962C8B-B14F-4D97-AF65-F5344CB8AC3E}">
        <p14:creationId xmlns:p14="http://schemas.microsoft.com/office/powerpoint/2010/main" xmlns="" val="24163992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-0.25434 -0.0003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26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14" grpId="0"/>
      <p:bldP spid="16" grpId="0"/>
      <p:bldP spid="18" grpId="0"/>
      <p:bldP spid="19" grpId="0" animBg="1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例题讲解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CFE1B10-1A93-4D2D-A86D-48DA03261ABF}"/>
              </a:ext>
            </a:extLst>
          </p:cNvPr>
          <p:cNvSpPr txBox="1"/>
          <p:nvPr/>
        </p:nvSpPr>
        <p:spPr>
          <a:xfrm>
            <a:off x="899592" y="1203598"/>
            <a:ext cx="770743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有一个圆柱形玻璃瓶，瓶身粗细均匀，瓶底很薄（瓶底厚度不计）。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当在瓶内装有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110 g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水时，用刻度尺测得水深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 cm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 N/kg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），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求：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）距瓶底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cm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处水的压强是多大？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）将瓶内的水倒干净，换成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96 g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某待测液体，待测液体在瓶内的深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度为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12 cm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，那么待测液体对瓶底的压强是多大？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EE2C6642-BCA8-4D3D-A606-E5021A1F5A6C}"/>
              </a:ext>
            </a:extLst>
          </p:cNvPr>
          <p:cNvCxnSpPr>
            <a:cxnSpLocks/>
          </p:cNvCxnSpPr>
          <p:nvPr/>
        </p:nvCxnSpPr>
        <p:spPr>
          <a:xfrm>
            <a:off x="1404935" y="1491630"/>
            <a:ext cx="66967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5E2C95A2-20CC-4E7D-A730-4672E523F093}"/>
              </a:ext>
            </a:extLst>
          </p:cNvPr>
          <p:cNvSpPr/>
          <p:nvPr/>
        </p:nvSpPr>
        <p:spPr>
          <a:xfrm>
            <a:off x="2394814" y="1687764"/>
            <a:ext cx="569676" cy="3988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1C1FCB96-4C1F-4FE9-9476-7EC0F94A0AC9}"/>
              </a:ext>
            </a:extLst>
          </p:cNvPr>
          <p:cNvSpPr/>
          <p:nvPr/>
        </p:nvSpPr>
        <p:spPr>
          <a:xfrm>
            <a:off x="2964490" y="1687764"/>
            <a:ext cx="239358" cy="3826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1C6D7052-8679-484E-93C2-53058602DE37}"/>
              </a:ext>
            </a:extLst>
          </p:cNvPr>
          <p:cNvSpPr/>
          <p:nvPr/>
        </p:nvSpPr>
        <p:spPr>
          <a:xfrm>
            <a:off x="5537828" y="1687764"/>
            <a:ext cx="641684" cy="382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37446DB8-4C80-473F-BDE0-C5544887CBC4}"/>
              </a:ext>
            </a:extLst>
          </p:cNvPr>
          <p:cNvCxnSpPr>
            <a:cxnSpLocks/>
          </p:cNvCxnSpPr>
          <p:nvPr/>
        </p:nvCxnSpPr>
        <p:spPr>
          <a:xfrm>
            <a:off x="5033772" y="2066943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F5266E9D-83C3-4DB7-B898-F510D2DBBE17}"/>
              </a:ext>
            </a:extLst>
          </p:cNvPr>
          <p:cNvCxnSpPr>
            <a:cxnSpLocks/>
          </p:cNvCxnSpPr>
          <p:nvPr/>
        </p:nvCxnSpPr>
        <p:spPr>
          <a:xfrm>
            <a:off x="6314406" y="2076280"/>
            <a:ext cx="12241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C9D5E6A4-F0F6-42E0-B9F7-F6D7BA53F343}"/>
              </a:ext>
            </a:extLst>
          </p:cNvPr>
          <p:cNvCxnSpPr>
            <a:cxnSpLocks/>
          </p:cNvCxnSpPr>
          <p:nvPr/>
        </p:nvCxnSpPr>
        <p:spPr>
          <a:xfrm>
            <a:off x="1581768" y="2883472"/>
            <a:ext cx="11521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BEB4D984-234B-4A7E-8E64-A8E8733EC6BD}"/>
              </a:ext>
            </a:extLst>
          </p:cNvPr>
          <p:cNvSpPr/>
          <p:nvPr/>
        </p:nvSpPr>
        <p:spPr>
          <a:xfrm>
            <a:off x="3016252" y="2516792"/>
            <a:ext cx="239358" cy="3826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787EDB65-E5F6-4CD1-8DA5-AD81B4DB1836}"/>
              </a:ext>
            </a:extLst>
          </p:cNvPr>
          <p:cNvCxnSpPr>
            <a:cxnSpLocks/>
          </p:cNvCxnSpPr>
          <p:nvPr/>
        </p:nvCxnSpPr>
        <p:spPr>
          <a:xfrm>
            <a:off x="3491880" y="2883472"/>
            <a:ext cx="504056" cy="58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xmlns="" id="{03B46CFB-23D2-4080-BD40-C074983C4E57}"/>
              </a:ext>
            </a:extLst>
          </p:cNvPr>
          <p:cNvCxnSpPr>
            <a:cxnSpLocks/>
          </p:cNvCxnSpPr>
          <p:nvPr/>
        </p:nvCxnSpPr>
        <p:spPr>
          <a:xfrm flipV="1">
            <a:off x="4427984" y="1007290"/>
            <a:ext cx="0" cy="3926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73582CFE-929B-4848-A279-1AECC61EC699}"/>
              </a:ext>
            </a:extLst>
          </p:cNvPr>
          <p:cNvSpPr txBox="1"/>
          <p:nvPr/>
        </p:nvSpPr>
        <p:spPr>
          <a:xfrm>
            <a:off x="3412321" y="69829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桶的形状是圆柱体</a:t>
            </a:r>
          </a:p>
        </p:txBody>
      </p:sp>
    </p:spTree>
    <p:extLst>
      <p:ext uri="{BB962C8B-B14F-4D97-AF65-F5344CB8AC3E}">
        <p14:creationId xmlns:p14="http://schemas.microsoft.com/office/powerpoint/2010/main" xmlns="" val="891335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26" grpId="0" animBg="1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例题讲解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6861B91-20F0-4B32-B820-C2C05C53BC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267494"/>
            <a:ext cx="5214678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A25BA6E5-B642-4CEE-8B28-F4AEEC1902FD}"/>
              </a:ext>
            </a:extLst>
          </p:cNvPr>
          <p:cNvGrpSpPr/>
          <p:nvPr/>
        </p:nvGrpSpPr>
        <p:grpSpPr>
          <a:xfrm>
            <a:off x="1763688" y="2413477"/>
            <a:ext cx="1228022" cy="2164886"/>
            <a:chOff x="887790" y="2075185"/>
            <a:chExt cx="1228022" cy="2164886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0D29AD2B-AD7D-45EC-85F9-BDB5E3B1DEBC}"/>
                </a:ext>
              </a:extLst>
            </p:cNvPr>
            <p:cNvSpPr/>
            <p:nvPr/>
          </p:nvSpPr>
          <p:spPr>
            <a:xfrm>
              <a:off x="887790" y="2075185"/>
              <a:ext cx="1224136" cy="369332"/>
            </a:xfrm>
            <a:prstGeom prst="ellipse">
              <a:avLst/>
            </a:prstGeom>
            <a:noFill/>
            <a:ln w="9525">
              <a:solidFill>
                <a:srgbClr val="EF9F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A7D22822-F1FA-488A-A831-446DD6359ECA}"/>
                </a:ext>
              </a:extLst>
            </p:cNvPr>
            <p:cNvCxnSpPr/>
            <p:nvPr/>
          </p:nvCxnSpPr>
          <p:spPr>
            <a:xfrm>
              <a:off x="887790" y="2259851"/>
              <a:ext cx="0" cy="18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7DFBE94B-35E1-4458-A7A2-1C442B6EBF3F}"/>
                </a:ext>
              </a:extLst>
            </p:cNvPr>
            <p:cNvCxnSpPr/>
            <p:nvPr/>
          </p:nvCxnSpPr>
          <p:spPr>
            <a:xfrm>
              <a:off x="2115812" y="2259851"/>
              <a:ext cx="0" cy="1800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弧形 21">
              <a:extLst>
                <a:ext uri="{FF2B5EF4-FFF2-40B4-BE49-F238E27FC236}">
                  <a16:creationId xmlns:a16="http://schemas.microsoft.com/office/drawing/2014/main" xmlns="" id="{0E303E3E-3C74-44BB-8903-A4E2C36D0405}"/>
                </a:ext>
              </a:extLst>
            </p:cNvPr>
            <p:cNvSpPr/>
            <p:nvPr/>
          </p:nvSpPr>
          <p:spPr>
            <a:xfrm>
              <a:off x="889836" y="3880031"/>
              <a:ext cx="1224136" cy="360040"/>
            </a:xfrm>
            <a:prstGeom prst="arc">
              <a:avLst>
                <a:gd name="adj1" fmla="val 10795274"/>
                <a:gd name="adj2" fmla="val 6378"/>
              </a:avLst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弧形 23">
              <a:extLst>
                <a:ext uri="{FF2B5EF4-FFF2-40B4-BE49-F238E27FC236}">
                  <a16:creationId xmlns:a16="http://schemas.microsoft.com/office/drawing/2014/main" xmlns="" id="{715C26CE-A42E-41AB-A1EB-CAA07454B740}"/>
                </a:ext>
              </a:extLst>
            </p:cNvPr>
            <p:cNvSpPr/>
            <p:nvPr/>
          </p:nvSpPr>
          <p:spPr>
            <a:xfrm flipV="1">
              <a:off x="889836" y="3880031"/>
              <a:ext cx="1224136" cy="360040"/>
            </a:xfrm>
            <a:prstGeom prst="arc">
              <a:avLst>
                <a:gd name="adj1" fmla="val 10795274"/>
                <a:gd name="adj2" fmla="val 6378"/>
              </a:avLst>
            </a:prstGeom>
            <a:ln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圆柱形 24">
            <a:extLst>
              <a:ext uri="{FF2B5EF4-FFF2-40B4-BE49-F238E27FC236}">
                <a16:creationId xmlns:a16="http://schemas.microsoft.com/office/drawing/2014/main" xmlns="" id="{DD5D8EC7-1D9C-4E2F-9909-03A4325D5EAD}"/>
              </a:ext>
            </a:extLst>
          </p:cNvPr>
          <p:cNvSpPr/>
          <p:nvPr/>
        </p:nvSpPr>
        <p:spPr>
          <a:xfrm>
            <a:off x="1775503" y="2982050"/>
            <a:ext cx="1212321" cy="1596313"/>
          </a:xfrm>
          <a:prstGeom prst="can">
            <a:avLst>
              <a:gd name="adj" fmla="val 315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0F2EB3E2-B917-4912-B1F3-3E18F73C294D}"/>
              </a:ext>
            </a:extLst>
          </p:cNvPr>
          <p:cNvSpPr/>
          <p:nvPr/>
        </p:nvSpPr>
        <p:spPr>
          <a:xfrm>
            <a:off x="2304943" y="3760118"/>
            <a:ext cx="108012" cy="1080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415D40BF-5657-449B-9907-8B374B07FD98}"/>
              </a:ext>
            </a:extLst>
          </p:cNvPr>
          <p:cNvSpPr txBox="1"/>
          <p:nvPr/>
        </p:nvSpPr>
        <p:spPr>
          <a:xfrm>
            <a:off x="1962927" y="362945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</a:t>
            </a:r>
            <a:endParaRPr lang="zh-CN" altLang="en-US" dirty="0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D5CBFFEE-2CB0-41AC-AAD5-707335DCF4F4}"/>
              </a:ext>
            </a:extLst>
          </p:cNvPr>
          <p:cNvCxnSpPr/>
          <p:nvPr/>
        </p:nvCxnSpPr>
        <p:spPr>
          <a:xfrm>
            <a:off x="683568" y="4398343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41D63980-5F59-4CCF-A873-300545AB88BE}"/>
              </a:ext>
            </a:extLst>
          </p:cNvPr>
          <p:cNvCxnSpPr/>
          <p:nvPr/>
        </p:nvCxnSpPr>
        <p:spPr>
          <a:xfrm>
            <a:off x="3059832" y="3758885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0584CFFD-ACB6-4643-9D37-8BAB323A99CB}"/>
              </a:ext>
            </a:extLst>
          </p:cNvPr>
          <p:cNvCxnSpPr/>
          <p:nvPr/>
        </p:nvCxnSpPr>
        <p:spPr>
          <a:xfrm>
            <a:off x="683568" y="3147814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xmlns="" id="{A6F0AD67-D81D-462A-89BD-86CC6A094155}"/>
              </a:ext>
            </a:extLst>
          </p:cNvPr>
          <p:cNvCxnSpPr>
            <a:cxnSpLocks/>
          </p:cNvCxnSpPr>
          <p:nvPr/>
        </p:nvCxnSpPr>
        <p:spPr>
          <a:xfrm>
            <a:off x="1115616" y="3173287"/>
            <a:ext cx="0" cy="122505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0AC0D9F2-801A-46F5-99B7-6FD304912C43}"/>
              </a:ext>
            </a:extLst>
          </p:cNvPr>
          <p:cNvSpPr txBox="1"/>
          <p:nvPr/>
        </p:nvSpPr>
        <p:spPr>
          <a:xfrm>
            <a:off x="509589" y="3588413"/>
            <a:ext cx="985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=11cm</a:t>
            </a: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3EB87CF5-778C-4646-A77C-791C2B4AA0A0}"/>
              </a:ext>
            </a:extLst>
          </p:cNvPr>
          <p:cNvCxnSpPr/>
          <p:nvPr/>
        </p:nvCxnSpPr>
        <p:spPr>
          <a:xfrm>
            <a:off x="3059832" y="4393915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xmlns="" id="{7B508675-A14B-47A9-B251-2764158F36B7}"/>
              </a:ext>
            </a:extLst>
          </p:cNvPr>
          <p:cNvCxnSpPr>
            <a:cxnSpLocks/>
          </p:cNvCxnSpPr>
          <p:nvPr/>
        </p:nvCxnSpPr>
        <p:spPr>
          <a:xfrm>
            <a:off x="3541646" y="3758885"/>
            <a:ext cx="0" cy="626722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05D4AF20-9707-4474-9675-782D16EC19DE}"/>
              </a:ext>
            </a:extLst>
          </p:cNvPr>
          <p:cNvSpPr txBox="1"/>
          <p:nvPr/>
        </p:nvSpPr>
        <p:spPr>
          <a:xfrm>
            <a:off x="3586409" y="3900841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=6cm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E4CFEE02-D850-4DFA-B87F-8C40B832C906}"/>
              </a:ext>
            </a:extLst>
          </p:cNvPr>
          <p:cNvSpPr txBox="1"/>
          <p:nvPr/>
        </p:nvSpPr>
        <p:spPr>
          <a:xfrm>
            <a:off x="4932040" y="3091764"/>
            <a:ext cx="3606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液体压强公式中的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是指（        ）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xmlns="" id="{5F6F73B8-A884-49E3-A1F4-1D14BBFC266A}"/>
              </a:ext>
            </a:extLst>
          </p:cNvPr>
          <p:cNvSpPr/>
          <p:nvPr/>
        </p:nvSpPr>
        <p:spPr>
          <a:xfrm>
            <a:off x="4943626" y="3893251"/>
            <a:ext cx="797510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</a:t>
            </a:r>
            <a:r>
              <a:rPr lang="zh-CN" altLang="en-US" dirty="0"/>
              <a:t>、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xmlns="" id="{67708086-E44F-4A14-9D74-6A859D29A5B7}"/>
              </a:ext>
            </a:extLst>
          </p:cNvPr>
          <p:cNvSpPr/>
          <p:nvPr/>
        </p:nvSpPr>
        <p:spPr>
          <a:xfrm>
            <a:off x="6155942" y="3893251"/>
            <a:ext cx="786656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</a:t>
            </a:r>
            <a:r>
              <a:rPr lang="zh-CN" altLang="en-US" dirty="0"/>
              <a:t>、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AFA95688-FDE0-4006-80B4-E26D3F2C1005}"/>
              </a:ext>
            </a:extLst>
          </p:cNvPr>
          <p:cNvCxnSpPr/>
          <p:nvPr/>
        </p:nvCxnSpPr>
        <p:spPr>
          <a:xfrm>
            <a:off x="3059832" y="3147814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xmlns="" id="{F7EC4591-9759-4CFE-8EB9-7E94DA28D155}"/>
              </a:ext>
            </a:extLst>
          </p:cNvPr>
          <p:cNvCxnSpPr>
            <a:cxnSpLocks/>
          </p:cNvCxnSpPr>
          <p:nvPr/>
        </p:nvCxnSpPr>
        <p:spPr>
          <a:xfrm>
            <a:off x="3541646" y="3132163"/>
            <a:ext cx="0" cy="626722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52F7A4D5-1391-4EE3-A8E0-2AC232CBED1A}"/>
              </a:ext>
            </a:extLst>
          </p:cNvPr>
          <p:cNvSpPr txBox="1"/>
          <p:nvPr/>
        </p:nvSpPr>
        <p:spPr>
          <a:xfrm>
            <a:off x="3704018" y="32758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xmlns="" id="{781B5F52-96CC-4A5E-AD8C-7AED1A16FEFD}"/>
              </a:ext>
            </a:extLst>
          </p:cNvPr>
          <p:cNvSpPr/>
          <p:nvPr/>
        </p:nvSpPr>
        <p:spPr>
          <a:xfrm>
            <a:off x="7302027" y="3893251"/>
            <a:ext cx="1271109" cy="35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</a:t>
            </a:r>
            <a:r>
              <a:rPr lang="zh-CN" altLang="en-US" dirty="0"/>
              <a:t>、都不是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80267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0" grpId="0"/>
      <p:bldP spid="37" grpId="0"/>
      <p:bldP spid="40" grpId="0"/>
      <p:bldP spid="21" grpId="0"/>
      <p:bldP spid="23" grpId="0" animBg="1"/>
      <p:bldP spid="26" grpId="0" animBg="1"/>
      <p:bldP spid="31" grpId="0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509589" y="453617"/>
            <a:ext cx="21605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例题讲解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CFE1B10-1A93-4D2D-A86D-48DA03261ABF}"/>
              </a:ext>
            </a:extLst>
          </p:cNvPr>
          <p:cNvSpPr txBox="1"/>
          <p:nvPr/>
        </p:nvSpPr>
        <p:spPr>
          <a:xfrm>
            <a:off x="683568" y="843558"/>
            <a:ext cx="74168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有一个圆柱形玻璃瓶，瓶身粗细均匀，瓶底很薄（瓶底厚度不计）。当在瓶内装有 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110 g 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水时，用刻度尺测得水深 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 cm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 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取 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 N/kg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），求：</a:t>
            </a:r>
            <a:endParaRPr lang="en-US" altLang="zh-CN" sz="1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）距瓶底 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cm 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处水的压强是多大？</a:t>
            </a:r>
            <a:endParaRPr lang="en-US" altLang="zh-CN" sz="1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）将瓶内的水倒干净，换成 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96 g 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某待测液体，待测液体在瓶内的深度为 </a:t>
            </a: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12 cm</a:t>
            </a:r>
            <a:r>
              <a:rPr lang="zh-CN" altLang="en-US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，那么待测液体对瓶底的压强是多大？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93C0E6E-F824-4641-8C2E-CB61718760A3}"/>
              </a:ext>
            </a:extLst>
          </p:cNvPr>
          <p:cNvGrpSpPr/>
          <p:nvPr/>
        </p:nvGrpSpPr>
        <p:grpSpPr>
          <a:xfrm>
            <a:off x="509589" y="2503615"/>
            <a:ext cx="3166167" cy="1732838"/>
            <a:chOff x="509589" y="2413477"/>
            <a:chExt cx="3955587" cy="2164886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FF11399A-6BB5-4822-B21F-3ED6BA7A70C2}"/>
                </a:ext>
              </a:extLst>
            </p:cNvPr>
            <p:cNvGrpSpPr/>
            <p:nvPr/>
          </p:nvGrpSpPr>
          <p:grpSpPr>
            <a:xfrm>
              <a:off x="1763688" y="2413477"/>
              <a:ext cx="1228022" cy="2164886"/>
              <a:chOff x="887790" y="2075185"/>
              <a:chExt cx="1228022" cy="2164886"/>
            </a:xfrm>
          </p:grpSpPr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xmlns="" id="{57138015-75EB-4F3D-861E-A32CF2C25175}"/>
                  </a:ext>
                </a:extLst>
              </p:cNvPr>
              <p:cNvSpPr/>
              <p:nvPr/>
            </p:nvSpPr>
            <p:spPr>
              <a:xfrm>
                <a:off x="887790" y="2075185"/>
                <a:ext cx="1224136" cy="369332"/>
              </a:xfrm>
              <a:prstGeom prst="ellipse">
                <a:avLst/>
              </a:prstGeom>
              <a:noFill/>
              <a:ln w="9525">
                <a:solidFill>
                  <a:srgbClr val="EF9F2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="" id="{7F567EE2-4FFD-4F9E-A921-FD6720C31F33}"/>
                  </a:ext>
                </a:extLst>
              </p:cNvPr>
              <p:cNvCxnSpPr/>
              <p:nvPr/>
            </p:nvCxnSpPr>
            <p:spPr>
              <a:xfrm>
                <a:off x="887790" y="2259851"/>
                <a:ext cx="0" cy="1800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="" id="{770FB10A-1AAA-4363-8545-484D5C16A758}"/>
                  </a:ext>
                </a:extLst>
              </p:cNvPr>
              <p:cNvCxnSpPr/>
              <p:nvPr/>
            </p:nvCxnSpPr>
            <p:spPr>
              <a:xfrm>
                <a:off x="2115812" y="2259851"/>
                <a:ext cx="0" cy="1800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弧形 39">
                <a:extLst>
                  <a:ext uri="{FF2B5EF4-FFF2-40B4-BE49-F238E27FC236}">
                    <a16:creationId xmlns:a16="http://schemas.microsoft.com/office/drawing/2014/main" xmlns="" id="{BA5D2D66-20BA-430D-A2B2-5CCFFE456BE7}"/>
                  </a:ext>
                </a:extLst>
              </p:cNvPr>
              <p:cNvSpPr/>
              <p:nvPr/>
            </p:nvSpPr>
            <p:spPr>
              <a:xfrm>
                <a:off x="889836" y="3880031"/>
                <a:ext cx="1224136" cy="360040"/>
              </a:xfrm>
              <a:prstGeom prst="arc">
                <a:avLst>
                  <a:gd name="adj1" fmla="val 10795274"/>
                  <a:gd name="adj2" fmla="val 6378"/>
                </a:avLst>
              </a:prstGeom>
              <a:ln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弧形 40">
                <a:extLst>
                  <a:ext uri="{FF2B5EF4-FFF2-40B4-BE49-F238E27FC236}">
                    <a16:creationId xmlns:a16="http://schemas.microsoft.com/office/drawing/2014/main" xmlns="" id="{F41A0555-86C1-4D8B-B21D-FCB115633C90}"/>
                  </a:ext>
                </a:extLst>
              </p:cNvPr>
              <p:cNvSpPr/>
              <p:nvPr/>
            </p:nvSpPr>
            <p:spPr>
              <a:xfrm flipV="1">
                <a:off x="889836" y="3880031"/>
                <a:ext cx="1224136" cy="360040"/>
              </a:xfrm>
              <a:prstGeom prst="arc">
                <a:avLst>
                  <a:gd name="adj1" fmla="val 10795274"/>
                  <a:gd name="adj2" fmla="val 6378"/>
                </a:avLst>
              </a:prstGeom>
              <a:ln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圆柱形 18">
              <a:extLst>
                <a:ext uri="{FF2B5EF4-FFF2-40B4-BE49-F238E27FC236}">
                  <a16:creationId xmlns:a16="http://schemas.microsoft.com/office/drawing/2014/main" xmlns="" id="{30B49B5B-2ED7-4611-B537-F67F07071BBE}"/>
                </a:ext>
              </a:extLst>
            </p:cNvPr>
            <p:cNvSpPr/>
            <p:nvPr/>
          </p:nvSpPr>
          <p:spPr>
            <a:xfrm>
              <a:off x="1775503" y="2982050"/>
              <a:ext cx="1212321" cy="1596313"/>
            </a:xfrm>
            <a:prstGeom prst="can">
              <a:avLst>
                <a:gd name="adj" fmla="val 315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6B0B613A-8542-4608-A3E6-1DA797075AE4}"/>
                </a:ext>
              </a:extLst>
            </p:cNvPr>
            <p:cNvSpPr/>
            <p:nvPr/>
          </p:nvSpPr>
          <p:spPr>
            <a:xfrm>
              <a:off x="2304943" y="3760118"/>
              <a:ext cx="108012" cy="10801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E91D430F-5453-4726-BF4D-7ACF15116095}"/>
                </a:ext>
              </a:extLst>
            </p:cNvPr>
            <p:cNvSpPr txBox="1"/>
            <p:nvPr/>
          </p:nvSpPr>
          <p:spPr>
            <a:xfrm>
              <a:off x="1962927" y="3629458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A</a:t>
              </a:r>
              <a:endParaRPr lang="zh-CN" altLang="en-US" dirty="0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A00591C5-2BD8-4C85-B9D0-538069D25F7D}"/>
                </a:ext>
              </a:extLst>
            </p:cNvPr>
            <p:cNvCxnSpPr/>
            <p:nvPr/>
          </p:nvCxnSpPr>
          <p:spPr>
            <a:xfrm>
              <a:off x="683568" y="4398343"/>
              <a:ext cx="10081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FDF8E778-4756-43E9-BD79-99B8397A89C5}"/>
                </a:ext>
              </a:extLst>
            </p:cNvPr>
            <p:cNvCxnSpPr/>
            <p:nvPr/>
          </p:nvCxnSpPr>
          <p:spPr>
            <a:xfrm>
              <a:off x="3059832" y="3758885"/>
              <a:ext cx="10081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84D2D82A-FA6C-45BD-89B3-7544DDE6F1A2}"/>
                </a:ext>
              </a:extLst>
            </p:cNvPr>
            <p:cNvCxnSpPr/>
            <p:nvPr/>
          </p:nvCxnSpPr>
          <p:spPr>
            <a:xfrm>
              <a:off x="683568" y="3147814"/>
              <a:ext cx="10081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xmlns="" id="{808C953E-7DA5-495F-9F69-B99F333EEBF1}"/>
                </a:ext>
              </a:extLst>
            </p:cNvPr>
            <p:cNvCxnSpPr>
              <a:cxnSpLocks/>
            </p:cNvCxnSpPr>
            <p:nvPr/>
          </p:nvCxnSpPr>
          <p:spPr>
            <a:xfrm>
              <a:off x="1115616" y="3173287"/>
              <a:ext cx="0" cy="1225056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2F4E0C80-6C5A-410F-921C-8D3BD68FB98D}"/>
                </a:ext>
              </a:extLst>
            </p:cNvPr>
            <p:cNvSpPr txBox="1"/>
            <p:nvPr/>
          </p:nvSpPr>
          <p:spPr>
            <a:xfrm>
              <a:off x="509589" y="3588413"/>
              <a:ext cx="985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=11cm</a:t>
              </a: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EDBD885A-C28C-4BD4-ACA9-BFA6A19CCB56}"/>
                </a:ext>
              </a:extLst>
            </p:cNvPr>
            <p:cNvCxnSpPr/>
            <p:nvPr/>
          </p:nvCxnSpPr>
          <p:spPr>
            <a:xfrm>
              <a:off x="3059832" y="4393915"/>
              <a:ext cx="10081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xmlns="" id="{26F864C9-5E98-45CC-B24B-50C08EBEB029}"/>
                </a:ext>
              </a:extLst>
            </p:cNvPr>
            <p:cNvCxnSpPr>
              <a:cxnSpLocks/>
            </p:cNvCxnSpPr>
            <p:nvPr/>
          </p:nvCxnSpPr>
          <p:spPr>
            <a:xfrm>
              <a:off x="3541646" y="3758885"/>
              <a:ext cx="0" cy="626722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711F940A-11CD-4316-A01D-D3DA9B7E9D6A}"/>
                </a:ext>
              </a:extLst>
            </p:cNvPr>
            <p:cNvSpPr txBox="1"/>
            <p:nvPr/>
          </p:nvSpPr>
          <p:spPr>
            <a:xfrm>
              <a:off x="3586409" y="3900841"/>
              <a:ext cx="8787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=6cm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13C01214-0FEC-44BD-AD12-79F595A84163}"/>
              </a:ext>
            </a:extLst>
          </p:cNvPr>
          <p:cNvSpPr txBox="1"/>
          <p:nvPr/>
        </p:nvSpPr>
        <p:spPr>
          <a:xfrm>
            <a:off x="4158719" y="2097761"/>
            <a:ext cx="39399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已知：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</a:t>
            </a:r>
            <a:r>
              <a:rPr lang="zh-CN" alt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=110g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l-GR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ρ</a:t>
            </a:r>
            <a:r>
              <a:rPr lang="zh-CN" alt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=1.0×10</a:t>
            </a:r>
            <a:r>
              <a:rPr lang="en-US" altLang="zh-CN" sz="14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kg/m</a:t>
            </a:r>
            <a:r>
              <a:rPr lang="en-US" altLang="zh-CN" sz="14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=11cm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endParaRPr lang="en-US" altLang="zh-CN" sz="14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=6cm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=10N/kg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9C6B00A1-53EB-4DB0-80CF-A8D9932271AA}"/>
              </a:ext>
            </a:extLst>
          </p:cNvPr>
          <p:cNvSpPr txBox="1"/>
          <p:nvPr/>
        </p:nvSpPr>
        <p:spPr>
          <a:xfrm>
            <a:off x="4155607" y="2786319"/>
            <a:ext cx="633507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求：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endParaRPr lang="zh-CN" altLang="en-US" sz="1400" i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F6B1F89C-4724-4FFB-8DB4-0E4563CA2CA6}"/>
              </a:ext>
            </a:extLst>
          </p:cNvPr>
          <p:cNvSpPr txBox="1"/>
          <p:nvPr/>
        </p:nvSpPr>
        <p:spPr>
          <a:xfrm>
            <a:off x="4155607" y="3151452"/>
            <a:ext cx="3682162" cy="70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解：液体深度：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 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=11cm – 6 cm = 5 cm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= 0.05 m</a:t>
            </a:r>
            <a:endParaRPr lang="zh-CN" altLang="en-US" sz="14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6A75CBC1-0C68-4D94-A198-DF9F539B30A7}"/>
              </a:ext>
            </a:extLst>
          </p:cNvPr>
          <p:cNvSpPr txBox="1"/>
          <p:nvPr/>
        </p:nvSpPr>
        <p:spPr>
          <a:xfrm>
            <a:off x="4155607" y="3761688"/>
            <a:ext cx="36824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液体压强：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 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 </a:t>
            </a:r>
            <a:r>
              <a:rPr lang="el-GR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ρ</a:t>
            </a:r>
            <a:r>
              <a:rPr lang="zh-CN" altLang="en-US" sz="14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水</a:t>
            </a:r>
            <a:r>
              <a:rPr lang="en-US" altLang="zh-CN" sz="1400" i="1" dirty="0" err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gh</a:t>
            </a:r>
            <a:r>
              <a:rPr lang="en-US" altLang="zh-CN" sz="1400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= 1.0×10</a:t>
            </a:r>
            <a:r>
              <a:rPr lang="en-US" altLang="zh-CN" sz="14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kg/m</a:t>
            </a:r>
            <a:r>
              <a:rPr lang="en-US" altLang="zh-CN" sz="14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×10N/kg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×0.05m = 500 P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A55D712A-F0C6-49B8-9F2D-5D145717E50D}"/>
              </a:ext>
            </a:extLst>
          </p:cNvPr>
          <p:cNvSpPr txBox="1"/>
          <p:nvPr/>
        </p:nvSpPr>
        <p:spPr>
          <a:xfrm>
            <a:off x="4150381" y="4426715"/>
            <a:ext cx="3106941" cy="377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答：距瓶底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6cm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处水的压强是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500P</a:t>
            </a:r>
            <a:r>
              <a:rPr lang="en-US" altLang="zh-CN" sz="1400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4914439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6" grpId="0"/>
      <p:bldP spid="27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TextBox 3"/>
          <p:cNvSpPr txBox="1"/>
          <p:nvPr/>
        </p:nvSpPr>
        <p:spPr>
          <a:xfrm>
            <a:off x="1475656" y="1650807"/>
            <a:ext cx="6192688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40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微软雅黑" pitchFamily="34" charset="-122"/>
                <a:ea typeface="微软雅黑" pitchFamily="34" charset="-122"/>
              </a:rPr>
              <a:t>、液体压力的计算</a:t>
            </a:r>
            <a:endParaRPr lang="zh-CN" altLang="en-US" sz="40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547664" y="2396793"/>
            <a:ext cx="604867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539750" y="357187"/>
            <a:ext cx="75606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（一）形状不规则的容器中的液体对容器底部产生的压强</a:t>
            </a:r>
            <a:r>
              <a:rPr lang="en-US" altLang="zh-CN" sz="24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P</a:t>
            </a:r>
            <a:r>
              <a:rPr lang="zh-CN" altLang="en-US" sz="24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的变化</a:t>
            </a:r>
          </a:p>
        </p:txBody>
      </p:sp>
      <p:sp>
        <p:nvSpPr>
          <p:cNvPr id="12291" name="TextBox 13"/>
          <p:cNvSpPr txBox="1">
            <a:spLocks noChangeArrowheads="1"/>
          </p:cNvSpPr>
          <p:nvPr/>
        </p:nvSpPr>
        <p:spPr bwMode="auto">
          <a:xfrm>
            <a:off x="2268539" y="2085975"/>
            <a:ext cx="719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/>
              <a:t>h</a:t>
            </a:r>
            <a:r>
              <a:rPr lang="en-US" altLang="zh-CN" sz="2800"/>
              <a:t>1</a:t>
            </a:r>
            <a:endParaRPr lang="zh-CN" altLang="en-US" sz="2800"/>
          </a:p>
        </p:txBody>
      </p:sp>
      <p:sp>
        <p:nvSpPr>
          <p:cNvPr id="18" name="右箭头 17"/>
          <p:cNvSpPr/>
          <p:nvPr/>
        </p:nvSpPr>
        <p:spPr>
          <a:xfrm>
            <a:off x="3635376" y="1815704"/>
            <a:ext cx="1152525" cy="53935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梯形 13"/>
          <p:cNvSpPr/>
          <p:nvPr/>
        </p:nvSpPr>
        <p:spPr>
          <a:xfrm>
            <a:off x="827089" y="1491854"/>
            <a:ext cx="1189037" cy="1187053"/>
          </a:xfrm>
          <a:prstGeom prst="trapezoi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梯形 14"/>
          <p:cNvSpPr/>
          <p:nvPr/>
        </p:nvSpPr>
        <p:spPr>
          <a:xfrm>
            <a:off x="755650" y="1977629"/>
            <a:ext cx="1295400" cy="702469"/>
          </a:xfrm>
          <a:prstGeom prst="trapezoid">
            <a:avLst>
              <a:gd name="adj" fmla="val 235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>
            <a:off x="1835150" y="1977629"/>
            <a:ext cx="0" cy="702469"/>
          </a:xfrm>
          <a:prstGeom prst="line">
            <a:avLst/>
          </a:prstGeom>
          <a:ln w="57150"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右大括号 12"/>
          <p:cNvSpPr/>
          <p:nvPr/>
        </p:nvSpPr>
        <p:spPr>
          <a:xfrm flipV="1">
            <a:off x="1908175" y="1977629"/>
            <a:ext cx="360363" cy="702469"/>
          </a:xfrm>
          <a:prstGeom prst="rightBrace">
            <a:avLst>
              <a:gd name="adj1" fmla="val 8333"/>
              <a:gd name="adj2" fmla="val 48894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/>
          </a:p>
        </p:txBody>
      </p:sp>
      <p:sp>
        <p:nvSpPr>
          <p:cNvPr id="36" name="梯形 35"/>
          <p:cNvSpPr/>
          <p:nvPr/>
        </p:nvSpPr>
        <p:spPr>
          <a:xfrm rot="10800000">
            <a:off x="5795964" y="1545432"/>
            <a:ext cx="1189037" cy="1188244"/>
          </a:xfrm>
          <a:prstGeom prst="trapezoi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梯形 36"/>
          <p:cNvSpPr/>
          <p:nvPr/>
        </p:nvSpPr>
        <p:spPr>
          <a:xfrm rot="10800000">
            <a:off x="5867401" y="1815703"/>
            <a:ext cx="1008063" cy="917972"/>
          </a:xfrm>
          <a:prstGeom prst="trapezoid">
            <a:avLst>
              <a:gd name="adj" fmla="val 191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3" name="直接连接符 42"/>
          <p:cNvCxnSpPr/>
          <p:nvPr/>
        </p:nvCxnSpPr>
        <p:spPr>
          <a:xfrm>
            <a:off x="6659563" y="1815703"/>
            <a:ext cx="0" cy="917972"/>
          </a:xfrm>
          <a:prstGeom prst="line">
            <a:avLst/>
          </a:prstGeom>
          <a:ln w="57150"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1" name="右大括号 50"/>
          <p:cNvSpPr/>
          <p:nvPr/>
        </p:nvSpPr>
        <p:spPr>
          <a:xfrm flipV="1">
            <a:off x="6804026" y="1815703"/>
            <a:ext cx="504825" cy="917972"/>
          </a:xfrm>
          <a:prstGeom prst="rightBrace">
            <a:avLst>
              <a:gd name="adj1" fmla="val 8333"/>
              <a:gd name="adj2" fmla="val 48894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/>
          </a:p>
        </p:txBody>
      </p:sp>
      <p:sp>
        <p:nvSpPr>
          <p:cNvPr id="12301" name="TextBox 13"/>
          <p:cNvSpPr txBox="1">
            <a:spLocks noChangeArrowheads="1"/>
          </p:cNvSpPr>
          <p:nvPr/>
        </p:nvSpPr>
        <p:spPr bwMode="auto">
          <a:xfrm>
            <a:off x="7308850" y="2031206"/>
            <a:ext cx="7191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/>
              <a:t>h</a:t>
            </a:r>
            <a:r>
              <a:rPr lang="en-US" altLang="zh-CN" sz="2800"/>
              <a:t>2</a:t>
            </a:r>
            <a:endParaRPr lang="zh-CN" altLang="en-US" sz="2800"/>
          </a:p>
        </p:txBody>
      </p:sp>
      <p:sp>
        <p:nvSpPr>
          <p:cNvPr id="12302" name="TextBox 18"/>
          <p:cNvSpPr txBox="1">
            <a:spLocks noChangeArrowheads="1"/>
          </p:cNvSpPr>
          <p:nvPr/>
        </p:nvSpPr>
        <p:spPr bwMode="auto">
          <a:xfrm>
            <a:off x="971600" y="2859782"/>
            <a:ext cx="15128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P1 =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12303" name="TextBox 18"/>
          <p:cNvSpPr txBox="1">
            <a:spLocks noChangeArrowheads="1"/>
          </p:cNvSpPr>
          <p:nvPr/>
        </p:nvSpPr>
        <p:spPr bwMode="auto">
          <a:xfrm>
            <a:off x="5436096" y="2859782"/>
            <a:ext cx="38893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P2 =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12304" name="TextBox 18"/>
          <p:cNvSpPr txBox="1">
            <a:spLocks noChangeArrowheads="1"/>
          </p:cNvSpPr>
          <p:nvPr/>
        </p:nvSpPr>
        <p:spPr bwMode="auto">
          <a:xfrm>
            <a:off x="1115616" y="3363838"/>
            <a:ext cx="6769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因为在同种液体中  </a:t>
            </a:r>
            <a:r>
              <a:rPr lang="en-US" altLang="zh-CN" sz="2400" b="1" dirty="0">
                <a:solidFill>
                  <a:srgbClr val="0000CC"/>
                </a:solidFill>
              </a:rPr>
              <a:t>h1</a:t>
            </a:r>
            <a:r>
              <a:rPr lang="zh-CN" altLang="en-US" sz="2400" b="1" dirty="0">
                <a:solidFill>
                  <a:srgbClr val="0000CC"/>
                </a:solidFill>
              </a:rPr>
              <a:t>＞</a:t>
            </a:r>
            <a:r>
              <a:rPr lang="en-US" altLang="zh-CN" sz="2400" b="1" dirty="0">
                <a:solidFill>
                  <a:srgbClr val="0000CC"/>
                </a:solidFill>
              </a:rPr>
              <a:t> h2  </a:t>
            </a:r>
            <a:endParaRPr lang="zh-CN" altLang="en-US" sz="2400" b="1" dirty="0">
              <a:solidFill>
                <a:srgbClr val="0000CC"/>
              </a:solidFill>
            </a:endParaRPr>
          </a:p>
        </p:txBody>
      </p:sp>
      <p:sp>
        <p:nvSpPr>
          <p:cNvPr id="12305" name="TextBox 18"/>
          <p:cNvSpPr txBox="1">
            <a:spLocks noChangeArrowheads="1"/>
          </p:cNvSpPr>
          <p:nvPr/>
        </p:nvSpPr>
        <p:spPr bwMode="auto">
          <a:xfrm>
            <a:off x="1259632" y="3867894"/>
            <a:ext cx="6769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</a:rPr>
              <a:t>所以</a:t>
            </a:r>
            <a:r>
              <a:rPr lang="zh-CN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</a:rPr>
              <a:t>P1   </a:t>
            </a:r>
            <a:r>
              <a:rPr lang="zh-CN" altLang="en-US" sz="2400" b="1" dirty="0">
                <a:solidFill>
                  <a:srgbClr val="FF0000"/>
                </a:solidFill>
              </a:rPr>
              <a:t>＞</a:t>
            </a:r>
            <a:r>
              <a:rPr lang="en-US" altLang="zh-CN" sz="2400" b="1" dirty="0">
                <a:solidFill>
                  <a:srgbClr val="FF0000"/>
                </a:solidFill>
              </a:rPr>
              <a:t> P2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835150" y="2842023"/>
            <a:ext cx="27368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zh-CN" sz="2400" b="1">
                <a:solidFill>
                  <a:srgbClr val="0000CC"/>
                </a:solidFill>
              </a:rPr>
              <a:t>ρ</a:t>
            </a:r>
            <a:r>
              <a:rPr lang="zh-CN" altLang="en-US" sz="2400" b="1">
                <a:solidFill>
                  <a:srgbClr val="0000CC"/>
                </a:solidFill>
              </a:rPr>
              <a:t>液</a:t>
            </a:r>
            <a:r>
              <a:rPr lang="en-US" altLang="zh-CN" sz="2400" b="1">
                <a:solidFill>
                  <a:srgbClr val="0000CC"/>
                </a:solidFill>
              </a:rPr>
              <a:t> g h1</a:t>
            </a:r>
            <a:endParaRPr lang="zh-CN" altLang="en-US" sz="2400" b="1">
              <a:solidFill>
                <a:srgbClr val="0000CC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227763" y="2787254"/>
            <a:ext cx="27368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zh-CN" sz="2400" b="1">
                <a:solidFill>
                  <a:srgbClr val="0000CC"/>
                </a:solidFill>
              </a:rPr>
              <a:t>ρ</a:t>
            </a:r>
            <a:r>
              <a:rPr lang="zh-CN" altLang="en-US" sz="2400" b="1">
                <a:solidFill>
                  <a:srgbClr val="0000CC"/>
                </a:solidFill>
              </a:rPr>
              <a:t>液</a:t>
            </a:r>
            <a:r>
              <a:rPr lang="en-US" altLang="zh-CN" sz="2400" b="1">
                <a:solidFill>
                  <a:srgbClr val="0000CC"/>
                </a:solidFill>
              </a:rPr>
              <a:t>g h2</a:t>
            </a:r>
            <a:endParaRPr lang="zh-CN" altLang="en-US" sz="2400" b="1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  <p:bldP spid="18" grpId="0" animBg="1"/>
      <p:bldP spid="13" grpId="0" animBg="1"/>
      <p:bldP spid="51" grpId="0" animBg="1"/>
      <p:bldP spid="12301" grpId="0"/>
      <p:bldP spid="12302" grpId="0"/>
      <p:bldP spid="12303" grpId="0"/>
      <p:bldP spid="12304" grpId="0"/>
      <p:bldP spid="12305" grpId="0"/>
      <p:bldP spid="19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539750" y="267494"/>
            <a:ext cx="69125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（二）形状不规则的容器中的液体对容器底部产生的压力</a:t>
            </a:r>
            <a:r>
              <a:rPr lang="en-US" altLang="zh-CN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F</a:t>
            </a:r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与液体重力</a:t>
            </a:r>
            <a:r>
              <a:rPr lang="en-US" altLang="zh-CN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G</a:t>
            </a:r>
            <a:r>
              <a:rPr lang="zh-CN" altLang="en-US" sz="20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液的关系</a:t>
            </a:r>
          </a:p>
        </p:txBody>
      </p:sp>
      <p:sp>
        <p:nvSpPr>
          <p:cNvPr id="3" name="梯形 2"/>
          <p:cNvSpPr/>
          <p:nvPr/>
        </p:nvSpPr>
        <p:spPr>
          <a:xfrm>
            <a:off x="1079425" y="987128"/>
            <a:ext cx="1189037" cy="1187053"/>
          </a:xfrm>
          <a:prstGeom prst="trapezoi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>
            <a:off x="1007986" y="1474093"/>
            <a:ext cx="1295400" cy="702469"/>
          </a:xfrm>
          <a:prstGeom prst="trapezoid">
            <a:avLst>
              <a:gd name="adj" fmla="val 235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2087486" y="1474093"/>
            <a:ext cx="0" cy="702469"/>
          </a:xfrm>
          <a:prstGeom prst="line">
            <a:avLst/>
          </a:prstGeom>
          <a:ln w="57150"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右大括号 5"/>
          <p:cNvSpPr/>
          <p:nvPr/>
        </p:nvSpPr>
        <p:spPr>
          <a:xfrm flipV="1">
            <a:off x="2303386" y="1474093"/>
            <a:ext cx="360363" cy="702469"/>
          </a:xfrm>
          <a:prstGeom prst="rightBrace">
            <a:avLst>
              <a:gd name="adj1" fmla="val 8333"/>
              <a:gd name="adj2" fmla="val 48894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/>
          </a:p>
        </p:txBody>
      </p:sp>
      <p:sp>
        <p:nvSpPr>
          <p:cNvPr id="14343" name="TextBox 13"/>
          <p:cNvSpPr txBox="1">
            <a:spLocks noChangeArrowheads="1"/>
          </p:cNvSpPr>
          <p:nvPr/>
        </p:nvSpPr>
        <p:spPr bwMode="auto">
          <a:xfrm>
            <a:off x="2592311" y="1581250"/>
            <a:ext cx="7191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/>
              <a:t>h</a:t>
            </a:r>
            <a:r>
              <a:rPr lang="en-US" altLang="zh-CN" sz="2800"/>
              <a:t>1</a:t>
            </a:r>
            <a:endParaRPr lang="zh-CN" altLang="en-US" sz="2800"/>
          </a:p>
        </p:txBody>
      </p:sp>
      <p:sp>
        <p:nvSpPr>
          <p:cNvPr id="8" name="梯形 7"/>
          <p:cNvSpPr/>
          <p:nvPr/>
        </p:nvSpPr>
        <p:spPr>
          <a:xfrm rot="10800000">
            <a:off x="6048300" y="1041897"/>
            <a:ext cx="1189037" cy="1188244"/>
          </a:xfrm>
          <a:prstGeom prst="trapezoi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梯形 8"/>
          <p:cNvSpPr/>
          <p:nvPr/>
        </p:nvSpPr>
        <p:spPr>
          <a:xfrm rot="10800000">
            <a:off x="6119737" y="1312169"/>
            <a:ext cx="1008063" cy="917972"/>
          </a:xfrm>
          <a:prstGeom prst="trapezoid">
            <a:avLst>
              <a:gd name="adj" fmla="val 191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右大括号 9"/>
          <p:cNvSpPr/>
          <p:nvPr/>
        </p:nvSpPr>
        <p:spPr>
          <a:xfrm flipV="1">
            <a:off x="6984925" y="1312169"/>
            <a:ext cx="504825" cy="917972"/>
          </a:xfrm>
          <a:prstGeom prst="rightBrace">
            <a:avLst>
              <a:gd name="adj1" fmla="val 8333"/>
              <a:gd name="adj2" fmla="val 48894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/>
          </a:p>
        </p:txBody>
      </p:sp>
      <p:sp>
        <p:nvSpPr>
          <p:cNvPr id="14347" name="TextBox 13"/>
          <p:cNvSpPr txBox="1">
            <a:spLocks noChangeArrowheads="1"/>
          </p:cNvSpPr>
          <p:nvPr/>
        </p:nvSpPr>
        <p:spPr bwMode="auto">
          <a:xfrm>
            <a:off x="7488161" y="1527672"/>
            <a:ext cx="7191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/>
              <a:t>h</a:t>
            </a:r>
            <a:r>
              <a:rPr lang="en-US" altLang="zh-CN" sz="2800"/>
              <a:t>2</a:t>
            </a:r>
            <a:endParaRPr lang="zh-CN" altLang="en-US" sz="2800"/>
          </a:p>
        </p:txBody>
      </p:sp>
      <p:sp>
        <p:nvSpPr>
          <p:cNvPr id="12" name="右箭头 11"/>
          <p:cNvSpPr/>
          <p:nvPr/>
        </p:nvSpPr>
        <p:spPr>
          <a:xfrm>
            <a:off x="4176637" y="1636018"/>
            <a:ext cx="1152525" cy="53935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349" name="TextBox 18"/>
          <p:cNvSpPr txBox="1">
            <a:spLocks noChangeArrowheads="1"/>
          </p:cNvSpPr>
          <p:nvPr/>
        </p:nvSpPr>
        <p:spPr bwMode="auto">
          <a:xfrm>
            <a:off x="252337" y="2607568"/>
            <a:ext cx="40671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</a:rPr>
              <a:t>G</a:t>
            </a:r>
            <a:r>
              <a:rPr lang="zh-CN" altLang="en-US" sz="2000" b="1">
                <a:solidFill>
                  <a:srgbClr val="0000CC"/>
                </a:solidFill>
              </a:rPr>
              <a:t>液</a:t>
            </a:r>
            <a:r>
              <a:rPr lang="en-US" altLang="zh-CN" sz="3200" b="1">
                <a:solidFill>
                  <a:srgbClr val="0000CC"/>
                </a:solidFill>
              </a:rPr>
              <a:t> </a:t>
            </a:r>
            <a:r>
              <a:rPr lang="en-US" altLang="zh-CN" sz="2000" b="1">
                <a:solidFill>
                  <a:srgbClr val="0000CC"/>
                </a:solidFill>
              </a:rPr>
              <a:t>=</a:t>
            </a:r>
            <a:r>
              <a:rPr lang="en-US" altLang="zh-CN" sz="3200" b="1">
                <a:solidFill>
                  <a:srgbClr val="0000CC"/>
                </a:solidFill>
              </a:rPr>
              <a:t> </a:t>
            </a:r>
            <a:endParaRPr lang="zh-CN" altLang="en-US" sz="2400" b="1">
              <a:solidFill>
                <a:srgbClr val="0000CC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911899" y="1312169"/>
            <a:ext cx="0" cy="917972"/>
          </a:xfrm>
          <a:prstGeom prst="line">
            <a:avLst/>
          </a:prstGeom>
          <a:ln w="57150">
            <a:prstDash val="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351" name="TextBox 18"/>
          <p:cNvSpPr txBox="1">
            <a:spLocks noChangeArrowheads="1"/>
          </p:cNvSpPr>
          <p:nvPr/>
        </p:nvSpPr>
        <p:spPr bwMode="auto">
          <a:xfrm>
            <a:off x="252337" y="3093344"/>
            <a:ext cx="52927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</a:rPr>
              <a:t>F</a:t>
            </a:r>
            <a:r>
              <a:rPr lang="en-US" altLang="zh-CN" b="1">
                <a:solidFill>
                  <a:srgbClr val="0000CC"/>
                </a:solidFill>
              </a:rPr>
              <a:t>1</a:t>
            </a:r>
            <a:r>
              <a:rPr lang="en-US" altLang="zh-CN" sz="2000" b="1">
                <a:solidFill>
                  <a:srgbClr val="0000CC"/>
                </a:solidFill>
              </a:rPr>
              <a:t> =  </a:t>
            </a:r>
            <a:endParaRPr lang="zh-CN" altLang="en-US" sz="2000" b="1">
              <a:solidFill>
                <a:srgbClr val="0000CC"/>
              </a:solidFill>
            </a:endParaRPr>
          </a:p>
        </p:txBody>
      </p:sp>
      <p:sp>
        <p:nvSpPr>
          <p:cNvPr id="17" name="右大括号 16"/>
          <p:cNvSpPr/>
          <p:nvPr/>
        </p:nvSpPr>
        <p:spPr>
          <a:xfrm rot="5400000">
            <a:off x="1601513" y="1636614"/>
            <a:ext cx="108347" cy="129540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/>
          </a:p>
        </p:txBody>
      </p:sp>
      <p:sp>
        <p:nvSpPr>
          <p:cNvPr id="14353" name="TextBox 10"/>
          <p:cNvSpPr txBox="1">
            <a:spLocks noChangeArrowheads="1"/>
          </p:cNvSpPr>
          <p:nvPr/>
        </p:nvSpPr>
        <p:spPr bwMode="auto">
          <a:xfrm>
            <a:off x="1079424" y="2337296"/>
            <a:ext cx="1079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      </a:t>
            </a:r>
            <a:r>
              <a:rPr lang="en-US" altLang="zh-CN" sz="2400" b="1">
                <a:ea typeface="微软雅黑" pitchFamily="34" charset="-122"/>
              </a:rPr>
              <a:t>S1</a:t>
            </a:r>
            <a:endParaRPr lang="zh-CN" altLang="en-US" sz="2400" b="1"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37225" y="1312169"/>
            <a:ext cx="574675" cy="91797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右大括号 19"/>
          <p:cNvSpPr/>
          <p:nvPr/>
        </p:nvSpPr>
        <p:spPr>
          <a:xfrm rot="5400000">
            <a:off x="6570389" y="1996976"/>
            <a:ext cx="108347" cy="574675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/>
          </a:p>
        </p:txBody>
      </p:sp>
      <p:sp>
        <p:nvSpPr>
          <p:cNvPr id="14356" name="TextBox 10"/>
          <p:cNvSpPr txBox="1">
            <a:spLocks noChangeArrowheads="1"/>
          </p:cNvSpPr>
          <p:nvPr/>
        </p:nvSpPr>
        <p:spPr bwMode="auto">
          <a:xfrm>
            <a:off x="5976861" y="2392065"/>
            <a:ext cx="1079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/>
              <a:t>      </a:t>
            </a:r>
            <a:r>
              <a:rPr lang="en-US" altLang="zh-CN" sz="2400" b="1">
                <a:ea typeface="微软雅黑" pitchFamily="34" charset="-122"/>
              </a:rPr>
              <a:t>S2</a:t>
            </a:r>
            <a:endParaRPr lang="zh-CN" altLang="en-US" sz="2400" b="1">
              <a:ea typeface="微软雅黑" pitchFamily="34" charset="-122"/>
            </a:endParaRPr>
          </a:p>
        </p:txBody>
      </p:sp>
      <p:sp>
        <p:nvSpPr>
          <p:cNvPr id="14357" name="TextBox 18"/>
          <p:cNvSpPr txBox="1">
            <a:spLocks noChangeArrowheads="1"/>
          </p:cNvSpPr>
          <p:nvPr/>
        </p:nvSpPr>
        <p:spPr bwMode="auto">
          <a:xfrm>
            <a:off x="252336" y="3471962"/>
            <a:ext cx="42846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</a:rPr>
              <a:t>因为在同种液体中  </a:t>
            </a:r>
          </a:p>
        </p:txBody>
      </p:sp>
      <p:sp>
        <p:nvSpPr>
          <p:cNvPr id="14358" name="TextBox 18"/>
          <p:cNvSpPr txBox="1">
            <a:spLocks noChangeArrowheads="1"/>
          </p:cNvSpPr>
          <p:nvPr/>
        </p:nvSpPr>
        <p:spPr bwMode="auto">
          <a:xfrm>
            <a:off x="252337" y="3904160"/>
            <a:ext cx="23399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</a:rPr>
              <a:t>所以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4359" name="TextBox 18"/>
          <p:cNvSpPr txBox="1">
            <a:spLocks noChangeArrowheads="1"/>
          </p:cNvSpPr>
          <p:nvPr/>
        </p:nvSpPr>
        <p:spPr bwMode="auto">
          <a:xfrm>
            <a:off x="4679875" y="3093344"/>
            <a:ext cx="52927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</a:rPr>
              <a:t>F</a:t>
            </a:r>
            <a:r>
              <a:rPr lang="en-US" altLang="zh-CN" b="1">
                <a:solidFill>
                  <a:srgbClr val="0000CC"/>
                </a:solidFill>
              </a:rPr>
              <a:t>2</a:t>
            </a:r>
            <a:r>
              <a:rPr lang="en-US" altLang="zh-CN" sz="2000" b="1">
                <a:solidFill>
                  <a:srgbClr val="0000CC"/>
                </a:solidFill>
              </a:rPr>
              <a:t> = </a:t>
            </a:r>
            <a:endParaRPr lang="zh-CN" altLang="en-US" sz="2000" b="1">
              <a:solidFill>
                <a:srgbClr val="0000CC"/>
              </a:solidFill>
            </a:endParaRPr>
          </a:p>
        </p:txBody>
      </p:sp>
      <p:sp>
        <p:nvSpPr>
          <p:cNvPr id="14360" name="TextBox 18"/>
          <p:cNvSpPr txBox="1">
            <a:spLocks noChangeArrowheads="1"/>
          </p:cNvSpPr>
          <p:nvPr/>
        </p:nvSpPr>
        <p:spPr bwMode="auto">
          <a:xfrm>
            <a:off x="4679875" y="2715915"/>
            <a:ext cx="40671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</a:rPr>
              <a:t>G</a:t>
            </a:r>
            <a:r>
              <a:rPr lang="zh-CN" altLang="en-US" sz="2000" b="1">
                <a:solidFill>
                  <a:srgbClr val="0000CC"/>
                </a:solidFill>
              </a:rPr>
              <a:t>液</a:t>
            </a:r>
            <a:r>
              <a:rPr lang="en-US" altLang="zh-CN" sz="2000" b="1">
                <a:solidFill>
                  <a:srgbClr val="0000CC"/>
                </a:solidFill>
              </a:rPr>
              <a:t> = </a:t>
            </a:r>
            <a:endParaRPr lang="zh-CN" altLang="en-US" sz="2000" b="1">
              <a:solidFill>
                <a:srgbClr val="0000CC"/>
              </a:solidFill>
            </a:endParaRPr>
          </a:p>
        </p:txBody>
      </p:sp>
      <p:sp>
        <p:nvSpPr>
          <p:cNvPr id="14361" name="TextBox 18"/>
          <p:cNvSpPr txBox="1">
            <a:spLocks noChangeArrowheads="1"/>
          </p:cNvSpPr>
          <p:nvPr/>
        </p:nvSpPr>
        <p:spPr bwMode="auto">
          <a:xfrm>
            <a:off x="4752900" y="3471962"/>
            <a:ext cx="42830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</a:rPr>
              <a:t>因为在同种液体中   </a:t>
            </a:r>
          </a:p>
        </p:txBody>
      </p:sp>
      <p:sp>
        <p:nvSpPr>
          <p:cNvPr id="14362" name="TextBox 18"/>
          <p:cNvSpPr txBox="1">
            <a:spLocks noChangeArrowheads="1"/>
          </p:cNvSpPr>
          <p:nvPr/>
        </p:nvSpPr>
        <p:spPr bwMode="auto">
          <a:xfrm>
            <a:off x="792087" y="4304209"/>
            <a:ext cx="53816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0000CC"/>
                </a:solidFill>
              </a:rPr>
              <a:t>由上可得：</a:t>
            </a:r>
          </a:p>
        </p:txBody>
      </p:sp>
      <p:sp>
        <p:nvSpPr>
          <p:cNvPr id="14363" name="TextBox 18"/>
          <p:cNvSpPr txBox="1">
            <a:spLocks noChangeArrowheads="1"/>
          </p:cNvSpPr>
          <p:nvPr/>
        </p:nvSpPr>
        <p:spPr bwMode="auto">
          <a:xfrm>
            <a:off x="863524" y="3093344"/>
            <a:ext cx="9890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</a:rPr>
              <a:t>P</a:t>
            </a:r>
            <a:r>
              <a:rPr lang="en-US" altLang="zh-CN" b="1">
                <a:solidFill>
                  <a:srgbClr val="0000CC"/>
                </a:solidFill>
              </a:rPr>
              <a:t>1</a:t>
            </a:r>
            <a:r>
              <a:rPr lang="en-US" altLang="zh-CN" sz="2000" b="1">
                <a:solidFill>
                  <a:srgbClr val="0000CC"/>
                </a:solidFill>
              </a:rPr>
              <a:t>S</a:t>
            </a:r>
            <a:r>
              <a:rPr lang="en-US" altLang="zh-CN" b="1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14364" name="TextBox 18"/>
          <p:cNvSpPr txBox="1">
            <a:spLocks noChangeArrowheads="1"/>
          </p:cNvSpPr>
          <p:nvPr/>
        </p:nvSpPr>
        <p:spPr bwMode="auto">
          <a:xfrm>
            <a:off x="1511224" y="3039766"/>
            <a:ext cx="2501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= </a:t>
            </a:r>
            <a:r>
              <a:rPr lang="el-GR" altLang="zh-CN" sz="2000" b="1" dirty="0">
                <a:solidFill>
                  <a:srgbClr val="0000CC"/>
                </a:solidFill>
              </a:rPr>
              <a:t>ρ</a:t>
            </a:r>
            <a:r>
              <a:rPr lang="zh-CN" altLang="en-US" sz="2000" b="1" dirty="0">
                <a:solidFill>
                  <a:srgbClr val="0000CC"/>
                </a:solidFill>
              </a:rPr>
              <a:t>液</a:t>
            </a:r>
            <a:r>
              <a:rPr lang="en-US" altLang="zh-CN" sz="2000" b="1" dirty="0">
                <a:solidFill>
                  <a:srgbClr val="0000CC"/>
                </a:solidFill>
              </a:rPr>
              <a:t> g h</a:t>
            </a:r>
            <a:r>
              <a:rPr lang="en-US" altLang="zh-CN" b="1" dirty="0">
                <a:solidFill>
                  <a:srgbClr val="0000CC"/>
                </a:solidFill>
              </a:rPr>
              <a:t>1</a:t>
            </a:r>
            <a:r>
              <a:rPr lang="en-US" altLang="zh-CN" sz="2000" b="1" dirty="0">
                <a:solidFill>
                  <a:srgbClr val="0000CC"/>
                </a:solidFill>
              </a:rPr>
              <a:t>S</a:t>
            </a:r>
            <a:r>
              <a:rPr lang="en-US" altLang="zh-CN" b="1" dirty="0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14365" name="TextBox 18"/>
          <p:cNvSpPr txBox="1">
            <a:spLocks noChangeArrowheads="1"/>
          </p:cNvSpPr>
          <p:nvPr/>
        </p:nvSpPr>
        <p:spPr bwMode="auto">
          <a:xfrm>
            <a:off x="3095550" y="3039765"/>
            <a:ext cx="1685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rgbClr val="0000CC"/>
                </a:solidFill>
              </a:rPr>
              <a:t>=</a:t>
            </a:r>
            <a:r>
              <a:rPr lang="el-GR" altLang="zh-CN" sz="2400" b="1">
                <a:solidFill>
                  <a:srgbClr val="0000CC"/>
                </a:solidFill>
              </a:rPr>
              <a:t> </a:t>
            </a:r>
            <a:r>
              <a:rPr lang="el-GR" altLang="zh-CN" sz="2000" b="1">
                <a:solidFill>
                  <a:srgbClr val="0000CC"/>
                </a:solidFill>
              </a:rPr>
              <a:t>ρ</a:t>
            </a:r>
            <a:r>
              <a:rPr lang="zh-CN" altLang="en-US" sz="2000" b="1">
                <a:solidFill>
                  <a:srgbClr val="0000CC"/>
                </a:solidFill>
              </a:rPr>
              <a:t>液</a:t>
            </a:r>
            <a:r>
              <a:rPr lang="el-GR" altLang="zh-CN" sz="2000" b="1">
                <a:solidFill>
                  <a:srgbClr val="0000CC"/>
                </a:solidFill>
              </a:rPr>
              <a:t> </a:t>
            </a:r>
            <a:r>
              <a:rPr lang="en-US" altLang="zh-CN" sz="2000" b="1">
                <a:solidFill>
                  <a:srgbClr val="0000CC"/>
                </a:solidFill>
              </a:rPr>
              <a:t>gV</a:t>
            </a:r>
            <a:r>
              <a:rPr lang="en-US" altLang="zh-CN" b="1">
                <a:solidFill>
                  <a:srgbClr val="0000CC"/>
                </a:solidFill>
              </a:rPr>
              <a:t>1</a:t>
            </a:r>
          </a:p>
        </p:txBody>
      </p:sp>
      <p:sp>
        <p:nvSpPr>
          <p:cNvPr id="14366" name="文本框 12"/>
          <p:cNvSpPr txBox="1">
            <a:spLocks noChangeArrowheads="1"/>
          </p:cNvSpPr>
          <p:nvPr/>
        </p:nvSpPr>
        <p:spPr bwMode="auto">
          <a:xfrm>
            <a:off x="1007986" y="2715915"/>
            <a:ext cx="772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</a:rPr>
              <a:t>m</a:t>
            </a:r>
            <a:r>
              <a:rPr lang="zh-CN" altLang="en-US" sz="2000" b="1">
                <a:solidFill>
                  <a:srgbClr val="0000CC"/>
                </a:solidFill>
              </a:rPr>
              <a:t>液</a:t>
            </a:r>
            <a:r>
              <a:rPr lang="en-US" altLang="zh-CN" sz="2000" b="1">
                <a:solidFill>
                  <a:srgbClr val="0000CC"/>
                </a:solidFill>
              </a:rPr>
              <a:t>g</a:t>
            </a:r>
            <a:endParaRPr lang="zh-CN" altLang="en-US" sz="2000"/>
          </a:p>
        </p:txBody>
      </p:sp>
      <p:sp>
        <p:nvSpPr>
          <p:cNvPr id="14367" name="文本框 14"/>
          <p:cNvSpPr txBox="1">
            <a:spLocks noChangeArrowheads="1"/>
          </p:cNvSpPr>
          <p:nvPr/>
        </p:nvSpPr>
        <p:spPr bwMode="auto">
          <a:xfrm>
            <a:off x="1728712" y="2715915"/>
            <a:ext cx="13548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</a:rPr>
              <a:t>=</a:t>
            </a:r>
            <a:r>
              <a:rPr lang="el-GR" altLang="zh-CN" sz="2000" b="1">
                <a:solidFill>
                  <a:srgbClr val="0000CC"/>
                </a:solidFill>
              </a:rPr>
              <a:t> ρ</a:t>
            </a:r>
            <a:r>
              <a:rPr lang="zh-CN" altLang="en-US" sz="2000" b="1">
                <a:solidFill>
                  <a:srgbClr val="0000CC"/>
                </a:solidFill>
              </a:rPr>
              <a:t>液</a:t>
            </a:r>
            <a:r>
              <a:rPr lang="el-GR" altLang="zh-CN" sz="2000" b="1">
                <a:solidFill>
                  <a:srgbClr val="0000CC"/>
                </a:solidFill>
              </a:rPr>
              <a:t> </a:t>
            </a:r>
            <a:r>
              <a:rPr lang="en-US" altLang="zh-CN" sz="2000" b="1">
                <a:solidFill>
                  <a:srgbClr val="0000CC"/>
                </a:solidFill>
              </a:rPr>
              <a:t>gV</a:t>
            </a:r>
            <a:r>
              <a:rPr lang="zh-CN" altLang="en-US" sz="2000" b="1">
                <a:solidFill>
                  <a:srgbClr val="0000CC"/>
                </a:solidFill>
              </a:rPr>
              <a:t>液</a:t>
            </a:r>
            <a:endParaRPr lang="zh-CN" altLang="en-US" sz="2000"/>
          </a:p>
        </p:txBody>
      </p:sp>
      <p:sp>
        <p:nvSpPr>
          <p:cNvPr id="14368" name="TextBox 18"/>
          <p:cNvSpPr txBox="1">
            <a:spLocks noChangeArrowheads="1"/>
          </p:cNvSpPr>
          <p:nvPr/>
        </p:nvSpPr>
        <p:spPr bwMode="auto">
          <a:xfrm>
            <a:off x="5329162" y="3093344"/>
            <a:ext cx="989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P</a:t>
            </a:r>
            <a:r>
              <a:rPr lang="en-US" altLang="zh-CN" b="1">
                <a:solidFill>
                  <a:srgbClr val="0000CC"/>
                </a:solidFill>
                <a:sym typeface="黑体" pitchFamily="49" charset="-122"/>
              </a:rPr>
              <a:t>2</a:t>
            </a:r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S</a:t>
            </a:r>
            <a:r>
              <a:rPr lang="en-US" altLang="zh-CN" b="1">
                <a:solidFill>
                  <a:srgbClr val="0000CC"/>
                </a:solidFill>
                <a:sym typeface="黑体" pitchFamily="49" charset="-122"/>
              </a:rPr>
              <a:t>2</a:t>
            </a:r>
          </a:p>
        </p:txBody>
      </p:sp>
      <p:sp>
        <p:nvSpPr>
          <p:cNvPr id="14369" name="TextBox 18"/>
          <p:cNvSpPr txBox="1">
            <a:spLocks noChangeArrowheads="1"/>
          </p:cNvSpPr>
          <p:nvPr/>
        </p:nvSpPr>
        <p:spPr bwMode="auto">
          <a:xfrm>
            <a:off x="5976861" y="3093344"/>
            <a:ext cx="2501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= </a:t>
            </a:r>
            <a:r>
              <a:rPr lang="el-GR" altLang="zh-CN" sz="2000" b="1">
                <a:solidFill>
                  <a:srgbClr val="0000CC"/>
                </a:solidFill>
                <a:sym typeface="黑体" pitchFamily="49" charset="-122"/>
              </a:rPr>
              <a:t>ρ</a:t>
            </a:r>
            <a:r>
              <a:rPr lang="zh-CN" altLang="en-US" sz="2000" b="1">
                <a:solidFill>
                  <a:srgbClr val="0000CC"/>
                </a:solidFill>
                <a:sym typeface="黑体" pitchFamily="49" charset="-122"/>
              </a:rPr>
              <a:t>液</a:t>
            </a:r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 g h</a:t>
            </a:r>
            <a:r>
              <a:rPr lang="en-US" altLang="zh-CN" b="1">
                <a:solidFill>
                  <a:srgbClr val="0000CC"/>
                </a:solidFill>
                <a:sym typeface="黑体" pitchFamily="49" charset="-122"/>
              </a:rPr>
              <a:t>2</a:t>
            </a:r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S</a:t>
            </a:r>
            <a:r>
              <a:rPr lang="en-US" altLang="zh-CN" b="1">
                <a:solidFill>
                  <a:srgbClr val="0000CC"/>
                </a:solidFill>
                <a:sym typeface="黑体" pitchFamily="49" charset="-122"/>
              </a:rPr>
              <a:t>2</a:t>
            </a:r>
          </a:p>
        </p:txBody>
      </p:sp>
      <p:sp>
        <p:nvSpPr>
          <p:cNvPr id="14370" name="TextBox 18"/>
          <p:cNvSpPr txBox="1">
            <a:spLocks noChangeArrowheads="1"/>
          </p:cNvSpPr>
          <p:nvPr/>
        </p:nvSpPr>
        <p:spPr bwMode="auto">
          <a:xfrm>
            <a:off x="7561187" y="3093344"/>
            <a:ext cx="16859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=</a:t>
            </a:r>
            <a:r>
              <a:rPr lang="el-GR" altLang="zh-CN" sz="2000" b="1">
                <a:solidFill>
                  <a:srgbClr val="0000CC"/>
                </a:solidFill>
                <a:sym typeface="黑体" pitchFamily="49" charset="-122"/>
              </a:rPr>
              <a:t> ρ</a:t>
            </a:r>
            <a:r>
              <a:rPr lang="zh-CN" altLang="en-US" sz="2000" b="1">
                <a:solidFill>
                  <a:srgbClr val="0000CC"/>
                </a:solidFill>
                <a:sym typeface="黑体" pitchFamily="49" charset="-122"/>
              </a:rPr>
              <a:t>液</a:t>
            </a:r>
            <a:r>
              <a:rPr lang="el-GR" altLang="zh-CN" sz="2000" b="1">
                <a:solidFill>
                  <a:srgbClr val="0000CC"/>
                </a:solidFill>
                <a:sym typeface="黑体" pitchFamily="49" charset="-122"/>
              </a:rPr>
              <a:t> </a:t>
            </a:r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gV</a:t>
            </a:r>
            <a:r>
              <a:rPr lang="en-US" altLang="zh-CN" b="1">
                <a:solidFill>
                  <a:srgbClr val="0000CC"/>
                </a:solidFill>
                <a:sym typeface="黑体" pitchFamily="49" charset="-122"/>
              </a:rPr>
              <a:t>2</a:t>
            </a:r>
          </a:p>
        </p:txBody>
      </p:sp>
      <p:sp>
        <p:nvSpPr>
          <p:cNvPr id="14371" name="文本框 22"/>
          <p:cNvSpPr txBox="1">
            <a:spLocks noChangeArrowheads="1"/>
          </p:cNvSpPr>
          <p:nvPr/>
        </p:nvSpPr>
        <p:spPr bwMode="auto">
          <a:xfrm>
            <a:off x="5472036" y="2715915"/>
            <a:ext cx="7729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m</a:t>
            </a:r>
            <a:r>
              <a:rPr lang="zh-CN" altLang="en-US" sz="2000" b="1">
                <a:solidFill>
                  <a:srgbClr val="0000CC"/>
                </a:solidFill>
                <a:sym typeface="黑体" pitchFamily="49" charset="-122"/>
              </a:rPr>
              <a:t>液</a:t>
            </a:r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g</a:t>
            </a:r>
            <a:endParaRPr lang="zh-CN" altLang="en-US" sz="2000"/>
          </a:p>
        </p:txBody>
      </p:sp>
      <p:sp>
        <p:nvSpPr>
          <p:cNvPr id="14372" name="文本框 23"/>
          <p:cNvSpPr txBox="1">
            <a:spLocks noChangeArrowheads="1"/>
          </p:cNvSpPr>
          <p:nvPr/>
        </p:nvSpPr>
        <p:spPr bwMode="auto">
          <a:xfrm>
            <a:off x="6192762" y="2715915"/>
            <a:ext cx="13548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=</a:t>
            </a:r>
            <a:r>
              <a:rPr lang="el-GR" altLang="zh-CN" sz="2000" b="1">
                <a:solidFill>
                  <a:srgbClr val="0000CC"/>
                </a:solidFill>
                <a:sym typeface="黑体" pitchFamily="49" charset="-122"/>
              </a:rPr>
              <a:t> ρ</a:t>
            </a:r>
            <a:r>
              <a:rPr lang="zh-CN" altLang="en-US" sz="2000" b="1">
                <a:solidFill>
                  <a:srgbClr val="0000CC"/>
                </a:solidFill>
                <a:sym typeface="黑体" pitchFamily="49" charset="-122"/>
              </a:rPr>
              <a:t>液</a:t>
            </a:r>
            <a:r>
              <a:rPr lang="el-GR" altLang="zh-CN" sz="2000" b="1">
                <a:solidFill>
                  <a:srgbClr val="0000CC"/>
                </a:solidFill>
                <a:sym typeface="黑体" pitchFamily="49" charset="-122"/>
              </a:rPr>
              <a:t> </a:t>
            </a:r>
            <a:r>
              <a:rPr lang="en-US" altLang="zh-CN" sz="2000" b="1">
                <a:solidFill>
                  <a:srgbClr val="0000CC"/>
                </a:solidFill>
                <a:sym typeface="黑体" pitchFamily="49" charset="-122"/>
              </a:rPr>
              <a:t>gV</a:t>
            </a:r>
            <a:r>
              <a:rPr lang="zh-CN" altLang="en-US" sz="2000" b="1">
                <a:solidFill>
                  <a:srgbClr val="0000CC"/>
                </a:solidFill>
                <a:sym typeface="黑体" pitchFamily="49" charset="-122"/>
              </a:rPr>
              <a:t>液</a:t>
            </a:r>
            <a:endParaRPr lang="zh-CN" altLang="en-US" sz="2000"/>
          </a:p>
        </p:txBody>
      </p:sp>
      <p:sp>
        <p:nvSpPr>
          <p:cNvPr id="14373" name="文本框 24"/>
          <p:cNvSpPr txBox="1">
            <a:spLocks noChangeArrowheads="1"/>
          </p:cNvSpPr>
          <p:nvPr/>
        </p:nvSpPr>
        <p:spPr bwMode="auto">
          <a:xfrm>
            <a:off x="2857425" y="3506490"/>
            <a:ext cx="10390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00CC"/>
                </a:solidFill>
              </a:rPr>
              <a:t>V1</a:t>
            </a:r>
            <a:r>
              <a:rPr lang="zh-CN" altLang="en-US" b="1">
                <a:solidFill>
                  <a:srgbClr val="0000CC"/>
                </a:solidFill>
              </a:rPr>
              <a:t>＞</a:t>
            </a:r>
            <a:r>
              <a:rPr lang="en-US" altLang="zh-CN" b="1">
                <a:solidFill>
                  <a:srgbClr val="0000CC"/>
                </a:solidFill>
              </a:rPr>
              <a:t>V</a:t>
            </a:r>
            <a:r>
              <a:rPr lang="zh-CN" altLang="en-US" b="1">
                <a:solidFill>
                  <a:srgbClr val="0000CC"/>
                </a:solidFill>
              </a:rPr>
              <a:t>液</a:t>
            </a:r>
            <a:endParaRPr lang="zh-CN" altLang="en-US"/>
          </a:p>
        </p:txBody>
      </p:sp>
      <p:sp>
        <p:nvSpPr>
          <p:cNvPr id="14374" name="文本框 25"/>
          <p:cNvSpPr txBox="1">
            <a:spLocks noChangeArrowheads="1"/>
          </p:cNvSpPr>
          <p:nvPr/>
        </p:nvSpPr>
        <p:spPr bwMode="auto">
          <a:xfrm>
            <a:off x="7310361" y="3506490"/>
            <a:ext cx="10390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0000CC"/>
                </a:solidFill>
                <a:sym typeface="黑体" pitchFamily="49" charset="-122"/>
              </a:rPr>
              <a:t>V2</a:t>
            </a:r>
            <a:r>
              <a:rPr lang="zh-CN" altLang="en-US" b="1">
                <a:solidFill>
                  <a:srgbClr val="0000CC"/>
                </a:solidFill>
                <a:sym typeface="黑体" pitchFamily="49" charset="-122"/>
              </a:rPr>
              <a:t>＜</a:t>
            </a:r>
            <a:r>
              <a:rPr lang="en-US" altLang="zh-CN" b="1">
                <a:solidFill>
                  <a:srgbClr val="0000CC"/>
                </a:solidFill>
                <a:sym typeface="黑体" pitchFamily="49" charset="-122"/>
              </a:rPr>
              <a:t>V</a:t>
            </a:r>
            <a:r>
              <a:rPr lang="zh-CN" altLang="en-US" b="1">
                <a:solidFill>
                  <a:srgbClr val="0000CC"/>
                </a:solidFill>
                <a:sym typeface="黑体" pitchFamily="49" charset="-122"/>
              </a:rPr>
              <a:t>液</a:t>
            </a:r>
            <a:endParaRPr lang="zh-CN" altLang="en-US"/>
          </a:p>
        </p:txBody>
      </p:sp>
      <p:sp>
        <p:nvSpPr>
          <p:cNvPr id="14375" name="TextBox 18"/>
          <p:cNvSpPr txBox="1">
            <a:spLocks noChangeArrowheads="1"/>
          </p:cNvSpPr>
          <p:nvPr/>
        </p:nvSpPr>
        <p:spPr bwMode="auto">
          <a:xfrm>
            <a:off x="4789411" y="3904160"/>
            <a:ext cx="23383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</a:rPr>
              <a:t>所以  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4376" name="TextBox 18"/>
          <p:cNvSpPr txBox="1">
            <a:spLocks noChangeArrowheads="1"/>
          </p:cNvSpPr>
          <p:nvPr/>
        </p:nvSpPr>
        <p:spPr bwMode="auto">
          <a:xfrm>
            <a:off x="2555776" y="4299942"/>
            <a:ext cx="42846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F1</a:t>
            </a:r>
            <a:r>
              <a:rPr lang="zh-CN" altLang="en-US" sz="2800" b="1" dirty="0">
                <a:solidFill>
                  <a:srgbClr val="FF0000"/>
                </a:solidFill>
              </a:rPr>
              <a:t> ＞</a:t>
            </a:r>
            <a:r>
              <a:rPr lang="en-US" altLang="zh-CN" sz="2800" b="1" dirty="0">
                <a:solidFill>
                  <a:srgbClr val="FF0000"/>
                </a:solidFill>
              </a:rPr>
              <a:t> F2</a:t>
            </a:r>
          </a:p>
        </p:txBody>
      </p:sp>
      <p:sp>
        <p:nvSpPr>
          <p:cNvPr id="14377" name="TextBox 18"/>
          <p:cNvSpPr txBox="1">
            <a:spLocks noChangeArrowheads="1"/>
          </p:cNvSpPr>
          <p:nvPr/>
        </p:nvSpPr>
        <p:spPr bwMode="auto">
          <a:xfrm>
            <a:off x="1007987" y="3904160"/>
            <a:ext cx="23399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</a:rPr>
              <a:t> </a:t>
            </a:r>
            <a:r>
              <a:rPr lang="en-US" altLang="zh-CN" sz="2400" b="1">
                <a:solidFill>
                  <a:srgbClr val="FF0000"/>
                </a:solidFill>
              </a:rPr>
              <a:t>F1</a:t>
            </a:r>
            <a:r>
              <a:rPr lang="zh-CN" altLang="en-US" sz="2400" b="1">
                <a:solidFill>
                  <a:srgbClr val="FF0000"/>
                </a:solidFill>
              </a:rPr>
              <a:t>＞</a:t>
            </a:r>
            <a:r>
              <a:rPr lang="en-US" altLang="zh-CN" sz="2400" b="1">
                <a:solidFill>
                  <a:srgbClr val="FF0000"/>
                </a:solidFill>
              </a:rPr>
              <a:t>G</a:t>
            </a:r>
            <a:r>
              <a:rPr lang="zh-CN" altLang="en-US" sz="2400" b="1">
                <a:solidFill>
                  <a:srgbClr val="FF0000"/>
                </a:solidFill>
              </a:rPr>
              <a:t>液</a:t>
            </a:r>
          </a:p>
        </p:txBody>
      </p:sp>
      <p:sp>
        <p:nvSpPr>
          <p:cNvPr id="14378" name="TextBox 18"/>
          <p:cNvSpPr txBox="1">
            <a:spLocks noChangeArrowheads="1"/>
          </p:cNvSpPr>
          <p:nvPr/>
        </p:nvSpPr>
        <p:spPr bwMode="auto">
          <a:xfrm>
            <a:off x="5726036" y="3904160"/>
            <a:ext cx="23383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00CC"/>
                </a:solidFill>
              </a:rPr>
              <a:t>  </a:t>
            </a:r>
            <a:r>
              <a:rPr lang="en-US" altLang="zh-CN" sz="2400" b="1">
                <a:solidFill>
                  <a:srgbClr val="FF0000"/>
                </a:solidFill>
              </a:rPr>
              <a:t>F2</a:t>
            </a:r>
            <a:r>
              <a:rPr lang="zh-CN" altLang="en-US" sz="2400" b="1">
                <a:solidFill>
                  <a:srgbClr val="FF0000"/>
                </a:solidFill>
              </a:rPr>
              <a:t>＜</a:t>
            </a:r>
            <a:r>
              <a:rPr lang="en-US" altLang="zh-CN" sz="2400" b="1">
                <a:solidFill>
                  <a:srgbClr val="FF0000"/>
                </a:solidFill>
              </a:rPr>
              <a:t>G</a:t>
            </a:r>
            <a:r>
              <a:rPr lang="zh-CN" altLang="en-US" sz="2400" b="1">
                <a:solidFill>
                  <a:srgbClr val="FF0000"/>
                </a:solidFill>
              </a:rPr>
              <a:t>液</a:t>
            </a:r>
          </a:p>
        </p:txBody>
      </p:sp>
      <p:sp>
        <p:nvSpPr>
          <p:cNvPr id="16" name="矩形 15"/>
          <p:cNvSpPr/>
          <p:nvPr/>
        </p:nvSpPr>
        <p:spPr>
          <a:xfrm>
            <a:off x="1007986" y="1474093"/>
            <a:ext cx="1295400" cy="70127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368349" y="1636018"/>
            <a:ext cx="1079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rgbClr val="0000CC"/>
                </a:solidFill>
              </a:rPr>
              <a:t>V1</a:t>
            </a:r>
            <a:endParaRPr lang="zh-CN" altLang="en-US" sz="3200" b="1">
              <a:solidFill>
                <a:srgbClr val="0000CC"/>
              </a:solidFill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264200" y="1527672"/>
            <a:ext cx="10810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rgbClr val="0000CC"/>
                </a:solidFill>
              </a:rPr>
              <a:t>V2</a:t>
            </a:r>
            <a:endParaRPr lang="zh-CN" altLang="en-US" sz="3200" b="1">
              <a:solidFill>
                <a:srgbClr val="0000CC"/>
              </a:solidFill>
            </a:endParaRPr>
          </a:p>
        </p:txBody>
      </p:sp>
      <p:sp>
        <p:nvSpPr>
          <p:cNvPr id="50" name="云形标注 49"/>
          <p:cNvSpPr/>
          <p:nvPr/>
        </p:nvSpPr>
        <p:spPr>
          <a:xfrm>
            <a:off x="2663749" y="2068216"/>
            <a:ext cx="1655762" cy="431006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2" name="直接箭头连接符 51"/>
          <p:cNvCxnSpPr/>
          <p:nvPr/>
        </p:nvCxnSpPr>
        <p:spPr>
          <a:xfrm flipV="1">
            <a:off x="1079425" y="2445643"/>
            <a:ext cx="1584325" cy="702469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2736774" y="2121793"/>
            <a:ext cx="172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0000CC"/>
                </a:solidFill>
              </a:rPr>
              <a:t>P1</a:t>
            </a:r>
            <a:r>
              <a:rPr lang="en-US" altLang="zh-CN" sz="2000" b="1">
                <a:solidFill>
                  <a:srgbClr val="0000CC"/>
                </a:solidFill>
              </a:rPr>
              <a:t>= </a:t>
            </a:r>
            <a:r>
              <a:rPr lang="el-GR" altLang="zh-CN" b="1">
                <a:solidFill>
                  <a:srgbClr val="0000CC"/>
                </a:solidFill>
              </a:rPr>
              <a:t>ρ</a:t>
            </a:r>
            <a:r>
              <a:rPr lang="zh-CN" altLang="en-US" b="1">
                <a:solidFill>
                  <a:srgbClr val="0000CC"/>
                </a:solidFill>
              </a:rPr>
              <a:t>液</a:t>
            </a:r>
            <a:r>
              <a:rPr lang="en-US" altLang="zh-CN" b="1">
                <a:solidFill>
                  <a:srgbClr val="0000CC"/>
                </a:solidFill>
              </a:rPr>
              <a:t> g h1</a:t>
            </a:r>
            <a:endParaRPr lang="zh-CN" altLang="en-US"/>
          </a:p>
        </p:txBody>
      </p:sp>
      <p:cxnSp>
        <p:nvCxnSpPr>
          <p:cNvPr id="61" name="直接箭头连接符 60"/>
          <p:cNvCxnSpPr/>
          <p:nvPr/>
        </p:nvCxnSpPr>
        <p:spPr>
          <a:xfrm flipV="1">
            <a:off x="5545062" y="2499222"/>
            <a:ext cx="2087563" cy="702469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4" name="云形标注 63"/>
          <p:cNvSpPr/>
          <p:nvPr/>
        </p:nvSpPr>
        <p:spPr>
          <a:xfrm>
            <a:off x="7561187" y="2175371"/>
            <a:ext cx="1655763" cy="432197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7561186" y="2230140"/>
            <a:ext cx="172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0000CC"/>
                </a:solidFill>
              </a:rPr>
              <a:t>P2</a:t>
            </a:r>
            <a:r>
              <a:rPr lang="en-US" altLang="zh-CN" sz="2000" b="1">
                <a:solidFill>
                  <a:srgbClr val="0000CC"/>
                </a:solidFill>
              </a:rPr>
              <a:t>= </a:t>
            </a:r>
            <a:r>
              <a:rPr lang="el-GR" altLang="zh-CN" b="1">
                <a:solidFill>
                  <a:srgbClr val="0000CC"/>
                </a:solidFill>
              </a:rPr>
              <a:t>ρ</a:t>
            </a:r>
            <a:r>
              <a:rPr lang="zh-CN" altLang="en-US" b="1">
                <a:solidFill>
                  <a:srgbClr val="0000CC"/>
                </a:solidFill>
              </a:rPr>
              <a:t>液</a:t>
            </a:r>
            <a:r>
              <a:rPr lang="en-US" altLang="zh-CN" b="1">
                <a:solidFill>
                  <a:srgbClr val="0000CC"/>
                </a:solidFill>
              </a:rPr>
              <a:t> g h2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5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3" dur="20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6" grpId="0" animBg="1"/>
      <p:bldP spid="14343" grpId="0"/>
      <p:bldP spid="10" grpId="0" animBg="1"/>
      <p:bldP spid="14347" grpId="0"/>
      <p:bldP spid="12" grpId="0" animBg="1"/>
      <p:bldP spid="14349" grpId="0"/>
      <p:bldP spid="14351" grpId="0"/>
      <p:bldP spid="17" grpId="0" animBg="1"/>
      <p:bldP spid="14353" grpId="0"/>
      <p:bldP spid="19" grpId="0" animBg="1"/>
      <p:bldP spid="20" grpId="0" animBg="1"/>
      <p:bldP spid="14356" grpId="0"/>
      <p:bldP spid="14357" grpId="0"/>
      <p:bldP spid="14358" grpId="0"/>
      <p:bldP spid="14359" grpId="0"/>
      <p:bldP spid="14360" grpId="0"/>
      <p:bldP spid="14361" grpId="0"/>
      <p:bldP spid="14362" grpId="0"/>
      <p:bldP spid="14363" grpId="0"/>
      <p:bldP spid="14364" grpId="0"/>
      <p:bldP spid="14365" grpId="0"/>
      <p:bldP spid="14366" grpId="0"/>
      <p:bldP spid="14367" grpId="0"/>
      <p:bldP spid="14368" grpId="0"/>
      <p:bldP spid="14369" grpId="0"/>
      <p:bldP spid="14371" grpId="0"/>
      <p:bldP spid="14372" grpId="0"/>
      <p:bldP spid="14373" grpId="0"/>
      <p:bldP spid="14374" grpId="0"/>
      <p:bldP spid="14375" grpId="0"/>
      <p:bldP spid="14376" grpId="0"/>
      <p:bldP spid="14377" grpId="0"/>
      <p:bldP spid="14378" grpId="0"/>
      <p:bldP spid="16" grpId="0" animBg="1"/>
      <p:bldP spid="44" grpId="0"/>
      <p:bldP spid="45" grpId="0"/>
      <p:bldP spid="50" grpId="0" animBg="1"/>
      <p:bldP spid="57" grpId="0"/>
      <p:bldP spid="64" grpId="0" animBg="1"/>
      <p:bldP spid="66" grpId="0"/>
    </p:bldLst>
  </p:timing>
</p:sld>
</file>

<file path=ppt/theme/theme1.xml><?xml version="1.0" encoding="utf-8"?>
<a:theme xmlns:a="http://schemas.openxmlformats.org/drawingml/2006/main" name="Office 主题​​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972</Words>
  <Application>Microsoft Office PowerPoint</Application>
  <PresentationFormat>全屏显示(16:9)</PresentationFormat>
  <Paragraphs>218</Paragraphs>
  <Slides>25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http://www.ypppt.com/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China</cp:lastModifiedBy>
  <cp:revision>90</cp:revision>
  <dcterms:created xsi:type="dcterms:W3CDTF">2016-04-22T02:36:00Z</dcterms:created>
  <dcterms:modified xsi:type="dcterms:W3CDTF">2019-02-22T04:50:05Z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