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04D38-0193-4304-9455-2240516C8A1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9.jpe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slide" Target="slide27.xm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12" Type="http://schemas.openxmlformats.org/officeDocument/2006/relationships/image" Target="../media/image12.gif"/><Relationship Id="rId2" Type="http://schemas.openxmlformats.org/officeDocument/2006/relationships/slideLayout" Target="../slideLayouts/slideLayout12.xml"/><Relationship Id="rId1" Type="http://schemas.openxmlformats.org/officeDocument/2006/relationships/video" Target="file:///H:\&#12304;&#25237;&#31295;&#12305;&#12298;&#20840;&#26032;&#20108;&#32423;&#33756;&#21333;&#22411;&#31456;&#33410;&#24335;&#35838;&#20214;&#12299;&#20154;&#25945;&#29256;&#29289;&#29702;&#20843;&#24180;&#32423;&#19979;&#20876;%20&#38472;&#26216;&#26342;\&#31456;&#33410;&#24335;&#35838;&#20214;&#8226;8.9&#8226;%20%20&#20154;&#25945;&#29256;&#29289;&#29702;&#20843;&#24180;&#32423;&#19979;&#20876;%20&#31532;&#20061;&#31456;&#12298;&#21387;&#24378;&#12299;%20&#38472;&#26216;&#26342;\9.3&#30740;&#31350;&#28082;&#20307;&#20869;&#37096;&#30340;&#21387;&#24378;_&#36229;&#28165;.avi" TargetMode="External"/><Relationship Id="rId6" Type="http://schemas.openxmlformats.org/officeDocument/2006/relationships/slide" Target="slide2.xml"/><Relationship Id="rId11" Type="http://schemas.openxmlformats.org/officeDocument/2006/relationships/hyperlink" Target="9.3&#30740;&#31350;&#28082;&#20307;&#20869;&#37096;&#30340;&#21387;&#24378;_&#36229;&#28165;.avi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slide" Target="slide27.xml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1.png"/><Relationship Id="rId7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15.jpeg"/><Relationship Id="rId5" Type="http://schemas.openxmlformats.org/officeDocument/2006/relationships/slide" Target="slide27.xml"/><Relationship Id="rId10" Type="http://schemas.openxmlformats.org/officeDocument/2006/relationships/image" Target="../media/image6.png"/><Relationship Id="rId4" Type="http://schemas.openxmlformats.org/officeDocument/2006/relationships/image" Target="../media/image19.jpeg"/><Relationship Id="rId9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2.jpe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slide" Target="slide27.xml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3.png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slide" Target="slide27.xml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3.png"/><Relationship Id="rId7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slide" Target="slide27.xml"/><Relationship Id="rId10" Type="http://schemas.openxmlformats.org/officeDocument/2006/relationships/image" Target="../media/image6.png"/><Relationship Id="rId4" Type="http://schemas.openxmlformats.org/officeDocument/2006/relationships/image" Target="../media/image13.jpeg"/><Relationship Id="rId9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5.jpeg"/><Relationship Id="rId7" Type="http://schemas.openxmlformats.org/officeDocument/2006/relationships/slide" Target="slide27.xml"/><Relationship Id="rId12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11" Type="http://schemas.openxmlformats.org/officeDocument/2006/relationships/slide" Target="slide1.xml"/><Relationship Id="rId5" Type="http://schemas.openxmlformats.org/officeDocument/2006/relationships/image" Target="../media/image27.jpeg"/><Relationship Id="rId10" Type="http://schemas.openxmlformats.org/officeDocument/2006/relationships/image" Target="../media/image5.png"/><Relationship Id="rId4" Type="http://schemas.openxmlformats.org/officeDocument/2006/relationships/image" Target="../media/image26.jpeg"/><Relationship Id="rId9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9.emf"/><Relationship Id="rId7" Type="http://schemas.openxmlformats.org/officeDocument/2006/relationships/image" Target="../media/image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slide" Target="slide27.xml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1.jpeg"/><Relationship Id="rId7" Type="http://schemas.openxmlformats.org/officeDocument/2006/relationships/slide" Target="slide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slide" Target="slide27.xml"/><Relationship Id="rId10" Type="http://schemas.openxmlformats.org/officeDocument/2006/relationships/image" Target="../media/image6.png"/><Relationship Id="rId4" Type="http://schemas.openxmlformats.org/officeDocument/2006/relationships/image" Target="../media/image25.jpeg"/><Relationship Id="rId9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8.jpeg"/><Relationship Id="rId7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slide" Target="slide27.xml"/><Relationship Id="rId10" Type="http://schemas.openxmlformats.org/officeDocument/2006/relationships/image" Target="../media/image6.png"/><Relationship Id="rId4" Type="http://schemas.openxmlformats.org/officeDocument/2006/relationships/image" Target="../media/image13.jpeg"/><Relationship Id="rId9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8.jpeg"/><Relationship Id="rId7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slide" Target="slide27.xml"/><Relationship Id="rId10" Type="http://schemas.openxmlformats.org/officeDocument/2006/relationships/image" Target="../media/image6.png"/><Relationship Id="rId4" Type="http://schemas.openxmlformats.org/officeDocument/2006/relationships/image" Target="../media/image32.jpeg"/><Relationship Id="rId9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27.xml"/><Relationship Id="rId7" Type="http://schemas.openxmlformats.org/officeDocument/2006/relationships/slide" Target="slide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27.xml"/><Relationship Id="rId7" Type="http://schemas.openxmlformats.org/officeDocument/2006/relationships/slide" Target="slide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3.jpeg"/><Relationship Id="rId7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slide" Target="slide27.xml"/><Relationship Id="rId9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3.jpeg"/><Relationship Id="rId7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slide" Target="slide27.xml"/><Relationship Id="rId10" Type="http://schemas.openxmlformats.org/officeDocument/2006/relationships/image" Target="../media/image6.png"/><Relationship Id="rId4" Type="http://schemas.openxmlformats.org/officeDocument/2006/relationships/image" Target="../media/image13.jpeg"/><Relationship Id="rId9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27.xml"/><Relationship Id="rId7" Type="http://schemas.openxmlformats.org/officeDocument/2006/relationships/slide" Target="slide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5.png"/><Relationship Id="rId7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slide" Target="slide27.xml"/><Relationship Id="rId10" Type="http://schemas.openxmlformats.org/officeDocument/2006/relationships/image" Target="../media/image6.png"/><Relationship Id="rId4" Type="http://schemas.openxmlformats.org/officeDocument/2006/relationships/image" Target="../media/image36.jpeg"/><Relationship Id="rId9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8.jpeg"/><Relationship Id="rId7" Type="http://schemas.openxmlformats.org/officeDocument/2006/relationships/slide" Target="slide2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slide" Target="slide27.xml"/><Relationship Id="rId10" Type="http://schemas.openxmlformats.org/officeDocument/2006/relationships/image" Target="../media/image6.png"/><Relationship Id="rId4" Type="http://schemas.openxmlformats.org/officeDocument/2006/relationships/image" Target="../media/image28.jpeg"/><Relationship Id="rId9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39.jpeg"/><Relationship Id="rId7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slide" Target="slide27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8.jpeg"/><Relationship Id="rId7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slide" Target="slide27.xml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1.jpeg"/><Relationship Id="rId7" Type="http://schemas.openxmlformats.org/officeDocument/2006/relationships/slide" Target="slide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slide" Target="slide27.xml"/><Relationship Id="rId10" Type="http://schemas.openxmlformats.org/officeDocument/2006/relationships/image" Target="../media/image6.png"/><Relationship Id="rId4" Type="http://schemas.openxmlformats.org/officeDocument/2006/relationships/image" Target="../media/image42.jpeg"/><Relationship Id="rId9" Type="http://schemas.openxmlformats.org/officeDocument/2006/relationships/slide" Target="slide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4.jpeg"/><Relationship Id="rId7" Type="http://schemas.openxmlformats.org/officeDocument/2006/relationships/image" Target="../media/image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slide" Target="slide27.xml"/><Relationship Id="rId9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27.xml"/><Relationship Id="rId7" Type="http://schemas.openxmlformats.org/officeDocument/2006/relationships/slide" Target="slide1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6.jpeg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11" Type="http://schemas.openxmlformats.org/officeDocument/2006/relationships/image" Target="../media/image6.png"/><Relationship Id="rId5" Type="http://schemas.openxmlformats.org/officeDocument/2006/relationships/image" Target="../media/image48.jpeg"/><Relationship Id="rId10" Type="http://schemas.openxmlformats.org/officeDocument/2006/relationships/slide" Target="slide1.xml"/><Relationship Id="rId4" Type="http://schemas.openxmlformats.org/officeDocument/2006/relationships/image" Target="../media/image47.jpeg"/><Relationship Id="rId9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9.jpeg"/><Relationship Id="rId7" Type="http://schemas.openxmlformats.org/officeDocument/2006/relationships/slide" Target="slide27.xml"/><Relationship Id="rId12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11" Type="http://schemas.openxmlformats.org/officeDocument/2006/relationships/slide" Target="slide1.xml"/><Relationship Id="rId5" Type="http://schemas.openxmlformats.org/officeDocument/2006/relationships/image" Target="../media/image51.jpeg"/><Relationship Id="rId10" Type="http://schemas.openxmlformats.org/officeDocument/2006/relationships/image" Target="../media/image5.png"/><Relationship Id="rId4" Type="http://schemas.openxmlformats.org/officeDocument/2006/relationships/image" Target="../media/image50.png"/><Relationship Id="rId9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0.png"/><Relationship Id="rId7" Type="http://schemas.openxmlformats.org/officeDocument/2006/relationships/image" Target="../media/image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11" Type="http://schemas.openxmlformats.org/officeDocument/2006/relationships/image" Target="../media/image6.png"/><Relationship Id="rId5" Type="http://schemas.openxmlformats.org/officeDocument/2006/relationships/image" Target="../media/image52.jpeg"/><Relationship Id="rId10" Type="http://schemas.openxmlformats.org/officeDocument/2006/relationships/slide" Target="slide1.xml"/><Relationship Id="rId4" Type="http://schemas.openxmlformats.org/officeDocument/2006/relationships/image" Target="../media/image51.jpeg"/><Relationship Id="rId9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27.xml"/><Relationship Id="rId7" Type="http://schemas.openxmlformats.org/officeDocument/2006/relationships/slide" Target="slide1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6.jpeg"/><Relationship Id="rId7" Type="http://schemas.openxmlformats.org/officeDocument/2006/relationships/image" Target="../media/image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slide" Target="slide27.xml"/><Relationship Id="rId9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7.jpeg"/><Relationship Id="rId7" Type="http://schemas.openxmlformats.org/officeDocument/2006/relationships/image" Target="../media/image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slide" Target="slide27.xml"/><Relationship Id="rId9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8.emf"/><Relationship Id="rId7" Type="http://schemas.openxmlformats.org/officeDocument/2006/relationships/image" Target="../media/image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slide" Target="slide27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slide" Target="slide27.xml"/><Relationship Id="rId9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9.emf"/><Relationship Id="rId7" Type="http://schemas.openxmlformats.org/officeDocument/2006/relationships/image" Target="../media/image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slide" Target="slide27.xml"/><Relationship Id="rId9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60.jpeg"/><Relationship Id="rId7" Type="http://schemas.openxmlformats.org/officeDocument/2006/relationships/image" Target="../media/image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slide" Target="slide27.xml"/><Relationship Id="rId9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61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slide" Target="slide27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12" Type="http://schemas.openxmlformats.org/officeDocument/2006/relationships/image" Target="../media/image12.gif"/><Relationship Id="rId2" Type="http://schemas.openxmlformats.org/officeDocument/2006/relationships/slideLayout" Target="../slideLayouts/slideLayout12.xml"/><Relationship Id="rId1" Type="http://schemas.openxmlformats.org/officeDocument/2006/relationships/video" Target="file:///H:\&#12304;&#25237;&#31295;&#12305;&#12298;&#20840;&#26032;&#20108;&#32423;&#33756;&#21333;&#22411;&#31456;&#33410;&#24335;&#35838;&#20214;&#12299;&#20154;&#25945;&#29256;&#29289;&#29702;&#20843;&#24180;&#32423;&#19979;&#20876;%20&#38472;&#26216;&#26342;\&#31456;&#33410;&#24335;&#35838;&#20214;&#8226;8.9&#8226;%20%20&#20154;&#25945;&#29256;&#29289;&#29702;&#20843;&#24180;&#32423;&#19979;&#20876;%20&#31532;&#20061;&#31456;&#12298;&#21387;&#24378;&#12299;%20&#38472;&#26216;&#26342;\9.2&#28082;&#20307;&#30340;&#21387;&#24378;_&#26631;&#28165;.avi" TargetMode="External"/><Relationship Id="rId6" Type="http://schemas.openxmlformats.org/officeDocument/2006/relationships/slide" Target="slide2.xml"/><Relationship Id="rId11" Type="http://schemas.openxmlformats.org/officeDocument/2006/relationships/hyperlink" Target="9.2&#28082;&#20307;&#30340;&#21387;&#24378;_&#26631;&#28165;.avi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slide" Target="slide27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jpeg"/><Relationship Id="rId7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slide" Target="slide27.xml"/><Relationship Id="rId10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5.jpe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slide" Target="slide27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6.jpe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slide" Target="slide27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7.png"/><Relationship Id="rId7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slide" Target="slide27.xml"/><Relationship Id="rId10" Type="http://schemas.openxmlformats.org/officeDocument/2006/relationships/image" Target="../media/image6.png"/><Relationship Id="rId4" Type="http://schemas.openxmlformats.org/officeDocument/2006/relationships/image" Target="../media/image18.png"/><Relationship Id="rId9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图片 113665" descr="013000006312621282556545904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7" name="TextBox 2"/>
          <p:cNvSpPr txBox="1">
            <a:spLocks noChangeArrowheads="1"/>
          </p:cNvSpPr>
          <p:nvPr/>
        </p:nvSpPr>
        <p:spPr bwMode="auto">
          <a:xfrm>
            <a:off x="683568" y="764704"/>
            <a:ext cx="7178675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68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9.2   </a:t>
            </a:r>
            <a:r>
              <a:rPr lang="zh-CN" altLang="en-US" sz="68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液体的压强</a:t>
            </a:r>
          </a:p>
        </p:txBody>
      </p:sp>
      <p:sp>
        <p:nvSpPr>
          <p:cNvPr id="113668" name="矩形 113667"/>
          <p:cNvSpPr>
            <a:spLocks noChangeArrowheads="1" noChangeShapeType="1" noTextEdit="1"/>
          </p:cNvSpPr>
          <p:nvPr/>
        </p:nvSpPr>
        <p:spPr bwMode="auto">
          <a:xfrm>
            <a:off x="1555750" y="5189538"/>
            <a:ext cx="6248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新魏"/>
                <a:ea typeface="华文新魏"/>
              </a:rPr>
              <a:t>四川广安浓溪初中陈晨曦制作</a:t>
            </a:r>
          </a:p>
        </p:txBody>
      </p:sp>
      <p:pic>
        <p:nvPicPr>
          <p:cNvPr id="32772" name="图片 12296" descr="ldpi_1098026_2a1c5d7b6-dca9-4393-b961-9d4537c991f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5" descr="t01c7cec5e45640e58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10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/>
      <p:bldP spid="11366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文本框 250881"/>
          <p:cNvSpPr txBox="1">
            <a:spLocks noChangeArrowheads="1"/>
          </p:cNvSpPr>
          <p:nvPr/>
        </p:nvSpPr>
        <p:spPr bwMode="auto">
          <a:xfrm>
            <a:off x="2362200" y="381000"/>
            <a:ext cx="44100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3000">
                <a:solidFill>
                  <a:srgbClr val="FF0000"/>
                </a:solidFill>
                <a:ea typeface="黑体" pitchFamily="49" charset="-122"/>
              </a:rPr>
              <a:t>一、液体压强的特点</a:t>
            </a:r>
          </a:p>
        </p:txBody>
      </p:sp>
      <p:sp>
        <p:nvSpPr>
          <p:cNvPr id="41986" name="矩形 250882"/>
          <p:cNvSpPr>
            <a:spLocks noChangeArrowheads="1"/>
          </p:cNvSpPr>
          <p:nvPr/>
        </p:nvSpPr>
        <p:spPr bwMode="auto">
          <a:xfrm>
            <a:off x="2438400" y="1039813"/>
            <a:ext cx="43434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30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探究影响液体内部的压强</a:t>
            </a:r>
            <a:r>
              <a:rPr lang="zh-CN" altLang="en-US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zh-CN" altLang="en-US" sz="23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3000" y="990600"/>
            <a:ext cx="1143000" cy="533400"/>
            <a:chOff x="0" y="0"/>
            <a:chExt cx="2231" cy="553"/>
          </a:xfrm>
        </p:grpSpPr>
        <p:pic>
          <p:nvPicPr>
            <p:cNvPr id="41988" name="圆角矩形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231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89" name="Text Box 6"/>
            <p:cNvSpPr txBox="1">
              <a:spLocks noChangeArrowheads="1"/>
            </p:cNvSpPr>
            <p:nvPr/>
          </p:nvSpPr>
          <p:spPr bwMode="auto">
            <a:xfrm>
              <a:off x="60" y="78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5000"/>
                </a:lnSpc>
              </a:pPr>
              <a:r>
                <a:rPr lang="zh-CN" altLang="en-US" sz="2400">
                  <a:solidFill>
                    <a:srgbClr val="FFFFFF"/>
                  </a:solidFill>
                  <a:latin typeface="宋体" pitchFamily="2" charset="-122"/>
                </a:rPr>
                <a:t>演 示</a:t>
              </a:r>
            </a:p>
          </p:txBody>
        </p:sp>
      </p:grpSp>
      <p:sp>
        <p:nvSpPr>
          <p:cNvPr id="41990" name="TextBox 5"/>
          <p:cNvSpPr txBox="1">
            <a:spLocks noChangeArrowheads="1"/>
          </p:cNvSpPr>
          <p:nvPr/>
        </p:nvSpPr>
        <p:spPr bwMode="auto">
          <a:xfrm>
            <a:off x="1143000" y="1676400"/>
            <a:ext cx="5759450" cy="4270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．探究同种液体内部</a:t>
            </a:r>
            <a:r>
              <a:rPr lang="zh-CN" altLang="en-US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同一深度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的压强 </a:t>
            </a:r>
          </a:p>
        </p:txBody>
      </p:sp>
      <p:sp>
        <p:nvSpPr>
          <p:cNvPr id="41991" name="TextBox 4"/>
          <p:cNvSpPr txBox="1">
            <a:spLocks noChangeArrowheads="1"/>
          </p:cNvSpPr>
          <p:nvPr/>
        </p:nvSpPr>
        <p:spPr bwMode="auto">
          <a:xfrm>
            <a:off x="685800" y="2057400"/>
            <a:ext cx="7848600" cy="93027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>
                <a:solidFill>
                  <a:srgbClr val="006600"/>
                </a:solidFill>
                <a:latin typeface="宋体" pitchFamily="2" charset="-122"/>
              </a:rPr>
              <a:t>    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保持探头在水中的深度不变，改变探头的方向，看看液体内部同一深度各个方向的压强有什么特点。</a:t>
            </a:r>
          </a:p>
        </p:txBody>
      </p:sp>
      <p:sp>
        <p:nvSpPr>
          <p:cNvPr id="41992" name="TextBox 5"/>
          <p:cNvSpPr txBox="1">
            <a:spLocks noChangeArrowheads="1"/>
          </p:cNvSpPr>
          <p:nvPr/>
        </p:nvSpPr>
        <p:spPr bwMode="auto">
          <a:xfrm>
            <a:off x="762000" y="3048000"/>
            <a:ext cx="5759450" cy="4270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．探究同种液体内部</a:t>
            </a:r>
            <a:r>
              <a:rPr lang="zh-CN" altLang="en-US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不同深度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的压强 </a:t>
            </a:r>
          </a:p>
        </p:txBody>
      </p:sp>
      <p:sp>
        <p:nvSpPr>
          <p:cNvPr id="41993" name="TextBox 3"/>
          <p:cNvSpPr txBox="1">
            <a:spLocks noChangeArrowheads="1"/>
          </p:cNvSpPr>
          <p:nvPr/>
        </p:nvSpPr>
        <p:spPr bwMode="auto">
          <a:xfrm>
            <a:off x="762000" y="3505200"/>
            <a:ext cx="7848600" cy="89535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</a:rPr>
              <a:t>       </a:t>
            </a:r>
            <a:r>
              <a:rPr lang="zh-CN" altLang="en-US">
                <a:solidFill>
                  <a:schemeClr val="tx1"/>
                </a:solidFill>
              </a:rPr>
              <a:t>不改变橡皮膜的朝向，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改变探头在水中的深度，看看液体内部的压强与深度有什么关系。</a:t>
            </a:r>
          </a:p>
        </p:txBody>
      </p:sp>
      <p:sp>
        <p:nvSpPr>
          <p:cNvPr id="250894" name="TextBox 8"/>
          <p:cNvSpPr txBox="1">
            <a:spLocks noChangeArrowheads="1"/>
          </p:cNvSpPr>
          <p:nvPr/>
        </p:nvSpPr>
        <p:spPr bwMode="auto">
          <a:xfrm>
            <a:off x="1143000" y="4495800"/>
            <a:ext cx="59420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3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．探究相同深度</a:t>
            </a:r>
            <a:r>
              <a:rPr lang="zh-CN" altLang="en-US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不同密度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液体的压强 </a:t>
            </a:r>
          </a:p>
        </p:txBody>
      </p:sp>
      <p:sp>
        <p:nvSpPr>
          <p:cNvPr id="250895" name="TextBox 7"/>
          <p:cNvSpPr txBox="1">
            <a:spLocks noChangeArrowheads="1"/>
          </p:cNvSpPr>
          <p:nvPr/>
        </p:nvSpPr>
        <p:spPr bwMode="auto">
          <a:xfrm>
            <a:off x="838200" y="4953000"/>
            <a:ext cx="7772400" cy="89535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000000"/>
                </a:solidFill>
                <a:latin typeface="宋体" pitchFamily="2" charset="-122"/>
              </a:rPr>
              <a:t>    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换用不同液体（如盐水、酒精等）</a:t>
            </a:r>
            <a:r>
              <a:rPr lang="zh-CN" altLang="en-US" b="0">
                <a:solidFill>
                  <a:schemeClr val="tx1"/>
                </a:solidFill>
                <a:latin typeface="宋体" pitchFamily="2" charset="-122"/>
              </a:rPr>
              <a:t>，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看看在深度相同时，液体内部的压强是否与液体的密度有关。 </a:t>
            </a:r>
          </a:p>
        </p:txBody>
      </p:sp>
      <p:sp>
        <p:nvSpPr>
          <p:cNvPr id="250896" name="矩形 250895"/>
          <p:cNvSpPr>
            <a:spLocks noChangeArrowheads="1"/>
          </p:cNvSpPr>
          <p:nvPr/>
        </p:nvSpPr>
        <p:spPr bwMode="auto">
          <a:xfrm>
            <a:off x="1524000" y="5943600"/>
            <a:ext cx="19812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300">
                <a:solidFill>
                  <a:srgbClr val="FF0000"/>
                </a:solidFill>
                <a:ea typeface="黑体" pitchFamily="49" charset="-122"/>
              </a:rPr>
              <a:t>实验方法</a:t>
            </a:r>
          </a:p>
        </p:txBody>
      </p:sp>
      <p:sp>
        <p:nvSpPr>
          <p:cNvPr id="250897" name="矩形 250896" descr="褐色大理石"/>
          <p:cNvSpPr>
            <a:spLocks noChangeArrowheads="1"/>
          </p:cNvSpPr>
          <p:nvPr/>
        </p:nvSpPr>
        <p:spPr bwMode="auto">
          <a:xfrm>
            <a:off x="2971800" y="6019800"/>
            <a:ext cx="1905000" cy="4270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>
                <a:latin typeface="黑体" pitchFamily="49" charset="-122"/>
                <a:ea typeface="黑体" pitchFamily="49" charset="-122"/>
              </a:rPr>
              <a:t>控制变量法 </a:t>
            </a:r>
          </a:p>
        </p:txBody>
      </p:sp>
      <p:pic>
        <p:nvPicPr>
          <p:cNvPr id="41998" name="Picture 60" descr="bac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9" name="Picture 64" descr="t01c7cec5e45640e58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0" name="图片 13329" descr="ldpi_1098026_2a1c5d7b6-dca9-4393-b961-9d4537c991f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0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0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94" grpId="0"/>
      <p:bldP spid="250895" grpId="0" animBg="1"/>
      <p:bldP spid="250896" grpId="0"/>
      <p:bldP spid="25089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文本框 251905"/>
          <p:cNvSpPr txBox="1">
            <a:spLocks noChangeArrowheads="1"/>
          </p:cNvSpPr>
          <p:nvPr/>
        </p:nvSpPr>
        <p:spPr bwMode="auto">
          <a:xfrm>
            <a:off x="2362200" y="381000"/>
            <a:ext cx="44100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3000">
                <a:solidFill>
                  <a:srgbClr val="FF0000"/>
                </a:solidFill>
                <a:ea typeface="黑体" pitchFamily="49" charset="-122"/>
              </a:rPr>
              <a:t>一、液体压强的特点</a:t>
            </a:r>
          </a:p>
        </p:txBody>
      </p:sp>
      <p:sp>
        <p:nvSpPr>
          <p:cNvPr id="43010" name="矩形 251906"/>
          <p:cNvSpPr>
            <a:spLocks noChangeArrowheads="1"/>
          </p:cNvSpPr>
          <p:nvPr/>
        </p:nvSpPr>
        <p:spPr bwMode="auto">
          <a:xfrm>
            <a:off x="2438400" y="1039813"/>
            <a:ext cx="43434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30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探究影响液体内部的压强</a:t>
            </a:r>
            <a:r>
              <a:rPr lang="zh-CN" altLang="en-US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zh-CN" altLang="en-US" sz="23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3000" y="990600"/>
            <a:ext cx="1143000" cy="533400"/>
            <a:chOff x="0" y="0"/>
            <a:chExt cx="2231" cy="553"/>
          </a:xfrm>
        </p:grpSpPr>
        <p:pic>
          <p:nvPicPr>
            <p:cNvPr id="43012" name="圆角矩形 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2231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13" name="Text Box 6"/>
            <p:cNvSpPr txBox="1">
              <a:spLocks noChangeArrowheads="1"/>
            </p:cNvSpPr>
            <p:nvPr/>
          </p:nvSpPr>
          <p:spPr bwMode="auto">
            <a:xfrm>
              <a:off x="60" y="78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5000"/>
                </a:lnSpc>
              </a:pPr>
              <a:r>
                <a:rPr lang="zh-CN" altLang="en-US" sz="2400">
                  <a:solidFill>
                    <a:srgbClr val="FFFFFF"/>
                  </a:solidFill>
                  <a:latin typeface="宋体" pitchFamily="2" charset="-122"/>
                </a:rPr>
                <a:t>演 示</a:t>
              </a:r>
            </a:p>
          </p:txBody>
        </p:sp>
      </p:grpSp>
      <p:pic>
        <p:nvPicPr>
          <p:cNvPr id="43014" name="Picture 60" descr="bac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64" descr="t01c7cec5e45640e58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图片 13329" descr="ldpi_1098026_2a1c5d7b6-dca9-4393-b961-9d4537c991f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926" name="9.3研究液体内部的压强_超清.avi">
            <a:hlinkClick r:id="" action="ppaction://media"/>
          </p:cNvPr>
          <p:cNvPicPr>
            <a:picLocks noRot="1" noChangeAspect="1" noChangeArrowheads="1"/>
          </p:cNvPicPr>
          <p:nvPr>
            <p:ph idx="4294967295"/>
            <a:videoFile r:link="rId1"/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838200" y="1828800"/>
            <a:ext cx="7924800" cy="4464050"/>
          </a:xfrm>
        </p:spPr>
      </p:pic>
      <p:sp>
        <p:nvSpPr>
          <p:cNvPr id="251928" name="Oval 8" descr="0002">
            <a:hlinkClick r:id="rId11"/>
          </p:cNvPr>
          <p:cNvSpPr>
            <a:spLocks noChangeArrowheads="1"/>
          </p:cNvSpPr>
          <p:nvPr/>
        </p:nvSpPr>
        <p:spPr bwMode="auto">
          <a:xfrm rot="21450024" flipH="1">
            <a:off x="6477000" y="1447800"/>
            <a:ext cx="381000" cy="303213"/>
          </a:xfrm>
          <a:prstGeom prst="ellipse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222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lnSpc>
                <a:spcPct val="100000"/>
              </a:lnSpc>
            </a:pPr>
            <a:endParaRPr lang="zh-CN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19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519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926"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1926"/>
                </p:tgtEl>
              </p:cMediaNode>
            </p:video>
          </p:childTnLst>
        </p:cTn>
      </p:par>
    </p:tnLst>
    <p:bldLst>
      <p:bldP spid="2519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文本框 384001"/>
          <p:cNvSpPr txBox="1">
            <a:spLocks noChangeArrowheads="1"/>
          </p:cNvSpPr>
          <p:nvPr/>
        </p:nvSpPr>
        <p:spPr bwMode="auto">
          <a:xfrm>
            <a:off x="2362200" y="381000"/>
            <a:ext cx="44100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3000">
                <a:solidFill>
                  <a:srgbClr val="FF0000"/>
                </a:solidFill>
                <a:ea typeface="黑体" pitchFamily="49" charset="-122"/>
              </a:rPr>
              <a:t>一、液体压强的特点</a:t>
            </a:r>
          </a:p>
        </p:txBody>
      </p:sp>
      <p:sp>
        <p:nvSpPr>
          <p:cNvPr id="44034" name="矩形 384002"/>
          <p:cNvSpPr>
            <a:spLocks noChangeArrowheads="1"/>
          </p:cNvSpPr>
          <p:nvPr/>
        </p:nvSpPr>
        <p:spPr bwMode="auto">
          <a:xfrm>
            <a:off x="2438400" y="1039813"/>
            <a:ext cx="43434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30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探究影响液体内部的压强</a:t>
            </a:r>
            <a:r>
              <a:rPr lang="zh-CN" altLang="en-US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zh-CN" altLang="en-US" sz="23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3000" y="990600"/>
            <a:ext cx="1143000" cy="533400"/>
            <a:chOff x="0" y="0"/>
            <a:chExt cx="2231" cy="553"/>
          </a:xfrm>
        </p:grpSpPr>
        <p:pic>
          <p:nvPicPr>
            <p:cNvPr id="44036" name="圆角矩形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231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37" name="Text Box 6"/>
            <p:cNvSpPr txBox="1">
              <a:spLocks noChangeArrowheads="1"/>
            </p:cNvSpPr>
            <p:nvPr/>
          </p:nvSpPr>
          <p:spPr bwMode="auto">
            <a:xfrm>
              <a:off x="60" y="78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5000"/>
                </a:lnSpc>
              </a:pPr>
              <a:r>
                <a:rPr lang="zh-CN" altLang="en-US" sz="2400">
                  <a:solidFill>
                    <a:srgbClr val="FFFFFF"/>
                  </a:solidFill>
                  <a:latin typeface="宋体" pitchFamily="2" charset="-122"/>
                </a:rPr>
                <a:t>演 示</a:t>
              </a:r>
            </a:p>
          </p:txBody>
        </p:sp>
      </p:grpSp>
      <p:sp>
        <p:nvSpPr>
          <p:cNvPr id="44038" name="TextBox 5"/>
          <p:cNvSpPr txBox="1">
            <a:spLocks noChangeArrowheads="1"/>
          </p:cNvSpPr>
          <p:nvPr/>
        </p:nvSpPr>
        <p:spPr bwMode="auto">
          <a:xfrm>
            <a:off x="1143000" y="1676400"/>
            <a:ext cx="5759450" cy="4270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．探究同种液体内部</a:t>
            </a:r>
            <a:r>
              <a:rPr lang="zh-CN" altLang="en-US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同一深度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的压强 </a:t>
            </a:r>
          </a:p>
        </p:txBody>
      </p:sp>
      <p:sp>
        <p:nvSpPr>
          <p:cNvPr id="44039" name="TextBox 5"/>
          <p:cNvSpPr txBox="1">
            <a:spLocks noChangeArrowheads="1"/>
          </p:cNvSpPr>
          <p:nvPr/>
        </p:nvSpPr>
        <p:spPr bwMode="auto">
          <a:xfrm>
            <a:off x="609600" y="2133600"/>
            <a:ext cx="5759450" cy="4270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．探究同种液体内部</a:t>
            </a:r>
            <a:r>
              <a:rPr lang="zh-CN" altLang="en-US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不同深度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的压强 </a:t>
            </a:r>
          </a:p>
        </p:txBody>
      </p:sp>
      <p:sp>
        <p:nvSpPr>
          <p:cNvPr id="44040" name="TextBox 8"/>
          <p:cNvSpPr txBox="1">
            <a:spLocks noChangeArrowheads="1"/>
          </p:cNvSpPr>
          <p:nvPr/>
        </p:nvSpPr>
        <p:spPr bwMode="auto">
          <a:xfrm>
            <a:off x="914400" y="2590800"/>
            <a:ext cx="59420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3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．探究相同深度</a:t>
            </a:r>
            <a:r>
              <a:rPr lang="zh-CN" altLang="en-US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不同密度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液体的压强 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219200" y="4038600"/>
            <a:ext cx="1524000" cy="533400"/>
            <a:chOff x="0" y="0"/>
            <a:chExt cx="2231" cy="553"/>
          </a:xfrm>
        </p:grpSpPr>
        <p:pic>
          <p:nvPicPr>
            <p:cNvPr id="44042" name="圆角矩形 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2231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3" name="Text Box 6"/>
            <p:cNvSpPr txBox="1">
              <a:spLocks noChangeArrowheads="1"/>
            </p:cNvSpPr>
            <p:nvPr/>
          </p:nvSpPr>
          <p:spPr bwMode="auto">
            <a:xfrm>
              <a:off x="60" y="78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5000"/>
                </a:lnSpc>
              </a:pPr>
              <a:r>
                <a:rPr lang="zh-CN" altLang="en-US" sz="2400">
                  <a:solidFill>
                    <a:srgbClr val="FFFFFF"/>
                  </a:solidFill>
                  <a:latin typeface="宋体" pitchFamily="2" charset="-122"/>
                </a:rPr>
                <a:t>得出结论</a:t>
              </a:r>
            </a:p>
          </p:txBody>
        </p:sp>
      </p:grpSp>
      <p:sp>
        <p:nvSpPr>
          <p:cNvPr id="44044" name="矩形 384013"/>
          <p:cNvSpPr>
            <a:spLocks noChangeArrowheads="1"/>
          </p:cNvSpPr>
          <p:nvPr/>
        </p:nvSpPr>
        <p:spPr bwMode="auto">
          <a:xfrm>
            <a:off x="1143000" y="3200400"/>
            <a:ext cx="19812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300">
                <a:solidFill>
                  <a:srgbClr val="FF0000"/>
                </a:solidFill>
                <a:ea typeface="黑体" pitchFamily="49" charset="-122"/>
              </a:rPr>
              <a:t>实验方法</a:t>
            </a:r>
          </a:p>
        </p:txBody>
      </p:sp>
      <p:sp>
        <p:nvSpPr>
          <p:cNvPr id="44045" name="矩形 384014" descr="褐色大理石"/>
          <p:cNvSpPr>
            <a:spLocks noChangeArrowheads="1"/>
          </p:cNvSpPr>
          <p:nvPr/>
        </p:nvSpPr>
        <p:spPr bwMode="auto">
          <a:xfrm>
            <a:off x="2590800" y="3276600"/>
            <a:ext cx="1905000" cy="427038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>
                <a:latin typeface="黑体" pitchFamily="49" charset="-122"/>
                <a:ea typeface="黑体" pitchFamily="49" charset="-122"/>
              </a:rPr>
              <a:t>控制变量法 </a:t>
            </a:r>
          </a:p>
        </p:txBody>
      </p:sp>
      <p:pic>
        <p:nvPicPr>
          <p:cNvPr id="44046" name="Picture 60" descr="back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7" name="Picture 64" descr="t01c7cec5e45640e58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8" name="图片 13329" descr="ldpi_1098026_2a1c5d7b6-dca9-4393-b961-9d4537c991f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9" name="图片 384020" descr="28"/>
          <p:cNvPicPr>
            <a:picLocks noChangeAspect="1" noChangeArrowheads="1"/>
          </p:cNvPicPr>
          <p:nvPr/>
        </p:nvPicPr>
        <p:blipFill>
          <a:blip r:embed="rId11" cstate="print">
            <a:lum contrast="66000"/>
          </a:blip>
          <a:srcRect b="13242"/>
          <a:stretch>
            <a:fillRect/>
          </a:stretch>
        </p:blipFill>
        <p:spPr bwMode="auto">
          <a:xfrm>
            <a:off x="6248400" y="1981200"/>
            <a:ext cx="20621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4022" name="TextBox 5"/>
          <p:cNvSpPr txBox="1">
            <a:spLocks noChangeArrowheads="1"/>
          </p:cNvSpPr>
          <p:nvPr/>
        </p:nvSpPr>
        <p:spPr bwMode="auto">
          <a:xfrm>
            <a:off x="762000" y="4800600"/>
            <a:ext cx="7696200" cy="1477963"/>
          </a:xfrm>
          <a:prstGeom prst="rect">
            <a:avLst/>
          </a:prstGeom>
          <a:solidFill>
            <a:srgbClr val="008080"/>
          </a:solidFill>
          <a:ln w="28575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/>
              <a:t>       </a:t>
            </a:r>
            <a:r>
              <a:rPr lang="zh-CN" altLang="en-US"/>
              <a:t>在液体内部向各个方向都有压强，同一深度，各个方向的压强相等；深度越深，压强越大。液体的压强还有与液体的密度有关，在深度相同时，液体密度越大，压强越大。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文本框 253953"/>
          <p:cNvSpPr txBox="1">
            <a:spLocks noChangeArrowheads="1"/>
          </p:cNvSpPr>
          <p:nvPr/>
        </p:nvSpPr>
        <p:spPr bwMode="auto">
          <a:xfrm>
            <a:off x="2362200" y="381000"/>
            <a:ext cx="44100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3000">
                <a:solidFill>
                  <a:srgbClr val="FF0000"/>
                </a:solidFill>
                <a:ea typeface="黑体" pitchFamily="49" charset="-122"/>
              </a:rPr>
              <a:t>一、液体压强的特点</a:t>
            </a:r>
          </a:p>
        </p:txBody>
      </p:sp>
      <p:sp>
        <p:nvSpPr>
          <p:cNvPr id="45058" name="矩形 253954"/>
          <p:cNvSpPr>
            <a:spLocks noChangeArrowheads="1"/>
          </p:cNvSpPr>
          <p:nvPr/>
        </p:nvSpPr>
        <p:spPr bwMode="auto">
          <a:xfrm>
            <a:off x="2438400" y="1039813"/>
            <a:ext cx="43434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30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探究影响液体内部的压强</a:t>
            </a:r>
            <a:r>
              <a:rPr lang="zh-CN" altLang="en-US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zh-CN" altLang="en-US" sz="23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3000" y="990600"/>
            <a:ext cx="1143000" cy="533400"/>
            <a:chOff x="0" y="0"/>
            <a:chExt cx="2231" cy="553"/>
          </a:xfrm>
        </p:grpSpPr>
        <p:pic>
          <p:nvPicPr>
            <p:cNvPr id="45060" name="圆角矩形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231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1" name="Text Box 6"/>
            <p:cNvSpPr txBox="1">
              <a:spLocks noChangeArrowheads="1"/>
            </p:cNvSpPr>
            <p:nvPr/>
          </p:nvSpPr>
          <p:spPr bwMode="auto">
            <a:xfrm>
              <a:off x="60" y="78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5000"/>
                </a:lnSpc>
              </a:pPr>
              <a:r>
                <a:rPr lang="zh-CN" altLang="en-US" sz="2400">
                  <a:solidFill>
                    <a:srgbClr val="FFFFFF"/>
                  </a:solidFill>
                  <a:latin typeface="宋体" pitchFamily="2" charset="-122"/>
                </a:rPr>
                <a:t>演 示</a:t>
              </a:r>
            </a:p>
          </p:txBody>
        </p:sp>
      </p:grpSp>
      <p:sp>
        <p:nvSpPr>
          <p:cNvPr id="45062" name="TextBox 5"/>
          <p:cNvSpPr txBox="1">
            <a:spLocks noChangeArrowheads="1"/>
          </p:cNvSpPr>
          <p:nvPr/>
        </p:nvSpPr>
        <p:spPr bwMode="auto">
          <a:xfrm>
            <a:off x="838200" y="1752600"/>
            <a:ext cx="7696200" cy="1477963"/>
          </a:xfrm>
          <a:prstGeom prst="rect">
            <a:avLst/>
          </a:prstGeom>
          <a:solidFill>
            <a:srgbClr val="008080"/>
          </a:solidFill>
          <a:ln w="28575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/>
              <a:t>       </a:t>
            </a:r>
            <a:r>
              <a:rPr lang="zh-CN" altLang="en-US"/>
              <a:t>在液体内部向各个方向都有压强，同一深度，各个方向的压强相等；深度越深，压强越大。液体的压强还有与液体的密度有关，在深度相同时，液体密度越大，压强越大。</a:t>
            </a:r>
          </a:p>
        </p:txBody>
      </p:sp>
      <p:sp>
        <p:nvSpPr>
          <p:cNvPr id="253977" name="文本框 253976"/>
          <p:cNvSpPr txBox="1">
            <a:spLocks noChangeArrowheads="1"/>
          </p:cNvSpPr>
          <p:nvPr/>
        </p:nvSpPr>
        <p:spPr bwMode="auto">
          <a:xfrm>
            <a:off x="685800" y="3352800"/>
            <a:ext cx="76962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       </a:t>
            </a:r>
            <a:r>
              <a:rPr lang="zh-CN" altLang="en-US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想一想，</a:t>
            </a:r>
            <a:r>
              <a:rPr lang="zh-CN" altLang="en-US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修建水坝时，水坝的下部为什么总要比上部修建得宽？ </a:t>
            </a:r>
          </a:p>
        </p:txBody>
      </p:sp>
      <p:pic>
        <p:nvPicPr>
          <p:cNvPr id="253978" name="图片 253977" descr="35264056"/>
          <p:cNvPicPr>
            <a:picLocks noChangeAspect="1" noChangeArrowheads="1"/>
          </p:cNvPicPr>
          <p:nvPr/>
        </p:nvPicPr>
        <p:blipFill>
          <a:blip r:embed="rId3" cstate="print"/>
          <a:srcRect t="9314"/>
          <a:stretch>
            <a:fillRect/>
          </a:stretch>
        </p:blipFill>
        <p:spPr bwMode="auto">
          <a:xfrm>
            <a:off x="5181600" y="3962400"/>
            <a:ext cx="2667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3979" name="矩形 253978"/>
          <p:cNvSpPr>
            <a:spLocks noChangeArrowheads="1"/>
          </p:cNvSpPr>
          <p:nvPr/>
        </p:nvSpPr>
        <p:spPr bwMode="auto">
          <a:xfrm>
            <a:off x="914400" y="4648200"/>
            <a:ext cx="3810000" cy="1306513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100">
                <a:solidFill>
                  <a:srgbClr val="0000CC"/>
                </a:solidFill>
                <a:latin typeface="宋体" pitchFamily="2" charset="-122"/>
              </a:rPr>
              <a:t>    </a:t>
            </a:r>
            <a:r>
              <a:rPr lang="zh-CN" altLang="en-US" sz="2100">
                <a:solidFill>
                  <a:srgbClr val="FF0000"/>
                </a:solidFill>
                <a:latin typeface="宋体" pitchFamily="2" charset="-122"/>
              </a:rPr>
              <a:t>答：</a:t>
            </a:r>
            <a:r>
              <a:rPr lang="zh-CN" altLang="en-US" sz="2100">
                <a:solidFill>
                  <a:schemeClr val="tx1"/>
                </a:solidFill>
                <a:latin typeface="宋体" pitchFamily="2" charset="-122"/>
              </a:rPr>
              <a:t>在液体内部，深度越深，压强越大。因此水坝的下部必须比上部要修得宽。</a:t>
            </a:r>
          </a:p>
        </p:txBody>
      </p:sp>
      <p:pic>
        <p:nvPicPr>
          <p:cNvPr id="45066" name="Picture 60" descr="bac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64" descr="t01c7cec5e45640e58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图片 13329" descr="ldpi_1098026_2a1c5d7b6-dca9-4393-b961-9d4537c991f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3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3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77" grpId="0"/>
      <p:bldP spid="25397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文本框 254977"/>
          <p:cNvSpPr txBox="1">
            <a:spLocks noChangeArrowheads="1"/>
          </p:cNvSpPr>
          <p:nvPr/>
        </p:nvSpPr>
        <p:spPr bwMode="auto">
          <a:xfrm>
            <a:off x="2362200" y="381000"/>
            <a:ext cx="44100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3000">
                <a:solidFill>
                  <a:srgbClr val="FF0000"/>
                </a:solidFill>
                <a:ea typeface="黑体" pitchFamily="49" charset="-122"/>
              </a:rPr>
              <a:t>二、液体压强的大小</a:t>
            </a:r>
          </a:p>
        </p:txBody>
      </p:sp>
      <p:sp>
        <p:nvSpPr>
          <p:cNvPr id="254987" name="矩形 254986"/>
          <p:cNvSpPr>
            <a:spLocks noChangeArrowheads="1"/>
          </p:cNvSpPr>
          <p:nvPr/>
        </p:nvSpPr>
        <p:spPr bwMode="auto">
          <a:xfrm>
            <a:off x="609600" y="990600"/>
            <a:ext cx="80772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100">
                <a:solidFill>
                  <a:schemeClr val="tx1"/>
                </a:solidFill>
                <a:latin typeface="宋体" pitchFamily="2" charset="-122"/>
              </a:rPr>
              <a:t>    </a:t>
            </a:r>
            <a:r>
              <a:rPr lang="zh-CN" altLang="en-US" sz="2100">
                <a:solidFill>
                  <a:schemeClr val="tx1"/>
                </a:solidFill>
                <a:latin typeface="宋体" pitchFamily="2" charset="-122"/>
              </a:rPr>
              <a:t>在上面的演示中，我们已经知道：在液体内部，深度越深，液体密度越大，压强就越大。那么，</a:t>
            </a:r>
            <a:r>
              <a:rPr lang="zh-CN" altLang="en-US" sz="2100">
                <a:solidFill>
                  <a:schemeClr val="tx1"/>
                </a:solidFill>
              </a:rPr>
              <a:t>液体压强</a:t>
            </a:r>
            <a:r>
              <a:rPr lang="zh-CN" altLang="en-US" sz="2100">
                <a:solidFill>
                  <a:schemeClr val="tx1"/>
                </a:solidFill>
                <a:latin typeface="宋体" pitchFamily="2" charset="-122"/>
              </a:rPr>
              <a:t>的大小与液体的深度、密度之间到底有什么样的关系呢？</a:t>
            </a:r>
          </a:p>
        </p:txBody>
      </p:sp>
      <p:sp>
        <p:nvSpPr>
          <p:cNvPr id="254988" name="矩形 254987"/>
          <p:cNvSpPr>
            <a:spLocks noChangeArrowheads="1"/>
          </p:cNvSpPr>
          <p:nvPr/>
        </p:nvSpPr>
        <p:spPr bwMode="auto">
          <a:xfrm>
            <a:off x="609600" y="2286000"/>
            <a:ext cx="82296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   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下面，我们就来研究</a:t>
            </a:r>
            <a:r>
              <a:rPr lang="zh-CN" altLang="en-US">
                <a:solidFill>
                  <a:schemeClr val="tx1"/>
                </a:solidFill>
              </a:rPr>
              <a:t>液体的压强与液体的深度、密度之间的定量关系。</a:t>
            </a:r>
            <a:endParaRPr lang="zh-CN" altLang="en-US">
              <a:solidFill>
                <a:schemeClr val="tx1"/>
              </a:solidFill>
              <a:latin typeface="宋体" pitchFamily="2" charset="-122"/>
            </a:endParaRPr>
          </a:p>
        </p:txBody>
      </p:sp>
      <p:sp>
        <p:nvSpPr>
          <p:cNvPr id="254989" name="矩形 254988"/>
          <p:cNvSpPr>
            <a:spLocks noChangeArrowheads="1"/>
          </p:cNvSpPr>
          <p:nvPr/>
        </p:nvSpPr>
        <p:spPr bwMode="auto">
          <a:xfrm>
            <a:off x="609600" y="3276600"/>
            <a:ext cx="739140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2100">
                <a:solidFill>
                  <a:schemeClr val="tx1"/>
                </a:solidFill>
                <a:latin typeface="宋体" pitchFamily="2" charset="-122"/>
              </a:rPr>
              <a:t>  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思考</a:t>
            </a:r>
            <a:r>
              <a:rPr lang="zh-CN" altLang="en-US">
                <a:solidFill>
                  <a:srgbClr val="FF0000"/>
                </a:solidFill>
                <a:latin typeface="宋体" pitchFamily="2" charset="-122"/>
                <a:ea typeface="黑体" pitchFamily="49" charset="-122"/>
              </a:rPr>
              <a:t>：</a:t>
            </a:r>
            <a:r>
              <a:rPr lang="zh-CN" altLang="en-US">
                <a:solidFill>
                  <a:srgbClr val="0000FF"/>
                </a:solidFill>
                <a:latin typeface="宋体" pitchFamily="2" charset="-122"/>
                <a:ea typeface="黑体" pitchFamily="49" charset="-122"/>
              </a:rPr>
              <a:t>我们如何才能算出</a:t>
            </a:r>
            <a:r>
              <a:rPr lang="zh-CN" altLang="en-US">
                <a:solidFill>
                  <a:srgbClr val="0000FF"/>
                </a:solidFill>
                <a:ea typeface="黑体" pitchFamily="49" charset="-122"/>
              </a:rPr>
              <a:t>液面下某处所受到的压强呢？</a:t>
            </a:r>
          </a:p>
        </p:txBody>
      </p:sp>
      <p:grpSp>
        <p:nvGrpSpPr>
          <p:cNvPr id="2" name="组合 254993"/>
          <p:cNvGrpSpPr>
            <a:grpSpLocks/>
          </p:cNvGrpSpPr>
          <p:nvPr/>
        </p:nvGrpSpPr>
        <p:grpSpPr bwMode="auto">
          <a:xfrm>
            <a:off x="7696200" y="3429000"/>
            <a:ext cx="533400" cy="2971800"/>
            <a:chOff x="4800" y="1920"/>
            <a:chExt cx="336" cy="1872"/>
          </a:xfrm>
        </p:grpSpPr>
        <p:pic>
          <p:nvPicPr>
            <p:cNvPr id="46086" name="Picture 17"/>
            <p:cNvPicPr>
              <a:picLocks noChangeAspect="1" noChangeArrowheads="1"/>
            </p:cNvPicPr>
            <p:nvPr/>
          </p:nvPicPr>
          <p:blipFill>
            <a:blip r:embed="rId3" cstate="print"/>
            <a:srcRect t="7408" b="12962"/>
            <a:stretch>
              <a:fillRect/>
            </a:stretch>
          </p:blipFill>
          <p:spPr bwMode="auto">
            <a:xfrm>
              <a:off x="4800" y="1920"/>
              <a:ext cx="336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7" name="Picture 17"/>
            <p:cNvPicPr>
              <a:picLocks noChangeAspect="1" noChangeArrowheads="1"/>
            </p:cNvPicPr>
            <p:nvPr/>
          </p:nvPicPr>
          <p:blipFill>
            <a:blip r:embed="rId3" cstate="print"/>
            <a:srcRect t="7408" b="12962"/>
            <a:stretch>
              <a:fillRect/>
            </a:stretch>
          </p:blipFill>
          <p:spPr bwMode="auto">
            <a:xfrm>
              <a:off x="4800" y="2688"/>
              <a:ext cx="336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8" name="Picture 17"/>
            <p:cNvPicPr>
              <a:picLocks noChangeAspect="1" noChangeArrowheads="1"/>
            </p:cNvPicPr>
            <p:nvPr/>
          </p:nvPicPr>
          <p:blipFill>
            <a:blip r:embed="rId3" cstate="print"/>
            <a:srcRect t="28181" b="37198"/>
            <a:stretch>
              <a:fillRect/>
            </a:stretch>
          </p:blipFill>
          <p:spPr bwMode="auto">
            <a:xfrm>
              <a:off x="4800" y="2544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4995" name="文本框 254994"/>
          <p:cNvSpPr txBox="1">
            <a:spLocks noChangeArrowheads="1"/>
          </p:cNvSpPr>
          <p:nvPr/>
        </p:nvSpPr>
        <p:spPr bwMode="auto">
          <a:xfrm>
            <a:off x="685800" y="3886200"/>
            <a:ext cx="80772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2000">
                <a:solidFill>
                  <a:schemeClr val="tx2"/>
                </a:solidFill>
                <a:latin typeface="宋体" pitchFamily="2" charset="-122"/>
              </a:rPr>
              <a:t>    </a:t>
            </a:r>
            <a:r>
              <a:rPr lang="zh-CN" altLang="en-US" sz="200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要想计算出液面下某处受到的压强，可以假设该处有一个水平放置面积为</a:t>
            </a:r>
            <a:r>
              <a:rPr lang="en-US" altLang="zh-CN" sz="2000" i="1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S </a:t>
            </a:r>
            <a:r>
              <a:rPr lang="zh-CN" altLang="en-US" sz="200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的“圆形平面”，这个平面到液面形成一段圆柱形液柱。 </a:t>
            </a:r>
            <a:endParaRPr lang="zh-CN" altLang="en-US" sz="200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54996" name="文本框 254995"/>
          <p:cNvSpPr txBox="1">
            <a:spLocks noChangeArrowheads="1"/>
          </p:cNvSpPr>
          <p:nvPr/>
        </p:nvSpPr>
        <p:spPr bwMode="auto">
          <a:xfrm>
            <a:off x="685800" y="3886200"/>
            <a:ext cx="80772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2000">
                <a:solidFill>
                  <a:schemeClr val="tx2"/>
                </a:solidFill>
                <a:latin typeface="宋体" pitchFamily="2" charset="-122"/>
              </a:rPr>
              <a:t>    </a:t>
            </a:r>
            <a:r>
              <a:rPr lang="zh-CN" altLang="en-US" sz="200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要想计算出液面下某处受到的压强，可以假设该处有一个水平放置面积为</a:t>
            </a:r>
            <a:r>
              <a:rPr lang="en-US" altLang="zh-CN" sz="2000" i="1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S </a:t>
            </a:r>
            <a:r>
              <a:rPr lang="zh-CN" altLang="en-US" sz="200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的“圆形平面”，这个平面到液面形成一段圆柱形液柱。如果我们能</a:t>
            </a:r>
            <a:r>
              <a:rPr lang="zh-CN" altLang="en-US" sz="20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计算出</a:t>
            </a:r>
            <a:r>
              <a:rPr lang="zh-CN" altLang="en-US" sz="200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液柱对平面</a:t>
            </a:r>
            <a:r>
              <a:rPr lang="zh-CN" altLang="en-US" sz="20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所产生的压强，就得到了液体内部深度为</a:t>
            </a:r>
            <a:r>
              <a:rPr lang="en-US" altLang="zh-CN" sz="20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h</a:t>
            </a:r>
            <a:r>
              <a:rPr lang="zh-CN" altLang="en-US" sz="20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处的压强。由</a:t>
            </a:r>
            <a:r>
              <a:rPr lang="en-US" altLang="zh-CN" sz="20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P</a:t>
            </a:r>
            <a:r>
              <a:rPr lang="en-US" altLang="en-US">
                <a:solidFill>
                  <a:schemeClr val="tx1"/>
                </a:solidFill>
              </a:rPr>
              <a:t>＝</a:t>
            </a:r>
            <a:r>
              <a:rPr lang="en-US" altLang="zh-CN" sz="20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F/S</a:t>
            </a:r>
            <a:r>
              <a:rPr lang="zh-CN" altLang="en-US" sz="20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可知，要算出压强</a:t>
            </a:r>
            <a:r>
              <a:rPr lang="en-US" altLang="zh-CN" sz="20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P,</a:t>
            </a:r>
            <a:r>
              <a:rPr lang="zh-CN" altLang="en-US" sz="20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还应知道它受到的压力</a:t>
            </a:r>
            <a:r>
              <a:rPr lang="en-US" altLang="zh-CN" sz="20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F,</a:t>
            </a:r>
            <a:r>
              <a:rPr lang="zh-CN" altLang="en-US" sz="20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根据二力平衡原理，</a:t>
            </a:r>
            <a:r>
              <a:rPr lang="zh-CN" altLang="en-US" sz="200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这段液柱对平面的压力等于这段液柱的重力，</a:t>
            </a:r>
            <a:r>
              <a:rPr lang="zh-CN" altLang="en-US" sz="20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因此，关键是算出</a:t>
            </a:r>
            <a:r>
              <a:rPr lang="zh-CN" altLang="en-US" sz="200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这段液柱的重力。</a:t>
            </a:r>
            <a:r>
              <a:rPr lang="zh-CN" altLang="en-US" sz="20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</a:t>
            </a:r>
          </a:p>
        </p:txBody>
      </p:sp>
      <p:pic>
        <p:nvPicPr>
          <p:cNvPr id="46091" name="Picture 60" descr="bac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64" descr="t01c7cec5e45640e58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3" name="图片 13329" descr="ldpi_1098026_2a1c5d7b6-dca9-4393-b961-9d4537c991f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4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4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4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8" grpId="0"/>
      <p:bldP spid="254987" grpId="0"/>
      <p:bldP spid="254988" grpId="0"/>
      <p:bldP spid="254995" grpId="0"/>
      <p:bldP spid="2549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文本框 256001"/>
          <p:cNvSpPr txBox="1">
            <a:spLocks noChangeArrowheads="1"/>
          </p:cNvSpPr>
          <p:nvPr/>
        </p:nvSpPr>
        <p:spPr bwMode="auto">
          <a:xfrm>
            <a:off x="2362200" y="381000"/>
            <a:ext cx="44100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3000">
                <a:solidFill>
                  <a:srgbClr val="FF0000"/>
                </a:solidFill>
                <a:ea typeface="黑体" pitchFamily="49" charset="-122"/>
              </a:rPr>
              <a:t>二、液体压强的大小</a:t>
            </a:r>
          </a:p>
        </p:txBody>
      </p:sp>
      <p:sp>
        <p:nvSpPr>
          <p:cNvPr id="47106" name="矩形 256004"/>
          <p:cNvSpPr>
            <a:spLocks noChangeArrowheads="1"/>
          </p:cNvSpPr>
          <p:nvPr/>
        </p:nvSpPr>
        <p:spPr bwMode="auto">
          <a:xfrm>
            <a:off x="533400" y="914400"/>
            <a:ext cx="739140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2100">
                <a:solidFill>
                  <a:schemeClr val="tx1"/>
                </a:solidFill>
                <a:latin typeface="宋体" pitchFamily="2" charset="-122"/>
              </a:rPr>
              <a:t>  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思考</a:t>
            </a:r>
            <a:r>
              <a:rPr lang="zh-CN" altLang="en-US">
                <a:solidFill>
                  <a:srgbClr val="FF0000"/>
                </a:solidFill>
                <a:latin typeface="宋体" pitchFamily="2" charset="-122"/>
                <a:ea typeface="黑体" pitchFamily="49" charset="-122"/>
              </a:rPr>
              <a:t>：</a:t>
            </a:r>
            <a:r>
              <a:rPr lang="zh-CN" altLang="en-US">
                <a:solidFill>
                  <a:srgbClr val="0000FF"/>
                </a:solidFill>
                <a:latin typeface="宋体" pitchFamily="2" charset="-122"/>
                <a:ea typeface="黑体" pitchFamily="49" charset="-122"/>
              </a:rPr>
              <a:t>我们如何才能算出</a:t>
            </a:r>
            <a:r>
              <a:rPr lang="zh-CN" altLang="en-US">
                <a:solidFill>
                  <a:srgbClr val="0000FF"/>
                </a:solidFill>
                <a:ea typeface="黑体" pitchFamily="49" charset="-122"/>
              </a:rPr>
              <a:t>液面下某处所受到的压强呢？</a:t>
            </a:r>
          </a:p>
        </p:txBody>
      </p:sp>
      <p:sp>
        <p:nvSpPr>
          <p:cNvPr id="256012" name="文本框 256011"/>
          <p:cNvSpPr txBox="1">
            <a:spLocks noChangeArrowheads="1"/>
          </p:cNvSpPr>
          <p:nvPr/>
        </p:nvSpPr>
        <p:spPr bwMode="auto">
          <a:xfrm>
            <a:off x="533400" y="1524000"/>
            <a:ext cx="82296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    </a:t>
            </a:r>
            <a:r>
              <a:rPr lang="zh-CN" altLang="en-US" sz="210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分析：</a:t>
            </a:r>
            <a:r>
              <a:rPr lang="zh-CN" altLang="en-US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假设在液面下有一深度为</a:t>
            </a:r>
            <a:r>
              <a:rPr lang="en-US" altLang="zh-CN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h</a:t>
            </a:r>
            <a:r>
              <a:rPr lang="zh-CN" altLang="en-US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、截面积为</a:t>
            </a:r>
            <a:r>
              <a:rPr lang="en-US" altLang="zh-CN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s</a:t>
            </a:r>
            <a:r>
              <a:rPr lang="zh-CN" altLang="en-US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的液柱。计算出这段液柱产生的压强，就能得到液体内部深度为</a:t>
            </a:r>
            <a:r>
              <a:rPr lang="en-US" altLang="zh-CN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h</a:t>
            </a:r>
            <a:r>
              <a:rPr lang="zh-CN" altLang="en-US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处的压强公式。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715000" y="3048000"/>
            <a:ext cx="2924175" cy="2205038"/>
            <a:chOff x="249" y="1616"/>
            <a:chExt cx="2450" cy="1723"/>
          </a:xfrm>
        </p:grpSpPr>
        <p:pic>
          <p:nvPicPr>
            <p:cNvPr id="47109" name="Picture 1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9" y="1616"/>
              <a:ext cx="1531" cy="1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10" name="Rectangle 18"/>
            <p:cNvSpPr>
              <a:spLocks noChangeArrowheads="1"/>
            </p:cNvSpPr>
            <p:nvPr/>
          </p:nvSpPr>
          <p:spPr bwMode="auto">
            <a:xfrm>
              <a:off x="1780" y="1616"/>
              <a:ext cx="919" cy="17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zh-CN" sz="1800" b="0">
                <a:solidFill>
                  <a:schemeClr val="tx1"/>
                </a:solidFill>
              </a:endParaRPr>
            </a:p>
          </p:txBody>
        </p:sp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1736" y="2069"/>
              <a:ext cx="793" cy="973"/>
              <a:chOff x="1746" y="1706"/>
              <a:chExt cx="822" cy="998"/>
            </a:xfrm>
          </p:grpSpPr>
          <p:pic>
            <p:nvPicPr>
              <p:cNvPr id="47112" name="Picture 1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82" y="1706"/>
                <a:ext cx="686" cy="8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13" name="Text Box 19"/>
              <p:cNvSpPr txBox="1">
                <a:spLocks noChangeArrowheads="1"/>
              </p:cNvSpPr>
              <p:nvPr/>
            </p:nvSpPr>
            <p:spPr bwMode="auto">
              <a:xfrm>
                <a:off x="2109" y="1932"/>
                <a:ext cx="227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en-US" altLang="zh-CN" sz="2000" i="1">
                    <a:solidFill>
                      <a:schemeClr val="tx1"/>
                    </a:solidFill>
                    <a:latin typeface="Euclid Symbol"/>
                  </a:rPr>
                  <a:t>r</a:t>
                </a:r>
              </a:p>
            </p:txBody>
          </p:sp>
          <p:sp>
            <p:nvSpPr>
              <p:cNvPr id="47114" name="Text Box 20"/>
              <p:cNvSpPr txBox="1">
                <a:spLocks noChangeArrowheads="1"/>
              </p:cNvSpPr>
              <p:nvPr/>
            </p:nvSpPr>
            <p:spPr bwMode="auto">
              <a:xfrm>
                <a:off x="2109" y="2386"/>
                <a:ext cx="227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en-US" altLang="zh-CN" sz="2000" i="1">
                    <a:solidFill>
                      <a:schemeClr val="tx1"/>
                    </a:solidFill>
                    <a:latin typeface="Times New Roman" pitchFamily="18" charset="0"/>
                  </a:rPr>
                  <a:t>S</a:t>
                </a:r>
              </a:p>
            </p:txBody>
          </p:sp>
          <p:sp>
            <p:nvSpPr>
              <p:cNvPr id="47115" name="Line 22"/>
              <p:cNvSpPr>
                <a:spLocks noChangeShapeType="1"/>
              </p:cNvSpPr>
              <p:nvPr/>
            </p:nvSpPr>
            <p:spPr bwMode="auto">
              <a:xfrm>
                <a:off x="1746" y="1842"/>
                <a:ext cx="18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16" name="Line 23"/>
              <p:cNvSpPr>
                <a:spLocks noChangeShapeType="1"/>
              </p:cNvSpPr>
              <p:nvPr/>
            </p:nvSpPr>
            <p:spPr bwMode="auto">
              <a:xfrm>
                <a:off x="1746" y="2341"/>
                <a:ext cx="18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17" name="Line 24"/>
              <p:cNvSpPr>
                <a:spLocks noChangeShapeType="1"/>
              </p:cNvSpPr>
              <p:nvPr/>
            </p:nvSpPr>
            <p:spPr bwMode="auto">
              <a:xfrm>
                <a:off x="1882" y="1842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18" name="Text Box 21"/>
              <p:cNvSpPr txBox="1">
                <a:spLocks noChangeArrowheads="1"/>
              </p:cNvSpPr>
              <p:nvPr/>
            </p:nvSpPr>
            <p:spPr bwMode="auto">
              <a:xfrm>
                <a:off x="1836" y="1979"/>
                <a:ext cx="91" cy="24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en-US" altLang="zh-CN" sz="2000" i="1">
                    <a:solidFill>
                      <a:schemeClr val="tx1"/>
                    </a:solidFill>
                    <a:latin typeface="Times New Roman" pitchFamily="18" charset="0"/>
                  </a:rPr>
                  <a:t>h</a:t>
                </a:r>
              </a:p>
            </p:txBody>
          </p:sp>
        </p:grpSp>
      </p:grpSp>
      <p:sp>
        <p:nvSpPr>
          <p:cNvPr id="256046" name="矩形 256045"/>
          <p:cNvSpPr>
            <a:spLocks noChangeArrowheads="1"/>
          </p:cNvSpPr>
          <p:nvPr/>
        </p:nvSpPr>
        <p:spPr bwMode="auto">
          <a:xfrm>
            <a:off x="914400" y="2743200"/>
            <a:ext cx="24384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>
                <a:solidFill>
                  <a:srgbClr val="FF0000"/>
                </a:solidFill>
                <a:ea typeface="黑体" pitchFamily="49" charset="-122"/>
              </a:rPr>
              <a:t>  </a:t>
            </a:r>
            <a:r>
              <a:rPr lang="zh-CN" altLang="en-US">
                <a:solidFill>
                  <a:srgbClr val="FF0000"/>
                </a:solidFill>
                <a:ea typeface="黑体" pitchFamily="49" charset="-122"/>
              </a:rPr>
              <a:t>推导方法</a:t>
            </a:r>
            <a:r>
              <a:rPr lang="zh-CN" altLang="en-US">
                <a:solidFill>
                  <a:srgbClr val="FF0000"/>
                </a:solidFill>
                <a:ea typeface="楷体" pitchFamily="49" charset="-122"/>
              </a:rPr>
              <a:t>：</a:t>
            </a:r>
            <a:r>
              <a:rPr lang="zh-CN" altLang="en-US">
                <a:solidFill>
                  <a:srgbClr val="0000FF"/>
                </a:solidFill>
                <a:ea typeface="黑体" pitchFamily="49" charset="-122"/>
              </a:rPr>
              <a:t> </a:t>
            </a:r>
          </a:p>
        </p:txBody>
      </p:sp>
      <p:sp>
        <p:nvSpPr>
          <p:cNvPr id="256047" name="矩形 256046"/>
          <p:cNvSpPr>
            <a:spLocks noChangeArrowheads="1"/>
          </p:cNvSpPr>
          <p:nvPr/>
        </p:nvSpPr>
        <p:spPr bwMode="auto">
          <a:xfrm>
            <a:off x="2286000" y="2743200"/>
            <a:ext cx="3124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>
                <a:solidFill>
                  <a:srgbClr val="FF0000"/>
                </a:solidFill>
                <a:ea typeface="黑体" pitchFamily="49" charset="-122"/>
              </a:rPr>
              <a:t>   </a:t>
            </a:r>
            <a:r>
              <a:rPr lang="zh-CN" altLang="en-US">
                <a:solidFill>
                  <a:srgbClr val="0000FF"/>
                </a:solidFill>
                <a:ea typeface="黑体" pitchFamily="49" charset="-122"/>
              </a:rPr>
              <a:t>理想模型法</a:t>
            </a:r>
          </a:p>
        </p:txBody>
      </p:sp>
      <p:sp>
        <p:nvSpPr>
          <p:cNvPr id="256048" name="矩形 256047"/>
          <p:cNvSpPr>
            <a:spLocks noChangeArrowheads="1"/>
          </p:cNvSpPr>
          <p:nvPr/>
        </p:nvSpPr>
        <p:spPr bwMode="auto">
          <a:xfrm>
            <a:off x="685800" y="3429000"/>
            <a:ext cx="51022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解：</a:t>
            </a:r>
            <a:r>
              <a:rPr lang="zh-CN" altLang="en-US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这段液柱在底面</a:t>
            </a:r>
            <a:r>
              <a:rPr lang="en-US" altLang="zh-CN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s</a:t>
            </a:r>
            <a:r>
              <a:rPr lang="zh-CN" altLang="en-US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上产生的压力为：</a:t>
            </a:r>
          </a:p>
        </p:txBody>
      </p:sp>
      <p:sp>
        <p:nvSpPr>
          <p:cNvPr id="256049" name="TextBox 5"/>
          <p:cNvSpPr txBox="1">
            <a:spLocks noChangeArrowheads="1"/>
          </p:cNvSpPr>
          <p:nvPr/>
        </p:nvSpPr>
        <p:spPr bwMode="auto">
          <a:xfrm>
            <a:off x="1295400" y="4572000"/>
            <a:ext cx="31511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底面</a:t>
            </a:r>
            <a:r>
              <a:rPr lang="en-US" altLang="zh-CN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S</a:t>
            </a:r>
            <a:r>
              <a:rPr lang="zh-CN" altLang="en-US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受到的压强为：</a:t>
            </a:r>
          </a:p>
        </p:txBody>
      </p:sp>
      <p:sp>
        <p:nvSpPr>
          <p:cNvPr id="256050" name="TextBox 7"/>
          <p:cNvSpPr txBox="1">
            <a:spLocks noChangeArrowheads="1"/>
          </p:cNvSpPr>
          <p:nvPr/>
        </p:nvSpPr>
        <p:spPr bwMode="auto">
          <a:xfrm>
            <a:off x="685800" y="5867400"/>
            <a:ext cx="5867400" cy="4270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因此，液面下深度为</a:t>
            </a:r>
            <a:r>
              <a:rPr lang="en-US" altLang="zh-CN" i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h</a:t>
            </a:r>
            <a:r>
              <a:rPr lang="zh-CN" altLang="en-US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处液体的压强为</a:t>
            </a:r>
            <a:r>
              <a:rPr lang="en-US" altLang="zh-CN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:</a:t>
            </a:r>
          </a:p>
        </p:txBody>
      </p:sp>
      <p:sp>
        <p:nvSpPr>
          <p:cNvPr id="256051" name="矩形 256050"/>
          <p:cNvSpPr>
            <a:spLocks noChangeArrowheads="1"/>
          </p:cNvSpPr>
          <p:nvPr/>
        </p:nvSpPr>
        <p:spPr bwMode="auto">
          <a:xfrm>
            <a:off x="1219200" y="3962400"/>
            <a:ext cx="3200400" cy="4778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altLang="zh-CN" i="1">
                <a:solidFill>
                  <a:schemeClr val="tx1"/>
                </a:solidFill>
                <a:latin typeface="宋体" pitchFamily="2" charset="-122"/>
              </a:rPr>
              <a:t>F</a:t>
            </a:r>
            <a:r>
              <a:rPr lang="zh-CN" altLang="en-US" i="1">
                <a:solidFill>
                  <a:schemeClr val="tx1"/>
                </a:solidFill>
                <a:latin typeface="宋体" pitchFamily="2" charset="-122"/>
              </a:rPr>
              <a:t>＝</a:t>
            </a:r>
            <a:r>
              <a:rPr lang="en-US" altLang="zh-CN" i="1">
                <a:solidFill>
                  <a:schemeClr val="tx1"/>
                </a:solidFill>
                <a:latin typeface="宋体" pitchFamily="2" charset="-122"/>
              </a:rPr>
              <a:t>G</a:t>
            </a:r>
            <a:r>
              <a:rPr lang="zh-CN" altLang="en-US" i="1">
                <a:solidFill>
                  <a:schemeClr val="tx1"/>
                </a:solidFill>
                <a:latin typeface="宋体" pitchFamily="2" charset="-122"/>
              </a:rPr>
              <a:t>＝</a:t>
            </a:r>
            <a:r>
              <a:rPr lang="en-US" altLang="zh-CN" i="1">
                <a:solidFill>
                  <a:schemeClr val="tx1"/>
                </a:solidFill>
                <a:latin typeface="宋体" pitchFamily="2" charset="-122"/>
              </a:rPr>
              <a:t>mg</a:t>
            </a:r>
            <a:r>
              <a:rPr lang="zh-CN" altLang="en-US" i="1">
                <a:solidFill>
                  <a:schemeClr val="tx1"/>
                </a:solidFill>
                <a:latin typeface="宋体" pitchFamily="2" charset="-122"/>
              </a:rPr>
              <a:t>＝</a:t>
            </a:r>
            <a:r>
              <a:rPr lang="en-US" altLang="zh-CN" i="1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ρ</a:t>
            </a:r>
            <a:r>
              <a:rPr lang="en-US" altLang="zh-CN" i="1">
                <a:solidFill>
                  <a:schemeClr val="tx1"/>
                </a:solidFill>
                <a:latin typeface="宋体" pitchFamily="2" charset="-122"/>
              </a:rPr>
              <a:t>Vg</a:t>
            </a:r>
            <a:r>
              <a:rPr lang="zh-CN" altLang="en-US" i="1">
                <a:solidFill>
                  <a:schemeClr val="tx1"/>
                </a:solidFill>
                <a:latin typeface="宋体" pitchFamily="2" charset="-122"/>
              </a:rPr>
              <a:t>＝</a:t>
            </a:r>
            <a:r>
              <a:rPr lang="en-US" altLang="zh-CN" i="1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ρ</a:t>
            </a:r>
            <a:r>
              <a:rPr lang="en-US" altLang="zh-CN" i="1">
                <a:solidFill>
                  <a:schemeClr val="tx1"/>
                </a:solidFill>
                <a:latin typeface="宋体" pitchFamily="2" charset="-122"/>
              </a:rPr>
              <a:t>gSh</a:t>
            </a:r>
          </a:p>
        </p:txBody>
      </p:sp>
      <p:grpSp>
        <p:nvGrpSpPr>
          <p:cNvPr id="4" name="组合 256051"/>
          <p:cNvGrpSpPr>
            <a:grpSpLocks/>
          </p:cNvGrpSpPr>
          <p:nvPr/>
        </p:nvGrpSpPr>
        <p:grpSpPr bwMode="auto">
          <a:xfrm>
            <a:off x="6172200" y="5715000"/>
            <a:ext cx="1524000" cy="612775"/>
            <a:chOff x="3168" y="2852"/>
            <a:chExt cx="960" cy="386"/>
          </a:xfrm>
        </p:grpSpPr>
        <p:sp>
          <p:nvSpPr>
            <p:cNvPr id="47126" name="矩形 256052" descr="信纸"/>
            <p:cNvSpPr>
              <a:spLocks noChangeArrowheads="1"/>
            </p:cNvSpPr>
            <p:nvPr/>
          </p:nvSpPr>
          <p:spPr bwMode="auto">
            <a:xfrm>
              <a:off x="3168" y="2880"/>
              <a:ext cx="960" cy="358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3100" b="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CN" sz="2000">
                <a:solidFill>
                  <a:schemeClr val="tx1"/>
                </a:solidFill>
                <a:latin typeface="宋体" pitchFamily="2" charset="-122"/>
              </a:endParaRPr>
            </a:p>
          </p:txBody>
        </p:sp>
        <p:sp>
          <p:nvSpPr>
            <p:cNvPr id="47127" name="矩形 256053"/>
            <p:cNvSpPr>
              <a:spLocks noChangeArrowheads="1"/>
            </p:cNvSpPr>
            <p:nvPr/>
          </p:nvSpPr>
          <p:spPr bwMode="auto">
            <a:xfrm>
              <a:off x="3744" y="2880"/>
              <a:ext cx="24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CN" sz="3100" b="0" i="1">
                  <a:solidFill>
                    <a:srgbClr val="FF0000"/>
                  </a:solidFill>
                  <a:latin typeface="Times New Roman" pitchFamily="18" charset="0"/>
                </a:rPr>
                <a:t>gh</a:t>
              </a:r>
              <a:endParaRPr lang="en-US" altLang="zh-CN" sz="2000">
                <a:solidFill>
                  <a:srgbClr val="FF0000"/>
                </a:solidFill>
                <a:latin typeface="宋体" pitchFamily="2" charset="-122"/>
              </a:endParaRPr>
            </a:p>
          </p:txBody>
        </p:sp>
        <p:sp>
          <p:nvSpPr>
            <p:cNvPr id="47128" name="矩形 256054"/>
            <p:cNvSpPr>
              <a:spLocks noChangeArrowheads="1"/>
            </p:cNvSpPr>
            <p:nvPr/>
          </p:nvSpPr>
          <p:spPr bwMode="auto">
            <a:xfrm>
              <a:off x="3298" y="2900"/>
              <a:ext cx="124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CN" sz="3100" b="0" i="1">
                  <a:solidFill>
                    <a:srgbClr val="FF0000"/>
                  </a:solidFill>
                  <a:latin typeface="Times New Roman" pitchFamily="18" charset="0"/>
                </a:rPr>
                <a:t>p</a:t>
              </a:r>
              <a:endParaRPr lang="en-US" altLang="zh-CN" sz="2000">
                <a:solidFill>
                  <a:srgbClr val="FF0000"/>
                </a:solidFill>
                <a:latin typeface="宋体" pitchFamily="2" charset="-122"/>
              </a:endParaRPr>
            </a:p>
          </p:txBody>
        </p:sp>
        <p:sp>
          <p:nvSpPr>
            <p:cNvPr id="47129" name="矩形 256055"/>
            <p:cNvSpPr>
              <a:spLocks noChangeArrowheads="1"/>
            </p:cNvSpPr>
            <p:nvPr/>
          </p:nvSpPr>
          <p:spPr bwMode="auto">
            <a:xfrm>
              <a:off x="3608" y="2852"/>
              <a:ext cx="136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CN" sz="3100" b="0" i="1">
                  <a:solidFill>
                    <a:srgbClr val="FF0000"/>
                  </a:solidFill>
                  <a:latin typeface="Symbol" pitchFamily="18" charset="2"/>
                </a:rPr>
                <a:t>r</a:t>
              </a:r>
              <a:endParaRPr lang="en-US" altLang="zh-CN" sz="2000">
                <a:solidFill>
                  <a:srgbClr val="FF0000"/>
                </a:solidFill>
                <a:latin typeface="宋体" pitchFamily="2" charset="-122"/>
              </a:endParaRPr>
            </a:p>
          </p:txBody>
        </p:sp>
        <p:sp>
          <p:nvSpPr>
            <p:cNvPr id="47130" name="矩形 256056"/>
            <p:cNvSpPr>
              <a:spLocks noChangeArrowheads="1"/>
            </p:cNvSpPr>
            <p:nvPr/>
          </p:nvSpPr>
          <p:spPr bwMode="auto">
            <a:xfrm>
              <a:off x="3442" y="2900"/>
              <a:ext cx="24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CN" sz="3100" b="0">
                  <a:solidFill>
                    <a:srgbClr val="FF0000"/>
                  </a:solidFill>
                  <a:latin typeface="Symbol" pitchFamily="18" charset="2"/>
                </a:rPr>
                <a:t>=</a:t>
              </a:r>
              <a:endParaRPr lang="en-US" altLang="zh-CN" sz="2000">
                <a:solidFill>
                  <a:srgbClr val="FF0000"/>
                </a:solidFill>
                <a:latin typeface="宋体" pitchFamily="2" charset="-122"/>
              </a:endParaRPr>
            </a:p>
          </p:txBody>
        </p:sp>
      </p:grpSp>
      <p:grpSp>
        <p:nvGrpSpPr>
          <p:cNvPr id="5" name="组合 256057"/>
          <p:cNvGrpSpPr>
            <a:grpSpLocks/>
          </p:cNvGrpSpPr>
          <p:nvPr/>
        </p:nvGrpSpPr>
        <p:grpSpPr bwMode="auto">
          <a:xfrm>
            <a:off x="1752600" y="5029200"/>
            <a:ext cx="1828800" cy="773113"/>
            <a:chOff x="1200" y="1440"/>
            <a:chExt cx="1152" cy="487"/>
          </a:xfrm>
        </p:grpSpPr>
        <p:sp>
          <p:nvSpPr>
            <p:cNvPr id="47132" name="矩形 256058"/>
            <p:cNvSpPr>
              <a:spLocks noChangeAspect="1" noChangeArrowheads="1" noTextEdit="1"/>
            </p:cNvSpPr>
            <p:nvPr/>
          </p:nvSpPr>
          <p:spPr bwMode="auto">
            <a:xfrm>
              <a:off x="1200" y="1440"/>
              <a:ext cx="1152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3" name="直接连接符 256059"/>
            <p:cNvSpPr>
              <a:spLocks noChangeShapeType="1"/>
            </p:cNvSpPr>
            <p:nvPr/>
          </p:nvSpPr>
          <p:spPr bwMode="auto">
            <a:xfrm>
              <a:off x="1584" y="1680"/>
              <a:ext cx="15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4" name="矩形 256060"/>
            <p:cNvSpPr>
              <a:spLocks noChangeArrowheads="1"/>
            </p:cNvSpPr>
            <p:nvPr/>
          </p:nvSpPr>
          <p:spPr bwMode="auto">
            <a:xfrm>
              <a:off x="2084" y="1519"/>
              <a:ext cx="184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300" b="0" i="1">
                  <a:solidFill>
                    <a:srgbClr val="000000"/>
                  </a:solidFill>
                  <a:latin typeface="Times New Roman" pitchFamily="18" charset="0"/>
                </a:rPr>
                <a:t>gh</a:t>
              </a:r>
              <a:endParaRPr lang="en-US" altLang="zh-CN" sz="2000">
                <a:solidFill>
                  <a:schemeClr val="tx1"/>
                </a:solidFill>
                <a:latin typeface="宋体" pitchFamily="2" charset="-122"/>
              </a:endParaRPr>
            </a:p>
          </p:txBody>
        </p:sp>
        <p:sp>
          <p:nvSpPr>
            <p:cNvPr id="47135" name="矩形 256061"/>
            <p:cNvSpPr>
              <a:spLocks noChangeArrowheads="1"/>
            </p:cNvSpPr>
            <p:nvPr/>
          </p:nvSpPr>
          <p:spPr bwMode="auto">
            <a:xfrm>
              <a:off x="1610" y="1662"/>
              <a:ext cx="92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300" b="0" i="1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  <a:endParaRPr lang="en-US" altLang="zh-CN" sz="2000">
                <a:solidFill>
                  <a:schemeClr val="tx1"/>
                </a:solidFill>
                <a:latin typeface="宋体" pitchFamily="2" charset="-122"/>
              </a:endParaRPr>
            </a:p>
          </p:txBody>
        </p:sp>
        <p:sp>
          <p:nvSpPr>
            <p:cNvPr id="47136" name="矩形 256062"/>
            <p:cNvSpPr>
              <a:spLocks noChangeArrowheads="1"/>
            </p:cNvSpPr>
            <p:nvPr/>
          </p:nvSpPr>
          <p:spPr bwMode="auto">
            <a:xfrm>
              <a:off x="1632" y="1440"/>
              <a:ext cx="112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300" b="0" i="1">
                  <a:solidFill>
                    <a:srgbClr val="000000"/>
                  </a:solidFill>
                  <a:latin typeface="Times New Roman" pitchFamily="18" charset="0"/>
                </a:rPr>
                <a:t>F</a:t>
              </a:r>
              <a:endParaRPr lang="en-US" altLang="zh-CN" sz="2000">
                <a:solidFill>
                  <a:schemeClr val="tx1"/>
                </a:solidFill>
                <a:latin typeface="宋体" pitchFamily="2" charset="-122"/>
              </a:endParaRPr>
            </a:p>
          </p:txBody>
        </p:sp>
        <p:sp>
          <p:nvSpPr>
            <p:cNvPr id="47137" name="矩形 256063"/>
            <p:cNvSpPr>
              <a:spLocks noChangeArrowheads="1"/>
            </p:cNvSpPr>
            <p:nvPr/>
          </p:nvSpPr>
          <p:spPr bwMode="auto">
            <a:xfrm>
              <a:off x="1296" y="1488"/>
              <a:ext cx="92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300" b="0" i="1">
                  <a:solidFill>
                    <a:srgbClr val="000000"/>
                  </a:solidFill>
                  <a:latin typeface="Times New Roman" pitchFamily="18" charset="0"/>
                </a:rPr>
                <a:t>p</a:t>
              </a:r>
              <a:endParaRPr lang="en-US" altLang="zh-CN" sz="2000">
                <a:solidFill>
                  <a:schemeClr val="tx1"/>
                </a:solidFill>
                <a:latin typeface="宋体" pitchFamily="2" charset="-122"/>
              </a:endParaRPr>
            </a:p>
          </p:txBody>
        </p:sp>
        <p:sp>
          <p:nvSpPr>
            <p:cNvPr id="47138" name="矩形 256064"/>
            <p:cNvSpPr>
              <a:spLocks noChangeArrowheads="1"/>
            </p:cNvSpPr>
            <p:nvPr/>
          </p:nvSpPr>
          <p:spPr bwMode="auto">
            <a:xfrm>
              <a:off x="1984" y="1498"/>
              <a:ext cx="101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300" b="0" i="1">
                  <a:solidFill>
                    <a:srgbClr val="000000"/>
                  </a:solidFill>
                  <a:latin typeface="Symbol" pitchFamily="18" charset="2"/>
                </a:rPr>
                <a:t>r</a:t>
              </a:r>
              <a:endParaRPr lang="en-US" altLang="zh-CN" sz="2000">
                <a:solidFill>
                  <a:schemeClr val="tx1"/>
                </a:solidFill>
                <a:latin typeface="宋体" pitchFamily="2" charset="-122"/>
              </a:endParaRPr>
            </a:p>
          </p:txBody>
        </p:sp>
        <p:sp>
          <p:nvSpPr>
            <p:cNvPr id="47139" name="矩形 256065"/>
            <p:cNvSpPr>
              <a:spLocks noChangeArrowheads="1"/>
            </p:cNvSpPr>
            <p:nvPr/>
          </p:nvSpPr>
          <p:spPr bwMode="auto">
            <a:xfrm>
              <a:off x="1776" y="1536"/>
              <a:ext cx="16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0">
                  <a:solidFill>
                    <a:schemeClr val="tx1"/>
                  </a:solidFill>
                  <a:latin typeface="宋体" pitchFamily="2" charset="-122"/>
                </a:rPr>
                <a:t>＝</a:t>
              </a:r>
            </a:p>
          </p:txBody>
        </p:sp>
        <p:sp>
          <p:nvSpPr>
            <p:cNvPr id="47140" name="矩形 256066"/>
            <p:cNvSpPr>
              <a:spLocks noChangeArrowheads="1"/>
            </p:cNvSpPr>
            <p:nvPr/>
          </p:nvSpPr>
          <p:spPr bwMode="auto">
            <a:xfrm>
              <a:off x="1392" y="1536"/>
              <a:ext cx="16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0">
                  <a:solidFill>
                    <a:schemeClr val="tx1"/>
                  </a:solidFill>
                  <a:latin typeface="宋体" pitchFamily="2" charset="-122"/>
                </a:rPr>
                <a:t>＝</a:t>
              </a:r>
            </a:p>
          </p:txBody>
        </p:sp>
      </p:grpSp>
      <p:pic>
        <p:nvPicPr>
          <p:cNvPr id="47141" name="Picture 60" descr="back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42" name="Picture 64" descr="t01c7cec5e45640e58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43" name="图片 13329" descr="ldpi_1098026_2a1c5d7b6-dca9-4393-b961-9d4537c991f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6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6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6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6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6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6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2" grpId="0"/>
      <p:bldP spid="256046" grpId="0"/>
      <p:bldP spid="256047" grpId="0"/>
      <p:bldP spid="256048" grpId="0"/>
      <p:bldP spid="256049" grpId="0"/>
      <p:bldP spid="256050" grpId="0"/>
      <p:bldP spid="2560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文本框 257025"/>
          <p:cNvSpPr txBox="1">
            <a:spLocks noChangeArrowheads="1"/>
          </p:cNvSpPr>
          <p:nvPr/>
        </p:nvSpPr>
        <p:spPr bwMode="auto">
          <a:xfrm>
            <a:off x="2362200" y="381000"/>
            <a:ext cx="44100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3000">
                <a:solidFill>
                  <a:srgbClr val="FF0000"/>
                </a:solidFill>
                <a:ea typeface="黑体" pitchFamily="49" charset="-122"/>
              </a:rPr>
              <a:t>二、液体压强的大小</a:t>
            </a:r>
          </a:p>
        </p:txBody>
      </p:sp>
      <p:grpSp>
        <p:nvGrpSpPr>
          <p:cNvPr id="2" name="组合 257063"/>
          <p:cNvGrpSpPr>
            <a:grpSpLocks/>
          </p:cNvGrpSpPr>
          <p:nvPr/>
        </p:nvGrpSpPr>
        <p:grpSpPr bwMode="auto">
          <a:xfrm>
            <a:off x="4572000" y="1143000"/>
            <a:ext cx="1981200" cy="473075"/>
            <a:chOff x="1824" y="1728"/>
            <a:chExt cx="1248" cy="298"/>
          </a:xfrm>
        </p:grpSpPr>
        <p:sp>
          <p:nvSpPr>
            <p:cNvPr id="48131" name="矩形 257046" descr="纸莎草纸"/>
            <p:cNvSpPr>
              <a:spLocks noChangeArrowheads="1"/>
            </p:cNvSpPr>
            <p:nvPr/>
          </p:nvSpPr>
          <p:spPr bwMode="auto">
            <a:xfrm>
              <a:off x="1824" y="1728"/>
              <a:ext cx="1248" cy="298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US" altLang="zh-CN" sz="2700" b="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CN" sz="1800">
                <a:solidFill>
                  <a:schemeClr val="tx1"/>
                </a:solidFill>
                <a:latin typeface="宋体" pitchFamily="2" charset="-122"/>
              </a:endParaRPr>
            </a:p>
          </p:txBody>
        </p:sp>
        <p:sp>
          <p:nvSpPr>
            <p:cNvPr id="48132" name="矩形 257048" descr="纸莎草纸"/>
            <p:cNvSpPr>
              <a:spLocks noChangeArrowheads="1"/>
            </p:cNvSpPr>
            <p:nvPr/>
          </p:nvSpPr>
          <p:spPr bwMode="auto">
            <a:xfrm>
              <a:off x="1824" y="1728"/>
              <a:ext cx="1248" cy="256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altLang="zh-CN" sz="2800" i="1">
                  <a:solidFill>
                    <a:srgbClr val="FF0000"/>
                  </a:solidFill>
                  <a:latin typeface="Times New Roman" pitchFamily="18" charset="0"/>
                </a:rPr>
                <a:t>p</a:t>
              </a:r>
              <a:r>
                <a:rPr lang="zh-CN" altLang="en-US" sz="2800" b="0" i="1">
                  <a:solidFill>
                    <a:srgbClr val="FF0000"/>
                  </a:solidFill>
                  <a:ea typeface="DFKai-SB" pitchFamily="65" charset="-120"/>
                </a:rPr>
                <a:t>＝</a:t>
              </a:r>
              <a:r>
                <a:rPr lang="zh-CN" altLang="en-US" sz="2800" i="1">
                  <a:solidFill>
                    <a:srgbClr val="FF0000"/>
                  </a:solidFill>
                </a:rPr>
                <a:t> </a:t>
              </a:r>
              <a:r>
                <a:rPr lang="en-US" altLang="zh-CN" sz="2800" i="1">
                  <a:solidFill>
                    <a:srgbClr val="FF0000"/>
                  </a:solidFill>
                </a:rPr>
                <a:t>ρ</a:t>
              </a:r>
              <a:r>
                <a:rPr lang="en-US" altLang="zh-CN" sz="2800" i="1">
                  <a:solidFill>
                    <a:srgbClr val="FF0000"/>
                  </a:solidFill>
                  <a:latin typeface="DFKai-SB" pitchFamily="65" charset="-120"/>
                  <a:ea typeface="DFKai-SB" pitchFamily="65" charset="-120"/>
                </a:rPr>
                <a:t>gh</a:t>
              </a:r>
            </a:p>
          </p:txBody>
        </p:sp>
      </p:grpSp>
      <p:sp>
        <p:nvSpPr>
          <p:cNvPr id="257062" name="TextBox 1"/>
          <p:cNvSpPr txBox="1">
            <a:spLocks noChangeArrowheads="1"/>
          </p:cNvSpPr>
          <p:nvPr/>
        </p:nvSpPr>
        <p:spPr bwMode="auto">
          <a:xfrm>
            <a:off x="990600" y="1143000"/>
            <a:ext cx="4005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计算液体压强的公式</a:t>
            </a:r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: </a:t>
            </a:r>
          </a:p>
        </p:txBody>
      </p:sp>
      <p:sp>
        <p:nvSpPr>
          <p:cNvPr id="257065" name="矩形 257064"/>
          <p:cNvSpPr>
            <a:spLocks noChangeArrowheads="1"/>
          </p:cNvSpPr>
          <p:nvPr/>
        </p:nvSpPr>
        <p:spPr bwMode="auto">
          <a:xfrm>
            <a:off x="762000" y="18288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2400">
                <a:solidFill>
                  <a:srgbClr val="CC00FF"/>
                </a:solidFill>
                <a:latin typeface="华文琥珀" pitchFamily="2" charset="-122"/>
                <a:ea typeface="华文琥珀" pitchFamily="2" charset="-122"/>
              </a:rPr>
              <a:t> 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思考：</a:t>
            </a:r>
            <a:r>
              <a:rPr lang="zh-CN" altLang="en-US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下面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两幅图中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h</a:t>
            </a:r>
            <a:r>
              <a:rPr lang="en-US" altLang="zh-CN" baseline="-16000">
                <a:solidFill>
                  <a:schemeClr val="tx1"/>
                </a:solidFill>
                <a:latin typeface="宋体" pitchFamily="2" charset="-122"/>
              </a:rPr>
              <a:t>1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和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h</a:t>
            </a:r>
            <a:r>
              <a:rPr lang="en-US" altLang="zh-CN" baseline="-18000">
                <a:solidFill>
                  <a:schemeClr val="tx1"/>
                </a:solidFill>
                <a:latin typeface="宋体" pitchFamily="2" charset="-122"/>
              </a:rPr>
              <a:t>2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哪个是图中红点处的液体深度？</a:t>
            </a:r>
          </a:p>
        </p:txBody>
      </p:sp>
      <p:grpSp>
        <p:nvGrpSpPr>
          <p:cNvPr id="3" name="组合 257093"/>
          <p:cNvGrpSpPr>
            <a:grpSpLocks/>
          </p:cNvGrpSpPr>
          <p:nvPr/>
        </p:nvGrpSpPr>
        <p:grpSpPr bwMode="auto">
          <a:xfrm>
            <a:off x="1295400" y="2590800"/>
            <a:ext cx="6883400" cy="2743200"/>
            <a:chOff x="864" y="1776"/>
            <a:chExt cx="4336" cy="1728"/>
          </a:xfrm>
        </p:grpSpPr>
        <p:pic>
          <p:nvPicPr>
            <p:cNvPr id="48136" name="图片 257066" descr="T011C5~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64" y="1776"/>
              <a:ext cx="1360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7" name="图片 257067" descr="10022653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24" y="1776"/>
              <a:ext cx="2064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8" name="Oval 24"/>
            <p:cNvSpPr>
              <a:spLocks noChangeArrowheads="1"/>
            </p:cNvSpPr>
            <p:nvPr/>
          </p:nvSpPr>
          <p:spPr bwMode="auto">
            <a:xfrm>
              <a:off x="1920" y="3312"/>
              <a:ext cx="57" cy="57"/>
            </a:xfrm>
            <a:prstGeom prst="ellipse">
              <a:avLst/>
            </a:prstGeom>
            <a:solidFill>
              <a:srgbClr val="FF000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zh-CN" sz="32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8139" name="任意多边形 257069"/>
            <p:cNvSpPr>
              <a:spLocks noChangeArrowheads="1"/>
            </p:cNvSpPr>
            <p:nvPr/>
          </p:nvSpPr>
          <p:spPr bwMode="auto">
            <a:xfrm>
              <a:off x="1038" y="3345"/>
              <a:ext cx="913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913" y="0"/>
                </a:cxn>
              </a:cxnLst>
              <a:rect l="0" t="0" r="r" b="b"/>
              <a:pathLst>
                <a:path w="913" h="6">
                  <a:moveTo>
                    <a:pt x="0" y="6"/>
                  </a:moveTo>
                  <a:lnTo>
                    <a:pt x="913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0" name="任意多边形 257070"/>
            <p:cNvSpPr>
              <a:spLocks noChangeArrowheads="1"/>
            </p:cNvSpPr>
            <p:nvPr/>
          </p:nvSpPr>
          <p:spPr bwMode="auto">
            <a:xfrm>
              <a:off x="1069" y="2491"/>
              <a:ext cx="508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08" y="0"/>
                </a:cxn>
              </a:cxnLst>
              <a:rect l="0" t="0" r="r" b="b"/>
              <a:pathLst>
                <a:path w="508" h="7">
                  <a:moveTo>
                    <a:pt x="0" y="7"/>
                  </a:moveTo>
                  <a:lnTo>
                    <a:pt x="508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1" name="Line 5"/>
            <p:cNvSpPr>
              <a:spLocks noChangeArrowheads="1"/>
            </p:cNvSpPr>
            <p:nvPr/>
          </p:nvSpPr>
          <p:spPr bwMode="auto">
            <a:xfrm>
              <a:off x="1237" y="2496"/>
              <a:ext cx="12" cy="301"/>
            </a:xfrm>
            <a:custGeom>
              <a:avLst/>
              <a:gdLst/>
              <a:ahLst/>
              <a:cxnLst>
                <a:cxn ang="0">
                  <a:pos x="0" y="301"/>
                </a:cxn>
                <a:cxn ang="0">
                  <a:pos x="12" y="0"/>
                </a:cxn>
              </a:cxnLst>
              <a:rect l="0" t="0" r="r" b="b"/>
              <a:pathLst>
                <a:path w="12" h="301">
                  <a:moveTo>
                    <a:pt x="0" y="301"/>
                  </a:moveTo>
                  <a:lnTo>
                    <a:pt x="12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2" name="Line 5"/>
            <p:cNvSpPr>
              <a:spLocks noChangeArrowheads="1"/>
            </p:cNvSpPr>
            <p:nvPr/>
          </p:nvSpPr>
          <p:spPr bwMode="auto">
            <a:xfrm>
              <a:off x="1248" y="2976"/>
              <a:ext cx="1" cy="3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71"/>
                </a:cxn>
              </a:cxnLst>
              <a:rect l="0" t="0" r="r" b="b"/>
              <a:pathLst>
                <a:path w="1" h="371">
                  <a:moveTo>
                    <a:pt x="0" y="0"/>
                  </a:moveTo>
                  <a:lnTo>
                    <a:pt x="0" y="371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3" name="文本框 257073"/>
            <p:cNvSpPr txBox="1">
              <a:spLocks noChangeArrowheads="1"/>
            </p:cNvSpPr>
            <p:nvPr/>
          </p:nvSpPr>
          <p:spPr bwMode="auto">
            <a:xfrm>
              <a:off x="1104" y="2736"/>
              <a:ext cx="2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CN" sz="2000">
                  <a:solidFill>
                    <a:srgbClr val="0000CC"/>
                  </a:solidFill>
                </a:rPr>
                <a:t>h</a:t>
              </a:r>
              <a:r>
                <a:rPr lang="en-US" altLang="zh-CN" sz="2000" baseline="-16000">
                  <a:solidFill>
                    <a:srgbClr val="0000CC"/>
                  </a:solidFill>
                </a:rPr>
                <a:t>1</a:t>
              </a:r>
            </a:p>
          </p:txBody>
        </p:sp>
        <p:sp>
          <p:nvSpPr>
            <p:cNvPr id="48144" name="任意多边形 257074"/>
            <p:cNvSpPr>
              <a:spLocks noChangeArrowheads="1"/>
            </p:cNvSpPr>
            <p:nvPr/>
          </p:nvSpPr>
          <p:spPr bwMode="auto">
            <a:xfrm>
              <a:off x="1584" y="2249"/>
              <a:ext cx="417" cy="248"/>
            </a:xfrm>
            <a:custGeom>
              <a:avLst/>
              <a:gdLst/>
              <a:ahLst/>
              <a:cxnLst>
                <a:cxn ang="0">
                  <a:pos x="0" y="248"/>
                </a:cxn>
                <a:cxn ang="0">
                  <a:pos x="417" y="0"/>
                </a:cxn>
              </a:cxnLst>
              <a:rect l="0" t="0" r="r" b="b"/>
              <a:pathLst>
                <a:path w="417" h="248">
                  <a:moveTo>
                    <a:pt x="0" y="248"/>
                  </a:moveTo>
                  <a:lnTo>
                    <a:pt x="417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5" name="任意多边形 257075"/>
            <p:cNvSpPr>
              <a:spLocks noChangeArrowheads="1"/>
            </p:cNvSpPr>
            <p:nvPr/>
          </p:nvSpPr>
          <p:spPr bwMode="auto">
            <a:xfrm>
              <a:off x="1968" y="3035"/>
              <a:ext cx="465" cy="305"/>
            </a:xfrm>
            <a:custGeom>
              <a:avLst/>
              <a:gdLst/>
              <a:ahLst/>
              <a:cxnLst>
                <a:cxn ang="0">
                  <a:pos x="0" y="305"/>
                </a:cxn>
                <a:cxn ang="0">
                  <a:pos x="465" y="0"/>
                </a:cxn>
              </a:cxnLst>
              <a:rect l="0" t="0" r="r" b="b"/>
              <a:pathLst>
                <a:path w="465" h="305">
                  <a:moveTo>
                    <a:pt x="0" y="305"/>
                  </a:moveTo>
                  <a:lnTo>
                    <a:pt x="465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6" name="Line 5"/>
            <p:cNvSpPr>
              <a:spLocks noChangeShapeType="1"/>
            </p:cNvSpPr>
            <p:nvPr/>
          </p:nvSpPr>
          <p:spPr bwMode="auto">
            <a:xfrm flipH="1" flipV="1">
              <a:off x="1776" y="2400"/>
              <a:ext cx="170" cy="2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7" name="Line 5"/>
            <p:cNvSpPr>
              <a:spLocks noChangeArrowheads="1"/>
            </p:cNvSpPr>
            <p:nvPr/>
          </p:nvSpPr>
          <p:spPr bwMode="auto">
            <a:xfrm>
              <a:off x="2090" y="2897"/>
              <a:ext cx="138" cy="2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8" y="260"/>
                </a:cxn>
              </a:cxnLst>
              <a:rect l="0" t="0" r="r" b="b"/>
              <a:pathLst>
                <a:path w="138" h="260">
                  <a:moveTo>
                    <a:pt x="0" y="0"/>
                  </a:moveTo>
                  <a:lnTo>
                    <a:pt x="138" y="26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8" name="文本框 257078"/>
            <p:cNvSpPr txBox="1">
              <a:spLocks noChangeArrowheads="1"/>
            </p:cNvSpPr>
            <p:nvPr/>
          </p:nvSpPr>
          <p:spPr bwMode="auto">
            <a:xfrm>
              <a:off x="1872" y="2670"/>
              <a:ext cx="2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CN" sz="2000">
                  <a:solidFill>
                    <a:srgbClr val="0000CC"/>
                  </a:solidFill>
                </a:rPr>
                <a:t>h</a:t>
              </a:r>
              <a:r>
                <a:rPr lang="en-US" altLang="zh-CN" sz="2000" baseline="-16000">
                  <a:solidFill>
                    <a:srgbClr val="0000CC"/>
                  </a:solidFill>
                </a:rPr>
                <a:t>2</a:t>
              </a:r>
            </a:p>
          </p:txBody>
        </p:sp>
        <p:sp>
          <p:nvSpPr>
            <p:cNvPr id="48149" name="文本框 257079"/>
            <p:cNvSpPr txBox="1">
              <a:spLocks noChangeArrowheads="1"/>
            </p:cNvSpPr>
            <p:nvPr/>
          </p:nvSpPr>
          <p:spPr bwMode="auto">
            <a:xfrm>
              <a:off x="5040" y="3120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CN" sz="2000">
                  <a:solidFill>
                    <a:srgbClr val="FF00FF"/>
                  </a:solidFill>
                </a:rPr>
                <a:t> </a:t>
              </a:r>
              <a:endParaRPr lang="en-US" altLang="zh-CN" sz="2000" baseline="-16000">
                <a:solidFill>
                  <a:srgbClr val="FF00FF"/>
                </a:solidFill>
              </a:endParaRPr>
            </a:p>
          </p:txBody>
        </p:sp>
        <p:sp>
          <p:nvSpPr>
            <p:cNvPr id="48150" name="Oval 24"/>
            <p:cNvSpPr>
              <a:spLocks noChangeArrowheads="1"/>
            </p:cNvSpPr>
            <p:nvPr/>
          </p:nvSpPr>
          <p:spPr bwMode="auto">
            <a:xfrm>
              <a:off x="4848" y="3072"/>
              <a:ext cx="57" cy="57"/>
            </a:xfrm>
            <a:prstGeom prst="ellipse">
              <a:avLst/>
            </a:prstGeom>
            <a:solidFill>
              <a:srgbClr val="FF000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zh-CN" sz="32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8151" name="任意多边形 257081"/>
            <p:cNvSpPr>
              <a:spLocks noChangeArrowheads="1"/>
            </p:cNvSpPr>
            <p:nvPr/>
          </p:nvSpPr>
          <p:spPr bwMode="auto">
            <a:xfrm>
              <a:off x="4032" y="3102"/>
              <a:ext cx="947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947" y="0"/>
                </a:cxn>
              </a:cxnLst>
              <a:rect l="0" t="0" r="r" b="b"/>
              <a:pathLst>
                <a:path w="947" h="5">
                  <a:moveTo>
                    <a:pt x="0" y="5"/>
                  </a:moveTo>
                  <a:lnTo>
                    <a:pt x="947" y="0"/>
                  </a:lnTo>
                </a:path>
              </a:pathLst>
            </a:cu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2" name="直接连接符 257082"/>
            <p:cNvSpPr>
              <a:spLocks noChangeShapeType="1"/>
            </p:cNvSpPr>
            <p:nvPr/>
          </p:nvSpPr>
          <p:spPr bwMode="auto">
            <a:xfrm>
              <a:off x="3696" y="2304"/>
              <a:ext cx="912" cy="0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3" name="任意多边形 257083"/>
            <p:cNvSpPr>
              <a:spLocks noChangeArrowheads="1"/>
            </p:cNvSpPr>
            <p:nvPr/>
          </p:nvSpPr>
          <p:spPr bwMode="auto">
            <a:xfrm>
              <a:off x="4497" y="2564"/>
              <a:ext cx="604" cy="17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604" y="0"/>
                </a:cxn>
              </a:cxnLst>
              <a:rect l="0" t="0" r="r" b="b"/>
              <a:pathLst>
                <a:path w="604" h="17">
                  <a:moveTo>
                    <a:pt x="0" y="17"/>
                  </a:moveTo>
                  <a:lnTo>
                    <a:pt x="604" y="0"/>
                  </a:lnTo>
                </a:path>
              </a:pathLst>
            </a:cu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4" name="Line 5"/>
            <p:cNvSpPr>
              <a:spLocks noChangeArrowheads="1"/>
            </p:cNvSpPr>
            <p:nvPr/>
          </p:nvSpPr>
          <p:spPr bwMode="auto">
            <a:xfrm>
              <a:off x="4608" y="2592"/>
              <a:ext cx="1" cy="194"/>
            </a:xfrm>
            <a:custGeom>
              <a:avLst/>
              <a:gdLst/>
              <a:ahLst/>
              <a:cxnLst>
                <a:cxn ang="0">
                  <a:pos x="0" y="194"/>
                </a:cxn>
                <a:cxn ang="0">
                  <a:pos x="0" y="0"/>
                </a:cxn>
              </a:cxnLst>
              <a:rect l="0" t="0" r="r" b="b"/>
              <a:pathLst>
                <a:path w="1" h="194">
                  <a:moveTo>
                    <a:pt x="0" y="194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5" name="Line 5"/>
            <p:cNvSpPr>
              <a:spLocks noChangeShapeType="1"/>
            </p:cNvSpPr>
            <p:nvPr/>
          </p:nvSpPr>
          <p:spPr bwMode="auto">
            <a:xfrm>
              <a:off x="4608" y="2928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6" name="文本框 257086"/>
            <p:cNvSpPr txBox="1">
              <a:spLocks noChangeArrowheads="1"/>
            </p:cNvSpPr>
            <p:nvPr/>
          </p:nvSpPr>
          <p:spPr bwMode="auto">
            <a:xfrm>
              <a:off x="4512" y="2736"/>
              <a:ext cx="2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CN" sz="2000">
                  <a:solidFill>
                    <a:srgbClr val="FF0000"/>
                  </a:solidFill>
                </a:rPr>
                <a:t>h</a:t>
              </a:r>
              <a:r>
                <a:rPr lang="en-US" altLang="zh-CN" sz="2000" baseline="-16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48157" name="Line 5"/>
            <p:cNvSpPr>
              <a:spLocks noChangeShapeType="1"/>
            </p:cNvSpPr>
            <p:nvPr/>
          </p:nvSpPr>
          <p:spPr bwMode="auto">
            <a:xfrm flipV="1">
              <a:off x="4224" y="2304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8" name="Line 5"/>
            <p:cNvSpPr>
              <a:spLocks noChangeShapeType="1"/>
            </p:cNvSpPr>
            <p:nvPr/>
          </p:nvSpPr>
          <p:spPr bwMode="auto">
            <a:xfrm>
              <a:off x="4224" y="2784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9" name="文本框 257089"/>
            <p:cNvSpPr txBox="1">
              <a:spLocks noChangeArrowheads="1"/>
            </p:cNvSpPr>
            <p:nvPr/>
          </p:nvSpPr>
          <p:spPr bwMode="auto">
            <a:xfrm>
              <a:off x="4128" y="2574"/>
              <a:ext cx="2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CN" sz="2000">
                  <a:solidFill>
                    <a:srgbClr val="FF0000"/>
                  </a:solidFill>
                </a:rPr>
                <a:t>h</a:t>
              </a:r>
              <a:r>
                <a:rPr lang="en-US" altLang="zh-CN" sz="2000" baseline="-1600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257101" name="矩形 257100" descr="蓝色面巾纸"/>
          <p:cNvSpPr>
            <a:spLocks noChangeArrowheads="1"/>
          </p:cNvSpPr>
          <p:nvPr/>
        </p:nvSpPr>
        <p:spPr bwMode="auto">
          <a:xfrm>
            <a:off x="1066800" y="5562600"/>
            <a:ext cx="1752600" cy="511175"/>
          </a:xfrm>
          <a:prstGeom prst="rect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>
                <a:solidFill>
                  <a:srgbClr val="FF0000"/>
                </a:solidFill>
                <a:ea typeface="黑体" pitchFamily="49" charset="-122"/>
              </a:rPr>
              <a:t>     </a:t>
            </a:r>
            <a:r>
              <a:rPr lang="zh-CN" altLang="en-US">
                <a:solidFill>
                  <a:srgbClr val="FF0000"/>
                </a:solidFill>
                <a:ea typeface="黑体" pitchFamily="49" charset="-122"/>
              </a:rPr>
              <a:t>点拨：</a:t>
            </a:r>
            <a:endParaRPr lang="zh-CN" altLang="en-US">
              <a:solidFill>
                <a:schemeClr val="tx1"/>
              </a:solidFill>
              <a:latin typeface="宋体" pitchFamily="2" charset="-122"/>
            </a:endParaRPr>
          </a:p>
        </p:txBody>
      </p:sp>
      <p:sp>
        <p:nvSpPr>
          <p:cNvPr id="257102" name="矩形 257101" descr="蓝色面巾纸"/>
          <p:cNvSpPr>
            <a:spLocks noChangeArrowheads="1"/>
          </p:cNvSpPr>
          <p:nvPr/>
        </p:nvSpPr>
        <p:spPr bwMode="auto">
          <a:xfrm>
            <a:off x="1066800" y="5562600"/>
            <a:ext cx="7162800" cy="930275"/>
          </a:xfrm>
          <a:prstGeom prst="rect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>
                <a:solidFill>
                  <a:srgbClr val="FF0000"/>
                </a:solidFill>
                <a:ea typeface="黑体" pitchFamily="49" charset="-122"/>
              </a:rPr>
              <a:t>     </a:t>
            </a:r>
            <a:r>
              <a:rPr lang="zh-CN" altLang="en-US">
                <a:solidFill>
                  <a:srgbClr val="FF0000"/>
                </a:solidFill>
                <a:ea typeface="黑体" pitchFamily="49" charset="-122"/>
              </a:rPr>
              <a:t>点拨：</a:t>
            </a:r>
            <a:endParaRPr lang="zh-CN" altLang="en-US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5000"/>
              </a:lnSpc>
            </a:pP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   深度指液体内某一点到自由液面的垂直距离。</a:t>
            </a:r>
          </a:p>
        </p:txBody>
      </p:sp>
      <p:sp>
        <p:nvSpPr>
          <p:cNvPr id="257103" name="矩形 257102" descr="纸莎草纸"/>
          <p:cNvSpPr>
            <a:spLocks noChangeArrowheads="1"/>
          </p:cNvSpPr>
          <p:nvPr/>
        </p:nvSpPr>
        <p:spPr bwMode="auto">
          <a:xfrm>
            <a:off x="3733800" y="2819400"/>
            <a:ext cx="762000" cy="4270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</a:rPr>
              <a:t>h</a:t>
            </a:r>
            <a:r>
              <a:rPr lang="en-US" altLang="zh-CN" baseline="-180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57104" name="矩形 257103" descr="纸莎草纸"/>
          <p:cNvSpPr>
            <a:spLocks noChangeArrowheads="1"/>
          </p:cNvSpPr>
          <p:nvPr/>
        </p:nvSpPr>
        <p:spPr bwMode="auto">
          <a:xfrm>
            <a:off x="6858000" y="2743200"/>
            <a:ext cx="762000" cy="4270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</a:rPr>
              <a:t>h</a:t>
            </a:r>
            <a:r>
              <a:rPr lang="en-US" altLang="zh-CN" baseline="-1800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48164" name="Picture 60" descr="back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5" name="Picture 64" descr="t01c7cec5e45640e58e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6" name="图片 13329" descr="ldpi_1098026_2a1c5d7b6-dca9-4393-b961-9d4537c991ff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7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7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7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7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7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7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62" grpId="0"/>
      <p:bldP spid="257065" grpId="0"/>
      <p:bldP spid="257101" grpId="0" animBg="1"/>
      <p:bldP spid="257102" grpId="0" animBg="1"/>
      <p:bldP spid="257103" grpId="0" animBg="1"/>
      <p:bldP spid="25710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文本框 258049"/>
          <p:cNvSpPr txBox="1">
            <a:spLocks noChangeArrowheads="1"/>
          </p:cNvSpPr>
          <p:nvPr/>
        </p:nvSpPr>
        <p:spPr bwMode="auto">
          <a:xfrm>
            <a:off x="2362200" y="381000"/>
            <a:ext cx="44100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3000">
                <a:solidFill>
                  <a:srgbClr val="FF0000"/>
                </a:solidFill>
                <a:ea typeface="黑体" pitchFamily="49" charset="-122"/>
              </a:rPr>
              <a:t>二、液体压强的大小</a:t>
            </a:r>
          </a:p>
        </p:txBody>
      </p:sp>
      <p:sp>
        <p:nvSpPr>
          <p:cNvPr id="258088" name="矩形 258087"/>
          <p:cNvSpPr>
            <a:spLocks noChangeArrowheads="1" noChangeShapeType="1" noTextEdit="1"/>
          </p:cNvSpPr>
          <p:nvPr/>
        </p:nvSpPr>
        <p:spPr bwMode="auto">
          <a:xfrm>
            <a:off x="2590800" y="1143000"/>
            <a:ext cx="4572000" cy="609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华文新魏"/>
                <a:ea typeface="华文新魏"/>
              </a:rPr>
              <a:t>拓展：帕斯卡裂桶实验</a:t>
            </a:r>
          </a:p>
        </p:txBody>
      </p:sp>
      <p:sp>
        <p:nvSpPr>
          <p:cNvPr id="258089" name="Rectangle 17"/>
          <p:cNvSpPr>
            <a:spLocks noChangeArrowheads="1"/>
          </p:cNvSpPr>
          <p:nvPr/>
        </p:nvSpPr>
        <p:spPr bwMode="auto">
          <a:xfrm>
            <a:off x="2362200" y="4343400"/>
            <a:ext cx="6096000" cy="1368425"/>
          </a:xfrm>
          <a:prstGeom prst="rect">
            <a:avLst/>
          </a:prstGeom>
          <a:solidFill>
            <a:srgbClr val="3333CC"/>
          </a:solidFill>
          <a:ln w="12700">
            <a:solidFill>
              <a:srgbClr val="F7964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1800">
                <a:solidFill>
                  <a:schemeClr val="tx2"/>
                </a:solidFill>
                <a:latin typeface="宋体" pitchFamily="2" charset="-122"/>
              </a:rPr>
              <a:t>　　</a:t>
            </a:r>
            <a:r>
              <a:rPr lang="zh-CN" altLang="en-US" sz="1800">
                <a:latin typeface="宋体" pitchFamily="2" charset="-122"/>
              </a:rPr>
              <a:t>原来，由于细管子的容积较小，几杯水灌进去，其深度</a:t>
            </a:r>
            <a:r>
              <a:rPr lang="en-US" altLang="zh-CN" sz="1800" i="1">
                <a:latin typeface="宋体" pitchFamily="2" charset="-122"/>
              </a:rPr>
              <a:t>h </a:t>
            </a:r>
            <a:r>
              <a:rPr lang="zh-CN" altLang="en-US" sz="1800">
                <a:latin typeface="宋体" pitchFamily="2" charset="-122"/>
              </a:rPr>
              <a:t>就会很大，由液体压强公式可知，深度</a:t>
            </a:r>
            <a:r>
              <a:rPr lang="en-US" altLang="zh-CN" sz="1800" i="1">
                <a:latin typeface="宋体" pitchFamily="2" charset="-122"/>
              </a:rPr>
              <a:t>h </a:t>
            </a:r>
            <a:r>
              <a:rPr lang="zh-CN" altLang="en-US" sz="1800">
                <a:latin typeface="宋体" pitchFamily="2" charset="-122"/>
              </a:rPr>
              <a:t>越大，压强越大，这个很大的压强就会在各个方向产生很大的压力从而把木桶压裂。</a:t>
            </a:r>
            <a:r>
              <a:rPr lang="zh-CN" altLang="en-US" sz="1800" b="0">
                <a:latin typeface="宋体" pitchFamily="2" charset="-122"/>
              </a:rPr>
              <a:t> </a:t>
            </a:r>
            <a:endParaRPr lang="zh-CN" altLang="en-US" sz="1800">
              <a:latin typeface="宋体" pitchFamily="2" charset="-122"/>
            </a:endParaRPr>
          </a:p>
        </p:txBody>
      </p:sp>
      <p:sp>
        <p:nvSpPr>
          <p:cNvPr id="258090" name="矩形 3"/>
          <p:cNvSpPr>
            <a:spLocks noChangeArrowheads="1"/>
          </p:cNvSpPr>
          <p:nvPr/>
        </p:nvSpPr>
        <p:spPr bwMode="auto">
          <a:xfrm>
            <a:off x="2362200" y="2438400"/>
            <a:ext cx="6096000" cy="1403350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12700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</a:t>
            </a:r>
            <a:r>
              <a:rPr lang="zh-CN" altLang="en-US" sz="2000">
                <a:solidFill>
                  <a:srgbClr val="0099CC"/>
                </a:solidFill>
                <a:latin typeface="楷体" pitchFamily="49" charset="-122"/>
                <a:ea typeface="楷体" pitchFamily="49" charset="-122"/>
              </a:rPr>
              <a:t>帕斯卡在</a:t>
            </a:r>
            <a:r>
              <a:rPr lang="en-US" altLang="zh-CN" sz="2000">
                <a:solidFill>
                  <a:srgbClr val="0099CC"/>
                </a:solidFill>
                <a:latin typeface="楷体" pitchFamily="49" charset="-122"/>
                <a:ea typeface="楷体" pitchFamily="49" charset="-122"/>
              </a:rPr>
              <a:t>1648</a:t>
            </a:r>
            <a:r>
              <a:rPr lang="zh-CN" altLang="en-US" sz="2000">
                <a:solidFill>
                  <a:srgbClr val="0099CC"/>
                </a:solidFill>
                <a:latin typeface="楷体" pitchFamily="49" charset="-122"/>
                <a:ea typeface="楷体" pitchFamily="49" charset="-122"/>
              </a:rPr>
              <a:t>年表演了一个著名的实验：</a:t>
            </a:r>
            <a:r>
              <a:rPr lang="zh-CN" altLang="en-US" sz="18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</a:t>
            </a:r>
          </a:p>
          <a:p>
            <a:pPr>
              <a:lnSpc>
                <a:spcPct val="115000"/>
              </a:lnSpc>
            </a:pPr>
            <a:r>
              <a:rPr lang="zh-CN" altLang="en-US" sz="18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他用一个密闭的装满水的桶，在桶盖上插入一根细长的管子，从楼房的阳台上向细管子里灌水。结果只用了几杯水，就把桶压裂了，桶里的水就从裂缝中流了出来。</a:t>
            </a:r>
          </a:p>
        </p:txBody>
      </p:sp>
      <p:pic>
        <p:nvPicPr>
          <p:cNvPr id="49157" name="图片 258091" descr="图片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"/>
            <a:ext cx="178911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0" descr="bac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64" descr="t01c7cec5e45640e58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图片 13329" descr="ldpi_1098026_2a1c5d7b6-dca9-4393-b961-9d4537c991f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80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8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8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88" grpId="0" animBg="1"/>
      <p:bldP spid="258089" grpId="0" animBg="1"/>
      <p:bldP spid="25809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文本框 263169"/>
          <p:cNvSpPr txBox="1">
            <a:spLocks noChangeArrowheads="1"/>
          </p:cNvSpPr>
          <p:nvPr/>
        </p:nvSpPr>
        <p:spPr bwMode="auto">
          <a:xfrm>
            <a:off x="2362200" y="381000"/>
            <a:ext cx="44100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3000">
                <a:solidFill>
                  <a:srgbClr val="FF0000"/>
                </a:solidFill>
                <a:ea typeface="黑体" pitchFamily="49" charset="-122"/>
              </a:rPr>
              <a:t>二、液体压强的大小</a:t>
            </a:r>
          </a:p>
        </p:txBody>
      </p:sp>
      <p:sp>
        <p:nvSpPr>
          <p:cNvPr id="50178" name="TextBox 1"/>
          <p:cNvSpPr txBox="1">
            <a:spLocks noChangeArrowheads="1"/>
          </p:cNvSpPr>
          <p:nvPr/>
        </p:nvSpPr>
        <p:spPr bwMode="auto">
          <a:xfrm>
            <a:off x="990600" y="1143000"/>
            <a:ext cx="4005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计算液体压强的公式</a:t>
            </a:r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: </a:t>
            </a:r>
          </a:p>
        </p:txBody>
      </p:sp>
      <p:pic>
        <p:nvPicPr>
          <p:cNvPr id="263206" name="图片 263205" descr="201008091611487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667000"/>
            <a:ext cx="32004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207" name="图片 263206" descr="26"/>
          <p:cNvPicPr>
            <a:picLocks noChangeAspect="1" noChangeArrowheads="1"/>
          </p:cNvPicPr>
          <p:nvPr/>
        </p:nvPicPr>
        <p:blipFill>
          <a:blip r:embed="rId3" cstate="print"/>
          <a:srcRect t="2768" b="4109"/>
          <a:stretch>
            <a:fillRect/>
          </a:stretch>
        </p:blipFill>
        <p:spPr bwMode="auto">
          <a:xfrm>
            <a:off x="6248400" y="1600200"/>
            <a:ext cx="233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3208" name="文本框 263207"/>
          <p:cNvSpPr txBox="1">
            <a:spLocks noChangeArrowheads="1"/>
          </p:cNvSpPr>
          <p:nvPr/>
        </p:nvSpPr>
        <p:spPr bwMode="auto">
          <a:xfrm>
            <a:off x="685800" y="1676400"/>
            <a:ext cx="65532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>
                <a:solidFill>
                  <a:srgbClr val="FF0000"/>
                </a:solidFill>
                <a:latin typeface="宋体" pitchFamily="2" charset="-122"/>
              </a:rPr>
              <a:t>  </a:t>
            </a:r>
            <a:r>
              <a:rPr lang="zh-CN" altLang="en-US">
                <a:solidFill>
                  <a:srgbClr val="FF0000"/>
                </a:solidFill>
                <a:latin typeface="宋体" pitchFamily="2" charset="-122"/>
              </a:rPr>
              <a:t>想一想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 深海潜水时，潜水员为什么要穿</a:t>
            </a:r>
          </a:p>
          <a:p>
            <a:pPr>
              <a:lnSpc>
                <a:spcPct val="125000"/>
              </a:lnSpc>
            </a:pP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特制的潜水服？</a:t>
            </a:r>
          </a:p>
        </p:txBody>
      </p:sp>
      <p:grpSp>
        <p:nvGrpSpPr>
          <p:cNvPr id="2" name="组合 263208"/>
          <p:cNvGrpSpPr>
            <a:grpSpLocks/>
          </p:cNvGrpSpPr>
          <p:nvPr/>
        </p:nvGrpSpPr>
        <p:grpSpPr bwMode="auto">
          <a:xfrm>
            <a:off x="4572000" y="1143000"/>
            <a:ext cx="1981200" cy="473075"/>
            <a:chOff x="1824" y="1728"/>
            <a:chExt cx="1248" cy="298"/>
          </a:xfrm>
        </p:grpSpPr>
        <p:sp>
          <p:nvSpPr>
            <p:cNvPr id="50183" name="矩形 263209" descr="纸莎草纸"/>
            <p:cNvSpPr>
              <a:spLocks noChangeArrowheads="1"/>
            </p:cNvSpPr>
            <p:nvPr/>
          </p:nvSpPr>
          <p:spPr bwMode="auto">
            <a:xfrm>
              <a:off x="1824" y="1728"/>
              <a:ext cx="1248" cy="298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US" altLang="zh-CN" sz="2700" b="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CN" sz="1800">
                <a:solidFill>
                  <a:schemeClr val="tx1"/>
                </a:solidFill>
                <a:latin typeface="宋体" pitchFamily="2" charset="-122"/>
              </a:endParaRPr>
            </a:p>
          </p:txBody>
        </p:sp>
        <p:sp>
          <p:nvSpPr>
            <p:cNvPr id="50184" name="矩形 263210" descr="纸莎草纸"/>
            <p:cNvSpPr>
              <a:spLocks noChangeArrowheads="1"/>
            </p:cNvSpPr>
            <p:nvPr/>
          </p:nvSpPr>
          <p:spPr bwMode="auto">
            <a:xfrm>
              <a:off x="1824" y="1728"/>
              <a:ext cx="1248" cy="256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altLang="zh-CN" sz="2800" i="1">
                  <a:solidFill>
                    <a:srgbClr val="FF0000"/>
                  </a:solidFill>
                  <a:latin typeface="Times New Roman" pitchFamily="18" charset="0"/>
                </a:rPr>
                <a:t>p</a:t>
              </a:r>
              <a:r>
                <a:rPr lang="zh-CN" altLang="en-US" sz="2800" b="0" i="1">
                  <a:solidFill>
                    <a:srgbClr val="FF0000"/>
                  </a:solidFill>
                  <a:ea typeface="DFKai-SB" pitchFamily="65" charset="-120"/>
                </a:rPr>
                <a:t>＝</a:t>
              </a:r>
              <a:r>
                <a:rPr lang="zh-CN" altLang="en-US" sz="2800" i="1">
                  <a:solidFill>
                    <a:srgbClr val="FF0000"/>
                  </a:solidFill>
                </a:rPr>
                <a:t> </a:t>
              </a:r>
              <a:r>
                <a:rPr lang="en-US" altLang="zh-CN" sz="2800" i="1">
                  <a:solidFill>
                    <a:srgbClr val="FF0000"/>
                  </a:solidFill>
                </a:rPr>
                <a:t>ρ</a:t>
              </a:r>
              <a:r>
                <a:rPr lang="en-US" altLang="zh-CN" sz="2800" i="1">
                  <a:solidFill>
                    <a:srgbClr val="FF0000"/>
                  </a:solidFill>
                  <a:latin typeface="DFKai-SB" pitchFamily="65" charset="-120"/>
                  <a:ea typeface="DFKai-SB" pitchFamily="65" charset="-120"/>
                </a:rPr>
                <a:t>gh</a:t>
              </a:r>
            </a:p>
          </p:txBody>
        </p:sp>
      </p:grpSp>
      <p:sp>
        <p:nvSpPr>
          <p:cNvPr id="263212" name="矩形 263211"/>
          <p:cNvSpPr>
            <a:spLocks noChangeArrowheads="1"/>
          </p:cNvSpPr>
          <p:nvPr/>
        </p:nvSpPr>
        <p:spPr bwMode="auto">
          <a:xfrm>
            <a:off x="609600" y="5105400"/>
            <a:ext cx="57150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rgbClr val="0000CC"/>
                </a:solidFill>
                <a:latin typeface="宋体" pitchFamily="2" charset="-122"/>
              </a:rPr>
              <a:t>    </a:t>
            </a:r>
            <a:r>
              <a:rPr lang="zh-CN" altLang="en-US" sz="2000">
                <a:solidFill>
                  <a:srgbClr val="FF0000"/>
                </a:solidFill>
                <a:latin typeface="宋体" pitchFamily="2" charset="-122"/>
              </a:rPr>
              <a:t>答：</a:t>
            </a:r>
            <a:r>
              <a:rPr lang="zh-CN" altLang="en-US" sz="2000">
                <a:solidFill>
                  <a:schemeClr val="tx1"/>
                </a:solidFill>
                <a:latin typeface="宋体" pitchFamily="2" charset="-122"/>
              </a:rPr>
              <a:t>在液体内部，深度越深，压强越大。随着深度的增加，人体已无法承受海水的压强，因此</a:t>
            </a:r>
            <a:r>
              <a:rPr lang="zh-CN" altLang="en-US" sz="2000">
                <a:solidFill>
                  <a:schemeClr val="tx1"/>
                </a:solidFill>
              </a:rPr>
              <a:t>潜水员深潜时要穿特制的潜水服？</a:t>
            </a:r>
            <a:endParaRPr lang="zh-CN" altLang="en-US" sz="2000">
              <a:solidFill>
                <a:schemeClr val="tx1"/>
              </a:solidFill>
              <a:latin typeface="宋体" pitchFamily="2" charset="-122"/>
            </a:endParaRPr>
          </a:p>
        </p:txBody>
      </p:sp>
      <p:pic>
        <p:nvPicPr>
          <p:cNvPr id="50186" name="Picture 60" descr="back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7" name="Picture 64" descr="t01c7cec5e45640e58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8" name="图片 13329" descr="ldpi_1098026_2a1c5d7b6-dca9-4393-b961-9d4537c991f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3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3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3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3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3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208" grpId="0"/>
      <p:bldP spid="2632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Box 1"/>
          <p:cNvSpPr txBox="1">
            <a:spLocks noChangeArrowheads="1"/>
          </p:cNvSpPr>
          <p:nvPr/>
        </p:nvSpPr>
        <p:spPr bwMode="auto">
          <a:xfrm>
            <a:off x="533400" y="381000"/>
            <a:ext cx="8183563" cy="13335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solidFill>
                  <a:schemeClr val="hlink"/>
                </a:solidFill>
                <a:latin typeface="Times New Roman" pitchFamily="18" charset="0"/>
              </a:rPr>
              <a:t>       </a:t>
            </a:r>
            <a:r>
              <a:rPr lang="zh-CN" altLang="en-US">
                <a:solidFill>
                  <a:srgbClr val="FF0000"/>
                </a:solidFill>
                <a:latin typeface="Times New Roman" pitchFamily="18" charset="0"/>
              </a:rPr>
              <a:t>例题  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有人说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,“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设想你在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7 km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深的蛟龙号潜水器中把一只脚伸到外面的水里，海水对你脚背压力的大小相当于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1500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个人所受的重力！”海水压力真有这么大吗？请通过估算加以说明。</a:t>
            </a:r>
          </a:p>
        </p:txBody>
      </p:sp>
      <p:sp>
        <p:nvSpPr>
          <p:cNvPr id="130051" name="TextBox 2"/>
          <p:cNvSpPr txBox="1">
            <a:spLocks noChangeArrowheads="1"/>
          </p:cNvSpPr>
          <p:nvPr/>
        </p:nvSpPr>
        <p:spPr bwMode="auto">
          <a:xfrm>
            <a:off x="609600" y="1752600"/>
            <a:ext cx="80772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100">
                <a:solidFill>
                  <a:schemeClr val="tx1"/>
                </a:solidFill>
                <a:latin typeface="宋体" pitchFamily="2" charset="-122"/>
              </a:rPr>
              <a:t>    </a:t>
            </a:r>
            <a:r>
              <a:rPr lang="zh-CN" altLang="en-US" sz="2100">
                <a:solidFill>
                  <a:srgbClr val="FF0000"/>
                </a:solidFill>
                <a:latin typeface="宋体" pitchFamily="2" charset="-122"/>
              </a:rPr>
              <a:t>分析：</a:t>
            </a:r>
            <a:r>
              <a:rPr lang="zh-CN" altLang="en-US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因为是估算，海水密度取</a:t>
            </a:r>
            <a:r>
              <a:rPr lang="en-US" altLang="zh-CN" sz="210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ρ</a:t>
            </a:r>
            <a:r>
              <a:rPr lang="en-US" altLang="en-US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=1×</a:t>
            </a:r>
            <a:r>
              <a:rPr lang="en-US" altLang="zh-CN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10</a:t>
            </a:r>
            <a:r>
              <a:rPr lang="en-US" altLang="zh-CN" sz="2100" baseline="300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lang="en-US" altLang="zh-CN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kg/m</a:t>
            </a:r>
            <a:r>
              <a:rPr lang="en-US" altLang="zh-CN" sz="2100" baseline="300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，</a:t>
            </a:r>
            <a:r>
              <a:rPr lang="en-US" altLang="zh-CN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g</a:t>
            </a:r>
            <a:r>
              <a:rPr lang="zh-CN" altLang="en-US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取</a:t>
            </a:r>
            <a:r>
              <a:rPr lang="en-US" altLang="zh-CN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10N/kg</a:t>
            </a:r>
            <a:r>
              <a:rPr lang="zh-CN" altLang="en-US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，脚背宽度取</a:t>
            </a:r>
            <a:r>
              <a:rPr lang="en-US" altLang="en-US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8～</a:t>
            </a:r>
            <a:r>
              <a:rPr lang="en-US" altLang="zh-CN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10cm</a:t>
            </a:r>
            <a:r>
              <a:rPr lang="zh-CN" altLang="en-US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，长度取</a:t>
            </a:r>
            <a:r>
              <a:rPr lang="en-US" altLang="en-US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12～</a:t>
            </a:r>
            <a:r>
              <a:rPr lang="en-US" altLang="zh-CN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15cm</a:t>
            </a:r>
            <a:r>
              <a:rPr lang="zh-CN" altLang="en-US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，则脚背面积为</a:t>
            </a:r>
            <a:r>
              <a:rPr lang="en-US" altLang="zh-CN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96</a:t>
            </a:r>
            <a:r>
              <a:rPr lang="zh-CN" altLang="en-US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～</a:t>
            </a:r>
            <a:r>
              <a:rPr lang="en-US" altLang="zh-CN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150cm</a:t>
            </a:r>
            <a:r>
              <a:rPr lang="en-US" altLang="zh-CN" sz="2100" baseline="300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，近似取</a:t>
            </a:r>
            <a:r>
              <a:rPr lang="en-US" altLang="en-US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S＝</a:t>
            </a:r>
            <a:r>
              <a:rPr lang="en-US" altLang="zh-CN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130cm</a:t>
            </a:r>
            <a:r>
              <a:rPr lang="en-US" altLang="zh-CN" sz="2100" baseline="300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＝</a:t>
            </a:r>
            <a:r>
              <a:rPr lang="en-US" altLang="zh-CN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1.3×10</a:t>
            </a:r>
            <a:r>
              <a:rPr lang="en-US" altLang="zh-CN" sz="2100" baseline="300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-2</a:t>
            </a:r>
            <a:r>
              <a:rPr lang="en-US" altLang="zh-CN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m</a:t>
            </a:r>
            <a:r>
              <a:rPr lang="en-US" altLang="zh-CN" sz="2100" baseline="300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2</a:t>
            </a:r>
          </a:p>
        </p:txBody>
      </p:sp>
      <p:sp>
        <p:nvSpPr>
          <p:cNvPr id="130052" name="TextBox 7"/>
          <p:cNvSpPr txBox="1">
            <a:spLocks noChangeArrowheads="1"/>
          </p:cNvSpPr>
          <p:nvPr/>
        </p:nvSpPr>
        <p:spPr bwMode="auto">
          <a:xfrm>
            <a:off x="1752600" y="3124200"/>
            <a:ext cx="39608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100">
                <a:solidFill>
                  <a:schemeClr val="hlink"/>
                </a:solidFill>
                <a:latin typeface="Times New Roman" pitchFamily="18" charset="0"/>
              </a:rPr>
              <a:t>7 km</a:t>
            </a:r>
            <a:r>
              <a:rPr lang="zh-CN" altLang="en-US" sz="2100">
                <a:solidFill>
                  <a:schemeClr val="hlink"/>
                </a:solidFill>
                <a:latin typeface="Times New Roman" pitchFamily="18" charset="0"/>
              </a:rPr>
              <a:t>深处海水的压强为：</a:t>
            </a:r>
          </a:p>
        </p:txBody>
      </p:sp>
      <p:sp>
        <p:nvSpPr>
          <p:cNvPr id="130053" name="Rectangle 9"/>
          <p:cNvSpPr>
            <a:spLocks noChangeArrowheads="1"/>
          </p:cNvSpPr>
          <p:nvPr/>
        </p:nvSpPr>
        <p:spPr bwMode="auto">
          <a:xfrm>
            <a:off x="1143000" y="3124200"/>
            <a:ext cx="7461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>
                <a:solidFill>
                  <a:srgbClr val="FF0000"/>
                </a:solidFill>
                <a:latin typeface="Times New Roman" pitchFamily="18" charset="0"/>
              </a:rPr>
              <a:t>解：</a:t>
            </a:r>
          </a:p>
        </p:txBody>
      </p:sp>
      <p:sp>
        <p:nvSpPr>
          <p:cNvPr id="130054" name="矩形 130053"/>
          <p:cNvSpPr>
            <a:spLocks noChangeArrowheads="1"/>
          </p:cNvSpPr>
          <p:nvPr/>
        </p:nvSpPr>
        <p:spPr bwMode="auto">
          <a:xfrm>
            <a:off x="990600" y="35052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  <a:latin typeface="宋体" pitchFamily="2" charset="-122"/>
              </a:rPr>
              <a:t>P</a:t>
            </a:r>
            <a:r>
              <a:rPr lang="zh-CN" altLang="en-US" sz="2000">
                <a:solidFill>
                  <a:schemeClr val="tx1"/>
                </a:solidFill>
                <a:latin typeface="宋体" pitchFamily="2" charset="-122"/>
              </a:rPr>
              <a:t>＝</a:t>
            </a:r>
            <a:r>
              <a:rPr lang="en-US" altLang="zh-CN" sz="200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ρ</a:t>
            </a:r>
            <a:r>
              <a:rPr lang="en-US" altLang="zh-CN" sz="2000">
                <a:solidFill>
                  <a:schemeClr val="tx1"/>
                </a:solidFill>
                <a:latin typeface="宋体" pitchFamily="2" charset="-122"/>
              </a:rPr>
              <a:t>gh</a:t>
            </a:r>
            <a:r>
              <a:rPr lang="zh-CN" altLang="en-US" sz="2000">
                <a:solidFill>
                  <a:schemeClr val="tx1"/>
                </a:solidFill>
                <a:latin typeface="宋体" pitchFamily="2" charset="-122"/>
              </a:rPr>
              <a:t>＝</a:t>
            </a:r>
            <a:r>
              <a:rPr lang="en-US" altLang="en-US" sz="2000">
                <a:solidFill>
                  <a:schemeClr val="tx1"/>
                </a:solidFill>
                <a:latin typeface="宋体" pitchFamily="2" charset="-122"/>
              </a:rPr>
              <a:t>1×</a:t>
            </a:r>
            <a:r>
              <a:rPr lang="en-US" altLang="zh-CN" sz="2000">
                <a:solidFill>
                  <a:schemeClr val="tx1"/>
                </a:solidFill>
                <a:latin typeface="宋体" pitchFamily="2" charset="-122"/>
              </a:rPr>
              <a:t>10</a:t>
            </a:r>
            <a:r>
              <a:rPr lang="en-US" altLang="zh-CN" sz="2000" baseline="30000">
                <a:solidFill>
                  <a:schemeClr val="tx1"/>
                </a:solidFill>
                <a:latin typeface="宋体" pitchFamily="2" charset="-122"/>
              </a:rPr>
              <a:t>3</a:t>
            </a:r>
            <a:r>
              <a:rPr lang="en-US" altLang="zh-CN" sz="2000">
                <a:solidFill>
                  <a:schemeClr val="tx1"/>
                </a:solidFill>
                <a:latin typeface="宋体" pitchFamily="2" charset="-122"/>
              </a:rPr>
              <a:t>kg/m</a:t>
            </a:r>
            <a:r>
              <a:rPr lang="en-US" altLang="zh-CN" sz="2000" baseline="30000">
                <a:solidFill>
                  <a:schemeClr val="tx1"/>
                </a:solidFill>
                <a:latin typeface="宋体" pitchFamily="2" charset="-122"/>
              </a:rPr>
              <a:t>3</a:t>
            </a:r>
            <a:r>
              <a:rPr lang="en-US" altLang="zh-CN" sz="2000">
                <a:solidFill>
                  <a:schemeClr val="tx1"/>
                </a:solidFill>
                <a:latin typeface="宋体" pitchFamily="2" charset="-122"/>
              </a:rPr>
              <a:t>×10N/kg×7×10</a:t>
            </a:r>
            <a:r>
              <a:rPr lang="en-US" altLang="zh-CN" sz="2000" baseline="30000">
                <a:solidFill>
                  <a:schemeClr val="tx1"/>
                </a:solidFill>
                <a:latin typeface="宋体" pitchFamily="2" charset="-122"/>
              </a:rPr>
              <a:t>3</a:t>
            </a:r>
            <a:r>
              <a:rPr lang="en-US" altLang="zh-CN" sz="2000">
                <a:solidFill>
                  <a:schemeClr val="tx1"/>
                </a:solidFill>
                <a:latin typeface="宋体" pitchFamily="2" charset="-122"/>
              </a:rPr>
              <a:t>m</a:t>
            </a:r>
            <a:r>
              <a:rPr lang="zh-CN" altLang="en-US" sz="2000">
                <a:solidFill>
                  <a:schemeClr val="tx1"/>
                </a:solidFill>
                <a:latin typeface="宋体" pitchFamily="2" charset="-122"/>
              </a:rPr>
              <a:t>＝</a:t>
            </a:r>
            <a:r>
              <a:rPr lang="en-US" altLang="zh-CN" sz="2000">
                <a:solidFill>
                  <a:schemeClr val="tx1"/>
                </a:solidFill>
                <a:latin typeface="宋体" pitchFamily="2" charset="-122"/>
              </a:rPr>
              <a:t>7×10</a:t>
            </a:r>
            <a:r>
              <a:rPr lang="en-US" altLang="zh-CN" sz="2000" baseline="30000">
                <a:solidFill>
                  <a:schemeClr val="tx1"/>
                </a:solidFill>
                <a:latin typeface="宋体" pitchFamily="2" charset="-122"/>
              </a:rPr>
              <a:t>7 </a:t>
            </a:r>
            <a:r>
              <a:rPr lang="en-US" altLang="zh-CN" sz="2000">
                <a:solidFill>
                  <a:schemeClr val="tx1"/>
                </a:solidFill>
                <a:latin typeface="宋体" pitchFamily="2" charset="-122"/>
              </a:rPr>
              <a:t>Pa</a:t>
            </a:r>
          </a:p>
        </p:txBody>
      </p:sp>
      <p:sp>
        <p:nvSpPr>
          <p:cNvPr id="130055" name="TextBox 1"/>
          <p:cNvSpPr txBox="1">
            <a:spLocks noChangeArrowheads="1"/>
          </p:cNvSpPr>
          <p:nvPr/>
        </p:nvSpPr>
        <p:spPr bwMode="auto">
          <a:xfrm>
            <a:off x="914400" y="3962400"/>
            <a:ext cx="24765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hlink"/>
                </a:solidFill>
                <a:latin typeface="Calibri" pitchFamily="34" charset="0"/>
              </a:rPr>
              <a:t>脚背受的压力</a:t>
            </a:r>
          </a:p>
        </p:txBody>
      </p:sp>
      <p:sp>
        <p:nvSpPr>
          <p:cNvPr id="130056" name="矩形 130055"/>
          <p:cNvSpPr>
            <a:spLocks noChangeArrowheads="1"/>
          </p:cNvSpPr>
          <p:nvPr/>
        </p:nvSpPr>
        <p:spPr bwMode="auto">
          <a:xfrm>
            <a:off x="2819400" y="3962400"/>
            <a:ext cx="556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  <a:latin typeface="宋体" pitchFamily="2" charset="-122"/>
              </a:rPr>
              <a:t>F</a:t>
            </a:r>
            <a:r>
              <a:rPr lang="zh-CN" altLang="en-US" sz="2000">
                <a:solidFill>
                  <a:schemeClr val="tx1"/>
                </a:solidFill>
                <a:latin typeface="宋体" pitchFamily="2" charset="-122"/>
              </a:rPr>
              <a:t>＝</a:t>
            </a:r>
            <a:r>
              <a:rPr lang="en-US" altLang="zh-CN" sz="2000">
                <a:solidFill>
                  <a:schemeClr val="tx1"/>
                </a:solidFill>
                <a:latin typeface="宋体" pitchFamily="2" charset="-122"/>
              </a:rPr>
              <a:t>PS</a:t>
            </a:r>
            <a:r>
              <a:rPr lang="zh-CN" altLang="en-US" sz="2000">
                <a:solidFill>
                  <a:schemeClr val="tx1"/>
                </a:solidFill>
                <a:latin typeface="宋体" pitchFamily="2" charset="-122"/>
              </a:rPr>
              <a:t>＝</a:t>
            </a:r>
            <a:r>
              <a:rPr lang="en-US" altLang="zh-CN" sz="2000">
                <a:solidFill>
                  <a:schemeClr val="tx1"/>
                </a:solidFill>
                <a:latin typeface="宋体" pitchFamily="2" charset="-122"/>
              </a:rPr>
              <a:t>7×10</a:t>
            </a:r>
            <a:r>
              <a:rPr lang="en-US" altLang="zh-CN" sz="2000" baseline="30000">
                <a:solidFill>
                  <a:schemeClr val="tx1"/>
                </a:solidFill>
                <a:latin typeface="宋体" pitchFamily="2" charset="-122"/>
              </a:rPr>
              <a:t>7</a:t>
            </a:r>
            <a:r>
              <a:rPr lang="en-US" altLang="en-US" sz="2000">
                <a:solidFill>
                  <a:schemeClr val="tx1"/>
                </a:solidFill>
                <a:latin typeface="宋体" pitchFamily="2" charset="-122"/>
              </a:rPr>
              <a:t>Pa×</a:t>
            </a:r>
            <a:r>
              <a:rPr lang="en-US" altLang="zh-CN" sz="2000">
                <a:solidFill>
                  <a:schemeClr val="tx1"/>
                </a:solidFill>
                <a:latin typeface="宋体" pitchFamily="2" charset="-122"/>
              </a:rPr>
              <a:t>1.3×10</a:t>
            </a:r>
            <a:r>
              <a:rPr lang="en-US" altLang="zh-CN" sz="2000" baseline="30000">
                <a:solidFill>
                  <a:schemeClr val="tx1"/>
                </a:solidFill>
                <a:latin typeface="宋体" pitchFamily="2" charset="-122"/>
              </a:rPr>
              <a:t>-2</a:t>
            </a:r>
            <a:r>
              <a:rPr lang="en-US" altLang="zh-CN" sz="2000">
                <a:solidFill>
                  <a:schemeClr val="tx1"/>
                </a:solidFill>
                <a:latin typeface="宋体" pitchFamily="2" charset="-122"/>
              </a:rPr>
              <a:t>m</a:t>
            </a:r>
            <a:r>
              <a:rPr lang="en-US" altLang="zh-CN" sz="2000" baseline="30000">
                <a:solidFill>
                  <a:schemeClr val="tx1"/>
                </a:solidFill>
                <a:latin typeface="宋体" pitchFamily="2" charset="-122"/>
              </a:rPr>
              <a:t>2</a:t>
            </a:r>
            <a:r>
              <a:rPr lang="zh-CN" altLang="en-US" sz="2000">
                <a:solidFill>
                  <a:schemeClr val="tx1"/>
                </a:solidFill>
                <a:latin typeface="宋体" pitchFamily="2" charset="-122"/>
              </a:rPr>
              <a:t>＝</a:t>
            </a:r>
            <a:r>
              <a:rPr lang="en-US" altLang="zh-CN" sz="2000">
                <a:solidFill>
                  <a:schemeClr val="tx1"/>
                </a:solidFill>
                <a:latin typeface="宋体" pitchFamily="2" charset="-122"/>
              </a:rPr>
              <a:t>9.1×10</a:t>
            </a:r>
            <a:r>
              <a:rPr lang="en-US" altLang="zh-CN" sz="2000" baseline="30000">
                <a:solidFill>
                  <a:schemeClr val="tx1"/>
                </a:solidFill>
                <a:latin typeface="宋体" pitchFamily="2" charset="-122"/>
              </a:rPr>
              <a:t>5 </a:t>
            </a:r>
            <a:r>
              <a:rPr lang="en-US" altLang="zh-CN" sz="2000">
                <a:solidFill>
                  <a:schemeClr val="tx1"/>
                </a:solidFill>
                <a:latin typeface="宋体" pitchFamily="2" charset="-122"/>
              </a:rPr>
              <a:t>N</a:t>
            </a:r>
          </a:p>
        </p:txBody>
      </p:sp>
      <p:sp>
        <p:nvSpPr>
          <p:cNvPr id="130057" name="TextBox 3"/>
          <p:cNvSpPr txBox="1">
            <a:spLocks noChangeArrowheads="1"/>
          </p:cNvSpPr>
          <p:nvPr/>
        </p:nvSpPr>
        <p:spPr bwMode="auto">
          <a:xfrm>
            <a:off x="685800" y="4495800"/>
            <a:ext cx="79248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100">
                <a:solidFill>
                  <a:schemeClr val="tx1"/>
                </a:solidFill>
                <a:latin typeface="Times New Roman" pitchFamily="18" charset="0"/>
              </a:rPr>
              <a:t>一个成年人的质量约为</a:t>
            </a:r>
            <a:r>
              <a:rPr lang="en-US" altLang="zh-CN" sz="2100">
                <a:solidFill>
                  <a:schemeClr val="tx1"/>
                </a:solidFill>
                <a:latin typeface="宋体" pitchFamily="2" charset="-122"/>
              </a:rPr>
              <a:t>60kg</a:t>
            </a:r>
            <a:r>
              <a:rPr lang="zh-CN" altLang="en-US" sz="2100">
                <a:solidFill>
                  <a:schemeClr val="tx1"/>
                </a:solidFill>
                <a:latin typeface="Times New Roman" pitchFamily="18" charset="0"/>
              </a:rPr>
              <a:t>，则</a:t>
            </a:r>
            <a:r>
              <a:rPr lang="zh-CN" altLang="en-US" sz="2100">
                <a:solidFill>
                  <a:schemeClr val="hlink"/>
                </a:solidFill>
                <a:latin typeface="Times New Roman" pitchFamily="18" charset="0"/>
              </a:rPr>
              <a:t>一个成年人受到的重力为：</a:t>
            </a:r>
          </a:p>
        </p:txBody>
      </p:sp>
      <p:sp>
        <p:nvSpPr>
          <p:cNvPr id="130058" name="矩形 130057"/>
          <p:cNvSpPr>
            <a:spLocks noChangeArrowheads="1"/>
          </p:cNvSpPr>
          <p:nvPr/>
        </p:nvSpPr>
        <p:spPr bwMode="auto">
          <a:xfrm>
            <a:off x="1524000" y="4876800"/>
            <a:ext cx="556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100">
                <a:solidFill>
                  <a:schemeClr val="tx1"/>
                </a:solidFill>
                <a:latin typeface="宋体" pitchFamily="2" charset="-122"/>
              </a:rPr>
              <a:t>G</a:t>
            </a:r>
            <a:r>
              <a:rPr lang="zh-CN" altLang="en-US" sz="2100" baseline="-20000">
                <a:solidFill>
                  <a:schemeClr val="tx1"/>
                </a:solidFill>
                <a:latin typeface="宋体" pitchFamily="2" charset="-122"/>
              </a:rPr>
              <a:t>成</a:t>
            </a:r>
            <a:r>
              <a:rPr lang="zh-CN" altLang="en-US" sz="2100">
                <a:solidFill>
                  <a:schemeClr val="tx1"/>
                </a:solidFill>
                <a:latin typeface="宋体" pitchFamily="2" charset="-122"/>
              </a:rPr>
              <a:t>＝</a:t>
            </a:r>
            <a:r>
              <a:rPr lang="en-US" altLang="zh-CN" sz="2100">
                <a:solidFill>
                  <a:schemeClr val="tx1"/>
                </a:solidFill>
                <a:latin typeface="宋体" pitchFamily="2" charset="-122"/>
              </a:rPr>
              <a:t>mg</a:t>
            </a:r>
            <a:r>
              <a:rPr lang="zh-CN" altLang="en-US" sz="2100">
                <a:solidFill>
                  <a:schemeClr val="tx1"/>
                </a:solidFill>
                <a:latin typeface="宋体" pitchFamily="2" charset="-122"/>
              </a:rPr>
              <a:t>＝</a:t>
            </a:r>
            <a:r>
              <a:rPr lang="en-US" altLang="en-US" sz="2100">
                <a:solidFill>
                  <a:schemeClr val="tx1"/>
                </a:solidFill>
                <a:latin typeface="宋体" pitchFamily="2" charset="-122"/>
              </a:rPr>
              <a:t>60kg×</a:t>
            </a:r>
            <a:r>
              <a:rPr lang="en-US" altLang="zh-CN" sz="2100">
                <a:solidFill>
                  <a:schemeClr val="tx1"/>
                </a:solidFill>
                <a:latin typeface="宋体" pitchFamily="2" charset="-122"/>
              </a:rPr>
              <a:t>10N/kg</a:t>
            </a:r>
            <a:r>
              <a:rPr lang="zh-CN" altLang="en-US" sz="2100">
                <a:solidFill>
                  <a:schemeClr val="tx1"/>
                </a:solidFill>
                <a:latin typeface="宋体" pitchFamily="2" charset="-122"/>
              </a:rPr>
              <a:t>＝</a:t>
            </a:r>
            <a:r>
              <a:rPr lang="en-US" altLang="zh-CN" sz="2100">
                <a:solidFill>
                  <a:schemeClr val="tx1"/>
                </a:solidFill>
                <a:latin typeface="宋体" pitchFamily="2" charset="-122"/>
              </a:rPr>
              <a:t>6×10</a:t>
            </a:r>
            <a:r>
              <a:rPr lang="en-US" altLang="zh-CN" sz="2100" baseline="30000">
                <a:solidFill>
                  <a:schemeClr val="tx1"/>
                </a:solidFill>
                <a:latin typeface="宋体" pitchFamily="2" charset="-122"/>
              </a:rPr>
              <a:t>2 </a:t>
            </a:r>
            <a:r>
              <a:rPr lang="en-US" altLang="zh-CN" sz="2100">
                <a:solidFill>
                  <a:schemeClr val="tx1"/>
                </a:solidFill>
                <a:latin typeface="宋体" pitchFamily="2" charset="-122"/>
              </a:rPr>
              <a:t>N</a:t>
            </a:r>
          </a:p>
        </p:txBody>
      </p:sp>
      <p:sp>
        <p:nvSpPr>
          <p:cNvPr id="130059" name="TextBox 5"/>
          <p:cNvSpPr txBox="1">
            <a:spLocks noChangeArrowheads="1"/>
          </p:cNvSpPr>
          <p:nvPr/>
        </p:nvSpPr>
        <p:spPr bwMode="auto">
          <a:xfrm>
            <a:off x="762000" y="5334000"/>
            <a:ext cx="8101013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100">
                <a:solidFill>
                  <a:schemeClr val="tx1"/>
                </a:solidFill>
                <a:latin typeface="Times New Roman" pitchFamily="18" charset="0"/>
              </a:rPr>
              <a:t>设脚背所受压力的大小约</a:t>
            </a:r>
            <a:r>
              <a:rPr lang="zh-CN" altLang="en-US" sz="2100">
                <a:solidFill>
                  <a:schemeClr val="hlink"/>
                </a:solidFill>
                <a:latin typeface="Times New Roman" pitchFamily="18" charset="0"/>
              </a:rPr>
              <a:t>相当于</a:t>
            </a:r>
            <a:r>
              <a:rPr lang="en-US" altLang="zh-CN" sz="2100" i="1">
                <a:solidFill>
                  <a:schemeClr val="hlink"/>
                </a:solidFill>
                <a:latin typeface="Times New Roman" pitchFamily="18" charset="0"/>
              </a:rPr>
              <a:t>n</a:t>
            </a:r>
            <a:r>
              <a:rPr lang="zh-CN" altLang="en-US" sz="2100">
                <a:solidFill>
                  <a:schemeClr val="hlink"/>
                </a:solidFill>
                <a:latin typeface="Times New Roman" pitchFamily="18" charset="0"/>
              </a:rPr>
              <a:t>个成年人</a:t>
            </a:r>
            <a:r>
              <a:rPr lang="zh-CN" altLang="en-US" sz="2100">
                <a:solidFill>
                  <a:schemeClr val="tx1"/>
                </a:solidFill>
                <a:latin typeface="Times New Roman" pitchFamily="18" charset="0"/>
              </a:rPr>
              <a:t>所受重力，则</a:t>
            </a:r>
            <a:r>
              <a:rPr lang="en-US" altLang="zh-CN" sz="2100">
                <a:solidFill>
                  <a:schemeClr val="tx1"/>
                </a:solidFill>
                <a:latin typeface="宋体" pitchFamily="2" charset="-122"/>
              </a:rPr>
              <a:t>n</a:t>
            </a:r>
            <a:r>
              <a:rPr lang="zh-CN" altLang="en-US" sz="2100">
                <a:solidFill>
                  <a:schemeClr val="tx1"/>
                </a:solidFill>
                <a:latin typeface="Times New Roman" pitchFamily="18" charset="0"/>
              </a:rPr>
              <a:t>约为：</a:t>
            </a:r>
          </a:p>
        </p:txBody>
      </p:sp>
      <p:grpSp>
        <p:nvGrpSpPr>
          <p:cNvPr id="2" name="组合 130059"/>
          <p:cNvGrpSpPr>
            <a:grpSpLocks/>
          </p:cNvGrpSpPr>
          <p:nvPr/>
        </p:nvGrpSpPr>
        <p:grpSpPr bwMode="auto">
          <a:xfrm>
            <a:off x="2133600" y="5715000"/>
            <a:ext cx="4191000" cy="914400"/>
            <a:chOff x="1344" y="3552"/>
            <a:chExt cx="2640" cy="576"/>
          </a:xfrm>
        </p:grpSpPr>
        <p:sp>
          <p:nvSpPr>
            <p:cNvPr id="51212" name="矩形 130060"/>
            <p:cNvSpPr>
              <a:spLocks noChangeArrowheads="1"/>
            </p:cNvSpPr>
            <p:nvPr/>
          </p:nvSpPr>
          <p:spPr bwMode="auto">
            <a:xfrm>
              <a:off x="1344" y="3648"/>
              <a:ext cx="76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2000" i="1">
                  <a:solidFill>
                    <a:schemeClr val="tx1"/>
                  </a:solidFill>
                  <a:latin typeface="Times New Roman" pitchFamily="18" charset="0"/>
                </a:rPr>
                <a:t>η</a:t>
              </a:r>
              <a:r>
                <a:rPr lang="zh-CN" altLang="en-US" sz="2000">
                  <a:solidFill>
                    <a:schemeClr val="tx1"/>
                  </a:solidFill>
                </a:rPr>
                <a:t>＝</a:t>
              </a:r>
            </a:p>
          </p:txBody>
        </p:sp>
        <p:sp>
          <p:nvSpPr>
            <p:cNvPr id="51213" name="Line 5"/>
            <p:cNvSpPr>
              <a:spLocks noChangeShapeType="1"/>
            </p:cNvSpPr>
            <p:nvPr/>
          </p:nvSpPr>
          <p:spPr bwMode="auto">
            <a:xfrm>
              <a:off x="1920" y="3840"/>
              <a:ext cx="1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14" name="矩形 130062"/>
            <p:cNvSpPr>
              <a:spLocks noChangeArrowheads="1"/>
            </p:cNvSpPr>
            <p:nvPr/>
          </p:nvSpPr>
          <p:spPr bwMode="auto">
            <a:xfrm>
              <a:off x="2976" y="3696"/>
              <a:ext cx="100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000">
                  <a:solidFill>
                    <a:schemeClr val="tx1"/>
                  </a:solidFill>
                  <a:latin typeface="宋体" pitchFamily="2" charset="-122"/>
                </a:rPr>
                <a:t>≈1500</a:t>
              </a:r>
            </a:p>
          </p:txBody>
        </p:sp>
        <p:sp>
          <p:nvSpPr>
            <p:cNvPr id="51215" name="矩形 130063"/>
            <p:cNvSpPr>
              <a:spLocks noChangeArrowheads="1"/>
            </p:cNvSpPr>
            <p:nvPr/>
          </p:nvSpPr>
          <p:spPr bwMode="auto">
            <a:xfrm>
              <a:off x="2016" y="3552"/>
              <a:ext cx="8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>
                  <a:solidFill>
                    <a:schemeClr val="tx1"/>
                  </a:solidFill>
                  <a:latin typeface="宋体" pitchFamily="2" charset="-122"/>
                </a:rPr>
                <a:t>9.1×10</a:t>
              </a:r>
              <a:r>
                <a:rPr lang="en-US" altLang="zh-CN" sz="2000" baseline="30000">
                  <a:solidFill>
                    <a:schemeClr val="tx1"/>
                  </a:solidFill>
                  <a:latin typeface="宋体" pitchFamily="2" charset="-122"/>
                </a:rPr>
                <a:t>5 </a:t>
              </a:r>
              <a:r>
                <a:rPr lang="en-US" altLang="zh-CN" sz="2000">
                  <a:solidFill>
                    <a:schemeClr val="tx1"/>
                  </a:solidFill>
                  <a:latin typeface="宋体" pitchFamily="2" charset="-122"/>
                </a:rPr>
                <a:t>N</a:t>
              </a:r>
            </a:p>
          </p:txBody>
        </p:sp>
        <p:sp>
          <p:nvSpPr>
            <p:cNvPr id="51216" name="矩形 130064"/>
            <p:cNvSpPr>
              <a:spLocks noChangeArrowheads="1"/>
            </p:cNvSpPr>
            <p:nvPr/>
          </p:nvSpPr>
          <p:spPr bwMode="auto">
            <a:xfrm>
              <a:off x="2064" y="3840"/>
              <a:ext cx="7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>
                  <a:solidFill>
                    <a:schemeClr val="tx1"/>
                  </a:solidFill>
                  <a:latin typeface="宋体" pitchFamily="2" charset="-122"/>
                </a:rPr>
                <a:t>6×10</a:t>
              </a:r>
              <a:r>
                <a:rPr lang="en-US" altLang="zh-CN" sz="2000" baseline="30000">
                  <a:solidFill>
                    <a:schemeClr val="tx1"/>
                  </a:solidFill>
                  <a:latin typeface="宋体" pitchFamily="2" charset="-122"/>
                </a:rPr>
                <a:t>2 </a:t>
              </a:r>
              <a:r>
                <a:rPr lang="en-US" altLang="zh-CN" sz="2000">
                  <a:solidFill>
                    <a:schemeClr val="tx1"/>
                  </a:solidFill>
                  <a:latin typeface="宋体" pitchFamily="2" charset="-122"/>
                </a:rPr>
                <a:t>N</a:t>
              </a:r>
            </a:p>
          </p:txBody>
        </p:sp>
      </p:grpSp>
      <p:pic>
        <p:nvPicPr>
          <p:cNvPr id="51217" name="Picture 60" descr="bac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8" name="Picture 64" descr="t01c7cec5e45640e58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9" name="图片 13329" descr="ldpi_1098026_2a1c5d7b6-dca9-4393-b961-9d4537c991f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2" grpId="0"/>
      <p:bldP spid="130053" grpId="0"/>
      <p:bldP spid="130054" grpId="0"/>
      <p:bldP spid="130055" grpId="0"/>
      <p:bldP spid="130056" grpId="0"/>
      <p:bldP spid="130057" grpId="0"/>
      <p:bldP spid="130058" grpId="0"/>
      <p:bldP spid="1300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矩形 114689"/>
          <p:cNvSpPr>
            <a:spLocks noChangeArrowheads="1" noChangeShapeType="1" noTextEdit="1"/>
          </p:cNvSpPr>
          <p:nvPr/>
        </p:nvSpPr>
        <p:spPr bwMode="auto">
          <a:xfrm>
            <a:off x="2819400" y="685800"/>
            <a:ext cx="3581400" cy="838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4593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华文新魏"/>
                <a:ea typeface="华文新魏"/>
              </a:rPr>
              <a:t>学习目标</a:t>
            </a:r>
          </a:p>
        </p:txBody>
      </p:sp>
      <p:sp>
        <p:nvSpPr>
          <p:cNvPr id="114691" name="矩形 114690"/>
          <p:cNvSpPr>
            <a:spLocks noChangeArrowheads="1"/>
          </p:cNvSpPr>
          <p:nvPr/>
        </p:nvSpPr>
        <p:spPr bwMode="auto">
          <a:xfrm>
            <a:off x="533400" y="1676400"/>
            <a:ext cx="8229600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5000"/>
              </a:lnSpc>
            </a:pPr>
            <a:r>
              <a:rPr lang="en-US" altLang="zh-CN" sz="2600">
                <a:solidFill>
                  <a:srgbClr val="000000"/>
                </a:solidFill>
                <a:latin typeface="宋体" pitchFamily="2" charset="-122"/>
              </a:rPr>
              <a:t>   </a:t>
            </a:r>
            <a:r>
              <a:rPr lang="en-US" altLang="zh-CN" sz="2600">
                <a:solidFill>
                  <a:srgbClr val="FF0000"/>
                </a:solidFill>
                <a:latin typeface="宋体" pitchFamily="2" charset="-122"/>
              </a:rPr>
              <a:t>1</a:t>
            </a:r>
            <a:r>
              <a:rPr lang="zh-CN" altLang="en-US" sz="2600">
                <a:solidFill>
                  <a:srgbClr val="FF0000"/>
                </a:solidFill>
                <a:latin typeface="宋体" pitchFamily="2" charset="-122"/>
              </a:rPr>
              <a:t>．</a:t>
            </a:r>
            <a:r>
              <a:rPr lang="zh-CN" altLang="en-US" sz="2600">
                <a:solidFill>
                  <a:srgbClr val="000000"/>
                </a:solidFill>
                <a:latin typeface="宋体" pitchFamily="2" charset="-122"/>
              </a:rPr>
              <a:t>认识液体压强特点，能用液体压强的特点解释有关液体压强的简单问题；</a:t>
            </a:r>
          </a:p>
          <a:p>
            <a:pPr>
              <a:lnSpc>
                <a:spcPct val="175000"/>
              </a:lnSpc>
            </a:pPr>
            <a:r>
              <a:rPr lang="zh-CN" altLang="en-US" sz="2600">
                <a:solidFill>
                  <a:srgbClr val="000000"/>
                </a:solidFill>
                <a:latin typeface="宋体" pitchFamily="2" charset="-122"/>
              </a:rPr>
              <a:t>   </a:t>
            </a:r>
            <a:r>
              <a:rPr lang="en-US" altLang="zh-CN" sz="2600">
                <a:solidFill>
                  <a:srgbClr val="FF0000"/>
                </a:solidFill>
                <a:latin typeface="宋体" pitchFamily="2" charset="-122"/>
              </a:rPr>
              <a:t>2</a:t>
            </a:r>
            <a:r>
              <a:rPr lang="zh-CN" altLang="en-US" sz="2600">
                <a:solidFill>
                  <a:srgbClr val="FF0000"/>
                </a:solidFill>
                <a:latin typeface="宋体" pitchFamily="2" charset="-122"/>
              </a:rPr>
              <a:t>．</a:t>
            </a:r>
            <a:r>
              <a:rPr lang="zh-CN" altLang="en-US" sz="2600">
                <a:solidFill>
                  <a:srgbClr val="000000"/>
                </a:solidFill>
                <a:latin typeface="宋体" pitchFamily="2" charset="-122"/>
              </a:rPr>
              <a:t>掌握液体压强公式，能运用液体压强的公式进行简单的计算；</a:t>
            </a:r>
          </a:p>
          <a:p>
            <a:pPr>
              <a:lnSpc>
                <a:spcPct val="175000"/>
              </a:lnSpc>
            </a:pPr>
            <a:r>
              <a:rPr lang="zh-CN" altLang="en-US" sz="2600">
                <a:solidFill>
                  <a:srgbClr val="000000"/>
                </a:solidFill>
                <a:latin typeface="宋体" pitchFamily="2" charset="-122"/>
              </a:rPr>
              <a:t>   </a:t>
            </a:r>
            <a:r>
              <a:rPr lang="en-US" altLang="zh-CN" sz="2600">
                <a:solidFill>
                  <a:srgbClr val="FF0000"/>
                </a:solidFill>
                <a:latin typeface="宋体" pitchFamily="2" charset="-122"/>
              </a:rPr>
              <a:t>3</a:t>
            </a:r>
            <a:r>
              <a:rPr lang="zh-CN" altLang="en-US" sz="2600">
                <a:solidFill>
                  <a:srgbClr val="FF0000"/>
                </a:solidFill>
                <a:latin typeface="宋体" pitchFamily="2" charset="-122"/>
              </a:rPr>
              <a:t>．</a:t>
            </a:r>
            <a:r>
              <a:rPr lang="zh-CN" altLang="en-US" sz="2600">
                <a:solidFill>
                  <a:srgbClr val="000000"/>
                </a:solidFill>
                <a:latin typeface="宋体" pitchFamily="2" charset="-122"/>
              </a:rPr>
              <a:t>知道连通器的特点，能说出生活中的一些常见的连通器。</a:t>
            </a:r>
          </a:p>
        </p:txBody>
      </p:sp>
      <p:pic>
        <p:nvPicPr>
          <p:cNvPr id="33795" name="Picture 60" descr="bac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64" descr="t01c7cec5e45640e58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图片 13329" descr="ldpi_1098026_2a1c5d7b6-dca9-4393-b961-9d4537c991f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文本框 278529"/>
          <p:cNvSpPr txBox="1">
            <a:spLocks noChangeArrowheads="1"/>
          </p:cNvSpPr>
          <p:nvPr/>
        </p:nvSpPr>
        <p:spPr bwMode="auto">
          <a:xfrm>
            <a:off x="2362200" y="381000"/>
            <a:ext cx="44100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3000">
                <a:solidFill>
                  <a:srgbClr val="FF0000"/>
                </a:solidFill>
                <a:ea typeface="黑体" pitchFamily="49" charset="-122"/>
              </a:rPr>
              <a:t>二、液体压强的大小</a:t>
            </a:r>
          </a:p>
        </p:txBody>
      </p:sp>
      <p:sp>
        <p:nvSpPr>
          <p:cNvPr id="278539" name="矩形 278538"/>
          <p:cNvSpPr>
            <a:spLocks noChangeArrowheads="1"/>
          </p:cNvSpPr>
          <p:nvPr/>
        </p:nvSpPr>
        <p:spPr bwMode="auto">
          <a:xfrm>
            <a:off x="1295400" y="914400"/>
            <a:ext cx="64770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30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拓展：三种典型容器中液体的压力和压强 </a:t>
            </a:r>
          </a:p>
        </p:txBody>
      </p:sp>
      <p:sp>
        <p:nvSpPr>
          <p:cNvPr id="278540" name="矩形 278539"/>
          <p:cNvSpPr>
            <a:spLocks noChangeArrowheads="1"/>
          </p:cNvSpPr>
          <p:nvPr/>
        </p:nvSpPr>
        <p:spPr bwMode="auto">
          <a:xfrm>
            <a:off x="685800" y="1447800"/>
            <a:ext cx="7924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1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一、</a:t>
            </a:r>
            <a:r>
              <a:rPr lang="zh-CN" altLang="en-US" sz="2100">
                <a:solidFill>
                  <a:srgbClr val="CC00FF"/>
                </a:solidFill>
                <a:latin typeface="黑体" pitchFamily="49" charset="-122"/>
                <a:ea typeface="黑体" pitchFamily="49" charset="-122"/>
              </a:rPr>
              <a:t>容器质量相等，底面积相同，内装同种液体且高度相同。</a:t>
            </a:r>
            <a:r>
              <a:rPr lang="zh-CN" altLang="en-US" sz="2100">
                <a:solidFill>
                  <a:srgbClr val="800000"/>
                </a:solidFill>
                <a:latin typeface="宋体" pitchFamily="2" charset="-122"/>
              </a:rPr>
              <a:t> </a:t>
            </a:r>
          </a:p>
        </p:txBody>
      </p:sp>
      <p:grpSp>
        <p:nvGrpSpPr>
          <p:cNvPr id="2" name="组合 278571"/>
          <p:cNvGrpSpPr>
            <a:grpSpLocks/>
          </p:cNvGrpSpPr>
          <p:nvPr/>
        </p:nvGrpSpPr>
        <p:grpSpPr bwMode="auto">
          <a:xfrm>
            <a:off x="2209800" y="2057400"/>
            <a:ext cx="4343400" cy="533400"/>
            <a:chOff x="1392" y="1248"/>
            <a:chExt cx="2736" cy="336"/>
          </a:xfrm>
        </p:grpSpPr>
        <p:sp>
          <p:nvSpPr>
            <p:cNvPr id="52229" name="矩形 278541"/>
            <p:cNvSpPr>
              <a:spLocks noChangeArrowheads="1"/>
            </p:cNvSpPr>
            <p:nvPr/>
          </p:nvSpPr>
          <p:spPr bwMode="auto">
            <a:xfrm>
              <a:off x="2592" y="1248"/>
              <a:ext cx="528" cy="336"/>
            </a:xfrm>
            <a:prstGeom prst="rect">
              <a:avLst/>
            </a:prstGeom>
            <a:solidFill>
              <a:srgbClr val="CCFFFF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30" name="矩形 278542"/>
            <p:cNvSpPr>
              <a:spLocks noChangeArrowheads="1"/>
            </p:cNvSpPr>
            <p:nvPr/>
          </p:nvSpPr>
          <p:spPr bwMode="auto">
            <a:xfrm>
              <a:off x="2736" y="1296"/>
              <a:ext cx="2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800" i="1">
                  <a:solidFill>
                    <a:srgbClr val="0000CC"/>
                  </a:solidFill>
                </a:rPr>
                <a:t>乙</a:t>
              </a:r>
            </a:p>
          </p:txBody>
        </p:sp>
        <p:sp>
          <p:nvSpPr>
            <p:cNvPr id="52231" name="Line 5"/>
            <p:cNvSpPr>
              <a:spLocks noChangeArrowheads="1"/>
            </p:cNvSpPr>
            <p:nvPr/>
          </p:nvSpPr>
          <p:spPr bwMode="auto">
            <a:xfrm>
              <a:off x="1392" y="1248"/>
              <a:ext cx="720" cy="336"/>
            </a:xfrm>
            <a:custGeom>
              <a:avLst/>
              <a:gdLst/>
              <a:ahLst/>
              <a:cxnLst>
                <a:cxn ang="0">
                  <a:pos x="157" y="470"/>
                </a:cxn>
                <a:cxn ang="0">
                  <a:pos x="861" y="475"/>
                </a:cxn>
                <a:cxn ang="0">
                  <a:pos x="1035" y="0"/>
                </a:cxn>
                <a:cxn ang="0">
                  <a:pos x="0" y="5"/>
                </a:cxn>
                <a:cxn ang="0">
                  <a:pos x="157" y="475"/>
                </a:cxn>
              </a:cxnLst>
              <a:rect l="0" t="0" r="r" b="b"/>
              <a:pathLst>
                <a:path w="1035" h="475">
                  <a:moveTo>
                    <a:pt x="157" y="470"/>
                  </a:moveTo>
                  <a:lnTo>
                    <a:pt x="861" y="475"/>
                  </a:lnTo>
                  <a:lnTo>
                    <a:pt x="1035" y="0"/>
                  </a:lnTo>
                  <a:lnTo>
                    <a:pt x="0" y="5"/>
                  </a:lnTo>
                  <a:lnTo>
                    <a:pt x="157" y="475"/>
                  </a:lnTo>
                </a:path>
              </a:pathLst>
            </a:custGeom>
            <a:solidFill>
              <a:srgbClr val="CC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32" name="矩形 278544"/>
            <p:cNvSpPr>
              <a:spLocks noChangeArrowheads="1"/>
            </p:cNvSpPr>
            <p:nvPr/>
          </p:nvSpPr>
          <p:spPr bwMode="auto">
            <a:xfrm>
              <a:off x="1584" y="1296"/>
              <a:ext cx="2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800" i="1">
                  <a:solidFill>
                    <a:srgbClr val="0000CC"/>
                  </a:solidFill>
                </a:rPr>
                <a:t>甲</a:t>
              </a:r>
            </a:p>
          </p:txBody>
        </p:sp>
        <p:sp>
          <p:nvSpPr>
            <p:cNvPr id="52233" name="Line 5"/>
            <p:cNvSpPr>
              <a:spLocks noChangeArrowheads="1"/>
            </p:cNvSpPr>
            <p:nvPr/>
          </p:nvSpPr>
          <p:spPr bwMode="auto">
            <a:xfrm>
              <a:off x="3552" y="1248"/>
              <a:ext cx="576" cy="336"/>
            </a:xfrm>
            <a:custGeom>
              <a:avLst/>
              <a:gdLst/>
              <a:ahLst/>
              <a:cxnLst>
                <a:cxn ang="0">
                  <a:pos x="5" y="468"/>
                </a:cxn>
                <a:cxn ang="0">
                  <a:pos x="711" y="468"/>
                </a:cxn>
                <a:cxn ang="0">
                  <a:pos x="497" y="0"/>
                </a:cxn>
                <a:cxn ang="0">
                  <a:pos x="243" y="0"/>
                </a:cxn>
                <a:cxn ang="0">
                  <a:pos x="0" y="473"/>
                </a:cxn>
              </a:cxnLst>
              <a:rect l="0" t="0" r="r" b="b"/>
              <a:pathLst>
                <a:path w="711" h="473">
                  <a:moveTo>
                    <a:pt x="5" y="468"/>
                  </a:moveTo>
                  <a:lnTo>
                    <a:pt x="711" y="468"/>
                  </a:lnTo>
                  <a:lnTo>
                    <a:pt x="497" y="0"/>
                  </a:lnTo>
                  <a:lnTo>
                    <a:pt x="243" y="0"/>
                  </a:lnTo>
                  <a:lnTo>
                    <a:pt x="0" y="473"/>
                  </a:lnTo>
                </a:path>
              </a:pathLst>
            </a:custGeom>
            <a:solidFill>
              <a:srgbClr val="CC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34" name="矩形 278546"/>
            <p:cNvSpPr>
              <a:spLocks noChangeArrowheads="1"/>
            </p:cNvSpPr>
            <p:nvPr/>
          </p:nvSpPr>
          <p:spPr bwMode="auto">
            <a:xfrm>
              <a:off x="3696" y="1312"/>
              <a:ext cx="2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800" i="1">
                  <a:solidFill>
                    <a:srgbClr val="0000CC"/>
                  </a:solidFill>
                </a:rPr>
                <a:t>丙</a:t>
              </a:r>
            </a:p>
          </p:txBody>
        </p:sp>
      </p:grpSp>
      <p:sp>
        <p:nvSpPr>
          <p:cNvPr id="278573" name="矩形 278572"/>
          <p:cNvSpPr>
            <a:spLocks noChangeArrowheads="1"/>
          </p:cNvSpPr>
          <p:nvPr/>
        </p:nvSpPr>
        <p:spPr bwMode="auto">
          <a:xfrm>
            <a:off x="2362200" y="2057400"/>
            <a:ext cx="762000" cy="53340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8574" name="矩形 278573"/>
          <p:cNvSpPr>
            <a:spLocks noChangeArrowheads="1"/>
          </p:cNvSpPr>
          <p:nvPr/>
        </p:nvSpPr>
        <p:spPr bwMode="auto">
          <a:xfrm>
            <a:off x="1066800" y="2743200"/>
            <a:ext cx="480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容器中液体的</a:t>
            </a:r>
            <a:r>
              <a:rPr lang="zh-CN" altLang="en-US" sz="2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重力</a:t>
            </a:r>
            <a:r>
              <a:rPr lang="zh-CN" altLang="en-US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大小关系</a:t>
            </a:r>
          </a:p>
        </p:txBody>
      </p:sp>
      <p:sp>
        <p:nvSpPr>
          <p:cNvPr id="278575" name="矩形 278574"/>
          <p:cNvSpPr>
            <a:spLocks noChangeArrowheads="1"/>
          </p:cNvSpPr>
          <p:nvPr/>
        </p:nvSpPr>
        <p:spPr bwMode="auto">
          <a:xfrm>
            <a:off x="4114800" y="2057400"/>
            <a:ext cx="838200" cy="53340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8576" name="矩形 278575"/>
          <p:cNvSpPr>
            <a:spLocks noChangeArrowheads="1"/>
          </p:cNvSpPr>
          <p:nvPr/>
        </p:nvSpPr>
        <p:spPr bwMode="auto">
          <a:xfrm>
            <a:off x="5638800" y="2057400"/>
            <a:ext cx="914400" cy="536575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8577" name="矩形 278576"/>
          <p:cNvSpPr>
            <a:spLocks noChangeArrowheads="1"/>
          </p:cNvSpPr>
          <p:nvPr/>
        </p:nvSpPr>
        <p:spPr bwMode="auto">
          <a:xfrm>
            <a:off x="1371600" y="3200400"/>
            <a:ext cx="1395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1800" b="0">
                <a:solidFill>
                  <a:schemeClr val="tx1"/>
                </a:solidFill>
                <a:ea typeface="楷体" pitchFamily="49" charset="-122"/>
              </a:rPr>
              <a:t>G</a:t>
            </a:r>
            <a:r>
              <a:rPr lang="en-US" altLang="zh-CN" sz="1800" b="0" baseline="-25000">
                <a:solidFill>
                  <a:schemeClr val="tx1"/>
                </a:solidFill>
                <a:ea typeface="楷体" pitchFamily="49" charset="-122"/>
              </a:rPr>
              <a:t> </a:t>
            </a:r>
            <a:r>
              <a:rPr lang="en-US" altLang="zh-CN" sz="1800" b="0">
                <a:solidFill>
                  <a:schemeClr val="tx1"/>
                </a:solidFill>
                <a:ea typeface="楷体" pitchFamily="49" charset="-122"/>
              </a:rPr>
              <a:t>= mg</a:t>
            </a:r>
          </a:p>
        </p:txBody>
      </p:sp>
      <p:sp>
        <p:nvSpPr>
          <p:cNvPr id="278578" name="矩形 278577"/>
          <p:cNvSpPr>
            <a:spLocks noChangeArrowheads="1"/>
          </p:cNvSpPr>
          <p:nvPr/>
        </p:nvSpPr>
        <p:spPr bwMode="auto">
          <a:xfrm>
            <a:off x="1752600" y="32004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8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因为 </a:t>
            </a:r>
            <a:r>
              <a:rPr lang="en-US" altLang="zh-CN" sz="18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m</a:t>
            </a:r>
            <a:r>
              <a:rPr lang="zh-CN" altLang="en-US" sz="1800" baseline="-250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甲</a:t>
            </a:r>
            <a:r>
              <a:rPr lang="en-US" altLang="zh-CN" sz="18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&gt; m</a:t>
            </a:r>
            <a:r>
              <a:rPr lang="zh-CN" altLang="en-US" sz="1800" baseline="-250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乙 </a:t>
            </a:r>
            <a:r>
              <a:rPr lang="en-US" altLang="zh-CN" sz="18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&gt;m</a:t>
            </a:r>
            <a:r>
              <a:rPr lang="zh-CN" altLang="en-US" sz="1800" baseline="-250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丙</a:t>
            </a:r>
          </a:p>
        </p:txBody>
      </p:sp>
      <p:sp>
        <p:nvSpPr>
          <p:cNvPr id="278579" name="矩形 278578"/>
          <p:cNvSpPr>
            <a:spLocks noChangeArrowheads="1"/>
          </p:cNvSpPr>
          <p:nvPr/>
        </p:nvSpPr>
        <p:spPr bwMode="auto">
          <a:xfrm>
            <a:off x="4876800" y="32004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</a:pPr>
            <a:r>
              <a:rPr lang="zh-CN" altLang="en-US" sz="18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所以 </a:t>
            </a:r>
            <a:r>
              <a:rPr lang="en-US" altLang="zh-CN" sz="18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G</a:t>
            </a:r>
            <a:r>
              <a:rPr lang="zh-CN" altLang="en-US" sz="1800" baseline="-250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甲</a:t>
            </a:r>
            <a:r>
              <a:rPr lang="en-US" altLang="zh-CN" sz="18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&gt; G</a:t>
            </a:r>
            <a:r>
              <a:rPr lang="zh-CN" altLang="en-US" sz="1800" baseline="-250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乙 </a:t>
            </a:r>
            <a:r>
              <a:rPr lang="en-US" altLang="zh-CN" sz="18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&gt;G</a:t>
            </a:r>
            <a:r>
              <a:rPr lang="zh-CN" altLang="en-US" sz="1800" baseline="-250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丙</a:t>
            </a:r>
          </a:p>
        </p:txBody>
      </p:sp>
      <p:sp>
        <p:nvSpPr>
          <p:cNvPr id="278580" name="矩形 278579" descr="蓝色面巾纸"/>
          <p:cNvSpPr>
            <a:spLocks noChangeArrowheads="1"/>
          </p:cNvSpPr>
          <p:nvPr/>
        </p:nvSpPr>
        <p:spPr bwMode="auto">
          <a:xfrm>
            <a:off x="4648200" y="2743200"/>
            <a:ext cx="1981200" cy="3810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    G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甲</a:t>
            </a: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&gt; G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乙 </a:t>
            </a: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&gt;G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丙</a:t>
            </a:r>
          </a:p>
        </p:txBody>
      </p:sp>
      <p:sp>
        <p:nvSpPr>
          <p:cNvPr id="278581" name="矩形 278580"/>
          <p:cNvSpPr>
            <a:spLocks noChangeArrowheads="1"/>
          </p:cNvSpPr>
          <p:nvPr/>
        </p:nvSpPr>
        <p:spPr bwMode="auto">
          <a:xfrm>
            <a:off x="1066800" y="3581400"/>
            <a:ext cx="6697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容器底部</a:t>
            </a:r>
            <a:r>
              <a:rPr lang="zh-CN" altLang="en-US" sz="2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对桌面的压力</a:t>
            </a:r>
            <a:r>
              <a:rPr lang="zh-CN" altLang="en-US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大小关系</a:t>
            </a:r>
          </a:p>
        </p:txBody>
      </p:sp>
      <p:sp>
        <p:nvSpPr>
          <p:cNvPr id="278582" name="矩形 278581"/>
          <p:cNvSpPr>
            <a:spLocks noChangeArrowheads="1"/>
          </p:cNvSpPr>
          <p:nvPr/>
        </p:nvSpPr>
        <p:spPr bwMode="auto">
          <a:xfrm>
            <a:off x="5029200" y="3962400"/>
            <a:ext cx="2819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所以 </a:t>
            </a:r>
            <a:r>
              <a:rPr lang="en-US" altLang="zh-CN" sz="18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F</a:t>
            </a:r>
            <a:r>
              <a:rPr lang="zh-CN" altLang="en-US" sz="1800" baseline="-250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甲</a:t>
            </a:r>
            <a:r>
              <a:rPr lang="en-US" altLang="zh-CN" sz="18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&gt; F</a:t>
            </a:r>
            <a:r>
              <a:rPr lang="zh-CN" altLang="en-US" sz="1800" baseline="-250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乙</a:t>
            </a:r>
            <a:r>
              <a:rPr lang="en-US" altLang="zh-CN" sz="18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&gt;F</a:t>
            </a:r>
            <a:r>
              <a:rPr lang="zh-CN" altLang="en-US" sz="1800" baseline="-250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丙</a:t>
            </a:r>
          </a:p>
        </p:txBody>
      </p:sp>
      <p:sp>
        <p:nvSpPr>
          <p:cNvPr id="278583" name="矩形 278582"/>
          <p:cNvSpPr>
            <a:spLocks noChangeArrowheads="1"/>
          </p:cNvSpPr>
          <p:nvPr/>
        </p:nvSpPr>
        <p:spPr bwMode="auto">
          <a:xfrm>
            <a:off x="1371600" y="3962400"/>
            <a:ext cx="1395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1800" b="0">
                <a:solidFill>
                  <a:schemeClr val="tx1"/>
                </a:solidFill>
                <a:ea typeface="楷体" pitchFamily="49" charset="-122"/>
              </a:rPr>
              <a:t>F</a:t>
            </a:r>
            <a:r>
              <a:rPr lang="en-US" altLang="zh-CN" sz="1800" b="0" baseline="-25000">
                <a:solidFill>
                  <a:schemeClr val="tx1"/>
                </a:solidFill>
                <a:ea typeface="楷体" pitchFamily="49" charset="-122"/>
              </a:rPr>
              <a:t> </a:t>
            </a:r>
            <a:r>
              <a:rPr lang="zh-CN" altLang="en-US" sz="1800" b="0">
                <a:solidFill>
                  <a:schemeClr val="tx1"/>
                </a:solidFill>
                <a:latin typeface="宋体" pitchFamily="2" charset="-122"/>
              </a:rPr>
              <a:t>＝</a:t>
            </a:r>
            <a:r>
              <a:rPr lang="zh-CN" altLang="en-US" sz="1800" b="0">
                <a:solidFill>
                  <a:schemeClr val="tx1"/>
                </a:solidFill>
                <a:ea typeface="楷体" pitchFamily="49" charset="-122"/>
              </a:rPr>
              <a:t> </a:t>
            </a:r>
            <a:r>
              <a:rPr lang="en-US" altLang="zh-CN" sz="1800" b="0">
                <a:solidFill>
                  <a:schemeClr val="tx1"/>
                </a:solidFill>
                <a:ea typeface="楷体" pitchFamily="49" charset="-122"/>
              </a:rPr>
              <a:t>G</a:t>
            </a:r>
          </a:p>
        </p:txBody>
      </p:sp>
      <p:sp>
        <p:nvSpPr>
          <p:cNvPr id="278584" name="矩形 278583"/>
          <p:cNvSpPr>
            <a:spLocks noChangeArrowheads="1"/>
          </p:cNvSpPr>
          <p:nvPr/>
        </p:nvSpPr>
        <p:spPr bwMode="auto">
          <a:xfrm>
            <a:off x="2514600" y="39624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18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因为 </a:t>
            </a:r>
            <a:r>
              <a:rPr lang="en-US" altLang="zh-CN" sz="18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G</a:t>
            </a:r>
            <a:r>
              <a:rPr lang="zh-CN" altLang="en-US" sz="1800" baseline="-250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甲</a:t>
            </a:r>
            <a:r>
              <a:rPr lang="en-US" altLang="zh-CN" sz="18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&gt; G</a:t>
            </a:r>
            <a:r>
              <a:rPr lang="zh-CN" altLang="en-US" sz="1800" baseline="-250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乙 </a:t>
            </a:r>
            <a:r>
              <a:rPr lang="en-US" altLang="zh-CN" sz="18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&gt;G</a:t>
            </a:r>
            <a:r>
              <a:rPr lang="zh-CN" altLang="en-US" sz="1800" baseline="-250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丙</a:t>
            </a:r>
          </a:p>
        </p:txBody>
      </p:sp>
      <p:sp>
        <p:nvSpPr>
          <p:cNvPr id="278585" name="矩形 278584" descr="蓝色面巾纸"/>
          <p:cNvSpPr>
            <a:spLocks noChangeArrowheads="1"/>
          </p:cNvSpPr>
          <p:nvPr/>
        </p:nvSpPr>
        <p:spPr bwMode="auto">
          <a:xfrm>
            <a:off x="5105400" y="3581400"/>
            <a:ext cx="2057400" cy="39687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 F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甲</a:t>
            </a: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&gt; F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乙</a:t>
            </a: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&gt;F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丙</a:t>
            </a:r>
          </a:p>
        </p:txBody>
      </p:sp>
      <p:sp>
        <p:nvSpPr>
          <p:cNvPr id="278586" name="矩形 278585"/>
          <p:cNvSpPr>
            <a:spLocks noChangeArrowheads="1"/>
          </p:cNvSpPr>
          <p:nvPr/>
        </p:nvSpPr>
        <p:spPr bwMode="auto">
          <a:xfrm>
            <a:off x="1066800" y="42672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容器底部</a:t>
            </a:r>
            <a:r>
              <a:rPr lang="zh-CN" altLang="en-US" sz="2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对桌面的压强</a:t>
            </a:r>
            <a:r>
              <a:rPr lang="zh-CN" altLang="en-US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大小关系</a:t>
            </a:r>
          </a:p>
        </p:txBody>
      </p:sp>
      <p:grpSp>
        <p:nvGrpSpPr>
          <p:cNvPr id="3" name="组合 278586"/>
          <p:cNvGrpSpPr>
            <a:grpSpLocks/>
          </p:cNvGrpSpPr>
          <p:nvPr/>
        </p:nvGrpSpPr>
        <p:grpSpPr bwMode="auto">
          <a:xfrm>
            <a:off x="1371600" y="4724400"/>
            <a:ext cx="1214438" cy="635000"/>
            <a:chOff x="2833" y="641"/>
            <a:chExt cx="1199" cy="766"/>
          </a:xfrm>
        </p:grpSpPr>
        <p:sp>
          <p:nvSpPr>
            <p:cNvPr id="52250" name="文本框 278587"/>
            <p:cNvSpPr txBox="1">
              <a:spLocks noChangeArrowheads="1"/>
            </p:cNvSpPr>
            <p:nvPr/>
          </p:nvSpPr>
          <p:spPr bwMode="auto">
            <a:xfrm>
              <a:off x="2833" y="806"/>
              <a:ext cx="66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sz="1800">
                  <a:solidFill>
                    <a:schemeClr val="tx1"/>
                  </a:solidFill>
                  <a:latin typeface="Times New Roman" pitchFamily="18" charset="0"/>
                </a:rPr>
                <a:t>P</a:t>
              </a:r>
              <a:r>
                <a:rPr lang="zh-CN" altLang="en-US" sz="1800">
                  <a:solidFill>
                    <a:schemeClr val="tx1"/>
                  </a:solidFill>
                  <a:latin typeface="Times New Roman" pitchFamily="18" charset="0"/>
                </a:rPr>
                <a:t>＝</a:t>
              </a:r>
            </a:p>
          </p:txBody>
        </p:sp>
        <p:sp>
          <p:nvSpPr>
            <p:cNvPr id="52251" name="文本框 278588"/>
            <p:cNvSpPr txBox="1">
              <a:spLocks noChangeArrowheads="1"/>
            </p:cNvSpPr>
            <p:nvPr/>
          </p:nvSpPr>
          <p:spPr bwMode="auto">
            <a:xfrm>
              <a:off x="3579" y="641"/>
              <a:ext cx="32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sz="1800">
                  <a:solidFill>
                    <a:schemeClr val="tx1"/>
                  </a:solidFill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52252" name="文本框 278589"/>
            <p:cNvSpPr txBox="1">
              <a:spLocks noChangeArrowheads="1"/>
            </p:cNvSpPr>
            <p:nvPr/>
          </p:nvSpPr>
          <p:spPr bwMode="auto">
            <a:xfrm>
              <a:off x="3595" y="964"/>
              <a:ext cx="307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sz="1800">
                  <a:solidFill>
                    <a:schemeClr val="tx1"/>
                  </a:solidFill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52253" name="直接连接符 278590"/>
            <p:cNvSpPr>
              <a:spLocks noChangeShapeType="1"/>
            </p:cNvSpPr>
            <p:nvPr/>
          </p:nvSpPr>
          <p:spPr bwMode="auto">
            <a:xfrm>
              <a:off x="3456" y="1026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8592" name="矩形 278591"/>
          <p:cNvSpPr>
            <a:spLocks noChangeArrowheads="1"/>
          </p:cNvSpPr>
          <p:nvPr/>
        </p:nvSpPr>
        <p:spPr bwMode="auto">
          <a:xfrm>
            <a:off x="2819400" y="4800600"/>
            <a:ext cx="38862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S</a:t>
            </a:r>
            <a:r>
              <a:rPr lang="zh-CN" altLang="en-US" sz="18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相等时，因为</a:t>
            </a:r>
            <a:r>
              <a:rPr lang="en-US" altLang="zh-CN" sz="18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F</a:t>
            </a:r>
            <a:r>
              <a:rPr lang="zh-CN" altLang="en-US" sz="1800" baseline="-250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甲</a:t>
            </a:r>
            <a:r>
              <a:rPr lang="en-US" altLang="zh-CN" sz="18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&gt; F</a:t>
            </a:r>
            <a:r>
              <a:rPr lang="zh-CN" altLang="en-US" sz="1800" baseline="-250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乙</a:t>
            </a:r>
            <a:r>
              <a:rPr lang="en-US" altLang="zh-CN" sz="18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&gt;F</a:t>
            </a:r>
            <a:r>
              <a:rPr lang="zh-CN" altLang="en-US" sz="1800" baseline="-250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丙</a:t>
            </a:r>
          </a:p>
        </p:txBody>
      </p:sp>
      <p:sp>
        <p:nvSpPr>
          <p:cNvPr id="278593" name="矩形 278592"/>
          <p:cNvSpPr>
            <a:spLocks noChangeArrowheads="1"/>
          </p:cNvSpPr>
          <p:nvPr/>
        </p:nvSpPr>
        <p:spPr bwMode="auto">
          <a:xfrm>
            <a:off x="5791200" y="4800600"/>
            <a:ext cx="2819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所以 </a:t>
            </a:r>
            <a:r>
              <a:rPr lang="en-US" altLang="zh-CN" sz="18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P</a:t>
            </a:r>
            <a:r>
              <a:rPr lang="zh-CN" altLang="en-US" sz="1800" baseline="-250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甲</a:t>
            </a:r>
            <a:r>
              <a:rPr lang="en-US" altLang="zh-CN" sz="18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&gt; P</a:t>
            </a:r>
            <a:r>
              <a:rPr lang="zh-CN" altLang="en-US" sz="1800" baseline="-250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乙</a:t>
            </a:r>
            <a:r>
              <a:rPr lang="en-US" altLang="zh-CN" sz="18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&gt;P</a:t>
            </a:r>
            <a:r>
              <a:rPr lang="zh-CN" altLang="en-US" sz="1800" baseline="-250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丙</a:t>
            </a:r>
          </a:p>
        </p:txBody>
      </p:sp>
      <p:sp>
        <p:nvSpPr>
          <p:cNvPr id="278594" name="矩形 278593" descr="蓝色面巾纸"/>
          <p:cNvSpPr>
            <a:spLocks noChangeArrowheads="1"/>
          </p:cNvSpPr>
          <p:nvPr/>
        </p:nvSpPr>
        <p:spPr bwMode="auto">
          <a:xfrm>
            <a:off x="5105400" y="4343400"/>
            <a:ext cx="1981200" cy="39687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 P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甲</a:t>
            </a: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&gt; P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乙</a:t>
            </a: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&gt;P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丙</a:t>
            </a:r>
          </a:p>
        </p:txBody>
      </p:sp>
      <p:sp>
        <p:nvSpPr>
          <p:cNvPr id="278595" name="矩形 278594" descr="信纸"/>
          <p:cNvSpPr>
            <a:spLocks noChangeArrowheads="1"/>
          </p:cNvSpPr>
          <p:nvPr/>
        </p:nvSpPr>
        <p:spPr bwMode="auto">
          <a:xfrm>
            <a:off x="685800" y="5334000"/>
            <a:ext cx="7924800" cy="1163638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800">
                <a:solidFill>
                  <a:schemeClr val="tx1"/>
                </a:solidFill>
                <a:latin typeface="宋体" pitchFamily="2" charset="-122"/>
              </a:rPr>
              <a:t>    </a:t>
            </a:r>
            <a:r>
              <a:rPr lang="zh-CN" altLang="en-US" sz="1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点拨</a:t>
            </a:r>
            <a:r>
              <a:rPr lang="zh-CN" altLang="en-US" sz="1800">
                <a:solidFill>
                  <a:srgbClr val="FF0000"/>
                </a:solidFill>
                <a:latin typeface="宋体" pitchFamily="2" charset="-122"/>
              </a:rPr>
              <a:t>：</a:t>
            </a:r>
            <a:r>
              <a:rPr lang="zh-CN" altLang="en-US" sz="1800">
                <a:solidFill>
                  <a:srgbClr val="CC3300"/>
                </a:solidFill>
                <a:latin typeface="黑体" pitchFamily="49" charset="-122"/>
                <a:ea typeface="黑体" pitchFamily="49" charset="-122"/>
              </a:rPr>
              <a:t>容器底部对桌面的压力与液体的重力有关</a:t>
            </a:r>
            <a:r>
              <a:rPr lang="zh-CN" altLang="en-US" sz="1800">
                <a:solidFill>
                  <a:srgbClr val="CC3300"/>
                </a:solidFill>
                <a:latin typeface="宋体" pitchFamily="2" charset="-122"/>
              </a:rPr>
              <a:t>，</a:t>
            </a:r>
            <a:r>
              <a:rPr lang="zh-CN" altLang="en-US" sz="1800">
                <a:solidFill>
                  <a:schemeClr val="tx1"/>
                </a:solidFill>
                <a:latin typeface="宋体" pitchFamily="2" charset="-122"/>
              </a:rPr>
              <a:t>由</a:t>
            </a:r>
            <a:r>
              <a:rPr lang="en-US" altLang="en-US" sz="1800">
                <a:solidFill>
                  <a:schemeClr val="tx1"/>
                </a:solidFill>
                <a:latin typeface="宋体" pitchFamily="2" charset="-122"/>
              </a:rPr>
              <a:t>F＝</a:t>
            </a:r>
            <a:r>
              <a:rPr lang="en-US" altLang="zh-CN" sz="1800">
                <a:solidFill>
                  <a:schemeClr val="tx1"/>
                </a:solidFill>
                <a:latin typeface="宋体" pitchFamily="2" charset="-122"/>
              </a:rPr>
              <a:t>G</a:t>
            </a:r>
            <a:r>
              <a:rPr lang="zh-CN" altLang="en-US" sz="1800">
                <a:solidFill>
                  <a:schemeClr val="tx1"/>
                </a:solidFill>
                <a:latin typeface="宋体" pitchFamily="2" charset="-122"/>
              </a:rPr>
              <a:t>可知，重力大则压力大；     </a:t>
            </a:r>
            <a:r>
              <a:rPr lang="zh-CN" altLang="en-US" sz="1800">
                <a:solidFill>
                  <a:srgbClr val="CC3300"/>
                </a:solidFill>
                <a:latin typeface="黑体" pitchFamily="49" charset="-122"/>
                <a:ea typeface="黑体" pitchFamily="49" charset="-122"/>
              </a:rPr>
              <a:t>容器底部对桌面的压强与液体的重力、容器的底面积有关，</a:t>
            </a:r>
            <a:r>
              <a:rPr lang="zh-CN" altLang="en-US" sz="1800">
                <a:solidFill>
                  <a:schemeClr val="tx1"/>
                </a:solidFill>
                <a:latin typeface="宋体" pitchFamily="2" charset="-122"/>
              </a:rPr>
              <a:t>由</a:t>
            </a:r>
            <a:r>
              <a:rPr lang="en-US" altLang="zh-CN" sz="1800">
                <a:solidFill>
                  <a:schemeClr val="tx1"/>
                </a:solidFill>
                <a:latin typeface="宋体" pitchFamily="2" charset="-122"/>
              </a:rPr>
              <a:t>P</a:t>
            </a:r>
            <a:r>
              <a:rPr lang="zh-CN" altLang="en-US" sz="1800">
                <a:solidFill>
                  <a:schemeClr val="tx1"/>
                </a:solidFill>
                <a:latin typeface="宋体" pitchFamily="2" charset="-122"/>
              </a:rPr>
              <a:t>＝</a:t>
            </a:r>
            <a:r>
              <a:rPr lang="en-US" altLang="zh-CN" sz="1800">
                <a:solidFill>
                  <a:schemeClr val="tx1"/>
                </a:solidFill>
                <a:latin typeface="宋体" pitchFamily="2" charset="-122"/>
              </a:rPr>
              <a:t>F/S</a:t>
            </a:r>
            <a:r>
              <a:rPr lang="zh-CN" altLang="en-US" sz="1800">
                <a:solidFill>
                  <a:schemeClr val="tx1"/>
                </a:solidFill>
                <a:latin typeface="宋体" pitchFamily="2" charset="-122"/>
              </a:rPr>
              <a:t>可知，底面积相同时，液体的压力大则压强大。</a:t>
            </a:r>
          </a:p>
        </p:txBody>
      </p:sp>
      <p:pic>
        <p:nvPicPr>
          <p:cNvPr id="52258" name="Picture 60" descr="back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9" name="Picture 64" descr="t01c7cec5e45640e58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60" name="图片 13329" descr="ldpi_1098026_2a1c5d7b6-dca9-4393-b961-9d4537c991f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8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8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8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8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8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8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8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8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8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8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8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8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78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78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7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8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7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7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7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7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9" grpId="0"/>
      <p:bldP spid="278540" grpId="0"/>
      <p:bldP spid="278574" grpId="0"/>
      <p:bldP spid="278577" grpId="0"/>
      <p:bldP spid="278578" grpId="0"/>
      <p:bldP spid="278579" grpId="0"/>
      <p:bldP spid="278580" grpId="0" animBg="1"/>
      <p:bldP spid="278581" grpId="0"/>
      <p:bldP spid="278582" grpId="0"/>
      <p:bldP spid="278583" grpId="0"/>
      <p:bldP spid="278584" grpId="0"/>
      <p:bldP spid="278585" grpId="0" animBg="1"/>
      <p:bldP spid="278592" grpId="0"/>
      <p:bldP spid="278593" grpId="0"/>
      <p:bldP spid="278594" grpId="0" animBg="1"/>
      <p:bldP spid="27859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文本框 282625"/>
          <p:cNvSpPr txBox="1">
            <a:spLocks noChangeArrowheads="1"/>
          </p:cNvSpPr>
          <p:nvPr/>
        </p:nvSpPr>
        <p:spPr bwMode="auto">
          <a:xfrm>
            <a:off x="2362200" y="381000"/>
            <a:ext cx="44100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3000">
                <a:solidFill>
                  <a:srgbClr val="FF0000"/>
                </a:solidFill>
                <a:ea typeface="黑体" pitchFamily="49" charset="-122"/>
              </a:rPr>
              <a:t>二、液体压强的大小</a:t>
            </a:r>
          </a:p>
        </p:txBody>
      </p:sp>
      <p:sp>
        <p:nvSpPr>
          <p:cNvPr id="53250" name="矩形 282626"/>
          <p:cNvSpPr>
            <a:spLocks noChangeArrowheads="1"/>
          </p:cNvSpPr>
          <p:nvPr/>
        </p:nvSpPr>
        <p:spPr bwMode="auto">
          <a:xfrm>
            <a:off x="1295400" y="914400"/>
            <a:ext cx="64770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30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拓展：三种典型容器中液体的压力和压强 </a:t>
            </a:r>
          </a:p>
        </p:txBody>
      </p:sp>
      <p:sp>
        <p:nvSpPr>
          <p:cNvPr id="53251" name="矩形 282627"/>
          <p:cNvSpPr>
            <a:spLocks noChangeArrowheads="1"/>
          </p:cNvSpPr>
          <p:nvPr/>
        </p:nvSpPr>
        <p:spPr bwMode="auto">
          <a:xfrm>
            <a:off x="685800" y="1447800"/>
            <a:ext cx="7924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1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一、</a:t>
            </a:r>
            <a:r>
              <a:rPr lang="zh-CN" altLang="en-US" sz="2100">
                <a:solidFill>
                  <a:srgbClr val="CC00FF"/>
                </a:solidFill>
                <a:latin typeface="黑体" pitchFamily="49" charset="-122"/>
                <a:ea typeface="黑体" pitchFamily="49" charset="-122"/>
              </a:rPr>
              <a:t>容器质量相等，底面积相同，内装同种液体且高度相同。</a:t>
            </a:r>
            <a:r>
              <a:rPr lang="zh-CN" altLang="en-US" sz="2100">
                <a:solidFill>
                  <a:srgbClr val="800000"/>
                </a:solidFill>
                <a:latin typeface="宋体" pitchFamily="2" charset="-122"/>
              </a:rPr>
              <a:t> </a:t>
            </a:r>
          </a:p>
        </p:txBody>
      </p:sp>
      <p:grpSp>
        <p:nvGrpSpPr>
          <p:cNvPr id="2" name="组合 282628"/>
          <p:cNvGrpSpPr>
            <a:grpSpLocks/>
          </p:cNvGrpSpPr>
          <p:nvPr/>
        </p:nvGrpSpPr>
        <p:grpSpPr bwMode="auto">
          <a:xfrm>
            <a:off x="2209800" y="2057400"/>
            <a:ext cx="4343400" cy="533400"/>
            <a:chOff x="1392" y="1248"/>
            <a:chExt cx="2736" cy="336"/>
          </a:xfrm>
        </p:grpSpPr>
        <p:sp>
          <p:nvSpPr>
            <p:cNvPr id="53253" name="矩形 282629"/>
            <p:cNvSpPr>
              <a:spLocks noChangeArrowheads="1"/>
            </p:cNvSpPr>
            <p:nvPr/>
          </p:nvSpPr>
          <p:spPr bwMode="auto">
            <a:xfrm>
              <a:off x="2592" y="1248"/>
              <a:ext cx="528" cy="336"/>
            </a:xfrm>
            <a:prstGeom prst="rect">
              <a:avLst/>
            </a:prstGeom>
            <a:solidFill>
              <a:srgbClr val="CCFFFF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54" name="矩形 282630"/>
            <p:cNvSpPr>
              <a:spLocks noChangeArrowheads="1"/>
            </p:cNvSpPr>
            <p:nvPr/>
          </p:nvSpPr>
          <p:spPr bwMode="auto">
            <a:xfrm>
              <a:off x="2736" y="1296"/>
              <a:ext cx="2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800" i="1">
                  <a:solidFill>
                    <a:srgbClr val="0000CC"/>
                  </a:solidFill>
                </a:rPr>
                <a:t>乙</a:t>
              </a:r>
            </a:p>
          </p:txBody>
        </p:sp>
        <p:sp>
          <p:nvSpPr>
            <p:cNvPr id="53255" name="Line 5"/>
            <p:cNvSpPr>
              <a:spLocks noChangeArrowheads="1"/>
            </p:cNvSpPr>
            <p:nvPr/>
          </p:nvSpPr>
          <p:spPr bwMode="auto">
            <a:xfrm>
              <a:off x="1392" y="1248"/>
              <a:ext cx="720" cy="336"/>
            </a:xfrm>
            <a:custGeom>
              <a:avLst/>
              <a:gdLst/>
              <a:ahLst/>
              <a:cxnLst>
                <a:cxn ang="0">
                  <a:pos x="157" y="470"/>
                </a:cxn>
                <a:cxn ang="0">
                  <a:pos x="861" y="475"/>
                </a:cxn>
                <a:cxn ang="0">
                  <a:pos x="1035" y="0"/>
                </a:cxn>
                <a:cxn ang="0">
                  <a:pos x="0" y="5"/>
                </a:cxn>
                <a:cxn ang="0">
                  <a:pos x="157" y="475"/>
                </a:cxn>
              </a:cxnLst>
              <a:rect l="0" t="0" r="r" b="b"/>
              <a:pathLst>
                <a:path w="1035" h="475">
                  <a:moveTo>
                    <a:pt x="157" y="470"/>
                  </a:moveTo>
                  <a:lnTo>
                    <a:pt x="861" y="475"/>
                  </a:lnTo>
                  <a:lnTo>
                    <a:pt x="1035" y="0"/>
                  </a:lnTo>
                  <a:lnTo>
                    <a:pt x="0" y="5"/>
                  </a:lnTo>
                  <a:lnTo>
                    <a:pt x="157" y="475"/>
                  </a:lnTo>
                </a:path>
              </a:pathLst>
            </a:custGeom>
            <a:solidFill>
              <a:srgbClr val="CC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56" name="矩形 282632"/>
            <p:cNvSpPr>
              <a:spLocks noChangeArrowheads="1"/>
            </p:cNvSpPr>
            <p:nvPr/>
          </p:nvSpPr>
          <p:spPr bwMode="auto">
            <a:xfrm>
              <a:off x="1584" y="1296"/>
              <a:ext cx="2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800" i="1">
                  <a:solidFill>
                    <a:srgbClr val="0000CC"/>
                  </a:solidFill>
                </a:rPr>
                <a:t>甲</a:t>
              </a:r>
            </a:p>
          </p:txBody>
        </p:sp>
        <p:sp>
          <p:nvSpPr>
            <p:cNvPr id="53257" name="Line 5"/>
            <p:cNvSpPr>
              <a:spLocks noChangeArrowheads="1"/>
            </p:cNvSpPr>
            <p:nvPr/>
          </p:nvSpPr>
          <p:spPr bwMode="auto">
            <a:xfrm>
              <a:off x="3552" y="1248"/>
              <a:ext cx="576" cy="336"/>
            </a:xfrm>
            <a:custGeom>
              <a:avLst/>
              <a:gdLst/>
              <a:ahLst/>
              <a:cxnLst>
                <a:cxn ang="0">
                  <a:pos x="5" y="468"/>
                </a:cxn>
                <a:cxn ang="0">
                  <a:pos x="711" y="468"/>
                </a:cxn>
                <a:cxn ang="0">
                  <a:pos x="497" y="0"/>
                </a:cxn>
                <a:cxn ang="0">
                  <a:pos x="243" y="0"/>
                </a:cxn>
                <a:cxn ang="0">
                  <a:pos x="0" y="473"/>
                </a:cxn>
              </a:cxnLst>
              <a:rect l="0" t="0" r="r" b="b"/>
              <a:pathLst>
                <a:path w="711" h="473">
                  <a:moveTo>
                    <a:pt x="5" y="468"/>
                  </a:moveTo>
                  <a:lnTo>
                    <a:pt x="711" y="468"/>
                  </a:lnTo>
                  <a:lnTo>
                    <a:pt x="497" y="0"/>
                  </a:lnTo>
                  <a:lnTo>
                    <a:pt x="243" y="0"/>
                  </a:lnTo>
                  <a:lnTo>
                    <a:pt x="0" y="473"/>
                  </a:lnTo>
                </a:path>
              </a:pathLst>
            </a:custGeom>
            <a:solidFill>
              <a:srgbClr val="CC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58" name="矩形 282634"/>
            <p:cNvSpPr>
              <a:spLocks noChangeArrowheads="1"/>
            </p:cNvSpPr>
            <p:nvPr/>
          </p:nvSpPr>
          <p:spPr bwMode="auto">
            <a:xfrm>
              <a:off x="3696" y="1312"/>
              <a:ext cx="2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800" i="1">
                  <a:solidFill>
                    <a:srgbClr val="0000CC"/>
                  </a:solidFill>
                </a:rPr>
                <a:t>丙</a:t>
              </a:r>
            </a:p>
          </p:txBody>
        </p:sp>
      </p:grpSp>
      <p:sp>
        <p:nvSpPr>
          <p:cNvPr id="53259" name="矩形 282635"/>
          <p:cNvSpPr>
            <a:spLocks noChangeArrowheads="1"/>
          </p:cNvSpPr>
          <p:nvPr/>
        </p:nvSpPr>
        <p:spPr bwMode="auto">
          <a:xfrm>
            <a:off x="2362200" y="2057400"/>
            <a:ext cx="762000" cy="53340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260" name="矩形 282636"/>
          <p:cNvSpPr>
            <a:spLocks noChangeArrowheads="1"/>
          </p:cNvSpPr>
          <p:nvPr/>
        </p:nvSpPr>
        <p:spPr bwMode="auto">
          <a:xfrm>
            <a:off x="1066800" y="2743200"/>
            <a:ext cx="480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容器中液体的</a:t>
            </a:r>
            <a:r>
              <a:rPr lang="zh-CN" altLang="en-US" sz="2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重力</a:t>
            </a:r>
            <a:r>
              <a:rPr lang="zh-CN" altLang="en-US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大小关系</a:t>
            </a:r>
          </a:p>
        </p:txBody>
      </p:sp>
      <p:sp>
        <p:nvSpPr>
          <p:cNvPr id="53261" name="矩形 282637"/>
          <p:cNvSpPr>
            <a:spLocks noChangeArrowheads="1"/>
          </p:cNvSpPr>
          <p:nvPr/>
        </p:nvSpPr>
        <p:spPr bwMode="auto">
          <a:xfrm>
            <a:off x="4114800" y="2057400"/>
            <a:ext cx="838200" cy="53340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262" name="矩形 282638"/>
          <p:cNvSpPr>
            <a:spLocks noChangeArrowheads="1"/>
          </p:cNvSpPr>
          <p:nvPr/>
        </p:nvSpPr>
        <p:spPr bwMode="auto">
          <a:xfrm>
            <a:off x="5638800" y="2057400"/>
            <a:ext cx="914400" cy="536575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263" name="矩形 282639" descr="蓝色面巾纸"/>
          <p:cNvSpPr>
            <a:spLocks noChangeArrowheads="1"/>
          </p:cNvSpPr>
          <p:nvPr/>
        </p:nvSpPr>
        <p:spPr bwMode="auto">
          <a:xfrm>
            <a:off x="4648200" y="2743200"/>
            <a:ext cx="1981200" cy="3810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    G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甲</a:t>
            </a: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&gt; G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乙 </a:t>
            </a: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&gt;G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丙</a:t>
            </a:r>
          </a:p>
        </p:txBody>
      </p:sp>
      <p:sp>
        <p:nvSpPr>
          <p:cNvPr id="53264" name="矩形 282640"/>
          <p:cNvSpPr>
            <a:spLocks noChangeArrowheads="1"/>
          </p:cNvSpPr>
          <p:nvPr/>
        </p:nvSpPr>
        <p:spPr bwMode="auto">
          <a:xfrm>
            <a:off x="1066800" y="3200400"/>
            <a:ext cx="6697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容器底部</a:t>
            </a:r>
            <a:r>
              <a:rPr lang="zh-CN" altLang="en-US" sz="2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对桌面的压力</a:t>
            </a:r>
            <a:r>
              <a:rPr lang="zh-CN" altLang="en-US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大小关系</a:t>
            </a:r>
          </a:p>
        </p:txBody>
      </p:sp>
      <p:sp>
        <p:nvSpPr>
          <p:cNvPr id="53265" name="矩形 282641" descr="蓝色面巾纸"/>
          <p:cNvSpPr>
            <a:spLocks noChangeArrowheads="1"/>
          </p:cNvSpPr>
          <p:nvPr/>
        </p:nvSpPr>
        <p:spPr bwMode="auto">
          <a:xfrm>
            <a:off x="5105400" y="3200400"/>
            <a:ext cx="2057400" cy="39687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 F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甲</a:t>
            </a: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&gt; F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乙</a:t>
            </a: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&gt;F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丙</a:t>
            </a:r>
          </a:p>
        </p:txBody>
      </p:sp>
      <p:sp>
        <p:nvSpPr>
          <p:cNvPr id="53266" name="矩形 282642"/>
          <p:cNvSpPr>
            <a:spLocks noChangeArrowheads="1"/>
          </p:cNvSpPr>
          <p:nvPr/>
        </p:nvSpPr>
        <p:spPr bwMode="auto">
          <a:xfrm>
            <a:off x="1066800" y="36576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容器底部</a:t>
            </a:r>
            <a:r>
              <a:rPr lang="zh-CN" altLang="en-US" sz="2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对桌面的压强</a:t>
            </a:r>
            <a:r>
              <a:rPr lang="zh-CN" altLang="en-US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大小关系</a:t>
            </a:r>
          </a:p>
        </p:txBody>
      </p:sp>
      <p:sp>
        <p:nvSpPr>
          <p:cNvPr id="53267" name="矩形 282643" descr="蓝色面巾纸"/>
          <p:cNvSpPr>
            <a:spLocks noChangeArrowheads="1"/>
          </p:cNvSpPr>
          <p:nvPr/>
        </p:nvSpPr>
        <p:spPr bwMode="auto">
          <a:xfrm>
            <a:off x="5105400" y="3733800"/>
            <a:ext cx="1981200" cy="39687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 P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甲</a:t>
            </a: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&gt; P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乙</a:t>
            </a: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&gt;P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丙</a:t>
            </a:r>
          </a:p>
        </p:txBody>
      </p:sp>
      <p:sp>
        <p:nvSpPr>
          <p:cNvPr id="282646" name="矩形 282645"/>
          <p:cNvSpPr>
            <a:spLocks noChangeArrowheads="1"/>
          </p:cNvSpPr>
          <p:nvPr/>
        </p:nvSpPr>
        <p:spPr bwMode="auto">
          <a:xfrm>
            <a:off x="1066800" y="4191000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4.</a:t>
            </a:r>
            <a:r>
              <a:rPr lang="zh-CN" altLang="en-US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液体</a:t>
            </a:r>
            <a:r>
              <a:rPr lang="zh-CN" altLang="en-US" sz="2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对容器底部的压强</a:t>
            </a:r>
            <a:r>
              <a:rPr lang="zh-CN" altLang="en-US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大小关系</a:t>
            </a:r>
          </a:p>
        </p:txBody>
      </p:sp>
      <p:sp>
        <p:nvSpPr>
          <p:cNvPr id="282647" name="矩形 282646"/>
          <p:cNvSpPr>
            <a:spLocks noChangeArrowheads="1"/>
          </p:cNvSpPr>
          <p:nvPr/>
        </p:nvSpPr>
        <p:spPr bwMode="auto">
          <a:xfrm>
            <a:off x="838200" y="4572000"/>
            <a:ext cx="5486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  <a:latin typeface="宋体" pitchFamily="2" charset="-122"/>
              </a:rPr>
              <a:t>    </a:t>
            </a:r>
            <a:r>
              <a:rPr lang="zh-CN" altLang="en-US" sz="2000">
                <a:solidFill>
                  <a:srgbClr val="FF0000"/>
                </a:solidFill>
                <a:latin typeface="宋体" pitchFamily="2" charset="-122"/>
              </a:rPr>
              <a:t>点拨：</a:t>
            </a:r>
            <a:r>
              <a:rPr lang="zh-CN" altLang="en-US" sz="2000">
                <a:solidFill>
                  <a:schemeClr val="tx1"/>
                </a:solidFill>
                <a:latin typeface="宋体" pitchFamily="2" charset="-122"/>
              </a:rPr>
              <a:t>“液体对容器底部的压力和压强”与“容器底部对桌面的压力和压强”的区别。 </a:t>
            </a:r>
          </a:p>
        </p:txBody>
      </p:sp>
      <p:grpSp>
        <p:nvGrpSpPr>
          <p:cNvPr id="3" name="组合 282647"/>
          <p:cNvGrpSpPr>
            <a:grpSpLocks/>
          </p:cNvGrpSpPr>
          <p:nvPr/>
        </p:nvGrpSpPr>
        <p:grpSpPr bwMode="auto">
          <a:xfrm>
            <a:off x="6781800" y="4572000"/>
            <a:ext cx="1784350" cy="1828800"/>
            <a:chOff x="1104" y="1776"/>
            <a:chExt cx="1630" cy="1536"/>
          </a:xfrm>
        </p:grpSpPr>
        <p:pic>
          <p:nvPicPr>
            <p:cNvPr id="53271" name="图片 282648" descr="%B1%AD%D7%D3%BA%CD%B1%AD-45888338"/>
            <p:cNvPicPr>
              <a:picLocks noChangeAspect="1" noChangeArrowheads="1"/>
            </p:cNvPicPr>
            <p:nvPr/>
          </p:nvPicPr>
          <p:blipFill>
            <a:blip r:embed="rId4" cstate="print"/>
            <a:srcRect t="27699" r="41510" b="8986"/>
            <a:stretch>
              <a:fillRect/>
            </a:stretch>
          </p:blipFill>
          <p:spPr bwMode="auto">
            <a:xfrm>
              <a:off x="1104" y="1776"/>
              <a:ext cx="148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72" name="矩形 282649"/>
            <p:cNvSpPr>
              <a:spLocks noChangeArrowheads="1"/>
            </p:cNvSpPr>
            <p:nvPr/>
          </p:nvSpPr>
          <p:spPr bwMode="auto">
            <a:xfrm>
              <a:off x="2448" y="2928"/>
              <a:ext cx="286" cy="3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>
                  <a:solidFill>
                    <a:schemeClr val="tx1"/>
                  </a:solidFill>
                  <a:latin typeface="宋体" pitchFamily="2" charset="-122"/>
                </a:rPr>
                <a:t> </a:t>
              </a:r>
            </a:p>
          </p:txBody>
        </p:sp>
      </p:grpSp>
      <p:sp>
        <p:nvSpPr>
          <p:cNvPr id="282651" name="矩形 282650"/>
          <p:cNvSpPr>
            <a:spLocks noChangeArrowheads="1"/>
          </p:cNvSpPr>
          <p:nvPr/>
        </p:nvSpPr>
        <p:spPr bwMode="auto">
          <a:xfrm>
            <a:off x="3962400" y="55626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>
                <a:solidFill>
                  <a:schemeClr val="hlink"/>
                </a:solidFill>
                <a:latin typeface="宋体" pitchFamily="2" charset="-122"/>
              </a:rPr>
              <a:t>指整个容器对桌面 </a:t>
            </a:r>
          </a:p>
        </p:txBody>
      </p:sp>
      <p:sp>
        <p:nvSpPr>
          <p:cNvPr id="282652" name="矩形 282651"/>
          <p:cNvSpPr>
            <a:spLocks noChangeArrowheads="1"/>
          </p:cNvSpPr>
          <p:nvPr/>
        </p:nvSpPr>
        <p:spPr bwMode="auto">
          <a:xfrm>
            <a:off x="990600" y="5867400"/>
            <a:ext cx="1371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</a:pPr>
            <a:r>
              <a:rPr lang="zh-CN" altLang="en-US" sz="2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区别</a:t>
            </a:r>
          </a:p>
        </p:txBody>
      </p:sp>
      <p:sp>
        <p:nvSpPr>
          <p:cNvPr id="282653" name="矩形 282652"/>
          <p:cNvSpPr>
            <a:spLocks noChangeArrowheads="1"/>
          </p:cNvSpPr>
          <p:nvPr/>
        </p:nvSpPr>
        <p:spPr bwMode="auto">
          <a:xfrm>
            <a:off x="1905000" y="6019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pitchFamily="2" charset="-122"/>
              </a:rPr>
              <a:t>液体对容器底部 </a:t>
            </a:r>
          </a:p>
        </p:txBody>
      </p:sp>
      <p:sp>
        <p:nvSpPr>
          <p:cNvPr id="282654" name="矩形 282653"/>
          <p:cNvSpPr>
            <a:spLocks noChangeArrowheads="1"/>
          </p:cNvSpPr>
          <p:nvPr/>
        </p:nvSpPr>
        <p:spPr bwMode="auto">
          <a:xfrm>
            <a:off x="1905000" y="5562600"/>
            <a:ext cx="1973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pitchFamily="2" charset="-122"/>
              </a:rPr>
              <a:t>容器底部对桌面</a:t>
            </a:r>
          </a:p>
        </p:txBody>
      </p:sp>
      <p:sp>
        <p:nvSpPr>
          <p:cNvPr id="282655" name="右大括号 282654"/>
          <p:cNvSpPr>
            <a:spLocks/>
          </p:cNvSpPr>
          <p:nvPr/>
        </p:nvSpPr>
        <p:spPr bwMode="auto">
          <a:xfrm flipH="1">
            <a:off x="1676400" y="5791200"/>
            <a:ext cx="212725" cy="576263"/>
          </a:xfrm>
          <a:prstGeom prst="rightBrace">
            <a:avLst>
              <a:gd name="adj1" fmla="val 22562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2656" name="矩形 282655"/>
          <p:cNvSpPr>
            <a:spLocks noChangeArrowheads="1"/>
          </p:cNvSpPr>
          <p:nvPr/>
        </p:nvSpPr>
        <p:spPr bwMode="auto">
          <a:xfrm>
            <a:off x="3962400" y="6019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>
                <a:solidFill>
                  <a:schemeClr val="hlink"/>
                </a:solidFill>
                <a:latin typeface="宋体" pitchFamily="2" charset="-122"/>
              </a:rPr>
              <a:t>指液体内部对杯底 </a:t>
            </a:r>
          </a:p>
        </p:txBody>
      </p:sp>
      <p:pic>
        <p:nvPicPr>
          <p:cNvPr id="53279" name="Picture 60" descr="back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80" name="Picture 64" descr="t01c7cec5e45640e58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81" name="图片 13329" descr="ldpi_1098026_2a1c5d7b6-dca9-4393-b961-9d4537c991f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26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2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2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46" grpId="0"/>
      <p:bldP spid="282647" grpId="0"/>
      <p:bldP spid="282651" grpId="0"/>
      <p:bldP spid="282652" grpId="0"/>
      <p:bldP spid="282654" grpId="0"/>
      <p:bldP spid="2826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文本框 281601"/>
          <p:cNvSpPr txBox="1">
            <a:spLocks noChangeArrowheads="1"/>
          </p:cNvSpPr>
          <p:nvPr/>
        </p:nvSpPr>
        <p:spPr bwMode="auto">
          <a:xfrm>
            <a:off x="2362200" y="381000"/>
            <a:ext cx="44100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3000">
                <a:solidFill>
                  <a:srgbClr val="FF0000"/>
                </a:solidFill>
                <a:ea typeface="黑体" pitchFamily="49" charset="-122"/>
              </a:rPr>
              <a:t>二、液体压强的大小</a:t>
            </a:r>
          </a:p>
        </p:txBody>
      </p:sp>
      <p:sp>
        <p:nvSpPr>
          <p:cNvPr id="54274" name="矩形 281602"/>
          <p:cNvSpPr>
            <a:spLocks noChangeArrowheads="1"/>
          </p:cNvSpPr>
          <p:nvPr/>
        </p:nvSpPr>
        <p:spPr bwMode="auto">
          <a:xfrm>
            <a:off x="1295400" y="914400"/>
            <a:ext cx="64770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30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拓展：三种典型容器中液体的压力和压强 </a:t>
            </a:r>
          </a:p>
        </p:txBody>
      </p:sp>
      <p:sp>
        <p:nvSpPr>
          <p:cNvPr id="54275" name="矩形 281603"/>
          <p:cNvSpPr>
            <a:spLocks noChangeArrowheads="1"/>
          </p:cNvSpPr>
          <p:nvPr/>
        </p:nvSpPr>
        <p:spPr bwMode="auto">
          <a:xfrm>
            <a:off x="685800" y="1447800"/>
            <a:ext cx="7924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1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一、</a:t>
            </a:r>
            <a:r>
              <a:rPr lang="zh-CN" altLang="en-US" sz="2100">
                <a:solidFill>
                  <a:srgbClr val="CC00FF"/>
                </a:solidFill>
                <a:latin typeface="黑体" pitchFamily="49" charset="-122"/>
                <a:ea typeface="黑体" pitchFamily="49" charset="-122"/>
              </a:rPr>
              <a:t>容器质量相等，底面积相同，内装同种液体且高度相同。</a:t>
            </a:r>
            <a:r>
              <a:rPr lang="zh-CN" altLang="en-US" sz="2100">
                <a:solidFill>
                  <a:srgbClr val="800000"/>
                </a:solidFill>
                <a:latin typeface="宋体" pitchFamily="2" charset="-122"/>
              </a:rPr>
              <a:t> </a:t>
            </a:r>
          </a:p>
        </p:txBody>
      </p:sp>
      <p:grpSp>
        <p:nvGrpSpPr>
          <p:cNvPr id="2" name="组合 281604"/>
          <p:cNvGrpSpPr>
            <a:grpSpLocks/>
          </p:cNvGrpSpPr>
          <p:nvPr/>
        </p:nvGrpSpPr>
        <p:grpSpPr bwMode="auto">
          <a:xfrm>
            <a:off x="2209800" y="2057400"/>
            <a:ext cx="4343400" cy="533400"/>
            <a:chOff x="1392" y="1248"/>
            <a:chExt cx="2736" cy="336"/>
          </a:xfrm>
        </p:grpSpPr>
        <p:sp>
          <p:nvSpPr>
            <p:cNvPr id="54277" name="矩形 281605"/>
            <p:cNvSpPr>
              <a:spLocks noChangeArrowheads="1"/>
            </p:cNvSpPr>
            <p:nvPr/>
          </p:nvSpPr>
          <p:spPr bwMode="auto">
            <a:xfrm>
              <a:off x="2592" y="1248"/>
              <a:ext cx="528" cy="336"/>
            </a:xfrm>
            <a:prstGeom prst="rect">
              <a:avLst/>
            </a:prstGeom>
            <a:solidFill>
              <a:srgbClr val="CCFFFF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278" name="矩形 281606"/>
            <p:cNvSpPr>
              <a:spLocks noChangeArrowheads="1"/>
            </p:cNvSpPr>
            <p:nvPr/>
          </p:nvSpPr>
          <p:spPr bwMode="auto">
            <a:xfrm>
              <a:off x="2736" y="1296"/>
              <a:ext cx="2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800" i="1">
                  <a:solidFill>
                    <a:srgbClr val="0000CC"/>
                  </a:solidFill>
                </a:rPr>
                <a:t>乙</a:t>
              </a:r>
            </a:p>
          </p:txBody>
        </p:sp>
        <p:sp>
          <p:nvSpPr>
            <p:cNvPr id="54279" name="Line 5"/>
            <p:cNvSpPr>
              <a:spLocks noChangeArrowheads="1"/>
            </p:cNvSpPr>
            <p:nvPr/>
          </p:nvSpPr>
          <p:spPr bwMode="auto">
            <a:xfrm>
              <a:off x="1392" y="1248"/>
              <a:ext cx="720" cy="336"/>
            </a:xfrm>
            <a:custGeom>
              <a:avLst/>
              <a:gdLst/>
              <a:ahLst/>
              <a:cxnLst>
                <a:cxn ang="0">
                  <a:pos x="157" y="470"/>
                </a:cxn>
                <a:cxn ang="0">
                  <a:pos x="861" y="475"/>
                </a:cxn>
                <a:cxn ang="0">
                  <a:pos x="1035" y="0"/>
                </a:cxn>
                <a:cxn ang="0">
                  <a:pos x="0" y="5"/>
                </a:cxn>
                <a:cxn ang="0">
                  <a:pos x="157" y="475"/>
                </a:cxn>
              </a:cxnLst>
              <a:rect l="0" t="0" r="r" b="b"/>
              <a:pathLst>
                <a:path w="1035" h="475">
                  <a:moveTo>
                    <a:pt x="157" y="470"/>
                  </a:moveTo>
                  <a:lnTo>
                    <a:pt x="861" y="475"/>
                  </a:lnTo>
                  <a:lnTo>
                    <a:pt x="1035" y="0"/>
                  </a:lnTo>
                  <a:lnTo>
                    <a:pt x="0" y="5"/>
                  </a:lnTo>
                  <a:lnTo>
                    <a:pt x="157" y="475"/>
                  </a:lnTo>
                </a:path>
              </a:pathLst>
            </a:custGeom>
            <a:solidFill>
              <a:srgbClr val="CC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280" name="矩形 281608"/>
            <p:cNvSpPr>
              <a:spLocks noChangeArrowheads="1"/>
            </p:cNvSpPr>
            <p:nvPr/>
          </p:nvSpPr>
          <p:spPr bwMode="auto">
            <a:xfrm>
              <a:off x="1584" y="1296"/>
              <a:ext cx="2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800" i="1">
                  <a:solidFill>
                    <a:srgbClr val="0000CC"/>
                  </a:solidFill>
                </a:rPr>
                <a:t>甲</a:t>
              </a:r>
            </a:p>
          </p:txBody>
        </p:sp>
        <p:sp>
          <p:nvSpPr>
            <p:cNvPr id="54281" name="Line 5"/>
            <p:cNvSpPr>
              <a:spLocks noChangeArrowheads="1"/>
            </p:cNvSpPr>
            <p:nvPr/>
          </p:nvSpPr>
          <p:spPr bwMode="auto">
            <a:xfrm>
              <a:off x="3552" y="1248"/>
              <a:ext cx="576" cy="336"/>
            </a:xfrm>
            <a:custGeom>
              <a:avLst/>
              <a:gdLst/>
              <a:ahLst/>
              <a:cxnLst>
                <a:cxn ang="0">
                  <a:pos x="5" y="468"/>
                </a:cxn>
                <a:cxn ang="0">
                  <a:pos x="711" y="468"/>
                </a:cxn>
                <a:cxn ang="0">
                  <a:pos x="497" y="0"/>
                </a:cxn>
                <a:cxn ang="0">
                  <a:pos x="243" y="0"/>
                </a:cxn>
                <a:cxn ang="0">
                  <a:pos x="0" y="473"/>
                </a:cxn>
              </a:cxnLst>
              <a:rect l="0" t="0" r="r" b="b"/>
              <a:pathLst>
                <a:path w="711" h="473">
                  <a:moveTo>
                    <a:pt x="5" y="468"/>
                  </a:moveTo>
                  <a:lnTo>
                    <a:pt x="711" y="468"/>
                  </a:lnTo>
                  <a:lnTo>
                    <a:pt x="497" y="0"/>
                  </a:lnTo>
                  <a:lnTo>
                    <a:pt x="243" y="0"/>
                  </a:lnTo>
                  <a:lnTo>
                    <a:pt x="0" y="473"/>
                  </a:lnTo>
                </a:path>
              </a:pathLst>
            </a:custGeom>
            <a:solidFill>
              <a:srgbClr val="CC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282" name="矩形 281610"/>
            <p:cNvSpPr>
              <a:spLocks noChangeArrowheads="1"/>
            </p:cNvSpPr>
            <p:nvPr/>
          </p:nvSpPr>
          <p:spPr bwMode="auto">
            <a:xfrm>
              <a:off x="3696" y="1312"/>
              <a:ext cx="2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800" i="1">
                  <a:solidFill>
                    <a:srgbClr val="0000CC"/>
                  </a:solidFill>
                </a:rPr>
                <a:t>丙</a:t>
              </a:r>
            </a:p>
          </p:txBody>
        </p:sp>
      </p:grpSp>
      <p:sp>
        <p:nvSpPr>
          <p:cNvPr id="54283" name="矩形 281611"/>
          <p:cNvSpPr>
            <a:spLocks noChangeArrowheads="1"/>
          </p:cNvSpPr>
          <p:nvPr/>
        </p:nvSpPr>
        <p:spPr bwMode="auto">
          <a:xfrm>
            <a:off x="2362200" y="2057400"/>
            <a:ext cx="762000" cy="53340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284" name="矩形 281612"/>
          <p:cNvSpPr>
            <a:spLocks noChangeArrowheads="1"/>
          </p:cNvSpPr>
          <p:nvPr/>
        </p:nvSpPr>
        <p:spPr bwMode="auto">
          <a:xfrm>
            <a:off x="1066800" y="2743200"/>
            <a:ext cx="480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容器中液体的</a:t>
            </a:r>
            <a:r>
              <a:rPr lang="zh-CN" altLang="en-US" sz="2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重力</a:t>
            </a:r>
            <a:r>
              <a:rPr lang="zh-CN" altLang="en-US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大小关系</a:t>
            </a:r>
          </a:p>
        </p:txBody>
      </p:sp>
      <p:sp>
        <p:nvSpPr>
          <p:cNvPr id="54285" name="矩形 281613"/>
          <p:cNvSpPr>
            <a:spLocks noChangeArrowheads="1"/>
          </p:cNvSpPr>
          <p:nvPr/>
        </p:nvSpPr>
        <p:spPr bwMode="auto">
          <a:xfrm>
            <a:off x="4114800" y="2057400"/>
            <a:ext cx="838200" cy="53340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286" name="矩形 281614"/>
          <p:cNvSpPr>
            <a:spLocks noChangeArrowheads="1"/>
          </p:cNvSpPr>
          <p:nvPr/>
        </p:nvSpPr>
        <p:spPr bwMode="auto">
          <a:xfrm>
            <a:off x="5638800" y="2057400"/>
            <a:ext cx="914400" cy="536575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287" name="矩形 281615" descr="蓝色面巾纸"/>
          <p:cNvSpPr>
            <a:spLocks noChangeArrowheads="1"/>
          </p:cNvSpPr>
          <p:nvPr/>
        </p:nvSpPr>
        <p:spPr bwMode="auto">
          <a:xfrm>
            <a:off x="4648200" y="2743200"/>
            <a:ext cx="1981200" cy="3810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    G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甲</a:t>
            </a: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&gt; G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乙 </a:t>
            </a: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&gt;G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丙</a:t>
            </a:r>
          </a:p>
        </p:txBody>
      </p:sp>
      <p:sp>
        <p:nvSpPr>
          <p:cNvPr id="54288" name="矩形 281616"/>
          <p:cNvSpPr>
            <a:spLocks noChangeArrowheads="1"/>
          </p:cNvSpPr>
          <p:nvPr/>
        </p:nvSpPr>
        <p:spPr bwMode="auto">
          <a:xfrm>
            <a:off x="1066800" y="3200400"/>
            <a:ext cx="6697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容器底部</a:t>
            </a:r>
            <a:r>
              <a:rPr lang="zh-CN" altLang="en-US" sz="2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对桌面的压力</a:t>
            </a:r>
            <a:r>
              <a:rPr lang="zh-CN" altLang="en-US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大小关系</a:t>
            </a:r>
          </a:p>
        </p:txBody>
      </p:sp>
      <p:sp>
        <p:nvSpPr>
          <p:cNvPr id="54289" name="矩形 281617" descr="蓝色面巾纸"/>
          <p:cNvSpPr>
            <a:spLocks noChangeArrowheads="1"/>
          </p:cNvSpPr>
          <p:nvPr/>
        </p:nvSpPr>
        <p:spPr bwMode="auto">
          <a:xfrm>
            <a:off x="5105400" y="3200400"/>
            <a:ext cx="2057400" cy="396875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 F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甲</a:t>
            </a: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&gt; F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乙</a:t>
            </a: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&gt;F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丙</a:t>
            </a:r>
          </a:p>
        </p:txBody>
      </p:sp>
      <p:sp>
        <p:nvSpPr>
          <p:cNvPr id="54290" name="矩形 281618"/>
          <p:cNvSpPr>
            <a:spLocks noChangeArrowheads="1"/>
          </p:cNvSpPr>
          <p:nvPr/>
        </p:nvSpPr>
        <p:spPr bwMode="auto">
          <a:xfrm>
            <a:off x="1066800" y="36576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容器底部</a:t>
            </a:r>
            <a:r>
              <a:rPr lang="zh-CN" altLang="en-US" sz="2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对桌面的压强</a:t>
            </a:r>
            <a:r>
              <a:rPr lang="zh-CN" altLang="en-US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大小关系</a:t>
            </a:r>
          </a:p>
        </p:txBody>
      </p:sp>
      <p:sp>
        <p:nvSpPr>
          <p:cNvPr id="54291" name="矩形 281619" descr="蓝色面巾纸"/>
          <p:cNvSpPr>
            <a:spLocks noChangeArrowheads="1"/>
          </p:cNvSpPr>
          <p:nvPr/>
        </p:nvSpPr>
        <p:spPr bwMode="auto">
          <a:xfrm>
            <a:off x="5105400" y="3733800"/>
            <a:ext cx="1981200" cy="396875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 P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甲</a:t>
            </a: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&gt; P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乙</a:t>
            </a: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&gt;P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丙</a:t>
            </a:r>
          </a:p>
        </p:txBody>
      </p:sp>
      <p:sp>
        <p:nvSpPr>
          <p:cNvPr id="281631" name="矩形 281630"/>
          <p:cNvSpPr>
            <a:spLocks noChangeArrowheads="1"/>
          </p:cNvSpPr>
          <p:nvPr/>
        </p:nvSpPr>
        <p:spPr bwMode="auto">
          <a:xfrm>
            <a:off x="609600" y="4572000"/>
            <a:ext cx="80010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900">
                <a:solidFill>
                  <a:srgbClr val="FF0000"/>
                </a:solidFill>
                <a:latin typeface="宋体" pitchFamily="2" charset="-122"/>
              </a:rPr>
              <a:t>    </a:t>
            </a:r>
            <a:r>
              <a:rPr lang="zh-CN" altLang="en-US" sz="19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点拨</a:t>
            </a:r>
            <a:r>
              <a:rPr lang="zh-CN" altLang="en-US" sz="1900">
                <a:solidFill>
                  <a:srgbClr val="FF0000"/>
                </a:solidFill>
                <a:latin typeface="宋体" pitchFamily="2" charset="-122"/>
              </a:rPr>
              <a:t>：</a:t>
            </a:r>
            <a:r>
              <a:rPr lang="zh-CN" altLang="en-US" sz="1900">
                <a:solidFill>
                  <a:schemeClr val="hlink"/>
                </a:solidFill>
                <a:latin typeface="宋体" pitchFamily="2" charset="-122"/>
              </a:rPr>
              <a:t>液体对容器底部的压力由于容器的形状不同，</a:t>
            </a:r>
            <a:r>
              <a:rPr lang="en-US" altLang="zh-CN" sz="1900">
                <a:solidFill>
                  <a:schemeClr val="hlink"/>
                </a:solidFill>
                <a:latin typeface="宋体" pitchFamily="2" charset="-122"/>
              </a:rPr>
              <a:t>F</a:t>
            </a:r>
            <a:r>
              <a:rPr lang="zh-CN" altLang="en-US" sz="1900">
                <a:solidFill>
                  <a:schemeClr val="hlink"/>
                </a:solidFill>
                <a:latin typeface="宋体" pitchFamily="2" charset="-122"/>
              </a:rPr>
              <a:t>不一定等于</a:t>
            </a:r>
            <a:r>
              <a:rPr lang="en-US" altLang="zh-CN" sz="1900">
                <a:solidFill>
                  <a:schemeClr val="hlink"/>
                </a:solidFill>
                <a:latin typeface="宋体" pitchFamily="2" charset="-122"/>
              </a:rPr>
              <a:t>G</a:t>
            </a:r>
            <a:r>
              <a:rPr lang="zh-CN" altLang="en-US" sz="1900">
                <a:solidFill>
                  <a:schemeClr val="hlink"/>
                </a:solidFill>
                <a:latin typeface="宋体" pitchFamily="2" charset="-122"/>
              </a:rPr>
              <a:t>。因此，在分析液体对容器底部的压强时，不能通过</a:t>
            </a:r>
            <a:r>
              <a:rPr lang="en-US" altLang="zh-CN" sz="1900">
                <a:solidFill>
                  <a:schemeClr val="hlink"/>
                </a:solidFill>
                <a:latin typeface="宋体" pitchFamily="2" charset="-122"/>
              </a:rPr>
              <a:t>F</a:t>
            </a:r>
            <a:r>
              <a:rPr lang="zh-CN" altLang="en-US" sz="1900">
                <a:solidFill>
                  <a:schemeClr val="hlink"/>
                </a:solidFill>
                <a:latin typeface="宋体" pitchFamily="2" charset="-122"/>
              </a:rPr>
              <a:t>＝</a:t>
            </a:r>
            <a:r>
              <a:rPr lang="en-US" altLang="zh-CN" sz="1900">
                <a:solidFill>
                  <a:schemeClr val="hlink"/>
                </a:solidFill>
                <a:latin typeface="宋体" pitchFamily="2" charset="-122"/>
              </a:rPr>
              <a:t>G</a:t>
            </a:r>
            <a:r>
              <a:rPr lang="zh-CN" altLang="en-US" sz="1900">
                <a:solidFill>
                  <a:schemeClr val="hlink"/>
                </a:solidFill>
                <a:latin typeface="宋体" pitchFamily="2" charset="-122"/>
              </a:rPr>
              <a:t>来分析压力，进而通过</a:t>
            </a:r>
            <a:r>
              <a:rPr lang="en-US" altLang="zh-CN" sz="1900">
                <a:solidFill>
                  <a:schemeClr val="hlink"/>
                </a:solidFill>
                <a:latin typeface="宋体" pitchFamily="2" charset="-122"/>
              </a:rPr>
              <a:t>P</a:t>
            </a:r>
            <a:r>
              <a:rPr lang="zh-CN" altLang="en-US" sz="1900">
                <a:solidFill>
                  <a:schemeClr val="hlink"/>
                </a:solidFill>
                <a:latin typeface="宋体" pitchFamily="2" charset="-122"/>
              </a:rPr>
              <a:t>＝</a:t>
            </a:r>
            <a:r>
              <a:rPr lang="en-US" altLang="zh-CN" sz="1900">
                <a:solidFill>
                  <a:schemeClr val="hlink"/>
                </a:solidFill>
                <a:latin typeface="宋体" pitchFamily="2" charset="-122"/>
              </a:rPr>
              <a:t>F/S</a:t>
            </a:r>
            <a:r>
              <a:rPr lang="zh-CN" altLang="en-US" sz="1900">
                <a:solidFill>
                  <a:schemeClr val="hlink"/>
                </a:solidFill>
                <a:latin typeface="宋体" pitchFamily="2" charset="-122"/>
              </a:rPr>
              <a:t>来分析压强。</a:t>
            </a:r>
            <a:r>
              <a:rPr lang="zh-CN" altLang="en-US" sz="190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原因</a:t>
            </a:r>
            <a:r>
              <a:rPr lang="zh-CN" altLang="en-US" sz="1900">
                <a:solidFill>
                  <a:srgbClr val="0000CC"/>
                </a:solidFill>
                <a:latin typeface="宋体" pitchFamily="2" charset="-122"/>
              </a:rPr>
              <a:t>：</a:t>
            </a:r>
            <a:r>
              <a:rPr lang="zh-CN" altLang="en-US" sz="1900">
                <a:solidFill>
                  <a:schemeClr val="tx1"/>
                </a:solidFill>
                <a:latin typeface="宋体" pitchFamily="2" charset="-122"/>
              </a:rPr>
              <a:t>在液体内部，液体向各个方向都有压力。在三种典型容器中，</a:t>
            </a:r>
            <a:r>
              <a:rPr lang="zh-CN" altLang="en-US" sz="1900" u="sng">
                <a:solidFill>
                  <a:schemeClr val="tx1"/>
                </a:solidFill>
                <a:latin typeface="宋体" pitchFamily="2" charset="-122"/>
              </a:rPr>
              <a:t>甲容器</a:t>
            </a:r>
            <a:r>
              <a:rPr lang="zh-CN" altLang="en-US" sz="1900">
                <a:solidFill>
                  <a:schemeClr val="tx1"/>
                </a:solidFill>
                <a:latin typeface="宋体" pitchFamily="2" charset="-122"/>
              </a:rPr>
              <a:t>口大底小，其侧壁会分担一部分液体对容器底部的压力；</a:t>
            </a:r>
            <a:r>
              <a:rPr lang="zh-CN" altLang="en-US" sz="1900" u="sng">
                <a:solidFill>
                  <a:schemeClr val="tx1"/>
                </a:solidFill>
                <a:latin typeface="宋体" pitchFamily="2" charset="-122"/>
              </a:rPr>
              <a:t>丙容器的</a:t>
            </a:r>
            <a:r>
              <a:rPr lang="zh-CN" altLang="en-US" sz="1900">
                <a:solidFill>
                  <a:schemeClr val="tx1"/>
                </a:solidFill>
                <a:latin typeface="宋体" pitchFamily="2" charset="-122"/>
              </a:rPr>
              <a:t>侧壁不但不会分担，而且还会增加液体对容器底部的压力。</a:t>
            </a:r>
            <a:r>
              <a:rPr lang="zh-CN" altLang="en-US" sz="1900" u="sng">
                <a:solidFill>
                  <a:schemeClr val="tx1"/>
                </a:solidFill>
                <a:latin typeface="宋体" pitchFamily="2" charset="-122"/>
              </a:rPr>
              <a:t>乙容器的</a:t>
            </a:r>
            <a:r>
              <a:rPr lang="zh-CN" altLang="en-US" sz="1900">
                <a:solidFill>
                  <a:schemeClr val="tx1"/>
                </a:solidFill>
                <a:latin typeface="宋体" pitchFamily="2" charset="-122"/>
              </a:rPr>
              <a:t>侧壁与底面垂直，无所谓分担或增加压力。</a:t>
            </a:r>
          </a:p>
        </p:txBody>
      </p:sp>
      <p:sp>
        <p:nvSpPr>
          <p:cNvPr id="54293" name="矩形 281631"/>
          <p:cNvSpPr>
            <a:spLocks noChangeArrowheads="1"/>
          </p:cNvSpPr>
          <p:nvPr/>
        </p:nvSpPr>
        <p:spPr bwMode="auto">
          <a:xfrm>
            <a:off x="1066800" y="4191000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4.</a:t>
            </a:r>
            <a:r>
              <a:rPr lang="zh-CN" altLang="en-US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液体</a:t>
            </a:r>
            <a:r>
              <a:rPr lang="zh-CN" altLang="en-US" sz="2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对容器底部的压强</a:t>
            </a:r>
            <a:r>
              <a:rPr lang="zh-CN" altLang="en-US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大小关系</a:t>
            </a:r>
          </a:p>
        </p:txBody>
      </p:sp>
      <p:pic>
        <p:nvPicPr>
          <p:cNvPr id="54294" name="Picture 60" descr="back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5" name="Picture 64" descr="t01c7cec5e45640e58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6" name="图片 13329" descr="ldpi_1098026_2a1c5d7b6-dca9-4393-b961-9d4537c991f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1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文本框 284673"/>
          <p:cNvSpPr txBox="1">
            <a:spLocks noChangeArrowheads="1"/>
          </p:cNvSpPr>
          <p:nvPr/>
        </p:nvSpPr>
        <p:spPr bwMode="auto">
          <a:xfrm>
            <a:off x="2362200" y="381000"/>
            <a:ext cx="44100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3000">
                <a:solidFill>
                  <a:srgbClr val="FF0000"/>
                </a:solidFill>
                <a:ea typeface="黑体" pitchFamily="49" charset="-122"/>
              </a:rPr>
              <a:t>二、液体压强的大小</a:t>
            </a:r>
          </a:p>
        </p:txBody>
      </p:sp>
      <p:sp>
        <p:nvSpPr>
          <p:cNvPr id="55298" name="矩形 284674"/>
          <p:cNvSpPr>
            <a:spLocks noChangeArrowheads="1"/>
          </p:cNvSpPr>
          <p:nvPr/>
        </p:nvSpPr>
        <p:spPr bwMode="auto">
          <a:xfrm>
            <a:off x="1295400" y="914400"/>
            <a:ext cx="64770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30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拓展：三种典型容器中液体的压力和压强 </a:t>
            </a:r>
          </a:p>
        </p:txBody>
      </p:sp>
      <p:sp>
        <p:nvSpPr>
          <p:cNvPr id="55299" name="矩形 284675"/>
          <p:cNvSpPr>
            <a:spLocks noChangeArrowheads="1"/>
          </p:cNvSpPr>
          <p:nvPr/>
        </p:nvSpPr>
        <p:spPr bwMode="auto">
          <a:xfrm>
            <a:off x="685800" y="1447800"/>
            <a:ext cx="7924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1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一、</a:t>
            </a:r>
            <a:r>
              <a:rPr lang="zh-CN" altLang="en-US" sz="2100">
                <a:solidFill>
                  <a:srgbClr val="CC00FF"/>
                </a:solidFill>
                <a:latin typeface="黑体" pitchFamily="49" charset="-122"/>
                <a:ea typeface="黑体" pitchFamily="49" charset="-122"/>
              </a:rPr>
              <a:t>容器质量相等，底面积相同，内装同种液体且高度相同。</a:t>
            </a:r>
            <a:r>
              <a:rPr lang="zh-CN" altLang="en-US" sz="2100">
                <a:solidFill>
                  <a:srgbClr val="800000"/>
                </a:solidFill>
                <a:latin typeface="宋体" pitchFamily="2" charset="-122"/>
              </a:rPr>
              <a:t> </a:t>
            </a:r>
          </a:p>
        </p:txBody>
      </p:sp>
      <p:grpSp>
        <p:nvGrpSpPr>
          <p:cNvPr id="2" name="组合 284676"/>
          <p:cNvGrpSpPr>
            <a:grpSpLocks/>
          </p:cNvGrpSpPr>
          <p:nvPr/>
        </p:nvGrpSpPr>
        <p:grpSpPr bwMode="auto">
          <a:xfrm>
            <a:off x="2209800" y="2057400"/>
            <a:ext cx="4343400" cy="533400"/>
            <a:chOff x="1392" y="1248"/>
            <a:chExt cx="2736" cy="336"/>
          </a:xfrm>
        </p:grpSpPr>
        <p:sp>
          <p:nvSpPr>
            <p:cNvPr id="55301" name="矩形 284677"/>
            <p:cNvSpPr>
              <a:spLocks noChangeArrowheads="1"/>
            </p:cNvSpPr>
            <p:nvPr/>
          </p:nvSpPr>
          <p:spPr bwMode="auto">
            <a:xfrm>
              <a:off x="2592" y="1248"/>
              <a:ext cx="528" cy="336"/>
            </a:xfrm>
            <a:prstGeom prst="rect">
              <a:avLst/>
            </a:prstGeom>
            <a:solidFill>
              <a:srgbClr val="CCFFFF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02" name="矩形 284678"/>
            <p:cNvSpPr>
              <a:spLocks noChangeArrowheads="1"/>
            </p:cNvSpPr>
            <p:nvPr/>
          </p:nvSpPr>
          <p:spPr bwMode="auto">
            <a:xfrm>
              <a:off x="2736" y="1296"/>
              <a:ext cx="2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800" i="1">
                  <a:solidFill>
                    <a:srgbClr val="0000CC"/>
                  </a:solidFill>
                </a:rPr>
                <a:t>乙</a:t>
              </a:r>
            </a:p>
          </p:txBody>
        </p:sp>
        <p:sp>
          <p:nvSpPr>
            <p:cNvPr id="55303" name="Line 5"/>
            <p:cNvSpPr>
              <a:spLocks noChangeArrowheads="1"/>
            </p:cNvSpPr>
            <p:nvPr/>
          </p:nvSpPr>
          <p:spPr bwMode="auto">
            <a:xfrm>
              <a:off x="1392" y="1248"/>
              <a:ext cx="720" cy="336"/>
            </a:xfrm>
            <a:custGeom>
              <a:avLst/>
              <a:gdLst/>
              <a:ahLst/>
              <a:cxnLst>
                <a:cxn ang="0">
                  <a:pos x="157" y="470"/>
                </a:cxn>
                <a:cxn ang="0">
                  <a:pos x="861" y="475"/>
                </a:cxn>
                <a:cxn ang="0">
                  <a:pos x="1035" y="0"/>
                </a:cxn>
                <a:cxn ang="0">
                  <a:pos x="0" y="5"/>
                </a:cxn>
                <a:cxn ang="0">
                  <a:pos x="157" y="475"/>
                </a:cxn>
              </a:cxnLst>
              <a:rect l="0" t="0" r="r" b="b"/>
              <a:pathLst>
                <a:path w="1035" h="475">
                  <a:moveTo>
                    <a:pt x="157" y="470"/>
                  </a:moveTo>
                  <a:lnTo>
                    <a:pt x="861" y="475"/>
                  </a:lnTo>
                  <a:lnTo>
                    <a:pt x="1035" y="0"/>
                  </a:lnTo>
                  <a:lnTo>
                    <a:pt x="0" y="5"/>
                  </a:lnTo>
                  <a:lnTo>
                    <a:pt x="157" y="475"/>
                  </a:lnTo>
                </a:path>
              </a:pathLst>
            </a:custGeom>
            <a:solidFill>
              <a:srgbClr val="CC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04" name="矩形 284680"/>
            <p:cNvSpPr>
              <a:spLocks noChangeArrowheads="1"/>
            </p:cNvSpPr>
            <p:nvPr/>
          </p:nvSpPr>
          <p:spPr bwMode="auto">
            <a:xfrm>
              <a:off x="1584" y="1296"/>
              <a:ext cx="2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800" i="1">
                  <a:solidFill>
                    <a:srgbClr val="0000CC"/>
                  </a:solidFill>
                </a:rPr>
                <a:t>甲</a:t>
              </a:r>
            </a:p>
          </p:txBody>
        </p:sp>
        <p:sp>
          <p:nvSpPr>
            <p:cNvPr id="55305" name="Line 5"/>
            <p:cNvSpPr>
              <a:spLocks noChangeArrowheads="1"/>
            </p:cNvSpPr>
            <p:nvPr/>
          </p:nvSpPr>
          <p:spPr bwMode="auto">
            <a:xfrm>
              <a:off x="3552" y="1248"/>
              <a:ext cx="576" cy="336"/>
            </a:xfrm>
            <a:custGeom>
              <a:avLst/>
              <a:gdLst/>
              <a:ahLst/>
              <a:cxnLst>
                <a:cxn ang="0">
                  <a:pos x="5" y="468"/>
                </a:cxn>
                <a:cxn ang="0">
                  <a:pos x="711" y="468"/>
                </a:cxn>
                <a:cxn ang="0">
                  <a:pos x="497" y="0"/>
                </a:cxn>
                <a:cxn ang="0">
                  <a:pos x="243" y="0"/>
                </a:cxn>
                <a:cxn ang="0">
                  <a:pos x="0" y="473"/>
                </a:cxn>
              </a:cxnLst>
              <a:rect l="0" t="0" r="r" b="b"/>
              <a:pathLst>
                <a:path w="711" h="473">
                  <a:moveTo>
                    <a:pt x="5" y="468"/>
                  </a:moveTo>
                  <a:lnTo>
                    <a:pt x="711" y="468"/>
                  </a:lnTo>
                  <a:lnTo>
                    <a:pt x="497" y="0"/>
                  </a:lnTo>
                  <a:lnTo>
                    <a:pt x="243" y="0"/>
                  </a:lnTo>
                  <a:lnTo>
                    <a:pt x="0" y="473"/>
                  </a:lnTo>
                </a:path>
              </a:pathLst>
            </a:custGeom>
            <a:solidFill>
              <a:srgbClr val="CC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06" name="矩形 284682"/>
            <p:cNvSpPr>
              <a:spLocks noChangeArrowheads="1"/>
            </p:cNvSpPr>
            <p:nvPr/>
          </p:nvSpPr>
          <p:spPr bwMode="auto">
            <a:xfrm>
              <a:off x="3696" y="1312"/>
              <a:ext cx="2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800" i="1">
                  <a:solidFill>
                    <a:srgbClr val="0000CC"/>
                  </a:solidFill>
                </a:rPr>
                <a:t>丙</a:t>
              </a:r>
            </a:p>
          </p:txBody>
        </p:sp>
      </p:grpSp>
      <p:sp>
        <p:nvSpPr>
          <p:cNvPr id="55307" name="矩形 284683"/>
          <p:cNvSpPr>
            <a:spLocks noChangeArrowheads="1"/>
          </p:cNvSpPr>
          <p:nvPr/>
        </p:nvSpPr>
        <p:spPr bwMode="auto">
          <a:xfrm>
            <a:off x="2362200" y="2057400"/>
            <a:ext cx="762000" cy="53340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5308" name="矩形 284684"/>
          <p:cNvSpPr>
            <a:spLocks noChangeArrowheads="1"/>
          </p:cNvSpPr>
          <p:nvPr/>
        </p:nvSpPr>
        <p:spPr bwMode="auto">
          <a:xfrm>
            <a:off x="1066800" y="2743200"/>
            <a:ext cx="480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容器中液体的</a:t>
            </a:r>
            <a:r>
              <a:rPr lang="zh-CN" altLang="en-US" sz="2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重力</a:t>
            </a:r>
            <a:r>
              <a:rPr lang="zh-CN" altLang="en-US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大小关系</a:t>
            </a:r>
          </a:p>
        </p:txBody>
      </p:sp>
      <p:sp>
        <p:nvSpPr>
          <p:cNvPr id="55309" name="矩形 284685"/>
          <p:cNvSpPr>
            <a:spLocks noChangeArrowheads="1"/>
          </p:cNvSpPr>
          <p:nvPr/>
        </p:nvSpPr>
        <p:spPr bwMode="auto">
          <a:xfrm>
            <a:off x="4114800" y="2057400"/>
            <a:ext cx="838200" cy="53340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5310" name="矩形 284686"/>
          <p:cNvSpPr>
            <a:spLocks noChangeArrowheads="1"/>
          </p:cNvSpPr>
          <p:nvPr/>
        </p:nvSpPr>
        <p:spPr bwMode="auto">
          <a:xfrm>
            <a:off x="5638800" y="2057400"/>
            <a:ext cx="914400" cy="536575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5311" name="矩形 284687" descr="蓝色面巾纸"/>
          <p:cNvSpPr>
            <a:spLocks noChangeArrowheads="1"/>
          </p:cNvSpPr>
          <p:nvPr/>
        </p:nvSpPr>
        <p:spPr bwMode="auto">
          <a:xfrm>
            <a:off x="4648200" y="2743200"/>
            <a:ext cx="1981200" cy="3810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    G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甲</a:t>
            </a: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&gt; G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乙 </a:t>
            </a: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&gt;G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丙</a:t>
            </a:r>
          </a:p>
        </p:txBody>
      </p:sp>
      <p:sp>
        <p:nvSpPr>
          <p:cNvPr id="55312" name="矩形 284688"/>
          <p:cNvSpPr>
            <a:spLocks noChangeArrowheads="1"/>
          </p:cNvSpPr>
          <p:nvPr/>
        </p:nvSpPr>
        <p:spPr bwMode="auto">
          <a:xfrm>
            <a:off x="1066800" y="3200400"/>
            <a:ext cx="6697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容器底部</a:t>
            </a:r>
            <a:r>
              <a:rPr lang="zh-CN" altLang="en-US" sz="2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对桌面的压力</a:t>
            </a:r>
            <a:r>
              <a:rPr lang="zh-CN" altLang="en-US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大小关系</a:t>
            </a:r>
          </a:p>
        </p:txBody>
      </p:sp>
      <p:sp>
        <p:nvSpPr>
          <p:cNvPr id="55313" name="矩形 284689" descr="蓝色面巾纸"/>
          <p:cNvSpPr>
            <a:spLocks noChangeArrowheads="1"/>
          </p:cNvSpPr>
          <p:nvPr/>
        </p:nvSpPr>
        <p:spPr bwMode="auto">
          <a:xfrm>
            <a:off x="5105400" y="3200400"/>
            <a:ext cx="2057400" cy="396875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 F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甲</a:t>
            </a: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&gt; F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乙</a:t>
            </a: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&gt;F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丙</a:t>
            </a:r>
          </a:p>
        </p:txBody>
      </p:sp>
      <p:sp>
        <p:nvSpPr>
          <p:cNvPr id="55314" name="矩形 284690"/>
          <p:cNvSpPr>
            <a:spLocks noChangeArrowheads="1"/>
          </p:cNvSpPr>
          <p:nvPr/>
        </p:nvSpPr>
        <p:spPr bwMode="auto">
          <a:xfrm>
            <a:off x="1066800" y="36576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容器底部</a:t>
            </a:r>
            <a:r>
              <a:rPr lang="zh-CN" altLang="en-US" sz="2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对桌面的压强</a:t>
            </a:r>
            <a:r>
              <a:rPr lang="zh-CN" altLang="en-US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大小关系</a:t>
            </a:r>
          </a:p>
        </p:txBody>
      </p:sp>
      <p:sp>
        <p:nvSpPr>
          <p:cNvPr id="55315" name="矩形 284691" descr="蓝色面巾纸"/>
          <p:cNvSpPr>
            <a:spLocks noChangeArrowheads="1"/>
          </p:cNvSpPr>
          <p:nvPr/>
        </p:nvSpPr>
        <p:spPr bwMode="auto">
          <a:xfrm>
            <a:off x="5105400" y="3733800"/>
            <a:ext cx="1981200" cy="396875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 P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甲</a:t>
            </a: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&gt; P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乙</a:t>
            </a: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&gt;P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丙</a:t>
            </a:r>
          </a:p>
        </p:txBody>
      </p:sp>
      <p:sp>
        <p:nvSpPr>
          <p:cNvPr id="55316" name="矩形 284693"/>
          <p:cNvSpPr>
            <a:spLocks noChangeArrowheads="1"/>
          </p:cNvSpPr>
          <p:nvPr/>
        </p:nvSpPr>
        <p:spPr bwMode="auto">
          <a:xfrm>
            <a:off x="1066800" y="4191000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4.</a:t>
            </a:r>
            <a:r>
              <a:rPr lang="zh-CN" altLang="en-US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液体</a:t>
            </a:r>
            <a:r>
              <a:rPr lang="zh-CN" altLang="en-US" sz="2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对容器底部的压强</a:t>
            </a:r>
            <a:r>
              <a:rPr lang="zh-CN" altLang="en-US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大小关系</a:t>
            </a:r>
          </a:p>
        </p:txBody>
      </p:sp>
      <p:sp>
        <p:nvSpPr>
          <p:cNvPr id="284698" name="矩形 284697"/>
          <p:cNvSpPr>
            <a:spLocks noChangeArrowheads="1"/>
          </p:cNvSpPr>
          <p:nvPr/>
        </p:nvSpPr>
        <p:spPr bwMode="auto">
          <a:xfrm>
            <a:off x="1066800" y="4648200"/>
            <a:ext cx="18288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1800" i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  P</a:t>
            </a:r>
            <a:r>
              <a:rPr lang="zh-CN" altLang="en-US" sz="1800" i="1">
                <a:solidFill>
                  <a:srgbClr val="FF0000"/>
                </a:solidFill>
                <a:latin typeface="宋体" pitchFamily="2" charset="-122"/>
              </a:rPr>
              <a:t>＝</a:t>
            </a:r>
            <a:r>
              <a:rPr lang="en-US" altLang="zh-CN" sz="1800" i="1">
                <a:solidFill>
                  <a:srgbClr val="FF0000"/>
                </a:solidFill>
                <a:latin typeface="Times New Roman" pitchFamily="18" charset="0"/>
                <a:ea typeface="DFKai-SB" pitchFamily="65" charset="-120"/>
              </a:rPr>
              <a:t>ρ</a:t>
            </a:r>
            <a:r>
              <a:rPr lang="en-US" altLang="zh-CN" sz="1800" i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gh</a:t>
            </a:r>
          </a:p>
        </p:txBody>
      </p:sp>
      <p:sp>
        <p:nvSpPr>
          <p:cNvPr id="284699" name="矩形 284698"/>
          <p:cNvSpPr>
            <a:spLocks noChangeArrowheads="1"/>
          </p:cNvSpPr>
          <p:nvPr/>
        </p:nvSpPr>
        <p:spPr bwMode="auto">
          <a:xfrm>
            <a:off x="2209800" y="4648200"/>
            <a:ext cx="31242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 </a:t>
            </a:r>
            <a:r>
              <a:rPr lang="zh-CN" altLang="en-US" sz="18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因为 </a:t>
            </a:r>
            <a:r>
              <a:rPr lang="en-US" altLang="zh-CN" sz="1800" i="1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ρ</a:t>
            </a:r>
            <a:r>
              <a:rPr lang="zh-CN" altLang="en-US" sz="18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相等，</a:t>
            </a:r>
            <a:r>
              <a:rPr lang="en-US" altLang="zh-CN" sz="18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h</a:t>
            </a:r>
            <a:r>
              <a:rPr lang="zh-CN" altLang="en-US" sz="18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相等</a:t>
            </a:r>
          </a:p>
        </p:txBody>
      </p:sp>
      <p:sp>
        <p:nvSpPr>
          <p:cNvPr id="284700" name="矩形 284699"/>
          <p:cNvSpPr>
            <a:spLocks noChangeArrowheads="1"/>
          </p:cNvSpPr>
          <p:nvPr/>
        </p:nvSpPr>
        <p:spPr bwMode="auto">
          <a:xfrm>
            <a:off x="4495800" y="4648200"/>
            <a:ext cx="29718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 </a:t>
            </a:r>
            <a:r>
              <a:rPr lang="zh-CN" altLang="en-US" sz="18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所以 </a:t>
            </a:r>
            <a:r>
              <a:rPr lang="en-US" altLang="zh-CN" sz="18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P</a:t>
            </a:r>
            <a:r>
              <a:rPr lang="zh-CN" altLang="en-US" sz="1800" baseline="-250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甲</a:t>
            </a:r>
            <a:r>
              <a:rPr lang="en-US" altLang="en-US" sz="1800">
                <a:solidFill>
                  <a:schemeClr val="tx1"/>
                </a:solidFill>
                <a:latin typeface="宋体" pitchFamily="2" charset="-122"/>
              </a:rPr>
              <a:t>＝</a:t>
            </a:r>
            <a:r>
              <a:rPr lang="zh-CN" altLang="en-US" sz="18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 </a:t>
            </a:r>
            <a:r>
              <a:rPr lang="en-US" altLang="zh-CN" sz="18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P</a:t>
            </a:r>
            <a:r>
              <a:rPr lang="zh-CN" altLang="en-US" sz="1800" baseline="-250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乙</a:t>
            </a:r>
            <a:r>
              <a:rPr lang="en-US" altLang="en-US" sz="1800">
                <a:solidFill>
                  <a:schemeClr val="tx1"/>
                </a:solidFill>
                <a:latin typeface="宋体" pitchFamily="2" charset="-122"/>
              </a:rPr>
              <a:t>＝</a:t>
            </a:r>
            <a:r>
              <a:rPr lang="en-US" altLang="zh-CN" sz="18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P</a:t>
            </a:r>
            <a:r>
              <a:rPr lang="zh-CN" altLang="en-US" sz="1800" baseline="-250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丙</a:t>
            </a:r>
          </a:p>
        </p:txBody>
      </p:sp>
      <p:sp>
        <p:nvSpPr>
          <p:cNvPr id="55320" name="矩形 284700" descr="蓝色面巾纸"/>
          <p:cNvSpPr>
            <a:spLocks noChangeArrowheads="1"/>
          </p:cNvSpPr>
          <p:nvPr/>
        </p:nvSpPr>
        <p:spPr bwMode="auto">
          <a:xfrm>
            <a:off x="5105400" y="4191000"/>
            <a:ext cx="1981200" cy="396875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 P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甲</a:t>
            </a:r>
            <a:r>
              <a:rPr lang="en-US" altLang="en-US" sz="2000">
                <a:solidFill>
                  <a:srgbClr val="FF0000"/>
                </a:solidFill>
              </a:rPr>
              <a:t>＝</a:t>
            </a:r>
            <a:r>
              <a:rPr lang="zh-CN" altLang="en-US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 </a:t>
            </a: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P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乙</a:t>
            </a:r>
            <a:r>
              <a:rPr lang="en-US" altLang="en-US" sz="2000">
                <a:solidFill>
                  <a:srgbClr val="FF0000"/>
                </a:solidFill>
              </a:rPr>
              <a:t>＝</a:t>
            </a: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P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丙</a:t>
            </a:r>
          </a:p>
        </p:txBody>
      </p:sp>
      <p:sp>
        <p:nvSpPr>
          <p:cNvPr id="284702" name="矩形 284701"/>
          <p:cNvSpPr>
            <a:spLocks noChangeArrowheads="1"/>
          </p:cNvSpPr>
          <p:nvPr/>
        </p:nvSpPr>
        <p:spPr bwMode="auto">
          <a:xfrm>
            <a:off x="1066800" y="5075238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5.</a:t>
            </a:r>
            <a:r>
              <a:rPr lang="zh-CN" altLang="en-US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液体</a:t>
            </a:r>
            <a:r>
              <a:rPr lang="zh-CN" altLang="en-US" sz="2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对容器底部的压力</a:t>
            </a:r>
            <a:r>
              <a:rPr lang="zh-CN" altLang="en-US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大小关系</a:t>
            </a:r>
          </a:p>
        </p:txBody>
      </p:sp>
      <p:sp>
        <p:nvSpPr>
          <p:cNvPr id="284703" name="矩形 284702"/>
          <p:cNvSpPr>
            <a:spLocks noChangeArrowheads="1"/>
          </p:cNvSpPr>
          <p:nvPr/>
        </p:nvSpPr>
        <p:spPr bwMode="auto">
          <a:xfrm>
            <a:off x="1143000" y="5562600"/>
            <a:ext cx="16764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1800" i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 F</a:t>
            </a:r>
            <a:r>
              <a:rPr lang="en-US" altLang="zh-CN" sz="1800" i="1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 </a:t>
            </a:r>
            <a:r>
              <a:rPr lang="zh-CN" altLang="en-US" sz="1800" i="1">
                <a:solidFill>
                  <a:srgbClr val="FF0000"/>
                </a:solidFill>
                <a:latin typeface="宋体" pitchFamily="2" charset="-122"/>
              </a:rPr>
              <a:t>＝</a:t>
            </a:r>
            <a:r>
              <a:rPr lang="zh-CN" altLang="en-US" sz="1800" i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 </a:t>
            </a:r>
            <a:r>
              <a:rPr lang="en-US" altLang="zh-CN" sz="1800" i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PS  </a:t>
            </a:r>
          </a:p>
        </p:txBody>
      </p:sp>
      <p:sp>
        <p:nvSpPr>
          <p:cNvPr id="284704" name="矩形 284703"/>
          <p:cNvSpPr>
            <a:spLocks noChangeArrowheads="1"/>
          </p:cNvSpPr>
          <p:nvPr/>
        </p:nvSpPr>
        <p:spPr bwMode="auto">
          <a:xfrm>
            <a:off x="2438400" y="5562600"/>
            <a:ext cx="31242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 </a:t>
            </a:r>
            <a:r>
              <a:rPr lang="zh-CN" altLang="en-US" sz="18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因为 </a:t>
            </a:r>
            <a:r>
              <a:rPr lang="en-US" altLang="zh-CN" sz="18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P</a:t>
            </a:r>
            <a:r>
              <a:rPr lang="zh-CN" altLang="en-US" sz="18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相等，</a:t>
            </a:r>
            <a:r>
              <a:rPr lang="en-US" altLang="zh-CN" sz="18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S</a:t>
            </a:r>
            <a:r>
              <a:rPr lang="zh-CN" altLang="en-US" sz="18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相等</a:t>
            </a:r>
            <a:endParaRPr lang="zh-CN" altLang="en-US" sz="1800" baseline="-25000">
              <a:solidFill>
                <a:schemeClr val="tx1"/>
              </a:solidFill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284705" name="矩形 284704"/>
          <p:cNvSpPr>
            <a:spLocks noChangeArrowheads="1"/>
          </p:cNvSpPr>
          <p:nvPr/>
        </p:nvSpPr>
        <p:spPr bwMode="auto">
          <a:xfrm>
            <a:off x="4191000" y="5562600"/>
            <a:ext cx="29718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8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 </a:t>
            </a:r>
            <a:r>
              <a:rPr lang="zh-CN" altLang="en-US" sz="18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所以 </a:t>
            </a:r>
            <a:r>
              <a:rPr lang="en-US" altLang="zh-CN" sz="18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F</a:t>
            </a:r>
            <a:r>
              <a:rPr lang="zh-CN" altLang="en-US" sz="1800" baseline="-250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甲</a:t>
            </a:r>
            <a:r>
              <a:rPr lang="en-US" altLang="en-US" sz="1800">
                <a:solidFill>
                  <a:schemeClr val="tx1"/>
                </a:solidFill>
                <a:latin typeface="宋体" pitchFamily="2" charset="-122"/>
              </a:rPr>
              <a:t>＝</a:t>
            </a:r>
            <a:r>
              <a:rPr lang="zh-CN" altLang="en-US" sz="18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 </a:t>
            </a:r>
            <a:r>
              <a:rPr lang="en-US" altLang="zh-CN" sz="18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F</a:t>
            </a:r>
            <a:r>
              <a:rPr lang="zh-CN" altLang="en-US" sz="1800" baseline="-250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乙</a:t>
            </a:r>
            <a:r>
              <a:rPr lang="en-US" altLang="en-US" sz="1800">
                <a:solidFill>
                  <a:schemeClr val="tx1"/>
                </a:solidFill>
                <a:latin typeface="宋体" pitchFamily="2" charset="-122"/>
              </a:rPr>
              <a:t>＝</a:t>
            </a:r>
            <a:r>
              <a:rPr lang="en-US" altLang="zh-CN" sz="18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F</a:t>
            </a:r>
            <a:r>
              <a:rPr lang="zh-CN" altLang="en-US" sz="1800" baseline="-250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丙</a:t>
            </a:r>
          </a:p>
        </p:txBody>
      </p:sp>
      <p:sp>
        <p:nvSpPr>
          <p:cNvPr id="284706" name="矩形 284705" descr="蓝色面巾纸"/>
          <p:cNvSpPr>
            <a:spLocks noChangeArrowheads="1"/>
          </p:cNvSpPr>
          <p:nvPr/>
        </p:nvSpPr>
        <p:spPr bwMode="auto">
          <a:xfrm>
            <a:off x="5105400" y="5029200"/>
            <a:ext cx="2133600" cy="427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 F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甲</a:t>
            </a:r>
            <a:r>
              <a:rPr lang="en-US" altLang="en-US" sz="2000">
                <a:solidFill>
                  <a:srgbClr val="FF0000"/>
                </a:solidFill>
                <a:latin typeface="宋体" pitchFamily="2" charset="-122"/>
              </a:rPr>
              <a:t>＝</a:t>
            </a:r>
            <a:r>
              <a:rPr lang="zh-CN" altLang="en-US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 </a:t>
            </a: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F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乙</a:t>
            </a:r>
            <a:r>
              <a:rPr lang="en-US" altLang="en-US" sz="2000">
                <a:solidFill>
                  <a:srgbClr val="FF0000"/>
                </a:solidFill>
                <a:latin typeface="宋体" pitchFamily="2" charset="-122"/>
              </a:rPr>
              <a:t>＝</a:t>
            </a: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F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丙</a:t>
            </a:r>
          </a:p>
        </p:txBody>
      </p:sp>
      <p:pic>
        <p:nvPicPr>
          <p:cNvPr id="55326" name="Picture 60" descr="back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27" name="Picture 64" descr="t01c7cec5e45640e58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28" name="图片 13329" descr="ldpi_1098026_2a1c5d7b6-dca9-4393-b961-9d4537c991f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4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98" grpId="0"/>
      <p:bldP spid="284699" grpId="0"/>
      <p:bldP spid="284700" grpId="0"/>
      <p:bldP spid="284702" grpId="0"/>
      <p:bldP spid="284703" grpId="0"/>
      <p:bldP spid="284704" grpId="0"/>
      <p:bldP spid="284705" grpId="0"/>
      <p:bldP spid="28470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文本框 285697"/>
          <p:cNvSpPr txBox="1">
            <a:spLocks noChangeArrowheads="1"/>
          </p:cNvSpPr>
          <p:nvPr/>
        </p:nvSpPr>
        <p:spPr bwMode="auto">
          <a:xfrm>
            <a:off x="2362200" y="381000"/>
            <a:ext cx="44100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3000">
                <a:solidFill>
                  <a:srgbClr val="FF0000"/>
                </a:solidFill>
                <a:ea typeface="黑体" pitchFamily="49" charset="-122"/>
              </a:rPr>
              <a:t>二、液体压强的大小</a:t>
            </a:r>
          </a:p>
        </p:txBody>
      </p:sp>
      <p:sp>
        <p:nvSpPr>
          <p:cNvPr id="56322" name="矩形 285698"/>
          <p:cNvSpPr>
            <a:spLocks noChangeArrowheads="1"/>
          </p:cNvSpPr>
          <p:nvPr/>
        </p:nvSpPr>
        <p:spPr bwMode="auto">
          <a:xfrm>
            <a:off x="1295400" y="914400"/>
            <a:ext cx="64770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30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拓展：三种典型容器中液体的压力和压强 </a:t>
            </a:r>
          </a:p>
        </p:txBody>
      </p:sp>
      <p:sp>
        <p:nvSpPr>
          <p:cNvPr id="56323" name="矩形 285699"/>
          <p:cNvSpPr>
            <a:spLocks noChangeArrowheads="1"/>
          </p:cNvSpPr>
          <p:nvPr/>
        </p:nvSpPr>
        <p:spPr bwMode="auto">
          <a:xfrm>
            <a:off x="685800" y="1447800"/>
            <a:ext cx="7924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1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一、</a:t>
            </a:r>
            <a:r>
              <a:rPr lang="zh-CN" altLang="en-US" sz="2100">
                <a:solidFill>
                  <a:srgbClr val="CC00FF"/>
                </a:solidFill>
                <a:latin typeface="黑体" pitchFamily="49" charset="-122"/>
                <a:ea typeface="黑体" pitchFamily="49" charset="-122"/>
              </a:rPr>
              <a:t>容器质量相等，底面积相同，内装同种液体且高度相同。</a:t>
            </a:r>
            <a:r>
              <a:rPr lang="zh-CN" altLang="en-US" sz="2100">
                <a:solidFill>
                  <a:srgbClr val="800000"/>
                </a:solidFill>
                <a:latin typeface="宋体" pitchFamily="2" charset="-122"/>
              </a:rPr>
              <a:t> </a:t>
            </a:r>
          </a:p>
        </p:txBody>
      </p:sp>
      <p:grpSp>
        <p:nvGrpSpPr>
          <p:cNvPr id="2" name="组合 285700"/>
          <p:cNvGrpSpPr>
            <a:grpSpLocks/>
          </p:cNvGrpSpPr>
          <p:nvPr/>
        </p:nvGrpSpPr>
        <p:grpSpPr bwMode="auto">
          <a:xfrm>
            <a:off x="2209800" y="2057400"/>
            <a:ext cx="4343400" cy="533400"/>
            <a:chOff x="1392" y="1248"/>
            <a:chExt cx="2736" cy="336"/>
          </a:xfrm>
        </p:grpSpPr>
        <p:sp>
          <p:nvSpPr>
            <p:cNvPr id="56325" name="矩形 285701"/>
            <p:cNvSpPr>
              <a:spLocks noChangeArrowheads="1"/>
            </p:cNvSpPr>
            <p:nvPr/>
          </p:nvSpPr>
          <p:spPr bwMode="auto">
            <a:xfrm>
              <a:off x="2592" y="1248"/>
              <a:ext cx="528" cy="336"/>
            </a:xfrm>
            <a:prstGeom prst="rect">
              <a:avLst/>
            </a:prstGeom>
            <a:solidFill>
              <a:srgbClr val="CCFFFF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26" name="矩形 285702"/>
            <p:cNvSpPr>
              <a:spLocks noChangeArrowheads="1"/>
            </p:cNvSpPr>
            <p:nvPr/>
          </p:nvSpPr>
          <p:spPr bwMode="auto">
            <a:xfrm>
              <a:off x="2736" y="1296"/>
              <a:ext cx="2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800" i="1">
                  <a:solidFill>
                    <a:srgbClr val="0000CC"/>
                  </a:solidFill>
                </a:rPr>
                <a:t>乙</a:t>
              </a:r>
            </a:p>
          </p:txBody>
        </p:sp>
        <p:sp>
          <p:nvSpPr>
            <p:cNvPr id="56327" name="Line 5"/>
            <p:cNvSpPr>
              <a:spLocks noChangeArrowheads="1"/>
            </p:cNvSpPr>
            <p:nvPr/>
          </p:nvSpPr>
          <p:spPr bwMode="auto">
            <a:xfrm>
              <a:off x="1392" y="1248"/>
              <a:ext cx="720" cy="336"/>
            </a:xfrm>
            <a:custGeom>
              <a:avLst/>
              <a:gdLst/>
              <a:ahLst/>
              <a:cxnLst>
                <a:cxn ang="0">
                  <a:pos x="157" y="470"/>
                </a:cxn>
                <a:cxn ang="0">
                  <a:pos x="861" y="475"/>
                </a:cxn>
                <a:cxn ang="0">
                  <a:pos x="1035" y="0"/>
                </a:cxn>
                <a:cxn ang="0">
                  <a:pos x="0" y="5"/>
                </a:cxn>
                <a:cxn ang="0">
                  <a:pos x="157" y="475"/>
                </a:cxn>
              </a:cxnLst>
              <a:rect l="0" t="0" r="r" b="b"/>
              <a:pathLst>
                <a:path w="1035" h="475">
                  <a:moveTo>
                    <a:pt x="157" y="470"/>
                  </a:moveTo>
                  <a:lnTo>
                    <a:pt x="861" y="475"/>
                  </a:lnTo>
                  <a:lnTo>
                    <a:pt x="1035" y="0"/>
                  </a:lnTo>
                  <a:lnTo>
                    <a:pt x="0" y="5"/>
                  </a:lnTo>
                  <a:lnTo>
                    <a:pt x="157" y="475"/>
                  </a:lnTo>
                </a:path>
              </a:pathLst>
            </a:custGeom>
            <a:solidFill>
              <a:srgbClr val="CC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28" name="矩形 285704"/>
            <p:cNvSpPr>
              <a:spLocks noChangeArrowheads="1"/>
            </p:cNvSpPr>
            <p:nvPr/>
          </p:nvSpPr>
          <p:spPr bwMode="auto">
            <a:xfrm>
              <a:off x="1584" y="1296"/>
              <a:ext cx="2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800" i="1">
                  <a:solidFill>
                    <a:srgbClr val="0000CC"/>
                  </a:solidFill>
                </a:rPr>
                <a:t>甲</a:t>
              </a:r>
            </a:p>
          </p:txBody>
        </p:sp>
        <p:sp>
          <p:nvSpPr>
            <p:cNvPr id="56329" name="Line 5"/>
            <p:cNvSpPr>
              <a:spLocks noChangeArrowheads="1"/>
            </p:cNvSpPr>
            <p:nvPr/>
          </p:nvSpPr>
          <p:spPr bwMode="auto">
            <a:xfrm>
              <a:off x="3552" y="1248"/>
              <a:ext cx="576" cy="336"/>
            </a:xfrm>
            <a:custGeom>
              <a:avLst/>
              <a:gdLst/>
              <a:ahLst/>
              <a:cxnLst>
                <a:cxn ang="0">
                  <a:pos x="5" y="468"/>
                </a:cxn>
                <a:cxn ang="0">
                  <a:pos x="711" y="468"/>
                </a:cxn>
                <a:cxn ang="0">
                  <a:pos x="497" y="0"/>
                </a:cxn>
                <a:cxn ang="0">
                  <a:pos x="243" y="0"/>
                </a:cxn>
                <a:cxn ang="0">
                  <a:pos x="0" y="473"/>
                </a:cxn>
              </a:cxnLst>
              <a:rect l="0" t="0" r="r" b="b"/>
              <a:pathLst>
                <a:path w="711" h="473">
                  <a:moveTo>
                    <a:pt x="5" y="468"/>
                  </a:moveTo>
                  <a:lnTo>
                    <a:pt x="711" y="468"/>
                  </a:lnTo>
                  <a:lnTo>
                    <a:pt x="497" y="0"/>
                  </a:lnTo>
                  <a:lnTo>
                    <a:pt x="243" y="0"/>
                  </a:lnTo>
                  <a:lnTo>
                    <a:pt x="0" y="473"/>
                  </a:lnTo>
                </a:path>
              </a:pathLst>
            </a:custGeom>
            <a:solidFill>
              <a:srgbClr val="CC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30" name="矩形 285706"/>
            <p:cNvSpPr>
              <a:spLocks noChangeArrowheads="1"/>
            </p:cNvSpPr>
            <p:nvPr/>
          </p:nvSpPr>
          <p:spPr bwMode="auto">
            <a:xfrm>
              <a:off x="3696" y="1312"/>
              <a:ext cx="2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800" i="1">
                  <a:solidFill>
                    <a:srgbClr val="0000CC"/>
                  </a:solidFill>
                </a:rPr>
                <a:t>丙</a:t>
              </a:r>
            </a:p>
          </p:txBody>
        </p:sp>
      </p:grpSp>
      <p:sp>
        <p:nvSpPr>
          <p:cNvPr id="56331" name="矩形 285707"/>
          <p:cNvSpPr>
            <a:spLocks noChangeArrowheads="1"/>
          </p:cNvSpPr>
          <p:nvPr/>
        </p:nvSpPr>
        <p:spPr bwMode="auto">
          <a:xfrm>
            <a:off x="2362200" y="2057400"/>
            <a:ext cx="762000" cy="53340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6332" name="矩形 285708"/>
          <p:cNvSpPr>
            <a:spLocks noChangeArrowheads="1"/>
          </p:cNvSpPr>
          <p:nvPr/>
        </p:nvSpPr>
        <p:spPr bwMode="auto">
          <a:xfrm>
            <a:off x="1066800" y="2743200"/>
            <a:ext cx="480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容器中液体的</a:t>
            </a:r>
            <a:r>
              <a:rPr lang="zh-CN" altLang="en-US" sz="2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重力</a:t>
            </a:r>
            <a:r>
              <a:rPr lang="zh-CN" altLang="en-US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大小关系</a:t>
            </a:r>
          </a:p>
        </p:txBody>
      </p:sp>
      <p:sp>
        <p:nvSpPr>
          <p:cNvPr id="56333" name="矩形 285709"/>
          <p:cNvSpPr>
            <a:spLocks noChangeArrowheads="1"/>
          </p:cNvSpPr>
          <p:nvPr/>
        </p:nvSpPr>
        <p:spPr bwMode="auto">
          <a:xfrm>
            <a:off x="4114800" y="2057400"/>
            <a:ext cx="838200" cy="53340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6334" name="矩形 285710"/>
          <p:cNvSpPr>
            <a:spLocks noChangeArrowheads="1"/>
          </p:cNvSpPr>
          <p:nvPr/>
        </p:nvSpPr>
        <p:spPr bwMode="auto">
          <a:xfrm>
            <a:off x="5638800" y="2057400"/>
            <a:ext cx="914400" cy="536575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6335" name="矩形 285711" descr="蓝色面巾纸"/>
          <p:cNvSpPr>
            <a:spLocks noChangeArrowheads="1"/>
          </p:cNvSpPr>
          <p:nvPr/>
        </p:nvSpPr>
        <p:spPr bwMode="auto">
          <a:xfrm>
            <a:off x="4648200" y="2743200"/>
            <a:ext cx="1981200" cy="3810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    G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甲</a:t>
            </a: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&gt; G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乙 </a:t>
            </a: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&gt;G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丙</a:t>
            </a:r>
          </a:p>
        </p:txBody>
      </p:sp>
      <p:sp>
        <p:nvSpPr>
          <p:cNvPr id="56336" name="矩形 285712"/>
          <p:cNvSpPr>
            <a:spLocks noChangeArrowheads="1"/>
          </p:cNvSpPr>
          <p:nvPr/>
        </p:nvSpPr>
        <p:spPr bwMode="auto">
          <a:xfrm>
            <a:off x="1066800" y="3200400"/>
            <a:ext cx="6697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容器底部</a:t>
            </a:r>
            <a:r>
              <a:rPr lang="zh-CN" altLang="en-US" sz="2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对桌面的压力</a:t>
            </a:r>
            <a:r>
              <a:rPr lang="zh-CN" altLang="en-US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大小关系</a:t>
            </a:r>
          </a:p>
        </p:txBody>
      </p:sp>
      <p:sp>
        <p:nvSpPr>
          <p:cNvPr id="56337" name="矩形 285713" descr="蓝色面巾纸"/>
          <p:cNvSpPr>
            <a:spLocks noChangeArrowheads="1"/>
          </p:cNvSpPr>
          <p:nvPr/>
        </p:nvSpPr>
        <p:spPr bwMode="auto">
          <a:xfrm>
            <a:off x="5105400" y="3200400"/>
            <a:ext cx="2057400" cy="396875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 F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甲</a:t>
            </a: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&gt; F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乙</a:t>
            </a: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&gt;F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丙</a:t>
            </a:r>
          </a:p>
        </p:txBody>
      </p:sp>
      <p:sp>
        <p:nvSpPr>
          <p:cNvPr id="56338" name="矩形 285714"/>
          <p:cNvSpPr>
            <a:spLocks noChangeArrowheads="1"/>
          </p:cNvSpPr>
          <p:nvPr/>
        </p:nvSpPr>
        <p:spPr bwMode="auto">
          <a:xfrm>
            <a:off x="1066800" y="36576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容器底部</a:t>
            </a:r>
            <a:r>
              <a:rPr lang="zh-CN" altLang="en-US" sz="2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对桌面的压强</a:t>
            </a:r>
            <a:r>
              <a:rPr lang="zh-CN" altLang="en-US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大小关系</a:t>
            </a:r>
          </a:p>
        </p:txBody>
      </p:sp>
      <p:sp>
        <p:nvSpPr>
          <p:cNvPr id="56339" name="矩形 285715" descr="蓝色面巾纸"/>
          <p:cNvSpPr>
            <a:spLocks noChangeArrowheads="1"/>
          </p:cNvSpPr>
          <p:nvPr/>
        </p:nvSpPr>
        <p:spPr bwMode="auto">
          <a:xfrm>
            <a:off x="5105400" y="3733800"/>
            <a:ext cx="1981200" cy="396875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 P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甲</a:t>
            </a: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&gt; P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乙</a:t>
            </a: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&gt;P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丙</a:t>
            </a:r>
          </a:p>
        </p:txBody>
      </p:sp>
      <p:sp>
        <p:nvSpPr>
          <p:cNvPr id="56340" name="矩形 285716"/>
          <p:cNvSpPr>
            <a:spLocks noChangeArrowheads="1"/>
          </p:cNvSpPr>
          <p:nvPr/>
        </p:nvSpPr>
        <p:spPr bwMode="auto">
          <a:xfrm>
            <a:off x="1066800" y="4191000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4.</a:t>
            </a:r>
            <a:r>
              <a:rPr lang="zh-CN" altLang="en-US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液体</a:t>
            </a:r>
            <a:r>
              <a:rPr lang="zh-CN" altLang="en-US" sz="2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对容器底部的压强</a:t>
            </a:r>
            <a:r>
              <a:rPr lang="zh-CN" altLang="en-US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大小关系</a:t>
            </a:r>
          </a:p>
        </p:txBody>
      </p:sp>
      <p:sp>
        <p:nvSpPr>
          <p:cNvPr id="56341" name="矩形 285720" descr="蓝色面巾纸"/>
          <p:cNvSpPr>
            <a:spLocks noChangeArrowheads="1"/>
          </p:cNvSpPr>
          <p:nvPr/>
        </p:nvSpPr>
        <p:spPr bwMode="auto">
          <a:xfrm>
            <a:off x="5105400" y="4191000"/>
            <a:ext cx="1981200" cy="396875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 P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甲</a:t>
            </a:r>
            <a:r>
              <a:rPr lang="en-US" altLang="en-US" sz="2000">
                <a:solidFill>
                  <a:srgbClr val="FF0000"/>
                </a:solidFill>
              </a:rPr>
              <a:t>＝</a:t>
            </a:r>
            <a:r>
              <a:rPr lang="zh-CN" altLang="en-US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 </a:t>
            </a: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P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乙</a:t>
            </a:r>
            <a:r>
              <a:rPr lang="en-US" altLang="en-US" sz="2000">
                <a:solidFill>
                  <a:srgbClr val="FF0000"/>
                </a:solidFill>
              </a:rPr>
              <a:t>＝</a:t>
            </a: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P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丙</a:t>
            </a:r>
          </a:p>
        </p:txBody>
      </p:sp>
      <p:sp>
        <p:nvSpPr>
          <p:cNvPr id="56342" name="矩形 285721"/>
          <p:cNvSpPr>
            <a:spLocks noChangeArrowheads="1"/>
          </p:cNvSpPr>
          <p:nvPr/>
        </p:nvSpPr>
        <p:spPr bwMode="auto">
          <a:xfrm>
            <a:off x="1066800" y="4648200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5.</a:t>
            </a:r>
            <a:r>
              <a:rPr lang="zh-CN" altLang="en-US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液体</a:t>
            </a:r>
            <a:r>
              <a:rPr lang="zh-CN" altLang="en-US" sz="2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对容器底部的压力</a:t>
            </a:r>
            <a:r>
              <a:rPr lang="zh-CN" altLang="en-US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大小关系</a:t>
            </a:r>
          </a:p>
        </p:txBody>
      </p:sp>
      <p:sp>
        <p:nvSpPr>
          <p:cNvPr id="56343" name="矩形 285725" descr="蓝色面巾纸"/>
          <p:cNvSpPr>
            <a:spLocks noChangeArrowheads="1"/>
          </p:cNvSpPr>
          <p:nvPr/>
        </p:nvSpPr>
        <p:spPr bwMode="auto">
          <a:xfrm>
            <a:off x="5105400" y="4602163"/>
            <a:ext cx="2133600" cy="427037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 F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甲</a:t>
            </a:r>
            <a:r>
              <a:rPr lang="en-US" altLang="en-US" sz="2000">
                <a:solidFill>
                  <a:srgbClr val="FF0000"/>
                </a:solidFill>
                <a:latin typeface="宋体" pitchFamily="2" charset="-122"/>
              </a:rPr>
              <a:t>＝</a:t>
            </a:r>
            <a:r>
              <a:rPr lang="zh-CN" altLang="en-US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 </a:t>
            </a: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F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乙</a:t>
            </a:r>
            <a:r>
              <a:rPr lang="en-US" altLang="en-US" sz="2000">
                <a:solidFill>
                  <a:srgbClr val="FF0000"/>
                </a:solidFill>
                <a:latin typeface="宋体" pitchFamily="2" charset="-122"/>
              </a:rPr>
              <a:t>＝</a:t>
            </a: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F</a:t>
            </a:r>
            <a:r>
              <a:rPr lang="zh-CN" altLang="en-US" sz="2000" baseline="-25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丙</a:t>
            </a:r>
          </a:p>
        </p:txBody>
      </p:sp>
      <p:sp>
        <p:nvSpPr>
          <p:cNvPr id="56344" name="矩形 285727" descr="信纸"/>
          <p:cNvSpPr>
            <a:spLocks noChangeArrowheads="1"/>
          </p:cNvSpPr>
          <p:nvPr/>
        </p:nvSpPr>
        <p:spPr bwMode="auto">
          <a:xfrm>
            <a:off x="533400" y="5257800"/>
            <a:ext cx="8153400" cy="118745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900">
                <a:solidFill>
                  <a:srgbClr val="FF0000"/>
                </a:solidFill>
                <a:latin typeface="宋体" pitchFamily="2" charset="-122"/>
              </a:rPr>
              <a:t>   </a:t>
            </a:r>
            <a:r>
              <a:rPr lang="zh-CN" altLang="en-US" sz="19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小结</a:t>
            </a:r>
            <a:r>
              <a:rPr lang="zh-CN" altLang="en-US" sz="1900">
                <a:solidFill>
                  <a:srgbClr val="FF0000"/>
                </a:solidFill>
                <a:latin typeface="宋体" pitchFamily="2" charset="-122"/>
              </a:rPr>
              <a:t>：</a:t>
            </a:r>
            <a:r>
              <a:rPr lang="zh-CN" altLang="en-US" sz="1900">
                <a:solidFill>
                  <a:schemeClr val="tx1"/>
                </a:solidFill>
                <a:latin typeface="宋体" pitchFamily="2" charset="-122"/>
              </a:rPr>
              <a:t>分析时应注意区分“容器底部对桌面”和“液体对容器底部”。  </a:t>
            </a:r>
          </a:p>
          <a:p>
            <a:pPr>
              <a:lnSpc>
                <a:spcPct val="125000"/>
              </a:lnSpc>
            </a:pPr>
            <a:r>
              <a:rPr lang="zh-CN" altLang="en-US" sz="1900">
                <a:solidFill>
                  <a:schemeClr val="tx1"/>
                </a:solidFill>
                <a:latin typeface="宋体" pitchFamily="2" charset="-122"/>
              </a:rPr>
              <a:t>  “容器底部对桌面”的关键是抓住压力与重力的关系，</a:t>
            </a:r>
            <a:r>
              <a:rPr lang="en-US" altLang="en-US" sz="1900">
                <a:solidFill>
                  <a:schemeClr val="tx1"/>
                </a:solidFill>
                <a:latin typeface="宋体" pitchFamily="2" charset="-122"/>
              </a:rPr>
              <a:t>F＝</a:t>
            </a:r>
            <a:r>
              <a:rPr lang="en-US" altLang="zh-CN" sz="1900">
                <a:solidFill>
                  <a:schemeClr val="tx1"/>
                </a:solidFill>
                <a:latin typeface="宋体" pitchFamily="2" charset="-122"/>
              </a:rPr>
              <a:t>G ;“</a:t>
            </a:r>
            <a:r>
              <a:rPr lang="zh-CN" altLang="en-US" sz="1900">
                <a:solidFill>
                  <a:schemeClr val="tx1"/>
                </a:solidFill>
                <a:latin typeface="宋体" pitchFamily="2" charset="-122"/>
              </a:rPr>
              <a:t>液体对容器底部”的关键是抓住液体压强的公式 </a:t>
            </a:r>
            <a:r>
              <a:rPr lang="en-US" altLang="en-US" sz="1900">
                <a:solidFill>
                  <a:schemeClr val="tx1"/>
                </a:solidFill>
                <a:latin typeface="宋体" pitchFamily="2" charset="-122"/>
              </a:rPr>
              <a:t>P＝</a:t>
            </a:r>
            <a:r>
              <a:rPr lang="en-US" altLang="zh-CN" sz="190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ρ</a:t>
            </a:r>
            <a:r>
              <a:rPr lang="en-US" altLang="zh-CN" sz="1900">
                <a:solidFill>
                  <a:schemeClr val="tx1"/>
                </a:solidFill>
                <a:latin typeface="宋体" pitchFamily="2" charset="-122"/>
              </a:rPr>
              <a:t>gh</a:t>
            </a:r>
            <a:r>
              <a:rPr lang="zh-CN" altLang="en-US" sz="1900">
                <a:solidFill>
                  <a:schemeClr val="tx1"/>
                </a:solidFill>
                <a:latin typeface="宋体" pitchFamily="2" charset="-122"/>
              </a:rPr>
              <a:t>。</a:t>
            </a:r>
          </a:p>
        </p:txBody>
      </p:sp>
      <p:pic>
        <p:nvPicPr>
          <p:cNvPr id="56345" name="Picture 60" descr="bac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6" name="Picture 64" descr="t01c7cec5e45640e58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7" name="图片 13329" descr="ldpi_1098026_2a1c5d7b6-dca9-4393-b961-9d4537c991f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文本框 286721"/>
          <p:cNvSpPr txBox="1">
            <a:spLocks noChangeArrowheads="1"/>
          </p:cNvSpPr>
          <p:nvPr/>
        </p:nvSpPr>
        <p:spPr bwMode="auto">
          <a:xfrm>
            <a:off x="2362200" y="381000"/>
            <a:ext cx="44100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3000">
                <a:solidFill>
                  <a:srgbClr val="FF0000"/>
                </a:solidFill>
                <a:ea typeface="黑体" pitchFamily="49" charset="-122"/>
              </a:rPr>
              <a:t>二、液体压强的大小</a:t>
            </a:r>
          </a:p>
        </p:txBody>
      </p:sp>
      <p:sp>
        <p:nvSpPr>
          <p:cNvPr id="57346" name="矩形 286722"/>
          <p:cNvSpPr>
            <a:spLocks noChangeArrowheads="1"/>
          </p:cNvSpPr>
          <p:nvPr/>
        </p:nvSpPr>
        <p:spPr bwMode="auto">
          <a:xfrm>
            <a:off x="1295400" y="914400"/>
            <a:ext cx="64770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30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拓展：三种典型容器中液体的压力和压强 </a:t>
            </a:r>
          </a:p>
        </p:txBody>
      </p:sp>
      <p:sp>
        <p:nvSpPr>
          <p:cNvPr id="286724" name="矩形 286723"/>
          <p:cNvSpPr>
            <a:spLocks noChangeArrowheads="1"/>
          </p:cNvSpPr>
          <p:nvPr/>
        </p:nvSpPr>
        <p:spPr bwMode="auto">
          <a:xfrm>
            <a:off x="685800" y="1371600"/>
            <a:ext cx="792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1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二、</a:t>
            </a:r>
            <a:r>
              <a:rPr lang="zh-CN" altLang="en-US" sz="2100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三种典型容器中液体对容器底部的压力与重力的关系</a:t>
            </a:r>
            <a:r>
              <a:rPr lang="zh-CN" altLang="en-US" sz="26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</a:p>
        </p:txBody>
      </p:sp>
      <p:grpSp>
        <p:nvGrpSpPr>
          <p:cNvPr id="2" name="组合 286746"/>
          <p:cNvGrpSpPr>
            <a:grpSpLocks/>
          </p:cNvGrpSpPr>
          <p:nvPr/>
        </p:nvGrpSpPr>
        <p:grpSpPr bwMode="auto">
          <a:xfrm>
            <a:off x="2209800" y="2590800"/>
            <a:ext cx="4343400" cy="533400"/>
            <a:chOff x="1392" y="1632"/>
            <a:chExt cx="2736" cy="336"/>
          </a:xfrm>
        </p:grpSpPr>
        <p:sp>
          <p:nvSpPr>
            <p:cNvPr id="57349" name="矩形 286725"/>
            <p:cNvSpPr>
              <a:spLocks noChangeArrowheads="1"/>
            </p:cNvSpPr>
            <p:nvPr/>
          </p:nvSpPr>
          <p:spPr bwMode="auto">
            <a:xfrm>
              <a:off x="2592" y="1632"/>
              <a:ext cx="528" cy="336"/>
            </a:xfrm>
            <a:prstGeom prst="rect">
              <a:avLst/>
            </a:prstGeom>
            <a:solidFill>
              <a:srgbClr val="CCFFFF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50" name="矩形 286726"/>
            <p:cNvSpPr>
              <a:spLocks noChangeArrowheads="1"/>
            </p:cNvSpPr>
            <p:nvPr/>
          </p:nvSpPr>
          <p:spPr bwMode="auto">
            <a:xfrm>
              <a:off x="2736" y="1680"/>
              <a:ext cx="2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800" i="1">
                  <a:solidFill>
                    <a:srgbClr val="0000CC"/>
                  </a:solidFill>
                </a:rPr>
                <a:t>乙</a:t>
              </a:r>
            </a:p>
          </p:txBody>
        </p:sp>
        <p:sp>
          <p:nvSpPr>
            <p:cNvPr id="57351" name="Line 5"/>
            <p:cNvSpPr>
              <a:spLocks noChangeArrowheads="1"/>
            </p:cNvSpPr>
            <p:nvPr/>
          </p:nvSpPr>
          <p:spPr bwMode="auto">
            <a:xfrm>
              <a:off x="1392" y="1632"/>
              <a:ext cx="720" cy="336"/>
            </a:xfrm>
            <a:custGeom>
              <a:avLst/>
              <a:gdLst/>
              <a:ahLst/>
              <a:cxnLst>
                <a:cxn ang="0">
                  <a:pos x="157" y="470"/>
                </a:cxn>
                <a:cxn ang="0">
                  <a:pos x="861" y="475"/>
                </a:cxn>
                <a:cxn ang="0">
                  <a:pos x="1035" y="0"/>
                </a:cxn>
                <a:cxn ang="0">
                  <a:pos x="0" y="5"/>
                </a:cxn>
                <a:cxn ang="0">
                  <a:pos x="157" y="475"/>
                </a:cxn>
              </a:cxnLst>
              <a:rect l="0" t="0" r="r" b="b"/>
              <a:pathLst>
                <a:path w="1035" h="475">
                  <a:moveTo>
                    <a:pt x="157" y="470"/>
                  </a:moveTo>
                  <a:lnTo>
                    <a:pt x="861" y="475"/>
                  </a:lnTo>
                  <a:lnTo>
                    <a:pt x="1035" y="0"/>
                  </a:lnTo>
                  <a:lnTo>
                    <a:pt x="0" y="5"/>
                  </a:lnTo>
                  <a:lnTo>
                    <a:pt x="157" y="475"/>
                  </a:lnTo>
                </a:path>
              </a:pathLst>
            </a:custGeom>
            <a:solidFill>
              <a:srgbClr val="CC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52" name="矩形 286728"/>
            <p:cNvSpPr>
              <a:spLocks noChangeArrowheads="1"/>
            </p:cNvSpPr>
            <p:nvPr/>
          </p:nvSpPr>
          <p:spPr bwMode="auto">
            <a:xfrm>
              <a:off x="1584" y="1680"/>
              <a:ext cx="2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800" i="1">
                  <a:solidFill>
                    <a:srgbClr val="0000CC"/>
                  </a:solidFill>
                </a:rPr>
                <a:t>甲</a:t>
              </a:r>
            </a:p>
          </p:txBody>
        </p:sp>
        <p:sp>
          <p:nvSpPr>
            <p:cNvPr id="57353" name="Line 5"/>
            <p:cNvSpPr>
              <a:spLocks noChangeArrowheads="1"/>
            </p:cNvSpPr>
            <p:nvPr/>
          </p:nvSpPr>
          <p:spPr bwMode="auto">
            <a:xfrm>
              <a:off x="3552" y="1632"/>
              <a:ext cx="576" cy="336"/>
            </a:xfrm>
            <a:custGeom>
              <a:avLst/>
              <a:gdLst/>
              <a:ahLst/>
              <a:cxnLst>
                <a:cxn ang="0">
                  <a:pos x="5" y="468"/>
                </a:cxn>
                <a:cxn ang="0">
                  <a:pos x="711" y="468"/>
                </a:cxn>
                <a:cxn ang="0">
                  <a:pos x="497" y="0"/>
                </a:cxn>
                <a:cxn ang="0">
                  <a:pos x="243" y="0"/>
                </a:cxn>
                <a:cxn ang="0">
                  <a:pos x="0" y="473"/>
                </a:cxn>
              </a:cxnLst>
              <a:rect l="0" t="0" r="r" b="b"/>
              <a:pathLst>
                <a:path w="711" h="473">
                  <a:moveTo>
                    <a:pt x="5" y="468"/>
                  </a:moveTo>
                  <a:lnTo>
                    <a:pt x="711" y="468"/>
                  </a:lnTo>
                  <a:lnTo>
                    <a:pt x="497" y="0"/>
                  </a:lnTo>
                  <a:lnTo>
                    <a:pt x="243" y="0"/>
                  </a:lnTo>
                  <a:lnTo>
                    <a:pt x="0" y="473"/>
                  </a:lnTo>
                </a:path>
              </a:pathLst>
            </a:custGeom>
            <a:solidFill>
              <a:srgbClr val="CC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54" name="矩形 286730"/>
            <p:cNvSpPr>
              <a:spLocks noChangeArrowheads="1"/>
            </p:cNvSpPr>
            <p:nvPr/>
          </p:nvSpPr>
          <p:spPr bwMode="auto">
            <a:xfrm>
              <a:off x="3696" y="1696"/>
              <a:ext cx="2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800" i="1">
                  <a:solidFill>
                    <a:srgbClr val="0000CC"/>
                  </a:solidFill>
                </a:rPr>
                <a:t>丙</a:t>
              </a:r>
            </a:p>
          </p:txBody>
        </p:sp>
      </p:grpSp>
      <p:sp>
        <p:nvSpPr>
          <p:cNvPr id="286732" name="矩形 286731"/>
          <p:cNvSpPr>
            <a:spLocks noChangeArrowheads="1"/>
          </p:cNvSpPr>
          <p:nvPr/>
        </p:nvSpPr>
        <p:spPr bwMode="auto">
          <a:xfrm>
            <a:off x="2362200" y="2590800"/>
            <a:ext cx="762000" cy="53340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34" name="矩形 286733"/>
          <p:cNvSpPr>
            <a:spLocks noChangeArrowheads="1"/>
          </p:cNvSpPr>
          <p:nvPr/>
        </p:nvSpPr>
        <p:spPr bwMode="auto">
          <a:xfrm>
            <a:off x="4114800" y="2590800"/>
            <a:ext cx="838200" cy="53340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35" name="矩形 286734"/>
          <p:cNvSpPr>
            <a:spLocks noChangeArrowheads="1"/>
          </p:cNvSpPr>
          <p:nvPr/>
        </p:nvSpPr>
        <p:spPr bwMode="auto">
          <a:xfrm>
            <a:off x="5638800" y="2590800"/>
            <a:ext cx="914400" cy="536575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46" name="矩形 286745"/>
          <p:cNvSpPr>
            <a:spLocks noChangeArrowheads="1"/>
          </p:cNvSpPr>
          <p:nvPr/>
        </p:nvSpPr>
        <p:spPr bwMode="auto">
          <a:xfrm>
            <a:off x="457200" y="1905000"/>
            <a:ext cx="7924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altLang="zh-CN" sz="2100">
                <a:solidFill>
                  <a:srgbClr val="CC00FF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latin typeface="宋体" pitchFamily="2" charset="-122"/>
              </a:rPr>
              <a:t>容器质量相等，底面积相同，内装同种液体且高度相同。</a:t>
            </a:r>
            <a:r>
              <a:rPr lang="zh-CN" altLang="en-US" sz="2100">
                <a:solidFill>
                  <a:srgbClr val="800000"/>
                </a:solidFill>
                <a:latin typeface="宋体" pitchFamily="2" charset="-122"/>
              </a:rPr>
              <a:t> </a:t>
            </a:r>
          </a:p>
        </p:txBody>
      </p:sp>
      <p:sp>
        <p:nvSpPr>
          <p:cNvPr id="286748" name="矩形 286747"/>
          <p:cNvSpPr>
            <a:spLocks noChangeArrowheads="1"/>
          </p:cNvSpPr>
          <p:nvPr/>
        </p:nvSpPr>
        <p:spPr bwMode="auto">
          <a:xfrm>
            <a:off x="1143000" y="3429000"/>
            <a:ext cx="381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rgbClr val="0000FF"/>
                </a:solidFill>
                <a:latin typeface="宋体" pitchFamily="2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latin typeface="宋体" pitchFamily="2" charset="-122"/>
              </a:rPr>
              <a:t>液体对容器底部的压力为：</a:t>
            </a:r>
            <a:r>
              <a:rPr lang="zh-CN" altLang="en-US" sz="2000">
                <a:solidFill>
                  <a:srgbClr val="0000FF"/>
                </a:solidFill>
                <a:latin typeface="宋体" pitchFamily="2" charset="-122"/>
              </a:rPr>
              <a:t>  </a:t>
            </a:r>
          </a:p>
        </p:txBody>
      </p:sp>
      <p:sp>
        <p:nvSpPr>
          <p:cNvPr id="286749" name="矩形 286748"/>
          <p:cNvSpPr>
            <a:spLocks noChangeArrowheads="1"/>
          </p:cNvSpPr>
          <p:nvPr/>
        </p:nvSpPr>
        <p:spPr bwMode="auto">
          <a:xfrm>
            <a:off x="4114800" y="3429000"/>
            <a:ext cx="2362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altLang="en-US" sz="2000">
                <a:solidFill>
                  <a:schemeClr val="tx1"/>
                </a:solidFill>
                <a:latin typeface="宋体" pitchFamily="2" charset="-122"/>
              </a:rPr>
              <a:t>F＝</a:t>
            </a:r>
            <a:r>
              <a:rPr lang="en-US" altLang="zh-CN" sz="2000" i="1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PS =</a:t>
            </a:r>
            <a:r>
              <a:rPr lang="en-US" altLang="zh-CN" sz="2000" i="1">
                <a:solidFill>
                  <a:schemeClr val="tx1"/>
                </a:solidFill>
                <a:latin typeface="Times New Roman" pitchFamily="18" charset="0"/>
                <a:ea typeface="DFKai-SB" pitchFamily="65" charset="-120"/>
              </a:rPr>
              <a:t>ρ</a:t>
            </a:r>
            <a:r>
              <a:rPr lang="en-US" altLang="zh-CN" sz="2000" i="1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rPr>
              <a:t>gSh  </a:t>
            </a:r>
          </a:p>
        </p:txBody>
      </p:sp>
      <p:sp>
        <p:nvSpPr>
          <p:cNvPr id="286750" name="矩形 286749"/>
          <p:cNvSpPr>
            <a:spLocks noChangeArrowheads="1"/>
          </p:cNvSpPr>
          <p:nvPr/>
        </p:nvSpPr>
        <p:spPr bwMode="auto">
          <a:xfrm>
            <a:off x="4419600" y="3886200"/>
            <a:ext cx="2209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chemeClr val="tx1"/>
                </a:solidFill>
                <a:latin typeface="宋体" pitchFamily="2" charset="-122"/>
              </a:rPr>
              <a:t>G</a:t>
            </a:r>
            <a:r>
              <a:rPr lang="zh-CN" altLang="en-US" sz="2000" i="1">
                <a:solidFill>
                  <a:schemeClr val="tx1"/>
                </a:solidFill>
                <a:latin typeface="宋体" pitchFamily="2" charset="-122"/>
              </a:rPr>
              <a:t>＝</a:t>
            </a:r>
            <a:r>
              <a:rPr lang="en-US" altLang="zh-CN" sz="2000" i="1">
                <a:solidFill>
                  <a:schemeClr val="tx1"/>
                </a:solidFill>
                <a:latin typeface="宋体" pitchFamily="2" charset="-122"/>
              </a:rPr>
              <a:t>mg</a:t>
            </a:r>
            <a:r>
              <a:rPr lang="zh-CN" altLang="en-US" sz="2000" i="1">
                <a:solidFill>
                  <a:schemeClr val="tx1"/>
                </a:solidFill>
                <a:latin typeface="宋体" pitchFamily="2" charset="-122"/>
              </a:rPr>
              <a:t>＝</a:t>
            </a:r>
            <a:r>
              <a:rPr lang="en-US" altLang="zh-CN" sz="2000" i="1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ρ</a:t>
            </a:r>
            <a:r>
              <a:rPr lang="en-US" altLang="zh-CN" sz="2000" i="1">
                <a:solidFill>
                  <a:schemeClr val="tx1"/>
                </a:solidFill>
                <a:latin typeface="宋体" pitchFamily="2" charset="-122"/>
              </a:rPr>
              <a:t>gV</a:t>
            </a:r>
            <a:r>
              <a:rPr lang="zh-CN" altLang="en-US" sz="2000" i="1" baseline="-18000">
                <a:solidFill>
                  <a:schemeClr val="tx1"/>
                </a:solidFill>
                <a:latin typeface="宋体" pitchFamily="2" charset="-122"/>
              </a:rPr>
              <a:t>液</a:t>
            </a:r>
            <a:r>
              <a:rPr lang="zh-CN" altLang="en-US" sz="2000" i="1">
                <a:solidFill>
                  <a:schemeClr val="tx1"/>
                </a:solidFill>
                <a:latin typeface="宋体" pitchFamily="2" charset="-122"/>
              </a:rPr>
              <a:t>  </a:t>
            </a:r>
          </a:p>
        </p:txBody>
      </p:sp>
      <p:sp>
        <p:nvSpPr>
          <p:cNvPr id="286751" name="矩形 286750"/>
          <p:cNvSpPr>
            <a:spLocks noChangeArrowheads="1"/>
          </p:cNvSpPr>
          <p:nvPr/>
        </p:nvSpPr>
        <p:spPr bwMode="auto">
          <a:xfrm>
            <a:off x="2362200" y="3886200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rgbClr val="0000FF"/>
                </a:solidFill>
                <a:latin typeface="宋体" pitchFamily="2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latin typeface="宋体" pitchFamily="2" charset="-122"/>
              </a:rPr>
              <a:t>液体的重力为：</a:t>
            </a:r>
            <a:r>
              <a:rPr lang="zh-CN" altLang="en-US" sz="2000">
                <a:solidFill>
                  <a:srgbClr val="0000FF"/>
                </a:solidFill>
                <a:latin typeface="宋体" pitchFamily="2" charset="-122"/>
              </a:rPr>
              <a:t> </a:t>
            </a:r>
          </a:p>
        </p:txBody>
      </p:sp>
      <p:sp>
        <p:nvSpPr>
          <p:cNvPr id="286752" name="矩形 286751"/>
          <p:cNvSpPr>
            <a:spLocks noChangeArrowheads="1"/>
          </p:cNvSpPr>
          <p:nvPr/>
        </p:nvSpPr>
        <p:spPr bwMode="auto">
          <a:xfrm>
            <a:off x="1219200" y="4495800"/>
            <a:ext cx="152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100">
                <a:solidFill>
                  <a:srgbClr val="FF0000"/>
                </a:solidFill>
                <a:latin typeface="宋体" pitchFamily="2" charset="-122"/>
              </a:rPr>
              <a:t>甲容器</a:t>
            </a:r>
            <a:r>
              <a:rPr lang="en-US" altLang="zh-CN" sz="2100">
                <a:solidFill>
                  <a:srgbClr val="FF0000"/>
                </a:solidFill>
                <a:latin typeface="宋体" pitchFamily="2" charset="-122"/>
              </a:rPr>
              <a:t>:</a:t>
            </a:r>
          </a:p>
        </p:txBody>
      </p:sp>
      <p:sp>
        <p:nvSpPr>
          <p:cNvPr id="286753" name="文本框 286752" descr="白色大理石"/>
          <p:cNvSpPr txBox="1">
            <a:spLocks noChangeArrowheads="1"/>
          </p:cNvSpPr>
          <p:nvPr/>
        </p:nvSpPr>
        <p:spPr bwMode="auto">
          <a:xfrm>
            <a:off x="2362200" y="4572000"/>
            <a:ext cx="1828800" cy="3810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altLang="en-US" sz="2000" i="1">
                <a:solidFill>
                  <a:srgbClr val="0000FF"/>
                </a:solidFill>
                <a:latin typeface="宋体" pitchFamily="2" charset="-122"/>
              </a:rPr>
              <a:t>∵</a:t>
            </a:r>
            <a:r>
              <a:rPr lang="en-US" altLang="zh-CN" sz="2000" i="1">
                <a:solidFill>
                  <a:schemeClr val="tx1"/>
                </a:solidFill>
                <a:latin typeface="宋体" pitchFamily="2" charset="-122"/>
              </a:rPr>
              <a:t> </a:t>
            </a:r>
            <a:r>
              <a:rPr lang="en-US" altLang="zh-CN" sz="2000" b="0" i="1">
                <a:solidFill>
                  <a:srgbClr val="0000CC"/>
                </a:solidFill>
              </a:rPr>
              <a:t>S</a:t>
            </a:r>
            <a:r>
              <a:rPr lang="en-US" altLang="zh-CN" sz="2000" i="1">
                <a:solidFill>
                  <a:srgbClr val="0000CC"/>
                </a:solidFill>
              </a:rPr>
              <a:t>h</a:t>
            </a:r>
            <a:r>
              <a:rPr lang="zh-CN" altLang="en-US" sz="2000" i="1">
                <a:solidFill>
                  <a:srgbClr val="0000CC"/>
                </a:solidFill>
                <a:latin typeface="Times New Roman" pitchFamily="18" charset="0"/>
              </a:rPr>
              <a:t>＜ </a:t>
            </a:r>
            <a:r>
              <a:rPr lang="en-US" altLang="zh-CN" sz="2000" i="1">
                <a:solidFill>
                  <a:srgbClr val="0000CC"/>
                </a:solidFill>
                <a:latin typeface="Times New Roman" pitchFamily="18" charset="0"/>
              </a:rPr>
              <a:t>V</a:t>
            </a:r>
            <a:r>
              <a:rPr lang="zh-CN" altLang="en-US" sz="2000" i="1" baseline="-18000">
                <a:solidFill>
                  <a:srgbClr val="0000CC"/>
                </a:solidFill>
                <a:latin typeface="Times New Roman" pitchFamily="18" charset="0"/>
              </a:rPr>
              <a:t>液</a:t>
            </a:r>
          </a:p>
        </p:txBody>
      </p:sp>
      <p:sp>
        <p:nvSpPr>
          <p:cNvPr id="286754" name="文本框 286753" descr="信纸"/>
          <p:cNvSpPr txBox="1">
            <a:spLocks noChangeArrowheads="1"/>
          </p:cNvSpPr>
          <p:nvPr/>
        </p:nvSpPr>
        <p:spPr bwMode="auto">
          <a:xfrm>
            <a:off x="4419600" y="4572000"/>
            <a:ext cx="2133600" cy="3810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i="1">
                <a:solidFill>
                  <a:srgbClr val="0000CC"/>
                </a:solidFill>
              </a:rPr>
              <a:t>   </a:t>
            </a:r>
            <a:r>
              <a:rPr lang="en-US" altLang="en-US" sz="2000" i="1">
                <a:solidFill>
                  <a:srgbClr val="FF0000"/>
                </a:solidFill>
                <a:latin typeface="宋体" pitchFamily="2" charset="-122"/>
              </a:rPr>
              <a:t>∴</a:t>
            </a:r>
            <a:r>
              <a:rPr lang="en-US" altLang="zh-CN" sz="2000" i="1">
                <a:solidFill>
                  <a:srgbClr val="FF0000"/>
                </a:solidFill>
                <a:latin typeface="宋体" pitchFamily="2" charset="-122"/>
              </a:rPr>
              <a:t> </a:t>
            </a:r>
            <a:r>
              <a:rPr lang="en-US" altLang="zh-CN" sz="2000" i="1">
                <a:solidFill>
                  <a:srgbClr val="0000CC"/>
                </a:solidFill>
                <a:latin typeface="Times New Roman" pitchFamily="18" charset="0"/>
              </a:rPr>
              <a:t>F</a:t>
            </a:r>
            <a:r>
              <a:rPr lang="zh-CN" altLang="en-US" sz="2000" i="1" baseline="-18000">
                <a:solidFill>
                  <a:srgbClr val="0000CC"/>
                </a:solidFill>
                <a:latin typeface="Times New Roman" pitchFamily="18" charset="0"/>
              </a:rPr>
              <a:t>甲 </a:t>
            </a:r>
            <a:r>
              <a:rPr lang="zh-CN" altLang="en-US" sz="2000" i="1">
                <a:solidFill>
                  <a:srgbClr val="0000CC"/>
                </a:solidFill>
                <a:latin typeface="Times New Roman" pitchFamily="18" charset="0"/>
              </a:rPr>
              <a:t>＜ </a:t>
            </a:r>
            <a:r>
              <a:rPr lang="en-US" altLang="zh-CN" sz="2000" i="1">
                <a:solidFill>
                  <a:srgbClr val="0000CC"/>
                </a:solidFill>
                <a:latin typeface="Times New Roman" pitchFamily="18" charset="0"/>
              </a:rPr>
              <a:t>G</a:t>
            </a:r>
            <a:r>
              <a:rPr lang="zh-CN" altLang="en-US" sz="2000" i="1" baseline="-18000">
                <a:solidFill>
                  <a:srgbClr val="0000CC"/>
                </a:solidFill>
                <a:latin typeface="Times New Roman" pitchFamily="18" charset="0"/>
              </a:rPr>
              <a:t>甲</a:t>
            </a:r>
          </a:p>
        </p:txBody>
      </p:sp>
      <p:sp>
        <p:nvSpPr>
          <p:cNvPr id="286755" name="矩形 286754"/>
          <p:cNvSpPr>
            <a:spLocks noChangeArrowheads="1"/>
          </p:cNvSpPr>
          <p:nvPr/>
        </p:nvSpPr>
        <p:spPr bwMode="auto">
          <a:xfrm>
            <a:off x="1219200" y="5105400"/>
            <a:ext cx="152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100">
                <a:solidFill>
                  <a:srgbClr val="FF0000"/>
                </a:solidFill>
                <a:latin typeface="宋体" pitchFamily="2" charset="-122"/>
              </a:rPr>
              <a:t>乙容器</a:t>
            </a:r>
            <a:r>
              <a:rPr lang="en-US" altLang="zh-CN" sz="2100">
                <a:solidFill>
                  <a:srgbClr val="FF0000"/>
                </a:solidFill>
                <a:latin typeface="宋体" pitchFamily="2" charset="-122"/>
              </a:rPr>
              <a:t>:</a:t>
            </a:r>
          </a:p>
        </p:txBody>
      </p:sp>
      <p:sp>
        <p:nvSpPr>
          <p:cNvPr id="286756" name="文本框 286755" descr="白色大理石"/>
          <p:cNvSpPr txBox="1">
            <a:spLocks noChangeArrowheads="1"/>
          </p:cNvSpPr>
          <p:nvPr/>
        </p:nvSpPr>
        <p:spPr bwMode="auto">
          <a:xfrm>
            <a:off x="2362200" y="5181600"/>
            <a:ext cx="1828800" cy="40957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altLang="en-US" sz="2000" i="1">
                <a:solidFill>
                  <a:srgbClr val="0000FF"/>
                </a:solidFill>
                <a:latin typeface="宋体" pitchFamily="2" charset="-122"/>
              </a:rPr>
              <a:t>∵</a:t>
            </a:r>
            <a:r>
              <a:rPr lang="en-US" altLang="zh-CN" sz="2000" i="1">
                <a:solidFill>
                  <a:schemeClr val="tx1"/>
                </a:solidFill>
                <a:latin typeface="宋体" pitchFamily="2" charset="-122"/>
              </a:rPr>
              <a:t> </a:t>
            </a:r>
            <a:r>
              <a:rPr lang="en-US" altLang="zh-CN" sz="2000" b="0" i="1">
                <a:solidFill>
                  <a:srgbClr val="0000CC"/>
                </a:solidFill>
              </a:rPr>
              <a:t>S</a:t>
            </a:r>
            <a:r>
              <a:rPr lang="en-US" altLang="zh-CN" sz="2000" i="1">
                <a:solidFill>
                  <a:srgbClr val="0000CC"/>
                </a:solidFill>
              </a:rPr>
              <a:t>h</a:t>
            </a:r>
            <a:r>
              <a:rPr lang="zh-CN" altLang="en-US" b="0" i="1">
                <a:solidFill>
                  <a:srgbClr val="0000FF"/>
                </a:solidFill>
              </a:rPr>
              <a:t>＝ </a:t>
            </a:r>
            <a:r>
              <a:rPr lang="en-US" altLang="zh-CN" sz="2000" i="1">
                <a:solidFill>
                  <a:srgbClr val="0000CC"/>
                </a:solidFill>
                <a:latin typeface="Times New Roman" pitchFamily="18" charset="0"/>
              </a:rPr>
              <a:t>V</a:t>
            </a:r>
            <a:r>
              <a:rPr lang="zh-CN" altLang="en-US" sz="2000" i="1" baseline="-18000">
                <a:solidFill>
                  <a:srgbClr val="0000CC"/>
                </a:solidFill>
                <a:latin typeface="Times New Roman" pitchFamily="18" charset="0"/>
              </a:rPr>
              <a:t>液</a:t>
            </a:r>
          </a:p>
        </p:txBody>
      </p:sp>
      <p:sp>
        <p:nvSpPr>
          <p:cNvPr id="286757" name="文本框 286756" descr="信纸"/>
          <p:cNvSpPr txBox="1">
            <a:spLocks noChangeArrowheads="1"/>
          </p:cNvSpPr>
          <p:nvPr/>
        </p:nvSpPr>
        <p:spPr bwMode="auto">
          <a:xfrm>
            <a:off x="4419600" y="5181600"/>
            <a:ext cx="2133600" cy="3810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altLang="en-US" sz="2000" i="1">
                <a:solidFill>
                  <a:srgbClr val="FF0000"/>
                </a:solidFill>
                <a:latin typeface="宋体" pitchFamily="2" charset="-122"/>
              </a:rPr>
              <a:t>∴</a:t>
            </a:r>
            <a:r>
              <a:rPr lang="en-US" altLang="zh-CN" sz="2000" i="1">
                <a:solidFill>
                  <a:schemeClr val="tx1"/>
                </a:solidFill>
                <a:latin typeface="宋体" pitchFamily="2" charset="-122"/>
              </a:rPr>
              <a:t> </a:t>
            </a:r>
            <a:r>
              <a:rPr lang="en-US" altLang="zh-CN" sz="2000" i="1">
                <a:solidFill>
                  <a:srgbClr val="0000CC"/>
                </a:solidFill>
                <a:latin typeface="Times New Roman" pitchFamily="18" charset="0"/>
              </a:rPr>
              <a:t>F</a:t>
            </a:r>
            <a:r>
              <a:rPr lang="zh-CN" altLang="en-US" sz="2000" i="1" baseline="-18000">
                <a:solidFill>
                  <a:srgbClr val="0000CC"/>
                </a:solidFill>
                <a:latin typeface="Times New Roman" pitchFamily="18" charset="0"/>
              </a:rPr>
              <a:t>乙</a:t>
            </a:r>
            <a:r>
              <a:rPr lang="zh-CN" altLang="en-US" sz="2000" i="1">
                <a:solidFill>
                  <a:srgbClr val="0000CC"/>
                </a:solidFill>
              </a:rPr>
              <a:t>＝ </a:t>
            </a:r>
            <a:r>
              <a:rPr lang="en-US" altLang="zh-CN" sz="2000" i="1">
                <a:solidFill>
                  <a:srgbClr val="0000CC"/>
                </a:solidFill>
                <a:latin typeface="Times New Roman" pitchFamily="18" charset="0"/>
              </a:rPr>
              <a:t>G</a:t>
            </a:r>
            <a:r>
              <a:rPr lang="zh-CN" altLang="en-US" sz="2000" i="1" baseline="-18000">
                <a:solidFill>
                  <a:srgbClr val="0000CC"/>
                </a:solidFill>
                <a:latin typeface="Times New Roman" pitchFamily="18" charset="0"/>
              </a:rPr>
              <a:t>乙</a:t>
            </a:r>
          </a:p>
        </p:txBody>
      </p:sp>
      <p:sp>
        <p:nvSpPr>
          <p:cNvPr id="286758" name="矩形 286757"/>
          <p:cNvSpPr>
            <a:spLocks noChangeArrowheads="1"/>
          </p:cNvSpPr>
          <p:nvPr/>
        </p:nvSpPr>
        <p:spPr bwMode="auto">
          <a:xfrm>
            <a:off x="1219200" y="5715000"/>
            <a:ext cx="1447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100">
                <a:solidFill>
                  <a:srgbClr val="FF0000"/>
                </a:solidFill>
                <a:latin typeface="宋体" pitchFamily="2" charset="-122"/>
              </a:rPr>
              <a:t>丙容器</a:t>
            </a:r>
            <a:r>
              <a:rPr lang="en-US" altLang="zh-CN" sz="2100">
                <a:solidFill>
                  <a:srgbClr val="FF0000"/>
                </a:solidFill>
                <a:latin typeface="宋体" pitchFamily="2" charset="-122"/>
              </a:rPr>
              <a:t>:</a:t>
            </a:r>
          </a:p>
        </p:txBody>
      </p:sp>
      <p:sp>
        <p:nvSpPr>
          <p:cNvPr id="286759" name="文本框 286758" descr="白色大理石"/>
          <p:cNvSpPr txBox="1">
            <a:spLocks noChangeArrowheads="1"/>
          </p:cNvSpPr>
          <p:nvPr/>
        </p:nvSpPr>
        <p:spPr bwMode="auto">
          <a:xfrm>
            <a:off x="2362200" y="5791200"/>
            <a:ext cx="1905000" cy="3810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altLang="en-US" sz="2000" i="1">
                <a:solidFill>
                  <a:srgbClr val="0000FF"/>
                </a:solidFill>
                <a:latin typeface="宋体" pitchFamily="2" charset="-122"/>
              </a:rPr>
              <a:t>∵</a:t>
            </a:r>
            <a:r>
              <a:rPr lang="en-US" altLang="zh-CN" sz="2000" i="1">
                <a:solidFill>
                  <a:schemeClr val="tx1"/>
                </a:solidFill>
                <a:latin typeface="宋体" pitchFamily="2" charset="-122"/>
              </a:rPr>
              <a:t> </a:t>
            </a:r>
            <a:r>
              <a:rPr lang="en-US" altLang="zh-CN" sz="2000" b="0" i="1">
                <a:solidFill>
                  <a:srgbClr val="0000CC"/>
                </a:solidFill>
              </a:rPr>
              <a:t>S</a:t>
            </a:r>
            <a:r>
              <a:rPr lang="en-US" altLang="zh-CN" sz="2000" i="1">
                <a:solidFill>
                  <a:srgbClr val="0000CC"/>
                </a:solidFill>
              </a:rPr>
              <a:t>h</a:t>
            </a:r>
            <a:r>
              <a:rPr lang="zh-CN" altLang="en-US" sz="2000" i="1">
                <a:solidFill>
                  <a:schemeClr val="tx1"/>
                </a:solidFill>
                <a:latin typeface="宋体" pitchFamily="2" charset="-122"/>
              </a:rPr>
              <a:t>＞ </a:t>
            </a:r>
            <a:r>
              <a:rPr lang="en-US" altLang="zh-CN" sz="2000" i="1">
                <a:solidFill>
                  <a:srgbClr val="0000CC"/>
                </a:solidFill>
                <a:latin typeface="Times New Roman" pitchFamily="18" charset="0"/>
              </a:rPr>
              <a:t>V</a:t>
            </a:r>
            <a:r>
              <a:rPr lang="zh-CN" altLang="en-US" sz="2000" i="1" baseline="-18000">
                <a:solidFill>
                  <a:srgbClr val="0000CC"/>
                </a:solidFill>
                <a:latin typeface="Times New Roman" pitchFamily="18" charset="0"/>
              </a:rPr>
              <a:t>液</a:t>
            </a:r>
          </a:p>
        </p:txBody>
      </p:sp>
      <p:sp>
        <p:nvSpPr>
          <p:cNvPr id="286760" name="文本框 286759" descr="信纸"/>
          <p:cNvSpPr txBox="1">
            <a:spLocks noChangeArrowheads="1"/>
          </p:cNvSpPr>
          <p:nvPr/>
        </p:nvSpPr>
        <p:spPr bwMode="auto">
          <a:xfrm>
            <a:off x="4419600" y="5791200"/>
            <a:ext cx="2133600" cy="3810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i="1">
                <a:solidFill>
                  <a:srgbClr val="0000CC"/>
                </a:solidFill>
              </a:rPr>
              <a:t> </a:t>
            </a:r>
            <a:r>
              <a:rPr lang="en-US" altLang="en-US" sz="2000" i="1">
                <a:solidFill>
                  <a:srgbClr val="FF0000"/>
                </a:solidFill>
                <a:latin typeface="宋体" pitchFamily="2" charset="-122"/>
              </a:rPr>
              <a:t>∴</a:t>
            </a:r>
            <a:r>
              <a:rPr lang="en-US" altLang="zh-CN" sz="2000" i="1">
                <a:solidFill>
                  <a:schemeClr val="tx1"/>
                </a:solidFill>
                <a:latin typeface="宋体" pitchFamily="2" charset="-122"/>
              </a:rPr>
              <a:t> </a:t>
            </a:r>
            <a:r>
              <a:rPr lang="en-US" altLang="zh-CN" sz="2000" i="1">
                <a:solidFill>
                  <a:srgbClr val="0000CC"/>
                </a:solidFill>
                <a:latin typeface="Times New Roman" pitchFamily="18" charset="0"/>
              </a:rPr>
              <a:t>F</a:t>
            </a:r>
            <a:r>
              <a:rPr lang="zh-CN" altLang="en-US" sz="2000" i="1" baseline="-18000">
                <a:solidFill>
                  <a:srgbClr val="0000CC"/>
                </a:solidFill>
                <a:latin typeface="Times New Roman" pitchFamily="18" charset="0"/>
              </a:rPr>
              <a:t>丙</a:t>
            </a:r>
            <a:r>
              <a:rPr lang="zh-CN" altLang="en-US" sz="2000" i="1">
                <a:solidFill>
                  <a:srgbClr val="0000CC"/>
                </a:solidFill>
              </a:rPr>
              <a:t>＞ </a:t>
            </a:r>
            <a:r>
              <a:rPr lang="en-US" altLang="zh-CN" sz="2000" i="1">
                <a:solidFill>
                  <a:srgbClr val="0000CC"/>
                </a:solidFill>
                <a:latin typeface="Times New Roman" pitchFamily="18" charset="0"/>
              </a:rPr>
              <a:t>G</a:t>
            </a:r>
            <a:r>
              <a:rPr lang="zh-CN" altLang="en-US" sz="2000" i="1" baseline="-18000">
                <a:solidFill>
                  <a:srgbClr val="0000CC"/>
                </a:solidFill>
                <a:latin typeface="Times New Roman" pitchFamily="18" charset="0"/>
              </a:rPr>
              <a:t>丙</a:t>
            </a:r>
          </a:p>
        </p:txBody>
      </p:sp>
      <p:sp>
        <p:nvSpPr>
          <p:cNvPr id="286761" name="矩形 286760"/>
          <p:cNvSpPr>
            <a:spLocks noChangeArrowheads="1" noChangeShapeType="1" noTextEdit="1"/>
          </p:cNvSpPr>
          <p:nvPr/>
        </p:nvSpPr>
        <p:spPr bwMode="auto">
          <a:xfrm>
            <a:off x="6781800" y="5181600"/>
            <a:ext cx="1935163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新魏"/>
                <a:ea typeface="华文新魏"/>
              </a:rPr>
              <a:t>极为重要！</a:t>
            </a:r>
          </a:p>
        </p:txBody>
      </p:sp>
      <p:pic>
        <p:nvPicPr>
          <p:cNvPr id="57373" name="Picture 60" descr="back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4" name="Picture 64" descr="t01c7cec5e45640e58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5" name="图片 13329" descr="ldpi_1098026_2a1c5d7b6-dca9-4393-b961-9d4537c991f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6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6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67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8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867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8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86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867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86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86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86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4" grpId="0"/>
      <p:bldP spid="286746" grpId="0"/>
      <p:bldP spid="286748" grpId="0"/>
      <p:bldP spid="286749" grpId="0"/>
      <p:bldP spid="286750" grpId="0"/>
      <p:bldP spid="286751" grpId="0"/>
      <p:bldP spid="286752" grpId="0"/>
      <p:bldP spid="286753" grpId="0" animBg="1"/>
      <p:bldP spid="286754" grpId="0" animBg="1"/>
      <p:bldP spid="286755" grpId="0"/>
      <p:bldP spid="286756" grpId="0" animBg="1"/>
      <p:bldP spid="286757" grpId="0" animBg="1"/>
      <p:bldP spid="286758" grpId="0"/>
      <p:bldP spid="286759" grpId="0" animBg="1"/>
      <p:bldP spid="286760" grpId="0" animBg="1"/>
      <p:bldP spid="28676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文本框 287745"/>
          <p:cNvSpPr txBox="1">
            <a:spLocks noChangeArrowheads="1"/>
          </p:cNvSpPr>
          <p:nvPr/>
        </p:nvSpPr>
        <p:spPr bwMode="auto">
          <a:xfrm>
            <a:off x="2362200" y="381000"/>
            <a:ext cx="44100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3000">
                <a:solidFill>
                  <a:srgbClr val="FF0000"/>
                </a:solidFill>
                <a:ea typeface="黑体" pitchFamily="49" charset="-122"/>
              </a:rPr>
              <a:t>二、液体压强的大小</a:t>
            </a:r>
          </a:p>
        </p:txBody>
      </p:sp>
      <p:sp>
        <p:nvSpPr>
          <p:cNvPr id="58370" name="矩形 287746"/>
          <p:cNvSpPr>
            <a:spLocks noChangeArrowheads="1"/>
          </p:cNvSpPr>
          <p:nvPr/>
        </p:nvSpPr>
        <p:spPr bwMode="auto">
          <a:xfrm>
            <a:off x="1295400" y="914400"/>
            <a:ext cx="64770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30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拓展：三种典型容器中液体的压力和压强 </a:t>
            </a:r>
          </a:p>
        </p:txBody>
      </p:sp>
      <p:sp>
        <p:nvSpPr>
          <p:cNvPr id="58371" name="矩形 287773"/>
          <p:cNvSpPr>
            <a:spLocks noChangeArrowheads="1"/>
          </p:cNvSpPr>
          <p:nvPr/>
        </p:nvSpPr>
        <p:spPr bwMode="auto">
          <a:xfrm>
            <a:off x="533400" y="1447800"/>
            <a:ext cx="8153400" cy="2187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2000">
                <a:solidFill>
                  <a:srgbClr val="FF0000"/>
                </a:solidFill>
                <a:latin typeface="宋体" pitchFamily="2" charset="-122"/>
              </a:rPr>
              <a:t>   </a:t>
            </a:r>
            <a:r>
              <a:rPr lang="zh-CN" altLang="en-US" sz="1900">
                <a:solidFill>
                  <a:srgbClr val="FF0000"/>
                </a:solidFill>
                <a:latin typeface="宋体" pitchFamily="2" charset="-122"/>
              </a:rPr>
              <a:t>例题  </a:t>
            </a:r>
            <a:r>
              <a:rPr lang="zh-CN" altLang="en-US" sz="1900">
                <a:solidFill>
                  <a:schemeClr val="tx1"/>
                </a:solidFill>
                <a:latin typeface="宋体" pitchFamily="2" charset="-122"/>
              </a:rPr>
              <a:t>如图所示，桌面上有甲、乙、丙三个容器，它们的底面积相同，内装有质量相同的同种液体，则（　   ）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1900">
                <a:solidFill>
                  <a:schemeClr val="tx1"/>
                </a:solidFill>
                <a:latin typeface="宋体" pitchFamily="2" charset="-122"/>
              </a:rPr>
              <a:t>  </a:t>
            </a:r>
            <a:r>
              <a:rPr lang="en-US" altLang="zh-CN" sz="1900">
                <a:solidFill>
                  <a:schemeClr val="tx1"/>
                </a:solidFill>
                <a:latin typeface="宋体" pitchFamily="2" charset="-122"/>
              </a:rPr>
              <a:t>A</a:t>
            </a:r>
            <a:r>
              <a:rPr lang="zh-CN" altLang="en-US" sz="1900">
                <a:solidFill>
                  <a:schemeClr val="tx1"/>
                </a:solidFill>
                <a:latin typeface="宋体" pitchFamily="2" charset="-122"/>
              </a:rPr>
              <a:t>．各容器对桌面的压力不同     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1900">
                <a:solidFill>
                  <a:schemeClr val="tx1"/>
                </a:solidFill>
                <a:latin typeface="宋体" pitchFamily="2" charset="-122"/>
              </a:rPr>
              <a:t>  </a:t>
            </a:r>
            <a:r>
              <a:rPr lang="en-US" altLang="zh-CN" sz="1900">
                <a:solidFill>
                  <a:schemeClr val="tx1"/>
                </a:solidFill>
                <a:latin typeface="宋体" pitchFamily="2" charset="-122"/>
              </a:rPr>
              <a:t>B</a:t>
            </a:r>
            <a:r>
              <a:rPr lang="zh-CN" altLang="en-US" sz="1900">
                <a:solidFill>
                  <a:schemeClr val="tx1"/>
                </a:solidFill>
                <a:latin typeface="宋体" pitchFamily="2" charset="-122"/>
              </a:rPr>
              <a:t>．各容器对桌面的压强不同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1900">
                <a:solidFill>
                  <a:schemeClr val="tx1"/>
                </a:solidFill>
                <a:latin typeface="宋体" pitchFamily="2" charset="-122"/>
              </a:rPr>
              <a:t>  </a:t>
            </a:r>
            <a:r>
              <a:rPr lang="en-US" altLang="zh-CN" sz="1900">
                <a:solidFill>
                  <a:schemeClr val="tx1"/>
                </a:solidFill>
                <a:latin typeface="宋体" pitchFamily="2" charset="-122"/>
              </a:rPr>
              <a:t>C</a:t>
            </a:r>
            <a:r>
              <a:rPr lang="zh-CN" altLang="en-US" sz="1900">
                <a:solidFill>
                  <a:schemeClr val="tx1"/>
                </a:solidFill>
                <a:latin typeface="宋体" pitchFamily="2" charset="-122"/>
              </a:rPr>
              <a:t>．液体对各容器底部的压力相同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1900">
                <a:solidFill>
                  <a:schemeClr val="tx1"/>
                </a:solidFill>
                <a:latin typeface="宋体" pitchFamily="2" charset="-122"/>
              </a:rPr>
              <a:t>  </a:t>
            </a:r>
            <a:r>
              <a:rPr lang="en-US" altLang="zh-CN" sz="1900">
                <a:solidFill>
                  <a:schemeClr val="tx1"/>
                </a:solidFill>
                <a:latin typeface="宋体" pitchFamily="2" charset="-122"/>
              </a:rPr>
              <a:t>D</a:t>
            </a:r>
            <a:r>
              <a:rPr lang="zh-CN" altLang="en-US" sz="1900">
                <a:solidFill>
                  <a:schemeClr val="tx1"/>
                </a:solidFill>
                <a:latin typeface="宋体" pitchFamily="2" charset="-122"/>
              </a:rPr>
              <a:t>．液体对各容器底部的压强不同</a:t>
            </a:r>
          </a:p>
        </p:txBody>
      </p:sp>
      <p:pic>
        <p:nvPicPr>
          <p:cNvPr id="58372" name="图片 2877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362200"/>
            <a:ext cx="29241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776" name="矩形 287775"/>
          <p:cNvSpPr>
            <a:spLocks noChangeArrowheads="1"/>
          </p:cNvSpPr>
          <p:nvPr/>
        </p:nvSpPr>
        <p:spPr bwMode="auto">
          <a:xfrm>
            <a:off x="685800" y="3629025"/>
            <a:ext cx="81534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19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19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点拨：</a:t>
            </a:r>
            <a:r>
              <a:rPr lang="zh-CN" altLang="en-US" sz="19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前面分析的是三种典型容器在</a:t>
            </a:r>
            <a:r>
              <a:rPr lang="zh-CN" altLang="en-US" sz="1900" u="sng">
                <a:solidFill>
                  <a:srgbClr val="9933FF"/>
                </a:solidFill>
                <a:latin typeface="楷体" pitchFamily="49" charset="-122"/>
                <a:ea typeface="楷体" pitchFamily="49" charset="-122"/>
              </a:rPr>
              <a:t>底面积相同</a:t>
            </a:r>
            <a:r>
              <a:rPr lang="zh-CN" altLang="en-US" sz="19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，所装</a:t>
            </a:r>
            <a:r>
              <a:rPr lang="zh-CN" altLang="en-US" sz="1900" u="sng">
                <a:solidFill>
                  <a:srgbClr val="9933FF"/>
                </a:solidFill>
                <a:latin typeface="楷体" pitchFamily="49" charset="-122"/>
                <a:ea typeface="楷体" pitchFamily="49" charset="-122"/>
              </a:rPr>
              <a:t>液体深度相同</a:t>
            </a:r>
            <a:r>
              <a:rPr lang="zh-CN" altLang="en-US" sz="1900">
                <a:solidFill>
                  <a:srgbClr val="9933FF"/>
                </a:solidFill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1900" u="sng">
                <a:solidFill>
                  <a:srgbClr val="9933FF"/>
                </a:solidFill>
                <a:latin typeface="楷体" pitchFamily="49" charset="-122"/>
                <a:ea typeface="楷体" pitchFamily="49" charset="-122"/>
              </a:rPr>
              <a:t>质量不同</a:t>
            </a:r>
            <a:r>
              <a:rPr lang="zh-CN" altLang="en-US" sz="19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时的压力和压强，其方法对分析三种典型容器在</a:t>
            </a:r>
            <a:r>
              <a:rPr lang="zh-CN" altLang="en-US" sz="1900">
                <a:solidFill>
                  <a:schemeClr val="hlink"/>
                </a:solidFill>
                <a:latin typeface="楷体" pitchFamily="49" charset="-122"/>
                <a:ea typeface="楷体" pitchFamily="49" charset="-122"/>
              </a:rPr>
              <a:t>底面积相同，</a:t>
            </a:r>
            <a:r>
              <a:rPr lang="zh-CN" altLang="en-US" sz="1900" u="sng">
                <a:solidFill>
                  <a:schemeClr val="hlink"/>
                </a:solidFill>
                <a:latin typeface="楷体" pitchFamily="49" charset="-122"/>
                <a:ea typeface="楷体" pitchFamily="49" charset="-122"/>
              </a:rPr>
              <a:t>质量相同</a:t>
            </a:r>
            <a:r>
              <a:rPr lang="zh-CN" altLang="en-US" sz="19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，但</a:t>
            </a:r>
            <a:r>
              <a:rPr lang="zh-CN" altLang="en-US" sz="1900" u="sng">
                <a:solidFill>
                  <a:schemeClr val="hlink"/>
                </a:solidFill>
                <a:latin typeface="楷体" pitchFamily="49" charset="-122"/>
                <a:ea typeface="楷体" pitchFamily="49" charset="-122"/>
              </a:rPr>
              <a:t>深度不同</a:t>
            </a:r>
            <a:r>
              <a:rPr lang="zh-CN" altLang="en-US" sz="19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时的压力和压强同样适用。</a:t>
            </a:r>
            <a:r>
              <a:rPr lang="zh-CN" altLang="en-US" sz="1900">
                <a:solidFill>
                  <a:schemeClr val="tx1"/>
                </a:solidFill>
                <a:ea typeface="楷体" pitchFamily="49" charset="-122"/>
              </a:rPr>
              <a:t>分析时也要</a:t>
            </a:r>
            <a:r>
              <a:rPr lang="zh-CN" altLang="en-US" sz="1900">
                <a:solidFill>
                  <a:srgbClr val="FF0000"/>
                </a:solidFill>
                <a:ea typeface="楷体" pitchFamily="49" charset="-122"/>
              </a:rPr>
              <a:t>注意区分</a:t>
            </a:r>
            <a:r>
              <a:rPr lang="zh-CN" altLang="en-US" sz="1900">
                <a:solidFill>
                  <a:srgbClr val="FF0000"/>
                </a:solidFill>
                <a:latin typeface="楷体"/>
                <a:ea typeface="楷体" pitchFamily="49" charset="-122"/>
              </a:rPr>
              <a:t>“</a:t>
            </a:r>
            <a:r>
              <a:rPr lang="zh-CN" altLang="en-US" sz="1900">
                <a:solidFill>
                  <a:srgbClr val="FF0000"/>
                </a:solidFill>
                <a:ea typeface="楷体" pitchFamily="49" charset="-122"/>
              </a:rPr>
              <a:t>容器底部对桌面</a:t>
            </a:r>
            <a:r>
              <a:rPr lang="zh-CN" altLang="en-US" sz="1900">
                <a:solidFill>
                  <a:srgbClr val="FF0000"/>
                </a:solidFill>
                <a:latin typeface="楷体"/>
                <a:ea typeface="楷体" pitchFamily="49" charset="-122"/>
              </a:rPr>
              <a:t>”</a:t>
            </a:r>
            <a:r>
              <a:rPr lang="zh-CN" altLang="en-US" sz="1900">
                <a:solidFill>
                  <a:srgbClr val="FF0000"/>
                </a:solidFill>
                <a:ea typeface="楷体" pitchFamily="49" charset="-122"/>
              </a:rPr>
              <a:t>和</a:t>
            </a:r>
            <a:r>
              <a:rPr lang="zh-CN" altLang="en-US" sz="1900">
                <a:solidFill>
                  <a:srgbClr val="FF0000"/>
                </a:solidFill>
                <a:latin typeface="楷体"/>
                <a:ea typeface="楷体" pitchFamily="49" charset="-122"/>
              </a:rPr>
              <a:t>“</a:t>
            </a:r>
            <a:r>
              <a:rPr lang="zh-CN" altLang="en-US" sz="1900">
                <a:solidFill>
                  <a:srgbClr val="FF0000"/>
                </a:solidFill>
                <a:ea typeface="楷体" pitchFamily="49" charset="-122"/>
              </a:rPr>
              <a:t>液体对容器底部</a:t>
            </a:r>
            <a:r>
              <a:rPr lang="zh-CN" altLang="en-US" sz="1900">
                <a:solidFill>
                  <a:srgbClr val="FF0000"/>
                </a:solidFill>
                <a:latin typeface="楷体"/>
                <a:ea typeface="楷体" pitchFamily="49" charset="-122"/>
              </a:rPr>
              <a:t>”</a:t>
            </a:r>
            <a:r>
              <a:rPr lang="zh-CN" altLang="en-US" sz="1900">
                <a:solidFill>
                  <a:srgbClr val="FF0000"/>
                </a:solidFill>
                <a:ea typeface="楷体" pitchFamily="49" charset="-122"/>
              </a:rPr>
              <a:t>。</a:t>
            </a:r>
            <a:endParaRPr lang="zh-CN" altLang="en-US" sz="190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87778" name="矩形 287777"/>
          <p:cNvSpPr>
            <a:spLocks noChangeArrowheads="1"/>
          </p:cNvSpPr>
          <p:nvPr/>
        </p:nvSpPr>
        <p:spPr bwMode="auto">
          <a:xfrm>
            <a:off x="914400" y="5105400"/>
            <a:ext cx="74676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800">
                <a:solidFill>
                  <a:srgbClr val="FF0000"/>
                </a:solidFill>
                <a:latin typeface="宋体" pitchFamily="2" charset="-122"/>
              </a:rPr>
              <a:t>提示：</a:t>
            </a:r>
            <a:r>
              <a:rPr lang="en-US" altLang="zh-CN" sz="1800">
                <a:solidFill>
                  <a:srgbClr val="FF0000"/>
                </a:solidFill>
                <a:latin typeface="宋体" pitchFamily="2" charset="-122"/>
              </a:rPr>
              <a:t>A</a:t>
            </a:r>
            <a:r>
              <a:rPr lang="zh-CN" altLang="en-US" sz="1800">
                <a:solidFill>
                  <a:srgbClr val="FF0000"/>
                </a:solidFill>
                <a:latin typeface="宋体" pitchFamily="2" charset="-122"/>
              </a:rPr>
              <a:t>．</a:t>
            </a:r>
            <a:r>
              <a:rPr lang="zh-CN" altLang="en-US" sz="1800">
                <a:solidFill>
                  <a:schemeClr val="tx1"/>
                </a:solidFill>
                <a:latin typeface="宋体" pitchFamily="2" charset="-122"/>
              </a:rPr>
              <a:t>因为质量相同，所以重力相同，对桌面的压力也相同。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1800">
                <a:solidFill>
                  <a:srgbClr val="FF0000"/>
                </a:solidFill>
                <a:latin typeface="宋体" pitchFamily="2" charset="-122"/>
              </a:rPr>
              <a:t>      </a:t>
            </a:r>
            <a:r>
              <a:rPr lang="en-US" altLang="zh-CN" sz="1800">
                <a:solidFill>
                  <a:srgbClr val="FF0000"/>
                </a:solidFill>
                <a:latin typeface="宋体" pitchFamily="2" charset="-122"/>
              </a:rPr>
              <a:t>B</a:t>
            </a:r>
            <a:r>
              <a:rPr lang="zh-CN" altLang="en-US" sz="1800">
                <a:solidFill>
                  <a:srgbClr val="FF0000"/>
                </a:solidFill>
                <a:latin typeface="宋体" pitchFamily="2" charset="-122"/>
              </a:rPr>
              <a:t>．</a:t>
            </a:r>
            <a:r>
              <a:rPr lang="zh-CN" altLang="en-US" sz="1800">
                <a:solidFill>
                  <a:schemeClr val="tx1"/>
                </a:solidFill>
                <a:latin typeface="宋体" pitchFamily="2" charset="-122"/>
              </a:rPr>
              <a:t>因为压力相同，底面积相同，所以对桌面的压强也相同。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1800">
                <a:solidFill>
                  <a:srgbClr val="FF0000"/>
                </a:solidFill>
                <a:latin typeface="宋体" pitchFamily="2" charset="-122"/>
              </a:rPr>
              <a:t>      </a:t>
            </a:r>
            <a:r>
              <a:rPr lang="en-US" altLang="zh-CN" sz="1800">
                <a:solidFill>
                  <a:srgbClr val="FF0000"/>
                </a:solidFill>
                <a:latin typeface="宋体" pitchFamily="2" charset="-122"/>
              </a:rPr>
              <a:t>C</a:t>
            </a:r>
            <a:r>
              <a:rPr lang="zh-CN" altLang="en-US" sz="1800">
                <a:solidFill>
                  <a:srgbClr val="FF0000"/>
                </a:solidFill>
                <a:latin typeface="宋体" pitchFamily="2" charset="-122"/>
              </a:rPr>
              <a:t>．</a:t>
            </a:r>
            <a:r>
              <a:rPr lang="en-US" altLang="en-US" sz="1800">
                <a:solidFill>
                  <a:schemeClr val="tx1"/>
                </a:solidFill>
                <a:latin typeface="宋体" pitchFamily="2" charset="-122"/>
              </a:rPr>
              <a:t>F＝</a:t>
            </a:r>
            <a:r>
              <a:rPr lang="en-US" altLang="zh-CN" sz="180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ρ</a:t>
            </a:r>
            <a:r>
              <a:rPr lang="en-US" altLang="zh-CN" sz="1800">
                <a:solidFill>
                  <a:schemeClr val="tx1"/>
                </a:solidFill>
                <a:latin typeface="宋体" pitchFamily="2" charset="-122"/>
              </a:rPr>
              <a:t>gSh</a:t>
            </a:r>
            <a:r>
              <a:rPr lang="zh-CN" altLang="en-US" sz="1800">
                <a:solidFill>
                  <a:schemeClr val="tx1"/>
                </a:solidFill>
                <a:latin typeface="宋体" pitchFamily="2" charset="-122"/>
              </a:rPr>
              <a:t>，因为</a:t>
            </a:r>
            <a:r>
              <a:rPr lang="en-US" altLang="zh-CN" sz="1800">
                <a:solidFill>
                  <a:schemeClr val="tx1"/>
                </a:solidFill>
                <a:latin typeface="宋体" pitchFamily="2" charset="-122"/>
              </a:rPr>
              <a:t>h</a:t>
            </a:r>
            <a:r>
              <a:rPr lang="zh-CN" altLang="en-US" sz="1800">
                <a:solidFill>
                  <a:schemeClr val="tx1"/>
                </a:solidFill>
                <a:latin typeface="宋体" pitchFamily="2" charset="-122"/>
              </a:rPr>
              <a:t>不同，所以液体对各容器底部的压力不同。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1800">
                <a:solidFill>
                  <a:srgbClr val="FF0000"/>
                </a:solidFill>
                <a:latin typeface="宋体" pitchFamily="2" charset="-122"/>
              </a:rPr>
              <a:t>      </a:t>
            </a:r>
            <a:r>
              <a:rPr lang="en-US" altLang="zh-CN" sz="1800">
                <a:solidFill>
                  <a:srgbClr val="FF0000"/>
                </a:solidFill>
                <a:latin typeface="宋体" pitchFamily="2" charset="-122"/>
              </a:rPr>
              <a:t>D</a:t>
            </a:r>
            <a:r>
              <a:rPr lang="zh-CN" altLang="en-US" sz="1800">
                <a:solidFill>
                  <a:srgbClr val="FF0000"/>
                </a:solidFill>
                <a:latin typeface="宋体" pitchFamily="2" charset="-122"/>
              </a:rPr>
              <a:t>．</a:t>
            </a:r>
            <a:r>
              <a:rPr lang="en-US" altLang="en-US" sz="1800">
                <a:solidFill>
                  <a:schemeClr val="tx1"/>
                </a:solidFill>
                <a:latin typeface="宋体" pitchFamily="2" charset="-122"/>
              </a:rPr>
              <a:t>P＝</a:t>
            </a:r>
            <a:r>
              <a:rPr lang="en-US" altLang="zh-CN" sz="180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ρ</a:t>
            </a:r>
            <a:r>
              <a:rPr lang="en-US" altLang="zh-CN" sz="1800">
                <a:solidFill>
                  <a:schemeClr val="tx1"/>
                </a:solidFill>
                <a:latin typeface="宋体" pitchFamily="2" charset="-122"/>
              </a:rPr>
              <a:t>gh</a:t>
            </a:r>
            <a:r>
              <a:rPr lang="zh-CN" altLang="en-US" sz="1800">
                <a:solidFill>
                  <a:schemeClr val="tx1"/>
                </a:solidFill>
                <a:latin typeface="宋体" pitchFamily="2" charset="-122"/>
              </a:rPr>
              <a:t>， 因为</a:t>
            </a:r>
            <a:r>
              <a:rPr lang="en-US" altLang="zh-CN" sz="1800">
                <a:solidFill>
                  <a:schemeClr val="tx1"/>
                </a:solidFill>
                <a:latin typeface="宋体" pitchFamily="2" charset="-122"/>
              </a:rPr>
              <a:t>h</a:t>
            </a:r>
            <a:r>
              <a:rPr lang="zh-CN" altLang="en-US" sz="1800">
                <a:solidFill>
                  <a:schemeClr val="tx1"/>
                </a:solidFill>
                <a:latin typeface="宋体" pitchFamily="2" charset="-122"/>
              </a:rPr>
              <a:t>不同，所以液体对各容器底部的压强不同。</a:t>
            </a:r>
          </a:p>
        </p:txBody>
      </p:sp>
      <p:pic>
        <p:nvPicPr>
          <p:cNvPr id="58375" name="Picture 60" descr="back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64" descr="t01c7cec5e45640e58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7" name="图片 13329" descr="ldpi_1098026_2a1c5d7b6-dca9-4393-b961-9d4537c991f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7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7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7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7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7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文本框 264193"/>
          <p:cNvSpPr txBox="1">
            <a:spLocks noChangeArrowheads="1"/>
          </p:cNvSpPr>
          <p:nvPr/>
        </p:nvSpPr>
        <p:spPr bwMode="auto">
          <a:xfrm>
            <a:off x="2362200" y="381000"/>
            <a:ext cx="44100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3000">
                <a:solidFill>
                  <a:srgbClr val="FF0000"/>
                </a:solidFill>
                <a:ea typeface="黑体" pitchFamily="49" charset="-122"/>
              </a:rPr>
              <a:t>二、液体压强的大小</a:t>
            </a:r>
          </a:p>
        </p:txBody>
      </p:sp>
      <p:sp>
        <p:nvSpPr>
          <p:cNvPr id="59394" name="TextBox 1"/>
          <p:cNvSpPr txBox="1">
            <a:spLocks noChangeArrowheads="1"/>
          </p:cNvSpPr>
          <p:nvPr/>
        </p:nvSpPr>
        <p:spPr bwMode="auto">
          <a:xfrm>
            <a:off x="990600" y="1143000"/>
            <a:ext cx="4005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计算液体压强的公式</a:t>
            </a:r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: </a:t>
            </a:r>
          </a:p>
        </p:txBody>
      </p:sp>
      <p:grpSp>
        <p:nvGrpSpPr>
          <p:cNvPr id="2" name="组合 264198"/>
          <p:cNvGrpSpPr>
            <a:grpSpLocks/>
          </p:cNvGrpSpPr>
          <p:nvPr/>
        </p:nvGrpSpPr>
        <p:grpSpPr bwMode="auto">
          <a:xfrm>
            <a:off x="4572000" y="1143000"/>
            <a:ext cx="1981200" cy="473075"/>
            <a:chOff x="1824" y="1728"/>
            <a:chExt cx="1248" cy="298"/>
          </a:xfrm>
        </p:grpSpPr>
        <p:sp>
          <p:nvSpPr>
            <p:cNvPr id="59396" name="矩形 264199" descr="纸莎草纸"/>
            <p:cNvSpPr>
              <a:spLocks noChangeArrowheads="1"/>
            </p:cNvSpPr>
            <p:nvPr/>
          </p:nvSpPr>
          <p:spPr bwMode="auto">
            <a:xfrm>
              <a:off x="1824" y="1728"/>
              <a:ext cx="1248" cy="298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US" altLang="zh-CN" sz="2700" b="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CN" sz="1800">
                <a:solidFill>
                  <a:schemeClr val="tx1"/>
                </a:solidFill>
                <a:latin typeface="宋体" pitchFamily="2" charset="-122"/>
              </a:endParaRPr>
            </a:p>
          </p:txBody>
        </p:sp>
        <p:sp>
          <p:nvSpPr>
            <p:cNvPr id="59397" name="矩形 264200" descr="纸莎草纸"/>
            <p:cNvSpPr>
              <a:spLocks noChangeArrowheads="1"/>
            </p:cNvSpPr>
            <p:nvPr/>
          </p:nvSpPr>
          <p:spPr bwMode="auto">
            <a:xfrm>
              <a:off x="1824" y="1728"/>
              <a:ext cx="1248" cy="256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altLang="zh-CN" sz="2800" i="1">
                  <a:solidFill>
                    <a:srgbClr val="FF0000"/>
                  </a:solidFill>
                  <a:latin typeface="Times New Roman" pitchFamily="18" charset="0"/>
                </a:rPr>
                <a:t>p</a:t>
              </a:r>
              <a:r>
                <a:rPr lang="zh-CN" altLang="en-US" sz="2800" b="0" i="1">
                  <a:solidFill>
                    <a:srgbClr val="FF0000"/>
                  </a:solidFill>
                  <a:ea typeface="DFKai-SB" pitchFamily="65" charset="-120"/>
                </a:rPr>
                <a:t>＝</a:t>
              </a:r>
              <a:r>
                <a:rPr lang="zh-CN" altLang="en-US" sz="2800" i="1">
                  <a:solidFill>
                    <a:srgbClr val="FF0000"/>
                  </a:solidFill>
                </a:rPr>
                <a:t> </a:t>
              </a:r>
              <a:r>
                <a:rPr lang="en-US" altLang="zh-CN" sz="2800" i="1">
                  <a:solidFill>
                    <a:srgbClr val="FF0000"/>
                  </a:solidFill>
                </a:rPr>
                <a:t>ρ</a:t>
              </a:r>
              <a:r>
                <a:rPr lang="en-US" altLang="zh-CN" sz="2800" i="1">
                  <a:solidFill>
                    <a:srgbClr val="FF0000"/>
                  </a:solidFill>
                  <a:latin typeface="DFKai-SB" pitchFamily="65" charset="-120"/>
                  <a:ea typeface="DFKai-SB" pitchFamily="65" charset="-120"/>
                </a:rPr>
                <a:t>gh</a:t>
              </a:r>
            </a:p>
          </p:txBody>
        </p:sp>
      </p:grpSp>
      <p:sp>
        <p:nvSpPr>
          <p:cNvPr id="264203" name="TextBox 1"/>
          <p:cNvSpPr txBox="1">
            <a:spLocks noChangeArrowheads="1"/>
          </p:cNvSpPr>
          <p:nvPr/>
        </p:nvSpPr>
        <p:spPr bwMode="auto">
          <a:xfrm>
            <a:off x="990600" y="1676400"/>
            <a:ext cx="4005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2.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生活中的压强</a:t>
            </a:r>
          </a:p>
        </p:txBody>
      </p:sp>
      <p:sp>
        <p:nvSpPr>
          <p:cNvPr id="264204" name="Rectangle 6"/>
          <p:cNvSpPr>
            <a:spLocks noChangeArrowheads="1"/>
          </p:cNvSpPr>
          <p:nvPr/>
        </p:nvSpPr>
        <p:spPr bwMode="auto">
          <a:xfrm>
            <a:off x="533400" y="2209800"/>
            <a:ext cx="76200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>
                <a:solidFill>
                  <a:srgbClr val="FF0000"/>
                </a:solidFill>
              </a:rPr>
              <a:t>想一想：</a:t>
            </a:r>
            <a:r>
              <a:rPr lang="zh-CN" altLang="en-US">
                <a:solidFill>
                  <a:schemeClr val="tx1"/>
                </a:solidFill>
              </a:rPr>
              <a:t>为什么在鱼市上看不到活的带鱼、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黄花鱼</a:t>
            </a:r>
            <a:r>
              <a:rPr lang="zh-CN" altLang="en-US">
                <a:solidFill>
                  <a:schemeClr val="tx1"/>
                </a:solidFill>
              </a:rPr>
              <a:t>？</a:t>
            </a:r>
          </a:p>
        </p:txBody>
      </p:sp>
      <p:pic>
        <p:nvPicPr>
          <p:cNvPr id="264212" name="图片 264211" descr="203000013182751312720624081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895600"/>
            <a:ext cx="3352800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4213" name="Rectangle 1"/>
          <p:cNvSpPr>
            <a:spLocks noChangeArrowheads="1"/>
          </p:cNvSpPr>
          <p:nvPr/>
        </p:nvSpPr>
        <p:spPr bwMode="auto">
          <a:xfrm>
            <a:off x="609600" y="4648200"/>
            <a:ext cx="8001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88872" anchor="ctr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  <a:latin typeface="宋体" pitchFamily="2" charset="-122"/>
              </a:rPr>
              <a:t>    </a:t>
            </a:r>
            <a:r>
              <a:rPr lang="zh-CN" altLang="en-US" sz="2000">
                <a:solidFill>
                  <a:schemeClr val="tx1"/>
                </a:solidFill>
                <a:latin typeface="宋体" pitchFamily="2" charset="-122"/>
              </a:rPr>
              <a:t>带鱼、黄花鱼都是深水鱼，一般生活在水下</a:t>
            </a:r>
            <a:r>
              <a:rPr lang="zh-CN" altLang="zh-CN" sz="2000">
                <a:solidFill>
                  <a:schemeClr val="tx1"/>
                </a:solidFill>
                <a:latin typeface="宋体" pitchFamily="2" charset="-122"/>
              </a:rPr>
              <a:t>60</a:t>
            </a:r>
            <a:r>
              <a:rPr lang="zh-CN" altLang="en-US" sz="2000">
                <a:solidFill>
                  <a:schemeClr val="tx1"/>
                </a:solidFill>
                <a:latin typeface="宋体" pitchFamily="2" charset="-122"/>
              </a:rPr>
              <a:t>米左右深处，它们体内的压强和海中同一深度的海水压强相当。当它们被捕捞上来时，由于新环境中空气的压强要比带鱼体内的压强小得多，</a:t>
            </a:r>
            <a:r>
              <a:rPr lang="zh-CN" altLang="en-US" sz="2000">
                <a:solidFill>
                  <a:schemeClr val="tx1"/>
                </a:solidFill>
              </a:rPr>
              <a:t>它会由于身体不能适应这种压力的巨大变化而死亡，如</a:t>
            </a:r>
            <a:r>
              <a:rPr lang="zh-CN" altLang="en-US" sz="2000">
                <a:solidFill>
                  <a:schemeClr val="tx1"/>
                </a:solidFill>
                <a:latin typeface="宋体" pitchFamily="2" charset="-122"/>
              </a:rPr>
              <a:t>出现鱼鳔剧烈膨胀以致破裂等。</a:t>
            </a:r>
            <a:endParaRPr lang="zh-CN" altLang="en-US" sz="2000">
              <a:solidFill>
                <a:schemeClr val="tx1"/>
              </a:solidFill>
              <a:latin typeface="宋体" pitchFamily="2" charset="-122"/>
              <a:cs typeface="Arial" pitchFamily="34" charset="0"/>
            </a:endParaRPr>
          </a:p>
        </p:txBody>
      </p:sp>
      <p:pic>
        <p:nvPicPr>
          <p:cNvPr id="264215" name="图片 264214" descr="19300534422882135616814758676"/>
          <p:cNvPicPr>
            <a:picLocks noChangeAspect="1" noChangeArrowheads="1"/>
          </p:cNvPicPr>
          <p:nvPr/>
        </p:nvPicPr>
        <p:blipFill>
          <a:blip r:embed="rId4" cstate="print"/>
          <a:srcRect t="17978" b="20898"/>
          <a:stretch>
            <a:fillRect/>
          </a:stretch>
        </p:blipFill>
        <p:spPr bwMode="auto">
          <a:xfrm>
            <a:off x="4495800" y="2895600"/>
            <a:ext cx="3810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3" name="Picture 60" descr="back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4" name="Picture 64" descr="t01c7cec5e45640e58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5" name="图片 13329" descr="ldpi_1098026_2a1c5d7b6-dca9-4393-b961-9d4537c991f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642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64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64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03" grpId="0"/>
      <p:bldP spid="264204" grpId="0"/>
      <p:bldP spid="2642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文本框 265217"/>
          <p:cNvSpPr txBox="1">
            <a:spLocks noChangeArrowheads="1"/>
          </p:cNvSpPr>
          <p:nvPr/>
        </p:nvSpPr>
        <p:spPr bwMode="auto">
          <a:xfrm>
            <a:off x="1295400" y="381000"/>
            <a:ext cx="6553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3000">
                <a:solidFill>
                  <a:srgbClr val="FF0000"/>
                </a:solidFill>
                <a:ea typeface="黑体" pitchFamily="49" charset="-122"/>
              </a:rPr>
              <a:t>三、</a:t>
            </a:r>
            <a:r>
              <a:rPr lang="zh-CN" altLang="en-US" sz="3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连通器 </a:t>
            </a:r>
            <a:r>
              <a:rPr lang="en-US" altLang="zh-CN" sz="3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3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液体压强的应用</a:t>
            </a:r>
          </a:p>
        </p:txBody>
      </p:sp>
      <p:sp>
        <p:nvSpPr>
          <p:cNvPr id="265228" name="矩形 265227"/>
          <p:cNvSpPr>
            <a:spLocks noChangeArrowheads="1"/>
          </p:cNvSpPr>
          <p:nvPr/>
        </p:nvSpPr>
        <p:spPr bwMode="auto">
          <a:xfrm>
            <a:off x="762000" y="1066800"/>
            <a:ext cx="207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．概念 </a:t>
            </a:r>
          </a:p>
        </p:txBody>
      </p:sp>
      <p:sp>
        <p:nvSpPr>
          <p:cNvPr id="265229" name="TextBox 2"/>
          <p:cNvSpPr txBox="1">
            <a:spLocks noChangeArrowheads="1"/>
          </p:cNvSpPr>
          <p:nvPr/>
        </p:nvSpPr>
        <p:spPr bwMode="auto">
          <a:xfrm>
            <a:off x="2057400" y="1066800"/>
            <a:ext cx="61214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300">
                <a:solidFill>
                  <a:schemeClr val="tx1"/>
                </a:solidFill>
                <a:latin typeface="Times New Roman" pitchFamily="18" charset="0"/>
              </a:rPr>
              <a:t>上端开口、下端连通的容器</a:t>
            </a:r>
          </a:p>
        </p:txBody>
      </p:sp>
      <p:pic>
        <p:nvPicPr>
          <p:cNvPr id="265231" name="Picture 4"/>
          <p:cNvPicPr>
            <a:picLocks noChangeAspect="1" noChangeArrowheads="1"/>
          </p:cNvPicPr>
          <p:nvPr/>
        </p:nvPicPr>
        <p:blipFill>
          <a:blip r:embed="rId2" cstate="print"/>
          <a:srcRect l="2744" t="2315" r="3395" b="7439"/>
          <a:stretch>
            <a:fillRect/>
          </a:stretch>
        </p:blipFill>
        <p:spPr bwMode="auto">
          <a:xfrm>
            <a:off x="1524000" y="3657600"/>
            <a:ext cx="2139950" cy="2438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</p:pic>
      <p:pic>
        <p:nvPicPr>
          <p:cNvPr id="265232" name="图片 265231" descr="W0201404244957273534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657600"/>
            <a:ext cx="24844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5233" name="矩形 265232"/>
          <p:cNvSpPr>
            <a:spLocks noChangeArrowheads="1"/>
          </p:cNvSpPr>
          <p:nvPr/>
        </p:nvSpPr>
        <p:spPr bwMode="auto">
          <a:xfrm>
            <a:off x="457200" y="1600200"/>
            <a:ext cx="33750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2</a:t>
            </a:r>
            <a:r>
              <a:rPr lang="zh-CN" altLang="en-US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．连通器的特点</a:t>
            </a:r>
            <a:r>
              <a:rPr lang="zh-CN" altLang="en-US" sz="230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</a:t>
            </a:r>
          </a:p>
        </p:txBody>
      </p:sp>
      <p:sp>
        <p:nvSpPr>
          <p:cNvPr id="265234" name="TextBox 8" descr="蓝色面巾纸"/>
          <p:cNvSpPr txBox="1">
            <a:spLocks noChangeArrowheads="1"/>
          </p:cNvSpPr>
          <p:nvPr/>
        </p:nvSpPr>
        <p:spPr bwMode="auto">
          <a:xfrm>
            <a:off x="609600" y="2133600"/>
            <a:ext cx="8001000" cy="930275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    </a:t>
            </a:r>
            <a:r>
              <a:rPr lang="zh-CN" altLang="en-US">
                <a:solidFill>
                  <a:srgbClr val="0000CC"/>
                </a:solidFill>
                <a:latin typeface="宋体" pitchFamily="2" charset="-122"/>
              </a:rPr>
              <a:t>连通器里装同种液体，当液体不流动时，连通器各部分中的液面总是相平的。</a:t>
            </a:r>
          </a:p>
        </p:txBody>
      </p:sp>
      <p:pic>
        <p:nvPicPr>
          <p:cNvPr id="60424" name="Picture 60" descr="back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5" name="Picture 64" descr="t01c7cec5e45640e58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6" name="图片 13329" descr="ldpi_1098026_2a1c5d7b6-dca9-4393-b961-9d4537c991f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5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5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1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6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8" grpId="0"/>
      <p:bldP spid="265229" grpId="0"/>
      <p:bldP spid="265233" grpId="0"/>
      <p:bldP spid="26523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文本框 266241"/>
          <p:cNvSpPr txBox="1">
            <a:spLocks noChangeArrowheads="1"/>
          </p:cNvSpPr>
          <p:nvPr/>
        </p:nvSpPr>
        <p:spPr bwMode="auto">
          <a:xfrm>
            <a:off x="1295400" y="381000"/>
            <a:ext cx="6553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3000">
                <a:solidFill>
                  <a:srgbClr val="FF0000"/>
                </a:solidFill>
                <a:ea typeface="黑体" pitchFamily="49" charset="-122"/>
              </a:rPr>
              <a:t>三、</a:t>
            </a:r>
            <a:r>
              <a:rPr lang="zh-CN" altLang="en-US" sz="3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连通器 </a:t>
            </a:r>
            <a:r>
              <a:rPr lang="en-US" altLang="zh-CN" sz="3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3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液体压强的应用</a:t>
            </a:r>
          </a:p>
        </p:txBody>
      </p:sp>
      <p:sp>
        <p:nvSpPr>
          <p:cNvPr id="61442" name="矩形 266242"/>
          <p:cNvSpPr>
            <a:spLocks noChangeArrowheads="1"/>
          </p:cNvSpPr>
          <p:nvPr/>
        </p:nvSpPr>
        <p:spPr bwMode="auto">
          <a:xfrm>
            <a:off x="762000" y="1066800"/>
            <a:ext cx="207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．概念 </a:t>
            </a:r>
          </a:p>
        </p:txBody>
      </p:sp>
      <p:sp>
        <p:nvSpPr>
          <p:cNvPr id="61443" name="TextBox 2"/>
          <p:cNvSpPr txBox="1">
            <a:spLocks noChangeArrowheads="1"/>
          </p:cNvSpPr>
          <p:nvPr/>
        </p:nvSpPr>
        <p:spPr bwMode="auto">
          <a:xfrm>
            <a:off x="2057400" y="1066800"/>
            <a:ext cx="61214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300">
                <a:solidFill>
                  <a:schemeClr val="tx1"/>
                </a:solidFill>
                <a:latin typeface="Times New Roman" pitchFamily="18" charset="0"/>
              </a:rPr>
              <a:t>上端开口、下端连通的容器</a:t>
            </a:r>
          </a:p>
        </p:txBody>
      </p:sp>
      <p:sp>
        <p:nvSpPr>
          <p:cNvPr id="61444" name="矩形 266246"/>
          <p:cNvSpPr>
            <a:spLocks noChangeArrowheads="1"/>
          </p:cNvSpPr>
          <p:nvPr/>
        </p:nvSpPr>
        <p:spPr bwMode="auto">
          <a:xfrm>
            <a:off x="457200" y="1600200"/>
            <a:ext cx="33750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2</a:t>
            </a:r>
            <a:r>
              <a:rPr lang="zh-CN" altLang="en-US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．连通器的特点</a:t>
            </a:r>
            <a:r>
              <a:rPr lang="zh-CN" altLang="en-US" sz="230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</a:t>
            </a:r>
          </a:p>
        </p:txBody>
      </p:sp>
      <p:sp>
        <p:nvSpPr>
          <p:cNvPr id="61445" name="TextBox 8" descr="蓝色面巾纸"/>
          <p:cNvSpPr txBox="1">
            <a:spLocks noChangeArrowheads="1"/>
          </p:cNvSpPr>
          <p:nvPr/>
        </p:nvSpPr>
        <p:spPr bwMode="auto">
          <a:xfrm>
            <a:off x="609600" y="2133600"/>
            <a:ext cx="8001000" cy="930275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    </a:t>
            </a:r>
            <a:r>
              <a:rPr lang="zh-CN" altLang="en-US">
                <a:solidFill>
                  <a:srgbClr val="0000CC"/>
                </a:solidFill>
                <a:latin typeface="宋体" pitchFamily="2" charset="-122"/>
              </a:rPr>
              <a:t>连通器里装同种液体，当液体不流动时，连通器各部分中的液面总是相平的。</a:t>
            </a:r>
          </a:p>
        </p:txBody>
      </p:sp>
      <p:sp>
        <p:nvSpPr>
          <p:cNvPr id="266249" name="矩形 266248"/>
          <p:cNvSpPr>
            <a:spLocks noChangeArrowheads="1"/>
          </p:cNvSpPr>
          <p:nvPr/>
        </p:nvSpPr>
        <p:spPr bwMode="auto">
          <a:xfrm>
            <a:off x="762000" y="3200400"/>
            <a:ext cx="6553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想一想</a:t>
            </a:r>
            <a:r>
              <a:rPr lang="zh-CN" altLang="en-US">
                <a:solidFill>
                  <a:srgbClr val="FF0000"/>
                </a:solidFill>
                <a:latin typeface="宋体" pitchFamily="2" charset="-122"/>
              </a:rPr>
              <a:t> 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奶牛自动饮水机是连通器吗？</a:t>
            </a:r>
          </a:p>
        </p:txBody>
      </p:sp>
      <p:pic>
        <p:nvPicPr>
          <p:cNvPr id="266250" name="图片 266249" descr="100226537"/>
          <p:cNvPicPr>
            <a:picLocks noChangeAspect="1" noChangeArrowheads="1"/>
          </p:cNvPicPr>
          <p:nvPr/>
        </p:nvPicPr>
        <p:blipFill>
          <a:blip r:embed="rId3" cstate="print"/>
          <a:srcRect t="34344"/>
          <a:stretch>
            <a:fillRect/>
          </a:stretch>
        </p:blipFill>
        <p:spPr bwMode="auto">
          <a:xfrm>
            <a:off x="1905000" y="3810000"/>
            <a:ext cx="49530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8" name="Picture 60" descr="bac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9" name="Picture 64" descr="t01c7cec5e45640e58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0" name="图片 13329" descr="ldpi_1098026_2a1c5d7b6-dca9-4393-b961-9d4537c991f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6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33400" y="1219200"/>
            <a:ext cx="81915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zh-CN">
                <a:solidFill>
                  <a:srgbClr val="008000"/>
                </a:solidFill>
                <a:latin typeface="宋体" pitchFamily="2" charset="-122"/>
              </a:rPr>
              <a:t>    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静止桌面的水杯，由于重力的作用，对支撑它的桌面会产生压力，因而对桌面会产生压强。那么装在杯子里的水对杯底也有压强吗？如果对杯底有，那么对杯壁有没有呢？ </a:t>
            </a:r>
          </a:p>
        </p:txBody>
      </p:sp>
      <p:sp>
        <p:nvSpPr>
          <p:cNvPr id="34818" name="文本框 115714"/>
          <p:cNvSpPr txBox="1">
            <a:spLocks noChangeArrowheads="1"/>
          </p:cNvSpPr>
          <p:nvPr/>
        </p:nvSpPr>
        <p:spPr bwMode="auto">
          <a:xfrm>
            <a:off x="1828800" y="533400"/>
            <a:ext cx="56261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3000">
                <a:solidFill>
                  <a:srgbClr val="FF0000"/>
                </a:solidFill>
                <a:ea typeface="黑体" pitchFamily="49" charset="-122"/>
              </a:rPr>
              <a:t>引入：液体内部具有压强吗？</a:t>
            </a:r>
          </a:p>
        </p:txBody>
      </p:sp>
      <p:pic>
        <p:nvPicPr>
          <p:cNvPr id="115716" name="图片 115715" descr="8737320_220013690001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971800"/>
            <a:ext cx="237966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7" name="图片 115716" descr="%B1%AD%D7%D3%BA%CD%B1%AD-45888338"/>
          <p:cNvPicPr>
            <a:picLocks noChangeAspect="1" noChangeArrowheads="1"/>
          </p:cNvPicPr>
          <p:nvPr/>
        </p:nvPicPr>
        <p:blipFill>
          <a:blip r:embed="rId3" cstate="print"/>
          <a:srcRect b="7980"/>
          <a:stretch>
            <a:fillRect/>
          </a:stretch>
        </p:blipFill>
        <p:spPr bwMode="auto">
          <a:xfrm>
            <a:off x="1447800" y="3352800"/>
            <a:ext cx="2971800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60" descr="bac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4" descr="t01c7cec5e45640e58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图片 13329" descr="ldpi_1098026_2a1c5d7b6-dca9-4393-b961-9d4537c991f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文本框 267265"/>
          <p:cNvSpPr txBox="1">
            <a:spLocks noChangeArrowheads="1"/>
          </p:cNvSpPr>
          <p:nvPr/>
        </p:nvSpPr>
        <p:spPr bwMode="auto">
          <a:xfrm>
            <a:off x="1295400" y="381000"/>
            <a:ext cx="6553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3000">
                <a:solidFill>
                  <a:srgbClr val="FF0000"/>
                </a:solidFill>
                <a:ea typeface="黑体" pitchFamily="49" charset="-122"/>
              </a:rPr>
              <a:t>三、</a:t>
            </a:r>
            <a:r>
              <a:rPr lang="zh-CN" altLang="en-US" sz="3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连通器 </a:t>
            </a:r>
            <a:r>
              <a:rPr lang="en-US" altLang="zh-CN" sz="3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3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液体压强的应用</a:t>
            </a:r>
          </a:p>
        </p:txBody>
      </p:sp>
      <p:sp>
        <p:nvSpPr>
          <p:cNvPr id="62466" name="矩形 267266"/>
          <p:cNvSpPr>
            <a:spLocks noChangeArrowheads="1"/>
          </p:cNvSpPr>
          <p:nvPr/>
        </p:nvSpPr>
        <p:spPr bwMode="auto">
          <a:xfrm>
            <a:off x="762000" y="1066800"/>
            <a:ext cx="207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．概念 </a:t>
            </a:r>
          </a:p>
        </p:txBody>
      </p:sp>
      <p:sp>
        <p:nvSpPr>
          <p:cNvPr id="62467" name="TextBox 2"/>
          <p:cNvSpPr txBox="1">
            <a:spLocks noChangeArrowheads="1"/>
          </p:cNvSpPr>
          <p:nvPr/>
        </p:nvSpPr>
        <p:spPr bwMode="auto">
          <a:xfrm>
            <a:off x="2057400" y="1066800"/>
            <a:ext cx="61214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300">
                <a:solidFill>
                  <a:schemeClr val="tx1"/>
                </a:solidFill>
                <a:latin typeface="Times New Roman" pitchFamily="18" charset="0"/>
              </a:rPr>
              <a:t>上端开口、下端连通的容器</a:t>
            </a:r>
          </a:p>
        </p:txBody>
      </p:sp>
      <p:sp>
        <p:nvSpPr>
          <p:cNvPr id="62468" name="矩形 267268"/>
          <p:cNvSpPr>
            <a:spLocks noChangeArrowheads="1"/>
          </p:cNvSpPr>
          <p:nvPr/>
        </p:nvSpPr>
        <p:spPr bwMode="auto">
          <a:xfrm>
            <a:off x="457200" y="1600200"/>
            <a:ext cx="33750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2</a:t>
            </a:r>
            <a:r>
              <a:rPr lang="zh-CN" altLang="en-US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．连通器的特点</a:t>
            </a:r>
            <a:r>
              <a:rPr lang="zh-CN" altLang="en-US" sz="230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</a:t>
            </a:r>
          </a:p>
        </p:txBody>
      </p:sp>
      <p:sp>
        <p:nvSpPr>
          <p:cNvPr id="267273" name="TextBox 1"/>
          <p:cNvSpPr txBox="1">
            <a:spLocks noChangeArrowheads="1"/>
          </p:cNvSpPr>
          <p:nvPr/>
        </p:nvSpPr>
        <p:spPr bwMode="auto">
          <a:xfrm>
            <a:off x="762000" y="2057400"/>
            <a:ext cx="4410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．连通器的应用</a:t>
            </a:r>
            <a:r>
              <a:rPr lang="zh-CN" altLang="en-US" sz="26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</a:p>
        </p:txBody>
      </p:sp>
      <p:sp>
        <p:nvSpPr>
          <p:cNvPr id="267274" name="矩形 267273"/>
          <p:cNvSpPr>
            <a:spLocks noChangeArrowheads="1"/>
          </p:cNvSpPr>
          <p:nvPr/>
        </p:nvSpPr>
        <p:spPr bwMode="auto">
          <a:xfrm>
            <a:off x="1828800" y="2133600"/>
            <a:ext cx="6553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zh-CN" altLang="en-US" sz="2100">
                <a:solidFill>
                  <a:schemeClr val="tx1"/>
                </a:solidFill>
              </a:rPr>
              <a:t>茶壶   水位计   自来水管   过路涵洞    船闸 </a:t>
            </a:r>
          </a:p>
        </p:txBody>
      </p:sp>
      <p:pic>
        <p:nvPicPr>
          <p:cNvPr id="267281" name="图片 267280" descr="2305-1101121KA885"/>
          <p:cNvPicPr>
            <a:picLocks noChangeAspect="1" noChangeArrowheads="1"/>
          </p:cNvPicPr>
          <p:nvPr/>
        </p:nvPicPr>
        <p:blipFill>
          <a:blip r:embed="rId2" cstate="print"/>
          <a:srcRect l="20833" t="25066"/>
          <a:stretch>
            <a:fillRect/>
          </a:stretch>
        </p:blipFill>
        <p:spPr bwMode="auto">
          <a:xfrm>
            <a:off x="533400" y="3429000"/>
            <a:ext cx="335280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285" name="图片 267284" descr="1EDFC3~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200400"/>
            <a:ext cx="260191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286" name="图片 267285" descr="201011100145147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91385">
            <a:off x="7010400" y="2819400"/>
            <a:ext cx="122396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4" name="Picture 60" descr="back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5" name="Picture 64" descr="t01c7cec5e45640e58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6" name="图片 13329" descr="ldpi_1098026_2a1c5d7b6-dca9-4393-b961-9d4537c991f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7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7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7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73" grpId="0"/>
      <p:bldP spid="26727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文本框 268289"/>
          <p:cNvSpPr txBox="1">
            <a:spLocks noChangeArrowheads="1"/>
          </p:cNvSpPr>
          <p:nvPr/>
        </p:nvSpPr>
        <p:spPr bwMode="auto">
          <a:xfrm>
            <a:off x="1295400" y="381000"/>
            <a:ext cx="6553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3000">
                <a:solidFill>
                  <a:srgbClr val="FF0000"/>
                </a:solidFill>
                <a:ea typeface="黑体" pitchFamily="49" charset="-122"/>
              </a:rPr>
              <a:t>三、</a:t>
            </a:r>
            <a:r>
              <a:rPr lang="zh-CN" altLang="en-US" sz="3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连通器 </a:t>
            </a:r>
            <a:r>
              <a:rPr lang="en-US" altLang="zh-CN" sz="3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3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液体压强的应用</a:t>
            </a:r>
          </a:p>
        </p:txBody>
      </p:sp>
      <p:sp>
        <p:nvSpPr>
          <p:cNvPr id="63490" name="矩形 268290"/>
          <p:cNvSpPr>
            <a:spLocks noChangeArrowheads="1"/>
          </p:cNvSpPr>
          <p:nvPr/>
        </p:nvSpPr>
        <p:spPr bwMode="auto">
          <a:xfrm>
            <a:off x="762000" y="1066800"/>
            <a:ext cx="207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．概念 </a:t>
            </a:r>
          </a:p>
        </p:txBody>
      </p:sp>
      <p:sp>
        <p:nvSpPr>
          <p:cNvPr id="63491" name="TextBox 2"/>
          <p:cNvSpPr txBox="1">
            <a:spLocks noChangeArrowheads="1"/>
          </p:cNvSpPr>
          <p:nvPr/>
        </p:nvSpPr>
        <p:spPr bwMode="auto">
          <a:xfrm>
            <a:off x="2057400" y="1066800"/>
            <a:ext cx="61214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300">
                <a:solidFill>
                  <a:schemeClr val="tx1"/>
                </a:solidFill>
                <a:latin typeface="Times New Roman" pitchFamily="18" charset="0"/>
              </a:rPr>
              <a:t>上端开口、下端连通的容器</a:t>
            </a:r>
          </a:p>
        </p:txBody>
      </p:sp>
      <p:sp>
        <p:nvSpPr>
          <p:cNvPr id="63492" name="矩形 268292"/>
          <p:cNvSpPr>
            <a:spLocks noChangeArrowheads="1"/>
          </p:cNvSpPr>
          <p:nvPr/>
        </p:nvSpPr>
        <p:spPr bwMode="auto">
          <a:xfrm>
            <a:off x="457200" y="1600200"/>
            <a:ext cx="33750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2</a:t>
            </a:r>
            <a:r>
              <a:rPr lang="zh-CN" altLang="en-US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．连通器的特点</a:t>
            </a:r>
            <a:r>
              <a:rPr lang="zh-CN" altLang="en-US" sz="230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</a:t>
            </a:r>
          </a:p>
        </p:txBody>
      </p:sp>
      <p:sp>
        <p:nvSpPr>
          <p:cNvPr id="63493" name="TextBox 1"/>
          <p:cNvSpPr txBox="1">
            <a:spLocks noChangeArrowheads="1"/>
          </p:cNvSpPr>
          <p:nvPr/>
        </p:nvSpPr>
        <p:spPr bwMode="auto">
          <a:xfrm>
            <a:off x="762000" y="2057400"/>
            <a:ext cx="4410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．连通器的应用</a:t>
            </a:r>
            <a:r>
              <a:rPr lang="zh-CN" altLang="en-US" sz="26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</a:p>
        </p:txBody>
      </p:sp>
      <p:sp>
        <p:nvSpPr>
          <p:cNvPr id="63494" name="矩形 268294"/>
          <p:cNvSpPr>
            <a:spLocks noChangeArrowheads="1"/>
          </p:cNvSpPr>
          <p:nvPr/>
        </p:nvSpPr>
        <p:spPr bwMode="auto">
          <a:xfrm>
            <a:off x="1828800" y="2133600"/>
            <a:ext cx="6553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zh-CN" altLang="en-US" sz="2100">
                <a:solidFill>
                  <a:schemeClr val="tx1"/>
                </a:solidFill>
              </a:rPr>
              <a:t>茶壶   水位计   自来水管   过路涵洞    船闸 </a:t>
            </a:r>
          </a:p>
        </p:txBody>
      </p:sp>
      <p:pic>
        <p:nvPicPr>
          <p:cNvPr id="268299" name="Picture 10" descr="8-12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971800"/>
            <a:ext cx="3657600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300" name="图片 268299" descr="20130607181914-19997656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048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8301" name="矩形 268300"/>
          <p:cNvSpPr>
            <a:spLocks noChangeArrowheads="1"/>
          </p:cNvSpPr>
          <p:nvPr/>
        </p:nvSpPr>
        <p:spPr bwMode="auto">
          <a:xfrm>
            <a:off x="5867400" y="541020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000">
                <a:solidFill>
                  <a:schemeClr val="tx1"/>
                </a:solidFill>
              </a:rPr>
              <a:t>过路涵洞</a:t>
            </a:r>
          </a:p>
        </p:txBody>
      </p:sp>
      <p:pic>
        <p:nvPicPr>
          <p:cNvPr id="63498" name="Picture 60" descr="bac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9" name="Picture 64" descr="t01c7cec5e45640e58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0" name="图片 13329" descr="ldpi_1098026_2a1c5d7b6-dca9-4393-b961-9d4537c991f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8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8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8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30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文本框 269313"/>
          <p:cNvSpPr txBox="1">
            <a:spLocks noChangeArrowheads="1"/>
          </p:cNvSpPr>
          <p:nvPr/>
        </p:nvSpPr>
        <p:spPr bwMode="auto">
          <a:xfrm>
            <a:off x="1295400" y="381000"/>
            <a:ext cx="6553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3000">
                <a:solidFill>
                  <a:srgbClr val="FF0000"/>
                </a:solidFill>
                <a:ea typeface="黑体" pitchFamily="49" charset="-122"/>
              </a:rPr>
              <a:t>三、</a:t>
            </a:r>
            <a:r>
              <a:rPr lang="zh-CN" altLang="en-US" sz="3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连通器 </a:t>
            </a:r>
            <a:r>
              <a:rPr lang="en-US" altLang="zh-CN" sz="3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3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液体压强的应用</a:t>
            </a:r>
          </a:p>
        </p:txBody>
      </p:sp>
      <p:sp>
        <p:nvSpPr>
          <p:cNvPr id="64514" name="矩形 269314"/>
          <p:cNvSpPr>
            <a:spLocks noChangeArrowheads="1"/>
          </p:cNvSpPr>
          <p:nvPr/>
        </p:nvSpPr>
        <p:spPr bwMode="auto">
          <a:xfrm>
            <a:off x="762000" y="1066800"/>
            <a:ext cx="207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．概念 </a:t>
            </a:r>
          </a:p>
        </p:txBody>
      </p:sp>
      <p:sp>
        <p:nvSpPr>
          <p:cNvPr id="64515" name="TextBox 2"/>
          <p:cNvSpPr txBox="1">
            <a:spLocks noChangeArrowheads="1"/>
          </p:cNvSpPr>
          <p:nvPr/>
        </p:nvSpPr>
        <p:spPr bwMode="auto">
          <a:xfrm>
            <a:off x="2057400" y="1066800"/>
            <a:ext cx="61214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300">
                <a:solidFill>
                  <a:schemeClr val="tx1"/>
                </a:solidFill>
                <a:latin typeface="Times New Roman" pitchFamily="18" charset="0"/>
              </a:rPr>
              <a:t>上端开口、下端连通的容器</a:t>
            </a:r>
            <a:endParaRPr lang="zh-CN" altLang="en-US" sz="2100">
              <a:solidFill>
                <a:schemeClr val="tx1"/>
              </a:solidFill>
            </a:endParaRPr>
          </a:p>
        </p:txBody>
      </p:sp>
      <p:sp>
        <p:nvSpPr>
          <p:cNvPr id="64516" name="矩形 269316"/>
          <p:cNvSpPr>
            <a:spLocks noChangeArrowheads="1"/>
          </p:cNvSpPr>
          <p:nvPr/>
        </p:nvSpPr>
        <p:spPr bwMode="auto">
          <a:xfrm>
            <a:off x="457200" y="1600200"/>
            <a:ext cx="33750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2</a:t>
            </a:r>
            <a:r>
              <a:rPr lang="zh-CN" altLang="en-US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．连通器的特点</a:t>
            </a:r>
            <a:r>
              <a:rPr lang="zh-CN" altLang="en-US" sz="230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</a:t>
            </a:r>
          </a:p>
        </p:txBody>
      </p:sp>
      <p:sp>
        <p:nvSpPr>
          <p:cNvPr id="64517" name="TextBox 1"/>
          <p:cNvSpPr txBox="1">
            <a:spLocks noChangeArrowheads="1"/>
          </p:cNvSpPr>
          <p:nvPr/>
        </p:nvSpPr>
        <p:spPr bwMode="auto">
          <a:xfrm>
            <a:off x="762000" y="2057400"/>
            <a:ext cx="4410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．连通器的应用</a:t>
            </a:r>
            <a:r>
              <a:rPr lang="zh-CN" altLang="en-US" sz="26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</a:p>
        </p:txBody>
      </p:sp>
      <p:sp>
        <p:nvSpPr>
          <p:cNvPr id="64518" name="矩形 269318"/>
          <p:cNvSpPr>
            <a:spLocks noChangeArrowheads="1"/>
          </p:cNvSpPr>
          <p:nvPr/>
        </p:nvSpPr>
        <p:spPr bwMode="auto">
          <a:xfrm>
            <a:off x="1828800" y="2133600"/>
            <a:ext cx="6553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zh-CN" altLang="en-US" sz="2100">
                <a:solidFill>
                  <a:schemeClr val="tx1"/>
                </a:solidFill>
              </a:rPr>
              <a:t>茶壶   水位计   自来水管   过路涵洞    船闸 </a:t>
            </a:r>
          </a:p>
        </p:txBody>
      </p:sp>
      <p:pic>
        <p:nvPicPr>
          <p:cNvPr id="269325" name="图片 269324" descr="201509231213272075"/>
          <p:cNvPicPr>
            <a:picLocks noChangeAspect="1" noChangeArrowheads="1"/>
          </p:cNvPicPr>
          <p:nvPr/>
        </p:nvPicPr>
        <p:blipFill>
          <a:blip r:embed="rId2" cstate="print"/>
          <a:srcRect t="5841"/>
          <a:stretch>
            <a:fillRect/>
          </a:stretch>
        </p:blipFill>
        <p:spPr bwMode="auto">
          <a:xfrm>
            <a:off x="838200" y="2667000"/>
            <a:ext cx="7467600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0" name="Picture 60" descr="back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1" name="Picture 64" descr="t01c7cec5e45640e58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2" name="图片 13329" descr="ldpi_1098026_2a1c5d7b6-dca9-4393-b961-9d4537c991f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9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矩形 270341"/>
          <p:cNvSpPr>
            <a:spLocks noChangeArrowheads="1"/>
          </p:cNvSpPr>
          <p:nvPr/>
        </p:nvSpPr>
        <p:spPr bwMode="auto">
          <a:xfrm>
            <a:off x="2057400" y="381000"/>
            <a:ext cx="541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3200" b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 </a:t>
            </a:r>
            <a:r>
              <a:rPr lang="zh-CN" altLang="en-US" sz="3200" b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科学世界：船闸工作原理 </a:t>
            </a:r>
          </a:p>
        </p:txBody>
      </p:sp>
      <p:pic>
        <p:nvPicPr>
          <p:cNvPr id="270347" name="图片 270346" descr="XIN_49~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71600"/>
            <a:ext cx="35099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0348" name="图片 270347" descr="XIN_F6~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371600"/>
            <a:ext cx="42767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0349" name="文本框 270348" descr="新闻纸"/>
          <p:cNvSpPr txBox="1">
            <a:spLocks noChangeArrowheads="1"/>
          </p:cNvSpPr>
          <p:nvPr/>
        </p:nvSpPr>
        <p:spPr bwMode="auto">
          <a:xfrm>
            <a:off x="4191000" y="4114800"/>
            <a:ext cx="4410075" cy="2187575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zh-CN" altLang="en-US">
                <a:solidFill>
                  <a:srgbClr val="FF3300"/>
                </a:solidFill>
                <a:latin typeface="宋体" pitchFamily="2" charset="-122"/>
              </a:rPr>
              <a:t>　</a:t>
            </a:r>
            <a:r>
              <a:rPr lang="zh-CN" altLang="en-US">
                <a:solidFill>
                  <a:schemeClr val="hlink"/>
                </a:solidFill>
                <a:latin typeface="宋体" pitchFamily="2" charset="-122"/>
              </a:rPr>
              <a:t>　</a:t>
            </a:r>
            <a:r>
              <a:rPr lang="zh-CN" altLang="en-US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三峡大坝的双线五级船闸全长</a:t>
            </a:r>
            <a:r>
              <a:rPr lang="en-US" altLang="zh-CN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6.4</a:t>
            </a:r>
            <a:r>
              <a:rPr lang="zh-CN" altLang="en-US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公里，船闸上下落差达</a:t>
            </a:r>
            <a:r>
              <a:rPr lang="en-US" altLang="zh-CN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113</a:t>
            </a:r>
            <a:r>
              <a:rPr lang="zh-CN" altLang="en-US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米，船舶通过船闸要翻越</a:t>
            </a:r>
            <a:r>
              <a:rPr lang="en-US" altLang="zh-CN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40</a:t>
            </a:r>
            <a:r>
              <a:rPr lang="zh-CN" altLang="en-US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层楼房的高度，规模举世无双，</a:t>
            </a:r>
            <a:r>
              <a:rPr lang="zh-CN" altLang="en-US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是世界上最大的船闸。 </a:t>
            </a:r>
            <a:endParaRPr lang="zh-CN" altLang="en-US" b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70350" name="矩形 270349"/>
          <p:cNvSpPr>
            <a:spLocks noChangeArrowheads="1" noChangeShapeType="1" noTextEdit="1"/>
          </p:cNvSpPr>
          <p:nvPr/>
        </p:nvSpPr>
        <p:spPr bwMode="auto">
          <a:xfrm>
            <a:off x="1981200" y="2133600"/>
            <a:ext cx="5257800" cy="1752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华文新魏"/>
                <a:ea typeface="华文新魏"/>
              </a:rPr>
              <a:t>三峡船闸 </a:t>
            </a:r>
          </a:p>
        </p:txBody>
      </p:sp>
      <p:pic>
        <p:nvPicPr>
          <p:cNvPr id="65542" name="Picture 60" descr="back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64" descr="t01c7cec5e45640e58e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图片 13329" descr="ldpi_1098026_2a1c5d7b6-dca9-4393-b961-9d4537c991ff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0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0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0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0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03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0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03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0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03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0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03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03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9" grpId="0" animBg="1"/>
      <p:bldP spid="270350" grpId="0" animBg="1"/>
      <p:bldP spid="270350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矩形 293889"/>
          <p:cNvSpPr>
            <a:spLocks noChangeArrowheads="1"/>
          </p:cNvSpPr>
          <p:nvPr/>
        </p:nvSpPr>
        <p:spPr bwMode="auto">
          <a:xfrm>
            <a:off x="2057400" y="381000"/>
            <a:ext cx="541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3200" b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 </a:t>
            </a:r>
            <a:r>
              <a:rPr lang="zh-CN" altLang="en-US" sz="3200" b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科学世界：船闸工作原理 </a:t>
            </a:r>
          </a:p>
        </p:txBody>
      </p:sp>
      <p:sp>
        <p:nvSpPr>
          <p:cNvPr id="66562" name="Line 5"/>
          <p:cNvSpPr>
            <a:spLocks noChangeShapeType="1"/>
          </p:cNvSpPr>
          <p:nvPr/>
        </p:nvSpPr>
        <p:spPr bwMode="auto">
          <a:xfrm>
            <a:off x="0" y="5638800"/>
            <a:ext cx="281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563" name="Line 5"/>
          <p:cNvSpPr>
            <a:spLocks noChangeShapeType="1"/>
          </p:cNvSpPr>
          <p:nvPr/>
        </p:nvSpPr>
        <p:spPr bwMode="auto">
          <a:xfrm>
            <a:off x="7162800" y="5638800"/>
            <a:ext cx="198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564" name="Line 5"/>
          <p:cNvSpPr>
            <a:spLocks noChangeShapeType="1"/>
          </p:cNvSpPr>
          <p:nvPr/>
        </p:nvSpPr>
        <p:spPr bwMode="auto">
          <a:xfrm>
            <a:off x="3657600" y="5638800"/>
            <a:ext cx="266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3894" name="图片 293893" descr="bc244980bf4abf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6180" flipH="1">
            <a:off x="6705600" y="1752600"/>
            <a:ext cx="228600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3895" name="Line 5"/>
          <p:cNvSpPr>
            <a:spLocks noChangeArrowheads="1"/>
          </p:cNvSpPr>
          <p:nvPr/>
        </p:nvSpPr>
        <p:spPr bwMode="auto">
          <a:xfrm>
            <a:off x="3276600" y="2667000"/>
            <a:ext cx="3600450" cy="2297113"/>
          </a:xfrm>
          <a:custGeom>
            <a:avLst/>
            <a:gdLst/>
            <a:ahLst/>
            <a:cxnLst>
              <a:cxn ang="0">
                <a:pos x="7" y="1447"/>
              </a:cxn>
              <a:cxn ang="0">
                <a:pos x="0" y="0"/>
              </a:cxn>
              <a:cxn ang="0">
                <a:pos x="2268" y="0"/>
              </a:cxn>
              <a:cxn ang="0">
                <a:pos x="2246" y="1426"/>
              </a:cxn>
              <a:cxn ang="0">
                <a:pos x="7" y="1426"/>
              </a:cxn>
            </a:cxnLst>
            <a:rect l="0" t="0" r="r" b="b"/>
            <a:pathLst>
              <a:path w="2268" h="1447">
                <a:moveTo>
                  <a:pt x="7" y="1447"/>
                </a:moveTo>
                <a:lnTo>
                  <a:pt x="0" y="0"/>
                </a:lnTo>
                <a:lnTo>
                  <a:pt x="2268" y="0"/>
                </a:lnTo>
                <a:lnTo>
                  <a:pt x="2246" y="1426"/>
                </a:lnTo>
                <a:lnTo>
                  <a:pt x="7" y="1426"/>
                </a:lnTo>
              </a:path>
            </a:pathLst>
          </a:custGeom>
          <a:solidFill>
            <a:srgbClr val="CCFFFF"/>
          </a:solidFill>
          <a:ln w="19050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567" name="Line 5"/>
          <p:cNvSpPr>
            <a:spLocks noChangeArrowheads="1"/>
          </p:cNvSpPr>
          <p:nvPr/>
        </p:nvSpPr>
        <p:spPr bwMode="auto">
          <a:xfrm>
            <a:off x="0" y="5475288"/>
            <a:ext cx="9144000" cy="1382712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5753" y="0"/>
              </a:cxn>
              <a:cxn ang="0">
                <a:pos x="5760" y="866"/>
              </a:cxn>
              <a:cxn ang="0">
                <a:pos x="3149" y="832"/>
              </a:cxn>
              <a:cxn ang="0">
                <a:pos x="40" y="871"/>
              </a:cxn>
              <a:cxn ang="0">
                <a:pos x="20" y="19"/>
              </a:cxn>
            </a:cxnLst>
            <a:rect l="0" t="0" r="r" b="b"/>
            <a:pathLst>
              <a:path w="5760" h="871">
                <a:moveTo>
                  <a:pt x="0" y="11"/>
                </a:moveTo>
                <a:lnTo>
                  <a:pt x="5753" y="0"/>
                </a:lnTo>
                <a:lnTo>
                  <a:pt x="5760" y="866"/>
                </a:lnTo>
                <a:lnTo>
                  <a:pt x="3149" y="832"/>
                </a:lnTo>
                <a:lnTo>
                  <a:pt x="40" y="871"/>
                </a:lnTo>
                <a:lnTo>
                  <a:pt x="20" y="19"/>
                </a:lnTo>
              </a:path>
            </a:pathLst>
          </a:cu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66568" name="图片 293896" descr="图片4"/>
          <p:cNvPicPr>
            <a:picLocks noChangeAspect="1" noChangeArrowheads="1"/>
          </p:cNvPicPr>
          <p:nvPr/>
        </p:nvPicPr>
        <p:blipFill>
          <a:blip r:embed="rId4" cstate="print"/>
          <a:srcRect l="14427" t="59061" r="23669" b="-5284"/>
          <a:stretch>
            <a:fillRect/>
          </a:stretch>
        </p:blipFill>
        <p:spPr bwMode="auto">
          <a:xfrm>
            <a:off x="2743200" y="5638800"/>
            <a:ext cx="989013" cy="5365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</p:pic>
      <p:pic>
        <p:nvPicPr>
          <p:cNvPr id="66569" name="图片 293897" descr="图片4"/>
          <p:cNvPicPr>
            <a:picLocks noChangeAspect="1" noChangeArrowheads="1"/>
          </p:cNvPicPr>
          <p:nvPr/>
        </p:nvPicPr>
        <p:blipFill>
          <a:blip r:embed="rId4" cstate="print"/>
          <a:srcRect l="14427" t="59061" r="23669" b="-5284"/>
          <a:stretch>
            <a:fillRect/>
          </a:stretch>
        </p:blipFill>
        <p:spPr bwMode="auto">
          <a:xfrm>
            <a:off x="6248400" y="5638800"/>
            <a:ext cx="989013" cy="5365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</p:pic>
      <p:sp>
        <p:nvSpPr>
          <p:cNvPr id="293899" name="矩形 293898"/>
          <p:cNvSpPr>
            <a:spLocks noChangeArrowheads="1"/>
          </p:cNvSpPr>
          <p:nvPr/>
        </p:nvSpPr>
        <p:spPr bwMode="auto">
          <a:xfrm>
            <a:off x="7239000" y="5676900"/>
            <a:ext cx="1447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阀门</a:t>
            </a:r>
            <a:r>
              <a:rPr lang="en-US" altLang="zh-CN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A</a:t>
            </a:r>
          </a:p>
        </p:txBody>
      </p:sp>
      <p:sp>
        <p:nvSpPr>
          <p:cNvPr id="293900" name="矩形 293899"/>
          <p:cNvSpPr>
            <a:spLocks noChangeArrowheads="1"/>
          </p:cNvSpPr>
          <p:nvPr/>
        </p:nvSpPr>
        <p:spPr bwMode="auto">
          <a:xfrm>
            <a:off x="3733800" y="5676900"/>
            <a:ext cx="1066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阀门</a:t>
            </a:r>
            <a:r>
              <a:rPr lang="en-US" altLang="zh-CN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B</a:t>
            </a:r>
          </a:p>
        </p:txBody>
      </p:sp>
      <p:sp>
        <p:nvSpPr>
          <p:cNvPr id="66572" name="Line 5"/>
          <p:cNvSpPr>
            <a:spLocks noChangeArrowheads="1"/>
          </p:cNvSpPr>
          <p:nvPr/>
        </p:nvSpPr>
        <p:spPr bwMode="auto">
          <a:xfrm>
            <a:off x="0" y="4876800"/>
            <a:ext cx="6800850" cy="822325"/>
          </a:xfrm>
          <a:custGeom>
            <a:avLst/>
            <a:gdLst/>
            <a:ahLst/>
            <a:cxnLst>
              <a:cxn ang="0">
                <a:pos x="22" y="36"/>
              </a:cxn>
              <a:cxn ang="0">
                <a:pos x="4241" y="0"/>
              </a:cxn>
              <a:cxn ang="0">
                <a:pos x="4284" y="516"/>
              </a:cxn>
              <a:cxn ang="0">
                <a:pos x="0" y="518"/>
              </a:cxn>
              <a:cxn ang="0">
                <a:pos x="7" y="0"/>
              </a:cxn>
            </a:cxnLst>
            <a:rect l="0" t="0" r="r" b="b"/>
            <a:pathLst>
              <a:path w="4284" h="518">
                <a:moveTo>
                  <a:pt x="22" y="36"/>
                </a:moveTo>
                <a:lnTo>
                  <a:pt x="4241" y="0"/>
                </a:lnTo>
                <a:lnTo>
                  <a:pt x="4284" y="516"/>
                </a:lnTo>
                <a:lnTo>
                  <a:pt x="0" y="518"/>
                </a:lnTo>
                <a:lnTo>
                  <a:pt x="7" y="0"/>
                </a:lnTo>
              </a:path>
            </a:pathLst>
          </a:custGeom>
          <a:solidFill>
            <a:srgbClr val="CCFFFF"/>
          </a:solidFill>
          <a:ln w="19050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573" name="Line 5"/>
          <p:cNvSpPr>
            <a:spLocks noChangeArrowheads="1"/>
          </p:cNvSpPr>
          <p:nvPr/>
        </p:nvSpPr>
        <p:spPr bwMode="auto">
          <a:xfrm>
            <a:off x="6732588" y="2667000"/>
            <a:ext cx="2411412" cy="3074988"/>
          </a:xfrm>
          <a:custGeom>
            <a:avLst/>
            <a:gdLst/>
            <a:ahLst/>
            <a:cxnLst>
              <a:cxn ang="0">
                <a:pos x="1505" y="14"/>
              </a:cxn>
              <a:cxn ang="0">
                <a:pos x="1519" y="1916"/>
              </a:cxn>
              <a:cxn ang="0">
                <a:pos x="7" y="1937"/>
              </a:cxn>
              <a:cxn ang="0">
                <a:pos x="0" y="0"/>
              </a:cxn>
            </a:cxnLst>
            <a:rect l="0" t="0" r="r" b="b"/>
            <a:pathLst>
              <a:path w="1519" h="1937">
                <a:moveTo>
                  <a:pt x="1505" y="14"/>
                </a:moveTo>
                <a:lnTo>
                  <a:pt x="1519" y="1916"/>
                </a:lnTo>
                <a:lnTo>
                  <a:pt x="7" y="1937"/>
                </a:lnTo>
                <a:lnTo>
                  <a:pt x="0" y="0"/>
                </a:lnTo>
              </a:path>
            </a:pathLst>
          </a:custGeom>
          <a:solidFill>
            <a:srgbClr val="CCFFFF"/>
          </a:solidFill>
          <a:ln w="19050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574" name="矩形 293902" descr="栎木"/>
          <p:cNvSpPr>
            <a:spLocks noChangeArrowheads="1"/>
          </p:cNvSpPr>
          <p:nvPr/>
        </p:nvSpPr>
        <p:spPr bwMode="auto">
          <a:xfrm rot="5400000">
            <a:off x="4953000" y="3429000"/>
            <a:ext cx="3581400" cy="76200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575" name="矩形 293903" descr="栎木"/>
          <p:cNvSpPr>
            <a:spLocks noChangeArrowheads="1"/>
          </p:cNvSpPr>
          <p:nvPr/>
        </p:nvSpPr>
        <p:spPr bwMode="auto">
          <a:xfrm rot="5400000">
            <a:off x="1409700" y="3390900"/>
            <a:ext cx="3657600" cy="76200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3905" name="矩形 293904" descr="栎木"/>
          <p:cNvSpPr>
            <a:spLocks noChangeArrowheads="1"/>
          </p:cNvSpPr>
          <p:nvPr/>
        </p:nvSpPr>
        <p:spPr bwMode="auto">
          <a:xfrm rot="5400000">
            <a:off x="5524500" y="2933700"/>
            <a:ext cx="3581400" cy="1066800"/>
          </a:xfrm>
          <a:prstGeom prst="rect">
            <a:avLst/>
          </a:prstGeom>
          <a:blipFill dpi="0" rotWithShape="1">
            <a:blip r:embed="rId5" cstate="print">
              <a:alphaModFix amt="6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3906" name="矩形 293905" descr="栎木"/>
          <p:cNvSpPr>
            <a:spLocks noChangeArrowheads="1"/>
          </p:cNvSpPr>
          <p:nvPr/>
        </p:nvSpPr>
        <p:spPr bwMode="auto">
          <a:xfrm rot="5400000">
            <a:off x="1981200" y="2895600"/>
            <a:ext cx="3657600" cy="1066800"/>
          </a:xfrm>
          <a:prstGeom prst="rect">
            <a:avLst/>
          </a:prstGeom>
          <a:blipFill dpi="0" rotWithShape="1">
            <a:blip r:embed="rId5" cstate="print">
              <a:alphaModFix amt="6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3907" name="矩形 293906"/>
          <p:cNvSpPr>
            <a:spLocks noChangeArrowheads="1"/>
          </p:cNvSpPr>
          <p:nvPr/>
        </p:nvSpPr>
        <p:spPr bwMode="auto">
          <a:xfrm>
            <a:off x="4953000" y="1638300"/>
            <a:ext cx="9906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>
                <a:solidFill>
                  <a:srgbClr val="0000CC"/>
                </a:solidFill>
              </a:rPr>
              <a:t>闸室</a:t>
            </a:r>
          </a:p>
        </p:txBody>
      </p:sp>
      <p:sp>
        <p:nvSpPr>
          <p:cNvPr id="293908" name="矩形 293907" descr="紫色网格"/>
          <p:cNvSpPr>
            <a:spLocks noChangeArrowheads="1"/>
          </p:cNvSpPr>
          <p:nvPr/>
        </p:nvSpPr>
        <p:spPr bwMode="auto">
          <a:xfrm rot="5400000">
            <a:off x="6324600" y="5638800"/>
            <a:ext cx="838200" cy="76200"/>
          </a:xfrm>
          <a:prstGeom prst="rect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3909" name="矩形 293908" descr="紫色网格"/>
          <p:cNvSpPr>
            <a:spLocks noChangeArrowheads="1"/>
          </p:cNvSpPr>
          <p:nvPr/>
        </p:nvSpPr>
        <p:spPr bwMode="auto">
          <a:xfrm rot="5400000">
            <a:off x="2819400" y="5638800"/>
            <a:ext cx="838200" cy="76200"/>
          </a:xfrm>
          <a:prstGeom prst="rect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3910" name="矩形 293909"/>
          <p:cNvSpPr>
            <a:spLocks noChangeArrowheads="1"/>
          </p:cNvSpPr>
          <p:nvPr/>
        </p:nvSpPr>
        <p:spPr bwMode="auto">
          <a:xfrm>
            <a:off x="609600" y="1905000"/>
            <a:ext cx="2286000" cy="450850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>
              <a:lnSpc>
                <a:spcPct val="105000"/>
              </a:lnSpc>
            </a:pPr>
            <a:r>
              <a:rPr lang="zh-CN" altLang="en-US" sz="200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从上游到下游</a:t>
            </a:r>
          </a:p>
        </p:txBody>
      </p:sp>
      <p:sp>
        <p:nvSpPr>
          <p:cNvPr id="293911" name="矩形 293910"/>
          <p:cNvSpPr>
            <a:spLocks noChangeArrowheads="1"/>
          </p:cNvSpPr>
          <p:nvPr/>
        </p:nvSpPr>
        <p:spPr bwMode="auto">
          <a:xfrm>
            <a:off x="381000" y="2667000"/>
            <a:ext cx="2601913" cy="863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20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闸室和上游水道构成了一个连通器</a:t>
            </a:r>
          </a:p>
        </p:txBody>
      </p:sp>
      <p:sp>
        <p:nvSpPr>
          <p:cNvPr id="293912" name="矩形 293911"/>
          <p:cNvSpPr>
            <a:spLocks noChangeArrowheads="1"/>
          </p:cNvSpPr>
          <p:nvPr/>
        </p:nvSpPr>
        <p:spPr bwMode="auto">
          <a:xfrm>
            <a:off x="381000" y="2667000"/>
            <a:ext cx="2601913" cy="8636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2000">
                <a:solidFill>
                  <a:srgbClr val="800000"/>
                </a:solidFill>
                <a:latin typeface="楷体" pitchFamily="49" charset="-122"/>
                <a:ea typeface="楷体" pitchFamily="49" charset="-122"/>
              </a:rPr>
              <a:t>闸室和下游水道构成了一个连通器</a:t>
            </a:r>
          </a:p>
        </p:txBody>
      </p:sp>
      <p:pic>
        <p:nvPicPr>
          <p:cNvPr id="66584" name="Picture 60" descr="back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5" name="Picture 64" descr="t01c7cec5e45640e58e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6" name="图片 13329" descr="ldpi_1098026_2a1c5d7b6-dca9-4393-b961-9d4537c991ff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39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3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3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" dur="2000" fill="hold"/>
                                        <p:tgtEl>
                                          <p:spTgt spid="2939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0"/>
                                        <p:tgtEl>
                                          <p:spTgt spid="293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93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26667 -1.11111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3000"/>
                                        <p:tgtEl>
                                          <p:spTgt spid="293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3" dur="2000" fill="hold"/>
                                        <p:tgtEl>
                                          <p:spTgt spid="2939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7" dur="2000" fill="hold"/>
                                        <p:tgtEl>
                                          <p:spTgt spid="2939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666 -2.22222E-6 L -0.26666 0.32847 " pathEditMode="relative" rAng="0" ptsTypes="AA">
                                      <p:cBhvr>
                                        <p:cTn id="59" dur="5000" fill="hold"/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164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0.33334 " pathEditMode="relative" rAng="0" ptsTypes="AA">
                                      <p:cBhvr>
                                        <p:cTn id="61" dur="5000" fill="hold"/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9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666 0.32847 L -0.85833 0.32847 " pathEditMode="relative" rAng="0" ptsTypes="AA">
                                      <p:cBhvr>
                                        <p:cTn id="75" dur="5000" fill="hold"/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9" grpId="0"/>
      <p:bldP spid="293900" grpId="0"/>
      <p:bldP spid="293907" grpId="0"/>
      <p:bldP spid="293910" grpId="0" animBg="1"/>
      <p:bldP spid="293911" grpId="0" animBg="1"/>
      <p:bldP spid="293911" grpId="1" animBg="1"/>
      <p:bldP spid="2939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矩形 302081"/>
          <p:cNvSpPr>
            <a:spLocks noChangeArrowheads="1"/>
          </p:cNvSpPr>
          <p:nvPr/>
        </p:nvSpPr>
        <p:spPr bwMode="auto">
          <a:xfrm>
            <a:off x="2057400" y="381000"/>
            <a:ext cx="541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3200" b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 </a:t>
            </a:r>
            <a:r>
              <a:rPr lang="zh-CN" altLang="en-US" sz="3200" b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科学世界：船闸工作原理 </a:t>
            </a:r>
          </a:p>
        </p:txBody>
      </p:sp>
      <p:sp>
        <p:nvSpPr>
          <p:cNvPr id="67586" name="Line 5"/>
          <p:cNvSpPr>
            <a:spLocks noChangeShapeType="1"/>
          </p:cNvSpPr>
          <p:nvPr/>
        </p:nvSpPr>
        <p:spPr bwMode="auto">
          <a:xfrm>
            <a:off x="0" y="5246688"/>
            <a:ext cx="281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7587" name="Line 5"/>
          <p:cNvSpPr>
            <a:spLocks noChangeShapeType="1"/>
          </p:cNvSpPr>
          <p:nvPr/>
        </p:nvSpPr>
        <p:spPr bwMode="auto">
          <a:xfrm>
            <a:off x="7162800" y="5246688"/>
            <a:ext cx="198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7588" name="Line 5"/>
          <p:cNvSpPr>
            <a:spLocks noChangeShapeType="1"/>
          </p:cNvSpPr>
          <p:nvPr/>
        </p:nvSpPr>
        <p:spPr bwMode="auto">
          <a:xfrm>
            <a:off x="3657600" y="5246688"/>
            <a:ext cx="266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02132" name="图片 302131" descr="bc244980bf4abf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57561">
            <a:off x="838200" y="3646488"/>
            <a:ext cx="20574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2133" name="Line 5"/>
          <p:cNvSpPr>
            <a:spLocks noChangeArrowheads="1"/>
          </p:cNvSpPr>
          <p:nvPr/>
        </p:nvSpPr>
        <p:spPr bwMode="auto">
          <a:xfrm>
            <a:off x="3352800" y="4560888"/>
            <a:ext cx="3600450" cy="2297112"/>
          </a:xfrm>
          <a:custGeom>
            <a:avLst/>
            <a:gdLst/>
            <a:ahLst/>
            <a:cxnLst>
              <a:cxn ang="0">
                <a:pos x="7" y="1447"/>
              </a:cxn>
              <a:cxn ang="0">
                <a:pos x="0" y="0"/>
              </a:cxn>
              <a:cxn ang="0">
                <a:pos x="2268" y="0"/>
              </a:cxn>
              <a:cxn ang="0">
                <a:pos x="2246" y="1426"/>
              </a:cxn>
              <a:cxn ang="0">
                <a:pos x="7" y="1426"/>
              </a:cxn>
            </a:cxnLst>
            <a:rect l="0" t="0" r="r" b="b"/>
            <a:pathLst>
              <a:path w="2268" h="1447">
                <a:moveTo>
                  <a:pt x="7" y="1447"/>
                </a:moveTo>
                <a:lnTo>
                  <a:pt x="0" y="0"/>
                </a:lnTo>
                <a:lnTo>
                  <a:pt x="2268" y="0"/>
                </a:lnTo>
                <a:lnTo>
                  <a:pt x="2246" y="1426"/>
                </a:lnTo>
                <a:lnTo>
                  <a:pt x="7" y="1426"/>
                </a:lnTo>
              </a:path>
            </a:pathLst>
          </a:custGeom>
          <a:solidFill>
            <a:srgbClr val="CCFFFF"/>
          </a:solidFill>
          <a:ln w="19050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7591" name="Line 5"/>
          <p:cNvSpPr>
            <a:spLocks noChangeArrowheads="1"/>
          </p:cNvSpPr>
          <p:nvPr/>
        </p:nvSpPr>
        <p:spPr bwMode="auto">
          <a:xfrm>
            <a:off x="0" y="5257800"/>
            <a:ext cx="9144000" cy="1600200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5753" y="0"/>
              </a:cxn>
              <a:cxn ang="0">
                <a:pos x="5760" y="866"/>
              </a:cxn>
              <a:cxn ang="0">
                <a:pos x="3149" y="832"/>
              </a:cxn>
              <a:cxn ang="0">
                <a:pos x="40" y="871"/>
              </a:cxn>
              <a:cxn ang="0">
                <a:pos x="20" y="19"/>
              </a:cxn>
            </a:cxnLst>
            <a:rect l="0" t="0" r="r" b="b"/>
            <a:pathLst>
              <a:path w="5760" h="871">
                <a:moveTo>
                  <a:pt x="0" y="11"/>
                </a:moveTo>
                <a:lnTo>
                  <a:pt x="5753" y="0"/>
                </a:lnTo>
                <a:lnTo>
                  <a:pt x="5760" y="866"/>
                </a:lnTo>
                <a:lnTo>
                  <a:pt x="3149" y="832"/>
                </a:lnTo>
                <a:lnTo>
                  <a:pt x="40" y="871"/>
                </a:lnTo>
                <a:lnTo>
                  <a:pt x="20" y="19"/>
                </a:lnTo>
              </a:path>
            </a:pathLst>
          </a:cu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67592" name="图片 302134" descr="图片4"/>
          <p:cNvPicPr>
            <a:picLocks noChangeAspect="1" noChangeArrowheads="1"/>
          </p:cNvPicPr>
          <p:nvPr/>
        </p:nvPicPr>
        <p:blipFill>
          <a:blip r:embed="rId3" cstate="print"/>
          <a:srcRect l="14427" t="59061" r="23669" b="-5284"/>
          <a:stretch>
            <a:fillRect/>
          </a:stretch>
        </p:blipFill>
        <p:spPr bwMode="auto">
          <a:xfrm>
            <a:off x="2743200" y="5246688"/>
            <a:ext cx="989013" cy="5365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</p:pic>
      <p:pic>
        <p:nvPicPr>
          <p:cNvPr id="67593" name="图片 302135" descr="图片4"/>
          <p:cNvPicPr>
            <a:picLocks noChangeAspect="1" noChangeArrowheads="1"/>
          </p:cNvPicPr>
          <p:nvPr/>
        </p:nvPicPr>
        <p:blipFill>
          <a:blip r:embed="rId3" cstate="print"/>
          <a:srcRect l="14427" t="59061" r="23669" b="-5284"/>
          <a:stretch>
            <a:fillRect/>
          </a:stretch>
        </p:blipFill>
        <p:spPr bwMode="auto">
          <a:xfrm>
            <a:off x="6248400" y="5246688"/>
            <a:ext cx="989013" cy="5365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</p:pic>
      <p:sp>
        <p:nvSpPr>
          <p:cNvPr id="67594" name="矩形 302136"/>
          <p:cNvSpPr>
            <a:spLocks noChangeArrowheads="1"/>
          </p:cNvSpPr>
          <p:nvPr/>
        </p:nvSpPr>
        <p:spPr bwMode="auto">
          <a:xfrm>
            <a:off x="7239000" y="5246688"/>
            <a:ext cx="14478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阀门</a:t>
            </a:r>
            <a:r>
              <a:rPr lang="en-US" altLang="zh-CN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A</a:t>
            </a:r>
          </a:p>
        </p:txBody>
      </p:sp>
      <p:sp>
        <p:nvSpPr>
          <p:cNvPr id="67595" name="矩形 302137"/>
          <p:cNvSpPr>
            <a:spLocks noChangeArrowheads="1"/>
          </p:cNvSpPr>
          <p:nvPr/>
        </p:nvSpPr>
        <p:spPr bwMode="auto">
          <a:xfrm>
            <a:off x="3733800" y="5246688"/>
            <a:ext cx="10668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阀门</a:t>
            </a:r>
            <a:r>
              <a:rPr lang="en-US" altLang="zh-CN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B</a:t>
            </a:r>
          </a:p>
        </p:txBody>
      </p:sp>
      <p:sp>
        <p:nvSpPr>
          <p:cNvPr id="67596" name="Line 5"/>
          <p:cNvSpPr>
            <a:spLocks noChangeArrowheads="1"/>
          </p:cNvSpPr>
          <p:nvPr/>
        </p:nvSpPr>
        <p:spPr bwMode="auto">
          <a:xfrm>
            <a:off x="0" y="4484688"/>
            <a:ext cx="6800850" cy="822325"/>
          </a:xfrm>
          <a:custGeom>
            <a:avLst/>
            <a:gdLst/>
            <a:ahLst/>
            <a:cxnLst>
              <a:cxn ang="0">
                <a:pos x="22" y="36"/>
              </a:cxn>
              <a:cxn ang="0">
                <a:pos x="4241" y="0"/>
              </a:cxn>
              <a:cxn ang="0">
                <a:pos x="4284" y="516"/>
              </a:cxn>
              <a:cxn ang="0">
                <a:pos x="0" y="518"/>
              </a:cxn>
              <a:cxn ang="0">
                <a:pos x="7" y="0"/>
              </a:cxn>
            </a:cxnLst>
            <a:rect l="0" t="0" r="r" b="b"/>
            <a:pathLst>
              <a:path w="4284" h="518">
                <a:moveTo>
                  <a:pt x="22" y="36"/>
                </a:moveTo>
                <a:lnTo>
                  <a:pt x="4241" y="0"/>
                </a:lnTo>
                <a:lnTo>
                  <a:pt x="4284" y="516"/>
                </a:lnTo>
                <a:lnTo>
                  <a:pt x="0" y="518"/>
                </a:lnTo>
                <a:lnTo>
                  <a:pt x="7" y="0"/>
                </a:lnTo>
              </a:path>
            </a:pathLst>
          </a:custGeom>
          <a:solidFill>
            <a:srgbClr val="CCFFFF"/>
          </a:solidFill>
          <a:ln w="19050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7597" name="Line 5"/>
          <p:cNvSpPr>
            <a:spLocks noChangeArrowheads="1"/>
          </p:cNvSpPr>
          <p:nvPr/>
        </p:nvSpPr>
        <p:spPr bwMode="auto">
          <a:xfrm>
            <a:off x="6732588" y="2351088"/>
            <a:ext cx="2411412" cy="2998787"/>
          </a:xfrm>
          <a:custGeom>
            <a:avLst/>
            <a:gdLst/>
            <a:ahLst/>
            <a:cxnLst>
              <a:cxn ang="0">
                <a:pos x="1505" y="14"/>
              </a:cxn>
              <a:cxn ang="0">
                <a:pos x="1519" y="1916"/>
              </a:cxn>
              <a:cxn ang="0">
                <a:pos x="7" y="1937"/>
              </a:cxn>
              <a:cxn ang="0">
                <a:pos x="0" y="0"/>
              </a:cxn>
            </a:cxnLst>
            <a:rect l="0" t="0" r="r" b="b"/>
            <a:pathLst>
              <a:path w="1519" h="1937">
                <a:moveTo>
                  <a:pt x="1505" y="14"/>
                </a:moveTo>
                <a:lnTo>
                  <a:pt x="1519" y="1916"/>
                </a:lnTo>
                <a:lnTo>
                  <a:pt x="7" y="1937"/>
                </a:lnTo>
                <a:lnTo>
                  <a:pt x="0" y="0"/>
                </a:lnTo>
              </a:path>
            </a:pathLst>
          </a:custGeom>
          <a:solidFill>
            <a:srgbClr val="CCFFFF"/>
          </a:solidFill>
          <a:ln w="19050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7598" name="矩形 302140" descr="栎木"/>
          <p:cNvSpPr>
            <a:spLocks noChangeArrowheads="1"/>
          </p:cNvSpPr>
          <p:nvPr/>
        </p:nvSpPr>
        <p:spPr bwMode="auto">
          <a:xfrm rot="5400000">
            <a:off x="4953000" y="3036888"/>
            <a:ext cx="3581400" cy="762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7599" name="矩形 302141" descr="栎木"/>
          <p:cNvSpPr>
            <a:spLocks noChangeArrowheads="1"/>
          </p:cNvSpPr>
          <p:nvPr/>
        </p:nvSpPr>
        <p:spPr bwMode="auto">
          <a:xfrm rot="5400000">
            <a:off x="1409700" y="2998788"/>
            <a:ext cx="3657600" cy="762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2143" name="矩形 302142" descr="栎木"/>
          <p:cNvSpPr>
            <a:spLocks noChangeArrowheads="1"/>
          </p:cNvSpPr>
          <p:nvPr/>
        </p:nvSpPr>
        <p:spPr bwMode="auto">
          <a:xfrm rot="5400000">
            <a:off x="5524500" y="2552700"/>
            <a:ext cx="3581400" cy="1066800"/>
          </a:xfrm>
          <a:prstGeom prst="rect">
            <a:avLst/>
          </a:prstGeom>
          <a:blipFill dpi="0" rotWithShape="1">
            <a:blip r:embed="rId4" cstate="print">
              <a:alphaModFix amt="6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2144" name="矩形 302143" descr="栎木"/>
          <p:cNvSpPr>
            <a:spLocks noChangeArrowheads="1"/>
          </p:cNvSpPr>
          <p:nvPr/>
        </p:nvSpPr>
        <p:spPr bwMode="auto">
          <a:xfrm rot="5400000">
            <a:off x="1981200" y="2503488"/>
            <a:ext cx="3657600" cy="1066800"/>
          </a:xfrm>
          <a:prstGeom prst="rect">
            <a:avLst/>
          </a:prstGeom>
          <a:blipFill dpi="0" rotWithShape="1">
            <a:blip r:embed="rId4" cstate="print">
              <a:alphaModFix amt="6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7602" name="矩形 302144"/>
          <p:cNvSpPr>
            <a:spLocks noChangeArrowheads="1"/>
          </p:cNvSpPr>
          <p:nvPr/>
        </p:nvSpPr>
        <p:spPr bwMode="auto">
          <a:xfrm>
            <a:off x="5105400" y="1360488"/>
            <a:ext cx="7461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>
                <a:solidFill>
                  <a:srgbClr val="0000CC"/>
                </a:solidFill>
              </a:rPr>
              <a:t>闸室</a:t>
            </a:r>
          </a:p>
        </p:txBody>
      </p:sp>
      <p:sp>
        <p:nvSpPr>
          <p:cNvPr id="302146" name="矩形 302145" descr="紫色网格"/>
          <p:cNvSpPr>
            <a:spLocks noChangeArrowheads="1"/>
          </p:cNvSpPr>
          <p:nvPr/>
        </p:nvSpPr>
        <p:spPr bwMode="auto">
          <a:xfrm rot="5400000">
            <a:off x="6324600" y="5246688"/>
            <a:ext cx="838200" cy="76200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2147" name="矩形 302146" descr="紫色网格"/>
          <p:cNvSpPr>
            <a:spLocks noChangeArrowheads="1"/>
          </p:cNvSpPr>
          <p:nvPr/>
        </p:nvSpPr>
        <p:spPr bwMode="auto">
          <a:xfrm rot="10800000">
            <a:off x="2819400" y="5246688"/>
            <a:ext cx="838200" cy="76200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2148" name="矩形 302147"/>
          <p:cNvSpPr>
            <a:spLocks noChangeArrowheads="1"/>
          </p:cNvSpPr>
          <p:nvPr/>
        </p:nvSpPr>
        <p:spPr bwMode="auto">
          <a:xfrm>
            <a:off x="685800" y="1828800"/>
            <a:ext cx="2057400" cy="4508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>
              <a:lnSpc>
                <a:spcPct val="105000"/>
              </a:lnSpc>
            </a:pPr>
            <a:r>
              <a:rPr lang="zh-CN" altLang="en-US" sz="2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从下游到上游</a:t>
            </a:r>
          </a:p>
        </p:txBody>
      </p:sp>
      <p:sp>
        <p:nvSpPr>
          <p:cNvPr id="302149" name="矩形 302148"/>
          <p:cNvSpPr>
            <a:spLocks noChangeArrowheads="1"/>
          </p:cNvSpPr>
          <p:nvPr/>
        </p:nvSpPr>
        <p:spPr bwMode="auto">
          <a:xfrm>
            <a:off x="457200" y="2514600"/>
            <a:ext cx="2514600" cy="8636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2000">
                <a:solidFill>
                  <a:srgbClr val="800000"/>
                </a:solidFill>
                <a:latin typeface="楷体" pitchFamily="49" charset="-122"/>
                <a:ea typeface="楷体" pitchFamily="49" charset="-122"/>
              </a:rPr>
              <a:t>闸室和下游水道构成了一个连通器</a:t>
            </a:r>
          </a:p>
        </p:txBody>
      </p:sp>
      <p:sp>
        <p:nvSpPr>
          <p:cNvPr id="302150" name="矩形 302149"/>
          <p:cNvSpPr>
            <a:spLocks noChangeArrowheads="1"/>
          </p:cNvSpPr>
          <p:nvPr/>
        </p:nvSpPr>
        <p:spPr bwMode="auto">
          <a:xfrm>
            <a:off x="457200" y="2514600"/>
            <a:ext cx="2514600" cy="8636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20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闸室和上游水道构成了一个连通器</a:t>
            </a:r>
          </a:p>
        </p:txBody>
      </p:sp>
      <p:pic>
        <p:nvPicPr>
          <p:cNvPr id="67608" name="Picture 60" descr="back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09" name="Picture 64" descr="t01c7cec5e45640e58e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10" name="图片 13329" descr="ldpi_1098026_2a1c5d7b6-dca9-4393-b961-9d4537c991ff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2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-1.11111E-6 L 0.35 -1.11111E-6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30213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500"/>
                                        <p:tgtEl>
                                          <p:spTgt spid="302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0" dur="2000" fill="hold"/>
                                        <p:tgtEl>
                                          <p:spTgt spid="302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6" dur="2000" fill="hold"/>
                                        <p:tgtEl>
                                          <p:spTgt spid="302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 4.44444E-6 L 0.34583 -0.31598 " pathEditMode="relative" rAng="0" ptsTypes="AA">
                                      <p:cBhvr>
                                        <p:cTn id="38" dur="5000" fill="hold"/>
                                        <p:tgtEl>
                                          <p:spTgt spid="30213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" y="-15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1.11111E-6 L -0.01354 -0.32292 " pathEditMode="relative" rAng="0" ptsTypes="AA">
                                      <p:cBhvr>
                                        <p:cTn id="40" dur="5000" fill="hold"/>
                                        <p:tgtEl>
                                          <p:spTgt spid="30213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2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0"/>
                                        <p:tgtEl>
                                          <p:spTgt spid="302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583 -0.31597 L 0.79583 -0.31435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30213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25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148" grpId="0" animBg="1"/>
      <p:bldP spid="302149" grpId="0" animBg="1"/>
      <p:bldP spid="302149" grpId="1" animBg="1"/>
      <p:bldP spid="30215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矩形 303105"/>
          <p:cNvSpPr>
            <a:spLocks noChangeArrowheads="1"/>
          </p:cNvSpPr>
          <p:nvPr/>
        </p:nvSpPr>
        <p:spPr bwMode="auto">
          <a:xfrm>
            <a:off x="2057400" y="381000"/>
            <a:ext cx="541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3200" b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 </a:t>
            </a:r>
            <a:r>
              <a:rPr lang="zh-CN" altLang="en-US" sz="3200" b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科学世界：船闸工作原理 </a:t>
            </a:r>
          </a:p>
        </p:txBody>
      </p:sp>
      <p:sp>
        <p:nvSpPr>
          <p:cNvPr id="303126" name="矩形 303125"/>
          <p:cNvSpPr>
            <a:spLocks noChangeArrowheads="1"/>
          </p:cNvSpPr>
          <p:nvPr/>
        </p:nvSpPr>
        <p:spPr bwMode="auto">
          <a:xfrm>
            <a:off x="762000" y="1066800"/>
            <a:ext cx="7010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练一练</a:t>
            </a:r>
            <a:r>
              <a:rPr lang="zh-CN" altLang="en-US" sz="2300">
                <a:solidFill>
                  <a:srgbClr val="FF0000"/>
                </a:solidFill>
                <a:latin typeface="宋体" pitchFamily="2" charset="-122"/>
              </a:rPr>
              <a:t>：</a:t>
            </a:r>
            <a:r>
              <a:rPr lang="zh-CN" altLang="en-US" sz="2300">
                <a:solidFill>
                  <a:schemeClr val="tx1"/>
                </a:solidFill>
                <a:latin typeface="宋体" pitchFamily="2" charset="-122"/>
              </a:rPr>
              <a:t>看图说一说轮船从上游到下游工作原理</a:t>
            </a:r>
          </a:p>
        </p:txBody>
      </p:sp>
      <p:pic>
        <p:nvPicPr>
          <p:cNvPr id="303127" name="图片 303126" descr="200581~1"/>
          <p:cNvPicPr>
            <a:picLocks noChangeAspect="1" noChangeArrowheads="1"/>
          </p:cNvPicPr>
          <p:nvPr/>
        </p:nvPicPr>
        <p:blipFill>
          <a:blip r:embed="rId2" cstate="print"/>
          <a:srcRect l="1811" r="23305" b="75613"/>
          <a:stretch>
            <a:fillRect/>
          </a:stretch>
        </p:blipFill>
        <p:spPr bwMode="auto">
          <a:xfrm>
            <a:off x="914400" y="1676400"/>
            <a:ext cx="2362200" cy="977900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03129" name="文本框 303128"/>
          <p:cNvSpPr txBox="1">
            <a:spLocks noChangeArrowheads="1"/>
          </p:cNvSpPr>
          <p:nvPr/>
        </p:nvSpPr>
        <p:spPr bwMode="auto">
          <a:xfrm>
            <a:off x="3505200" y="1676400"/>
            <a:ext cx="4876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rgbClr val="FF3300"/>
                </a:solidFill>
                <a:latin typeface="楷体" pitchFamily="49" charset="-122"/>
                <a:ea typeface="楷体" pitchFamily="49" charset="-122"/>
              </a:rPr>
              <a:t>  1.</a:t>
            </a:r>
            <a:r>
              <a:rPr lang="zh-CN" altLang="en-US" sz="20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关闭下游阀门</a:t>
            </a:r>
            <a:r>
              <a:rPr lang="en-US" altLang="zh-CN" sz="20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B</a:t>
            </a:r>
            <a:r>
              <a:rPr lang="zh-CN" altLang="en-US" sz="20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，打开上游阀门</a:t>
            </a:r>
            <a:r>
              <a:rPr lang="en-US" altLang="zh-CN" sz="20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en-US" sz="20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200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闸室和上游水道构成了一个连通器</a:t>
            </a:r>
            <a:r>
              <a:rPr lang="zh-CN" altLang="en-US" sz="2000">
                <a:solidFill>
                  <a:srgbClr val="003300"/>
                </a:solidFill>
                <a:latin typeface="楷体" pitchFamily="49" charset="-122"/>
                <a:ea typeface="楷体" pitchFamily="49" charset="-122"/>
              </a:rPr>
              <a:t>；</a:t>
            </a:r>
          </a:p>
        </p:txBody>
      </p:sp>
      <p:pic>
        <p:nvPicPr>
          <p:cNvPr id="303130" name="图片 303129" descr="200581~1"/>
          <p:cNvPicPr>
            <a:picLocks noChangeAspect="1" noChangeArrowheads="1"/>
          </p:cNvPicPr>
          <p:nvPr/>
        </p:nvPicPr>
        <p:blipFill>
          <a:blip r:embed="rId2" cstate="print"/>
          <a:srcRect l="1811" t="24387" r="23305" b="51225"/>
          <a:stretch>
            <a:fillRect/>
          </a:stretch>
        </p:blipFill>
        <p:spPr bwMode="auto">
          <a:xfrm>
            <a:off x="914400" y="2895600"/>
            <a:ext cx="2362200" cy="977900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03131" name="文本框 303130"/>
          <p:cNvSpPr txBox="1">
            <a:spLocks noChangeArrowheads="1"/>
          </p:cNvSpPr>
          <p:nvPr/>
        </p:nvSpPr>
        <p:spPr bwMode="auto">
          <a:xfrm>
            <a:off x="3581400" y="2895600"/>
            <a:ext cx="4876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 2.</a:t>
            </a:r>
            <a:r>
              <a:rPr lang="zh-CN" altLang="en-US" sz="20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闸室水面上升到和上游水面相平后，打开上游闸门，船驶入闸室；</a:t>
            </a:r>
          </a:p>
        </p:txBody>
      </p:sp>
      <p:pic>
        <p:nvPicPr>
          <p:cNvPr id="303132" name="图片 303131" descr="200581~1"/>
          <p:cNvPicPr>
            <a:picLocks noChangeAspect="1" noChangeArrowheads="1"/>
          </p:cNvPicPr>
          <p:nvPr/>
        </p:nvPicPr>
        <p:blipFill>
          <a:blip r:embed="rId2" cstate="print"/>
          <a:srcRect l="1811" t="48775" r="23305" b="25403"/>
          <a:stretch>
            <a:fillRect/>
          </a:stretch>
        </p:blipFill>
        <p:spPr bwMode="auto">
          <a:xfrm>
            <a:off x="914400" y="4114800"/>
            <a:ext cx="2362200" cy="1035050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03133" name="图片 303132" descr="200581~1"/>
          <p:cNvPicPr>
            <a:picLocks noChangeAspect="1" noChangeArrowheads="1"/>
          </p:cNvPicPr>
          <p:nvPr/>
        </p:nvPicPr>
        <p:blipFill>
          <a:blip r:embed="rId2" cstate="print"/>
          <a:srcRect l="1811" t="74597" r="23305"/>
          <a:stretch>
            <a:fillRect/>
          </a:stretch>
        </p:blipFill>
        <p:spPr bwMode="auto">
          <a:xfrm>
            <a:off x="914400" y="5410200"/>
            <a:ext cx="2362200" cy="1017588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03134" name="文本框 303133"/>
          <p:cNvSpPr txBox="1">
            <a:spLocks noChangeArrowheads="1"/>
          </p:cNvSpPr>
          <p:nvPr/>
        </p:nvSpPr>
        <p:spPr bwMode="auto">
          <a:xfrm>
            <a:off x="3581400" y="4191000"/>
            <a:ext cx="4953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 3.</a:t>
            </a:r>
            <a:r>
              <a:rPr lang="zh-CN" altLang="en-US" sz="20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关闭上游阀门</a:t>
            </a:r>
            <a:r>
              <a:rPr lang="en-US" altLang="zh-CN" sz="20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en-US" sz="20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，打开下游阀门</a:t>
            </a:r>
            <a:r>
              <a:rPr lang="en-US" altLang="zh-CN" sz="20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B</a:t>
            </a:r>
            <a:r>
              <a:rPr lang="zh-CN" altLang="en-US" sz="20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200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闸室和下游水道构成了一个连通器；</a:t>
            </a:r>
            <a:endParaRPr lang="zh-CN" altLang="en-US" sz="2000">
              <a:solidFill>
                <a:srgbClr val="0033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03135" name="文本框 303134"/>
          <p:cNvSpPr txBox="1">
            <a:spLocks noChangeArrowheads="1"/>
          </p:cNvSpPr>
          <p:nvPr/>
        </p:nvSpPr>
        <p:spPr bwMode="auto">
          <a:xfrm>
            <a:off x="3581400" y="5486400"/>
            <a:ext cx="4876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 4.</a:t>
            </a:r>
            <a:r>
              <a:rPr lang="zh-CN" altLang="en-US" sz="20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闸室水面下降到跟下游水面相平后，打开下游闸门，船驶向下游。</a:t>
            </a:r>
          </a:p>
        </p:txBody>
      </p:sp>
      <p:pic>
        <p:nvPicPr>
          <p:cNvPr id="68619" name="Picture 60" descr="back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0" name="Picture 64" descr="t01c7cec5e45640e58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1" name="图片 13329" descr="ldpi_1098026_2a1c5d7b6-dca9-4393-b961-9d4537c991f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26" grpId="0"/>
      <p:bldP spid="303129" grpId="0"/>
      <p:bldP spid="303131" grpId="0"/>
      <p:bldP spid="303134" grpId="0"/>
      <p:bldP spid="30313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657600" y="457200"/>
            <a:ext cx="1676400" cy="609600"/>
            <a:chOff x="0" y="0"/>
            <a:chExt cx="2231" cy="553"/>
          </a:xfrm>
        </p:grpSpPr>
        <p:pic>
          <p:nvPicPr>
            <p:cNvPr id="69634" name="圆角矩形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231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635" name="Text Box 11"/>
            <p:cNvSpPr txBox="1">
              <a:spLocks noChangeArrowheads="1"/>
            </p:cNvSpPr>
            <p:nvPr/>
          </p:nvSpPr>
          <p:spPr bwMode="auto">
            <a:xfrm>
              <a:off x="60" y="78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00000"/>
                </a:lnSpc>
              </a:pPr>
              <a:r>
                <a:rPr lang="zh-CN" altLang="en-US" sz="2600">
                  <a:solidFill>
                    <a:srgbClr val="FFFFFF"/>
                  </a:solidFill>
                  <a:latin typeface="宋体" pitchFamily="2" charset="-122"/>
                </a:rPr>
                <a:t>课堂总结</a:t>
              </a:r>
            </a:p>
          </p:txBody>
        </p:sp>
      </p:grpSp>
      <p:sp>
        <p:nvSpPr>
          <p:cNvPr id="147475" name="文本框 147474"/>
          <p:cNvSpPr txBox="1">
            <a:spLocks noChangeArrowheads="1"/>
          </p:cNvSpPr>
          <p:nvPr/>
        </p:nvSpPr>
        <p:spPr bwMode="auto">
          <a:xfrm>
            <a:off x="838200" y="1143000"/>
            <a:ext cx="44100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300">
                <a:solidFill>
                  <a:srgbClr val="FF0000"/>
                </a:solidFill>
                <a:ea typeface="黑体" pitchFamily="49" charset="-122"/>
              </a:rPr>
              <a:t>一、液体压强的特点</a:t>
            </a:r>
          </a:p>
        </p:txBody>
      </p:sp>
      <p:sp>
        <p:nvSpPr>
          <p:cNvPr id="147476" name="矩形 147475"/>
          <p:cNvSpPr>
            <a:spLocks noChangeArrowheads="1"/>
          </p:cNvSpPr>
          <p:nvPr/>
        </p:nvSpPr>
        <p:spPr bwMode="auto">
          <a:xfrm>
            <a:off x="609600" y="1600200"/>
            <a:ext cx="82296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100">
                <a:solidFill>
                  <a:srgbClr val="FF0000"/>
                </a:solidFill>
                <a:latin typeface="宋体" pitchFamily="2" charset="-122"/>
              </a:rPr>
              <a:t>   1.</a:t>
            </a:r>
            <a:r>
              <a:rPr lang="zh-CN" altLang="en-US" sz="2100">
                <a:solidFill>
                  <a:schemeClr val="tx1"/>
                </a:solidFill>
                <a:latin typeface="宋体" pitchFamily="2" charset="-122"/>
              </a:rPr>
              <a:t>液体内部向各个方向都有压强；同一深度，各方向压强相等；   </a:t>
            </a:r>
          </a:p>
          <a:p>
            <a:pPr>
              <a:lnSpc>
                <a:spcPct val="130000"/>
              </a:lnSpc>
            </a:pPr>
            <a:r>
              <a:rPr lang="zh-CN" altLang="en-US" sz="2100">
                <a:solidFill>
                  <a:schemeClr val="tx1"/>
                </a:solidFill>
                <a:latin typeface="宋体" pitchFamily="2" charset="-122"/>
              </a:rPr>
              <a:t>   </a:t>
            </a:r>
            <a:r>
              <a:rPr lang="en-US" altLang="zh-CN" sz="2100">
                <a:solidFill>
                  <a:srgbClr val="FF0000"/>
                </a:solidFill>
                <a:latin typeface="宋体" pitchFamily="2" charset="-122"/>
              </a:rPr>
              <a:t>2.</a:t>
            </a:r>
            <a:r>
              <a:rPr lang="zh-CN" altLang="en-US" sz="2100">
                <a:solidFill>
                  <a:schemeClr val="tx1"/>
                </a:solidFill>
                <a:latin typeface="宋体" pitchFamily="2" charset="-122"/>
              </a:rPr>
              <a:t>液体压强与液体深度有关，深度增大，液体的压强增大；</a:t>
            </a:r>
          </a:p>
          <a:p>
            <a:pPr>
              <a:lnSpc>
                <a:spcPct val="130000"/>
              </a:lnSpc>
            </a:pPr>
            <a:r>
              <a:rPr lang="zh-CN" altLang="en-US" sz="2100">
                <a:solidFill>
                  <a:schemeClr val="tx1"/>
                </a:solidFill>
                <a:latin typeface="宋体" pitchFamily="2" charset="-122"/>
              </a:rPr>
              <a:t>   </a:t>
            </a:r>
            <a:r>
              <a:rPr lang="en-US" altLang="zh-CN" sz="2100">
                <a:solidFill>
                  <a:srgbClr val="FF0000"/>
                </a:solidFill>
                <a:latin typeface="宋体" pitchFamily="2" charset="-122"/>
              </a:rPr>
              <a:t>3.</a:t>
            </a:r>
            <a:r>
              <a:rPr lang="zh-CN" altLang="en-US" sz="2100">
                <a:solidFill>
                  <a:schemeClr val="tx1"/>
                </a:solidFill>
                <a:latin typeface="宋体" pitchFamily="2" charset="-122"/>
              </a:rPr>
              <a:t>液体的压强还有与液体的密度有关，在深度相同时，液体密度越大，压强越大。</a:t>
            </a:r>
          </a:p>
        </p:txBody>
      </p:sp>
      <p:sp>
        <p:nvSpPr>
          <p:cNvPr id="147477" name="文本框 147476"/>
          <p:cNvSpPr txBox="1">
            <a:spLocks noChangeArrowheads="1"/>
          </p:cNvSpPr>
          <p:nvPr/>
        </p:nvSpPr>
        <p:spPr bwMode="auto">
          <a:xfrm>
            <a:off x="914400" y="3581400"/>
            <a:ext cx="44100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300">
                <a:solidFill>
                  <a:srgbClr val="FF0000"/>
                </a:solidFill>
                <a:ea typeface="黑体" pitchFamily="49" charset="-122"/>
              </a:rPr>
              <a:t>二、液体压强的大小</a:t>
            </a:r>
          </a:p>
        </p:txBody>
      </p:sp>
      <p:sp>
        <p:nvSpPr>
          <p:cNvPr id="147478" name="矩形 147477" descr="画布"/>
          <p:cNvSpPr>
            <a:spLocks noChangeArrowheads="1"/>
          </p:cNvSpPr>
          <p:nvPr/>
        </p:nvSpPr>
        <p:spPr bwMode="auto">
          <a:xfrm>
            <a:off x="3810000" y="3581400"/>
            <a:ext cx="1574800" cy="4572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240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P</a:t>
            </a:r>
            <a:r>
              <a:rPr lang="zh-CN" altLang="en-US" sz="2000">
                <a:solidFill>
                  <a:srgbClr val="FF0000"/>
                </a:solidFill>
              </a:rPr>
              <a:t>＝</a:t>
            </a:r>
            <a:r>
              <a:rPr lang="en-US" altLang="zh-CN" sz="240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ρgh</a:t>
            </a:r>
          </a:p>
        </p:txBody>
      </p:sp>
      <p:sp>
        <p:nvSpPr>
          <p:cNvPr id="147480" name="TextBox 1"/>
          <p:cNvSpPr txBox="1">
            <a:spLocks noChangeArrowheads="1"/>
          </p:cNvSpPr>
          <p:nvPr/>
        </p:nvSpPr>
        <p:spPr bwMode="auto">
          <a:xfrm>
            <a:off x="914400" y="41910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>
                <a:solidFill>
                  <a:srgbClr val="FF0000"/>
                </a:solidFill>
                <a:latin typeface="Calibri" pitchFamily="34" charset="0"/>
                <a:ea typeface="黑体" pitchFamily="49" charset="-122"/>
              </a:rPr>
              <a:t>三、</a:t>
            </a:r>
            <a:r>
              <a:rPr lang="zh-CN" altLang="en-US" sz="2400">
                <a:solidFill>
                  <a:srgbClr val="FF0000"/>
                </a:solidFill>
                <a:ea typeface="黑体" pitchFamily="49" charset="-122"/>
              </a:rPr>
              <a:t>液体压强的应用</a:t>
            </a:r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  <a:ea typeface="黑体" pitchFamily="49" charset="-122"/>
              </a:rPr>
              <a:t>连通器</a:t>
            </a:r>
          </a:p>
        </p:txBody>
      </p:sp>
      <p:sp>
        <p:nvSpPr>
          <p:cNvPr id="147481" name="矩形 147480"/>
          <p:cNvSpPr>
            <a:spLocks noChangeArrowheads="1"/>
          </p:cNvSpPr>
          <p:nvPr/>
        </p:nvSpPr>
        <p:spPr bwMode="auto">
          <a:xfrm>
            <a:off x="990600" y="4876800"/>
            <a:ext cx="21161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100">
                <a:solidFill>
                  <a:srgbClr val="FF0000"/>
                </a:solidFill>
                <a:latin typeface="宋体" pitchFamily="2" charset="-122"/>
              </a:rPr>
              <a:t>1</a:t>
            </a:r>
            <a:r>
              <a:rPr lang="zh-CN" altLang="en-US" sz="2100">
                <a:solidFill>
                  <a:srgbClr val="FF0000"/>
                </a:solidFill>
                <a:latin typeface="宋体" pitchFamily="2" charset="-122"/>
              </a:rPr>
              <a:t>．</a:t>
            </a:r>
            <a:r>
              <a:rPr lang="zh-CN" altLang="en-US" sz="2100">
                <a:solidFill>
                  <a:schemeClr val="hlink"/>
                </a:solidFill>
                <a:latin typeface="宋体" pitchFamily="2" charset="-122"/>
              </a:rPr>
              <a:t>概念</a:t>
            </a:r>
            <a:r>
              <a:rPr lang="zh-CN" altLang="en-US" sz="2100">
                <a:solidFill>
                  <a:srgbClr val="FF0000"/>
                </a:solidFill>
                <a:latin typeface="宋体" pitchFamily="2" charset="-122"/>
              </a:rPr>
              <a:t> </a:t>
            </a:r>
          </a:p>
        </p:txBody>
      </p:sp>
      <p:sp>
        <p:nvSpPr>
          <p:cNvPr id="147482" name="矩形 147481"/>
          <p:cNvSpPr>
            <a:spLocks noChangeArrowheads="1"/>
          </p:cNvSpPr>
          <p:nvPr/>
        </p:nvSpPr>
        <p:spPr bwMode="auto">
          <a:xfrm>
            <a:off x="685800" y="5334000"/>
            <a:ext cx="33750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1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sz="2100">
                <a:solidFill>
                  <a:srgbClr val="FF0000"/>
                </a:solidFill>
                <a:latin typeface="宋体" pitchFamily="2" charset="-122"/>
              </a:rPr>
              <a:t>2</a:t>
            </a:r>
            <a:r>
              <a:rPr lang="zh-CN" altLang="en-US" sz="2100">
                <a:solidFill>
                  <a:srgbClr val="FF0000"/>
                </a:solidFill>
                <a:latin typeface="宋体" pitchFamily="2" charset="-122"/>
              </a:rPr>
              <a:t>．</a:t>
            </a:r>
            <a:r>
              <a:rPr lang="zh-CN" altLang="en-US" sz="2100">
                <a:solidFill>
                  <a:schemeClr val="hlink"/>
                </a:solidFill>
                <a:latin typeface="宋体" pitchFamily="2" charset="-122"/>
              </a:rPr>
              <a:t>连通器的特点</a:t>
            </a:r>
            <a:r>
              <a:rPr lang="zh-CN" altLang="en-US" sz="2100">
                <a:solidFill>
                  <a:srgbClr val="FF0000"/>
                </a:solidFill>
                <a:latin typeface="宋体" pitchFamily="2" charset="-122"/>
              </a:rPr>
              <a:t> </a:t>
            </a:r>
          </a:p>
        </p:txBody>
      </p:sp>
      <p:sp>
        <p:nvSpPr>
          <p:cNvPr id="147483" name="TextBox 1"/>
          <p:cNvSpPr txBox="1">
            <a:spLocks noChangeArrowheads="1"/>
          </p:cNvSpPr>
          <p:nvPr/>
        </p:nvSpPr>
        <p:spPr bwMode="auto">
          <a:xfrm>
            <a:off x="990600" y="5791200"/>
            <a:ext cx="29718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100">
                <a:solidFill>
                  <a:srgbClr val="FF0000"/>
                </a:solidFill>
                <a:latin typeface="宋体" pitchFamily="2" charset="-122"/>
              </a:rPr>
              <a:t>3</a:t>
            </a:r>
            <a:r>
              <a:rPr lang="zh-CN" altLang="en-US" sz="2100">
                <a:solidFill>
                  <a:srgbClr val="FF0000"/>
                </a:solidFill>
                <a:latin typeface="宋体" pitchFamily="2" charset="-122"/>
              </a:rPr>
              <a:t>．</a:t>
            </a:r>
            <a:r>
              <a:rPr lang="zh-CN" altLang="en-US" sz="2100">
                <a:solidFill>
                  <a:schemeClr val="hlink"/>
                </a:solidFill>
                <a:latin typeface="宋体" pitchFamily="2" charset="-122"/>
              </a:rPr>
              <a:t>连通器的应用 </a:t>
            </a:r>
          </a:p>
        </p:txBody>
      </p:sp>
      <p:sp>
        <p:nvSpPr>
          <p:cNvPr id="147484" name="TextBox 2"/>
          <p:cNvSpPr txBox="1">
            <a:spLocks noChangeArrowheads="1"/>
          </p:cNvSpPr>
          <p:nvPr/>
        </p:nvSpPr>
        <p:spPr bwMode="auto">
          <a:xfrm>
            <a:off x="2133600" y="4876800"/>
            <a:ext cx="6121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</a:pPr>
            <a:r>
              <a:rPr lang="zh-CN" altLang="en-US" sz="2100">
                <a:solidFill>
                  <a:schemeClr val="tx1"/>
                </a:solidFill>
                <a:latin typeface="Times New Roman" pitchFamily="18" charset="0"/>
              </a:rPr>
              <a:t>上端开口、下端连通的容器</a:t>
            </a:r>
          </a:p>
        </p:txBody>
      </p:sp>
      <p:sp>
        <p:nvSpPr>
          <p:cNvPr id="147485" name="矩形 147484"/>
          <p:cNvSpPr>
            <a:spLocks noChangeArrowheads="1"/>
          </p:cNvSpPr>
          <p:nvPr/>
        </p:nvSpPr>
        <p:spPr bwMode="auto">
          <a:xfrm>
            <a:off x="1828800" y="5791200"/>
            <a:ext cx="6400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</a:pPr>
            <a:r>
              <a:rPr lang="zh-CN" altLang="en-US" sz="2100">
                <a:solidFill>
                  <a:schemeClr val="tx1"/>
                </a:solidFill>
              </a:rPr>
              <a:t>茶壶、水位、自来水管、过路涵洞、船闸 </a:t>
            </a:r>
          </a:p>
        </p:txBody>
      </p:sp>
      <p:pic>
        <p:nvPicPr>
          <p:cNvPr id="69646" name="Picture 60" descr="bac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7" name="Picture 64" descr="t01c7cec5e45640e58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8" name="图片 13329" descr="ldpi_1098026_2a1c5d7b6-dca9-4393-b961-9d4537c991f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7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7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7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7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7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7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7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7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7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75" grpId="0"/>
      <p:bldP spid="147477" grpId="0"/>
      <p:bldP spid="147478" grpId="0" animBg="1"/>
      <p:bldP spid="147480" grpId="0"/>
      <p:bldP spid="147481" grpId="0"/>
      <p:bldP spid="147482" grpId="0"/>
      <p:bldP spid="147483" grpId="0"/>
      <p:bldP spid="147484" grpId="0"/>
      <p:bldP spid="14748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581400" y="304800"/>
            <a:ext cx="1676400" cy="609600"/>
            <a:chOff x="0" y="0"/>
            <a:chExt cx="2231" cy="553"/>
          </a:xfrm>
        </p:grpSpPr>
        <p:pic>
          <p:nvPicPr>
            <p:cNvPr id="70658" name="圆角矩形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231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659" name="Text Box 11"/>
            <p:cNvSpPr txBox="1">
              <a:spLocks noChangeArrowheads="1"/>
            </p:cNvSpPr>
            <p:nvPr/>
          </p:nvSpPr>
          <p:spPr bwMode="auto">
            <a:xfrm>
              <a:off x="60" y="78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00000"/>
                </a:lnSpc>
              </a:pPr>
              <a:r>
                <a:rPr lang="zh-CN" altLang="en-US" sz="2600">
                  <a:solidFill>
                    <a:srgbClr val="FFFFFF"/>
                  </a:solidFill>
                  <a:latin typeface="宋体" pitchFamily="2" charset="-122"/>
                </a:rPr>
                <a:t>课堂练习</a:t>
              </a:r>
            </a:p>
          </p:txBody>
        </p:sp>
      </p:grpSp>
      <p:pic>
        <p:nvPicPr>
          <p:cNvPr id="70660" name="图片 304134" descr="W020140424492416437207"/>
          <p:cNvPicPr>
            <a:picLocks noChangeAspect="1" noChangeArrowheads="1"/>
          </p:cNvPicPr>
          <p:nvPr/>
        </p:nvPicPr>
        <p:blipFill>
          <a:blip r:embed="rId3" cstate="print"/>
          <a:srcRect t="8897"/>
          <a:stretch>
            <a:fillRect/>
          </a:stretch>
        </p:blipFill>
        <p:spPr bwMode="auto">
          <a:xfrm>
            <a:off x="6553200" y="1219200"/>
            <a:ext cx="19812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矩形 304135"/>
          <p:cNvSpPr>
            <a:spLocks noChangeArrowheads="1"/>
          </p:cNvSpPr>
          <p:nvPr/>
        </p:nvSpPr>
        <p:spPr bwMode="auto">
          <a:xfrm>
            <a:off x="685800" y="1066800"/>
            <a:ext cx="57150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>
                <a:solidFill>
                  <a:srgbClr val="FF0000"/>
                </a:solidFill>
                <a:latin typeface="宋体" pitchFamily="2" charset="-122"/>
              </a:rPr>
              <a:t>    1. 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如图所示，瓶中水从上下两个小孔射出，说明液体对容器的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_______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有压强，从下面的小孔射出的水更急些，说明液体的压强随</a:t>
            </a:r>
            <a:r>
              <a:rPr lang="zh-CN" altLang="en-US" u="sng">
                <a:solidFill>
                  <a:schemeClr val="tx1"/>
                </a:solidFill>
                <a:latin typeface="宋体" pitchFamily="2" charset="-122"/>
              </a:rPr>
              <a:t>       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的增加而增大。</a:t>
            </a:r>
          </a:p>
        </p:txBody>
      </p:sp>
      <p:sp>
        <p:nvSpPr>
          <p:cNvPr id="304137" name="文本框 304136"/>
          <p:cNvSpPr txBox="1">
            <a:spLocks noChangeArrowheads="1"/>
          </p:cNvSpPr>
          <p:nvPr/>
        </p:nvSpPr>
        <p:spPr bwMode="auto">
          <a:xfrm>
            <a:off x="3733800" y="1524000"/>
            <a:ext cx="1173163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300">
                <a:solidFill>
                  <a:srgbClr val="FF0000"/>
                </a:solidFill>
                <a:ea typeface="黑体" pitchFamily="49" charset="-122"/>
              </a:rPr>
              <a:t>侧壁</a:t>
            </a:r>
          </a:p>
        </p:txBody>
      </p:sp>
      <p:sp>
        <p:nvSpPr>
          <p:cNvPr id="304138" name="文本框 304137"/>
          <p:cNvSpPr txBox="1">
            <a:spLocks noChangeArrowheads="1"/>
          </p:cNvSpPr>
          <p:nvPr/>
        </p:nvSpPr>
        <p:spPr bwMode="auto">
          <a:xfrm>
            <a:off x="1219200" y="2362200"/>
            <a:ext cx="110013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300">
                <a:solidFill>
                  <a:srgbClr val="FF0000"/>
                </a:solidFill>
                <a:ea typeface="黑体" pitchFamily="49" charset="-122"/>
              </a:rPr>
              <a:t>深度</a:t>
            </a:r>
          </a:p>
        </p:txBody>
      </p:sp>
      <p:sp>
        <p:nvSpPr>
          <p:cNvPr id="304139" name="文本框 304138"/>
          <p:cNvSpPr txBox="1">
            <a:spLocks noChangeArrowheads="1"/>
          </p:cNvSpPr>
          <p:nvPr/>
        </p:nvSpPr>
        <p:spPr bwMode="auto">
          <a:xfrm>
            <a:off x="609600" y="2971800"/>
            <a:ext cx="80772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>
                <a:solidFill>
                  <a:srgbClr val="0000FF"/>
                </a:solidFill>
                <a:latin typeface="宋体" pitchFamily="2" charset="-122"/>
              </a:rPr>
              <a:t>    </a:t>
            </a:r>
            <a:r>
              <a:rPr lang="en-US" altLang="zh-CN">
                <a:solidFill>
                  <a:srgbClr val="FF0000"/>
                </a:solidFill>
                <a:latin typeface="宋体" pitchFamily="2" charset="-122"/>
              </a:rPr>
              <a:t>2. 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一只试管装满液体后的深度为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30cm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，在直立的试管中注入半试管水后，水对试管底的压强为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___________Pa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；若将试管口封住后再将试管倾斜，则水对管底的压强将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_______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。（选填“变大、变小、不变”） （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g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取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10N/kg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）；</a:t>
            </a:r>
          </a:p>
        </p:txBody>
      </p:sp>
      <p:sp>
        <p:nvSpPr>
          <p:cNvPr id="304140" name="矩形 304139"/>
          <p:cNvSpPr>
            <a:spLocks noChangeArrowheads="1"/>
          </p:cNvSpPr>
          <p:nvPr/>
        </p:nvSpPr>
        <p:spPr bwMode="auto">
          <a:xfrm>
            <a:off x="762000" y="4800600"/>
            <a:ext cx="8001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解：</a:t>
            </a:r>
            <a:r>
              <a:rPr lang="en-US" altLang="zh-CN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P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＝</a:t>
            </a:r>
            <a:r>
              <a:rPr lang="en-US" altLang="zh-CN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ρgh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＝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1.0×10</a:t>
            </a:r>
            <a:r>
              <a:rPr lang="en-US" altLang="zh-CN" baseline="30000">
                <a:solidFill>
                  <a:schemeClr val="tx1"/>
                </a:solidFill>
                <a:latin typeface="宋体" pitchFamily="2" charset="-122"/>
              </a:rPr>
              <a:t>3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kg/m</a:t>
            </a:r>
            <a:r>
              <a:rPr lang="en-US" altLang="zh-CN" baseline="30000">
                <a:solidFill>
                  <a:schemeClr val="tx1"/>
                </a:solidFill>
                <a:latin typeface="宋体" pitchFamily="2" charset="-122"/>
              </a:rPr>
              <a:t>3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×10N/kg×0.15m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＝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1.5×10</a:t>
            </a:r>
            <a:r>
              <a:rPr lang="en-US" altLang="zh-CN" baseline="30000">
                <a:solidFill>
                  <a:schemeClr val="tx1"/>
                </a:solidFill>
                <a:latin typeface="宋体" pitchFamily="2" charset="-122"/>
              </a:rPr>
              <a:t>3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pa</a:t>
            </a:r>
          </a:p>
        </p:txBody>
      </p:sp>
      <p:sp>
        <p:nvSpPr>
          <p:cNvPr id="304141" name="文本框 304140"/>
          <p:cNvSpPr txBox="1">
            <a:spLocks noChangeArrowheads="1"/>
          </p:cNvSpPr>
          <p:nvPr/>
        </p:nvSpPr>
        <p:spPr bwMode="auto">
          <a:xfrm>
            <a:off x="5257800" y="3352800"/>
            <a:ext cx="14398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300">
                <a:solidFill>
                  <a:srgbClr val="FF0000"/>
                </a:solidFill>
                <a:ea typeface="黑体" pitchFamily="49" charset="-122"/>
              </a:rPr>
              <a:t>1.5</a:t>
            </a:r>
            <a:r>
              <a:rPr lang="en-US" altLang="zh-CN" sz="2300">
                <a:solidFill>
                  <a:srgbClr val="FF0000"/>
                </a:solidFill>
              </a:rPr>
              <a:t>×</a:t>
            </a:r>
            <a:r>
              <a:rPr lang="en-US" altLang="zh-CN" sz="2300">
                <a:solidFill>
                  <a:srgbClr val="FF0000"/>
                </a:solidFill>
                <a:ea typeface="黑体" pitchFamily="49" charset="-122"/>
              </a:rPr>
              <a:t>10</a:t>
            </a:r>
            <a:r>
              <a:rPr lang="en-US" altLang="zh-CN" sz="2300" baseline="30000">
                <a:solidFill>
                  <a:srgbClr val="FF0000"/>
                </a:solidFill>
                <a:ea typeface="黑体" pitchFamily="49" charset="-122"/>
              </a:rPr>
              <a:t>3</a:t>
            </a:r>
          </a:p>
        </p:txBody>
      </p:sp>
      <p:sp>
        <p:nvSpPr>
          <p:cNvPr id="304142" name="文本框 304141"/>
          <p:cNvSpPr txBox="1">
            <a:spLocks noChangeArrowheads="1"/>
          </p:cNvSpPr>
          <p:nvPr/>
        </p:nvSpPr>
        <p:spPr bwMode="auto">
          <a:xfrm>
            <a:off x="6400800" y="3810000"/>
            <a:ext cx="14398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</a:pPr>
            <a:r>
              <a:rPr lang="zh-CN" altLang="en-US" sz="2300">
                <a:solidFill>
                  <a:srgbClr val="FF3300"/>
                </a:solidFill>
                <a:ea typeface="黑体" pitchFamily="49" charset="-122"/>
              </a:rPr>
              <a:t>变小</a:t>
            </a:r>
          </a:p>
        </p:txBody>
      </p:sp>
      <p:sp>
        <p:nvSpPr>
          <p:cNvPr id="304143" name="矩形 304142"/>
          <p:cNvSpPr>
            <a:spLocks noChangeArrowheads="1"/>
          </p:cNvSpPr>
          <p:nvPr/>
        </p:nvSpPr>
        <p:spPr bwMode="auto">
          <a:xfrm>
            <a:off x="533400" y="5410200"/>
            <a:ext cx="7924800" cy="930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en-US" altLang="zh-CN">
                <a:solidFill>
                  <a:srgbClr val="FF0000"/>
                </a:solidFill>
                <a:latin typeface="宋体" pitchFamily="2" charset="-122"/>
              </a:rPr>
              <a:t>3. 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将手浸入装满水的杯中，水对杯底的压强将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_______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。（选填“变大、变小 、不变”）   </a:t>
            </a:r>
          </a:p>
        </p:txBody>
      </p:sp>
      <p:sp>
        <p:nvSpPr>
          <p:cNvPr id="304144" name="文本框 304143"/>
          <p:cNvSpPr txBox="1">
            <a:spLocks noChangeArrowheads="1"/>
          </p:cNvSpPr>
          <p:nvPr/>
        </p:nvSpPr>
        <p:spPr bwMode="auto">
          <a:xfrm>
            <a:off x="7086600" y="5410200"/>
            <a:ext cx="14398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</a:pPr>
            <a:r>
              <a:rPr lang="zh-CN" altLang="en-US" sz="2300">
                <a:solidFill>
                  <a:srgbClr val="FF3300"/>
                </a:solidFill>
                <a:ea typeface="黑体" pitchFamily="49" charset="-122"/>
              </a:rPr>
              <a:t>不变</a:t>
            </a:r>
          </a:p>
        </p:txBody>
      </p:sp>
      <p:sp>
        <p:nvSpPr>
          <p:cNvPr id="304145" name="矩形 304144"/>
          <p:cNvSpPr>
            <a:spLocks noChangeArrowheads="1"/>
          </p:cNvSpPr>
          <p:nvPr/>
        </p:nvSpPr>
        <p:spPr bwMode="auto">
          <a:xfrm>
            <a:off x="4800600" y="5943600"/>
            <a:ext cx="3657600" cy="39687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2000">
                <a:solidFill>
                  <a:srgbClr val="FF0000"/>
                </a:solidFill>
              </a:rPr>
              <a:t>  </a:t>
            </a:r>
            <a:r>
              <a:rPr lang="zh-CN" altLang="en-US" sz="2000">
                <a:solidFill>
                  <a:srgbClr val="FF0000"/>
                </a:solidFill>
              </a:rPr>
              <a:t>提示：</a:t>
            </a:r>
            <a:r>
              <a:rPr lang="en-US" altLang="zh-CN" sz="2000">
                <a:solidFill>
                  <a:schemeClr val="tx1"/>
                </a:solidFill>
                <a:latin typeface="宋体" pitchFamily="2" charset="-122"/>
              </a:rPr>
              <a:t>h</a:t>
            </a:r>
            <a:r>
              <a:rPr lang="zh-CN" altLang="en-US" sz="2000">
                <a:solidFill>
                  <a:schemeClr val="tx1"/>
                </a:solidFill>
                <a:latin typeface="宋体" pitchFamily="2" charset="-122"/>
              </a:rPr>
              <a:t>未变，则压强不变 </a:t>
            </a:r>
          </a:p>
        </p:txBody>
      </p:sp>
      <p:pic>
        <p:nvPicPr>
          <p:cNvPr id="70671" name="Picture 60" descr="bac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2" name="Picture 64" descr="t01c7cec5e45640e58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3" name="图片 13329" descr="ldpi_1098026_2a1c5d7b6-dca9-4393-b961-9d4537c991f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0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7" grpId="0"/>
      <p:bldP spid="304138" grpId="0"/>
      <p:bldP spid="304139" grpId="0"/>
      <p:bldP spid="304140" grpId="0"/>
      <p:bldP spid="304141" grpId="0" bldLvl="0"/>
      <p:bldP spid="304142" grpId="0" bldLvl="0"/>
      <p:bldP spid="304143" grpId="0" animBg="1"/>
      <p:bldP spid="304144" grpId="0" bldLvl="0"/>
      <p:bldP spid="30414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581400" y="304800"/>
            <a:ext cx="1676400" cy="609600"/>
            <a:chOff x="0" y="0"/>
            <a:chExt cx="2231" cy="553"/>
          </a:xfrm>
        </p:grpSpPr>
        <p:pic>
          <p:nvPicPr>
            <p:cNvPr id="71682" name="圆角矩形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231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683" name="Text Box 11"/>
            <p:cNvSpPr txBox="1">
              <a:spLocks noChangeArrowheads="1"/>
            </p:cNvSpPr>
            <p:nvPr/>
          </p:nvSpPr>
          <p:spPr bwMode="auto">
            <a:xfrm>
              <a:off x="60" y="78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00000"/>
                </a:lnSpc>
              </a:pPr>
              <a:r>
                <a:rPr lang="zh-CN" altLang="en-US" sz="2600">
                  <a:solidFill>
                    <a:srgbClr val="FFFFFF"/>
                  </a:solidFill>
                  <a:latin typeface="宋体" pitchFamily="2" charset="-122"/>
                </a:rPr>
                <a:t>课堂练习</a:t>
              </a:r>
            </a:p>
          </p:txBody>
        </p:sp>
      </p:grpSp>
      <p:sp>
        <p:nvSpPr>
          <p:cNvPr id="71684" name="文本框 148498"/>
          <p:cNvSpPr txBox="1">
            <a:spLocks noChangeArrowheads="1"/>
          </p:cNvSpPr>
          <p:nvPr/>
        </p:nvSpPr>
        <p:spPr bwMode="auto">
          <a:xfrm>
            <a:off x="533400" y="1066800"/>
            <a:ext cx="8382000" cy="2606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>
                <a:solidFill>
                  <a:srgbClr val="FF3300"/>
                </a:solidFill>
                <a:latin typeface="宋体" pitchFamily="2" charset="-122"/>
              </a:rPr>
              <a:t>    4. 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在研究液体压强的实验中，将压强计的金属盒放入水中，下列做法能够使压强计的液面高度差减小的是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(         )</a:t>
            </a:r>
          </a:p>
          <a:p>
            <a:pPr>
              <a:lnSpc>
                <a:spcPct val="125000"/>
              </a:lnSpc>
            </a:pP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  A.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将压强度的金属盒向下移动一段距离</a:t>
            </a:r>
          </a:p>
          <a:p>
            <a:pPr>
              <a:lnSpc>
                <a:spcPct val="125000"/>
              </a:lnSpc>
            </a:pP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  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B.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将压强计的金属盒换成面积大一些的，但仍放在原深处</a:t>
            </a:r>
          </a:p>
          <a:p>
            <a:pPr>
              <a:lnSpc>
                <a:spcPct val="125000"/>
              </a:lnSpc>
            </a:pP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  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C.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将压强计的金属盒在原处转动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180°</a:t>
            </a:r>
          </a:p>
          <a:p>
            <a:pPr>
              <a:lnSpc>
                <a:spcPct val="125000"/>
              </a:lnSpc>
            </a:pP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  D.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将压强计的金属盒改放在同样深度的酒精中</a:t>
            </a:r>
          </a:p>
        </p:txBody>
      </p:sp>
      <p:sp>
        <p:nvSpPr>
          <p:cNvPr id="148500" name="文本框 148499"/>
          <p:cNvSpPr txBox="1">
            <a:spLocks noChangeArrowheads="1"/>
          </p:cNvSpPr>
          <p:nvPr/>
        </p:nvSpPr>
        <p:spPr bwMode="auto">
          <a:xfrm>
            <a:off x="6705600" y="1447800"/>
            <a:ext cx="1081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3600">
                <a:solidFill>
                  <a:srgbClr val="FF3300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148501" name="文本框 148500"/>
          <p:cNvSpPr txBox="1">
            <a:spLocks noChangeArrowheads="1"/>
          </p:cNvSpPr>
          <p:nvPr/>
        </p:nvSpPr>
        <p:spPr bwMode="auto">
          <a:xfrm>
            <a:off x="685800" y="3733800"/>
            <a:ext cx="80010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宋体" pitchFamily="2" charset="-122"/>
              </a:rPr>
              <a:t>   5.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 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两个容器中的盛水情况如下图所示，则液体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A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、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B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两点压强的大小关系为：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P</a:t>
            </a:r>
            <a:r>
              <a:rPr lang="en-US" altLang="zh-CN" baseline="-16000">
                <a:solidFill>
                  <a:schemeClr val="tx1"/>
                </a:solidFill>
                <a:latin typeface="宋体" pitchFamily="2" charset="-122"/>
              </a:rPr>
              <a:t>A</a:t>
            </a:r>
            <a:r>
              <a:rPr lang="en-US" altLang="zh-CN" u="sng">
                <a:solidFill>
                  <a:schemeClr val="tx1"/>
                </a:solidFill>
                <a:latin typeface="宋体" pitchFamily="2" charset="-122"/>
              </a:rPr>
              <a:t>       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P</a:t>
            </a:r>
            <a:r>
              <a:rPr lang="en-US" altLang="zh-CN" baseline="-18000">
                <a:solidFill>
                  <a:schemeClr val="tx1"/>
                </a:solidFill>
                <a:latin typeface="宋体" pitchFamily="2" charset="-122"/>
              </a:rPr>
              <a:t>B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 ( 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填“</a:t>
            </a:r>
            <a:r>
              <a:rPr lang="en-US" altLang="en-US" sz="2000">
                <a:solidFill>
                  <a:schemeClr val="tx1"/>
                </a:solidFill>
                <a:latin typeface="宋体" pitchFamily="2" charset="-122"/>
              </a:rPr>
              <a:t>＞</a:t>
            </a:r>
            <a:r>
              <a:rPr lang="zh-CN" altLang="en-US" sz="2000">
                <a:solidFill>
                  <a:schemeClr val="tx1"/>
                </a:solidFill>
                <a:latin typeface="宋体" pitchFamily="2" charset="-122"/>
              </a:rPr>
              <a:t>、＜、＝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”）。</a:t>
            </a:r>
          </a:p>
        </p:txBody>
      </p:sp>
      <p:sp>
        <p:nvSpPr>
          <p:cNvPr id="148502" name="矩形 148501"/>
          <p:cNvSpPr>
            <a:spLocks noChangeArrowheads="1"/>
          </p:cNvSpPr>
          <p:nvPr/>
        </p:nvSpPr>
        <p:spPr bwMode="auto">
          <a:xfrm>
            <a:off x="4800600" y="5181600"/>
            <a:ext cx="2590800" cy="83185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FF0000"/>
                </a:solidFill>
                <a:latin typeface="宋体" pitchFamily="2" charset="-122"/>
              </a:rPr>
              <a:t> </a:t>
            </a:r>
            <a:r>
              <a:rPr lang="zh-CN" altLang="en-US" sz="2000">
                <a:solidFill>
                  <a:srgbClr val="FF0000"/>
                </a:solidFill>
                <a:latin typeface="宋体" pitchFamily="2" charset="-122"/>
              </a:rPr>
              <a:t>提示：</a:t>
            </a:r>
            <a:r>
              <a:rPr lang="en-US" altLang="zh-CN" sz="2000">
                <a:solidFill>
                  <a:schemeClr val="tx1"/>
                </a:solidFill>
                <a:latin typeface="宋体" pitchFamily="2" charset="-122"/>
              </a:rPr>
              <a:t>∵ h</a:t>
            </a:r>
            <a:r>
              <a:rPr lang="en-US" altLang="zh-CN" sz="2000" baseline="-16000">
                <a:solidFill>
                  <a:schemeClr val="tx1"/>
                </a:solidFill>
                <a:latin typeface="宋体" pitchFamily="2" charset="-122"/>
              </a:rPr>
              <a:t>A</a:t>
            </a:r>
            <a:r>
              <a:rPr lang="en-US" altLang="en-US" sz="2000">
                <a:solidFill>
                  <a:schemeClr val="tx1"/>
                </a:solidFill>
                <a:latin typeface="宋体" pitchFamily="2" charset="-122"/>
              </a:rPr>
              <a:t>＝</a:t>
            </a:r>
            <a:r>
              <a:rPr lang="en-US" altLang="zh-CN" sz="2000">
                <a:solidFill>
                  <a:schemeClr val="tx1"/>
                </a:solidFill>
                <a:latin typeface="宋体" pitchFamily="2" charset="-122"/>
              </a:rPr>
              <a:t>h</a:t>
            </a:r>
            <a:r>
              <a:rPr lang="en-US" altLang="zh-CN" sz="2000" baseline="-25000">
                <a:solidFill>
                  <a:schemeClr val="tx1"/>
                </a:solidFill>
                <a:latin typeface="宋体" pitchFamily="2" charset="-122"/>
              </a:rPr>
              <a:t>B</a:t>
            </a:r>
            <a:r>
              <a:rPr lang="en-US" altLang="zh-CN" sz="2000" baseline="-16000">
                <a:solidFill>
                  <a:schemeClr val="tx1"/>
                </a:solidFill>
                <a:latin typeface="宋体" pitchFamily="2" charset="-122"/>
              </a:rPr>
              <a:t>  </a:t>
            </a:r>
          </a:p>
          <a:p>
            <a:pPr>
              <a:lnSpc>
                <a:spcPct val="120000"/>
              </a:lnSpc>
            </a:pPr>
            <a:r>
              <a:rPr lang="en-US" altLang="zh-CN" sz="2000" baseline="-16000">
                <a:solidFill>
                  <a:schemeClr val="tx1"/>
                </a:solidFill>
                <a:latin typeface="宋体" pitchFamily="2" charset="-122"/>
              </a:rPr>
              <a:t>           </a:t>
            </a:r>
            <a:r>
              <a:rPr lang="en-US" altLang="zh-CN" sz="2000">
                <a:solidFill>
                  <a:schemeClr val="tx1"/>
                </a:solidFill>
                <a:latin typeface="宋体" pitchFamily="2" charset="-122"/>
              </a:rPr>
              <a:t>∴ P</a:t>
            </a:r>
            <a:r>
              <a:rPr lang="en-US" altLang="zh-CN" sz="2000" baseline="-18000">
                <a:solidFill>
                  <a:schemeClr val="tx1"/>
                </a:solidFill>
                <a:latin typeface="宋体" pitchFamily="2" charset="-122"/>
              </a:rPr>
              <a:t>A</a:t>
            </a:r>
            <a:r>
              <a:rPr lang="zh-CN" altLang="en-US" sz="2000">
                <a:solidFill>
                  <a:schemeClr val="tx1"/>
                </a:solidFill>
                <a:latin typeface="宋体" pitchFamily="2" charset="-122"/>
              </a:rPr>
              <a:t>＝</a:t>
            </a:r>
            <a:r>
              <a:rPr lang="en-US" altLang="zh-CN" sz="2000">
                <a:solidFill>
                  <a:schemeClr val="tx1"/>
                </a:solidFill>
                <a:latin typeface="宋体" pitchFamily="2" charset="-122"/>
              </a:rPr>
              <a:t>P</a:t>
            </a:r>
            <a:r>
              <a:rPr lang="en-US" altLang="zh-CN" sz="2000" baseline="-20000">
                <a:solidFill>
                  <a:schemeClr val="tx1"/>
                </a:solidFill>
                <a:latin typeface="宋体" pitchFamily="2" charset="-122"/>
              </a:rPr>
              <a:t>B</a:t>
            </a:r>
          </a:p>
        </p:txBody>
      </p:sp>
      <p:pic>
        <p:nvPicPr>
          <p:cNvPr id="148503" name="图片 148502" descr="图片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953000"/>
            <a:ext cx="17145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504" name="文本框 148503"/>
          <p:cNvSpPr txBox="1">
            <a:spLocks noChangeArrowheads="1"/>
          </p:cNvSpPr>
          <p:nvPr/>
        </p:nvSpPr>
        <p:spPr bwMode="auto">
          <a:xfrm>
            <a:off x="3429000" y="4114800"/>
            <a:ext cx="762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＝</a:t>
            </a:r>
          </a:p>
        </p:txBody>
      </p:sp>
      <p:pic>
        <p:nvPicPr>
          <p:cNvPr id="71690" name="Picture 60" descr="bac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1" name="Picture 64" descr="t01c7cec5e45640e58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2" name="图片 13329" descr="ldpi_1098026_2a1c5d7b6-dca9-4393-b961-9d4537c991f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8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500" grpId="0"/>
      <p:bldP spid="148501" grpId="0"/>
      <p:bldP spid="148502" grpId="0" animBg="1"/>
      <p:bldP spid="1485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文本框 116737"/>
          <p:cNvSpPr txBox="1">
            <a:spLocks noChangeArrowheads="1"/>
          </p:cNvSpPr>
          <p:nvPr/>
        </p:nvSpPr>
        <p:spPr bwMode="auto">
          <a:xfrm>
            <a:off x="2362200" y="381000"/>
            <a:ext cx="44100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3000">
                <a:solidFill>
                  <a:srgbClr val="FF0000"/>
                </a:solidFill>
                <a:ea typeface="黑体" pitchFamily="49" charset="-122"/>
              </a:rPr>
              <a:t>一、液体压强的特点</a:t>
            </a:r>
          </a:p>
        </p:txBody>
      </p:sp>
      <p:sp>
        <p:nvSpPr>
          <p:cNvPr id="116739" name="矩形 116738"/>
          <p:cNvSpPr>
            <a:spLocks noChangeArrowheads="1"/>
          </p:cNvSpPr>
          <p:nvPr/>
        </p:nvSpPr>
        <p:spPr bwMode="auto">
          <a:xfrm>
            <a:off x="762000" y="1524000"/>
            <a:ext cx="8001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0000"/>
                </a:solidFill>
                <a:latin typeface="宋体" pitchFamily="2" charset="-122"/>
              </a:rPr>
              <a:t>    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下图是用废旧饮料瓶改装的用来显示液体压强的容器，想一想，在容器装入水后，薄膜会凸起来吗？是左图中的薄膜会鼓起来还是右图中的薄膜？还是两图中的薄膜都会鼓起来？ </a:t>
            </a:r>
          </a:p>
        </p:txBody>
      </p:sp>
      <p:sp>
        <p:nvSpPr>
          <p:cNvPr id="116743" name="矩形 116742"/>
          <p:cNvSpPr>
            <a:spLocks noChangeArrowheads="1"/>
          </p:cNvSpPr>
          <p:nvPr/>
        </p:nvSpPr>
        <p:spPr bwMode="auto">
          <a:xfrm>
            <a:off x="2438400" y="1039813"/>
            <a:ext cx="28194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300">
                <a:solidFill>
                  <a:srgbClr val="FF0000"/>
                </a:solidFill>
                <a:ea typeface="黑体" pitchFamily="49" charset="-122"/>
              </a:rPr>
              <a:t>液体有压强吗？</a:t>
            </a:r>
          </a:p>
        </p:txBody>
      </p:sp>
      <p:pic>
        <p:nvPicPr>
          <p:cNvPr id="116744" name="图片 116743" descr="图片2"/>
          <p:cNvPicPr>
            <a:picLocks noChangeAspect="1" noChangeArrowheads="1"/>
          </p:cNvPicPr>
          <p:nvPr/>
        </p:nvPicPr>
        <p:blipFill>
          <a:blip r:embed="rId2" cstate="print"/>
          <a:srcRect r="53658"/>
          <a:stretch>
            <a:fillRect/>
          </a:stretch>
        </p:blipFill>
        <p:spPr bwMode="auto">
          <a:xfrm>
            <a:off x="1066800" y="3200400"/>
            <a:ext cx="35814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5" name="图片 116744" descr="图片2"/>
          <p:cNvPicPr>
            <a:picLocks noChangeAspect="1" noChangeArrowheads="1"/>
          </p:cNvPicPr>
          <p:nvPr/>
        </p:nvPicPr>
        <p:blipFill>
          <a:blip r:embed="rId2" cstate="print"/>
          <a:srcRect l="53471"/>
          <a:stretch>
            <a:fillRect/>
          </a:stretch>
        </p:blipFill>
        <p:spPr bwMode="auto">
          <a:xfrm>
            <a:off x="4876800" y="3200400"/>
            <a:ext cx="3581400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3000" y="990600"/>
            <a:ext cx="1143000" cy="533400"/>
            <a:chOff x="0" y="0"/>
            <a:chExt cx="2231" cy="553"/>
          </a:xfrm>
        </p:grpSpPr>
        <p:pic>
          <p:nvPicPr>
            <p:cNvPr id="35847" name="圆角矩形 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2231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8" name="Text Box 6"/>
            <p:cNvSpPr txBox="1">
              <a:spLocks noChangeArrowheads="1"/>
            </p:cNvSpPr>
            <p:nvPr/>
          </p:nvSpPr>
          <p:spPr bwMode="auto">
            <a:xfrm>
              <a:off x="60" y="78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5000"/>
                </a:lnSpc>
              </a:pPr>
              <a:r>
                <a:rPr lang="zh-CN" altLang="en-US" sz="2400">
                  <a:solidFill>
                    <a:srgbClr val="FFFFFF"/>
                  </a:solidFill>
                  <a:latin typeface="宋体" pitchFamily="2" charset="-122"/>
                </a:rPr>
                <a:t>演 示</a:t>
              </a:r>
            </a:p>
          </p:txBody>
        </p:sp>
      </p:grpSp>
      <p:pic>
        <p:nvPicPr>
          <p:cNvPr id="35849" name="Picture 60" descr="bac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64" descr="t01c7cec5e45640e58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图片 13329" descr="ldpi_1098026_2a1c5d7b6-dca9-4393-b961-9d4537c991f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/>
      <p:bldP spid="11674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581400" y="304800"/>
            <a:ext cx="1676400" cy="609600"/>
            <a:chOff x="0" y="0"/>
            <a:chExt cx="2231" cy="553"/>
          </a:xfrm>
        </p:grpSpPr>
        <p:pic>
          <p:nvPicPr>
            <p:cNvPr id="72706" name="圆角矩形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231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707" name="Text Box 11"/>
            <p:cNvSpPr txBox="1">
              <a:spLocks noChangeArrowheads="1"/>
            </p:cNvSpPr>
            <p:nvPr/>
          </p:nvSpPr>
          <p:spPr bwMode="auto">
            <a:xfrm>
              <a:off x="60" y="78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00000"/>
                </a:lnSpc>
              </a:pPr>
              <a:r>
                <a:rPr lang="zh-CN" altLang="en-US" sz="2600">
                  <a:solidFill>
                    <a:srgbClr val="FFFFFF"/>
                  </a:solidFill>
                  <a:latin typeface="宋体" pitchFamily="2" charset="-122"/>
                </a:rPr>
                <a:t>课堂练习</a:t>
              </a:r>
            </a:p>
          </p:txBody>
        </p:sp>
      </p:grpSp>
      <p:sp>
        <p:nvSpPr>
          <p:cNvPr id="72708" name="矩形 305162"/>
          <p:cNvSpPr>
            <a:spLocks noChangeArrowheads="1"/>
          </p:cNvSpPr>
          <p:nvPr/>
        </p:nvSpPr>
        <p:spPr bwMode="auto">
          <a:xfrm>
            <a:off x="533400" y="1066800"/>
            <a:ext cx="80772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    </a:t>
            </a:r>
            <a:r>
              <a:rPr lang="en-US" altLang="zh-CN">
                <a:solidFill>
                  <a:srgbClr val="FF0000"/>
                </a:solidFill>
                <a:latin typeface="宋体" pitchFamily="2" charset="-122"/>
              </a:rPr>
              <a:t>6.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 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一只可乐瓶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,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其侧壁有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a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、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b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两个小孔，用塞子塞住后盛入一定质量的酒精。如图，把可乐瓶放入水中，当瓶内外液面相平时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,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拔出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a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、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b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两个小孔上的塞子，则 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(       )</a:t>
            </a:r>
          </a:p>
          <a:p>
            <a:pPr>
              <a:lnSpc>
                <a:spcPct val="125000"/>
              </a:lnSpc>
            </a:pP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      A. a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、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b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两个小孔均有水流入瓶内</a:t>
            </a:r>
          </a:p>
          <a:p>
            <a:pPr>
              <a:lnSpc>
                <a:spcPct val="125000"/>
              </a:lnSpc>
            </a:pP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      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B. a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、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b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两个小孔均有酒精流出</a:t>
            </a:r>
          </a:p>
          <a:p>
            <a:pPr>
              <a:lnSpc>
                <a:spcPct val="125000"/>
              </a:lnSpc>
            </a:pP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      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C. 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酒精从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a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小孔流出，水从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b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小孔流入</a:t>
            </a:r>
          </a:p>
          <a:p>
            <a:pPr>
              <a:lnSpc>
                <a:spcPct val="125000"/>
              </a:lnSpc>
            </a:pP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      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D. 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水从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a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小孔流入，酒精从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b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小孔流出</a:t>
            </a:r>
          </a:p>
        </p:txBody>
      </p:sp>
      <p:pic>
        <p:nvPicPr>
          <p:cNvPr id="72709" name="图片 305163" descr="图片2"/>
          <p:cNvPicPr>
            <a:picLocks noChangeAspect="1" noChangeArrowheads="1"/>
          </p:cNvPicPr>
          <p:nvPr/>
        </p:nvPicPr>
        <p:blipFill>
          <a:blip r:embed="rId3" cstate="print"/>
          <a:srcRect r="26190"/>
          <a:stretch>
            <a:fillRect/>
          </a:stretch>
        </p:blipFill>
        <p:spPr bwMode="auto">
          <a:xfrm>
            <a:off x="6705600" y="2057400"/>
            <a:ext cx="14747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5165" name="矩形 305164"/>
          <p:cNvSpPr>
            <a:spLocks noChangeArrowheads="1"/>
          </p:cNvSpPr>
          <p:nvPr/>
        </p:nvSpPr>
        <p:spPr bwMode="auto">
          <a:xfrm>
            <a:off x="609600" y="4267200"/>
            <a:ext cx="80772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100">
                <a:solidFill>
                  <a:srgbClr val="FF0000"/>
                </a:solidFill>
                <a:latin typeface="宋体" pitchFamily="2" charset="-122"/>
              </a:rPr>
              <a:t>提示：</a:t>
            </a:r>
            <a:r>
              <a:rPr lang="zh-CN" altLang="en-US" sz="2100">
                <a:solidFill>
                  <a:schemeClr val="tx1"/>
                </a:solidFill>
                <a:latin typeface="宋体" pitchFamily="2" charset="-122"/>
              </a:rPr>
              <a:t>根据同一深度的压强大小判断哪种液体流入另一种液体。</a:t>
            </a:r>
          </a:p>
          <a:p>
            <a:pPr>
              <a:lnSpc>
                <a:spcPct val="130000"/>
              </a:lnSpc>
            </a:pPr>
            <a:r>
              <a:rPr lang="zh-CN" altLang="en-US" sz="2100">
                <a:solidFill>
                  <a:srgbClr val="FF0000"/>
                </a:solidFill>
                <a:latin typeface="宋体" pitchFamily="2" charset="-122"/>
              </a:rPr>
              <a:t>解：</a:t>
            </a:r>
            <a:r>
              <a:rPr lang="zh-CN" altLang="en-US" sz="2100">
                <a:solidFill>
                  <a:schemeClr val="tx1"/>
                </a:solidFill>
                <a:latin typeface="宋体" pitchFamily="2" charset="-122"/>
              </a:rPr>
              <a:t>当瓶内外液面相平时，在同一深度，</a:t>
            </a:r>
          </a:p>
          <a:p>
            <a:pPr>
              <a:lnSpc>
                <a:spcPct val="130000"/>
              </a:lnSpc>
            </a:pPr>
            <a:r>
              <a:rPr lang="zh-CN" altLang="en-US" sz="210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     </a:t>
            </a:r>
            <a:r>
              <a:rPr lang="en-US" altLang="en-US" sz="2100">
                <a:solidFill>
                  <a:schemeClr val="tx1"/>
                </a:solidFill>
                <a:latin typeface="宋体" pitchFamily="2" charset="-122"/>
              </a:rPr>
              <a:t>∵</a:t>
            </a:r>
            <a:r>
              <a:rPr lang="en-US" altLang="zh-CN" sz="210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ρ</a:t>
            </a:r>
            <a:r>
              <a:rPr lang="zh-CN" altLang="en-US" sz="2100" baseline="-18000">
                <a:solidFill>
                  <a:schemeClr val="tx1"/>
                </a:solidFill>
                <a:latin typeface="宋体" pitchFamily="2" charset="-122"/>
              </a:rPr>
              <a:t>酒</a:t>
            </a:r>
            <a:r>
              <a:rPr lang="en-US" altLang="en-US" sz="2100">
                <a:solidFill>
                  <a:schemeClr val="tx1"/>
                </a:solidFill>
                <a:latin typeface="宋体" pitchFamily="2" charset="-122"/>
              </a:rPr>
              <a:t>＜</a:t>
            </a:r>
            <a:r>
              <a:rPr lang="en-US" altLang="zh-CN" sz="210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ρ</a:t>
            </a:r>
            <a:r>
              <a:rPr lang="zh-CN" altLang="en-US" sz="2100" baseline="-16000">
                <a:solidFill>
                  <a:schemeClr val="tx1"/>
                </a:solidFill>
                <a:latin typeface="宋体" pitchFamily="2" charset="-122"/>
              </a:rPr>
              <a:t>水    </a:t>
            </a:r>
            <a:r>
              <a:rPr lang="en-US" altLang="zh-CN" sz="2100">
                <a:solidFill>
                  <a:schemeClr val="tx1"/>
                </a:solidFill>
                <a:latin typeface="宋体" pitchFamily="2" charset="-122"/>
              </a:rPr>
              <a:t>h</a:t>
            </a:r>
            <a:r>
              <a:rPr lang="zh-CN" altLang="en-US" sz="2100" baseline="-16000">
                <a:solidFill>
                  <a:schemeClr val="tx1"/>
                </a:solidFill>
                <a:latin typeface="宋体" pitchFamily="2" charset="-122"/>
              </a:rPr>
              <a:t>酒</a:t>
            </a:r>
            <a:r>
              <a:rPr lang="en-US" altLang="en-US" sz="2100">
                <a:solidFill>
                  <a:schemeClr val="tx1"/>
                </a:solidFill>
                <a:latin typeface="宋体" pitchFamily="2" charset="-122"/>
              </a:rPr>
              <a:t>＝</a:t>
            </a:r>
            <a:r>
              <a:rPr lang="en-US" altLang="zh-CN" sz="2100">
                <a:solidFill>
                  <a:schemeClr val="tx1"/>
                </a:solidFill>
                <a:latin typeface="宋体" pitchFamily="2" charset="-122"/>
              </a:rPr>
              <a:t>h</a:t>
            </a:r>
            <a:r>
              <a:rPr lang="zh-CN" altLang="en-US" sz="2100" baseline="-16000">
                <a:solidFill>
                  <a:schemeClr val="tx1"/>
                </a:solidFill>
                <a:latin typeface="宋体" pitchFamily="2" charset="-122"/>
              </a:rPr>
              <a:t>水</a:t>
            </a:r>
          </a:p>
          <a:p>
            <a:pPr>
              <a:lnSpc>
                <a:spcPct val="130000"/>
              </a:lnSpc>
            </a:pPr>
            <a:r>
              <a:rPr lang="zh-CN" altLang="en-US" sz="2100">
                <a:solidFill>
                  <a:schemeClr val="tx1"/>
                </a:solidFill>
                <a:latin typeface="宋体" pitchFamily="2" charset="-122"/>
              </a:rPr>
              <a:t>     </a:t>
            </a:r>
            <a:r>
              <a:rPr lang="en-US" altLang="zh-CN" sz="2100">
                <a:solidFill>
                  <a:schemeClr val="tx1"/>
                </a:solidFill>
                <a:latin typeface="宋体" pitchFamily="2" charset="-122"/>
              </a:rPr>
              <a:t>∴ P</a:t>
            </a:r>
            <a:r>
              <a:rPr lang="zh-CN" altLang="en-US" sz="2100" baseline="-18000">
                <a:solidFill>
                  <a:schemeClr val="tx1"/>
                </a:solidFill>
                <a:latin typeface="宋体" pitchFamily="2" charset="-122"/>
              </a:rPr>
              <a:t>酒</a:t>
            </a:r>
            <a:r>
              <a:rPr lang="en-US" altLang="en-US" sz="2100">
                <a:solidFill>
                  <a:schemeClr val="tx1"/>
                </a:solidFill>
                <a:latin typeface="宋体" pitchFamily="2" charset="-122"/>
              </a:rPr>
              <a:t>＜</a:t>
            </a:r>
            <a:r>
              <a:rPr lang="en-US" altLang="zh-CN" sz="2100">
                <a:solidFill>
                  <a:schemeClr val="tx1"/>
                </a:solidFill>
                <a:latin typeface="宋体" pitchFamily="2" charset="-122"/>
              </a:rPr>
              <a:t>P</a:t>
            </a:r>
            <a:r>
              <a:rPr lang="zh-CN" altLang="en-US" sz="2100" baseline="-20000">
                <a:solidFill>
                  <a:schemeClr val="tx1"/>
                </a:solidFill>
                <a:latin typeface="宋体" pitchFamily="2" charset="-122"/>
              </a:rPr>
              <a:t>水   </a:t>
            </a:r>
            <a:r>
              <a:rPr lang="zh-CN" altLang="en-US" sz="2100">
                <a:solidFill>
                  <a:schemeClr val="tx1"/>
                </a:solidFill>
                <a:latin typeface="宋体" pitchFamily="2" charset="-122"/>
              </a:rPr>
              <a:t>即同一深度时水的压强大于酒精的压强，所以</a:t>
            </a:r>
            <a:r>
              <a:rPr lang="en-US" altLang="zh-CN" sz="2100">
                <a:solidFill>
                  <a:schemeClr val="tx1"/>
                </a:solidFill>
                <a:latin typeface="宋体" pitchFamily="2" charset="-122"/>
              </a:rPr>
              <a:t>a</a:t>
            </a:r>
            <a:r>
              <a:rPr lang="zh-CN" altLang="en-US" sz="2100">
                <a:solidFill>
                  <a:schemeClr val="tx1"/>
                </a:solidFill>
                <a:latin typeface="宋体" pitchFamily="2" charset="-122"/>
              </a:rPr>
              <a:t>、</a:t>
            </a:r>
            <a:r>
              <a:rPr lang="en-US" altLang="zh-CN" sz="2100">
                <a:solidFill>
                  <a:schemeClr val="tx1"/>
                </a:solidFill>
                <a:latin typeface="宋体" pitchFamily="2" charset="-122"/>
              </a:rPr>
              <a:t>b</a:t>
            </a:r>
            <a:r>
              <a:rPr lang="zh-CN" altLang="en-US" sz="2100">
                <a:solidFill>
                  <a:schemeClr val="tx1"/>
                </a:solidFill>
                <a:latin typeface="宋体" pitchFamily="2" charset="-122"/>
              </a:rPr>
              <a:t>两个小孔均会出现水流入装有酒精的瓶内。</a:t>
            </a:r>
          </a:p>
        </p:txBody>
      </p:sp>
      <p:sp>
        <p:nvSpPr>
          <p:cNvPr id="305166" name="文本框 305165"/>
          <p:cNvSpPr txBox="1">
            <a:spLocks noChangeArrowheads="1"/>
          </p:cNvSpPr>
          <p:nvPr/>
        </p:nvSpPr>
        <p:spPr bwMode="auto">
          <a:xfrm>
            <a:off x="5562600" y="1905000"/>
            <a:ext cx="935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72712" name="Picture 60" descr="bac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3" name="Picture 64" descr="t01c7cec5e45640e58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4" name="图片 13329" descr="ldpi_1098026_2a1c5d7b6-dca9-4393-b961-9d4537c991f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5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5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5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5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6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581400" y="304800"/>
            <a:ext cx="1676400" cy="609600"/>
            <a:chOff x="0" y="0"/>
            <a:chExt cx="2231" cy="553"/>
          </a:xfrm>
        </p:grpSpPr>
        <p:pic>
          <p:nvPicPr>
            <p:cNvPr id="73730" name="圆角矩形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231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731" name="Text Box 11"/>
            <p:cNvSpPr txBox="1">
              <a:spLocks noChangeArrowheads="1"/>
            </p:cNvSpPr>
            <p:nvPr/>
          </p:nvSpPr>
          <p:spPr bwMode="auto">
            <a:xfrm>
              <a:off x="60" y="78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00000"/>
                </a:lnSpc>
              </a:pPr>
              <a:r>
                <a:rPr lang="zh-CN" altLang="en-US" sz="2600">
                  <a:solidFill>
                    <a:srgbClr val="FFFFFF"/>
                  </a:solidFill>
                  <a:latin typeface="宋体" pitchFamily="2" charset="-122"/>
                </a:rPr>
                <a:t>提高题</a:t>
              </a:r>
            </a:p>
          </p:txBody>
        </p:sp>
      </p:grpSp>
      <p:sp>
        <p:nvSpPr>
          <p:cNvPr id="73732" name="文本框 306184"/>
          <p:cNvSpPr txBox="1">
            <a:spLocks noChangeArrowheads="1"/>
          </p:cNvSpPr>
          <p:nvPr/>
        </p:nvSpPr>
        <p:spPr bwMode="auto">
          <a:xfrm>
            <a:off x="609600" y="1066800"/>
            <a:ext cx="80010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5000"/>
              </a:lnSpc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宋体" pitchFamily="2" charset="-122"/>
              </a:rPr>
              <a:t>    7</a:t>
            </a:r>
            <a:r>
              <a:rPr lang="zh-CN" altLang="en-US">
                <a:solidFill>
                  <a:srgbClr val="FF0000"/>
                </a:solidFill>
                <a:latin typeface="宋体" pitchFamily="2" charset="-122"/>
              </a:rPr>
              <a:t>、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相同的两个圆柱形容器分别盛有质量相同的水和盐水，则液体对容器底部压强的大小关系为（       ）</a:t>
            </a:r>
          </a:p>
          <a:p>
            <a:pPr>
              <a:lnSpc>
                <a:spcPct val="145000"/>
              </a:lnSpc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   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A.P</a:t>
            </a:r>
            <a:r>
              <a:rPr lang="zh-CN" altLang="en-US" baseline="-16000">
                <a:solidFill>
                  <a:schemeClr val="tx1"/>
                </a:solidFill>
                <a:latin typeface="宋体" pitchFamily="2" charset="-122"/>
              </a:rPr>
              <a:t>水</a:t>
            </a:r>
            <a:r>
              <a:rPr lang="en-US" altLang="en-US">
                <a:solidFill>
                  <a:schemeClr val="tx1"/>
                </a:solidFill>
              </a:rPr>
              <a:t>＞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P</a:t>
            </a:r>
            <a:r>
              <a:rPr lang="zh-CN" altLang="en-US" baseline="-18000">
                <a:solidFill>
                  <a:schemeClr val="tx1"/>
                </a:solidFill>
                <a:latin typeface="宋体" pitchFamily="2" charset="-122"/>
              </a:rPr>
              <a:t>盐水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    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B.P</a:t>
            </a:r>
            <a:r>
              <a:rPr lang="zh-CN" altLang="en-US" baseline="-20000">
                <a:solidFill>
                  <a:schemeClr val="tx1"/>
                </a:solidFill>
                <a:latin typeface="宋体" pitchFamily="2" charset="-122"/>
              </a:rPr>
              <a:t>水</a:t>
            </a:r>
            <a:r>
              <a:rPr lang="en-US" altLang="en-US">
                <a:solidFill>
                  <a:schemeClr val="tx1"/>
                </a:solidFill>
                <a:latin typeface="宋体" pitchFamily="2" charset="-122"/>
              </a:rPr>
              <a:t>＜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P</a:t>
            </a:r>
            <a:r>
              <a:rPr lang="zh-CN" altLang="en-US" baseline="-18000">
                <a:solidFill>
                  <a:schemeClr val="tx1"/>
                </a:solidFill>
                <a:latin typeface="宋体" pitchFamily="2" charset="-122"/>
              </a:rPr>
              <a:t>盐水</a:t>
            </a:r>
            <a:r>
              <a:rPr lang="zh-CN" altLang="en-US" b="0">
                <a:solidFill>
                  <a:schemeClr val="tx1"/>
                </a:solidFill>
                <a:latin typeface="宋体" pitchFamily="2" charset="-122"/>
              </a:rPr>
              <a:t>   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C.P</a:t>
            </a:r>
            <a:r>
              <a:rPr lang="zh-CN" altLang="en-US" baseline="-18000">
                <a:solidFill>
                  <a:schemeClr val="tx1"/>
                </a:solidFill>
                <a:latin typeface="宋体" pitchFamily="2" charset="-122"/>
              </a:rPr>
              <a:t>水</a:t>
            </a:r>
            <a:r>
              <a:rPr lang="en-US" altLang="en-US">
                <a:solidFill>
                  <a:schemeClr val="tx1"/>
                </a:solidFill>
                <a:latin typeface="宋体" pitchFamily="2" charset="-122"/>
              </a:rPr>
              <a:t>＝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P</a:t>
            </a:r>
            <a:r>
              <a:rPr lang="zh-CN" altLang="en-US" baseline="-18000">
                <a:solidFill>
                  <a:schemeClr val="tx1"/>
                </a:solidFill>
                <a:latin typeface="宋体" pitchFamily="2" charset="-122"/>
              </a:rPr>
              <a:t>盐水</a:t>
            </a:r>
            <a:r>
              <a:rPr lang="zh-CN" altLang="en-US" b="0">
                <a:solidFill>
                  <a:schemeClr val="tx1"/>
                </a:solidFill>
                <a:latin typeface="宋体" pitchFamily="2" charset="-122"/>
              </a:rPr>
              <a:t>  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D.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无法比较</a:t>
            </a:r>
          </a:p>
        </p:txBody>
      </p:sp>
      <p:sp>
        <p:nvSpPr>
          <p:cNvPr id="306186" name="矩形 306185"/>
          <p:cNvSpPr>
            <a:spLocks noChangeArrowheads="1"/>
          </p:cNvSpPr>
          <p:nvPr/>
        </p:nvSpPr>
        <p:spPr bwMode="auto">
          <a:xfrm>
            <a:off x="1600200" y="4038600"/>
            <a:ext cx="4648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100">
                <a:solidFill>
                  <a:schemeClr val="tx1"/>
                </a:solidFill>
                <a:latin typeface="宋体" pitchFamily="2" charset="-122"/>
              </a:rPr>
              <a:t>由 </a:t>
            </a:r>
            <a:r>
              <a:rPr lang="en-US" altLang="zh-CN" sz="2100">
                <a:solidFill>
                  <a:schemeClr val="tx1"/>
                </a:solidFill>
                <a:latin typeface="宋体" pitchFamily="2" charset="-122"/>
              </a:rPr>
              <a:t>P</a:t>
            </a:r>
            <a:r>
              <a:rPr lang="zh-CN" altLang="en-US" sz="2100">
                <a:solidFill>
                  <a:schemeClr val="tx1"/>
                </a:solidFill>
                <a:latin typeface="宋体" pitchFamily="2" charset="-122"/>
              </a:rPr>
              <a:t>＝</a:t>
            </a:r>
            <a:r>
              <a:rPr lang="en-US" altLang="zh-CN" sz="2100">
                <a:solidFill>
                  <a:schemeClr val="tx1"/>
                </a:solidFill>
                <a:latin typeface="宋体" pitchFamily="2" charset="-122"/>
              </a:rPr>
              <a:t>F/S</a:t>
            </a:r>
            <a:r>
              <a:rPr lang="zh-CN" altLang="en-US" sz="2100">
                <a:solidFill>
                  <a:schemeClr val="tx1"/>
                </a:solidFill>
                <a:latin typeface="宋体" pitchFamily="2" charset="-122"/>
              </a:rPr>
              <a:t>＝</a:t>
            </a:r>
            <a:r>
              <a:rPr lang="en-US" altLang="zh-CN" sz="2100">
                <a:solidFill>
                  <a:schemeClr val="tx1"/>
                </a:solidFill>
                <a:latin typeface="宋体" pitchFamily="2" charset="-122"/>
              </a:rPr>
              <a:t>G/S</a:t>
            </a:r>
            <a:r>
              <a:rPr lang="zh-CN" altLang="en-US" sz="2100">
                <a:solidFill>
                  <a:schemeClr val="tx1"/>
                </a:solidFill>
                <a:latin typeface="宋体" pitchFamily="2" charset="-122"/>
              </a:rPr>
              <a:t>可知，压强相等。</a:t>
            </a:r>
          </a:p>
        </p:txBody>
      </p:sp>
      <p:sp>
        <p:nvSpPr>
          <p:cNvPr id="306187" name="矩形 306186"/>
          <p:cNvSpPr>
            <a:spLocks noChangeArrowheads="1"/>
          </p:cNvSpPr>
          <p:nvPr/>
        </p:nvSpPr>
        <p:spPr bwMode="auto">
          <a:xfrm>
            <a:off x="762000" y="2971800"/>
            <a:ext cx="79248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100">
                <a:solidFill>
                  <a:schemeClr val="tx1"/>
                </a:solidFill>
                <a:latin typeface="宋体" pitchFamily="2" charset="-122"/>
              </a:rPr>
              <a:t>   </a:t>
            </a:r>
            <a:r>
              <a:rPr lang="zh-CN" altLang="en-US" sz="2100">
                <a:solidFill>
                  <a:srgbClr val="FF0000"/>
                </a:solidFill>
                <a:latin typeface="宋体" pitchFamily="2" charset="-122"/>
              </a:rPr>
              <a:t>分析：</a:t>
            </a:r>
            <a:r>
              <a:rPr lang="zh-CN" altLang="en-US" sz="2100">
                <a:solidFill>
                  <a:schemeClr val="tx1"/>
                </a:solidFill>
                <a:latin typeface="宋体" pitchFamily="2" charset="-122"/>
              </a:rPr>
              <a:t>水和盐水的质量相同，即重力相同，又因为圆柱形容器相同，即</a:t>
            </a:r>
            <a:r>
              <a:rPr lang="en-US" altLang="zh-CN" sz="2100">
                <a:solidFill>
                  <a:schemeClr val="tx1"/>
                </a:solidFill>
                <a:latin typeface="宋体" pitchFamily="2" charset="-122"/>
              </a:rPr>
              <a:t>S</a:t>
            </a:r>
            <a:r>
              <a:rPr lang="zh-CN" altLang="en-US" sz="2100">
                <a:solidFill>
                  <a:schemeClr val="tx1"/>
                </a:solidFill>
                <a:latin typeface="宋体" pitchFamily="2" charset="-122"/>
              </a:rPr>
              <a:t>相同。 </a:t>
            </a:r>
            <a:endParaRPr lang="zh-CN" altLang="en-US" sz="2100" baseline="-18000">
              <a:solidFill>
                <a:schemeClr val="tx1"/>
              </a:solidFill>
              <a:latin typeface="宋体" pitchFamily="2" charset="-122"/>
            </a:endParaRPr>
          </a:p>
        </p:txBody>
      </p:sp>
      <p:sp>
        <p:nvSpPr>
          <p:cNvPr id="306188" name="矩形 306187" descr="羊皮纸"/>
          <p:cNvSpPr>
            <a:spLocks noChangeArrowheads="1"/>
          </p:cNvSpPr>
          <p:nvPr/>
        </p:nvSpPr>
        <p:spPr bwMode="auto">
          <a:xfrm>
            <a:off x="609600" y="4800600"/>
            <a:ext cx="8153400" cy="1357313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rgbClr val="FF0000"/>
            </a:solidFill>
            <a:prstDash val="dash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2100">
                <a:solidFill>
                  <a:srgbClr val="FF0000"/>
                </a:solidFill>
              </a:rPr>
              <a:t>      </a:t>
            </a:r>
            <a:r>
              <a:rPr lang="zh-CN" altLang="en-US" sz="2000">
                <a:solidFill>
                  <a:srgbClr val="FF0000"/>
                </a:solidFill>
              </a:rPr>
              <a:t>注意：</a:t>
            </a:r>
            <a:r>
              <a:rPr lang="zh-CN" altLang="en-US" sz="2000">
                <a:solidFill>
                  <a:schemeClr val="tx1"/>
                </a:solidFill>
              </a:rPr>
              <a:t>不能用液体压强的公式 </a:t>
            </a:r>
            <a:r>
              <a:rPr lang="en-US" altLang="zh-CN" sz="2000" i="1">
                <a:solidFill>
                  <a:schemeClr val="tx1"/>
                </a:solidFill>
                <a:latin typeface="Times New Roman" pitchFamily="18" charset="0"/>
                <a:ea typeface="PMingLiU-ExtB" pitchFamily="18" charset="-120"/>
              </a:rPr>
              <a:t>p</a:t>
            </a:r>
            <a:r>
              <a:rPr lang="en-US" altLang="en-US" sz="2000" i="1">
                <a:solidFill>
                  <a:schemeClr val="tx1"/>
                </a:solidFill>
                <a:latin typeface="Times New Roman" pitchFamily="18" charset="0"/>
                <a:ea typeface="DFKai-SB" pitchFamily="65" charset="-120"/>
              </a:rPr>
              <a:t>＝</a:t>
            </a:r>
            <a:r>
              <a:rPr lang="en-US" altLang="zh-CN" sz="2000" i="1">
                <a:solidFill>
                  <a:schemeClr val="tx1"/>
                </a:solidFill>
                <a:latin typeface="Times New Roman" pitchFamily="18" charset="0"/>
                <a:ea typeface="DFKai-SB" pitchFamily="65" charset="-120"/>
              </a:rPr>
              <a:t>ρgh</a:t>
            </a:r>
            <a:r>
              <a:rPr lang="en-US" altLang="zh-CN" sz="2000" b="0">
                <a:solidFill>
                  <a:schemeClr val="tx1"/>
                </a:solidFill>
              </a:rPr>
              <a:t> </a:t>
            </a:r>
            <a:r>
              <a:rPr lang="zh-CN" altLang="en-US" sz="2000">
                <a:solidFill>
                  <a:schemeClr val="tx1"/>
                </a:solidFill>
              </a:rPr>
              <a:t>来进行分析压强的大小，因为质量相同的水和盐水盛在相同的两个容器中，水的深度深，但盐水的密度大，</a:t>
            </a:r>
            <a:r>
              <a:rPr lang="en-US" altLang="zh-CN" sz="2000" i="1">
                <a:solidFill>
                  <a:schemeClr val="tx1"/>
                </a:solidFill>
                <a:latin typeface="Times New Roman" pitchFamily="18" charset="0"/>
                <a:ea typeface="DFKai-SB" pitchFamily="65" charset="-120"/>
              </a:rPr>
              <a:t>P </a:t>
            </a:r>
            <a:r>
              <a:rPr lang="zh-CN" altLang="en-US" sz="2000" i="1">
                <a:solidFill>
                  <a:schemeClr val="tx1"/>
                </a:solidFill>
                <a:latin typeface="Times New Roman" pitchFamily="18" charset="0"/>
              </a:rPr>
              <a:t>＝</a:t>
            </a:r>
            <a:r>
              <a:rPr lang="en-US" altLang="zh-CN" sz="2000" i="1">
                <a:solidFill>
                  <a:schemeClr val="tx1"/>
                </a:solidFill>
                <a:latin typeface="Times New Roman" pitchFamily="18" charset="0"/>
                <a:ea typeface="DFKai-SB" pitchFamily="65" charset="-120"/>
              </a:rPr>
              <a:t>ρgh</a:t>
            </a:r>
            <a:r>
              <a:rPr lang="zh-CN" altLang="en-US" sz="2000">
                <a:solidFill>
                  <a:schemeClr val="tx1"/>
                </a:solidFill>
                <a:latin typeface="宋体" pitchFamily="2" charset="-122"/>
              </a:rPr>
              <a:t>中就有了两个变量，因此无法比较压强的大小。</a:t>
            </a:r>
          </a:p>
        </p:txBody>
      </p:sp>
      <p:sp>
        <p:nvSpPr>
          <p:cNvPr id="306189" name="文本框 306188"/>
          <p:cNvSpPr txBox="1">
            <a:spLocks noChangeArrowheads="1"/>
          </p:cNvSpPr>
          <p:nvPr/>
        </p:nvSpPr>
        <p:spPr bwMode="auto">
          <a:xfrm>
            <a:off x="5791200" y="160020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3600">
                <a:solidFill>
                  <a:srgbClr val="FF5050"/>
                </a:solidFill>
                <a:latin typeface="Times New Roman" pitchFamily="18" charset="0"/>
              </a:rPr>
              <a:t>C</a:t>
            </a:r>
          </a:p>
        </p:txBody>
      </p:sp>
      <p:pic>
        <p:nvPicPr>
          <p:cNvPr id="73737" name="Picture 60" descr="bac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8" name="Picture 64" descr="t01c7cec5e45640e58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9" name="图片 13329" descr="ldpi_1098026_2a1c5d7b6-dca9-4393-b961-9d4537c991f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6" grpId="0"/>
      <p:bldP spid="306187" grpId="0"/>
      <p:bldP spid="306188" grpId="0" animBg="1"/>
      <p:bldP spid="30618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图片 151553" descr="IMG344~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5" name="WordArt 5"/>
          <p:cNvSpPr>
            <a:spLocks noChangeArrowheads="1" noChangeShapeType="1" noTextEdit="1"/>
          </p:cNvSpPr>
          <p:nvPr/>
        </p:nvSpPr>
        <p:spPr bwMode="auto">
          <a:xfrm>
            <a:off x="2209800" y="1524000"/>
            <a:ext cx="4454525" cy="1212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4324"/>
              </a:avLst>
            </a:prstTxWarp>
          </a:bodyPr>
          <a:lstStyle/>
          <a:p>
            <a:pPr algn="ctr"/>
            <a:r>
              <a:rPr lang="zh-CN" altLang="en-US" sz="4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华文新魏"/>
                <a:ea typeface="华文新魏"/>
              </a:rPr>
              <a:t>再 见</a:t>
            </a:r>
          </a:p>
        </p:txBody>
      </p:sp>
      <p:sp>
        <p:nvSpPr>
          <p:cNvPr id="151556" name="矩形 151555"/>
          <p:cNvSpPr>
            <a:spLocks noChangeArrowheads="1" noChangeShapeType="1" noTextEdit="1"/>
          </p:cNvSpPr>
          <p:nvPr/>
        </p:nvSpPr>
        <p:spPr bwMode="auto">
          <a:xfrm>
            <a:off x="1066800" y="5562600"/>
            <a:ext cx="6934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新魏"/>
                <a:ea typeface="华文新魏"/>
              </a:rPr>
              <a:t>四川广安浓溪初中陈晨曦制作</a:t>
            </a:r>
          </a:p>
        </p:txBody>
      </p:sp>
      <p:sp>
        <p:nvSpPr>
          <p:cNvPr id="33802" name="矩形 33801"/>
          <p:cNvSpPr>
            <a:spLocks noChangeArrowheads="1" noChangeShapeType="1" noTextEdit="1"/>
          </p:cNvSpPr>
          <p:nvPr/>
        </p:nvSpPr>
        <p:spPr bwMode="auto">
          <a:xfrm>
            <a:off x="838200" y="4724400"/>
            <a:ext cx="7696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新魏"/>
                <a:ea typeface="华文新魏"/>
              </a:rPr>
              <a:t>所用图片、视频源自百度、优酷，特此感谢</a:t>
            </a:r>
            <a:r>
              <a:rPr lang="en-US" altLang="zh-C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新魏"/>
                <a:ea typeface="华文新魏"/>
              </a:rPr>
              <a:t>.</a:t>
            </a:r>
            <a:endParaRPr lang="zh-CN" alt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华文新魏"/>
              <a:ea typeface="华文新魏"/>
            </a:endParaRPr>
          </a:p>
        </p:txBody>
      </p:sp>
      <p:pic>
        <p:nvPicPr>
          <p:cNvPr id="74757" name="Picture 60" descr="bac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64" descr="t01c7cec5e45640e58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图片 13329" descr="ldpi_1098026_2a1c5d7b6-dca9-4393-b961-9d4537c991f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animBg="1"/>
      <p:bldP spid="151556" grpId="0" animBg="1"/>
      <p:bldP spid="3380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文本框 243713"/>
          <p:cNvSpPr txBox="1">
            <a:spLocks noChangeArrowheads="1"/>
          </p:cNvSpPr>
          <p:nvPr/>
        </p:nvSpPr>
        <p:spPr bwMode="auto">
          <a:xfrm>
            <a:off x="2362200" y="381000"/>
            <a:ext cx="44100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3000">
                <a:solidFill>
                  <a:srgbClr val="FF0000"/>
                </a:solidFill>
                <a:ea typeface="黑体" pitchFamily="49" charset="-122"/>
              </a:rPr>
              <a:t>一、液体压强的特点</a:t>
            </a:r>
          </a:p>
        </p:txBody>
      </p:sp>
      <p:sp>
        <p:nvSpPr>
          <p:cNvPr id="36866" name="矩形 243714"/>
          <p:cNvSpPr>
            <a:spLocks noChangeArrowheads="1"/>
          </p:cNvSpPr>
          <p:nvPr/>
        </p:nvSpPr>
        <p:spPr bwMode="auto">
          <a:xfrm>
            <a:off x="762000" y="1524000"/>
            <a:ext cx="8001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0000"/>
                </a:solidFill>
                <a:latin typeface="宋体" pitchFamily="2" charset="-122"/>
              </a:rPr>
              <a:t>    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下图是用废旧饮料瓶改装的用来显示液体压强的容器，想一想，在容器装入水后，薄膜会凸起来吗？是左图中的薄膜会鼓起来还是右图中的薄膜？还是两图中的薄膜都会鼓起来？ </a:t>
            </a:r>
          </a:p>
        </p:txBody>
      </p:sp>
      <p:sp>
        <p:nvSpPr>
          <p:cNvPr id="36867" name="矩形 243715"/>
          <p:cNvSpPr>
            <a:spLocks noChangeArrowheads="1"/>
          </p:cNvSpPr>
          <p:nvPr/>
        </p:nvSpPr>
        <p:spPr bwMode="auto">
          <a:xfrm>
            <a:off x="2438400" y="1039813"/>
            <a:ext cx="28194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300">
                <a:solidFill>
                  <a:srgbClr val="FF0000"/>
                </a:solidFill>
                <a:ea typeface="黑体" pitchFamily="49" charset="-122"/>
              </a:rPr>
              <a:t>液体有压强吗？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3000" y="990600"/>
            <a:ext cx="1143000" cy="533400"/>
            <a:chOff x="0" y="0"/>
            <a:chExt cx="2231" cy="553"/>
          </a:xfrm>
        </p:grpSpPr>
        <p:pic>
          <p:nvPicPr>
            <p:cNvPr id="36869" name="圆角矩形 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2231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0" name="Text Box 6"/>
            <p:cNvSpPr txBox="1">
              <a:spLocks noChangeArrowheads="1"/>
            </p:cNvSpPr>
            <p:nvPr/>
          </p:nvSpPr>
          <p:spPr bwMode="auto">
            <a:xfrm>
              <a:off x="60" y="78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5000"/>
                </a:lnSpc>
              </a:pPr>
              <a:r>
                <a:rPr lang="zh-CN" altLang="en-US" sz="2400">
                  <a:solidFill>
                    <a:srgbClr val="FFFFFF"/>
                  </a:solidFill>
                  <a:latin typeface="宋体" pitchFamily="2" charset="-122"/>
                </a:rPr>
                <a:t>演 示</a:t>
              </a:r>
            </a:p>
          </p:txBody>
        </p:sp>
      </p:grpSp>
      <p:sp>
        <p:nvSpPr>
          <p:cNvPr id="243722" name="矩形 243721"/>
          <p:cNvSpPr>
            <a:spLocks noChangeArrowheads="1"/>
          </p:cNvSpPr>
          <p:nvPr/>
        </p:nvSpPr>
        <p:spPr bwMode="auto">
          <a:xfrm>
            <a:off x="762000" y="2895600"/>
            <a:ext cx="81534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0000"/>
                </a:solidFill>
                <a:latin typeface="宋体" pitchFamily="2" charset="-122"/>
              </a:rPr>
              <a:t>    </a:t>
            </a:r>
            <a:r>
              <a:rPr lang="zh-CN" altLang="en-US">
                <a:solidFill>
                  <a:srgbClr val="FF0000"/>
                </a:solidFill>
                <a:latin typeface="宋体" pitchFamily="2" charset="-122"/>
              </a:rPr>
              <a:t>观看下面对演示视频，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想一想，你有什么发现？ </a:t>
            </a:r>
          </a:p>
        </p:txBody>
      </p:sp>
      <p:pic>
        <p:nvPicPr>
          <p:cNvPr id="36872" name="Picture 60" descr="bac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64" descr="t01c7cec5e45640e58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图片 13329" descr="ldpi_1098026_2a1c5d7b6-dca9-4393-b961-9d4537c991f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733" name="9.2液体的压强_标清.avi">
            <a:hlinkClick r:id="" action="ppaction://media"/>
          </p:cNvPr>
          <p:cNvPicPr>
            <a:picLocks noRot="1" noChangeAspect="1" noChangeArrowheads="1"/>
          </p:cNvPicPr>
          <p:nvPr>
            <p:ph idx="4294967295"/>
            <a:videoFile r:link="rId1"/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2743200" y="3581400"/>
            <a:ext cx="3810000" cy="2857500"/>
          </a:xfrm>
        </p:spPr>
      </p:pic>
      <p:sp>
        <p:nvSpPr>
          <p:cNvPr id="243735" name="Oval 8" descr="0002">
            <a:hlinkClick r:id="rId11"/>
          </p:cNvPr>
          <p:cNvSpPr>
            <a:spLocks noChangeArrowheads="1"/>
          </p:cNvSpPr>
          <p:nvPr/>
        </p:nvSpPr>
        <p:spPr bwMode="auto">
          <a:xfrm flipH="1">
            <a:off x="6781800" y="4876800"/>
            <a:ext cx="381000" cy="304800"/>
          </a:xfrm>
          <a:prstGeom prst="ellipse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222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lnSpc>
                <a:spcPct val="100000"/>
              </a:lnSpc>
            </a:pPr>
            <a:endParaRPr lang="zh-CN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3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37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2437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733"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3733"/>
                </p:tgtEl>
              </p:cMediaNode>
            </p:video>
          </p:childTnLst>
        </p:cTn>
      </p:par>
    </p:tnLst>
    <p:bldLst>
      <p:bldP spid="243722" grpId="0"/>
      <p:bldP spid="2437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文本框 246785"/>
          <p:cNvSpPr txBox="1">
            <a:spLocks noChangeArrowheads="1"/>
          </p:cNvSpPr>
          <p:nvPr/>
        </p:nvSpPr>
        <p:spPr bwMode="auto">
          <a:xfrm>
            <a:off x="2362200" y="381000"/>
            <a:ext cx="44100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3000">
                <a:solidFill>
                  <a:srgbClr val="FF0000"/>
                </a:solidFill>
                <a:ea typeface="黑体" pitchFamily="49" charset="-122"/>
              </a:rPr>
              <a:t>一、液体压强的特点</a:t>
            </a:r>
          </a:p>
        </p:txBody>
      </p:sp>
      <p:sp>
        <p:nvSpPr>
          <p:cNvPr id="37890" name="矩形 246786"/>
          <p:cNvSpPr>
            <a:spLocks noChangeArrowheads="1"/>
          </p:cNvSpPr>
          <p:nvPr/>
        </p:nvSpPr>
        <p:spPr bwMode="auto">
          <a:xfrm>
            <a:off x="762000" y="1524000"/>
            <a:ext cx="8001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0000"/>
                </a:solidFill>
                <a:latin typeface="宋体" pitchFamily="2" charset="-122"/>
              </a:rPr>
              <a:t>    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下图是用废旧饮料瓶改装的用来显示液体压强的容器，想一想，在容器装入水后，薄膜会凸起来吗？是左图中的薄膜会鼓起来还是右图中的薄膜？还是两图中的薄膜都会鼓起来？ </a:t>
            </a:r>
          </a:p>
        </p:txBody>
      </p:sp>
      <p:sp>
        <p:nvSpPr>
          <p:cNvPr id="37891" name="矩形 246787"/>
          <p:cNvSpPr>
            <a:spLocks noChangeArrowheads="1"/>
          </p:cNvSpPr>
          <p:nvPr/>
        </p:nvSpPr>
        <p:spPr bwMode="auto">
          <a:xfrm>
            <a:off x="2438400" y="1039813"/>
            <a:ext cx="28194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300">
                <a:solidFill>
                  <a:srgbClr val="FF0000"/>
                </a:solidFill>
                <a:ea typeface="黑体" pitchFamily="49" charset="-122"/>
              </a:rPr>
              <a:t>液体有压强吗？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3000" y="990600"/>
            <a:ext cx="1143000" cy="533400"/>
            <a:chOff x="0" y="0"/>
            <a:chExt cx="2231" cy="553"/>
          </a:xfrm>
        </p:grpSpPr>
        <p:pic>
          <p:nvPicPr>
            <p:cNvPr id="37893" name="圆角矩形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231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4" name="Text Box 6"/>
            <p:cNvSpPr txBox="1">
              <a:spLocks noChangeArrowheads="1"/>
            </p:cNvSpPr>
            <p:nvPr/>
          </p:nvSpPr>
          <p:spPr bwMode="auto">
            <a:xfrm>
              <a:off x="60" y="78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5000"/>
                </a:lnSpc>
              </a:pPr>
              <a:r>
                <a:rPr lang="zh-CN" altLang="en-US" sz="2400">
                  <a:solidFill>
                    <a:srgbClr val="FFFFFF"/>
                  </a:solidFill>
                  <a:latin typeface="宋体" pitchFamily="2" charset="-122"/>
                </a:rPr>
                <a:t>演 示</a:t>
              </a:r>
            </a:p>
          </p:txBody>
        </p:sp>
      </p:grpSp>
      <p:sp>
        <p:nvSpPr>
          <p:cNvPr id="37895" name="矩形 246791"/>
          <p:cNvSpPr>
            <a:spLocks noChangeArrowheads="1"/>
          </p:cNvSpPr>
          <p:nvPr/>
        </p:nvSpPr>
        <p:spPr bwMode="auto">
          <a:xfrm>
            <a:off x="762000" y="2895600"/>
            <a:ext cx="81534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0000"/>
                </a:solidFill>
                <a:latin typeface="宋体" pitchFamily="2" charset="-122"/>
              </a:rPr>
              <a:t>    </a:t>
            </a:r>
            <a:r>
              <a:rPr lang="zh-CN" altLang="en-US">
                <a:solidFill>
                  <a:srgbClr val="FF0000"/>
                </a:solidFill>
                <a:latin typeface="宋体" pitchFamily="2" charset="-122"/>
              </a:rPr>
              <a:t>观看下面对演示视频，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想一想，你有什么发现？ </a:t>
            </a:r>
          </a:p>
        </p:txBody>
      </p:sp>
      <p:sp>
        <p:nvSpPr>
          <p:cNvPr id="246796" name="矩形 246795" descr="信纸"/>
          <p:cNvSpPr>
            <a:spLocks noChangeArrowheads="1"/>
          </p:cNvSpPr>
          <p:nvPr/>
        </p:nvSpPr>
        <p:spPr bwMode="auto">
          <a:xfrm>
            <a:off x="2286000" y="3581400"/>
            <a:ext cx="4191000" cy="4572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2400">
                <a:solidFill>
                  <a:srgbClr val="FF0000"/>
                </a:solidFill>
                <a:ea typeface="黑体" pitchFamily="49" charset="-122"/>
              </a:rPr>
              <a:t> </a:t>
            </a:r>
            <a:r>
              <a:rPr lang="zh-CN" altLang="en-US" sz="2300">
                <a:solidFill>
                  <a:srgbClr val="FF0000"/>
                </a:solidFill>
                <a:ea typeface="黑体" pitchFamily="49" charset="-122"/>
              </a:rPr>
              <a:t>液体向各个方向都有压强</a:t>
            </a:r>
          </a:p>
        </p:txBody>
      </p:sp>
      <p:sp>
        <p:nvSpPr>
          <p:cNvPr id="246797" name="矩形 246796"/>
          <p:cNvSpPr>
            <a:spLocks noChangeArrowheads="1"/>
          </p:cNvSpPr>
          <p:nvPr/>
        </p:nvSpPr>
        <p:spPr bwMode="auto">
          <a:xfrm>
            <a:off x="838200" y="4876800"/>
            <a:ext cx="7924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    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液体内部向各个方向都有压强，那么，液体内部</a:t>
            </a:r>
            <a:r>
              <a:rPr lang="zh-CN" altLang="en-US">
                <a:solidFill>
                  <a:schemeClr val="tx1"/>
                </a:solidFill>
              </a:rPr>
              <a:t>的压强有什么特点？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影响液体内部压强大小的因素又有哪些呢？下面，我们将通过实验来进行探讨。</a:t>
            </a:r>
          </a:p>
        </p:txBody>
      </p:sp>
      <p:grpSp>
        <p:nvGrpSpPr>
          <p:cNvPr id="3" name="TextBox 5"/>
          <p:cNvGrpSpPr>
            <a:grpSpLocks/>
          </p:cNvGrpSpPr>
          <p:nvPr/>
        </p:nvGrpSpPr>
        <p:grpSpPr bwMode="auto">
          <a:xfrm>
            <a:off x="1066800" y="4343400"/>
            <a:ext cx="1752600" cy="533400"/>
            <a:chOff x="138" y="630"/>
            <a:chExt cx="899" cy="503"/>
          </a:xfrm>
        </p:grpSpPr>
        <p:pic>
          <p:nvPicPr>
            <p:cNvPr id="37899" name="TextBox 5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8" y="630"/>
              <a:ext cx="899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00" name="Text Box 5"/>
            <p:cNvSpPr txBox="1">
              <a:spLocks noChangeArrowheads="1"/>
            </p:cNvSpPr>
            <p:nvPr/>
          </p:nvSpPr>
          <p:spPr bwMode="auto">
            <a:xfrm>
              <a:off x="270" y="720"/>
              <a:ext cx="630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zh-CN" altLang="en-US" sz="2400">
                  <a:solidFill>
                    <a:srgbClr val="FFFFFF"/>
                  </a:solidFill>
                  <a:latin typeface="Calibri" pitchFamily="34" charset="0"/>
                </a:rPr>
                <a:t>想一想</a:t>
              </a:r>
            </a:p>
          </p:txBody>
        </p:sp>
      </p:grpSp>
      <p:pic>
        <p:nvPicPr>
          <p:cNvPr id="37901" name="Picture 60" descr="back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2" name="Picture 64" descr="t01c7cec5e45640e58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3" name="图片 13329" descr="ldpi_1098026_2a1c5d7b6-dca9-4393-b961-9d4537c991f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6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6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96" grpId="0" animBg="1"/>
      <p:bldP spid="2467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文本框 247809"/>
          <p:cNvSpPr txBox="1">
            <a:spLocks noChangeArrowheads="1"/>
          </p:cNvSpPr>
          <p:nvPr/>
        </p:nvSpPr>
        <p:spPr bwMode="auto">
          <a:xfrm>
            <a:off x="2362200" y="381000"/>
            <a:ext cx="44100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3000">
                <a:solidFill>
                  <a:srgbClr val="FF0000"/>
                </a:solidFill>
                <a:ea typeface="黑体" pitchFamily="49" charset="-122"/>
              </a:rPr>
              <a:t>一、液体压强的特点</a:t>
            </a:r>
          </a:p>
        </p:txBody>
      </p:sp>
      <p:sp>
        <p:nvSpPr>
          <p:cNvPr id="247812" name="矩形 247811"/>
          <p:cNvSpPr>
            <a:spLocks noChangeArrowheads="1"/>
          </p:cNvSpPr>
          <p:nvPr/>
        </p:nvSpPr>
        <p:spPr bwMode="auto">
          <a:xfrm>
            <a:off x="2438400" y="1039813"/>
            <a:ext cx="43434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30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探究影响液体内部的压强</a:t>
            </a:r>
            <a:r>
              <a:rPr lang="zh-CN" altLang="en-US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zh-CN" altLang="en-US" sz="23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3000" y="990600"/>
            <a:ext cx="1143000" cy="533400"/>
            <a:chOff x="0" y="0"/>
            <a:chExt cx="2231" cy="553"/>
          </a:xfrm>
        </p:grpSpPr>
        <p:pic>
          <p:nvPicPr>
            <p:cNvPr id="38916" name="圆角矩形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231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17" name="Text Box 6"/>
            <p:cNvSpPr txBox="1">
              <a:spLocks noChangeArrowheads="1"/>
            </p:cNvSpPr>
            <p:nvPr/>
          </p:nvSpPr>
          <p:spPr bwMode="auto">
            <a:xfrm>
              <a:off x="60" y="78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5000"/>
                </a:lnSpc>
              </a:pPr>
              <a:r>
                <a:rPr lang="zh-CN" altLang="en-US" sz="2400">
                  <a:solidFill>
                    <a:srgbClr val="FFFFFF"/>
                  </a:solidFill>
                  <a:latin typeface="宋体" pitchFamily="2" charset="-122"/>
                </a:rPr>
                <a:t>演 示</a:t>
              </a:r>
            </a:p>
          </p:txBody>
        </p:sp>
      </p:grpSp>
      <p:sp>
        <p:nvSpPr>
          <p:cNvPr id="247823" name="矩形 247822"/>
          <p:cNvSpPr>
            <a:spLocks noChangeArrowheads="1"/>
          </p:cNvSpPr>
          <p:nvPr/>
        </p:nvSpPr>
        <p:spPr bwMode="auto">
          <a:xfrm>
            <a:off x="685800" y="1600200"/>
            <a:ext cx="80010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    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液体内部压强的大小有什么特点呢？下面我们用专门研究液体内部压强的仪器</a:t>
            </a:r>
            <a:r>
              <a:rPr lang="en-US" altLang="zh-CN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压强计来进行研究。</a:t>
            </a:r>
          </a:p>
        </p:txBody>
      </p:sp>
      <p:pic>
        <p:nvPicPr>
          <p:cNvPr id="247824" name="图片 247823" descr="28"/>
          <p:cNvPicPr>
            <a:picLocks noChangeAspect="1" noChangeArrowheads="1"/>
          </p:cNvPicPr>
          <p:nvPr/>
        </p:nvPicPr>
        <p:blipFill>
          <a:blip r:embed="rId3" cstate="print">
            <a:lum contrast="66000"/>
          </a:blip>
          <a:srcRect b="13242"/>
          <a:stretch>
            <a:fillRect/>
          </a:stretch>
        </p:blipFill>
        <p:spPr bwMode="auto">
          <a:xfrm>
            <a:off x="1371600" y="2971800"/>
            <a:ext cx="26241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7825" name="Line 5"/>
          <p:cNvSpPr>
            <a:spLocks noChangeShapeType="1"/>
          </p:cNvSpPr>
          <p:nvPr/>
        </p:nvSpPr>
        <p:spPr bwMode="auto">
          <a:xfrm flipH="1" flipV="1">
            <a:off x="3429000" y="4953000"/>
            <a:ext cx="5334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7826" name="矩形 247825"/>
          <p:cNvSpPr>
            <a:spLocks noChangeArrowheads="1"/>
          </p:cNvSpPr>
          <p:nvPr/>
        </p:nvSpPr>
        <p:spPr bwMode="auto">
          <a:xfrm>
            <a:off x="3810000" y="4800600"/>
            <a:ext cx="11430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altLang="zh-CN" sz="1800">
                <a:solidFill>
                  <a:srgbClr val="0000CC"/>
                </a:solidFill>
                <a:latin typeface="宋体" pitchFamily="2" charset="-122"/>
              </a:rPr>
              <a:t>U</a:t>
            </a:r>
            <a:r>
              <a:rPr lang="zh-CN" altLang="en-US" sz="1800">
                <a:solidFill>
                  <a:srgbClr val="0000CC"/>
                </a:solidFill>
                <a:latin typeface="宋体" pitchFamily="2" charset="-122"/>
              </a:rPr>
              <a:t>形管</a:t>
            </a:r>
          </a:p>
        </p:txBody>
      </p:sp>
      <p:sp>
        <p:nvSpPr>
          <p:cNvPr id="247827" name="Line 5"/>
          <p:cNvSpPr>
            <a:spLocks noChangeShapeType="1"/>
          </p:cNvSpPr>
          <p:nvPr/>
        </p:nvSpPr>
        <p:spPr bwMode="auto">
          <a:xfrm flipH="1">
            <a:off x="3505200" y="4419600"/>
            <a:ext cx="609600" cy="238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7828" name="矩形 247827"/>
          <p:cNvSpPr>
            <a:spLocks noChangeArrowheads="1"/>
          </p:cNvSpPr>
          <p:nvPr/>
        </p:nvSpPr>
        <p:spPr bwMode="auto">
          <a:xfrm>
            <a:off x="4114800" y="4191000"/>
            <a:ext cx="10668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1800">
                <a:solidFill>
                  <a:srgbClr val="0000CC"/>
                </a:solidFill>
              </a:rPr>
              <a:t>液 柱</a:t>
            </a:r>
          </a:p>
        </p:txBody>
      </p:sp>
      <p:sp>
        <p:nvSpPr>
          <p:cNvPr id="247829" name="Line 5"/>
          <p:cNvSpPr>
            <a:spLocks noChangeShapeType="1"/>
          </p:cNvSpPr>
          <p:nvPr/>
        </p:nvSpPr>
        <p:spPr bwMode="auto">
          <a:xfrm flipH="1">
            <a:off x="3200400" y="3733800"/>
            <a:ext cx="685800" cy="4048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7830" name="矩形 247829"/>
          <p:cNvSpPr>
            <a:spLocks noChangeArrowheads="1"/>
          </p:cNvSpPr>
          <p:nvPr/>
        </p:nvSpPr>
        <p:spPr bwMode="auto">
          <a:xfrm>
            <a:off x="3886200" y="34290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1800">
                <a:solidFill>
                  <a:srgbClr val="0000CC"/>
                </a:solidFill>
              </a:rPr>
              <a:t>刻度线</a:t>
            </a:r>
          </a:p>
        </p:txBody>
      </p:sp>
      <p:sp>
        <p:nvSpPr>
          <p:cNvPr id="247831" name="Line 5"/>
          <p:cNvSpPr>
            <a:spLocks noChangeShapeType="1"/>
          </p:cNvSpPr>
          <p:nvPr/>
        </p:nvSpPr>
        <p:spPr bwMode="auto">
          <a:xfrm flipV="1">
            <a:off x="1752600" y="3505200"/>
            <a:ext cx="533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7832" name="矩形 247831"/>
          <p:cNvSpPr>
            <a:spLocks noChangeArrowheads="1"/>
          </p:cNvSpPr>
          <p:nvPr/>
        </p:nvSpPr>
        <p:spPr bwMode="auto">
          <a:xfrm>
            <a:off x="838200" y="32766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1800">
                <a:solidFill>
                  <a:srgbClr val="0000CC"/>
                </a:solidFill>
              </a:rPr>
              <a:t>橡皮管</a:t>
            </a:r>
          </a:p>
        </p:txBody>
      </p:sp>
      <p:sp>
        <p:nvSpPr>
          <p:cNvPr id="247833" name="Line 5"/>
          <p:cNvSpPr>
            <a:spLocks noChangeShapeType="1"/>
          </p:cNvSpPr>
          <p:nvPr/>
        </p:nvSpPr>
        <p:spPr bwMode="auto">
          <a:xfrm flipV="1">
            <a:off x="1295400" y="5181600"/>
            <a:ext cx="381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7834" name="矩形 247833"/>
          <p:cNvSpPr>
            <a:spLocks noChangeArrowheads="1"/>
          </p:cNvSpPr>
          <p:nvPr/>
        </p:nvSpPr>
        <p:spPr bwMode="auto">
          <a:xfrm>
            <a:off x="685800" y="4953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1800">
                <a:solidFill>
                  <a:srgbClr val="0000CC"/>
                </a:solidFill>
              </a:rPr>
              <a:t>探头</a:t>
            </a:r>
          </a:p>
        </p:txBody>
      </p:sp>
      <p:sp>
        <p:nvSpPr>
          <p:cNvPr id="247835" name="TextBox 10"/>
          <p:cNvSpPr txBox="1">
            <a:spLocks noChangeArrowheads="1"/>
          </p:cNvSpPr>
          <p:nvPr/>
        </p:nvSpPr>
        <p:spPr bwMode="auto">
          <a:xfrm>
            <a:off x="5029200" y="3276600"/>
            <a:ext cx="3581400" cy="248602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dash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rgbClr val="000000"/>
                </a:solidFill>
                <a:latin typeface="宋体" pitchFamily="2" charset="-122"/>
              </a:rPr>
              <a:t>    </a:t>
            </a:r>
            <a:r>
              <a:rPr lang="zh-CN" altLang="en-US" sz="2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原理：</a:t>
            </a:r>
            <a:r>
              <a:rPr lang="zh-CN" altLang="en-US" sz="2000">
                <a:solidFill>
                  <a:srgbClr val="000000"/>
                </a:solidFill>
                <a:latin typeface="宋体" pitchFamily="2" charset="-122"/>
              </a:rPr>
              <a:t>如果液体内部存在压强，浸入液体中的探头的薄膜就会变形，</a:t>
            </a:r>
            <a:r>
              <a:rPr lang="en-US" altLang="zh-CN" sz="2000">
                <a:solidFill>
                  <a:srgbClr val="000000"/>
                </a:solidFill>
                <a:latin typeface="宋体" pitchFamily="2" charset="-122"/>
              </a:rPr>
              <a:t>U </a:t>
            </a:r>
            <a:r>
              <a:rPr lang="zh-CN" altLang="en-US" sz="2000">
                <a:solidFill>
                  <a:srgbClr val="000000"/>
                </a:solidFill>
                <a:latin typeface="宋体" pitchFamily="2" charset="-122"/>
              </a:rPr>
              <a:t>型管两侧的液面就会产生</a:t>
            </a:r>
            <a:r>
              <a:rPr lang="zh-CN" altLang="en-US" sz="2000">
                <a:solidFill>
                  <a:srgbClr val="FF0000"/>
                </a:solidFill>
                <a:latin typeface="宋体" pitchFamily="2" charset="-122"/>
              </a:rPr>
              <a:t>高度差。</a:t>
            </a:r>
            <a:r>
              <a:rPr lang="zh-CN" altLang="en-US" sz="2000">
                <a:solidFill>
                  <a:schemeClr val="tx1"/>
                </a:solidFill>
                <a:latin typeface="宋体" pitchFamily="2" charset="-122"/>
              </a:rPr>
              <a:t>液体内部的压强越大，</a:t>
            </a:r>
            <a:r>
              <a:rPr lang="en-US" altLang="zh-CN" sz="2000">
                <a:solidFill>
                  <a:schemeClr val="tx1"/>
                </a:solidFill>
                <a:latin typeface="宋体" pitchFamily="2" charset="-122"/>
              </a:rPr>
              <a:t>U </a:t>
            </a:r>
            <a:r>
              <a:rPr lang="zh-CN" altLang="en-US" sz="2000">
                <a:solidFill>
                  <a:schemeClr val="tx1"/>
                </a:solidFill>
                <a:latin typeface="宋体" pitchFamily="2" charset="-122"/>
              </a:rPr>
              <a:t>型管内液面的高度差就越大。</a:t>
            </a:r>
          </a:p>
        </p:txBody>
      </p:sp>
      <p:pic>
        <p:nvPicPr>
          <p:cNvPr id="38931" name="Picture 60" descr="bac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2" name="Picture 64" descr="t01c7cec5e45640e58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3" name="图片 13329" descr="ldpi_1098026_2a1c5d7b6-dca9-4393-b961-9d4537c991f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7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7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47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4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4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2" grpId="0"/>
      <p:bldP spid="247823" grpId="0"/>
      <p:bldP spid="247825" grpId="0" animBg="1"/>
      <p:bldP spid="247826" grpId="0"/>
      <p:bldP spid="247827" grpId="0" animBg="1"/>
      <p:bldP spid="247828" grpId="0"/>
      <p:bldP spid="247829" grpId="0" animBg="1"/>
      <p:bldP spid="247830" grpId="0"/>
      <p:bldP spid="247831" grpId="0" animBg="1"/>
      <p:bldP spid="247832" grpId="0"/>
      <p:bldP spid="247833" grpId="0" animBg="1"/>
      <p:bldP spid="247834" grpId="0"/>
      <p:bldP spid="2478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文本框 248833"/>
          <p:cNvSpPr txBox="1">
            <a:spLocks noChangeArrowheads="1"/>
          </p:cNvSpPr>
          <p:nvPr/>
        </p:nvSpPr>
        <p:spPr bwMode="auto">
          <a:xfrm>
            <a:off x="2362200" y="381000"/>
            <a:ext cx="44100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3000">
                <a:solidFill>
                  <a:srgbClr val="FF0000"/>
                </a:solidFill>
                <a:ea typeface="黑体" pitchFamily="49" charset="-122"/>
              </a:rPr>
              <a:t>一、液体压强的特点</a:t>
            </a:r>
          </a:p>
        </p:txBody>
      </p:sp>
      <p:sp>
        <p:nvSpPr>
          <p:cNvPr id="39938" name="矩形 248834"/>
          <p:cNvSpPr>
            <a:spLocks noChangeArrowheads="1"/>
          </p:cNvSpPr>
          <p:nvPr/>
        </p:nvSpPr>
        <p:spPr bwMode="auto">
          <a:xfrm>
            <a:off x="2438400" y="1039813"/>
            <a:ext cx="43434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30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探究影响液体内部的压强</a:t>
            </a:r>
            <a:r>
              <a:rPr lang="zh-CN" altLang="en-US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zh-CN" altLang="en-US" sz="23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3000" y="990600"/>
            <a:ext cx="1143000" cy="533400"/>
            <a:chOff x="0" y="0"/>
            <a:chExt cx="2231" cy="553"/>
          </a:xfrm>
        </p:grpSpPr>
        <p:pic>
          <p:nvPicPr>
            <p:cNvPr id="39940" name="圆角矩形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231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1" name="Text Box 6"/>
            <p:cNvSpPr txBox="1">
              <a:spLocks noChangeArrowheads="1"/>
            </p:cNvSpPr>
            <p:nvPr/>
          </p:nvSpPr>
          <p:spPr bwMode="auto">
            <a:xfrm>
              <a:off x="60" y="78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5000"/>
                </a:lnSpc>
              </a:pPr>
              <a:r>
                <a:rPr lang="zh-CN" altLang="en-US" sz="2400">
                  <a:solidFill>
                    <a:srgbClr val="FFFFFF"/>
                  </a:solidFill>
                  <a:latin typeface="宋体" pitchFamily="2" charset="-122"/>
                </a:rPr>
                <a:t>演 示</a:t>
              </a:r>
            </a:p>
          </p:txBody>
        </p:sp>
      </p:grpSp>
      <p:sp>
        <p:nvSpPr>
          <p:cNvPr id="248852" name="TextBox 5"/>
          <p:cNvSpPr txBox="1">
            <a:spLocks noChangeArrowheads="1"/>
          </p:cNvSpPr>
          <p:nvPr/>
        </p:nvSpPr>
        <p:spPr bwMode="auto">
          <a:xfrm>
            <a:off x="1143000" y="1676400"/>
            <a:ext cx="5759450" cy="4270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．探究同种液体内部</a:t>
            </a:r>
            <a:r>
              <a:rPr lang="zh-CN" altLang="en-US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同一深度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的压强 </a:t>
            </a:r>
          </a:p>
        </p:txBody>
      </p:sp>
      <p:sp>
        <p:nvSpPr>
          <p:cNvPr id="248853" name="TextBox 4"/>
          <p:cNvSpPr txBox="1">
            <a:spLocks noChangeArrowheads="1"/>
          </p:cNvSpPr>
          <p:nvPr/>
        </p:nvSpPr>
        <p:spPr bwMode="auto">
          <a:xfrm>
            <a:off x="685800" y="2057400"/>
            <a:ext cx="7848600" cy="93027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>
                <a:solidFill>
                  <a:srgbClr val="006600"/>
                </a:solidFill>
                <a:latin typeface="宋体" pitchFamily="2" charset="-122"/>
              </a:rPr>
              <a:t>    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保持探头在水中的深度不变，改变探头的方向，看看液体内部同一深度各个方向的压强有什么特点。</a:t>
            </a:r>
          </a:p>
        </p:txBody>
      </p:sp>
      <p:pic>
        <p:nvPicPr>
          <p:cNvPr id="248854" name="图片 248853" descr="W020140424492652058343"/>
          <p:cNvPicPr>
            <a:picLocks noChangeAspect="1" noChangeArrowheads="1"/>
          </p:cNvPicPr>
          <p:nvPr/>
        </p:nvPicPr>
        <p:blipFill>
          <a:blip r:embed="rId3" cstate="print"/>
          <a:srcRect t="5263" b="7018"/>
          <a:stretch>
            <a:fillRect/>
          </a:stretch>
        </p:blipFill>
        <p:spPr bwMode="auto">
          <a:xfrm>
            <a:off x="1752600" y="3048000"/>
            <a:ext cx="5562600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60" descr="bac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64" descr="t01c7cec5e45640e58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图片 13329" descr="ldpi_1098026_2a1c5d7b6-dca9-4393-b961-9d4537c991f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52" grpId="0"/>
      <p:bldP spid="2488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文本框 249857"/>
          <p:cNvSpPr txBox="1">
            <a:spLocks noChangeArrowheads="1"/>
          </p:cNvSpPr>
          <p:nvPr/>
        </p:nvSpPr>
        <p:spPr bwMode="auto">
          <a:xfrm>
            <a:off x="2362200" y="381000"/>
            <a:ext cx="44100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3000">
                <a:solidFill>
                  <a:srgbClr val="FF0000"/>
                </a:solidFill>
                <a:ea typeface="黑体" pitchFamily="49" charset="-122"/>
              </a:rPr>
              <a:t>一、液体压强的特点</a:t>
            </a:r>
          </a:p>
        </p:txBody>
      </p:sp>
      <p:sp>
        <p:nvSpPr>
          <p:cNvPr id="40962" name="矩形 249858"/>
          <p:cNvSpPr>
            <a:spLocks noChangeArrowheads="1"/>
          </p:cNvSpPr>
          <p:nvPr/>
        </p:nvSpPr>
        <p:spPr bwMode="auto">
          <a:xfrm>
            <a:off x="2438400" y="1039813"/>
            <a:ext cx="43434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30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探究影响液体内部的压强</a:t>
            </a:r>
            <a:r>
              <a:rPr lang="zh-CN" altLang="en-US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zh-CN" altLang="en-US" sz="23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3000" y="990600"/>
            <a:ext cx="1143000" cy="533400"/>
            <a:chOff x="0" y="0"/>
            <a:chExt cx="2231" cy="553"/>
          </a:xfrm>
        </p:grpSpPr>
        <p:pic>
          <p:nvPicPr>
            <p:cNvPr id="40964" name="圆角矩形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231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65" name="Text Box 6"/>
            <p:cNvSpPr txBox="1">
              <a:spLocks noChangeArrowheads="1"/>
            </p:cNvSpPr>
            <p:nvPr/>
          </p:nvSpPr>
          <p:spPr bwMode="auto">
            <a:xfrm>
              <a:off x="60" y="78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5000"/>
                </a:lnSpc>
              </a:pPr>
              <a:r>
                <a:rPr lang="zh-CN" altLang="en-US" sz="2400">
                  <a:solidFill>
                    <a:srgbClr val="FFFFFF"/>
                  </a:solidFill>
                  <a:latin typeface="宋体" pitchFamily="2" charset="-122"/>
                </a:rPr>
                <a:t>演 示</a:t>
              </a:r>
            </a:p>
          </p:txBody>
        </p:sp>
      </p:grpSp>
      <p:sp>
        <p:nvSpPr>
          <p:cNvPr id="40966" name="TextBox 5"/>
          <p:cNvSpPr txBox="1">
            <a:spLocks noChangeArrowheads="1"/>
          </p:cNvSpPr>
          <p:nvPr/>
        </p:nvSpPr>
        <p:spPr bwMode="auto">
          <a:xfrm>
            <a:off x="1143000" y="1676400"/>
            <a:ext cx="5759450" cy="4270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．探究同种液体内部</a:t>
            </a:r>
            <a:r>
              <a:rPr lang="zh-CN" altLang="en-US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同一深度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的压强 </a:t>
            </a:r>
          </a:p>
        </p:txBody>
      </p:sp>
      <p:sp>
        <p:nvSpPr>
          <p:cNvPr id="40967" name="TextBox 4"/>
          <p:cNvSpPr txBox="1">
            <a:spLocks noChangeArrowheads="1"/>
          </p:cNvSpPr>
          <p:nvPr/>
        </p:nvSpPr>
        <p:spPr bwMode="auto">
          <a:xfrm>
            <a:off x="685800" y="2057400"/>
            <a:ext cx="7848600" cy="93027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>
                <a:solidFill>
                  <a:srgbClr val="006600"/>
                </a:solidFill>
                <a:latin typeface="宋体" pitchFamily="2" charset="-122"/>
              </a:rPr>
              <a:t>    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保持探头在水中的深度不变，改变探头的方向，看看液体内部同一深度各个方向的压强有什么特点。</a:t>
            </a:r>
          </a:p>
        </p:txBody>
      </p:sp>
      <p:sp>
        <p:nvSpPr>
          <p:cNvPr id="249866" name="TextBox 5"/>
          <p:cNvSpPr txBox="1">
            <a:spLocks noChangeArrowheads="1"/>
          </p:cNvSpPr>
          <p:nvPr/>
        </p:nvSpPr>
        <p:spPr bwMode="auto">
          <a:xfrm>
            <a:off x="762000" y="3048000"/>
            <a:ext cx="5759450" cy="4270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．探究同种液体内部</a:t>
            </a:r>
            <a:r>
              <a:rPr lang="zh-CN" altLang="en-US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不同深度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的压强 </a:t>
            </a:r>
          </a:p>
        </p:txBody>
      </p:sp>
      <p:sp>
        <p:nvSpPr>
          <p:cNvPr id="249867" name="TextBox 3"/>
          <p:cNvSpPr txBox="1">
            <a:spLocks noChangeArrowheads="1"/>
          </p:cNvSpPr>
          <p:nvPr/>
        </p:nvSpPr>
        <p:spPr bwMode="auto">
          <a:xfrm>
            <a:off x="762000" y="3505200"/>
            <a:ext cx="7848600" cy="89535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</a:rPr>
              <a:t>       </a:t>
            </a:r>
            <a:r>
              <a:rPr lang="zh-CN" altLang="en-US">
                <a:solidFill>
                  <a:schemeClr val="tx1"/>
                </a:solidFill>
              </a:rPr>
              <a:t>不改变橡皮膜的朝向，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改变探头在水中的深度，看看液体内部的压强与深度有什么关系。</a:t>
            </a:r>
          </a:p>
        </p:txBody>
      </p:sp>
      <p:grpSp>
        <p:nvGrpSpPr>
          <p:cNvPr id="3" name="组合 249867"/>
          <p:cNvGrpSpPr>
            <a:grpSpLocks/>
          </p:cNvGrpSpPr>
          <p:nvPr/>
        </p:nvGrpSpPr>
        <p:grpSpPr bwMode="auto">
          <a:xfrm>
            <a:off x="2133600" y="4419600"/>
            <a:ext cx="4724400" cy="2085975"/>
            <a:chOff x="1296" y="2784"/>
            <a:chExt cx="2976" cy="1314"/>
          </a:xfrm>
        </p:grpSpPr>
        <p:pic>
          <p:nvPicPr>
            <p:cNvPr id="40971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6" y="2784"/>
              <a:ext cx="1344" cy="1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2" name="Picture 13"/>
            <p:cNvPicPr>
              <a:picLocks noChangeAspect="1" noChangeArrowheads="1"/>
            </p:cNvPicPr>
            <p:nvPr/>
          </p:nvPicPr>
          <p:blipFill>
            <a:blip r:embed="rId4" cstate="print">
              <a:lum bright="-12000" contrast="24000"/>
            </a:blip>
            <a:srcRect/>
            <a:stretch>
              <a:fillRect/>
            </a:stretch>
          </p:blipFill>
          <p:spPr bwMode="auto">
            <a:xfrm>
              <a:off x="2880" y="2832"/>
              <a:ext cx="1392" cy="1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973" name="Picture 60" descr="back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4" name="Picture 64" descr="t01c7cec5e45640e58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5" name="图片 13329" descr="ldpi_1098026_2a1c5d7b6-dca9-4393-b961-9d4537c991f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9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9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6" grpId="0"/>
      <p:bldP spid="249867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4489</Words>
  <Application>Microsoft Office PowerPoint</Application>
  <PresentationFormat>全屏显示(4:3)</PresentationFormat>
  <Paragraphs>395</Paragraphs>
  <Slides>42</Slides>
  <Notes>0</Notes>
  <HiddenSlides>0</HiddenSlides>
  <MMClips>2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4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China</cp:lastModifiedBy>
  <cp:revision>1</cp:revision>
  <dcterms:created xsi:type="dcterms:W3CDTF">2019-02-21T12:42:37Z</dcterms:created>
  <dcterms:modified xsi:type="dcterms:W3CDTF">2019-02-21T12:43:07Z</dcterms:modified>
</cp:coreProperties>
</file>