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0" r:id="rId3"/>
    <p:sldId id="289" r:id="rId4"/>
    <p:sldId id="281" r:id="rId5"/>
    <p:sldId id="264" r:id="rId6"/>
    <p:sldId id="266" r:id="rId7"/>
    <p:sldId id="265" r:id="rId8"/>
    <p:sldId id="261" r:id="rId9"/>
    <p:sldId id="262" r:id="rId10"/>
    <p:sldId id="263" r:id="rId11"/>
    <p:sldId id="292" r:id="rId12"/>
    <p:sldId id="288" r:id="rId13"/>
    <p:sldId id="285" r:id="rId14"/>
    <p:sldId id="284" r:id="rId15"/>
    <p:sldId id="283" r:id="rId16"/>
    <p:sldId id="279" r:id="rId17"/>
    <p:sldId id="282" r:id="rId18"/>
    <p:sldId id="291" r:id="rId19"/>
    <p:sldId id="271" r:id="rId20"/>
    <p:sldId id="293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用户" initials="W用" lastIdx="0" clrIdx="0">
    <p:extLst>
      <p:ext uri="{19B8F6BF-5375-455C-9EA6-DF929625EA0E}">
        <p15:presenceInfo xmlns:p15="http://schemas.microsoft.com/office/powerpoint/2012/main" userId="Windows 用户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A50021"/>
    <a:srgbClr val="E0347E"/>
    <a:srgbClr val="663300"/>
    <a:srgbClr val="260010"/>
    <a:srgbClr val="5F0129"/>
    <a:srgbClr val="A00246"/>
    <a:srgbClr val="C31B33"/>
    <a:srgbClr val="CC5D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211814-6F6A-4EA9-905C-428EE53FF613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70CA-7208-4F25-AAD6-CC3EAAF7AB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9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68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7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0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86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102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358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319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659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727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394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CB126-F01D-4C32-9B1E-9997B6480271}" type="datetimeFigureOut">
              <a:rPr lang="zh-CN" altLang="en-US" smtClean="0"/>
              <a:t>2016/9/26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B034B-775E-4AEB-B9F9-E60F5EEA97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032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31505;&#23615;&#20102;%20&#29399;&#29399;&#22312;&#20912;&#38754;&#19978;&#34892;&#36208;&#28369;&#31293;&#22330;&#38754;_&#39640;&#28165;_clip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&#20943;&#23567;&#25705;&#25830;&#30340;&#26041;&#27861;3--&#20351;&#25509;&#35302;&#38754;&#20998;&#31163;_&#26631;&#28165;_clip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21464;&#28369;&#21160;&#20026;&#28378;&#21160;_&#26631;&#28165;.mp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0979" y="5096578"/>
            <a:ext cx="5914030" cy="723332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聚奎中学    谭小娟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8348" y="2316163"/>
            <a:ext cx="800526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摩   擦   力</a:t>
            </a:r>
            <a:endParaRPr lang="zh-CN" altLang="en-US" sz="12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rgbClr val="5F01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6123" y="384497"/>
            <a:ext cx="3422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八年级物理   运动和力    </a:t>
            </a:r>
          </a:p>
        </p:txBody>
      </p:sp>
      <p:pic>
        <p:nvPicPr>
          <p:cNvPr id="9" name="Picture 32" descr="图片33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905" y="4953392"/>
            <a:ext cx="1962150" cy="7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35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491174" y="1574725"/>
            <a:ext cx="9144000" cy="3620069"/>
          </a:xfrm>
        </p:spPr>
        <p:txBody>
          <a:bodyPr>
            <a:noAutofit/>
          </a:bodyPr>
          <a:lstStyle/>
          <a:p>
            <a:pPr algn="just"/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结论：滑动摩擦力大小跟接触面所受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________</a:t>
            </a:r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有关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,</a:t>
            </a:r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接触面所受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</a:t>
            </a:r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越大，滑动摩擦力越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____;</a:t>
            </a:r>
          </a:p>
          <a:p>
            <a:pPr algn="just"/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滑动摩擦力的大小还跟</a:t>
            </a:r>
            <a:r>
              <a:rPr lang="zh-CN" altLang="en-US" sz="44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接触面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</a:t>
            </a:r>
            <a:r>
              <a:rPr lang="zh-CN" altLang="en-US" sz="44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___________</a:t>
            </a:r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有关，接触面越</a:t>
            </a:r>
            <a:r>
              <a:rPr lang="en-US" altLang="zh-CN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______,</a:t>
            </a:r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滑动摩擦力越大。</a:t>
            </a:r>
            <a:endParaRPr lang="en-US" altLang="zh-CN" sz="44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35848" y="2174720"/>
            <a:ext cx="1267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压力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94931" y="2120187"/>
            <a:ext cx="1351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压力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48697" y="4136751"/>
            <a:ext cx="259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</a:rPr>
              <a:t>粗糙程度 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69578" y="4136750"/>
            <a:ext cx="1296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</a:rPr>
              <a:t>粗糙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9" name="副标题 1"/>
          <p:cNvSpPr txBox="1">
            <a:spLocks/>
          </p:cNvSpPr>
          <p:nvPr/>
        </p:nvSpPr>
        <p:spPr>
          <a:xfrm>
            <a:off x="1137313" y="1430937"/>
            <a:ext cx="9144000" cy="781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sz="4400" b="1" dirty="0" smtClean="0">
              <a:solidFill>
                <a:srgbClr val="FFFF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l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63569" y="2769039"/>
            <a:ext cx="1267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</a:rPr>
              <a:t>大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04762" y="553774"/>
            <a:ext cx="43613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认识滑动摩擦力</a:t>
            </a:r>
          </a:p>
        </p:txBody>
      </p:sp>
    </p:spTree>
    <p:extLst>
      <p:ext uri="{BB962C8B-B14F-4D97-AF65-F5344CB8AC3E}">
        <p14:creationId xmlns:p14="http://schemas.microsoft.com/office/powerpoint/2010/main" val="96076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副标题 1"/>
          <p:cNvSpPr txBox="1">
            <a:spLocks/>
          </p:cNvSpPr>
          <p:nvPr/>
        </p:nvSpPr>
        <p:spPr>
          <a:xfrm>
            <a:off x="1137313" y="1430937"/>
            <a:ext cx="9144000" cy="781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altLang="zh-CN" sz="4400" b="1" dirty="0" smtClean="0">
              <a:solidFill>
                <a:srgbClr val="FFFF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l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40991" y="461441"/>
            <a:ext cx="4926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66865" y="3433394"/>
            <a:ext cx="368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hlinkClick r:id="rId3" action="ppaction://hlinkfile"/>
              </a:rPr>
              <a:t>冰上的狗狗</a:t>
            </a:r>
            <a:endParaRPr lang="zh-CN" altLang="en-US" sz="4400" dirty="0"/>
          </a:p>
        </p:txBody>
      </p:sp>
      <p:sp>
        <p:nvSpPr>
          <p:cNvPr id="4" name="文本框 3"/>
          <p:cNvSpPr txBox="1"/>
          <p:nvPr/>
        </p:nvSpPr>
        <p:spPr>
          <a:xfrm>
            <a:off x="3357349" y="1924334"/>
            <a:ext cx="5268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生活中的摩擦</a:t>
            </a:r>
            <a:endParaRPr lang="zh-CN" altLang="en-US" sz="6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45769" y="4446195"/>
            <a:ext cx="2091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hlinkClick r:id="rId4" action="ppaction://hlinkfile"/>
              </a:rPr>
              <a:t>气垫船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1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03"/>
            <a:ext cx="11905397" cy="68098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575760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40991" y="191039"/>
            <a:ext cx="49268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sp>
        <p:nvSpPr>
          <p:cNvPr id="12" name="副标题 2"/>
          <p:cNvSpPr txBox="1">
            <a:spLocks/>
          </p:cNvSpPr>
          <p:nvPr/>
        </p:nvSpPr>
        <p:spPr>
          <a:xfrm>
            <a:off x="818866" y="97313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5600" dirty="0" smtClean="0">
                <a:solidFill>
                  <a:schemeClr val="bg1"/>
                </a:solidFill>
              </a:rPr>
              <a:t>想一想</a:t>
            </a:r>
            <a:endParaRPr lang="en-US" altLang="zh-CN" sz="5600" dirty="0" smtClean="0">
              <a:solidFill>
                <a:schemeClr val="bg1"/>
              </a:solidFill>
            </a:endParaRPr>
          </a:p>
          <a:p>
            <a:pPr algn="l"/>
            <a:r>
              <a:rPr lang="zh-CN" altLang="en-US" sz="4400" dirty="0" smtClean="0">
                <a:solidFill>
                  <a:schemeClr val="bg1"/>
                </a:solidFill>
              </a:rPr>
              <a:t>下列图中</a:t>
            </a:r>
            <a:r>
              <a:rPr lang="en-US" altLang="zh-CN" sz="4400" dirty="0" smtClean="0">
                <a:solidFill>
                  <a:schemeClr val="bg1"/>
                </a:solidFill>
              </a:rPr>
              <a:t>,</a:t>
            </a:r>
            <a:r>
              <a:rPr lang="zh-CN" altLang="en-US" sz="4400" dirty="0" smtClean="0">
                <a:solidFill>
                  <a:schemeClr val="bg1"/>
                </a:solidFill>
              </a:rPr>
              <a:t>哪些是要增大摩擦的？哪些是要减小摩擦的</a:t>
            </a:r>
            <a:r>
              <a:rPr lang="en-US" altLang="zh-CN" sz="4400" dirty="0" smtClean="0">
                <a:solidFill>
                  <a:schemeClr val="bg1"/>
                </a:solidFill>
              </a:rPr>
              <a:t>?</a:t>
            </a:r>
            <a:r>
              <a:rPr lang="zh-CN" altLang="en-US" sz="4400" dirty="0" smtClean="0">
                <a:solidFill>
                  <a:schemeClr val="bg1"/>
                </a:solidFill>
              </a:rPr>
              <a:t>通过什么方法增大或减小摩擦？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8866" y="6225104"/>
            <a:ext cx="2661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甲   自行车闸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31056" y="6234008"/>
            <a:ext cx="379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乙  涂有防滑粉的手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10048" y="6225105"/>
            <a:ext cx="2715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丙  冰壶运动  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pic>
        <p:nvPicPr>
          <p:cNvPr id="16" name="Picture 7" descr="问号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370" y="973138"/>
            <a:ext cx="545910" cy="54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80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0991" y="423695"/>
            <a:ext cx="48313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31" y="4127073"/>
            <a:ext cx="4945660" cy="26799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242" y="1790177"/>
            <a:ext cx="3201053" cy="21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32" y="1786812"/>
            <a:ext cx="2676525" cy="2095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220" y="4243094"/>
            <a:ext cx="4768251" cy="244787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211080" y="1610553"/>
            <a:ext cx="35273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</a:rPr>
              <a:t>增大接触面粗糙</a:t>
            </a:r>
            <a:r>
              <a:rPr lang="zh-CN" altLang="en-US" sz="4800" b="1" dirty="0" smtClean="0">
                <a:solidFill>
                  <a:srgbClr val="FFFF00"/>
                </a:solidFill>
              </a:rPr>
              <a:t>程度</a:t>
            </a:r>
            <a:endParaRPr lang="zh-CN" altLang="en-US" sz="4800" b="1" dirty="0">
              <a:solidFill>
                <a:srgbClr val="FFFF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3203" y="955343"/>
            <a:ext cx="3868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增大有益摩擦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67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1233" y="955343"/>
            <a:ext cx="4692057" cy="753777"/>
          </a:xfrm>
        </p:spPr>
        <p:txBody>
          <a:bodyPr>
            <a:noAutofit/>
          </a:bodyPr>
          <a:lstStyle/>
          <a:p>
            <a:pPr algn="just"/>
            <a:r>
              <a:rPr lang="zh-CN" altLang="en-US" sz="4800" b="1" dirty="0" smtClean="0">
                <a:solidFill>
                  <a:schemeClr val="bg1"/>
                </a:solidFill>
              </a:rPr>
              <a:t>增大有益摩擦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63570" y="285734"/>
            <a:ext cx="52270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33" y="1709120"/>
            <a:ext cx="4372121" cy="242895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064476" y="2747711"/>
            <a:ext cx="2768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</a:rPr>
              <a:t>增大</a:t>
            </a:r>
            <a:r>
              <a:rPr lang="zh-CN" altLang="en-US" sz="4800" b="1" dirty="0" smtClean="0">
                <a:solidFill>
                  <a:srgbClr val="FFFF00"/>
                </a:solidFill>
              </a:rPr>
              <a:t>压力</a:t>
            </a:r>
            <a:endParaRPr lang="zh-CN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33" y="4258915"/>
            <a:ext cx="3533588" cy="25990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570" y="1924448"/>
            <a:ext cx="3443423" cy="4427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4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418696" y="1156068"/>
            <a:ext cx="4692057" cy="753777"/>
          </a:xfrm>
        </p:spPr>
        <p:txBody>
          <a:bodyPr>
            <a:noAutofit/>
          </a:bodyPr>
          <a:lstStyle/>
          <a:p>
            <a:pPr algn="just"/>
            <a:r>
              <a:rPr lang="zh-CN" altLang="en-US" sz="4800" b="1" dirty="0" smtClean="0">
                <a:solidFill>
                  <a:schemeClr val="bg1"/>
                </a:solidFill>
              </a:rPr>
              <a:t>增大有益摩擦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85103" y="461441"/>
            <a:ext cx="47767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55989" y="5405715"/>
            <a:ext cx="4867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玩滑板车时踩刹车后车能很快停下来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3894" y="2604472"/>
            <a:ext cx="25518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</a:rPr>
              <a:t>变滚动为</a:t>
            </a:r>
            <a:r>
              <a:rPr lang="zh-CN" altLang="en-US" sz="4800" b="1" dirty="0" smtClean="0">
                <a:solidFill>
                  <a:srgbClr val="FFFF00"/>
                </a:solidFill>
              </a:rPr>
              <a:t>滑动</a:t>
            </a:r>
            <a:endParaRPr lang="zh-CN" altLang="en-US" sz="4800" b="1" dirty="0">
              <a:solidFill>
                <a:srgbClr val="FFFF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790" y="1909845"/>
            <a:ext cx="2929202" cy="360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8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0991" y="437023"/>
            <a:ext cx="47084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770495" y="1672900"/>
            <a:ext cx="9144000" cy="3620069"/>
          </a:xfrm>
        </p:spPr>
        <p:txBody>
          <a:bodyPr>
            <a:normAutofit/>
          </a:bodyPr>
          <a:lstStyle/>
          <a:p>
            <a:pPr algn="just"/>
            <a:r>
              <a:rPr lang="zh-CN" altLang="en-US" sz="4800" b="1" dirty="0" smtClean="0">
                <a:solidFill>
                  <a:schemeClr val="bg1"/>
                </a:solidFill>
              </a:rPr>
              <a:t>增大摩擦的方法：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pPr algn="just"/>
            <a:endParaRPr lang="en-US" altLang="zh-CN" sz="3600" b="1" dirty="0">
              <a:solidFill>
                <a:srgbClr val="5F0129"/>
              </a:solidFill>
            </a:endParaRPr>
          </a:p>
          <a:p>
            <a:pPr algn="just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2161" y="2605771"/>
            <a:ext cx="54139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增大压力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</a:rPr>
              <a:t>增大接触面粗糙程度</a:t>
            </a:r>
            <a:endParaRPr lang="en-US" altLang="zh-CN" sz="4400" b="1" dirty="0" smtClean="0">
              <a:solidFill>
                <a:srgbClr val="FFFF00"/>
              </a:solidFill>
            </a:endParaRPr>
          </a:p>
          <a:p>
            <a:r>
              <a:rPr lang="zh-CN" altLang="en-US" sz="4400" b="1" dirty="0" smtClean="0">
                <a:solidFill>
                  <a:srgbClr val="FFFF00"/>
                </a:solidFill>
              </a:rPr>
              <a:t>变滚动为滑动</a:t>
            </a:r>
            <a:endParaRPr lang="zh-CN" alt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898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2196982" y="1617888"/>
            <a:ext cx="6688017" cy="753777"/>
          </a:xfrm>
        </p:spPr>
        <p:txBody>
          <a:bodyPr>
            <a:noAutofit/>
          </a:bodyPr>
          <a:lstStyle/>
          <a:p>
            <a:pPr algn="just"/>
            <a:r>
              <a:rPr lang="zh-CN" altLang="en-US" sz="4800" b="1" dirty="0" smtClean="0">
                <a:solidFill>
                  <a:schemeClr val="bg1"/>
                </a:solidFill>
              </a:rPr>
              <a:t>减小有害摩擦的方法：</a:t>
            </a:r>
            <a:endParaRPr lang="en-US" altLang="zh-CN" sz="4800" b="1" dirty="0" smtClean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40990" y="409453"/>
            <a:ext cx="47494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sp>
        <p:nvSpPr>
          <p:cNvPr id="4" name="矩形 3"/>
          <p:cNvSpPr/>
          <p:nvPr/>
        </p:nvSpPr>
        <p:spPr>
          <a:xfrm>
            <a:off x="2492990" y="2371665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</a:rPr>
              <a:t>减小压力</a:t>
            </a:r>
            <a:endParaRPr lang="en-US" altLang="zh-CN" sz="4400" b="1" dirty="0">
              <a:solidFill>
                <a:srgbClr val="FFFF00"/>
              </a:solidFill>
            </a:endParaRPr>
          </a:p>
          <a:p>
            <a:r>
              <a:rPr lang="zh-CN" altLang="en-US" sz="4400" b="1" dirty="0">
                <a:solidFill>
                  <a:srgbClr val="FFFF00"/>
                </a:solidFill>
              </a:rPr>
              <a:t>减小接触面粗糙程度</a:t>
            </a:r>
            <a:endParaRPr lang="en-US" altLang="zh-CN" sz="4400" b="1" dirty="0">
              <a:solidFill>
                <a:srgbClr val="FFFF00"/>
              </a:solidFill>
            </a:endParaRPr>
          </a:p>
          <a:p>
            <a:r>
              <a:rPr lang="zh-CN" altLang="en-US" sz="4400" b="1" dirty="0">
                <a:solidFill>
                  <a:srgbClr val="FFFF00"/>
                </a:solidFill>
              </a:rPr>
              <a:t>变滑动为滚动</a:t>
            </a:r>
            <a:endParaRPr lang="en-US" altLang="zh-CN" sz="4400" b="1" dirty="0">
              <a:solidFill>
                <a:srgbClr val="FFFF00"/>
              </a:solidFill>
            </a:endParaRPr>
          </a:p>
          <a:p>
            <a:r>
              <a:rPr lang="zh-CN" altLang="en-US" sz="4400" b="1" dirty="0">
                <a:solidFill>
                  <a:srgbClr val="FFFF00"/>
                </a:solidFill>
              </a:rPr>
              <a:t>分离两个接触面</a:t>
            </a:r>
          </a:p>
        </p:txBody>
      </p:sp>
    </p:spTree>
    <p:extLst>
      <p:ext uri="{BB962C8B-B14F-4D97-AF65-F5344CB8AC3E}">
        <p14:creationId xmlns:p14="http://schemas.microsoft.com/office/powerpoint/2010/main" val="345526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40990" y="409453"/>
            <a:ext cx="47494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你学到了什么</a:t>
            </a:r>
            <a:r>
              <a:rPr lang="en-US" altLang="zh-CN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?</a:t>
            </a:r>
            <a:endParaRPr lang="zh-CN" altLang="en-US" sz="4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A00246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3906" y="1730219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zh-CN" altLang="en-US" sz="4400" b="1" dirty="0">
              <a:solidFill>
                <a:srgbClr val="FFFF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5026" y="2499661"/>
            <a:ext cx="110546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摩擦力</a:t>
            </a:r>
            <a:endParaRPr lang="zh-CN" altLang="en-US" sz="48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608999" y="2114939"/>
            <a:ext cx="450376" cy="3111690"/>
          </a:xfrm>
          <a:prstGeom prst="lef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93494" y="1810181"/>
            <a:ext cx="81113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分类</a:t>
            </a:r>
            <a:r>
              <a:rPr lang="en-US" altLang="zh-CN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:</a:t>
            </a:r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滑动摩擦、滚动摩擦、静摩擦</a:t>
            </a:r>
            <a:endParaRPr lang="zh-CN" altLang="en-US" sz="4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93494" y="2508609"/>
            <a:ext cx="79157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滑动摩擦力的定义</a:t>
            </a:r>
            <a:endParaRPr lang="zh-CN" altLang="en-US" sz="4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93494" y="3195749"/>
            <a:ext cx="4421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测量滑动摩擦</a:t>
            </a:r>
            <a:endParaRPr lang="zh-CN" altLang="en-US" sz="4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3494" y="3987727"/>
            <a:ext cx="64599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影响滑动摩擦力大小的因素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9484057" y="3653823"/>
            <a:ext cx="111456" cy="1351592"/>
          </a:xfrm>
          <a:prstGeom prst="leftBrac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651241" y="3316841"/>
            <a:ext cx="2292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压力大小</a:t>
            </a:r>
            <a:endParaRPr lang="zh-CN" altLang="en-US" sz="4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51241" y="4378670"/>
            <a:ext cx="22655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接触面粗糙程度</a:t>
            </a:r>
            <a:endParaRPr lang="zh-CN" altLang="en-US" sz="4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01455" y="4803174"/>
            <a:ext cx="5293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增大摩擦和减小摩擦</a:t>
            </a:r>
            <a:endParaRPr lang="zh-CN" altLang="en-US" sz="4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312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5" grpId="0" animBg="1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0740" y="461441"/>
            <a:ext cx="30843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练一</a:t>
            </a:r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练</a:t>
            </a:r>
            <a:endParaRPr lang="zh-CN" altLang="en-US" sz="4400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A00246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525" y="1514901"/>
            <a:ext cx="975814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例</a:t>
            </a:r>
            <a:r>
              <a:rPr lang="en-US" altLang="zh-CN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.</a:t>
            </a:r>
            <a:r>
              <a:rPr lang="zh-CN" altLang="en-US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小明用</a:t>
            </a:r>
            <a:r>
              <a:rPr lang="en-US" altLang="zh-CN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30N</a:t>
            </a:r>
            <a:r>
              <a:rPr lang="zh-CN" altLang="en-US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的水平推力，推着桌子在水平地面上匀速直线运动，此时桌子受到的摩擦力为</a:t>
            </a:r>
            <a:r>
              <a:rPr lang="en-US" altLang="zh-CN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_____N</a:t>
            </a:r>
            <a:r>
              <a:rPr lang="zh-CN" altLang="en-US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，若小明将桌子里的书包取出，然后推着桌子继续向前匀速直线运动，则此时推力</a:t>
            </a:r>
            <a:r>
              <a:rPr lang="en-US" altLang="zh-CN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</a:t>
            </a:r>
            <a:r>
              <a:rPr lang="zh-CN" altLang="en-US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（填“大于、小于或等于”）</a:t>
            </a:r>
            <a:r>
              <a:rPr lang="en-US" altLang="zh-CN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30N</a:t>
            </a:r>
            <a:r>
              <a:rPr lang="zh-CN" altLang="en-US" sz="4000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。</a:t>
            </a:r>
            <a:endParaRPr lang="zh-CN" altLang="en-US" sz="4000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4483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3570" y="615329"/>
            <a:ext cx="32072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/>
                </a:solidFill>
              </a:rPr>
              <a:t>了解</a:t>
            </a:r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/>
                </a:solidFill>
              </a:rPr>
              <a:t>摩擦力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524000" y="1637731"/>
            <a:ext cx="9144000" cy="3620069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u"/>
            </a:pPr>
            <a:endParaRPr lang="en-US" altLang="zh-CN" sz="3600" dirty="0" smtClean="0">
              <a:solidFill>
                <a:srgbClr val="5F0129"/>
              </a:solidFill>
            </a:endParaRPr>
          </a:p>
          <a:p>
            <a:pPr algn="l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3384" y="1882492"/>
            <a:ext cx="90302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活动一</a:t>
            </a:r>
            <a:r>
              <a:rPr lang="en-US" altLang="zh-CN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:</a:t>
            </a:r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感受</a:t>
            </a:r>
            <a:r>
              <a:rPr lang="zh-CN" altLang="en-US" sz="60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摩擦力</a:t>
            </a:r>
            <a:endParaRPr lang="en-US" altLang="zh-CN" sz="60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87253" y="3580543"/>
            <a:ext cx="3998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  <a:cs typeface="Ebrima" panose="02000000000000000000" pitchFamily="2" charset="0"/>
              </a:rPr>
              <a:t>手与桌面摩擦 </a:t>
            </a:r>
            <a:endParaRPr lang="zh-CN" altLang="en-US" sz="44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0991" y="430271"/>
            <a:ext cx="47630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摩擦的利用与防止</a:t>
            </a:r>
          </a:p>
        </p:txBody>
      </p:sp>
      <p:sp>
        <p:nvSpPr>
          <p:cNvPr id="7" name="矩形 6"/>
          <p:cNvSpPr/>
          <p:nvPr/>
        </p:nvSpPr>
        <p:spPr>
          <a:xfrm>
            <a:off x="1746914" y="1828801"/>
            <a:ext cx="81204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4000" b="1" dirty="0" smtClean="0">
                <a:solidFill>
                  <a:schemeClr val="bg1"/>
                </a:solidFill>
              </a:rPr>
              <a:t>课后思考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: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假如世界</a:t>
            </a:r>
            <a:r>
              <a:rPr lang="zh-CN" altLang="en-US" sz="4000" b="1" dirty="0">
                <a:solidFill>
                  <a:schemeClr val="bg1"/>
                </a:solidFill>
              </a:rPr>
              <a:t>上没有摩擦力会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怎样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?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说说</a:t>
            </a:r>
            <a:r>
              <a:rPr lang="zh-CN" altLang="en-US" sz="4000" b="1" dirty="0">
                <a:solidFill>
                  <a:schemeClr val="bg1"/>
                </a:solidFill>
              </a:rPr>
              <a:t>你对摩擦力的看法。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9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3570" y="615329"/>
            <a:ext cx="32072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/>
                </a:solidFill>
              </a:rPr>
              <a:t>了解</a:t>
            </a:r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/>
                </a:solidFill>
              </a:rPr>
              <a:t>摩擦力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524000" y="1637731"/>
            <a:ext cx="9144000" cy="3620069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u"/>
            </a:pPr>
            <a:endParaRPr lang="en-US" altLang="zh-CN" sz="3600" dirty="0" smtClean="0">
              <a:solidFill>
                <a:srgbClr val="5F0129"/>
              </a:solidFill>
            </a:endParaRPr>
          </a:p>
          <a:p>
            <a:pPr algn="l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8167" y="2620370"/>
            <a:ext cx="66055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hlinkClick r:id="rId2" action="ppaction://hlinkfile"/>
              </a:rPr>
              <a:t>变</a:t>
            </a:r>
            <a:r>
              <a:rPr lang="zh-CN" altLang="en-US" sz="5400" b="1" dirty="0" smtClean="0">
                <a:solidFill>
                  <a:schemeClr val="bg1"/>
                </a:solidFill>
                <a:hlinkClick r:id="rId2" action="ppaction://hlinkfile"/>
              </a:rPr>
              <a:t>滑动为滚动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02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3570" y="615329"/>
            <a:ext cx="333005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了解</a:t>
            </a:r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摩擦力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524000" y="1637731"/>
            <a:ext cx="9144000" cy="3620069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u"/>
            </a:pPr>
            <a:endParaRPr lang="en-US" altLang="zh-CN" sz="3600" dirty="0" smtClean="0">
              <a:solidFill>
                <a:srgbClr val="5F0129"/>
              </a:solidFill>
            </a:endParaRPr>
          </a:p>
          <a:p>
            <a:pPr algn="l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8609" y="2284062"/>
            <a:ext cx="4762500" cy="4010025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5977538" y="4180286"/>
            <a:ext cx="132110" cy="12283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6073998" y="4229349"/>
            <a:ext cx="2284268" cy="658985"/>
            <a:chOff x="6100490" y="3694325"/>
            <a:chExt cx="2284268" cy="658985"/>
          </a:xfrm>
        </p:grpSpPr>
        <p:cxnSp>
          <p:nvCxnSpPr>
            <p:cNvPr id="25" name="直接箭头连接符 24"/>
            <p:cNvCxnSpPr/>
            <p:nvPr/>
          </p:nvCxnSpPr>
          <p:spPr>
            <a:xfrm flipV="1">
              <a:off x="6100490" y="3694325"/>
              <a:ext cx="2015521" cy="5678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7784257" y="3768535"/>
              <a:ext cx="6005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/>
                <a:t>F</a:t>
              </a:r>
              <a:endParaRPr lang="zh-CN" altLang="en-US" sz="3200" b="1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37928" y="4229349"/>
            <a:ext cx="2265244" cy="660706"/>
            <a:chOff x="3765560" y="3657600"/>
            <a:chExt cx="2265244" cy="660706"/>
          </a:xfrm>
        </p:grpSpPr>
        <p:cxnSp>
          <p:nvCxnSpPr>
            <p:cNvPr id="27" name="直接箭头连接符 26"/>
            <p:cNvCxnSpPr/>
            <p:nvPr/>
          </p:nvCxnSpPr>
          <p:spPr>
            <a:xfrm flipH="1" flipV="1">
              <a:off x="3985147" y="3657600"/>
              <a:ext cx="2045657" cy="7644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3765560" y="3671975"/>
              <a:ext cx="313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/>
                <a:t>f</a:t>
              </a:r>
              <a:endParaRPr lang="zh-CN" altLang="en-US" sz="3600" b="1" dirty="0"/>
            </a:p>
          </p:txBody>
        </p:sp>
      </p:grpSp>
      <p:cxnSp>
        <p:nvCxnSpPr>
          <p:cNvPr id="34" name="直接箭头连接符 33"/>
          <p:cNvCxnSpPr/>
          <p:nvPr/>
        </p:nvCxnSpPr>
        <p:spPr>
          <a:xfrm>
            <a:off x="6065443" y="4289074"/>
            <a:ext cx="0" cy="178192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6043593" y="2532097"/>
            <a:ext cx="26437" cy="1712497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6162055" y="5107147"/>
            <a:ext cx="607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G</a:t>
            </a:r>
            <a:endParaRPr lang="zh-CN" altLang="en-US" sz="32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6162055" y="1548403"/>
            <a:ext cx="508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N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683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3570" y="615329"/>
            <a:ext cx="35757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了解</a:t>
            </a:r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摩擦力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805835" y="1489023"/>
            <a:ext cx="4261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摩擦力分类</a:t>
            </a:r>
            <a:endParaRPr lang="zh-CN" altLang="en-US" sz="6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44804" y="2857603"/>
            <a:ext cx="5013246" cy="2585323"/>
            <a:chOff x="4983006" y="2836962"/>
            <a:chExt cx="5013246" cy="2585323"/>
          </a:xfrm>
        </p:grpSpPr>
        <p:sp>
          <p:nvSpPr>
            <p:cNvPr id="10" name="文本框 9"/>
            <p:cNvSpPr txBox="1"/>
            <p:nvPr/>
          </p:nvSpPr>
          <p:spPr>
            <a:xfrm>
              <a:off x="5227093" y="2836962"/>
              <a:ext cx="4769159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滑动摩擦</a:t>
              </a:r>
              <a:endParaRPr lang="en-US" altLang="zh-CN" sz="5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r>
                <a:rPr lang="zh-CN" altLang="en-US" sz="5400" b="1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滚动摩擦</a:t>
              </a:r>
              <a:endParaRPr lang="en-US" altLang="zh-CN" sz="5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endParaRPr>
            </a:p>
            <a:p>
              <a:r>
                <a:rPr lang="zh-CN" altLang="en-US" sz="5400" b="1" dirty="0" smtClean="0">
                  <a:solidFill>
                    <a:schemeClr val="bg1"/>
                  </a:solidFill>
                  <a:latin typeface="DFKai-SB" panose="03000509000000000000" pitchFamily="65" charset="-120"/>
                  <a:ea typeface="DFKai-SB" panose="03000509000000000000" pitchFamily="65" charset="-120"/>
                </a:rPr>
                <a:t>静摩擦</a:t>
              </a:r>
              <a:endParaRPr lang="zh-CN" altLang="en-US" sz="5400" b="1" dirty="0">
                <a:latin typeface="DFKai-SB" panose="03000509000000000000" pitchFamily="65" charset="-120"/>
                <a:ea typeface="DFKai-SB" panose="03000509000000000000" pitchFamily="65" charset="-120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4983006" y="3084238"/>
              <a:ext cx="319883" cy="2090769"/>
            </a:xfrm>
            <a:prstGeom prst="leftBrac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680430" y="3076703"/>
            <a:ext cx="64144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摩</a:t>
            </a:r>
            <a:endParaRPr lang="en-US" altLang="zh-CN" sz="44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擦</a:t>
            </a:r>
            <a:endParaRPr lang="en-US" altLang="zh-CN" sz="44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力</a:t>
            </a:r>
            <a:endParaRPr lang="zh-CN" altLang="en-US" sz="44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920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3569" y="615329"/>
            <a:ext cx="41762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认识滑动摩擦力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524000" y="1637731"/>
            <a:ext cx="9144000" cy="3620069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u"/>
            </a:pPr>
            <a:endParaRPr lang="en-US" altLang="zh-CN" sz="3600" dirty="0" smtClean="0">
              <a:solidFill>
                <a:srgbClr val="5F0129"/>
              </a:solidFill>
            </a:endParaRPr>
          </a:p>
          <a:p>
            <a:pPr algn="l"/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910" y="2058734"/>
            <a:ext cx="1086361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向右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滑动</a:t>
            </a:r>
            <a:r>
              <a:rPr lang="zh-CN" altLang="en-US" sz="48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扫帚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以砂纸为参照物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</a:t>
            </a:r>
            <a:r>
              <a:rPr lang="zh-CN" altLang="en-US" sz="48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扫帚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向</a:t>
            </a:r>
            <a:r>
              <a:rPr lang="en-US" altLang="zh-CN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运动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，刷毛受到的摩擦力向</a:t>
            </a:r>
            <a:r>
              <a:rPr lang="en-US" altLang="zh-CN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； </a:t>
            </a:r>
            <a:endParaRPr lang="en-US" altLang="zh-CN" sz="48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</a:t>
            </a:r>
            <a:r>
              <a:rPr lang="zh-CN" altLang="en-US" sz="48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扫帚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静止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，向左拉动砂纸，以砂纸为参照物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</a:t>
            </a:r>
            <a:r>
              <a:rPr lang="zh-CN" altLang="en-US" sz="48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扫帚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向</a:t>
            </a:r>
            <a:r>
              <a:rPr lang="en-US" altLang="zh-CN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运动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，</a:t>
            </a:r>
            <a:r>
              <a:rPr lang="zh-CN" altLang="en-US" sz="48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刷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毛受到的摩擦力向</a:t>
            </a:r>
            <a:r>
              <a:rPr lang="en-US" altLang="zh-CN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</a:t>
            </a:r>
            <a:r>
              <a:rPr lang="zh-CN" altLang="en-US" sz="48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。</a:t>
            </a:r>
            <a:endParaRPr lang="en-US" altLang="zh-CN" sz="48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endParaRPr lang="zh-CN" altLang="en-US" sz="48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0506" y="2746274"/>
            <a:ext cx="787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右</a:t>
            </a:r>
            <a:endParaRPr lang="zh-CN" altLang="en-US" sz="4000" b="1" dirty="0">
              <a:solidFill>
                <a:srgbClr val="FFFF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3734" y="3454160"/>
            <a:ext cx="787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190698" y="5063024"/>
            <a:ext cx="787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FF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右</a:t>
            </a:r>
            <a:endParaRPr lang="zh-CN" altLang="en-US" sz="3600" b="1" dirty="0">
              <a:solidFill>
                <a:srgbClr val="FFFF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12451" y="5695583"/>
            <a:ext cx="787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FF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65269" y="1186176"/>
            <a:ext cx="4261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滑动摩擦力</a:t>
            </a:r>
            <a:endParaRPr lang="zh-CN" altLang="en-US" sz="6000" b="1" dirty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0729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09182" y="553775"/>
            <a:ext cx="11750722" cy="5765138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u"/>
            </a:pPr>
            <a:endParaRPr lang="en-US" altLang="zh-CN" sz="3600" dirty="0" smtClean="0">
              <a:solidFill>
                <a:srgbClr val="5F0129"/>
              </a:solidFill>
            </a:endParaRPr>
          </a:p>
          <a:p>
            <a:pPr algn="l"/>
            <a:endParaRPr lang="en-US" altLang="zh-CN" sz="4400" b="1" dirty="0" smtClean="0">
              <a:solidFill>
                <a:schemeClr val="bg1"/>
              </a:solidFill>
            </a:endParaRPr>
          </a:p>
          <a:p>
            <a:pPr algn="just"/>
            <a:r>
              <a:rPr lang="zh-CN" altLang="en-US" sz="4400" b="1" dirty="0" smtClean="0">
                <a:solidFill>
                  <a:srgbClr val="5F0129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   </a:t>
            </a:r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滑动摩擦</a:t>
            </a:r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力的定义：两个相互接触的物体，当它们</a:t>
            </a:r>
            <a:r>
              <a:rPr lang="en-US" altLang="zh-CN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__________</a:t>
            </a:r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时，在接触面上会产生一种阻碍</a:t>
            </a:r>
            <a:r>
              <a:rPr lang="en-US" altLang="zh-CN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__________</a:t>
            </a:r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的力。</a:t>
            </a:r>
            <a:endParaRPr lang="en-US" altLang="zh-CN" sz="60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79037" y="2699364"/>
            <a:ext cx="3199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相对滑动</a:t>
            </a:r>
            <a:endParaRPr lang="zh-CN" altLang="en-US" sz="5400" b="1" dirty="0">
              <a:solidFill>
                <a:srgbClr val="FFFF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8864" y="4213072"/>
            <a:ext cx="29342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FF00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相对运动</a:t>
            </a:r>
            <a:endParaRPr lang="zh-CN" altLang="en-US" sz="5400" b="1" dirty="0">
              <a:solidFill>
                <a:srgbClr val="FFFF00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4762" y="553774"/>
            <a:ext cx="4217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认识滑动摩擦力</a:t>
            </a:r>
          </a:p>
        </p:txBody>
      </p:sp>
    </p:spTree>
    <p:extLst>
      <p:ext uri="{BB962C8B-B14F-4D97-AF65-F5344CB8AC3E}">
        <p14:creationId xmlns:p14="http://schemas.microsoft.com/office/powerpoint/2010/main" val="9504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17004" y="1323215"/>
            <a:ext cx="10363200" cy="3620069"/>
          </a:xfrm>
        </p:spPr>
        <p:txBody>
          <a:bodyPr>
            <a:normAutofit/>
          </a:bodyPr>
          <a:lstStyle/>
          <a:p>
            <a:pPr algn="l"/>
            <a:r>
              <a:rPr lang="zh-CN" altLang="en-US" sz="66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活动二：测量滑动摩擦力</a:t>
            </a:r>
            <a:endParaRPr lang="en-US" altLang="zh-CN" sz="66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l"/>
            <a:endParaRPr lang="en-US" altLang="zh-CN" sz="4400" b="1" dirty="0" smtClean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 smtClean="0">
                <a:solidFill>
                  <a:schemeClr val="bg1"/>
                </a:solidFill>
              </a:rPr>
              <a:t>   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 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  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l"/>
            <a:r>
              <a:rPr lang="zh-CN" altLang="en-US" sz="3600" b="1" dirty="0" smtClean="0">
                <a:solidFill>
                  <a:srgbClr val="5F0129"/>
                </a:solidFill>
              </a:rPr>
              <a:t> </a:t>
            </a:r>
            <a:endParaRPr lang="en-US" altLang="zh-CN" sz="3600" b="1" dirty="0" smtClean="0">
              <a:solidFill>
                <a:srgbClr val="5F0129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75907" y="5440178"/>
            <a:ext cx="2836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二力</a:t>
            </a:r>
            <a:r>
              <a:rPr lang="zh-CN" altLang="en-US" sz="4400" b="1" dirty="0">
                <a:solidFill>
                  <a:srgbClr val="FFFF00"/>
                </a:solidFill>
              </a:rPr>
              <a:t>平衡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1086" y="4763069"/>
            <a:ext cx="38554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匀速直线运动</a:t>
            </a:r>
            <a:endParaRPr lang="zh-CN" altLang="en-US" sz="4400" dirty="0">
              <a:solidFill>
                <a:srgbClr val="FFFF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4762" y="553774"/>
            <a:ext cx="438093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认识滑动摩擦力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2825" y="4763069"/>
            <a:ext cx="28182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实验要求</a:t>
            </a:r>
            <a:r>
              <a:rPr lang="zh-CN" altLang="en-US" sz="4400" b="1" dirty="0">
                <a:solidFill>
                  <a:schemeClr val="bg1"/>
                </a:solidFill>
              </a:rPr>
              <a:t>：</a:t>
            </a:r>
            <a:endParaRPr lang="en-US" altLang="zh-CN" sz="4400" b="1" dirty="0">
              <a:solidFill>
                <a:schemeClr val="bg1"/>
              </a:solidFill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实验</a:t>
            </a:r>
            <a:r>
              <a:rPr lang="zh-CN" altLang="en-US" sz="44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原理</a:t>
            </a:r>
            <a:r>
              <a:rPr lang="en-US" altLang="zh-CN" sz="44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761" y="2381250"/>
            <a:ext cx="4319754" cy="238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6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46162"/>
            <a:ext cx="5540991" cy="10918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491174" y="1430937"/>
            <a:ext cx="9144000" cy="3620069"/>
          </a:xfrm>
        </p:spPr>
        <p:txBody>
          <a:bodyPr>
            <a:normAutofit lnSpcReduction="10000"/>
          </a:bodyPr>
          <a:lstStyle/>
          <a:p>
            <a:pPr algn="l"/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活动三：探究影响滑动摩擦力大小的因素</a:t>
            </a:r>
            <a:endParaRPr lang="en-US" altLang="zh-CN" sz="60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l"/>
            <a:endParaRPr lang="en-US" altLang="zh-CN" sz="60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l"/>
            <a:r>
              <a:rPr lang="zh-CN" altLang="en-US" sz="6000" b="1" dirty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</a:t>
            </a:r>
            <a:r>
              <a:rPr lang="zh-CN" altLang="en-US" sz="6000" b="1" dirty="0" smtClean="0">
                <a:solidFill>
                  <a:schemeClr val="bg1"/>
                </a:solidFill>
                <a:latin typeface="DFKai-SB" panose="03000509000000000000" pitchFamily="65" charset="-120"/>
                <a:ea typeface="DFKai-SB" panose="03000509000000000000" pitchFamily="65" charset="-120"/>
              </a:rPr>
              <a:t> 实验方法：</a:t>
            </a:r>
            <a:endParaRPr lang="en-US" altLang="zh-CN" sz="6000" b="1" dirty="0" smtClean="0">
              <a:solidFill>
                <a:schemeClr val="bg1"/>
              </a:solidFill>
              <a:latin typeface="DFKai-SB" panose="03000509000000000000" pitchFamily="65" charset="-120"/>
              <a:ea typeface="DFKai-SB" panose="03000509000000000000" pitchFamily="65" charset="-120"/>
            </a:endParaRPr>
          </a:p>
          <a:p>
            <a:pPr algn="l"/>
            <a:endParaRPr lang="en-US" altLang="zh-CN" sz="3600" b="1" dirty="0" smtClean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2435" y="3848668"/>
            <a:ext cx="3261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FF00"/>
                </a:solidFill>
              </a:rPr>
              <a:t>控制变量</a:t>
            </a:r>
            <a:endParaRPr lang="zh-CN" altLang="en-US" sz="4800" b="1" dirty="0">
              <a:solidFill>
                <a:srgbClr val="FF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04762" y="553774"/>
            <a:ext cx="45174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A00246"/>
                </a:solidFill>
              </a:rPr>
              <a:t>认识滑动摩擦力</a:t>
            </a:r>
          </a:p>
        </p:txBody>
      </p:sp>
    </p:spTree>
    <p:extLst>
      <p:ext uri="{BB962C8B-B14F-4D97-AF65-F5344CB8AC3E}">
        <p14:creationId xmlns:p14="http://schemas.microsoft.com/office/powerpoint/2010/main" val="280924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504</Words>
  <Application>Microsoft Office PowerPoint</Application>
  <PresentationFormat>宽屏</PresentationFormat>
  <Paragraphs>101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DFKai-SB</vt:lpstr>
      <vt:lpstr>宋体</vt:lpstr>
      <vt:lpstr>Arial</vt:lpstr>
      <vt:lpstr>Calibri</vt:lpstr>
      <vt:lpstr>Calibri Light</vt:lpstr>
      <vt:lpstr>Ebrima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289</cp:revision>
  <dcterms:created xsi:type="dcterms:W3CDTF">2016-06-23T07:55:09Z</dcterms:created>
  <dcterms:modified xsi:type="dcterms:W3CDTF">2016-09-26T13:59:44Z</dcterms:modified>
</cp:coreProperties>
</file>