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3"/>
  </p:sldMasterIdLst>
  <p:notesMasterIdLst>
    <p:notesMasterId r:id="rId5"/>
  </p:notesMasterIdLst>
  <p:handoutMasterIdLst>
    <p:handoutMasterId r:id="rId23"/>
  </p:handoutMasterIdLst>
  <p:sldIdLst>
    <p:sldId id="280" r:id="rId4"/>
    <p:sldId id="281" r:id="rId6"/>
    <p:sldId id="282" r:id="rId7"/>
    <p:sldId id="283" r:id="rId8"/>
    <p:sldId id="284" r:id="rId9"/>
    <p:sldId id="285" r:id="rId10"/>
    <p:sldId id="308" r:id="rId11"/>
    <p:sldId id="286" r:id="rId12"/>
    <p:sldId id="287" r:id="rId13"/>
    <p:sldId id="288" r:id="rId14"/>
    <p:sldId id="289" r:id="rId15"/>
    <p:sldId id="290" r:id="rId16"/>
    <p:sldId id="291" r:id="rId17"/>
    <p:sldId id="307" r:id="rId18"/>
    <p:sldId id="292" r:id="rId19"/>
    <p:sldId id="294" r:id="rId20"/>
    <p:sldId id="295" r:id="rId21"/>
    <p:sldId id="306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BADF7"/>
    <a:srgbClr val="6A56AD"/>
    <a:srgbClr val="21B1C5"/>
    <a:srgbClr val="99FF66"/>
    <a:srgbClr val="E6FBFE"/>
    <a:srgbClr val="57D2E3"/>
    <a:srgbClr val="B2F3FC"/>
    <a:srgbClr val="4BCFE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56" autoAdjust="0"/>
  </p:normalViewPr>
  <p:slideViewPr>
    <p:cSldViewPr snapToGrid="0">
      <p:cViewPr varScale="1">
        <p:scale>
          <a:sx n="68" d="100"/>
          <a:sy n="68" d="100"/>
        </p:scale>
        <p:origin x="792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790" y="3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101795-B87C-49EC-B253-4BB583F6B593}" type="datetimeFigureOut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549058C-4C3B-43B1-B170-71A710DA90E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0BFE643-E390-4A8B-85BA-D68E7F6EF81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  <a:endParaRPr lang="zh-CN" alt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zh-CN" alt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zh-CN" alt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zh-CN" alt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00B8E3C-2791-4F7C-96F3-D80D403530C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B815355-0B42-446B-8ECB-8102080848A2}" type="slidenum">
              <a: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148" name="组合 8"/>
          <p:cNvGrpSpPr/>
          <p:nvPr/>
        </p:nvGrpSpPr>
        <p:grpSpPr bwMode="auto">
          <a:xfrm>
            <a:off x="3545205" y="1650999"/>
            <a:ext cx="4571999" cy="1350109"/>
            <a:chOff x="627535" y="2105678"/>
            <a:chExt cx="4571999" cy="135066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第八章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运动与力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27535" y="2625004"/>
              <a:ext cx="4571999" cy="83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 摩擦力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69786" y="1648691"/>
            <a:ext cx="5005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、怎样改变木块的压力大小？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55574" y="2185266"/>
            <a:ext cx="2684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在木块上放砝码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863436" y="2905991"/>
            <a:ext cx="53625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、怎样改变接触面的粗糙程度？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473036" y="3625129"/>
            <a:ext cx="7327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换用粗糙不同的物体表面：毛巾、棉布、木板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586" y="4490316"/>
            <a:ext cx="71294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917435" y="953401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6A56AD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</a:t>
            </a:r>
            <a:endParaRPr lang="zh-CN" altLang="en-US" sz="3600" b="1" dirty="0">
              <a:solidFill>
                <a:srgbClr val="6A56AD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28782" y="789492"/>
            <a:ext cx="12938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22595" y="883949"/>
            <a:ext cx="83327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把木块放在水平长木板上，用弹簧测力计水平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匀速拉动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木块，读出这时弹簧测力计的示数</a:t>
            </a:r>
            <a:r>
              <a:rPr lang="en-US" altLang="zh-CN" sz="28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800" b="1" i="1" baseline="-25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73381" y="2722986"/>
            <a:ext cx="852054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在木块上放砝码，用弹簧测力计水平匀速拉动木块，读出这时弹簧测力计的示数</a:t>
            </a:r>
            <a:r>
              <a:rPr lang="en-US" altLang="zh-CN" sz="28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800" b="1" i="1" baseline="-25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49582" y="4710536"/>
            <a:ext cx="844434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在木板上固定好毛巾，放上木块，用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弹簧测力计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水平匀速拉动木块，读出这时的拉力</a:t>
            </a:r>
            <a:r>
              <a:rPr lang="en-US" altLang="zh-CN" sz="28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800" b="1" i="1" baseline="-25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在木块上放砝码，匀速拉动，读出弹簧测力计示数</a:t>
            </a:r>
            <a:r>
              <a:rPr lang="en-US" altLang="zh-CN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800" b="1" i="1" baseline="-25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 i="1" baseline="-25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6"/>
          <p:cNvGrpSpPr/>
          <p:nvPr/>
        </p:nvGrpSpPr>
        <p:grpSpPr bwMode="auto">
          <a:xfrm>
            <a:off x="2830657" y="2040799"/>
            <a:ext cx="2743200" cy="457200"/>
            <a:chOff x="0" y="0"/>
            <a:chExt cx="1728" cy="288"/>
          </a:xfrm>
        </p:grpSpPr>
        <p:sp>
          <p:nvSpPr>
            <p:cNvPr id="7" name="Rectangle 7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2"/>
          <p:cNvGrpSpPr/>
          <p:nvPr/>
        </p:nvGrpSpPr>
        <p:grpSpPr bwMode="auto">
          <a:xfrm>
            <a:off x="2686195" y="4107286"/>
            <a:ext cx="2743200" cy="457200"/>
            <a:chOff x="0" y="0"/>
            <a:chExt cx="1728" cy="288"/>
          </a:xfrm>
        </p:grpSpPr>
        <p:sp>
          <p:nvSpPr>
            <p:cNvPr id="13" name="Rectangle 13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8"/>
          <p:cNvGrpSpPr/>
          <p:nvPr/>
        </p:nvGrpSpPr>
        <p:grpSpPr bwMode="auto">
          <a:xfrm>
            <a:off x="2541732" y="6140156"/>
            <a:ext cx="2743200" cy="457200"/>
            <a:chOff x="0" y="0"/>
            <a:chExt cx="1728" cy="288"/>
          </a:xfrm>
        </p:grpSpPr>
        <p:sp>
          <p:nvSpPr>
            <p:cNvPr id="19" name="Rectangle 19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4"/>
          <p:cNvGrpSpPr/>
          <p:nvPr/>
        </p:nvGrpSpPr>
        <p:grpSpPr bwMode="auto">
          <a:xfrm>
            <a:off x="3048145" y="3678661"/>
            <a:ext cx="304800" cy="436563"/>
            <a:chOff x="0" y="0"/>
            <a:chExt cx="192" cy="371"/>
          </a:xfrm>
        </p:grpSpPr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0" y="83"/>
              <a:ext cx="192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48" y="0"/>
              <a:ext cx="96" cy="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1773382" y="2486886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8086870" y="2040799"/>
            <a:ext cx="1006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1670195" y="4572424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7942407" y="4110461"/>
            <a:ext cx="1008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1678132" y="6571956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7655070" y="6140156"/>
            <a:ext cx="1079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毛巾</a:t>
            </a:r>
            <a:endParaRPr lang="zh-CN" altLang="en-US" sz="2400" b="1" dirty="0">
              <a:solidFill>
                <a:srgbClr val="FF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4509E-6 L 0.25 -1.44509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28" grpId="0" autoUpdateAnimBg="0"/>
      <p:bldP spid="3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16414" y="1751302"/>
            <a:ext cx="83883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将木块平放和侧放时用弹簧测力计拉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木块匀速运动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，读出拉力</a:t>
            </a:r>
            <a:r>
              <a:rPr lang="en-US" altLang="zh-CN" sz="28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即摩擦力的大小。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3240377" y="3838864"/>
            <a:ext cx="2743200" cy="457200"/>
            <a:chOff x="0" y="0"/>
            <a:chExt cx="1728" cy="288"/>
          </a:xfrm>
        </p:grpSpPr>
        <p:sp>
          <p:nvSpPr>
            <p:cNvPr id="4" name="Rectangle 4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2175164" y="4308764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8280689" y="3767427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1" name="Group 11"/>
          <p:cNvGrpSpPr/>
          <p:nvPr/>
        </p:nvGrpSpPr>
        <p:grpSpPr bwMode="auto">
          <a:xfrm>
            <a:off x="3318164" y="5756564"/>
            <a:ext cx="2743200" cy="228600"/>
            <a:chOff x="0" y="0"/>
            <a:chExt cx="1728" cy="288"/>
          </a:xfrm>
        </p:grpSpPr>
        <p:sp>
          <p:nvSpPr>
            <p:cNvPr id="12" name="Rectangle 12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2022764" y="5985164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8280689" y="5292942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4509E-6 L 0.25 -1.4450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4509E-6 L 0.25 -1.44509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974976" y="3886345"/>
            <a:ext cx="2743200" cy="457200"/>
            <a:chOff x="0" y="0"/>
            <a:chExt cx="1728" cy="288"/>
          </a:xfrm>
        </p:grpSpPr>
        <p:sp>
          <p:nvSpPr>
            <p:cNvPr id="3" name="Rectangle 3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925639" y="4332432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159751" y="381332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0" name="Group 10"/>
          <p:cNvGrpSpPr/>
          <p:nvPr/>
        </p:nvGrpSpPr>
        <p:grpSpPr bwMode="auto">
          <a:xfrm>
            <a:off x="2974976" y="5110307"/>
            <a:ext cx="2743200" cy="457200"/>
            <a:chOff x="0" y="0"/>
            <a:chExt cx="1728" cy="288"/>
          </a:xfrm>
        </p:grpSpPr>
        <p:sp>
          <p:nvSpPr>
            <p:cNvPr id="11" name="Rectangle 11" descr="深色木质"/>
            <p:cNvSpPr>
              <a:spLocks noChangeArrowheads="1"/>
            </p:cNvSpPr>
            <p:nvPr/>
          </p:nvSpPr>
          <p:spPr bwMode="auto">
            <a:xfrm>
              <a:off x="0" y="0"/>
              <a:ext cx="480" cy="288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816" y="100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1584" y="74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80" y="135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440" y="135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1905001" y="5583382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8159751" y="5038870"/>
            <a:ext cx="1150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木板</a:t>
            </a:r>
            <a:endParaRPr lang="zh-CN" altLang="en-US" sz="2400" b="1" dirty="0">
              <a:solidFill>
                <a:srgbClr val="FF66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462089" y="1293957"/>
            <a:ext cx="87487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把木块放在木板上，用弹簧测力计拉木块慢速和中速做匀速运动，读出这时的拉力</a:t>
            </a:r>
            <a:r>
              <a:rPr lang="en-US" altLang="zh-CN" sz="28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即摩擦力的大小</a:t>
            </a: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185 L 0.24965 -0.0018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3041508" y="1072283"/>
            <a:ext cx="5548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探究摩擦力影响因素实验数据表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89845" y="1897300"/>
          <a:ext cx="9051636" cy="433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8606"/>
                <a:gridCol w="1508606"/>
                <a:gridCol w="1508606"/>
                <a:gridCol w="1508606"/>
                <a:gridCol w="1508606"/>
                <a:gridCol w="1508606"/>
              </a:tblGrid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次数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接触面情况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压力大小F/N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弹簧测力计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示数F</a:t>
                      </a:r>
                      <a:r>
                        <a:rPr kumimoji="0" lang="zh-CN" altLang="zh-CN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  </a:t>
                      </a: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000" b="1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摩擦力大小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FF66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FF66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 /N</a:t>
                      </a:r>
                      <a:endParaRPr lang="zh-CN" altLang="en-US" sz="2000" b="1" dirty="0">
                        <a:solidFill>
                          <a:srgbClr val="99FF66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备注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慢速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中速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542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快速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136034" y="145617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059834" y="298017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856509" y="1586346"/>
            <a:ext cx="8610600" cy="131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在接触面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粗糙程度相同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时，作用在物体表面的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压力越大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摩擦力就越大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856509" y="3034146"/>
            <a:ext cx="8534400" cy="131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②在作用在物体表面的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压力大小相同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接触面越粗糙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摩擦力越大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856509" y="4558146"/>
            <a:ext cx="8077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③摩擦力大小与接触面积大小无关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856509" y="5320146"/>
            <a:ext cx="8534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④摩擦力与滑行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速度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无关，与物体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是否做匀速运动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无关，与滑行的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方向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无关。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556" y="716197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微软雅黑" panose="020B0503020204020204" pitchFamily="34" charset="-122"/>
              </a:rPr>
              <a:t>实验结论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鞋底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7" y="2227262"/>
            <a:ext cx="24384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轮胎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764" y="2155825"/>
            <a:ext cx="205740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传送带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737" y="4660899"/>
            <a:ext cx="34290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506932007969084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073" y="2227262"/>
            <a:ext cx="3124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防滑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5"/>
          <a:stretch>
            <a:fillRect/>
          </a:stretch>
        </p:blipFill>
        <p:spPr bwMode="auto">
          <a:xfrm>
            <a:off x="6463146" y="4051299"/>
            <a:ext cx="25146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72837" y="730248"/>
            <a:ext cx="5241925" cy="742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6A56AD"/>
                </a:solidFill>
                <a:ea typeface="微软雅黑" panose="020B0503020204020204" pitchFamily="34" charset="-122"/>
              </a:rPr>
              <a:t>三、增大有益摩擦</a:t>
            </a:r>
            <a:endParaRPr lang="zh-CN" altLang="en-US" sz="4800" b="1" dirty="0">
              <a:solidFill>
                <a:srgbClr val="6A56AD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87137" y="1546225"/>
            <a:ext cx="5715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、增大接触面的粗糙程度</a:t>
            </a:r>
            <a:endParaRPr lang="zh-CN" altLang="en-US" sz="36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177637" y="3903662"/>
            <a:ext cx="303414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、增大压力</a:t>
            </a:r>
            <a:endParaRPr lang="zh-CN" altLang="en-US" sz="36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utoUpdateAnimBg="0" build="p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39606" y="790575"/>
            <a:ext cx="6248400" cy="66516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四、减小有害摩擦</a:t>
            </a:r>
            <a:endParaRPr lang="zh-CN" altLang="zh-CN" sz="4400" b="1" kern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zh-CN" sz="4400" b="1" kern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354743" y="10890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849543" y="25368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95326" y="2048669"/>
            <a:ext cx="5399087" cy="42780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、减少压力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、减小接触面的粗糙程度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变滑动为滚动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、使两个接触面彼此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分离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加润滑油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气垫船和磁悬浮式列车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2" b="11580"/>
          <a:stretch>
            <a:fillRect/>
          </a:stretch>
        </p:blipFill>
        <p:spPr bwMode="auto">
          <a:xfrm>
            <a:off x="9374973" y="2342861"/>
            <a:ext cx="2369127" cy="205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磁悬浮列车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269" y="4700551"/>
            <a:ext cx="2877704" cy="189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" t="8163"/>
          <a:stretch>
            <a:fillRect/>
          </a:stretch>
        </p:blipFill>
        <p:spPr bwMode="auto">
          <a:xfrm>
            <a:off x="6788006" y="1312980"/>
            <a:ext cx="2296230" cy="154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21497" y="1275484"/>
            <a:ext cx="1580139" cy="66516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b="1" kern="0" dirty="0" smtClean="0">
                <a:solidFill>
                  <a:srgbClr val="6A56AD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</a:t>
            </a:r>
            <a:endParaRPr lang="zh-CN" altLang="zh-CN" sz="4400" b="1" kern="0" dirty="0" smtClean="0">
              <a:solidFill>
                <a:srgbClr val="6A56AD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440150" y="2480829"/>
            <a:ext cx="9338686" cy="265920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）自行车上有哪些摩擦？哪些是有益摩擦，哪些是有害摩擦？</a:t>
            </a:r>
            <a:endParaRPr lang="en-US" altLang="zh-CN" sz="4400" b="1" kern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4400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）自行车轮胎受到的摩擦力的方向如何？</a:t>
            </a:r>
            <a:endParaRPr lang="zh-CN" altLang="zh-CN" sz="4400" b="1" kern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8313" y="1741054"/>
            <a:ext cx="10591102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平放在桌面上，用力推或拉，使手在桌面上运动，感受有没有一个阻碍手运动的力。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68313" y="4027054"/>
            <a:ext cx="10082934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平放在桌面上，不用力推或拉，保持手不动，感受有没有一个阻碍手运动的力。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707383" y="910057"/>
            <a:ext cx="211296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740" y="1257053"/>
            <a:ext cx="3139005" cy="2858737"/>
          </a:xfrm>
          <a:prstGeom prst="rect">
            <a:avLst/>
          </a:prstGeom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689619" y="4266579"/>
            <a:ext cx="7086744" cy="175432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牙刷受到阻碍它向右运动的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力，这个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力方向与相对运动方向相反，叫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摩擦力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ChangeArrowheads="1"/>
          </p:cNvSpPr>
          <p:nvPr/>
        </p:nvSpPr>
        <p:spPr bwMode="auto">
          <a:xfrm>
            <a:off x="1091478" y="2936298"/>
            <a:ext cx="1040710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kumimoji="0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kumimoji="0" lang="zh-CN" altLang="en-US" sz="36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相互接触</a:t>
            </a:r>
            <a:r>
              <a:rPr kumimoji="0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的物体，当它们</a:t>
            </a:r>
            <a:r>
              <a:rPr kumimoji="0"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kumimoji="0" lang="zh-CN" altLang="en-US" sz="36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相对滑动</a:t>
            </a:r>
            <a:r>
              <a:rPr kumimoji="0"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kumimoji="0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，就会在接触面上产生一种</a:t>
            </a:r>
            <a:r>
              <a:rPr kumimoji="0" lang="zh-CN" altLang="en-US" sz="36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阻碍</a:t>
            </a:r>
            <a:r>
              <a:rPr kumimoji="0" lang="zh-CN" altLang="en-US" sz="36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相对运动</a:t>
            </a:r>
            <a:r>
              <a:rPr kumimoji="0"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0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力，这种</a:t>
            </a:r>
            <a:r>
              <a:rPr kumimoji="0"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力叫做滑动摩擦力</a:t>
            </a:r>
            <a:r>
              <a:rPr kumimoji="0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7719" y="798346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一、摩擦力</a:t>
            </a:r>
            <a:endParaRPr lang="zh-CN" altLang="en-US" sz="5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305791" y="2007611"/>
            <a:ext cx="48013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ea typeface="微软雅黑" panose="020B0503020204020204" pitchFamily="34" charset="-122"/>
              </a:rPr>
              <a:t>1</a:t>
            </a:r>
            <a:r>
              <a:rPr lang="zh-CN" altLang="en-US" sz="4800" b="1" dirty="0" smtClean="0">
                <a:ea typeface="微软雅黑" panose="020B0503020204020204" pitchFamily="34" charset="-122"/>
              </a:rPr>
              <a:t>、滑动摩擦力：</a:t>
            </a:r>
            <a:endParaRPr lang="zh-CN" altLang="en-US" sz="4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125681" y="940810"/>
            <a:ext cx="29674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 smtClean="0">
                <a:ea typeface="微软雅黑" panose="020B0503020204020204" pitchFamily="34" charset="-122"/>
              </a:rPr>
              <a:t>2</a:t>
            </a:r>
            <a:r>
              <a:rPr lang="zh-CN" altLang="en-US" sz="4800" b="1" dirty="0" smtClean="0">
                <a:ea typeface="微软雅黑" panose="020B0503020204020204" pitchFamily="34" charset="-122"/>
              </a:rPr>
              <a:t>、分类：</a:t>
            </a:r>
            <a:endParaRPr lang="zh-CN" altLang="en-US" sz="4800" b="1" dirty="0"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749748" y="2086692"/>
            <a:ext cx="84176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ea typeface="微软雅黑" panose="020B0503020204020204" pitchFamily="34" charset="-122"/>
              </a:rPr>
              <a:t>静摩擦力；滑动摩擦力；滚动摩擦力</a:t>
            </a:r>
            <a:endParaRPr lang="zh-CN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125681" y="3135457"/>
            <a:ext cx="42049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 smtClean="0">
                <a:ea typeface="微软雅黑" panose="020B0503020204020204" pitchFamily="34" charset="-122"/>
              </a:rPr>
              <a:t>3</a:t>
            </a:r>
            <a:r>
              <a:rPr lang="zh-CN" altLang="en-US" sz="4800" b="1" dirty="0" smtClean="0">
                <a:ea typeface="微软雅黑" panose="020B0503020204020204" pitchFamily="34" charset="-122"/>
              </a:rPr>
              <a:t>、产生原因：</a:t>
            </a:r>
            <a:endParaRPr lang="zh-CN" altLang="en-US" sz="4800" b="1" dirty="0">
              <a:ea typeface="微软雅黑" panose="020B0503020204020204" pitchFamily="3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09434" y="3978831"/>
            <a:ext cx="60837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40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40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）接触面粗糙且挤压</a:t>
            </a:r>
            <a:r>
              <a:rPr lang="en-US" altLang="zh-CN" sz="40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    </a:t>
            </a:r>
            <a:endParaRPr lang="en-US" altLang="zh-CN" sz="4000" b="1" dirty="0" smtClean="0">
              <a:solidFill>
                <a:srgbClr val="CC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009434" y="4859524"/>
            <a:ext cx="81580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4000" b="1" dirty="0" smtClean="0">
                <a:ea typeface="微软雅黑" panose="020B0503020204020204" pitchFamily="34" charset="-122"/>
              </a:rPr>
              <a:t>2</a:t>
            </a:r>
            <a:r>
              <a:rPr lang="zh-CN" altLang="en-US" sz="4000" b="1" dirty="0" smtClean="0">
                <a:ea typeface="微软雅黑" panose="020B0503020204020204" pitchFamily="34" charset="-122"/>
              </a:rPr>
              <a:t>）有相对运动或相对运动趋势</a:t>
            </a:r>
            <a:r>
              <a:rPr lang="en-US" altLang="zh-CN" sz="4000" b="1" dirty="0" smtClean="0">
                <a:ea typeface="微软雅黑" panose="020B0503020204020204" pitchFamily="34" charset="-122"/>
              </a:rPr>
              <a:t>    </a:t>
            </a:r>
            <a:endParaRPr lang="en-US" altLang="zh-CN" sz="4000" b="1" dirty="0" smtClean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09698" y="1035844"/>
            <a:ext cx="5134695" cy="639763"/>
          </a:xfrm>
          <a:prstGeom prst="rect">
            <a:avLst/>
          </a:prstGeom>
        </p:spPr>
        <p:txBody>
          <a:bodyPr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r>
              <a:rPr lang="en-US" altLang="zh-CN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b="1" kern="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、摩擦力的方向：</a:t>
            </a:r>
            <a:endParaRPr lang="zh-CN" altLang="en-US" b="1" kern="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Picture 7" descr="DSCF269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1" y="2466975"/>
            <a:ext cx="384968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流程图: 联系 3"/>
          <p:cNvSpPr>
            <a:spLocks noChangeArrowheads="1"/>
          </p:cNvSpPr>
          <p:nvPr/>
        </p:nvSpPr>
        <p:spPr bwMode="auto">
          <a:xfrm>
            <a:off x="2258908" y="4181475"/>
            <a:ext cx="214313" cy="214313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 rot="5400000">
            <a:off x="1479446" y="5173663"/>
            <a:ext cx="1785937" cy="1587"/>
          </a:xfrm>
          <a:prstGeom prst="straightConnector1">
            <a:avLst/>
          </a:prstGeom>
          <a:noFill/>
          <a:ln w="41275" algn="ctr">
            <a:solidFill>
              <a:srgbClr val="FF3399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 rot="16200000" flipV="1">
            <a:off x="1485795" y="3397251"/>
            <a:ext cx="1743075" cy="25400"/>
          </a:xfrm>
          <a:prstGeom prst="straightConnector1">
            <a:avLst/>
          </a:prstGeom>
          <a:noFill/>
          <a:ln w="41275" algn="ctr">
            <a:solidFill>
              <a:srgbClr val="FFFF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687533" y="2279650"/>
            <a:ext cx="390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i="1" dirty="0">
                <a:solidFill>
                  <a:srgbClr val="FF0000"/>
                </a:solidFill>
                <a:ea typeface="微软雅黑" panose="020B0503020204020204" pitchFamily="34" charset="-122"/>
              </a:rPr>
              <a:t>f</a:t>
            </a:r>
            <a:endParaRPr lang="zh-CN" altLang="en-US" sz="4800" b="1" i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2544658" y="5538788"/>
            <a:ext cx="665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ea typeface="微软雅黑" panose="020B0503020204020204" pitchFamily="34" charset="-122"/>
              </a:rPr>
              <a:t>G</a:t>
            </a:r>
            <a:endParaRPr lang="zh-CN" altLang="en-US" sz="4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9" name="Group 7"/>
          <p:cNvGrpSpPr/>
          <p:nvPr/>
        </p:nvGrpSpPr>
        <p:grpSpPr bwMode="auto">
          <a:xfrm>
            <a:off x="7493824" y="4770438"/>
            <a:ext cx="2052637" cy="876300"/>
            <a:chOff x="2352" y="1248"/>
            <a:chExt cx="1074" cy="360"/>
          </a:xfrm>
        </p:grpSpPr>
        <p:grpSp>
          <p:nvGrpSpPr>
            <p:cNvPr id="10" name="Group 8"/>
            <p:cNvGrpSpPr/>
            <p:nvPr/>
          </p:nvGrpSpPr>
          <p:grpSpPr bwMode="auto">
            <a:xfrm>
              <a:off x="2352" y="1248"/>
              <a:ext cx="1074" cy="360"/>
              <a:chOff x="4686" y="3024"/>
              <a:chExt cx="1074" cy="360"/>
            </a:xfrm>
          </p:grpSpPr>
          <p:pic>
            <p:nvPicPr>
              <p:cNvPr id="12" name="Picture 9" descr="未定标题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6" y="3024"/>
                <a:ext cx="1074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5136" y="316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2736" y="1344"/>
              <a:ext cx="240" cy="19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12"/>
          <p:cNvGrpSpPr/>
          <p:nvPr/>
        </p:nvGrpSpPr>
        <p:grpSpPr bwMode="auto">
          <a:xfrm>
            <a:off x="8465374" y="3960813"/>
            <a:ext cx="776287" cy="1223962"/>
            <a:chOff x="2880" y="621"/>
            <a:chExt cx="489" cy="771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2880" y="815"/>
              <a:ext cx="0" cy="577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2976" y="621"/>
              <a:ext cx="393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dirty="0">
                  <a:solidFill>
                    <a:srgbClr val="FF0000"/>
                  </a:solidFill>
                  <a:ea typeface="微软雅黑" panose="020B0503020204020204" pitchFamily="34" charset="-122"/>
                </a:rPr>
                <a:t>N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15"/>
          <p:cNvGrpSpPr/>
          <p:nvPr/>
        </p:nvGrpSpPr>
        <p:grpSpPr bwMode="auto">
          <a:xfrm>
            <a:off x="8451086" y="5337175"/>
            <a:ext cx="663575" cy="1265238"/>
            <a:chOff x="2871" y="1488"/>
            <a:chExt cx="418" cy="797"/>
          </a:xfrm>
        </p:grpSpPr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2871" y="1488"/>
              <a:ext cx="9" cy="577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2896" y="1766"/>
              <a:ext cx="393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dirty="0">
                  <a:solidFill>
                    <a:srgbClr val="FF0000"/>
                  </a:solidFill>
                  <a:ea typeface="微软雅黑" panose="020B0503020204020204" pitchFamily="34" charset="-122"/>
                </a:rPr>
                <a:t>G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8"/>
          <p:cNvGrpSpPr/>
          <p:nvPr/>
        </p:nvGrpSpPr>
        <p:grpSpPr bwMode="auto">
          <a:xfrm>
            <a:off x="8541574" y="4346575"/>
            <a:ext cx="2439987" cy="935038"/>
            <a:chOff x="2928" y="864"/>
            <a:chExt cx="1537" cy="589"/>
          </a:xfrm>
        </p:grpSpPr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2928" y="1440"/>
              <a:ext cx="944" cy="1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3476" y="864"/>
              <a:ext cx="98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牵引力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1"/>
          <p:cNvGrpSpPr/>
          <p:nvPr/>
        </p:nvGrpSpPr>
        <p:grpSpPr bwMode="auto">
          <a:xfrm>
            <a:off x="6065074" y="4346575"/>
            <a:ext cx="2324100" cy="920750"/>
            <a:chOff x="1368" y="864"/>
            <a:chExt cx="1464" cy="580"/>
          </a:xfrm>
        </p:grpSpPr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V="1">
              <a:off x="1772" y="1440"/>
              <a:ext cx="1060" cy="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1368" y="864"/>
              <a:ext cx="69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阻力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Line 2"/>
          <p:cNvSpPr>
            <a:spLocks noChangeShapeType="1"/>
          </p:cNvSpPr>
          <p:nvPr/>
        </p:nvSpPr>
        <p:spPr bwMode="auto">
          <a:xfrm>
            <a:off x="5922199" y="5675313"/>
            <a:ext cx="5214937" cy="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>
            <a:spLocks noChangeArrowheads="1"/>
          </p:cNvSpPr>
          <p:nvPr/>
        </p:nvSpPr>
        <p:spPr bwMode="auto">
          <a:xfrm>
            <a:off x="4694133" y="1943894"/>
            <a:ext cx="71086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沿接触面</a:t>
            </a:r>
            <a:r>
              <a:rPr lang="zh-CN" altLang="en-US" sz="3600" b="1" dirty="0" smtClean="0">
                <a:ea typeface="微软雅黑" panose="020B0503020204020204" pitchFamily="34" charset="-122"/>
              </a:rPr>
              <a:t>且</a:t>
            </a:r>
            <a:r>
              <a:rPr lang="zh-CN" altLang="en-US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与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相对运动或相对运动趋势的方向相反</a:t>
            </a:r>
            <a:endParaRPr lang="zh-CN" altLang="en-US" sz="36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517" y="3081219"/>
            <a:ext cx="6898698" cy="358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437951" y="1177202"/>
            <a:ext cx="48013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实验：测量滑动摩擦力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22288" y="2505228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原理：二力平衡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 flipV="1">
            <a:off x="5335582" y="4467225"/>
            <a:ext cx="2160000" cy="127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椭圆 4"/>
          <p:cNvSpPr/>
          <p:nvPr/>
        </p:nvSpPr>
        <p:spPr bwMode="auto">
          <a:xfrm>
            <a:off x="5276850" y="4426744"/>
            <a:ext cx="102394" cy="102394"/>
          </a:xfrm>
          <a:prstGeom prst="ellipse">
            <a:avLst/>
          </a:prstGeom>
          <a:solidFill>
            <a:srgbClr val="FF0000"/>
          </a:solidFill>
          <a:ln w="76200" cap="flat" cmpd="sng" algn="ctr">
            <a:solidFill>
              <a:srgbClr val="5BADF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 bwMode="auto">
          <a:xfrm flipH="1" flipV="1">
            <a:off x="3181984" y="4467225"/>
            <a:ext cx="2160000" cy="127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箭头连接符 9"/>
          <p:cNvCxnSpPr/>
          <p:nvPr/>
        </p:nvCxnSpPr>
        <p:spPr bwMode="auto">
          <a:xfrm flipV="1">
            <a:off x="4482335" y="4454800"/>
            <a:ext cx="2160000" cy="127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箭头连接符 10"/>
          <p:cNvCxnSpPr/>
          <p:nvPr/>
        </p:nvCxnSpPr>
        <p:spPr bwMode="auto">
          <a:xfrm flipH="1" flipV="1">
            <a:off x="2322386" y="4454800"/>
            <a:ext cx="2160000" cy="127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椭圆 8"/>
          <p:cNvSpPr/>
          <p:nvPr/>
        </p:nvSpPr>
        <p:spPr bwMode="auto">
          <a:xfrm>
            <a:off x="4380422" y="4426384"/>
            <a:ext cx="102394" cy="102394"/>
          </a:xfrm>
          <a:prstGeom prst="ellipse">
            <a:avLst/>
          </a:prstGeom>
          <a:solidFill>
            <a:srgbClr val="00B0F0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1795" y="4590672"/>
            <a:ext cx="950901" cy="584775"/>
          </a:xfrm>
          <a:prstGeom prst="rect">
            <a:avLst/>
          </a:prstGeom>
          <a:noFill/>
          <a:ln w="76200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 baseline="-25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拉木</a:t>
            </a:r>
            <a:endParaRPr lang="zh-CN" altLang="en-US" sz="3200" baseline="-25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8875" y="3783178"/>
            <a:ext cx="327334" cy="584775"/>
          </a:xfrm>
          <a:prstGeom prst="rect">
            <a:avLst/>
          </a:prstGeom>
          <a:noFill/>
          <a:ln w="76200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32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03066" y="4467225"/>
            <a:ext cx="950901" cy="584775"/>
          </a:xfrm>
          <a:prstGeom prst="rect">
            <a:avLst/>
          </a:prstGeom>
          <a:noFill/>
          <a:ln w="76200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木拉</a:t>
            </a:r>
            <a:endParaRPr lang="zh-CN" altLang="en-US" sz="32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7442" y="3505200"/>
            <a:ext cx="701050" cy="58477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 baseline="-25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</a:t>
            </a:r>
            <a:endParaRPr lang="zh-CN" altLang="en-US" sz="3200" baseline="-25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9" grpId="0" bldLvl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449081" y="1472624"/>
            <a:ext cx="75713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滑动摩擦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力的大小与什么因素有关？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276206" y="2251004"/>
            <a:ext cx="293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猜想与假设：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375478" y="2928073"/>
            <a:ext cx="5253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A: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可能与接触面的大小有关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411991" y="4547323"/>
            <a:ext cx="5973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D: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可能与接触面所受的压力有关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410403" y="3994873"/>
            <a:ext cx="6335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可能与接触的面的粗糙程度有关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2375478" y="3456710"/>
            <a:ext cx="55610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B: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可能与物体滑动的速度有关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723035" y="668833"/>
            <a:ext cx="458325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rPr>
              <a:t>二、实验探究：</a:t>
            </a:r>
            <a:endParaRPr lang="zh-CN" altLang="en-US" sz="48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276206" y="5017150"/>
            <a:ext cx="2192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实验方法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2435803" y="5690323"/>
            <a:ext cx="2492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207996" y="1213960"/>
            <a:ext cx="6670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摩擦力的大小与什么因素有关？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111827" y="2245369"/>
            <a:ext cx="2192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实验器材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887393" y="3015961"/>
            <a:ext cx="7902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木板、木块、弹簧测力计、砝码、毛巾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、玻璃板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702" y="3663661"/>
            <a:ext cx="5357813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演示</Application>
  <PresentationFormat>宽屏</PresentationFormat>
  <Paragraphs>196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Times New Roman</vt:lpstr>
      <vt:lpstr>Arial Unicode MS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438</cp:revision>
  <dcterms:created xsi:type="dcterms:W3CDTF">2013-07-01T03:05:00Z</dcterms:created>
  <dcterms:modified xsi:type="dcterms:W3CDTF">2018-03-06T11:19:10Z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