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16" r:id="rId3"/>
    <p:sldId id="300" r:id="rId4"/>
    <p:sldId id="295" r:id="rId5"/>
    <p:sldId id="296" r:id="rId6"/>
    <p:sldId id="297" r:id="rId7"/>
    <p:sldId id="298" r:id="rId8"/>
    <p:sldId id="299" r:id="rId9"/>
    <p:sldId id="277" r:id="rId10"/>
    <p:sldId id="278" r:id="rId11"/>
    <p:sldId id="261" r:id="rId12"/>
    <p:sldId id="294" r:id="rId13"/>
    <p:sldId id="317" r:id="rId14"/>
    <p:sldId id="262" r:id="rId15"/>
    <p:sldId id="263" r:id="rId16"/>
    <p:sldId id="309" r:id="rId17"/>
    <p:sldId id="310" r:id="rId18"/>
    <p:sldId id="279" r:id="rId19"/>
    <p:sldId id="265" r:id="rId20"/>
    <p:sldId id="287" r:id="rId21"/>
    <p:sldId id="289" r:id="rId22"/>
    <p:sldId id="288" r:id="rId23"/>
    <p:sldId id="292" r:id="rId24"/>
    <p:sldId id="291" r:id="rId25"/>
    <p:sldId id="284" r:id="rId26"/>
    <p:sldId id="293" r:id="rId27"/>
    <p:sldId id="285" r:id="rId28"/>
    <p:sldId id="303" r:id="rId29"/>
    <p:sldId id="307" r:id="rId30"/>
    <p:sldId id="304" r:id="rId31"/>
    <p:sldId id="305" r:id="rId32"/>
    <p:sldId id="308" r:id="rId33"/>
    <p:sldId id="280" r:id="rId34"/>
    <p:sldId id="267" r:id="rId35"/>
    <p:sldId id="314" r:id="rId36"/>
    <p:sldId id="315" r:id="rId37"/>
    <p:sldId id="313" r:id="rId38"/>
  </p:sldIdLst>
  <p:sldSz cx="9144000" cy="6858000" type="screen4x3"/>
  <p:notesSz cx="6858000" cy="9144000"/>
  <p:defaultTextStyle>
    <a:defPPr>
      <a:defRPr lang="en-US"/>
    </a:defPPr>
    <a:lvl1pPr algn="l" rtl="0" fontAlgn="base">
      <a:spcBef>
        <a:spcPct val="0"/>
      </a:spcBef>
      <a:spcAft>
        <a:spcPct val="0"/>
      </a:spcAft>
      <a:defRPr kumimoji="1" sz="2400" b="1"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b="1"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b="1"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b="1"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b="1"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b="1"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b="1"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b="1"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b="1"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33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9" autoAdjust="0"/>
  </p:normalViewPr>
  <p:slideViewPr>
    <p:cSldViewPr>
      <p:cViewPr>
        <p:scale>
          <a:sx n="75" d="100"/>
          <a:sy n="75" d="100"/>
        </p:scale>
        <p:origin x="-123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F8AD91-2E4A-452A-9A7B-8170D22EB4F2}" type="datetimeFigureOut">
              <a:rPr lang="zh-CN" altLang="en-US"/>
              <a:pPr>
                <a:defRPr/>
              </a:pPr>
              <a:t>2013/3/4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01E9BD-D7B3-4708-B090-0872E50F67A6}" type="slidenum">
              <a:rPr lang="zh-CN" altLang="en-US"/>
              <a:pPr>
                <a:defRPr/>
              </a:pPr>
              <a:t>‹#›</a:t>
            </a:fld>
            <a:endParaRPr lang="zh-CN" altLang="en-US"/>
          </a:p>
        </p:txBody>
      </p:sp>
    </p:spTree>
    <p:extLst>
      <p:ext uri="{BB962C8B-B14F-4D97-AF65-F5344CB8AC3E}">
        <p14:creationId xmlns:p14="http://schemas.microsoft.com/office/powerpoint/2010/main" val="52782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8C33F1F-9224-4D8F-9A9B-68D0AABDE1B8}"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9A03161-1113-4459-8710-37F1A34BE31F}"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FE13EFD-F47B-4B39-88BA-4B85E6DF3BCC}"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981200"/>
            <a:ext cx="3810000" cy="4114800"/>
          </a:xfrm>
        </p:spPr>
        <p:txBody>
          <a:bodyPr/>
          <a:lstStyle/>
          <a:p>
            <a:pPr lvl="0"/>
            <a:endParaRPr lang="zh-CN"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BFCCDBF-3DB3-4A23-8942-CF74A5251F81}"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64D9913-DCC4-4D4E-B16E-F40E0F110702}"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BC85DAA-5411-4BEB-918C-56D9E4506292}"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8E311CC-6D70-4E28-B949-FC6F41361CB8}"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1D648FF-AA7C-4848-ADDE-C4D765562D7D}"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B5B0BDE-9EFC-47C9-877A-F3D27DBBD2CF}"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D64C458-1D7B-44DA-979E-D6BF08ADD616}"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230CFEE-D511-4FE0-8797-57E676DF9B6D}"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0CF7B83-7EEA-4CC5-8DFA-0462DF820C9D}"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lvl1pPr>
          </a:lstStyle>
          <a:p>
            <a:pPr>
              <a:defRPr/>
            </a:pPr>
            <a:fld id="{20BA6468-A24E-4AC5-B297-1C768D33CC0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baike.baidu.com/view/8751.htm" TargetMode="External"/><Relationship Id="rId3" Type="http://schemas.openxmlformats.org/officeDocument/2006/relationships/hyperlink" Target="http://baike.baidu.com/view/66827.htm" TargetMode="External"/><Relationship Id="rId7" Type="http://schemas.openxmlformats.org/officeDocument/2006/relationships/hyperlink" Target="http://baike.baidu.com/view/955.htm" TargetMode="External"/><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hyperlink" Target="http://baike.baidu.com/view/44630.htm" TargetMode="External"/><Relationship Id="rId5" Type="http://schemas.openxmlformats.org/officeDocument/2006/relationships/hyperlink" Target="http://baike.baidu.com/view/66878.htm" TargetMode="External"/><Relationship Id="rId4" Type="http://schemas.openxmlformats.org/officeDocument/2006/relationships/hyperlink" Target="http://baike.baidu.com/view/67012.htm" TargetMode="External"/><Relationship Id="rId9" Type="http://schemas.openxmlformats.org/officeDocument/2006/relationships/hyperlink" Target="http://baike.baidu.com/view/103704.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7"/>
          <p:cNvSpPr>
            <a:spLocks noChangeArrowheads="1" noChangeShapeType="1" noTextEdit="1"/>
          </p:cNvSpPr>
          <p:nvPr/>
        </p:nvSpPr>
        <p:spPr bwMode="auto">
          <a:xfrm>
            <a:off x="467544" y="2571744"/>
            <a:ext cx="7762032" cy="1981200"/>
          </a:xfrm>
          <a:prstGeom prst="rect">
            <a:avLst/>
          </a:prstGeom>
        </p:spPr>
        <p:txBody>
          <a:bodyPr wrap="none" fromWordArt="1">
            <a:prstTxWarp prst="textPlain">
              <a:avLst>
                <a:gd name="adj" fmla="val 50000"/>
              </a:avLst>
            </a:prstTxWarp>
          </a:bodyPr>
          <a:lstStyle/>
          <a:p>
            <a:pPr algn="ctr"/>
            <a:r>
              <a:rPr lang="zh-CN" alt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a:ea typeface="宋体"/>
              </a:rPr>
              <a:t>第一节：牛顿第一定律</a:t>
            </a:r>
            <a:endParaRPr lang="zh-CN" alt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a:ea typeface="宋体"/>
            </a:endParaRPr>
          </a:p>
        </p:txBody>
      </p:sp>
      <p:sp>
        <p:nvSpPr>
          <p:cNvPr id="3" name="TextBox 2"/>
          <p:cNvSpPr txBox="1"/>
          <p:nvPr/>
        </p:nvSpPr>
        <p:spPr>
          <a:xfrm>
            <a:off x="1259632" y="548680"/>
            <a:ext cx="6969944" cy="1015663"/>
          </a:xfrm>
          <a:prstGeom prst="rect">
            <a:avLst/>
          </a:prstGeom>
          <a:noFill/>
        </p:spPr>
        <p:txBody>
          <a:bodyPr wrap="square" rtlCol="0">
            <a:spAutoFit/>
          </a:bodyPr>
          <a:lstStyle/>
          <a:p>
            <a:r>
              <a:rPr lang="zh-CN" altLang="en-US" sz="6000" dirty="0" smtClean="0"/>
              <a:t>第八章  运动和力</a:t>
            </a:r>
            <a:endParaRPr lang="zh-CN" altLang="en-US" sz="6000" dirty="0"/>
          </a:p>
        </p:txBody>
      </p:sp>
      <p:sp>
        <p:nvSpPr>
          <p:cNvPr id="4" name="TextBox 3"/>
          <p:cNvSpPr txBox="1"/>
          <p:nvPr/>
        </p:nvSpPr>
        <p:spPr>
          <a:xfrm>
            <a:off x="3419872" y="5157192"/>
            <a:ext cx="5040560" cy="646331"/>
          </a:xfrm>
          <a:prstGeom prst="rect">
            <a:avLst/>
          </a:prstGeom>
          <a:noFill/>
        </p:spPr>
        <p:txBody>
          <a:bodyPr wrap="square" rtlCol="0">
            <a:spAutoFit/>
          </a:bodyPr>
          <a:lstStyle/>
          <a:p>
            <a:r>
              <a:rPr lang="zh-CN" altLang="en-US" sz="3600" dirty="0" smtClean="0"/>
              <a:t>旺茂一中物理科  覃健平</a:t>
            </a:r>
            <a:endParaRPr lang="zh-CN" alt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447800"/>
          </a:xfrm>
        </p:spPr>
        <p:txBody>
          <a:bodyPr/>
          <a:lstStyle/>
          <a:p>
            <a:pPr eaLnBrk="1" hangingPunct="1"/>
            <a:r>
              <a:rPr lang="zh-CN" altLang="en-US" sz="4800" b="1" smtClean="0">
                <a:solidFill>
                  <a:schemeClr val="tx1"/>
                </a:solidFill>
                <a:latin typeface="黑体" pitchFamily="2" charset="-122"/>
                <a:ea typeface="黑体" pitchFamily="2" charset="-122"/>
              </a:rPr>
              <a:t>伽利略</a:t>
            </a:r>
            <a:br>
              <a:rPr lang="zh-CN" altLang="en-US" sz="4800" b="1" smtClean="0">
                <a:solidFill>
                  <a:schemeClr val="tx1"/>
                </a:solidFill>
                <a:latin typeface="黑体" pitchFamily="2" charset="-122"/>
                <a:ea typeface="黑体" pitchFamily="2" charset="-122"/>
              </a:rPr>
            </a:br>
            <a:r>
              <a:rPr lang="zh-CN" altLang="en-US" sz="4800" b="1" smtClean="0">
                <a:solidFill>
                  <a:schemeClr val="tx1"/>
                </a:solidFill>
                <a:latin typeface="黑体" pitchFamily="2" charset="-122"/>
                <a:ea typeface="黑体" pitchFamily="2" charset="-122"/>
              </a:rPr>
              <a:t>(</a:t>
            </a:r>
            <a:r>
              <a:rPr lang="en-US" altLang="zh-CN" sz="4800" b="1" smtClean="0">
                <a:solidFill>
                  <a:schemeClr val="tx1"/>
                </a:solidFill>
                <a:latin typeface="黑体" pitchFamily="2" charset="-122"/>
                <a:ea typeface="黑体" pitchFamily="2" charset="-122"/>
              </a:rPr>
              <a:t>Galileo,1564-1642)</a:t>
            </a:r>
          </a:p>
        </p:txBody>
      </p:sp>
      <p:sp>
        <p:nvSpPr>
          <p:cNvPr id="13315" name="Rectangle 3"/>
          <p:cNvSpPr>
            <a:spLocks noGrp="1" noChangeArrowheads="1"/>
          </p:cNvSpPr>
          <p:nvPr>
            <p:ph type="body" sz="half" idx="1"/>
          </p:nvPr>
        </p:nvSpPr>
        <p:spPr>
          <a:xfrm>
            <a:off x="838200" y="2133600"/>
            <a:ext cx="3810000" cy="4114800"/>
          </a:xfrm>
        </p:spPr>
        <p:txBody>
          <a:bodyPr/>
          <a:lstStyle/>
          <a:p>
            <a:pPr eaLnBrk="1" hangingPunct="1">
              <a:lnSpc>
                <a:spcPct val="90000"/>
              </a:lnSpc>
            </a:pPr>
            <a:r>
              <a:rPr lang="zh-CN" altLang="en-US" sz="3600" b="1" dirty="0" smtClean="0">
                <a:solidFill>
                  <a:srgbClr val="3333FF"/>
                </a:solidFill>
                <a:ea typeface="隶书" pitchFamily="49" charset="-122"/>
              </a:rPr>
              <a:t>爱因斯坦</a:t>
            </a:r>
            <a:r>
              <a:rPr lang="zh-CN" altLang="en-US" sz="3600" b="1" dirty="0" smtClean="0">
                <a:solidFill>
                  <a:srgbClr val="3333FF"/>
                </a:solidFill>
                <a:ea typeface="楷体_GB2312" pitchFamily="49" charset="-122"/>
              </a:rPr>
              <a:t>：</a:t>
            </a:r>
            <a:r>
              <a:rPr lang="zh-CN" altLang="en-US" sz="3600" b="1" dirty="0" smtClean="0">
                <a:ea typeface="楷体_GB2312" pitchFamily="49" charset="-122"/>
              </a:rPr>
              <a:t>伽利略的发现以及他所应用的科学的推理方法是人类思想史上的最伟大的发现之一，而且标志着物理的真正开端</a:t>
            </a:r>
            <a:r>
              <a:rPr lang="zh-CN" altLang="en-US" sz="2400" dirty="0" smtClean="0">
                <a:ea typeface="楷体_GB2312" pitchFamily="49" charset="-122"/>
              </a:rPr>
              <a:t>。</a:t>
            </a:r>
          </a:p>
        </p:txBody>
      </p:sp>
      <p:pic>
        <p:nvPicPr>
          <p:cNvPr id="13316" name="Picture 4" descr="伽利略"/>
          <p:cNvPicPr>
            <a:picLocks noGrp="1" noChangeAspect="1" noChangeArrowheads="1"/>
          </p:cNvPicPr>
          <p:nvPr>
            <p:ph type="clipArt" sz="half" idx="2"/>
          </p:nvPr>
        </p:nvPicPr>
        <p:blipFill>
          <a:blip r:embed="rId2" cstate="print"/>
          <a:srcRect/>
          <a:stretch>
            <a:fillRect/>
          </a:stretch>
        </p:blipFill>
        <p:spPr>
          <a:xfrm>
            <a:off x="4929190" y="1785926"/>
            <a:ext cx="4000528" cy="4714908"/>
          </a:xfrm>
        </p:spPr>
      </p:pic>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143240" y="1142984"/>
            <a:ext cx="5786478" cy="1143000"/>
          </a:xfrm>
          <a:solidFill>
            <a:schemeClr val="accent1"/>
          </a:solidFill>
        </p:spPr>
        <p:txBody>
          <a:bodyPr/>
          <a:lstStyle/>
          <a:p>
            <a:pPr eaLnBrk="1" hangingPunct="1"/>
            <a:r>
              <a:rPr lang="zh-CN" altLang="en-US" sz="5400" b="1" dirty="0" smtClean="0"/>
              <a:t>伽</a:t>
            </a:r>
            <a:r>
              <a:rPr lang="zh-CN" altLang="en-US" sz="5400" b="1" dirty="0" smtClean="0"/>
              <a:t>俐略认为：</a:t>
            </a:r>
          </a:p>
        </p:txBody>
      </p:sp>
      <p:sp>
        <p:nvSpPr>
          <p:cNvPr id="12291" name="Rectangle 3"/>
          <p:cNvSpPr>
            <a:spLocks noChangeArrowheads="1"/>
          </p:cNvSpPr>
          <p:nvPr/>
        </p:nvSpPr>
        <p:spPr bwMode="auto">
          <a:xfrm>
            <a:off x="3143240" y="2500306"/>
            <a:ext cx="5799120" cy="4143404"/>
          </a:xfrm>
          <a:prstGeom prst="rect">
            <a:avLst/>
          </a:prstGeom>
          <a:noFill/>
          <a:ln w="9525">
            <a:noFill/>
            <a:miter lim="800000"/>
            <a:headEnd/>
            <a:tailEnd/>
          </a:ln>
        </p:spPr>
        <p:txBody>
          <a:bodyPr anchor="ctr"/>
          <a:lstStyle/>
          <a:p>
            <a:r>
              <a:rPr lang="zh-CN" altLang="en-US" sz="4400" dirty="0">
                <a:solidFill>
                  <a:schemeClr val="tx2"/>
                </a:solidFill>
              </a:rPr>
              <a:t>       </a:t>
            </a:r>
            <a:r>
              <a:rPr lang="zh-CN" altLang="en-US" sz="4400" dirty="0">
                <a:solidFill>
                  <a:schemeClr val="accent2"/>
                </a:solidFill>
                <a:ea typeface="黑体" pitchFamily="2" charset="-122"/>
              </a:rPr>
              <a:t>物体的运动并不需要力来维持，</a:t>
            </a:r>
            <a:r>
              <a:rPr lang="zh-CN" altLang="en-US" sz="4400" dirty="0">
                <a:solidFill>
                  <a:schemeClr val="tx2"/>
                </a:solidFill>
              </a:rPr>
              <a:t>运动之所以会停下来，是因为受到了摩擦阻力。即：</a:t>
            </a:r>
          </a:p>
          <a:p>
            <a:r>
              <a:rPr lang="zh-CN" altLang="en-US" sz="4400" dirty="0">
                <a:solidFill>
                  <a:srgbClr val="FF0000"/>
                </a:solidFill>
                <a:ea typeface="黑体" pitchFamily="2" charset="-122"/>
              </a:rPr>
              <a:t>力是</a:t>
            </a:r>
            <a:r>
              <a:rPr lang="zh-CN" altLang="en-US" sz="4400" dirty="0">
                <a:ea typeface="黑体" pitchFamily="2" charset="-122"/>
              </a:rPr>
              <a:t>改变</a:t>
            </a:r>
            <a:r>
              <a:rPr lang="zh-CN" altLang="en-US" sz="4400" dirty="0">
                <a:solidFill>
                  <a:srgbClr val="FF0000"/>
                </a:solidFill>
                <a:ea typeface="黑体" pitchFamily="2" charset="-122"/>
              </a:rPr>
              <a:t>物体运动状态的原因。</a:t>
            </a:r>
          </a:p>
        </p:txBody>
      </p:sp>
      <p:sp>
        <p:nvSpPr>
          <p:cNvPr id="4" name="Rectangle 1026"/>
          <p:cNvSpPr txBox="1">
            <a:spLocks noChangeArrowheads="1"/>
          </p:cNvSpPr>
          <p:nvPr/>
        </p:nvSpPr>
        <p:spPr>
          <a:xfrm>
            <a:off x="642910" y="142852"/>
            <a:ext cx="8286808"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4800" b="1" i="0" u="none" strike="noStrike" kern="0" cap="none" spc="0" normalizeH="0" baseline="0" noProof="0" dirty="0" smtClean="0">
                <a:ln>
                  <a:noFill/>
                </a:ln>
                <a:solidFill>
                  <a:schemeClr val="tx2"/>
                </a:solidFill>
                <a:effectLst/>
                <a:uLnTx/>
                <a:uFillTx/>
                <a:latin typeface="+mj-lt"/>
                <a:ea typeface="华文彩云" pitchFamily="2" charset="-122"/>
                <a:cs typeface="+mj-cs"/>
              </a:rPr>
              <a:t>维持</a:t>
            </a:r>
            <a:r>
              <a:rPr kumimoji="1" lang="zh-CN" altLang="en-US" sz="4800" b="1" i="0" u="none" strike="noStrike" kern="0" cap="none" spc="0" normalizeH="0" baseline="0" noProof="0" dirty="0" smtClean="0">
                <a:ln>
                  <a:noFill/>
                </a:ln>
                <a:solidFill>
                  <a:schemeClr val="tx2"/>
                </a:solidFill>
                <a:effectLst/>
                <a:uLnTx/>
                <a:uFillTx/>
                <a:latin typeface="+mj-lt"/>
                <a:ea typeface="华文彩云" pitchFamily="2" charset="-122"/>
                <a:cs typeface="+mj-cs"/>
              </a:rPr>
              <a:t>物体运动需要力吗？</a:t>
            </a:r>
          </a:p>
        </p:txBody>
      </p:sp>
      <p:pic>
        <p:nvPicPr>
          <p:cNvPr id="5" name="Picture 4" descr="伽利略"/>
          <p:cNvPicPr>
            <a:picLocks noChangeAspect="1" noChangeArrowheads="1"/>
          </p:cNvPicPr>
          <p:nvPr/>
        </p:nvPicPr>
        <p:blipFill>
          <a:blip r:embed="rId2" cstate="print"/>
          <a:srcRect/>
          <a:stretch>
            <a:fillRect/>
          </a:stretch>
        </p:blipFill>
        <p:spPr>
          <a:xfrm>
            <a:off x="0" y="2928934"/>
            <a:ext cx="2928926" cy="35004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52400"/>
            <a:ext cx="8305800" cy="914400"/>
          </a:xfrm>
        </p:spPr>
        <p:txBody>
          <a:bodyPr/>
          <a:lstStyle/>
          <a:p>
            <a:pPr eaLnBrk="1" hangingPunct="1"/>
            <a:r>
              <a:rPr lang="zh-CN" altLang="en-US" sz="4000" b="1" dirty="0" smtClean="0">
                <a:solidFill>
                  <a:srgbClr val="002060"/>
                </a:solidFill>
                <a:latin typeface="黑体" pitchFamily="2" charset="-122"/>
                <a:ea typeface="黑体" pitchFamily="2" charset="-122"/>
              </a:rPr>
              <a:t>实验探究</a:t>
            </a:r>
            <a:r>
              <a:rPr lang="zh-CN" altLang="en-US" sz="4000" b="1" dirty="0" smtClean="0">
                <a:solidFill>
                  <a:srgbClr val="002060"/>
                </a:solidFill>
                <a:latin typeface="黑体" pitchFamily="2" charset="-122"/>
                <a:ea typeface="黑体" pitchFamily="2" charset="-122"/>
              </a:rPr>
              <a:t>:阻力对物体运动的影响</a:t>
            </a:r>
            <a:endParaRPr lang="en-US" altLang="zh-CN" sz="4000" b="1" dirty="0" smtClean="0">
              <a:solidFill>
                <a:srgbClr val="002060"/>
              </a:solidFill>
              <a:latin typeface="黑体" pitchFamily="2" charset="-122"/>
              <a:ea typeface="黑体" pitchFamily="2" charset="-122"/>
            </a:endParaRPr>
          </a:p>
        </p:txBody>
      </p:sp>
      <p:sp>
        <p:nvSpPr>
          <p:cNvPr id="45059" name="Rectangle 3"/>
          <p:cNvSpPr>
            <a:spLocks noGrp="1" noChangeArrowheads="1"/>
          </p:cNvSpPr>
          <p:nvPr>
            <p:ph type="body" sz="half" idx="1"/>
          </p:nvPr>
        </p:nvSpPr>
        <p:spPr>
          <a:xfrm>
            <a:off x="395288" y="1412875"/>
            <a:ext cx="8243887" cy="3916363"/>
          </a:xfrm>
        </p:spPr>
        <p:txBody>
          <a:bodyPr/>
          <a:lstStyle/>
          <a:p>
            <a:pPr eaLnBrk="1" hangingPunct="1">
              <a:lnSpc>
                <a:spcPct val="90000"/>
              </a:lnSpc>
              <a:buFontTx/>
              <a:buNone/>
            </a:pPr>
            <a:r>
              <a:rPr lang="zh-CN" altLang="en-US" sz="2800" b="1" dirty="0" smtClean="0">
                <a:solidFill>
                  <a:srgbClr val="002060"/>
                </a:solidFill>
                <a:latin typeface="宋体" pitchFamily="2" charset="-122"/>
              </a:rPr>
              <a:t>实验目的:</a:t>
            </a:r>
            <a:r>
              <a:rPr lang="zh-CN" altLang="en-US" sz="2800" b="1" dirty="0" smtClean="0">
                <a:solidFill>
                  <a:srgbClr val="002060"/>
                </a:solidFill>
                <a:latin typeface="楷体_GB2312" pitchFamily="49" charset="-122"/>
                <a:ea typeface="楷体_GB2312" pitchFamily="49" charset="-122"/>
              </a:rPr>
              <a:t>研究同一物体在阻力大小不同的表面上运动的距离。</a:t>
            </a:r>
          </a:p>
          <a:p>
            <a:pPr eaLnBrk="1" hangingPunct="1">
              <a:lnSpc>
                <a:spcPct val="90000"/>
              </a:lnSpc>
              <a:buFontTx/>
              <a:buNone/>
            </a:pPr>
            <a:r>
              <a:rPr lang="zh-CN" altLang="en-US" sz="2800" b="1" dirty="0" smtClean="0">
                <a:solidFill>
                  <a:srgbClr val="002060"/>
                </a:solidFill>
                <a:latin typeface="宋体" pitchFamily="2" charset="-122"/>
              </a:rPr>
              <a:t>实验器材：</a:t>
            </a:r>
            <a:r>
              <a:rPr lang="zh-CN" altLang="en-US" sz="2800" b="1" dirty="0" smtClean="0">
                <a:solidFill>
                  <a:srgbClr val="002060"/>
                </a:solidFill>
                <a:latin typeface="楷体_GB2312" pitchFamily="49" charset="-122"/>
                <a:ea typeface="楷体_GB2312" pitchFamily="49" charset="-122"/>
              </a:rPr>
              <a:t>小车、斜面、木板、棉布、毛巾</a:t>
            </a:r>
          </a:p>
          <a:p>
            <a:pPr eaLnBrk="1" hangingPunct="1">
              <a:lnSpc>
                <a:spcPct val="90000"/>
              </a:lnSpc>
              <a:buFontTx/>
              <a:buNone/>
            </a:pPr>
            <a:r>
              <a:rPr lang="zh-CN" altLang="en-US" sz="2800" b="1" dirty="0" smtClean="0">
                <a:solidFill>
                  <a:srgbClr val="002060"/>
                </a:solidFill>
                <a:latin typeface="宋体" pitchFamily="2" charset="-122"/>
              </a:rPr>
              <a:t>实验方法：控制变量法</a:t>
            </a:r>
          </a:p>
          <a:p>
            <a:pPr eaLnBrk="1" hangingPunct="1">
              <a:lnSpc>
                <a:spcPct val="90000"/>
              </a:lnSpc>
              <a:buFontTx/>
              <a:buNone/>
            </a:pPr>
            <a:r>
              <a:rPr lang="zh-CN" altLang="en-US" sz="2800" b="1" dirty="0" smtClean="0">
                <a:solidFill>
                  <a:srgbClr val="002060"/>
                </a:solidFill>
                <a:latin typeface="宋体" pitchFamily="2" charset="-122"/>
              </a:rPr>
              <a:t>控制条件：</a:t>
            </a:r>
            <a:r>
              <a:rPr lang="zh-CN" altLang="en-US" sz="2400" b="1" dirty="0" smtClean="0">
                <a:solidFill>
                  <a:srgbClr val="002060"/>
                </a:solidFill>
                <a:latin typeface="宋体" pitchFamily="2" charset="-122"/>
              </a:rPr>
              <a:t>使小车进入水平面时具有相同的水平初速度</a:t>
            </a:r>
            <a:r>
              <a:rPr lang="zh-CN" altLang="en-US" sz="1800" b="1" dirty="0" smtClean="0">
                <a:solidFill>
                  <a:srgbClr val="002060"/>
                </a:solidFill>
                <a:latin typeface="宋体" pitchFamily="2" charset="-122"/>
              </a:rPr>
              <a:t>。）</a:t>
            </a:r>
          </a:p>
          <a:p>
            <a:pPr eaLnBrk="1" hangingPunct="1">
              <a:lnSpc>
                <a:spcPct val="90000"/>
              </a:lnSpc>
              <a:buFontTx/>
              <a:buNone/>
            </a:pPr>
            <a:r>
              <a:rPr lang="zh-CN" altLang="en-US" sz="2800" b="1" dirty="0" smtClean="0">
                <a:solidFill>
                  <a:srgbClr val="002060"/>
                </a:solidFill>
                <a:latin typeface="黑体" pitchFamily="2" charset="-122"/>
                <a:ea typeface="黑体" pitchFamily="2" charset="-122"/>
              </a:rPr>
              <a:t>控制方法：同一斜面</a:t>
            </a:r>
            <a:r>
              <a:rPr lang="zh-CN" altLang="en-US" sz="2800" b="1" dirty="0" smtClean="0">
                <a:solidFill>
                  <a:srgbClr val="002060"/>
                </a:solidFill>
                <a:latin typeface="宋体" pitchFamily="2" charset="-122"/>
              </a:rPr>
              <a:t>、</a:t>
            </a:r>
            <a:r>
              <a:rPr lang="zh-CN" altLang="en-US" sz="2800" b="1" dirty="0" smtClean="0">
                <a:solidFill>
                  <a:srgbClr val="002060"/>
                </a:solidFill>
                <a:latin typeface="黑体" pitchFamily="2" charset="-122"/>
                <a:ea typeface="黑体" pitchFamily="2" charset="-122"/>
              </a:rPr>
              <a:t>同一高度</a:t>
            </a:r>
            <a:r>
              <a:rPr lang="zh-CN" altLang="en-US" sz="2800" b="1" dirty="0" smtClean="0">
                <a:solidFill>
                  <a:srgbClr val="002060"/>
                </a:solidFill>
                <a:latin typeface="宋体" pitchFamily="2" charset="-122"/>
              </a:rPr>
              <a:t>、静止下滑。</a:t>
            </a:r>
          </a:p>
          <a:p>
            <a:pPr eaLnBrk="1" hangingPunct="1">
              <a:lnSpc>
                <a:spcPct val="90000"/>
              </a:lnSpc>
              <a:buFontTx/>
              <a:buNone/>
            </a:pPr>
            <a:r>
              <a:rPr lang="zh-CN" altLang="en-US" sz="2800" b="1" dirty="0" smtClean="0">
                <a:solidFill>
                  <a:srgbClr val="002060"/>
                </a:solidFill>
                <a:latin typeface="宋体" pitchFamily="2" charset="-122"/>
              </a:rPr>
              <a:t>改变条件：阻力大小   </a:t>
            </a:r>
          </a:p>
          <a:p>
            <a:pPr eaLnBrk="1" hangingPunct="1">
              <a:lnSpc>
                <a:spcPct val="90000"/>
              </a:lnSpc>
              <a:buFontTx/>
              <a:buNone/>
            </a:pPr>
            <a:r>
              <a:rPr lang="zh-CN" altLang="en-US" sz="2800" b="1" dirty="0" smtClean="0">
                <a:solidFill>
                  <a:schemeClr val="bg1"/>
                </a:solidFill>
                <a:latin typeface="宋体" pitchFamily="2" charset="-122"/>
              </a:rPr>
              <a:t>改变方法：用不同物体表面</a:t>
            </a:r>
            <a:r>
              <a:rPr lang="en-US" altLang="zh-CN" sz="2800" b="1" dirty="0" smtClean="0">
                <a:solidFill>
                  <a:schemeClr val="bg1"/>
                </a:solidFill>
                <a:latin typeface="宋体" pitchFamily="2" charset="-122"/>
              </a:rPr>
              <a:t>(</a:t>
            </a:r>
            <a:r>
              <a:rPr lang="zh-CN" altLang="en-US" sz="2800" b="1" dirty="0" smtClean="0">
                <a:solidFill>
                  <a:schemeClr val="bg1"/>
                </a:solidFill>
                <a:latin typeface="宋体" pitchFamily="2" charset="-122"/>
              </a:rPr>
              <a:t>毛巾、棉布、木板）</a:t>
            </a:r>
          </a:p>
          <a:p>
            <a:pPr eaLnBrk="1" hangingPunct="1">
              <a:lnSpc>
                <a:spcPct val="90000"/>
              </a:lnSpc>
              <a:buFontTx/>
              <a:buNone/>
            </a:pPr>
            <a:endParaRPr lang="zh-CN" altLang="en-US" sz="2800" dirty="0" smtClean="0">
              <a:solidFill>
                <a:schemeClr val="bg1"/>
              </a:solidFill>
              <a:latin typeface="宋体" pitchFamily="2" charset="-122"/>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additive="base">
                                        <p:cTn id="4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3789363"/>
            <a:ext cx="3649663"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2863850" y="549275"/>
            <a:ext cx="6280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800">
                <a:solidFill>
                  <a:schemeClr val="hlink"/>
                </a:solidFill>
                <a:latin typeface="Times New Roman" pitchFamily="18" charset="0"/>
                <a:ea typeface="华文新魏" pitchFamily="2" charset="-122"/>
              </a:rPr>
              <a:t>阻力对物体运动的影响</a:t>
            </a:r>
          </a:p>
        </p:txBody>
      </p:sp>
      <p:sp>
        <p:nvSpPr>
          <p:cNvPr id="10244" name="Text Box 4"/>
          <p:cNvSpPr txBox="1">
            <a:spLocks noChangeArrowheads="1"/>
          </p:cNvSpPr>
          <p:nvPr/>
        </p:nvSpPr>
        <p:spPr bwMode="auto">
          <a:xfrm>
            <a:off x="0" y="2276475"/>
            <a:ext cx="2370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a:latin typeface="Times New Roman" pitchFamily="18" charset="0"/>
              </a:rPr>
              <a:t>条件控制</a:t>
            </a:r>
            <a:r>
              <a:rPr lang="zh-CN" altLang="en-US" sz="2800" b="1">
                <a:solidFill>
                  <a:srgbClr val="080808"/>
                </a:solidFill>
                <a:latin typeface="Times New Roman" pitchFamily="18" charset="0"/>
              </a:rPr>
              <a:t>：</a:t>
            </a:r>
          </a:p>
        </p:txBody>
      </p:sp>
      <p:sp>
        <p:nvSpPr>
          <p:cNvPr id="10245" name="Text Box 5"/>
          <p:cNvSpPr txBox="1">
            <a:spLocks noChangeArrowheads="1"/>
          </p:cNvSpPr>
          <p:nvPr/>
        </p:nvSpPr>
        <p:spPr bwMode="auto">
          <a:xfrm>
            <a:off x="2051050" y="242093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0000"/>
                </a:solidFill>
                <a:latin typeface="Times New Roman" pitchFamily="18" charset="0"/>
              </a:rPr>
              <a:t>斜面的同一高度</a:t>
            </a:r>
          </a:p>
        </p:txBody>
      </p:sp>
      <p:graphicFrame>
        <p:nvGraphicFramePr>
          <p:cNvPr id="10246" name="Object 6"/>
          <p:cNvGraphicFramePr>
            <a:graphicFrameLocks noChangeAspect="1"/>
          </p:cNvGraphicFramePr>
          <p:nvPr/>
        </p:nvGraphicFramePr>
        <p:xfrm>
          <a:off x="5410200" y="2209800"/>
          <a:ext cx="3495675" cy="4276725"/>
        </p:xfrm>
        <a:graphic>
          <a:graphicData uri="http://schemas.openxmlformats.org/presentationml/2006/ole">
            <mc:AlternateContent xmlns:mc="http://schemas.openxmlformats.org/markup-compatibility/2006">
              <mc:Choice xmlns:v="urn:schemas-microsoft-com:vml" Requires="v">
                <p:oleObj spid="_x0000_s105475" r:id="rId4" imgW="3495238" imgH="4277322" progId="Paint.Picture">
                  <p:embed/>
                </p:oleObj>
              </mc:Choice>
              <mc:Fallback>
                <p:oleObj r:id="rId4" imgW="3495238" imgH="427732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09800"/>
                        <a:ext cx="34956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p:cNvSpPr txBox="1">
            <a:spLocks noChangeArrowheads="1"/>
          </p:cNvSpPr>
          <p:nvPr/>
        </p:nvSpPr>
        <p:spPr bwMode="auto">
          <a:xfrm>
            <a:off x="1835150" y="3284538"/>
            <a:ext cx="3816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FF0066"/>
                </a:solidFill>
                <a:latin typeface="Times New Roman" pitchFamily="18" charset="0"/>
              </a:rPr>
              <a:t>使小车到达水平面时速度相同 </a:t>
            </a:r>
          </a:p>
        </p:txBody>
      </p:sp>
      <p:sp>
        <p:nvSpPr>
          <p:cNvPr id="10248" name="AutoShape 8"/>
          <p:cNvSpPr>
            <a:spLocks noChangeArrowheads="1"/>
          </p:cNvSpPr>
          <p:nvPr/>
        </p:nvSpPr>
        <p:spPr bwMode="auto">
          <a:xfrm>
            <a:off x="-606425" y="0"/>
            <a:ext cx="3702050" cy="2016125"/>
          </a:xfrm>
          <a:prstGeom prst="irregularSeal1">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solidFill>
                  <a:schemeClr val="bg2"/>
                </a:solidFill>
              </a:rPr>
              <a:t>让我们来探究一下吧</a:t>
            </a:r>
          </a:p>
        </p:txBody>
      </p:sp>
    </p:spTree>
    <p:extLst>
      <p:ext uri="{BB962C8B-B14F-4D97-AF65-F5344CB8AC3E}">
        <p14:creationId xmlns:p14="http://schemas.microsoft.com/office/powerpoint/2010/main" val="1612834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dissolve">
                                      <p:cBhvr>
                                        <p:cTn id="15" dur="500"/>
                                        <p:tgtEl>
                                          <p:spTgt spid="102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0244"/>
                                        </p:tgtEl>
                                        <p:attrNameLst>
                                          <p:attrName>style.visibility</p:attrName>
                                        </p:attrNameLst>
                                      </p:cBhvr>
                                      <p:to>
                                        <p:strVal val="visible"/>
                                      </p:to>
                                    </p:set>
                                    <p:anim calcmode="lin" valueType="num">
                                      <p:cBhvr additive="base">
                                        <p:cTn id="20" dur="500" fill="hold"/>
                                        <p:tgtEl>
                                          <p:spTgt spid="10244"/>
                                        </p:tgtEl>
                                        <p:attrNameLst>
                                          <p:attrName>ppt_x</p:attrName>
                                        </p:attrNameLst>
                                      </p:cBhvr>
                                      <p:tavLst>
                                        <p:tav tm="0">
                                          <p:val>
                                            <p:strVal val="0-#ppt_w/2"/>
                                          </p:val>
                                        </p:tav>
                                        <p:tav tm="100000">
                                          <p:val>
                                            <p:strVal val="#ppt_x"/>
                                          </p:val>
                                        </p:tav>
                                      </p:tavLst>
                                    </p:anim>
                                    <p:anim calcmode="lin" valueType="num">
                                      <p:cBhvr additive="base">
                                        <p:cTn id="21"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245"/>
                                        </p:tgtEl>
                                        <p:attrNameLst>
                                          <p:attrName>style.visibility</p:attrName>
                                        </p:attrNameLst>
                                      </p:cBhvr>
                                      <p:to>
                                        <p:strVal val="visible"/>
                                      </p:to>
                                    </p:set>
                                    <p:animEffect transition="in" filter="dissolve">
                                      <p:cBhvr>
                                        <p:cTn id="26" dur="500"/>
                                        <p:tgtEl>
                                          <p:spTgt spid="1024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P spid="102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228600"/>
            <a:ext cx="7772400" cy="762000"/>
          </a:xfrm>
          <a:solidFill>
            <a:schemeClr val="accent1"/>
          </a:solidFill>
        </p:spPr>
        <p:txBody>
          <a:bodyPr/>
          <a:lstStyle/>
          <a:p>
            <a:pPr eaLnBrk="1" hangingPunct="1"/>
            <a:r>
              <a:rPr lang="zh-CN" altLang="en-US" b="1" smtClean="0">
                <a:solidFill>
                  <a:schemeClr val="accent2"/>
                </a:solidFill>
                <a:ea typeface="黑体" pitchFamily="2" charset="-122"/>
              </a:rPr>
              <a:t>研究阻力对物体运动的影响</a:t>
            </a:r>
          </a:p>
        </p:txBody>
      </p:sp>
      <p:graphicFrame>
        <p:nvGraphicFramePr>
          <p:cNvPr id="10284" name="Group 44"/>
          <p:cNvGraphicFramePr>
            <a:graphicFrameLocks noGrp="1"/>
          </p:cNvGraphicFramePr>
          <p:nvPr/>
        </p:nvGraphicFramePr>
        <p:xfrm>
          <a:off x="152400" y="1371600"/>
          <a:ext cx="8839200" cy="4838700"/>
        </p:xfrm>
        <a:graphic>
          <a:graphicData uri="http://schemas.openxmlformats.org/drawingml/2006/table">
            <a:tbl>
              <a:tblPr/>
              <a:tblGrid>
                <a:gridCol w="2668588"/>
                <a:gridCol w="2741612"/>
                <a:gridCol w="34290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4000" b="1" i="0" u="none" strike="noStrike" cap="none" normalizeH="0" baseline="0" dirty="0" smtClean="0">
                          <a:ln>
                            <a:noFill/>
                          </a:ln>
                          <a:solidFill>
                            <a:schemeClr val="tx1"/>
                          </a:solidFill>
                          <a:effectLst/>
                          <a:latin typeface="Times New Roman" pitchFamily="18" charset="0"/>
                          <a:ea typeface="宋体" pitchFamily="2" charset="-122"/>
                        </a:rPr>
                        <a:t>表面状况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4000" b="1" i="0" u="none" strike="noStrike" cap="none" normalizeH="0" baseline="0" smtClean="0">
                          <a:ln>
                            <a:noFill/>
                          </a:ln>
                          <a:solidFill>
                            <a:schemeClr val="tx1"/>
                          </a:solidFill>
                          <a:effectLst/>
                          <a:latin typeface="Times New Roman" pitchFamily="18" charset="0"/>
                          <a:ea typeface="宋体" pitchFamily="2" charset="-122"/>
                        </a:rPr>
                        <a:t>阻力大小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4000" b="1" i="0" u="none" strike="noStrike" cap="none" normalizeH="0" baseline="0" smtClean="0">
                          <a:ln>
                            <a:noFill/>
                          </a:ln>
                          <a:solidFill>
                            <a:schemeClr val="tx1"/>
                          </a:solidFill>
                          <a:effectLst/>
                          <a:latin typeface="Times New Roman" pitchFamily="18" charset="0"/>
                          <a:ea typeface="宋体" pitchFamily="2" charset="-122"/>
                        </a:rPr>
                        <a:t>小车运动距离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4400" b="1" i="0" u="none" strike="noStrike" cap="none" normalizeH="0" baseline="0" dirty="0" smtClean="0">
                          <a:ln>
                            <a:noFill/>
                          </a:ln>
                          <a:solidFill>
                            <a:schemeClr val="tx1"/>
                          </a:solidFill>
                          <a:effectLst/>
                          <a:latin typeface="Times New Roman" pitchFamily="18" charset="0"/>
                          <a:ea typeface="宋体" pitchFamily="2" charset="-122"/>
                        </a:rPr>
                        <a:t>毛巾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5400" b="1" i="0" u="none" strike="noStrike" cap="none" normalizeH="0" baseline="0" smtClean="0">
                          <a:ln>
                            <a:noFill/>
                          </a:ln>
                          <a:solidFill>
                            <a:srgbClr val="3333FF"/>
                          </a:solidFill>
                          <a:effectLst/>
                          <a:latin typeface="Times New Roman" pitchFamily="18" charset="0"/>
                          <a:ea typeface="黑体" pitchFamily="2" charset="-122"/>
                        </a:rPr>
                        <a:t>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5400" b="1" i="0" u="none" strike="noStrike" cap="none" normalizeH="0" baseline="0" smtClean="0">
                          <a:ln>
                            <a:noFill/>
                          </a:ln>
                          <a:solidFill>
                            <a:srgbClr val="3333FF"/>
                          </a:solidFill>
                          <a:effectLst/>
                          <a:latin typeface="Times New Roman" pitchFamily="18" charset="0"/>
                          <a:ea typeface="黑体" pitchFamily="2" charset="-122"/>
                        </a:rPr>
                        <a:t>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4400" b="1" i="0" u="none" strike="noStrike" cap="none" normalizeH="0" baseline="0" smtClean="0">
                          <a:ln>
                            <a:noFill/>
                          </a:ln>
                          <a:solidFill>
                            <a:schemeClr val="tx1"/>
                          </a:solidFill>
                          <a:effectLst/>
                          <a:latin typeface="Times New Roman" pitchFamily="18" charset="0"/>
                          <a:ea typeface="宋体" pitchFamily="2" charset="-122"/>
                        </a:rPr>
                        <a:t>棉布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5400" b="1" i="0" u="none" strike="noStrike" cap="none" normalizeH="0" baseline="0" smtClean="0">
                          <a:ln>
                            <a:noFill/>
                          </a:ln>
                          <a:solidFill>
                            <a:srgbClr val="3333FF"/>
                          </a:solidFill>
                          <a:effectLst/>
                          <a:latin typeface="Times New Roman" pitchFamily="18" charset="0"/>
                          <a:ea typeface="黑体" pitchFamily="2" charset="-122"/>
                        </a:rPr>
                        <a:t>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5400" b="1" i="0" u="none" strike="noStrike" cap="none" normalizeH="0" baseline="0" smtClean="0">
                          <a:ln>
                            <a:noFill/>
                          </a:ln>
                          <a:solidFill>
                            <a:srgbClr val="3333FF"/>
                          </a:solidFill>
                          <a:effectLst/>
                          <a:latin typeface="Times New Roman" pitchFamily="18" charset="0"/>
                          <a:ea typeface="黑体" pitchFamily="2" charset="-122"/>
                        </a:rPr>
                        <a:t>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4400" b="1" i="0" u="none" strike="noStrike" cap="none" normalizeH="0" baseline="0" smtClean="0">
                          <a:ln>
                            <a:noFill/>
                          </a:ln>
                          <a:solidFill>
                            <a:schemeClr val="tx1"/>
                          </a:solidFill>
                          <a:effectLst/>
                          <a:latin typeface="Times New Roman" pitchFamily="18" charset="0"/>
                          <a:ea typeface="宋体" pitchFamily="2" charset="-122"/>
                        </a:rPr>
                        <a:t>木板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5400" b="1" i="0" u="none" strike="noStrike" cap="none" normalizeH="0" baseline="0" dirty="0" smtClean="0">
                          <a:ln>
                            <a:noFill/>
                          </a:ln>
                          <a:solidFill>
                            <a:srgbClr val="3333FF"/>
                          </a:solidFill>
                          <a:effectLst/>
                          <a:latin typeface="Times New Roman" pitchFamily="18" charset="0"/>
                          <a:ea typeface="黑体" pitchFamily="2" charset="-122"/>
                        </a:rPr>
                        <a:t>很小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5400" b="1" i="0" u="none" strike="noStrike" cap="none" normalizeH="0" baseline="0" smtClean="0">
                          <a:ln>
                            <a:noFill/>
                          </a:ln>
                          <a:solidFill>
                            <a:srgbClr val="3333FF"/>
                          </a:solidFill>
                          <a:effectLst/>
                          <a:latin typeface="Times New Roman" pitchFamily="18" charset="0"/>
                          <a:ea typeface="黑体" pitchFamily="2" charset="-122"/>
                        </a:rPr>
                        <a:t>更远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4400" b="1" i="0" u="none" strike="noStrike" cap="none" normalizeH="0" baseline="0" smtClean="0">
                          <a:ln>
                            <a:noFill/>
                          </a:ln>
                          <a:solidFill>
                            <a:schemeClr val="tx1"/>
                          </a:solidFill>
                          <a:effectLst/>
                          <a:latin typeface="Times New Roman" pitchFamily="18" charset="0"/>
                          <a:ea typeface="宋体" pitchFamily="2" charset="-122"/>
                        </a:rPr>
                        <a:t>绝对光滑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5400" b="1" i="0" u="none" strike="noStrike" cap="none" normalizeH="0" baseline="0" dirty="0" smtClean="0">
                          <a:ln>
                            <a:noFill/>
                          </a:ln>
                          <a:solidFill>
                            <a:srgbClr val="3333FF"/>
                          </a:solidFill>
                          <a:effectLst/>
                          <a:latin typeface="Times New Roman" pitchFamily="18" charset="0"/>
                          <a:ea typeface="黑体" pitchFamily="2" charset="-122"/>
                        </a:rPr>
                        <a:t>0</a:t>
                      </a:r>
                      <a:endParaRPr kumimoji="1" lang="zh-CN" altLang="en-US" sz="5400" b="1" i="0" u="none" strike="noStrike" cap="none" normalizeH="0" baseline="0" dirty="0" smtClean="0">
                        <a:ln>
                          <a:noFill/>
                        </a:ln>
                        <a:solidFill>
                          <a:srgbClr val="3333FF"/>
                        </a:solidFill>
                        <a:effectLst/>
                        <a:latin typeface="Times New Roman" pitchFamily="18" charset="0"/>
                        <a:ea typeface="黑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5400" b="1" i="0" u="none" strike="noStrike" cap="none" normalizeH="0" baseline="0" dirty="0" smtClean="0">
                          <a:ln>
                            <a:noFill/>
                          </a:ln>
                          <a:solidFill>
                            <a:srgbClr val="3333FF"/>
                          </a:solidFill>
                          <a:effectLst/>
                          <a:latin typeface="Times New Roman" pitchFamily="18" charset="0"/>
                          <a:ea typeface="黑体" pitchFamily="2" charset="-122"/>
                        </a:rPr>
                        <a:t>无限远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4"/>
                                        </p:tgtEl>
                                        <p:attrNameLst>
                                          <p:attrName>style.visibility</p:attrName>
                                        </p:attrNameLst>
                                      </p:cBhvr>
                                      <p:to>
                                        <p:strVal val="visible"/>
                                      </p:to>
                                    </p:set>
                                    <p:anim calcmode="lin" valueType="num">
                                      <p:cBhvr additive="base">
                                        <p:cTn id="7" dur="500" fill="hold"/>
                                        <p:tgtEl>
                                          <p:spTgt spid="10284"/>
                                        </p:tgtEl>
                                        <p:attrNameLst>
                                          <p:attrName>ppt_x</p:attrName>
                                        </p:attrNameLst>
                                      </p:cBhvr>
                                      <p:tavLst>
                                        <p:tav tm="0">
                                          <p:val>
                                            <p:strVal val="0-#ppt_w/2"/>
                                          </p:val>
                                        </p:tav>
                                        <p:tav tm="100000">
                                          <p:val>
                                            <p:strVal val="#ppt_x"/>
                                          </p:val>
                                        </p:tav>
                                      </p:tavLst>
                                    </p:anim>
                                    <p:anim calcmode="lin" valueType="num">
                                      <p:cBhvr additive="base">
                                        <p:cTn id="8" dur="500" fill="hold"/>
                                        <p:tgtEl>
                                          <p:spTgt spid="10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14282" y="1214422"/>
            <a:ext cx="8596313" cy="2592388"/>
          </a:xfrm>
        </p:spPr>
        <p:txBody>
          <a:bodyPr/>
          <a:lstStyle/>
          <a:p>
            <a:pPr algn="l" eaLnBrk="1" hangingPunct="1">
              <a:lnSpc>
                <a:spcPct val="130000"/>
              </a:lnSpc>
            </a:pPr>
            <a:r>
              <a:rPr lang="zh-CN" altLang="en-US" sz="4000" b="1" dirty="0" smtClean="0">
                <a:solidFill>
                  <a:srgbClr val="FFFF00"/>
                </a:solidFill>
                <a:ea typeface="黑体" pitchFamily="2" charset="-122"/>
              </a:rPr>
              <a:t>结论</a:t>
            </a:r>
            <a:r>
              <a:rPr lang="zh-CN" altLang="en-US" sz="4000" b="1" dirty="0" smtClean="0">
                <a:solidFill>
                  <a:schemeClr val="bg1"/>
                </a:solidFill>
                <a:ea typeface="黑体" pitchFamily="2" charset="-122"/>
              </a:rPr>
              <a:t>：</a:t>
            </a:r>
            <a:r>
              <a:rPr lang="zh-CN" altLang="en-US" sz="4000" b="1" dirty="0" smtClean="0">
                <a:solidFill>
                  <a:schemeClr val="bg1"/>
                </a:solidFill>
                <a:ea typeface="楷体_GB2312" pitchFamily="49" charset="-122"/>
              </a:rPr>
              <a:t>平面越光滑，小车运动的距离</a:t>
            </a:r>
            <a:r>
              <a:rPr lang="zh-CN" altLang="en-US" sz="4000" b="1" u="sng" dirty="0" smtClean="0">
                <a:solidFill>
                  <a:srgbClr val="FFFF00"/>
                </a:solidFill>
                <a:ea typeface="楷体_GB2312" pitchFamily="49" charset="-122"/>
              </a:rPr>
              <a:t>越远</a:t>
            </a:r>
            <a:r>
              <a:rPr lang="zh-CN" altLang="en-US" sz="4000" b="1" dirty="0" smtClean="0">
                <a:solidFill>
                  <a:schemeClr val="bg1"/>
                </a:solidFill>
                <a:ea typeface="楷体_GB2312" pitchFamily="49" charset="-122"/>
              </a:rPr>
              <a:t>，这说明小车受到的</a:t>
            </a:r>
            <a:r>
              <a:rPr lang="zh-CN" altLang="en-US" sz="4000" b="1" u="sng" dirty="0" smtClean="0">
                <a:solidFill>
                  <a:srgbClr val="FFFF00"/>
                </a:solidFill>
                <a:ea typeface="楷体_GB2312" pitchFamily="49" charset="-122"/>
              </a:rPr>
              <a:t>阻力越小</a:t>
            </a:r>
            <a:r>
              <a:rPr lang="zh-CN" altLang="en-US" sz="4000" b="1" dirty="0" smtClean="0">
                <a:solidFill>
                  <a:schemeClr val="bg1"/>
                </a:solidFill>
                <a:ea typeface="楷体_GB2312" pitchFamily="49" charset="-122"/>
              </a:rPr>
              <a:t>，速度减小得越</a:t>
            </a:r>
            <a:r>
              <a:rPr lang="zh-CN" altLang="en-US" sz="4000" b="1" u="sng" dirty="0" smtClean="0">
                <a:solidFill>
                  <a:srgbClr val="FFFF00"/>
                </a:solidFill>
                <a:ea typeface="楷体_GB2312" pitchFamily="49" charset="-122"/>
              </a:rPr>
              <a:t>慢</a:t>
            </a:r>
            <a:r>
              <a:rPr lang="zh-CN" altLang="en-US" sz="4000" b="1" dirty="0" smtClean="0">
                <a:solidFill>
                  <a:schemeClr val="bg1"/>
                </a:solidFill>
                <a:ea typeface="楷体_GB2312" pitchFamily="49" charset="-122"/>
              </a:rPr>
              <a:t>。</a:t>
            </a:r>
          </a:p>
        </p:txBody>
      </p:sp>
      <p:sp>
        <p:nvSpPr>
          <p:cNvPr id="11267" name="Rectangle 3"/>
          <p:cNvSpPr>
            <a:spLocks noChangeArrowheads="1"/>
          </p:cNvSpPr>
          <p:nvPr/>
        </p:nvSpPr>
        <p:spPr bwMode="auto">
          <a:xfrm>
            <a:off x="304800" y="3214686"/>
            <a:ext cx="8839200" cy="3200400"/>
          </a:xfrm>
          <a:prstGeom prst="rect">
            <a:avLst/>
          </a:prstGeom>
          <a:noFill/>
          <a:ln w="9525">
            <a:noFill/>
            <a:miter lim="800000"/>
            <a:headEnd/>
            <a:tailEnd/>
          </a:ln>
        </p:spPr>
        <p:txBody>
          <a:bodyPr anchor="ctr"/>
          <a:lstStyle/>
          <a:p>
            <a:pPr>
              <a:lnSpc>
                <a:spcPct val="130000"/>
              </a:lnSpc>
            </a:pPr>
            <a:r>
              <a:rPr lang="zh-CN" altLang="en-US" sz="4000" dirty="0">
                <a:solidFill>
                  <a:srgbClr val="FFFF00"/>
                </a:solidFill>
                <a:ea typeface="黑体" pitchFamily="2" charset="-122"/>
              </a:rPr>
              <a:t>推理：</a:t>
            </a:r>
            <a:r>
              <a:rPr lang="zh-CN" altLang="en-US" sz="4000" dirty="0">
                <a:solidFill>
                  <a:schemeClr val="bg1"/>
                </a:solidFill>
                <a:latin typeface="楷体_GB2312" pitchFamily="49" charset="-122"/>
                <a:ea typeface="楷体_GB2312" pitchFamily="49" charset="-122"/>
              </a:rPr>
              <a:t>如果运动物体不受力，它将会</a:t>
            </a:r>
            <a:r>
              <a:rPr lang="zh-CN" altLang="en-US" sz="4000" u="sng" dirty="0">
                <a:solidFill>
                  <a:schemeClr val="bg1"/>
                </a:solidFill>
                <a:latin typeface="楷体_GB2312" pitchFamily="49" charset="-122"/>
                <a:ea typeface="楷体_GB2312" pitchFamily="49" charset="-122"/>
              </a:rPr>
              <a:t>   </a:t>
            </a:r>
            <a:r>
              <a:rPr lang="zh-CN" altLang="en-US" sz="4000" u="sng" dirty="0">
                <a:solidFill>
                  <a:srgbClr val="FFFF00"/>
                </a:solidFill>
                <a:latin typeface="楷体_GB2312" pitchFamily="49" charset="-122"/>
                <a:ea typeface="楷体_GB2312" pitchFamily="49" charset="-122"/>
              </a:rPr>
              <a:t>以恒定不变的速度，永远运动下</a:t>
            </a:r>
            <a:r>
              <a:rPr lang="zh-CN" altLang="en-US" sz="4000" u="sng" dirty="0" smtClean="0">
                <a:solidFill>
                  <a:srgbClr val="FFFF00"/>
                </a:solidFill>
                <a:latin typeface="楷体_GB2312" pitchFamily="49" charset="-122"/>
                <a:ea typeface="楷体_GB2312" pitchFamily="49" charset="-122"/>
              </a:rPr>
              <a:t>去</a:t>
            </a:r>
            <a:r>
              <a:rPr lang="zh-CN" altLang="en-US" sz="4000" dirty="0" smtClean="0">
                <a:solidFill>
                  <a:schemeClr val="bg1"/>
                </a:solidFill>
              </a:rPr>
              <a:t>。</a:t>
            </a:r>
            <a:endParaRPr lang="zh-CN" altLang="en-US" sz="4000" dirty="0">
              <a:solidFill>
                <a:schemeClr val="bg1"/>
              </a:solidFill>
            </a:endParaRPr>
          </a:p>
        </p:txBody>
      </p:sp>
      <p:sp>
        <p:nvSpPr>
          <p:cNvPr id="4" name="Rectangle 1026"/>
          <p:cNvSpPr txBox="1">
            <a:spLocks noChangeArrowheads="1"/>
          </p:cNvSpPr>
          <p:nvPr/>
        </p:nvSpPr>
        <p:spPr>
          <a:xfrm>
            <a:off x="1357290" y="214290"/>
            <a:ext cx="4857784" cy="71438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3600" b="1" i="0" u="none" strike="noStrike" kern="0" cap="none" spc="0" normalizeH="0" baseline="0" noProof="0" dirty="0" smtClean="0">
                <a:ln>
                  <a:noFill/>
                </a:ln>
                <a:solidFill>
                  <a:schemeClr val="bg1"/>
                </a:solidFill>
                <a:effectLst/>
                <a:uLnTx/>
                <a:uFillTx/>
                <a:latin typeface="+mj-lt"/>
                <a:ea typeface="华文彩云" pitchFamily="2" charset="-122"/>
                <a:cs typeface="+mj-cs"/>
              </a:rPr>
              <a:t>4</a:t>
            </a:r>
            <a:r>
              <a:rPr kumimoji="1" lang="zh-CN" altLang="en-US" sz="3600" b="1" i="0" u="none" strike="noStrike" kern="0" cap="none" spc="0" normalizeH="0" baseline="0" noProof="0" dirty="0" smtClean="0">
                <a:ln>
                  <a:noFill/>
                </a:ln>
                <a:solidFill>
                  <a:schemeClr val="bg1"/>
                </a:solidFill>
                <a:effectLst/>
                <a:uLnTx/>
                <a:uFillTx/>
                <a:latin typeface="+mj-lt"/>
                <a:ea typeface="华文彩云" pitchFamily="2" charset="-122"/>
                <a:cs typeface="+mj-cs"/>
              </a:rPr>
              <a:t>、伽利略实验结论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000496" y="714356"/>
            <a:ext cx="4714908" cy="5386090"/>
          </a:xfrm>
          <a:prstGeom prst="rect">
            <a:avLst/>
          </a:prstGeom>
          <a:noFill/>
          <a:ln w="9525">
            <a:noFill/>
            <a:miter lim="800000"/>
            <a:headEnd/>
            <a:tailEnd/>
          </a:ln>
        </p:spPr>
        <p:txBody>
          <a:bodyPr wrap="square">
            <a:spAutoFit/>
          </a:bodyPr>
          <a:lstStyle/>
          <a:p>
            <a:r>
              <a:rPr kumimoji="0" lang="en-US" altLang="zh-CN" sz="4000" b="0" dirty="0" smtClean="0">
                <a:solidFill>
                  <a:schemeClr val="bg1"/>
                </a:solidFill>
              </a:rPr>
              <a:t>5</a:t>
            </a:r>
            <a:r>
              <a:rPr kumimoji="0" lang="zh-CN" altLang="en-US" sz="4000" b="0" dirty="0" smtClean="0">
                <a:solidFill>
                  <a:schemeClr val="bg1"/>
                </a:solidFill>
              </a:rPr>
              <a:t>、伽</a:t>
            </a:r>
            <a:r>
              <a:rPr kumimoji="0" lang="zh-CN" altLang="en-US" sz="4000" b="0" dirty="0">
                <a:solidFill>
                  <a:schemeClr val="bg1"/>
                </a:solidFill>
              </a:rPr>
              <a:t>利</a:t>
            </a:r>
            <a:r>
              <a:rPr kumimoji="0" lang="zh-CN" altLang="en-US" sz="4000" b="0" dirty="0" smtClean="0">
                <a:solidFill>
                  <a:schemeClr val="bg1"/>
                </a:solidFill>
              </a:rPr>
              <a:t>略通过实验得出的</a:t>
            </a:r>
            <a:r>
              <a:rPr kumimoji="0" lang="zh-CN" altLang="en-US" sz="4000" b="0" dirty="0">
                <a:solidFill>
                  <a:schemeClr val="bg1"/>
                </a:solidFill>
              </a:rPr>
              <a:t>观点：</a:t>
            </a:r>
          </a:p>
          <a:p>
            <a:r>
              <a:rPr kumimoji="0" lang="zh-CN" altLang="en-US" sz="4400" b="0" dirty="0">
                <a:solidFill>
                  <a:schemeClr val="bg1"/>
                </a:solidFill>
              </a:rPr>
              <a:t>    </a:t>
            </a:r>
            <a:r>
              <a:rPr kumimoji="0" lang="zh-CN" altLang="en-US" sz="4400" b="0" dirty="0" smtClean="0">
                <a:solidFill>
                  <a:srgbClr val="FFFF00"/>
                </a:solidFill>
              </a:rPr>
              <a:t>如果表面绝对光滑，物体受到的阻力为零，速度不会减慢，将以恒定不变的速度永远运动下去。</a:t>
            </a:r>
            <a:endParaRPr kumimoji="0" lang="zh-CN" altLang="en-US" sz="4400" b="0" dirty="0">
              <a:solidFill>
                <a:srgbClr val="FFFF00"/>
              </a:solidFill>
            </a:endParaRPr>
          </a:p>
        </p:txBody>
      </p:sp>
      <p:pic>
        <p:nvPicPr>
          <p:cNvPr id="18435" name="Picture 7" descr="伽利略"/>
          <p:cNvPicPr>
            <a:picLocks noChangeAspect="1" noChangeArrowheads="1"/>
          </p:cNvPicPr>
          <p:nvPr/>
        </p:nvPicPr>
        <p:blipFill>
          <a:blip r:embed="rId2" cstate="print"/>
          <a:srcRect/>
          <a:stretch>
            <a:fillRect/>
          </a:stretch>
        </p:blipFill>
        <p:spPr bwMode="auto">
          <a:xfrm>
            <a:off x="468313" y="765175"/>
            <a:ext cx="3174993" cy="4735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140200" y="620713"/>
            <a:ext cx="4465638" cy="5632311"/>
          </a:xfrm>
          <a:prstGeom prst="rect">
            <a:avLst/>
          </a:prstGeom>
          <a:noFill/>
          <a:ln w="12700" cap="sq">
            <a:noFill/>
            <a:miter lim="800000"/>
            <a:headEnd type="none" w="sm" len="sm"/>
            <a:tailEnd type="none" w="sm" len="sm"/>
          </a:ln>
        </p:spPr>
        <p:txBody>
          <a:bodyPr>
            <a:spAutoFit/>
          </a:bodyPr>
          <a:lstStyle/>
          <a:p>
            <a:r>
              <a:rPr kumimoji="0" lang="zh-CN" altLang="en-US" sz="4000" b="0" dirty="0">
                <a:solidFill>
                  <a:schemeClr val="bg1"/>
                </a:solidFill>
                <a:latin typeface="楷体_GB2312" pitchFamily="49" charset="-122"/>
                <a:ea typeface="楷体_GB2312" pitchFamily="49" charset="-122"/>
              </a:rPr>
              <a:t>    </a:t>
            </a:r>
            <a:r>
              <a:rPr kumimoji="0" lang="en-US" altLang="zh-CN" sz="4000" b="0" dirty="0" smtClean="0">
                <a:solidFill>
                  <a:schemeClr val="bg1"/>
                </a:solidFill>
                <a:latin typeface="楷体_GB2312" pitchFamily="49" charset="-122"/>
                <a:ea typeface="楷体_GB2312" pitchFamily="49" charset="-122"/>
              </a:rPr>
              <a:t>6</a:t>
            </a:r>
            <a:r>
              <a:rPr kumimoji="0" lang="zh-CN" altLang="en-US" sz="4000" b="0" dirty="0" smtClean="0">
                <a:solidFill>
                  <a:schemeClr val="bg1"/>
                </a:solidFill>
                <a:latin typeface="楷体_GB2312" pitchFamily="49" charset="-122"/>
                <a:ea typeface="楷体_GB2312" pitchFamily="49" charset="-122"/>
              </a:rPr>
              <a:t>、笛</a:t>
            </a:r>
            <a:r>
              <a:rPr kumimoji="0" lang="zh-CN" altLang="en-US" sz="4000" b="0" dirty="0">
                <a:solidFill>
                  <a:schemeClr val="bg1"/>
                </a:solidFill>
                <a:latin typeface="楷体_GB2312" pitchFamily="49" charset="-122"/>
                <a:ea typeface="楷体_GB2312" pitchFamily="49" charset="-122"/>
              </a:rPr>
              <a:t>卡儿补充了伽利略的认识，指出</a:t>
            </a:r>
            <a:r>
              <a:rPr kumimoji="0" lang="zh-CN" altLang="en-US" sz="4000" b="0" dirty="0" smtClean="0">
                <a:solidFill>
                  <a:schemeClr val="bg1"/>
                </a:solidFill>
                <a:latin typeface="楷体_GB2312" pitchFamily="49" charset="-122"/>
                <a:ea typeface="楷体_GB2312" pitchFamily="49" charset="-122"/>
              </a:rPr>
              <a:t>：</a:t>
            </a:r>
            <a:r>
              <a:rPr kumimoji="0" lang="zh-CN" altLang="en-US" sz="4000" b="0" dirty="0" smtClean="0">
                <a:solidFill>
                  <a:srgbClr val="FFFF00"/>
                </a:solidFill>
                <a:latin typeface="楷体_GB2312" pitchFamily="49" charset="-122"/>
                <a:ea typeface="楷体_GB2312" pitchFamily="49" charset="-122"/>
              </a:rPr>
              <a:t>如果运动物体，不受任何力的作用，运动物体不仅速度大小不变，而且运动方向也不会变，将沿原来的方向匀速运动下去。</a:t>
            </a:r>
            <a:endParaRPr kumimoji="0" lang="en-US" altLang="zh-CN" sz="4000" b="0" dirty="0">
              <a:solidFill>
                <a:srgbClr val="FFFF00"/>
              </a:solidFill>
              <a:latin typeface="楷体_GB2312" pitchFamily="49" charset="-122"/>
              <a:ea typeface="楷体_GB2312" pitchFamily="49" charset="-122"/>
            </a:endParaRPr>
          </a:p>
        </p:txBody>
      </p:sp>
      <p:pic>
        <p:nvPicPr>
          <p:cNvPr id="61443" name="Picture 3" descr="图片3"/>
          <p:cNvPicPr>
            <a:picLocks noChangeAspect="1" noChangeArrowheads="1"/>
          </p:cNvPicPr>
          <p:nvPr/>
        </p:nvPicPr>
        <p:blipFill>
          <a:blip r:embed="rId2" cstate="print"/>
          <a:srcRect l="29218" r="34029" b="49246"/>
          <a:stretch>
            <a:fillRect/>
          </a:stretch>
        </p:blipFill>
        <p:spPr bwMode="auto">
          <a:xfrm>
            <a:off x="395288" y="836613"/>
            <a:ext cx="3430587" cy="4537075"/>
          </a:xfrm>
          <a:prstGeom prst="rect">
            <a:avLst/>
          </a:prstGeom>
          <a:noFill/>
          <a:ln w="57150" cmpd="thinThick">
            <a:solidFill>
              <a:srgbClr val="00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linds(horizontal)">
                                      <p:cBhvr>
                                        <p:cTn id="7" dur="500"/>
                                        <p:tgtEl>
                                          <p:spTgt spid="6144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1442"/>
                                        </p:tgtEl>
                                        <p:attrNameLst>
                                          <p:attrName>style.visibility</p:attrName>
                                        </p:attrNameLst>
                                      </p:cBhvr>
                                      <p:to>
                                        <p:strVal val="visible"/>
                                      </p:to>
                                    </p:set>
                                    <p:anim calcmode="discrete" valueType="clr">
                                      <p:cBhvr override="childStyle">
                                        <p:cTn id="12" dur="80"/>
                                        <p:tgtEl>
                                          <p:spTgt spid="6144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442"/>
                                        </p:tgtEl>
                                        <p:attrNameLst>
                                          <p:attrName>fillcolor</p:attrName>
                                        </p:attrNameLst>
                                      </p:cBhvr>
                                      <p:tavLst>
                                        <p:tav tm="0">
                                          <p:val>
                                            <p:clrVal>
                                              <a:schemeClr val="accent2"/>
                                            </p:clrVal>
                                          </p:val>
                                        </p:tav>
                                        <p:tav tm="50000">
                                          <p:val>
                                            <p:clrVal>
                                              <a:schemeClr val="hlink"/>
                                            </p:clrVal>
                                          </p:val>
                                        </p:tav>
                                      </p:tavLst>
                                    </p:anim>
                                    <p:set>
                                      <p:cBhvr>
                                        <p:cTn id="14" dur="80"/>
                                        <p:tgtEl>
                                          <p:spTgt spid="614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00760" y="214290"/>
            <a:ext cx="2928958" cy="1785950"/>
          </a:xfrm>
        </p:spPr>
        <p:txBody>
          <a:bodyPr/>
          <a:lstStyle/>
          <a:p>
            <a:pPr eaLnBrk="1" hangingPunct="1"/>
            <a:r>
              <a:rPr lang="zh-CN" altLang="en-US" sz="5400" b="1" dirty="0" smtClean="0">
                <a:solidFill>
                  <a:srgbClr val="FF0000"/>
                </a:solidFill>
                <a:latin typeface="黑体" pitchFamily="2" charset="-122"/>
                <a:ea typeface="黑体" pitchFamily="2" charset="-122"/>
              </a:rPr>
              <a:t>牛顿</a:t>
            </a:r>
            <a:r>
              <a:rPr lang="zh-CN" altLang="en-US" sz="2800" b="1" dirty="0" smtClean="0">
                <a:solidFill>
                  <a:srgbClr val="FF0000"/>
                </a:solidFill>
                <a:latin typeface="黑体" pitchFamily="2" charset="-122"/>
                <a:ea typeface="黑体" pitchFamily="2" charset="-122"/>
              </a:rPr>
              <a:t>（英国）</a:t>
            </a:r>
            <a:r>
              <a:rPr lang="zh-CN" altLang="en-US" sz="5400" b="1" dirty="0" smtClean="0">
                <a:solidFill>
                  <a:schemeClr val="tx1"/>
                </a:solidFill>
                <a:latin typeface="黑体" pitchFamily="2" charset="-122"/>
                <a:ea typeface="黑体" pitchFamily="2" charset="-122"/>
              </a:rPr>
              <a:t/>
            </a:r>
            <a:br>
              <a:rPr lang="zh-CN" altLang="en-US" sz="5400" b="1" dirty="0" smtClean="0">
                <a:solidFill>
                  <a:schemeClr val="tx1"/>
                </a:solidFill>
                <a:latin typeface="黑体" pitchFamily="2" charset="-122"/>
                <a:ea typeface="黑体" pitchFamily="2" charset="-122"/>
              </a:rPr>
            </a:br>
            <a:r>
              <a:rPr lang="en-US" altLang="zh-CN" sz="4000" b="1" dirty="0" smtClean="0">
                <a:solidFill>
                  <a:schemeClr val="tx1"/>
                </a:solidFill>
                <a:latin typeface="黑体" pitchFamily="2" charset="-122"/>
                <a:ea typeface="黑体" pitchFamily="2" charset="-122"/>
              </a:rPr>
              <a:t>Newton</a:t>
            </a:r>
            <a:br>
              <a:rPr lang="en-US" altLang="zh-CN" sz="4000" b="1" dirty="0" smtClean="0">
                <a:solidFill>
                  <a:schemeClr val="tx1"/>
                </a:solidFill>
                <a:latin typeface="黑体" pitchFamily="2" charset="-122"/>
                <a:ea typeface="黑体" pitchFamily="2" charset="-122"/>
              </a:rPr>
            </a:br>
            <a:r>
              <a:rPr lang="en-US" altLang="zh-CN" sz="4000" b="1" dirty="0" smtClean="0">
                <a:solidFill>
                  <a:schemeClr val="tx1"/>
                </a:solidFill>
                <a:latin typeface="黑体" pitchFamily="2" charset="-122"/>
                <a:ea typeface="黑体" pitchFamily="2" charset="-122"/>
              </a:rPr>
              <a:t>1642-1727</a:t>
            </a:r>
          </a:p>
        </p:txBody>
      </p:sp>
      <p:pic>
        <p:nvPicPr>
          <p:cNvPr id="20483" name="Picture 4" descr="牛顿"/>
          <p:cNvPicPr>
            <a:picLocks noGrp="1" noChangeAspect="1" noChangeArrowheads="1"/>
          </p:cNvPicPr>
          <p:nvPr>
            <p:ph type="clipArt" sz="half" idx="2"/>
          </p:nvPr>
        </p:nvPicPr>
        <p:blipFill>
          <a:blip r:embed="rId2" cstate="print"/>
          <a:srcRect/>
          <a:stretch>
            <a:fillRect/>
          </a:stretch>
        </p:blipFill>
        <p:spPr>
          <a:xfrm>
            <a:off x="5643570" y="2143116"/>
            <a:ext cx="3500430" cy="4572008"/>
          </a:xfrm>
        </p:spPr>
      </p:pic>
      <p:sp>
        <p:nvSpPr>
          <p:cNvPr id="5" name="矩形 4"/>
          <p:cNvSpPr/>
          <p:nvPr/>
        </p:nvSpPr>
        <p:spPr>
          <a:xfrm>
            <a:off x="285720" y="117693"/>
            <a:ext cx="5214974" cy="6001643"/>
          </a:xfrm>
          <a:prstGeom prst="rect">
            <a:avLst/>
          </a:prstGeom>
        </p:spPr>
        <p:txBody>
          <a:bodyPr wrap="square">
            <a:spAutoFit/>
          </a:bodyPr>
          <a:lstStyle/>
          <a:p>
            <a:r>
              <a:rPr lang="zh-CN" altLang="en-US" dirty="0" smtClean="0">
                <a:latin typeface="黑体" pitchFamily="2" charset="-122"/>
                <a:ea typeface="黑体" pitchFamily="2" charset="-122"/>
              </a:rPr>
              <a:t>艾萨克</a:t>
            </a:r>
            <a:r>
              <a:rPr lang="en-US" altLang="zh-CN" dirty="0" smtClean="0">
                <a:latin typeface="黑体" pitchFamily="2" charset="-122"/>
                <a:ea typeface="黑体" pitchFamily="2" charset="-122"/>
              </a:rPr>
              <a:t>·</a:t>
            </a:r>
            <a:r>
              <a:rPr lang="zh-CN" altLang="en-US" dirty="0" smtClean="0">
                <a:latin typeface="黑体" pitchFamily="2" charset="-122"/>
                <a:ea typeface="黑体" pitchFamily="2" charset="-122"/>
              </a:rPr>
              <a:t>牛顿爵士：是历史上曾出现过的最伟大、最有影响的</a:t>
            </a:r>
            <a:r>
              <a:rPr lang="zh-CN" altLang="en-US" dirty="0" smtClean="0">
                <a:latin typeface="黑体" pitchFamily="2" charset="-122"/>
                <a:ea typeface="黑体" pitchFamily="2" charset="-122"/>
                <a:hlinkClick r:id="rId3" action="ppaction://hlinkfile"/>
              </a:rPr>
              <a:t>科学家</a:t>
            </a:r>
            <a:r>
              <a:rPr lang="zh-CN" altLang="en-US" dirty="0" smtClean="0">
                <a:latin typeface="黑体" pitchFamily="2" charset="-122"/>
                <a:ea typeface="黑体" pitchFamily="2" charset="-122"/>
              </a:rPr>
              <a:t>，同时也是</a:t>
            </a:r>
            <a:r>
              <a:rPr lang="zh-CN" altLang="en-US" dirty="0" smtClean="0">
                <a:latin typeface="黑体" pitchFamily="2" charset="-122"/>
                <a:ea typeface="黑体" pitchFamily="2" charset="-122"/>
                <a:hlinkClick r:id="rId4" action="ppaction://hlinkfile"/>
              </a:rPr>
              <a:t>物理学家</a:t>
            </a:r>
            <a:r>
              <a:rPr lang="zh-CN" altLang="en-US" dirty="0" smtClean="0">
                <a:latin typeface="黑体" pitchFamily="2" charset="-122"/>
                <a:ea typeface="黑体" pitchFamily="2" charset="-122"/>
              </a:rPr>
              <a:t>、</a:t>
            </a:r>
            <a:r>
              <a:rPr lang="zh-CN" altLang="en-US" dirty="0" smtClean="0">
                <a:solidFill>
                  <a:srgbClr val="FFFF00"/>
                </a:solidFill>
                <a:latin typeface="黑体" pitchFamily="2" charset="-122"/>
                <a:ea typeface="黑体" pitchFamily="2" charset="-122"/>
                <a:hlinkClick r:id="rId5" action="ppaction://hlinkfile"/>
              </a:rPr>
              <a:t>数学家</a:t>
            </a:r>
            <a:r>
              <a:rPr lang="zh-CN" altLang="en-US" dirty="0" smtClean="0">
                <a:latin typeface="黑体" pitchFamily="2" charset="-122"/>
                <a:ea typeface="黑体" pitchFamily="2" charset="-122"/>
              </a:rPr>
              <a:t>和哲学家，晚年醉心于炼金术与神学。他在</a:t>
            </a:r>
            <a:r>
              <a:rPr lang="en-US" altLang="zh-CN" dirty="0" smtClean="0">
                <a:latin typeface="黑体" pitchFamily="2" charset="-122"/>
                <a:ea typeface="黑体" pitchFamily="2" charset="-122"/>
              </a:rPr>
              <a:t>1687</a:t>
            </a:r>
            <a:r>
              <a:rPr lang="zh-CN" altLang="en-US" dirty="0" smtClean="0">
                <a:latin typeface="黑体" pitchFamily="2" charset="-122"/>
                <a:ea typeface="黑体" pitchFamily="2" charset="-122"/>
              </a:rPr>
              <a:t>年</a:t>
            </a:r>
            <a:r>
              <a:rPr lang="en-US" altLang="zh-CN" dirty="0" smtClean="0">
                <a:latin typeface="黑体" pitchFamily="2" charset="-122"/>
                <a:ea typeface="黑体" pitchFamily="2" charset="-122"/>
              </a:rPr>
              <a:t>7</a:t>
            </a:r>
            <a:r>
              <a:rPr lang="zh-CN" altLang="en-US" dirty="0" smtClean="0">
                <a:latin typeface="黑体" pitchFamily="2" charset="-122"/>
                <a:ea typeface="黑体" pitchFamily="2" charset="-122"/>
              </a:rPr>
              <a:t>月</a:t>
            </a:r>
            <a:r>
              <a:rPr lang="en-US" altLang="zh-CN" dirty="0" smtClean="0">
                <a:latin typeface="黑体" pitchFamily="2" charset="-122"/>
                <a:ea typeface="黑体" pitchFamily="2" charset="-122"/>
              </a:rPr>
              <a:t>5</a:t>
            </a:r>
            <a:r>
              <a:rPr lang="zh-CN" altLang="en-US" dirty="0" smtClean="0">
                <a:latin typeface="黑体" pitchFamily="2" charset="-122"/>
                <a:ea typeface="黑体" pitchFamily="2" charset="-122"/>
              </a:rPr>
              <a:t>日发表的不朽著作</a:t>
            </a:r>
            <a:r>
              <a:rPr lang="en-US" altLang="zh-CN" dirty="0" smtClean="0">
                <a:latin typeface="黑体" pitchFamily="2" charset="-122"/>
                <a:ea typeface="黑体" pitchFamily="2" charset="-122"/>
              </a:rPr>
              <a:t>《</a:t>
            </a:r>
            <a:r>
              <a:rPr lang="zh-CN" altLang="en-US" dirty="0" smtClean="0">
                <a:latin typeface="黑体" pitchFamily="2" charset="-122"/>
                <a:ea typeface="黑体" pitchFamily="2" charset="-122"/>
                <a:hlinkClick r:id="rId6" action="ppaction://hlinkfile"/>
              </a:rPr>
              <a:t>自然哲学的数学原理</a:t>
            </a:r>
            <a:r>
              <a:rPr lang="en-US" altLang="zh-CN" dirty="0" smtClean="0">
                <a:latin typeface="黑体" pitchFamily="2" charset="-122"/>
                <a:ea typeface="黑体" pitchFamily="2" charset="-122"/>
              </a:rPr>
              <a:t>》</a:t>
            </a:r>
            <a:r>
              <a:rPr lang="zh-CN" altLang="en-US" dirty="0" smtClean="0">
                <a:latin typeface="黑体" pitchFamily="2" charset="-122"/>
                <a:ea typeface="黑体" pitchFamily="2" charset="-122"/>
              </a:rPr>
              <a:t>里用数学方法证明了宇宙中最基本的法则</a:t>
            </a:r>
            <a:r>
              <a:rPr lang="en-US" altLang="zh-CN" dirty="0" smtClean="0">
                <a:latin typeface="黑体" pitchFamily="2" charset="-122"/>
                <a:ea typeface="黑体" pitchFamily="2" charset="-122"/>
              </a:rPr>
              <a:t>——</a:t>
            </a:r>
            <a:r>
              <a:rPr lang="zh-CN" altLang="en-US" dirty="0" smtClean="0">
                <a:latin typeface="黑体" pitchFamily="2" charset="-122"/>
                <a:ea typeface="黑体" pitchFamily="2" charset="-122"/>
                <a:hlinkClick r:id="rId7" action="ppaction://hlinkfile"/>
              </a:rPr>
              <a:t>万有引力定律</a:t>
            </a:r>
            <a:r>
              <a:rPr lang="zh-CN" altLang="en-US" dirty="0" smtClean="0">
                <a:latin typeface="黑体" pitchFamily="2" charset="-122"/>
                <a:ea typeface="黑体" pitchFamily="2" charset="-122"/>
              </a:rPr>
              <a:t>和三大运动定律。这四条定律构成了一个统一的体系，被认为是“人类智慧史上最伟大的一个成就”，由此奠定了之后三个世纪中物理世界的科学观点，并成为现代工程学的基础。牛顿为人类建立起“理性主义”的旗帜，开启</a:t>
            </a:r>
            <a:r>
              <a:rPr lang="zh-CN" altLang="en-US" dirty="0" smtClean="0">
                <a:latin typeface="黑体" pitchFamily="2" charset="-122"/>
                <a:ea typeface="黑体" pitchFamily="2" charset="-122"/>
                <a:hlinkClick r:id="rId8" action="ppaction://hlinkfile"/>
              </a:rPr>
              <a:t>工业革命</a:t>
            </a:r>
            <a:r>
              <a:rPr lang="zh-CN" altLang="en-US" dirty="0" smtClean="0">
                <a:latin typeface="黑体" pitchFamily="2" charset="-122"/>
                <a:ea typeface="黑体" pitchFamily="2" charset="-122"/>
              </a:rPr>
              <a:t>的大门。牛顿逝世后被安葬于</a:t>
            </a:r>
            <a:r>
              <a:rPr lang="zh-CN" altLang="en-US" dirty="0" smtClean="0">
                <a:latin typeface="黑体" pitchFamily="2" charset="-122"/>
                <a:ea typeface="黑体" pitchFamily="2" charset="-122"/>
                <a:hlinkClick r:id="rId9" action="ppaction://hlinkfile"/>
              </a:rPr>
              <a:t>威斯敏斯特大教堂</a:t>
            </a:r>
            <a:r>
              <a:rPr lang="zh-CN" altLang="en-US" dirty="0" smtClean="0">
                <a:latin typeface="黑体" pitchFamily="2" charset="-122"/>
                <a:ea typeface="黑体" pitchFamily="2" charset="-122"/>
              </a:rPr>
              <a:t>，成为在此长眠的第一个科学家。</a:t>
            </a:r>
            <a:endParaRPr lang="zh-CN" altLang="en-US" dirty="0">
              <a:latin typeface="黑体" pitchFamily="2" charset="-122"/>
              <a:ea typeface="黑体" pitchFamily="2" charset="-122"/>
            </a:endParaRP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42910" y="1000108"/>
            <a:ext cx="7772400" cy="1643074"/>
          </a:xfrm>
        </p:spPr>
        <p:txBody>
          <a:bodyPr/>
          <a:lstStyle/>
          <a:p>
            <a:pPr algn="l" eaLnBrk="1" hangingPunct="1"/>
            <a:r>
              <a:rPr lang="zh-CN" altLang="en-US" sz="3200" b="1" dirty="0" smtClean="0">
                <a:ea typeface="黑体" pitchFamily="2" charset="-122"/>
              </a:rPr>
              <a:t>英国科学家牛顿总结了伽利略等人的研究成果，概括出一条重要的物理规律：</a:t>
            </a:r>
            <a:r>
              <a:rPr lang="en-US" altLang="zh-CN" sz="3200" b="1" dirty="0" smtClean="0">
                <a:ea typeface="黑体" pitchFamily="2" charset="-122"/>
              </a:rPr>
              <a:t/>
            </a:r>
            <a:br>
              <a:rPr lang="en-US" altLang="zh-CN" sz="3200" b="1" dirty="0" smtClean="0">
                <a:ea typeface="黑体" pitchFamily="2" charset="-122"/>
              </a:rPr>
            </a:br>
            <a:r>
              <a:rPr lang="en-US" altLang="zh-CN" sz="3200" b="1" dirty="0" smtClean="0">
                <a:ea typeface="黑体" pitchFamily="2" charset="-122"/>
              </a:rPr>
              <a:t>                                    </a:t>
            </a:r>
            <a:r>
              <a:rPr lang="en-US" altLang="zh-CN" sz="3200" b="1" dirty="0" smtClean="0">
                <a:solidFill>
                  <a:srgbClr val="FF0000"/>
                </a:solidFill>
                <a:ea typeface="黑体" pitchFamily="2" charset="-122"/>
              </a:rPr>
              <a:t>——</a:t>
            </a:r>
            <a:r>
              <a:rPr lang="zh-CN" altLang="en-US" sz="3200" b="1" dirty="0" smtClean="0">
                <a:solidFill>
                  <a:srgbClr val="FF0000"/>
                </a:solidFill>
                <a:ea typeface="黑体" pitchFamily="2" charset="-122"/>
              </a:rPr>
              <a:t>牛顿第一定律</a:t>
            </a:r>
          </a:p>
        </p:txBody>
      </p:sp>
      <p:sp>
        <p:nvSpPr>
          <p:cNvPr id="21507" name="Rectangle 3"/>
          <p:cNvSpPr>
            <a:spLocks noChangeArrowheads="1"/>
          </p:cNvSpPr>
          <p:nvPr/>
        </p:nvSpPr>
        <p:spPr bwMode="auto">
          <a:xfrm>
            <a:off x="0" y="2857496"/>
            <a:ext cx="9144000" cy="3313112"/>
          </a:xfrm>
          <a:prstGeom prst="rect">
            <a:avLst/>
          </a:prstGeom>
          <a:noFill/>
          <a:ln w="9525">
            <a:noFill/>
            <a:miter lim="800000"/>
            <a:headEnd/>
            <a:tailEnd/>
          </a:ln>
        </p:spPr>
        <p:txBody>
          <a:bodyPr anchor="ctr"/>
          <a:lstStyle/>
          <a:p>
            <a:r>
              <a:rPr lang="zh-CN" altLang="en-US" sz="3600" dirty="0">
                <a:solidFill>
                  <a:schemeClr val="tx2"/>
                </a:solidFill>
                <a:ea typeface="黑体" pitchFamily="2" charset="-122"/>
              </a:rPr>
              <a:t>        </a:t>
            </a:r>
            <a:r>
              <a:rPr lang="en-US" altLang="zh-CN" sz="3600" dirty="0" smtClean="0">
                <a:solidFill>
                  <a:schemeClr val="tx2"/>
                </a:solidFill>
                <a:ea typeface="黑体" pitchFamily="2" charset="-122"/>
              </a:rPr>
              <a:t>1</a:t>
            </a:r>
            <a:r>
              <a:rPr lang="zh-CN" altLang="en-US" sz="3600" dirty="0" smtClean="0">
                <a:solidFill>
                  <a:schemeClr val="tx2"/>
                </a:solidFill>
                <a:ea typeface="黑体" pitchFamily="2" charset="-122"/>
              </a:rPr>
              <a:t>、牛顿第一定律内容：</a:t>
            </a:r>
            <a:r>
              <a:rPr lang="zh-CN" altLang="en-US" sz="4800" dirty="0" smtClean="0">
                <a:solidFill>
                  <a:srgbClr val="FF0000"/>
                </a:solidFill>
                <a:ea typeface="黑体" pitchFamily="2" charset="-122"/>
              </a:rPr>
              <a:t>一</a:t>
            </a:r>
            <a:r>
              <a:rPr lang="zh-CN" altLang="en-US" sz="4800" dirty="0">
                <a:solidFill>
                  <a:srgbClr val="FF0000"/>
                </a:solidFill>
                <a:ea typeface="黑体" pitchFamily="2" charset="-122"/>
              </a:rPr>
              <a:t>切物体</a:t>
            </a:r>
            <a:r>
              <a:rPr lang="zh-CN" altLang="en-US" sz="4800" dirty="0">
                <a:solidFill>
                  <a:schemeClr val="tx2"/>
                </a:solidFill>
                <a:ea typeface="黑体" pitchFamily="2" charset="-122"/>
              </a:rPr>
              <a:t>在</a:t>
            </a:r>
            <a:r>
              <a:rPr lang="zh-CN" altLang="en-US" sz="4800" dirty="0">
                <a:solidFill>
                  <a:srgbClr val="FF0000"/>
                </a:solidFill>
                <a:ea typeface="黑体" pitchFamily="2" charset="-122"/>
              </a:rPr>
              <a:t>没有受到力的作用</a:t>
            </a:r>
            <a:r>
              <a:rPr lang="zh-CN" altLang="en-US" sz="4800" dirty="0">
                <a:solidFill>
                  <a:schemeClr val="tx2"/>
                </a:solidFill>
                <a:ea typeface="黑体" pitchFamily="2" charset="-122"/>
              </a:rPr>
              <a:t>时，</a:t>
            </a:r>
            <a:r>
              <a:rPr lang="zh-CN" altLang="en-US" sz="4800" dirty="0">
                <a:solidFill>
                  <a:srgbClr val="FF0000"/>
                </a:solidFill>
                <a:ea typeface="黑体" pitchFamily="2" charset="-122"/>
              </a:rPr>
              <a:t>总</a:t>
            </a:r>
            <a:r>
              <a:rPr lang="zh-CN" altLang="en-US" sz="4800" dirty="0">
                <a:solidFill>
                  <a:schemeClr val="tx2"/>
                </a:solidFill>
                <a:ea typeface="黑体" pitchFamily="2" charset="-122"/>
              </a:rPr>
              <a:t>保持</a:t>
            </a:r>
            <a:r>
              <a:rPr lang="zh-CN" altLang="en-US" sz="4800" dirty="0">
                <a:solidFill>
                  <a:srgbClr val="FF0000"/>
                </a:solidFill>
                <a:ea typeface="黑体" pitchFamily="2" charset="-122"/>
              </a:rPr>
              <a:t>静止状态</a:t>
            </a:r>
            <a:r>
              <a:rPr lang="zh-CN" altLang="en-US" sz="4800" dirty="0">
                <a:solidFill>
                  <a:srgbClr val="3333FF"/>
                </a:solidFill>
                <a:ea typeface="黑体" pitchFamily="2" charset="-122"/>
              </a:rPr>
              <a:t>或</a:t>
            </a:r>
            <a:r>
              <a:rPr lang="zh-CN" altLang="en-US" sz="4800" dirty="0">
                <a:solidFill>
                  <a:srgbClr val="FF0000"/>
                </a:solidFill>
                <a:ea typeface="黑体" pitchFamily="2" charset="-122"/>
              </a:rPr>
              <a:t>匀速直线运动状态</a:t>
            </a:r>
            <a:r>
              <a:rPr lang="zh-CN" altLang="en-US" sz="4800" dirty="0">
                <a:solidFill>
                  <a:schemeClr val="tx2"/>
                </a:solidFill>
                <a:ea typeface="黑体" pitchFamily="2" charset="-122"/>
              </a:rPr>
              <a:t>。这就是著名的</a:t>
            </a:r>
            <a:r>
              <a:rPr lang="zh-CN" altLang="en-US" sz="4800" dirty="0">
                <a:solidFill>
                  <a:srgbClr val="FF0000"/>
                </a:solidFill>
                <a:ea typeface="黑体" pitchFamily="2" charset="-122"/>
              </a:rPr>
              <a:t>牛顿第一定律</a:t>
            </a:r>
            <a:r>
              <a:rPr lang="zh-CN" altLang="en-US" sz="4800" dirty="0">
                <a:solidFill>
                  <a:schemeClr val="tx2"/>
                </a:solidFill>
                <a:ea typeface="黑体" pitchFamily="2" charset="-122"/>
              </a:rPr>
              <a:t>。</a:t>
            </a:r>
          </a:p>
        </p:txBody>
      </p:sp>
      <p:sp>
        <p:nvSpPr>
          <p:cNvPr id="4" name="TextBox 3"/>
          <p:cNvSpPr txBox="1"/>
          <p:nvPr/>
        </p:nvSpPr>
        <p:spPr>
          <a:xfrm>
            <a:off x="642910" y="214290"/>
            <a:ext cx="7673506" cy="769441"/>
          </a:xfrm>
          <a:prstGeom prst="rect">
            <a:avLst/>
          </a:prstGeom>
          <a:noFill/>
        </p:spPr>
        <p:txBody>
          <a:bodyPr wrap="square" rtlCol="0">
            <a:spAutoFit/>
          </a:bodyPr>
          <a:lstStyle/>
          <a:p>
            <a:r>
              <a:rPr lang="zh-CN" altLang="en-US" sz="4400" dirty="0" smtClean="0">
                <a:solidFill>
                  <a:srgbClr val="FF0000"/>
                </a:solidFill>
                <a:latin typeface="黑体" pitchFamily="2" charset="-122"/>
                <a:ea typeface="黑体" pitchFamily="2" charset="-122"/>
              </a:rPr>
              <a:t>知识点二</a:t>
            </a:r>
            <a:r>
              <a:rPr lang="zh-CN" altLang="en-US" sz="4400" dirty="0" smtClean="0">
                <a:solidFill>
                  <a:srgbClr val="FF0000"/>
                </a:solidFill>
                <a:latin typeface="黑体" pitchFamily="2" charset="-122"/>
                <a:ea typeface="黑体" pitchFamily="2" charset="-122"/>
              </a:rPr>
              <a:t>、牛顿第一定律</a:t>
            </a:r>
            <a:endParaRPr lang="zh-CN" altLang="en-US" sz="4400" dirty="0">
              <a:solidFill>
                <a:srgbClr val="FF000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07"/>
                                        </p:tgtEl>
                                        <p:attrNameLst>
                                          <p:attrName>style.visibility</p:attrName>
                                        </p:attrNameLst>
                                      </p:cBhvr>
                                      <p:to>
                                        <p:strVal val="visible"/>
                                      </p:to>
                                    </p:set>
                                    <p:anim calcmode="discrete" valueType="clr">
                                      <p:cBhvr override="childStyle">
                                        <p:cTn id="12" dur="80"/>
                                        <p:tgtEl>
                                          <p:spTgt spid="2150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07"/>
                                        </p:tgtEl>
                                        <p:attrNameLst>
                                          <p:attrName>fillcolor</p:attrName>
                                        </p:attrNameLst>
                                      </p:cBhvr>
                                      <p:tavLst>
                                        <p:tav tm="0">
                                          <p:val>
                                            <p:clrVal>
                                              <a:schemeClr val="accent2"/>
                                            </p:clrVal>
                                          </p:val>
                                        </p:tav>
                                        <p:tav tm="50000">
                                          <p:val>
                                            <p:clrVal>
                                              <a:schemeClr val="hlink"/>
                                            </p:clrVal>
                                          </p:val>
                                        </p:tav>
                                      </p:tavLst>
                                    </p:anim>
                                    <p:set>
                                      <p:cBhvr>
                                        <p:cTn id="14" dur="80"/>
                                        <p:tgtEl>
                                          <p:spTgt spid="215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48680"/>
            <a:ext cx="7416824" cy="3477875"/>
          </a:xfrm>
          <a:prstGeom prst="rect">
            <a:avLst/>
          </a:prstGeom>
          <a:noFill/>
        </p:spPr>
        <p:txBody>
          <a:bodyPr wrap="square" rtlCol="0">
            <a:spAutoFit/>
          </a:bodyPr>
          <a:lstStyle/>
          <a:p>
            <a:r>
              <a:rPr lang="zh-CN" altLang="en-US" sz="4400" dirty="0" smtClean="0"/>
              <a:t>本节课知识点：</a:t>
            </a:r>
            <a:endParaRPr lang="en-US" altLang="zh-CN" sz="4400" dirty="0" smtClean="0"/>
          </a:p>
          <a:p>
            <a:pPr marL="342900" indent="-342900">
              <a:buFont typeface="Wingdings" pitchFamily="2" charset="2"/>
              <a:buChar char="Ø"/>
            </a:pPr>
            <a:r>
              <a:rPr lang="zh-CN" altLang="en-US" sz="4400" dirty="0" smtClean="0"/>
              <a:t>知识点一：阻力对物体运动的影响</a:t>
            </a:r>
            <a:endParaRPr lang="en-US" altLang="zh-CN" sz="4400" dirty="0" smtClean="0"/>
          </a:p>
          <a:p>
            <a:pPr marL="342900" indent="-342900">
              <a:buFont typeface="Wingdings" pitchFamily="2" charset="2"/>
              <a:buChar char="Ø"/>
            </a:pPr>
            <a:r>
              <a:rPr lang="zh-CN" altLang="en-US" sz="4400" dirty="0"/>
              <a:t>知识</a:t>
            </a:r>
            <a:r>
              <a:rPr lang="zh-CN" altLang="en-US" sz="4400" dirty="0" smtClean="0"/>
              <a:t>点二：牛顿第一定律</a:t>
            </a:r>
            <a:endParaRPr lang="en-US" altLang="zh-CN" sz="4400" dirty="0" smtClean="0"/>
          </a:p>
          <a:p>
            <a:pPr marL="342900" indent="-342900">
              <a:buFont typeface="Wingdings" pitchFamily="2" charset="2"/>
              <a:buChar char="Ø"/>
            </a:pPr>
            <a:r>
              <a:rPr lang="zh-CN" altLang="en-US" sz="4400" dirty="0"/>
              <a:t>知识</a:t>
            </a:r>
            <a:r>
              <a:rPr lang="zh-CN" altLang="en-US" sz="4400" dirty="0" smtClean="0"/>
              <a:t>点三：惯性</a:t>
            </a:r>
            <a:endParaRPr lang="zh-CN" altLang="en-US" sz="4400" dirty="0"/>
          </a:p>
        </p:txBody>
      </p:sp>
    </p:spTree>
    <p:extLst>
      <p:ext uri="{BB962C8B-B14F-4D97-AF65-F5344CB8AC3E}">
        <p14:creationId xmlns:p14="http://schemas.microsoft.com/office/powerpoint/2010/main" val="3316898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250825" y="260350"/>
            <a:ext cx="8569325" cy="792163"/>
          </a:xfrm>
        </p:spPr>
        <p:txBody>
          <a:bodyPr/>
          <a:lstStyle/>
          <a:p>
            <a:pPr eaLnBrk="1" hangingPunct="1"/>
            <a:r>
              <a:rPr lang="en-US" altLang="zh-CN" b="1" dirty="0" smtClean="0">
                <a:solidFill>
                  <a:srgbClr val="FFFF00"/>
                </a:solidFill>
              </a:rPr>
              <a:t>2</a:t>
            </a:r>
            <a:r>
              <a:rPr lang="zh-CN" altLang="en-US" b="1" dirty="0" smtClean="0">
                <a:solidFill>
                  <a:srgbClr val="FFFF00"/>
                </a:solidFill>
              </a:rPr>
              <a:t>、牛顿第一定律的理解</a:t>
            </a:r>
          </a:p>
        </p:txBody>
      </p:sp>
      <p:sp>
        <p:nvSpPr>
          <p:cNvPr id="22531" name="Rectangle 1027"/>
          <p:cNvSpPr>
            <a:spLocks noGrp="1" noChangeArrowheads="1"/>
          </p:cNvSpPr>
          <p:nvPr>
            <p:ph type="body" idx="1"/>
          </p:nvPr>
        </p:nvSpPr>
        <p:spPr>
          <a:xfrm>
            <a:off x="428596" y="1628775"/>
            <a:ext cx="8358246" cy="3014671"/>
          </a:xfrm>
        </p:spPr>
        <p:txBody>
          <a:bodyPr/>
          <a:lstStyle/>
          <a:p>
            <a:pPr eaLnBrk="1" hangingPunct="1">
              <a:buFontTx/>
              <a:buNone/>
            </a:pPr>
            <a:r>
              <a:rPr lang="en-US" altLang="zh-CN" sz="5400" b="1" dirty="0" smtClean="0">
                <a:solidFill>
                  <a:srgbClr val="FFFF00"/>
                </a:solidFill>
                <a:ea typeface="黑体" pitchFamily="2" charset="-122"/>
              </a:rPr>
              <a:t>A</a:t>
            </a:r>
            <a:r>
              <a:rPr lang="zh-CN" altLang="en-US" sz="5400" b="1" dirty="0" smtClean="0">
                <a:solidFill>
                  <a:srgbClr val="FFFF00"/>
                </a:solidFill>
                <a:ea typeface="黑体" pitchFamily="2" charset="-122"/>
              </a:rPr>
              <a:t>、“一切物体”</a:t>
            </a:r>
            <a:r>
              <a:rPr lang="zh-CN" altLang="en-US" sz="5400" b="1" dirty="0" smtClean="0">
                <a:solidFill>
                  <a:schemeClr val="bg1"/>
                </a:solidFill>
              </a:rPr>
              <a:t>说明该定律对于所有物体都普遍适用的，不是特殊现象。</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825" y="260350"/>
            <a:ext cx="8569325" cy="792163"/>
          </a:xfrm>
        </p:spPr>
        <p:txBody>
          <a:bodyPr/>
          <a:lstStyle/>
          <a:p>
            <a:pPr eaLnBrk="1" hangingPunct="1"/>
            <a:r>
              <a:rPr lang="en-US" altLang="zh-CN" b="1" dirty="0" smtClean="0">
                <a:solidFill>
                  <a:srgbClr val="FFFF00"/>
                </a:solidFill>
              </a:rPr>
              <a:t>2</a:t>
            </a:r>
            <a:r>
              <a:rPr lang="zh-CN" altLang="en-US" b="1" dirty="0" smtClean="0">
                <a:solidFill>
                  <a:srgbClr val="FFFF00"/>
                </a:solidFill>
              </a:rPr>
              <a:t>、牛顿第一定律的理解</a:t>
            </a:r>
          </a:p>
        </p:txBody>
      </p:sp>
      <p:sp>
        <p:nvSpPr>
          <p:cNvPr id="23555" name="Rectangle 3"/>
          <p:cNvSpPr>
            <a:spLocks noGrp="1" noChangeArrowheads="1"/>
          </p:cNvSpPr>
          <p:nvPr>
            <p:ph type="body" idx="1"/>
          </p:nvPr>
        </p:nvSpPr>
        <p:spPr>
          <a:xfrm>
            <a:off x="571472" y="2000240"/>
            <a:ext cx="7777162" cy="4143404"/>
          </a:xfrm>
        </p:spPr>
        <p:txBody>
          <a:bodyPr/>
          <a:lstStyle/>
          <a:p>
            <a:pPr eaLnBrk="1" hangingPunct="1">
              <a:buFontTx/>
              <a:buNone/>
            </a:pPr>
            <a:r>
              <a:rPr lang="en-US" altLang="zh-CN" sz="4000" b="1" dirty="0" smtClean="0">
                <a:solidFill>
                  <a:srgbClr val="FFFF00"/>
                </a:solidFill>
                <a:ea typeface="黑体" pitchFamily="2" charset="-122"/>
              </a:rPr>
              <a:t>B</a:t>
            </a:r>
            <a:r>
              <a:rPr lang="zh-CN" altLang="en-US" sz="4000" b="1" dirty="0" smtClean="0">
                <a:solidFill>
                  <a:srgbClr val="FFFF00"/>
                </a:solidFill>
                <a:ea typeface="黑体" pitchFamily="2" charset="-122"/>
              </a:rPr>
              <a:t>、“没有受到力的作用”</a:t>
            </a:r>
            <a:r>
              <a:rPr lang="zh-CN" altLang="en-US" sz="4000" b="1" dirty="0" smtClean="0">
                <a:solidFill>
                  <a:schemeClr val="bg1"/>
                </a:solidFill>
              </a:rPr>
              <a:t>是该定律成立的条件。</a:t>
            </a:r>
          </a:p>
          <a:p>
            <a:pPr eaLnBrk="1" hangingPunct="1">
              <a:buFontTx/>
              <a:buNone/>
            </a:pPr>
            <a:r>
              <a:rPr lang="zh-CN" altLang="en-US" sz="4000" b="1" dirty="0" smtClean="0">
                <a:solidFill>
                  <a:schemeClr val="bg1"/>
                </a:solidFill>
              </a:rPr>
              <a:t>   由于</a:t>
            </a:r>
            <a:r>
              <a:rPr lang="zh-CN" altLang="en-US" sz="4000" b="1" dirty="0" smtClean="0">
                <a:solidFill>
                  <a:schemeClr val="bg1"/>
                </a:solidFill>
                <a:sym typeface="Wingdings" pitchFamily="2" charset="2"/>
              </a:rPr>
              <a:t>不受力的物体是不存在的；故应理解为</a:t>
            </a:r>
            <a:r>
              <a:rPr lang="en-US" altLang="zh-CN" sz="4000" b="1" dirty="0" smtClean="0">
                <a:solidFill>
                  <a:schemeClr val="bg1"/>
                </a:solidFill>
                <a:sym typeface="Wingdings" pitchFamily="2" charset="2"/>
              </a:rPr>
              <a:t>:</a:t>
            </a:r>
            <a:r>
              <a:rPr lang="zh-CN" altLang="en-US" sz="4000" b="1" dirty="0" smtClean="0">
                <a:solidFill>
                  <a:schemeClr val="bg1"/>
                </a:solidFill>
                <a:sym typeface="Wingdings" pitchFamily="2" charset="2"/>
              </a:rPr>
              <a:t>受的各力的合力为</a:t>
            </a:r>
            <a:r>
              <a:rPr lang="en-US" altLang="zh-CN" sz="4000" b="1" dirty="0" smtClean="0">
                <a:solidFill>
                  <a:schemeClr val="bg1"/>
                </a:solidFill>
                <a:sym typeface="Wingdings" pitchFamily="2" charset="2"/>
              </a:rPr>
              <a:t>0,</a:t>
            </a:r>
            <a:r>
              <a:rPr lang="zh-CN" altLang="en-US" sz="4000" b="1" dirty="0" smtClean="0">
                <a:solidFill>
                  <a:schemeClr val="bg1"/>
                </a:solidFill>
                <a:sym typeface="Wingdings" pitchFamily="2" charset="2"/>
              </a:rPr>
              <a:t>即</a:t>
            </a:r>
            <a:r>
              <a:rPr lang="en-US" altLang="zh-CN" sz="4000" b="1" dirty="0" smtClean="0">
                <a:solidFill>
                  <a:schemeClr val="bg1"/>
                </a:solidFill>
                <a:sym typeface="Wingdings" pitchFamily="2" charset="2"/>
              </a:rPr>
              <a:t>:</a:t>
            </a:r>
            <a:r>
              <a:rPr lang="en-US" altLang="zh-CN" sz="4000" b="1" dirty="0" smtClean="0">
                <a:solidFill>
                  <a:srgbClr val="FFFF00"/>
                </a:solidFill>
                <a:sym typeface="Wingdings" pitchFamily="2" charset="2"/>
              </a:rPr>
              <a:t>F</a:t>
            </a:r>
            <a:r>
              <a:rPr lang="zh-CN" altLang="en-US" sz="4000" b="1" baseline="-25000" dirty="0" smtClean="0">
                <a:solidFill>
                  <a:srgbClr val="FFFF00"/>
                </a:solidFill>
                <a:sym typeface="Wingdings" pitchFamily="2" charset="2"/>
              </a:rPr>
              <a:t>合</a:t>
            </a:r>
            <a:r>
              <a:rPr lang="en-US" altLang="zh-CN" sz="4000" b="1" dirty="0" smtClean="0">
                <a:solidFill>
                  <a:srgbClr val="FFFF00"/>
                </a:solidFill>
                <a:sym typeface="Wingdings" pitchFamily="2" charset="2"/>
              </a:rPr>
              <a:t>=0</a:t>
            </a:r>
            <a:r>
              <a:rPr lang="zh-CN" altLang="en-US" sz="4000" b="1" dirty="0" smtClean="0">
                <a:solidFill>
                  <a:schemeClr val="bg1"/>
                </a:solidFill>
                <a:sym typeface="Wingdings" pitchFamily="2" charset="2"/>
              </a:rPr>
              <a:t>。或者理想情况：物体确实没受力的作用。</a:t>
            </a:r>
            <a:endParaRPr lang="zh-CN" altLang="en-US" sz="4000" b="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57224" y="260350"/>
            <a:ext cx="7962926" cy="792163"/>
          </a:xfrm>
        </p:spPr>
        <p:txBody>
          <a:bodyPr/>
          <a:lstStyle/>
          <a:p>
            <a:pPr eaLnBrk="1" hangingPunct="1"/>
            <a:r>
              <a:rPr lang="en-US" altLang="zh-CN" b="1" dirty="0" smtClean="0">
                <a:solidFill>
                  <a:srgbClr val="FFFF00"/>
                </a:solidFill>
              </a:rPr>
              <a:t>2</a:t>
            </a:r>
            <a:r>
              <a:rPr lang="zh-CN" altLang="en-US" b="1" dirty="0" smtClean="0">
                <a:solidFill>
                  <a:srgbClr val="FFFF00"/>
                </a:solidFill>
              </a:rPr>
              <a:t>、牛顿第一定律的理解</a:t>
            </a:r>
          </a:p>
        </p:txBody>
      </p:sp>
      <p:sp>
        <p:nvSpPr>
          <p:cNvPr id="24579" name="Rectangle 3"/>
          <p:cNvSpPr>
            <a:spLocks noGrp="1" noChangeArrowheads="1"/>
          </p:cNvSpPr>
          <p:nvPr>
            <p:ph type="body" idx="1"/>
          </p:nvPr>
        </p:nvSpPr>
        <p:spPr>
          <a:xfrm>
            <a:off x="250825" y="1628775"/>
            <a:ext cx="8642350" cy="1728788"/>
          </a:xfrm>
        </p:spPr>
        <p:txBody>
          <a:bodyPr/>
          <a:lstStyle/>
          <a:p>
            <a:pPr eaLnBrk="1" hangingPunct="1">
              <a:buFontTx/>
              <a:buNone/>
            </a:pPr>
            <a:r>
              <a:rPr lang="en-US" altLang="zh-CN" sz="5400" b="1" dirty="0" smtClean="0">
                <a:solidFill>
                  <a:srgbClr val="FFFF00"/>
                </a:solidFill>
              </a:rPr>
              <a:t>C </a:t>
            </a:r>
            <a:r>
              <a:rPr lang="zh-CN" altLang="en-US" sz="4400" b="1" dirty="0" smtClean="0">
                <a:solidFill>
                  <a:srgbClr val="FFFF00"/>
                </a:solidFill>
                <a:ea typeface="黑体" pitchFamily="2" charset="-122"/>
              </a:rPr>
              <a:t>、“或”</a:t>
            </a:r>
            <a:r>
              <a:rPr lang="zh-CN" altLang="en-US" sz="4400" b="1" dirty="0" smtClean="0">
                <a:solidFill>
                  <a:schemeClr val="bg1"/>
                </a:solidFill>
              </a:rPr>
              <a:t>是指：两种状态必居其一，不能同时存在。</a:t>
            </a:r>
          </a:p>
          <a:p>
            <a:pPr eaLnBrk="1" hangingPunct="1">
              <a:buFontTx/>
              <a:buNone/>
            </a:pPr>
            <a:endParaRPr lang="zh-CN" altLang="en-US" sz="4400" b="1" dirty="0" smtClean="0">
              <a:solidFill>
                <a:srgbClr val="FFFF00"/>
              </a:solidFill>
            </a:endParaRPr>
          </a:p>
        </p:txBody>
      </p:sp>
      <p:grpSp>
        <p:nvGrpSpPr>
          <p:cNvPr id="24580" name="Group 8"/>
          <p:cNvGrpSpPr>
            <a:grpSpLocks/>
          </p:cNvGrpSpPr>
          <p:nvPr/>
        </p:nvGrpSpPr>
        <p:grpSpPr bwMode="auto">
          <a:xfrm>
            <a:off x="1042988" y="3573463"/>
            <a:ext cx="6913562" cy="844550"/>
            <a:chOff x="657" y="2251"/>
            <a:chExt cx="4355" cy="532"/>
          </a:xfrm>
        </p:grpSpPr>
        <p:sp>
          <p:nvSpPr>
            <p:cNvPr id="24584" name="Rectangle 5"/>
            <p:cNvSpPr>
              <a:spLocks noChangeArrowheads="1"/>
            </p:cNvSpPr>
            <p:nvPr/>
          </p:nvSpPr>
          <p:spPr bwMode="auto">
            <a:xfrm>
              <a:off x="657" y="2341"/>
              <a:ext cx="4355" cy="442"/>
            </a:xfrm>
            <a:prstGeom prst="rect">
              <a:avLst/>
            </a:prstGeom>
            <a:noFill/>
            <a:ln w="9525">
              <a:noFill/>
              <a:miter lim="800000"/>
              <a:headEnd/>
              <a:tailEnd/>
            </a:ln>
          </p:spPr>
          <p:txBody>
            <a:bodyPr>
              <a:spAutoFit/>
            </a:bodyPr>
            <a:lstStyle/>
            <a:p>
              <a:r>
                <a:rPr lang="zh-CN" altLang="en-US" sz="4000" dirty="0">
                  <a:solidFill>
                    <a:schemeClr val="bg1"/>
                  </a:solidFill>
                </a:rPr>
                <a:t>原来静止</a:t>
              </a:r>
              <a:r>
                <a:rPr lang="en-US" altLang="zh-CN" sz="4000" dirty="0">
                  <a:solidFill>
                    <a:schemeClr val="bg1"/>
                  </a:solidFill>
                </a:rPr>
                <a:t>————</a:t>
              </a:r>
              <a:r>
                <a:rPr lang="zh-CN" altLang="en-US" sz="4000" dirty="0">
                  <a:solidFill>
                    <a:srgbClr val="FFFF00"/>
                  </a:solidFill>
                </a:rPr>
                <a:t>保持静止</a:t>
              </a:r>
            </a:p>
          </p:txBody>
        </p:sp>
        <p:sp>
          <p:nvSpPr>
            <p:cNvPr id="24585" name="Rectangle 6"/>
            <p:cNvSpPr>
              <a:spLocks noChangeArrowheads="1"/>
            </p:cNvSpPr>
            <p:nvPr/>
          </p:nvSpPr>
          <p:spPr bwMode="auto">
            <a:xfrm>
              <a:off x="2245" y="2251"/>
              <a:ext cx="817" cy="327"/>
            </a:xfrm>
            <a:prstGeom prst="rect">
              <a:avLst/>
            </a:prstGeom>
            <a:noFill/>
            <a:ln w="9525">
              <a:noFill/>
              <a:miter lim="800000"/>
              <a:headEnd/>
              <a:tailEnd/>
            </a:ln>
          </p:spPr>
          <p:txBody>
            <a:bodyPr>
              <a:spAutoFit/>
            </a:bodyPr>
            <a:lstStyle/>
            <a:p>
              <a:r>
                <a:rPr lang="zh-CN" altLang="en-US" sz="2800" dirty="0">
                  <a:solidFill>
                    <a:srgbClr val="FFFF00"/>
                  </a:solidFill>
                </a:rPr>
                <a:t>不受力</a:t>
              </a:r>
            </a:p>
          </p:txBody>
        </p:sp>
      </p:grpSp>
      <p:grpSp>
        <p:nvGrpSpPr>
          <p:cNvPr id="24581" name="Group 9"/>
          <p:cNvGrpSpPr>
            <a:grpSpLocks/>
          </p:cNvGrpSpPr>
          <p:nvPr/>
        </p:nvGrpSpPr>
        <p:grpSpPr bwMode="auto">
          <a:xfrm>
            <a:off x="1042988" y="4652966"/>
            <a:ext cx="7815292" cy="862013"/>
            <a:chOff x="657" y="2931"/>
            <a:chExt cx="4762" cy="543"/>
          </a:xfrm>
        </p:grpSpPr>
        <p:sp>
          <p:nvSpPr>
            <p:cNvPr id="24582" name="Rectangle 4"/>
            <p:cNvSpPr>
              <a:spLocks noChangeArrowheads="1"/>
            </p:cNvSpPr>
            <p:nvPr/>
          </p:nvSpPr>
          <p:spPr bwMode="auto">
            <a:xfrm>
              <a:off x="657" y="3067"/>
              <a:ext cx="4762" cy="407"/>
            </a:xfrm>
            <a:prstGeom prst="rect">
              <a:avLst/>
            </a:prstGeom>
            <a:noFill/>
            <a:ln w="9525">
              <a:noFill/>
              <a:miter lim="800000"/>
              <a:headEnd/>
              <a:tailEnd/>
            </a:ln>
          </p:spPr>
          <p:txBody>
            <a:bodyPr>
              <a:spAutoFit/>
            </a:bodyPr>
            <a:lstStyle/>
            <a:p>
              <a:r>
                <a:rPr lang="zh-CN" altLang="en-US" sz="3600" dirty="0">
                  <a:solidFill>
                    <a:schemeClr val="bg1"/>
                  </a:solidFill>
                </a:rPr>
                <a:t>原来运动</a:t>
              </a:r>
              <a:r>
                <a:rPr lang="en-US" altLang="zh-CN" sz="3600" dirty="0" smtClean="0">
                  <a:solidFill>
                    <a:schemeClr val="bg1"/>
                  </a:solidFill>
                </a:rPr>
                <a:t>—————</a:t>
              </a:r>
              <a:r>
                <a:rPr lang="zh-CN" altLang="en-US" sz="3600" dirty="0">
                  <a:solidFill>
                    <a:srgbClr val="FFFF00"/>
                  </a:solidFill>
                </a:rPr>
                <a:t>作匀速直线运动</a:t>
              </a:r>
            </a:p>
          </p:txBody>
        </p:sp>
        <p:sp>
          <p:nvSpPr>
            <p:cNvPr id="24583" name="Rectangle 7"/>
            <p:cNvSpPr>
              <a:spLocks noChangeArrowheads="1"/>
            </p:cNvSpPr>
            <p:nvPr/>
          </p:nvSpPr>
          <p:spPr bwMode="auto">
            <a:xfrm>
              <a:off x="2064" y="2931"/>
              <a:ext cx="817" cy="327"/>
            </a:xfrm>
            <a:prstGeom prst="rect">
              <a:avLst/>
            </a:prstGeom>
            <a:noFill/>
            <a:ln w="9525">
              <a:noFill/>
              <a:miter lim="800000"/>
              <a:headEnd/>
              <a:tailEnd/>
            </a:ln>
          </p:spPr>
          <p:txBody>
            <a:bodyPr>
              <a:spAutoFit/>
            </a:bodyPr>
            <a:lstStyle/>
            <a:p>
              <a:r>
                <a:rPr lang="zh-CN" altLang="en-US" sz="2800" dirty="0">
                  <a:solidFill>
                    <a:srgbClr val="FFFF00"/>
                  </a:solidFill>
                </a:rPr>
                <a:t>不受力</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571472" y="1928802"/>
            <a:ext cx="8172450" cy="4714908"/>
          </a:xfrm>
        </p:spPr>
        <p:txBody>
          <a:bodyPr/>
          <a:lstStyle/>
          <a:p>
            <a:pPr eaLnBrk="1" hangingPunct="1">
              <a:buFontTx/>
              <a:buNone/>
            </a:pPr>
            <a:r>
              <a:rPr lang="en-US" altLang="zh-CN" sz="3600" b="1" dirty="0" smtClean="0">
                <a:solidFill>
                  <a:schemeClr val="bg1"/>
                </a:solidFill>
              </a:rPr>
              <a:t>D</a:t>
            </a:r>
            <a:r>
              <a:rPr lang="zh-CN" altLang="en-US" sz="3600" b="1" dirty="0" smtClean="0">
                <a:solidFill>
                  <a:schemeClr val="bg1"/>
                </a:solidFill>
              </a:rPr>
              <a:t>、由于不受力的情况实际是不存在的，所以牛顿第一定律并不是完全通过实验得出的。所以：</a:t>
            </a:r>
            <a:r>
              <a:rPr lang="zh-CN" altLang="en-US" sz="3600" b="1" dirty="0" smtClean="0">
                <a:solidFill>
                  <a:srgbClr val="FFFF00"/>
                </a:solidFill>
              </a:rPr>
              <a:t>牛顿第一定律</a:t>
            </a:r>
            <a:r>
              <a:rPr lang="zh-CN" altLang="en-US" sz="3600" b="1" dirty="0" smtClean="0">
                <a:solidFill>
                  <a:srgbClr val="FFFF00"/>
                </a:solidFill>
                <a:ea typeface="黑体" pitchFamily="2" charset="-122"/>
              </a:rPr>
              <a:t>不是实验定律</a:t>
            </a:r>
            <a:r>
              <a:rPr lang="zh-CN" altLang="en-US" sz="3600" b="1" dirty="0" smtClean="0">
                <a:solidFill>
                  <a:srgbClr val="FFFF00"/>
                </a:solidFill>
              </a:rPr>
              <a:t>，</a:t>
            </a:r>
            <a:r>
              <a:rPr lang="zh-CN" altLang="en-US" sz="3600" b="1" dirty="0" smtClean="0">
                <a:solidFill>
                  <a:schemeClr val="bg1"/>
                </a:solidFill>
              </a:rPr>
              <a:t>而是在大量</a:t>
            </a:r>
            <a:r>
              <a:rPr lang="zh-CN" altLang="en-US" sz="3600" b="1" dirty="0" smtClean="0">
                <a:solidFill>
                  <a:srgbClr val="FFFF00"/>
                </a:solidFill>
                <a:ea typeface="黑体" pitchFamily="2" charset="-122"/>
              </a:rPr>
              <a:t>实验事实</a:t>
            </a:r>
            <a:r>
              <a:rPr lang="zh-CN" altLang="en-US" sz="3600" b="1" dirty="0" smtClean="0">
                <a:solidFill>
                  <a:schemeClr val="bg1"/>
                </a:solidFill>
              </a:rPr>
              <a:t>的基础上，通过进一步的</a:t>
            </a:r>
            <a:r>
              <a:rPr lang="zh-CN" altLang="en-US" sz="3600" b="1" dirty="0" smtClean="0">
                <a:solidFill>
                  <a:srgbClr val="FFFF00"/>
                </a:solidFill>
                <a:ea typeface="黑体" pitchFamily="2" charset="-122"/>
              </a:rPr>
              <a:t>科学推理</a:t>
            </a:r>
            <a:r>
              <a:rPr lang="zh-CN" altLang="en-US" sz="3600" b="1" dirty="0" smtClean="0">
                <a:solidFill>
                  <a:schemeClr val="bg1"/>
                </a:solidFill>
              </a:rPr>
              <a:t>推理概括出来的，但由此推出的结论，经实践检验是正确的</a:t>
            </a:r>
            <a:r>
              <a:rPr lang="zh-CN" altLang="en-US" sz="3600" b="1" dirty="0" smtClean="0">
                <a:solidFill>
                  <a:srgbClr val="FFFF00"/>
                </a:solidFill>
              </a:rPr>
              <a:t>。因此不能用实验来直接验证。</a:t>
            </a:r>
          </a:p>
        </p:txBody>
      </p:sp>
      <p:sp>
        <p:nvSpPr>
          <p:cNvPr id="3" name="Rectangle 2"/>
          <p:cNvSpPr>
            <a:spLocks noGrp="1" noChangeArrowheads="1"/>
          </p:cNvSpPr>
          <p:nvPr>
            <p:ph type="title"/>
          </p:nvPr>
        </p:nvSpPr>
        <p:spPr>
          <a:xfrm>
            <a:off x="857224" y="260350"/>
            <a:ext cx="7962926" cy="792163"/>
          </a:xfrm>
        </p:spPr>
        <p:txBody>
          <a:bodyPr/>
          <a:lstStyle/>
          <a:p>
            <a:pPr eaLnBrk="1" hangingPunct="1"/>
            <a:r>
              <a:rPr lang="en-US" altLang="zh-CN" b="1" dirty="0" smtClean="0">
                <a:solidFill>
                  <a:srgbClr val="FFFF00"/>
                </a:solidFill>
              </a:rPr>
              <a:t>2</a:t>
            </a:r>
            <a:r>
              <a:rPr lang="zh-CN" altLang="en-US" b="1" dirty="0" smtClean="0">
                <a:solidFill>
                  <a:srgbClr val="FFFF00"/>
                </a:solidFill>
              </a:rPr>
              <a:t>、牛顿第一定律的理解</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28596" y="1357298"/>
            <a:ext cx="8280400" cy="4678365"/>
          </a:xfrm>
        </p:spPr>
        <p:txBody>
          <a:bodyPr/>
          <a:lstStyle/>
          <a:p>
            <a:pPr eaLnBrk="1" hangingPunct="1">
              <a:buFontTx/>
              <a:buNone/>
            </a:pPr>
            <a:r>
              <a:rPr lang="en-US" altLang="zh-CN" sz="3600" b="1" dirty="0" smtClean="0">
                <a:solidFill>
                  <a:schemeClr val="bg1"/>
                </a:solidFill>
              </a:rPr>
              <a:t>E</a:t>
            </a:r>
            <a:r>
              <a:rPr lang="zh-CN" altLang="en-US" sz="3600" b="1" dirty="0" smtClean="0">
                <a:solidFill>
                  <a:schemeClr val="bg1"/>
                </a:solidFill>
              </a:rPr>
              <a:t>、</a:t>
            </a:r>
            <a:r>
              <a:rPr lang="zh-CN" altLang="en-US" sz="3600" b="1" dirty="0" smtClean="0">
                <a:solidFill>
                  <a:srgbClr val="FFFF00"/>
                </a:solidFill>
              </a:rPr>
              <a:t>由牛顿第一定律可知：</a:t>
            </a:r>
            <a:r>
              <a:rPr lang="zh-CN" altLang="en-US" sz="3600" b="1" dirty="0" smtClean="0">
                <a:solidFill>
                  <a:schemeClr val="bg1"/>
                </a:solidFill>
              </a:rPr>
              <a:t>一切物体都有保持运动状态不变的性质，说明运动不需要力来维持，原来运动的物体，不受任何外力时，将保持匀速直线运动状态；原来静止的物体，不受任何外力时，将保持静止状态。  </a:t>
            </a:r>
            <a:r>
              <a:rPr lang="zh-CN" altLang="en-US" sz="3600" b="1" dirty="0" smtClean="0">
                <a:solidFill>
                  <a:srgbClr val="FFFF00"/>
                </a:solidFill>
              </a:rPr>
              <a:t>因此：力不是维持物体运动的原因，而是改变物体运动状态的原因。</a:t>
            </a:r>
          </a:p>
        </p:txBody>
      </p:sp>
      <p:sp>
        <p:nvSpPr>
          <p:cNvPr id="3" name="Rectangle 2"/>
          <p:cNvSpPr>
            <a:spLocks noGrp="1" noChangeArrowheads="1"/>
          </p:cNvSpPr>
          <p:nvPr>
            <p:ph type="title"/>
          </p:nvPr>
        </p:nvSpPr>
        <p:spPr>
          <a:xfrm>
            <a:off x="857224" y="260350"/>
            <a:ext cx="7962926" cy="792163"/>
          </a:xfrm>
        </p:spPr>
        <p:txBody>
          <a:bodyPr/>
          <a:lstStyle/>
          <a:p>
            <a:pPr eaLnBrk="1" hangingPunct="1"/>
            <a:r>
              <a:rPr lang="en-US" altLang="zh-CN" b="1" dirty="0" smtClean="0">
                <a:solidFill>
                  <a:srgbClr val="FFFF00"/>
                </a:solidFill>
              </a:rPr>
              <a:t>2</a:t>
            </a:r>
            <a:r>
              <a:rPr lang="zh-CN" altLang="en-US" b="1" dirty="0" smtClean="0">
                <a:solidFill>
                  <a:srgbClr val="FFFF00"/>
                </a:solidFill>
              </a:rPr>
              <a:t>、牛顿第一定律的理解</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762000" y="152400"/>
            <a:ext cx="7772400" cy="1143000"/>
          </a:xfrm>
        </p:spPr>
        <p:txBody>
          <a:bodyPr/>
          <a:lstStyle/>
          <a:p>
            <a:pPr eaLnBrk="1" hangingPunct="1"/>
            <a:r>
              <a:rPr lang="zh-CN" altLang="en-US" sz="5400" b="1" dirty="0" smtClean="0">
                <a:solidFill>
                  <a:srgbClr val="FF0000"/>
                </a:solidFill>
              </a:rPr>
              <a:t>知识点三</a:t>
            </a:r>
            <a:r>
              <a:rPr lang="zh-CN" altLang="en-US" sz="5400" b="1" dirty="0" smtClean="0">
                <a:solidFill>
                  <a:srgbClr val="FF0000"/>
                </a:solidFill>
              </a:rPr>
              <a:t>、惯性</a:t>
            </a:r>
          </a:p>
        </p:txBody>
      </p:sp>
      <p:sp>
        <p:nvSpPr>
          <p:cNvPr id="34819" name="Rectangle 3"/>
          <p:cNvSpPr>
            <a:spLocks noChangeArrowheads="1"/>
          </p:cNvSpPr>
          <p:nvPr/>
        </p:nvSpPr>
        <p:spPr bwMode="auto">
          <a:xfrm>
            <a:off x="685800" y="3573463"/>
            <a:ext cx="8458200" cy="1066800"/>
          </a:xfrm>
          <a:prstGeom prst="rect">
            <a:avLst/>
          </a:prstGeom>
          <a:noFill/>
          <a:ln w="9525">
            <a:noFill/>
            <a:miter lim="800000"/>
            <a:headEnd/>
            <a:tailEnd/>
          </a:ln>
        </p:spPr>
        <p:txBody>
          <a:bodyPr anchor="ctr"/>
          <a:lstStyle/>
          <a:p>
            <a:endParaRPr lang="zh-CN" altLang="en-US" sz="4000">
              <a:solidFill>
                <a:schemeClr val="tx2"/>
              </a:solidFill>
            </a:endParaRPr>
          </a:p>
        </p:txBody>
      </p:sp>
      <p:sp>
        <p:nvSpPr>
          <p:cNvPr id="34822" name="Rectangle 6"/>
          <p:cNvSpPr>
            <a:spLocks noChangeArrowheads="1"/>
          </p:cNvSpPr>
          <p:nvPr/>
        </p:nvSpPr>
        <p:spPr bwMode="auto">
          <a:xfrm>
            <a:off x="381000" y="1447800"/>
            <a:ext cx="8458200" cy="2266952"/>
          </a:xfrm>
          <a:prstGeom prst="rect">
            <a:avLst/>
          </a:prstGeom>
          <a:solidFill>
            <a:schemeClr val="accent1"/>
          </a:solidFill>
          <a:ln w="9525">
            <a:noFill/>
            <a:miter lim="800000"/>
            <a:headEnd/>
            <a:tailEnd/>
          </a:ln>
        </p:spPr>
        <p:txBody>
          <a:bodyPr anchor="ctr"/>
          <a:lstStyle/>
          <a:p>
            <a:r>
              <a:rPr lang="en-US" altLang="zh-CN" sz="4400" dirty="0" smtClean="0">
                <a:solidFill>
                  <a:srgbClr val="FF0000"/>
                </a:solidFill>
                <a:latin typeface="黑体" pitchFamily="2" charset="-122"/>
                <a:ea typeface="黑体" pitchFamily="2" charset="-122"/>
              </a:rPr>
              <a:t>1</a:t>
            </a:r>
            <a:r>
              <a:rPr lang="zh-CN" altLang="en-US" sz="4400" dirty="0" smtClean="0">
                <a:solidFill>
                  <a:srgbClr val="FF0000"/>
                </a:solidFill>
                <a:latin typeface="黑体" pitchFamily="2" charset="-122"/>
                <a:ea typeface="黑体" pitchFamily="2" charset="-122"/>
              </a:rPr>
              <a:t>、惯</a:t>
            </a:r>
            <a:r>
              <a:rPr lang="zh-CN" altLang="en-US" sz="4400" dirty="0">
                <a:solidFill>
                  <a:srgbClr val="FF0000"/>
                </a:solidFill>
                <a:latin typeface="黑体" pitchFamily="2" charset="-122"/>
                <a:ea typeface="黑体" pitchFamily="2" charset="-122"/>
              </a:rPr>
              <a:t>性</a:t>
            </a:r>
            <a:r>
              <a:rPr lang="zh-CN" altLang="en-US" sz="4400" dirty="0" smtClean="0">
                <a:solidFill>
                  <a:srgbClr val="FF0000"/>
                </a:solidFill>
                <a:latin typeface="黑体" pitchFamily="2" charset="-122"/>
                <a:ea typeface="黑体" pitchFamily="2" charset="-122"/>
              </a:rPr>
              <a:t>：一切</a:t>
            </a:r>
            <a:r>
              <a:rPr lang="zh-CN" altLang="en-US" sz="4400" dirty="0" smtClean="0">
                <a:latin typeface="黑体" pitchFamily="2" charset="-122"/>
                <a:ea typeface="黑体" pitchFamily="2" charset="-122"/>
              </a:rPr>
              <a:t>物体</a:t>
            </a:r>
            <a:r>
              <a:rPr lang="zh-CN" altLang="en-US" sz="4400" dirty="0" smtClean="0">
                <a:solidFill>
                  <a:srgbClr val="FF0000"/>
                </a:solidFill>
                <a:latin typeface="黑体" pitchFamily="2" charset="-122"/>
                <a:ea typeface="黑体" pitchFamily="2" charset="-122"/>
              </a:rPr>
              <a:t>都有保</a:t>
            </a:r>
            <a:r>
              <a:rPr lang="zh-CN" altLang="en-US" sz="4400" dirty="0">
                <a:solidFill>
                  <a:srgbClr val="FF0000"/>
                </a:solidFill>
                <a:latin typeface="黑体" pitchFamily="2" charset="-122"/>
                <a:ea typeface="黑体" pitchFamily="2" charset="-122"/>
              </a:rPr>
              <a:t>持原有运动状态不变的特</a:t>
            </a:r>
            <a:r>
              <a:rPr lang="zh-CN" altLang="en-US" sz="4400" dirty="0" smtClean="0">
                <a:solidFill>
                  <a:srgbClr val="FF0000"/>
                </a:solidFill>
                <a:latin typeface="黑体" pitchFamily="2" charset="-122"/>
                <a:ea typeface="黑体" pitchFamily="2" charset="-122"/>
              </a:rPr>
              <a:t>性叫做惯性。</a:t>
            </a:r>
            <a:r>
              <a:rPr lang="zh-CN" altLang="en-US" sz="4400" dirty="0" smtClean="0">
                <a:solidFill>
                  <a:schemeClr val="tx2"/>
                </a:solidFill>
                <a:latin typeface="黑体" pitchFamily="2" charset="-122"/>
                <a:ea typeface="黑体" pitchFamily="2" charset="-122"/>
              </a:rPr>
              <a:t>牛顿第一定律也叫惯性定律。</a:t>
            </a:r>
            <a:endParaRPr lang="zh-CN" altLang="en-US" sz="4400" dirty="0">
              <a:solidFill>
                <a:schemeClr val="tx2"/>
              </a:solidFill>
              <a:latin typeface="黑体" pitchFamily="2" charset="-122"/>
              <a:ea typeface="黑体" pitchFamily="2" charset="-122"/>
            </a:endParaRPr>
          </a:p>
        </p:txBody>
      </p:sp>
      <p:sp>
        <p:nvSpPr>
          <p:cNvPr id="27653" name="Rectangle 7"/>
          <p:cNvSpPr>
            <a:spLocks noChangeArrowheads="1"/>
          </p:cNvSpPr>
          <p:nvPr/>
        </p:nvSpPr>
        <p:spPr bwMode="auto">
          <a:xfrm>
            <a:off x="357158" y="4429132"/>
            <a:ext cx="8501122" cy="1754326"/>
          </a:xfrm>
          <a:prstGeom prst="rect">
            <a:avLst/>
          </a:prstGeom>
          <a:noFill/>
          <a:ln w="9525">
            <a:noFill/>
            <a:miter lim="800000"/>
            <a:headEnd/>
            <a:tailEnd/>
          </a:ln>
        </p:spPr>
        <p:txBody>
          <a:bodyPr wrap="square">
            <a:spAutoFit/>
          </a:bodyPr>
          <a:lstStyle/>
          <a:p>
            <a:r>
              <a:rPr lang="zh-CN" altLang="en-US" sz="3600" dirty="0" smtClean="0">
                <a:ea typeface="楷体_GB2312" pitchFamily="49" charset="-122"/>
              </a:rPr>
              <a:t>原来静</a:t>
            </a:r>
            <a:r>
              <a:rPr lang="zh-CN" altLang="en-US" sz="3600" dirty="0">
                <a:ea typeface="楷体_GB2312" pitchFamily="49" charset="-122"/>
              </a:rPr>
              <a:t>止的物</a:t>
            </a:r>
            <a:r>
              <a:rPr lang="zh-CN" altLang="en-US" sz="3600" dirty="0" smtClean="0">
                <a:ea typeface="楷体_GB2312" pitchFamily="49" charset="-122"/>
              </a:rPr>
              <a:t>体具有</a:t>
            </a:r>
            <a:r>
              <a:rPr lang="zh-CN" altLang="en-US" sz="3600" dirty="0">
                <a:ea typeface="楷体_GB2312" pitchFamily="49" charset="-122"/>
              </a:rPr>
              <a:t>保持静</a:t>
            </a:r>
            <a:r>
              <a:rPr lang="zh-CN" altLang="en-US" sz="3600" dirty="0" smtClean="0">
                <a:ea typeface="楷体_GB2312" pitchFamily="49" charset="-122"/>
              </a:rPr>
              <a:t>止状态的</a:t>
            </a:r>
            <a:r>
              <a:rPr lang="zh-CN" altLang="en-US" sz="3600" dirty="0">
                <a:ea typeface="楷体_GB2312" pitchFamily="49" charset="-122"/>
              </a:rPr>
              <a:t>性质</a:t>
            </a:r>
            <a:r>
              <a:rPr lang="zh-CN" altLang="en-US" sz="3600" dirty="0" smtClean="0">
                <a:ea typeface="楷体_GB2312" pitchFamily="49" charset="-122"/>
              </a:rPr>
              <a:t>。    </a:t>
            </a:r>
            <a:endParaRPr lang="en-US" altLang="zh-CN" sz="3600" dirty="0" smtClean="0">
              <a:ea typeface="楷体_GB2312" pitchFamily="49" charset="-122"/>
            </a:endParaRPr>
          </a:p>
          <a:p>
            <a:endParaRPr lang="en-US" altLang="zh-CN" sz="3600" dirty="0" smtClean="0">
              <a:ea typeface="楷体_GB2312" pitchFamily="49" charset="-122"/>
            </a:endParaRPr>
          </a:p>
          <a:p>
            <a:r>
              <a:rPr lang="zh-CN" altLang="en-US" sz="3600" dirty="0" smtClean="0">
                <a:ea typeface="楷体_GB2312" pitchFamily="49" charset="-122"/>
              </a:rPr>
              <a:t>原来运</a:t>
            </a:r>
            <a:r>
              <a:rPr lang="zh-CN" altLang="en-US" sz="3600" dirty="0">
                <a:ea typeface="楷体_GB2312" pitchFamily="49" charset="-122"/>
              </a:rPr>
              <a:t>动的物</a:t>
            </a:r>
            <a:r>
              <a:rPr lang="zh-CN" altLang="en-US" sz="3600" dirty="0" smtClean="0">
                <a:ea typeface="楷体_GB2312" pitchFamily="49" charset="-122"/>
              </a:rPr>
              <a:t>体具有</a:t>
            </a:r>
            <a:r>
              <a:rPr lang="zh-CN" altLang="en-US" sz="3600" dirty="0">
                <a:ea typeface="楷体_GB2312" pitchFamily="49" charset="-122"/>
              </a:rPr>
              <a:t>保</a:t>
            </a:r>
            <a:r>
              <a:rPr lang="zh-CN" altLang="en-US" sz="3600" dirty="0" smtClean="0">
                <a:ea typeface="楷体_GB2312" pitchFamily="49" charset="-122"/>
              </a:rPr>
              <a:t>持运动状态的</a:t>
            </a:r>
            <a:r>
              <a:rPr lang="zh-CN" altLang="en-US" sz="3600" dirty="0">
                <a:ea typeface="楷体_GB2312" pitchFamily="49" charset="-122"/>
              </a:rPr>
              <a:t>性质。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0-#ppt_w/2"/>
                                          </p:val>
                                        </p:tav>
                                        <p:tav tm="100000">
                                          <p:val>
                                            <p:strVal val="#ppt_x"/>
                                          </p:val>
                                        </p:tav>
                                      </p:tavLst>
                                    </p:anim>
                                    <p:anim calcmode="lin" valueType="num">
                                      <p:cBhvr additive="base">
                                        <p:cTn id="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autoUpdateAnimBg="0"/>
      <p:bldP spid="2765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762000" y="152400"/>
            <a:ext cx="5095884" cy="973138"/>
          </a:xfrm>
        </p:spPr>
        <p:txBody>
          <a:bodyPr/>
          <a:lstStyle/>
          <a:p>
            <a:pPr algn="l" eaLnBrk="1" hangingPunct="1"/>
            <a:r>
              <a:rPr lang="en-US" altLang="zh-CN" sz="4800" b="1" dirty="0" smtClean="0">
                <a:solidFill>
                  <a:srgbClr val="FF0000"/>
                </a:solidFill>
              </a:rPr>
              <a:t>2</a:t>
            </a:r>
            <a:r>
              <a:rPr lang="zh-CN" altLang="en-US" sz="4800" b="1" dirty="0" smtClean="0">
                <a:solidFill>
                  <a:srgbClr val="FF0000"/>
                </a:solidFill>
              </a:rPr>
              <a:t>、对惯性的理解</a:t>
            </a:r>
          </a:p>
        </p:txBody>
      </p:sp>
      <p:sp>
        <p:nvSpPr>
          <p:cNvPr id="44035" name="Rectangle 3"/>
          <p:cNvSpPr>
            <a:spLocks noChangeArrowheads="1"/>
          </p:cNvSpPr>
          <p:nvPr/>
        </p:nvSpPr>
        <p:spPr bwMode="auto">
          <a:xfrm>
            <a:off x="285720" y="1071546"/>
            <a:ext cx="8286808" cy="1357322"/>
          </a:xfrm>
          <a:prstGeom prst="rect">
            <a:avLst/>
          </a:prstGeom>
          <a:noFill/>
          <a:ln w="9525">
            <a:noFill/>
            <a:miter lim="800000"/>
            <a:headEnd/>
            <a:tailEnd/>
          </a:ln>
        </p:spPr>
        <p:txBody>
          <a:bodyPr anchor="ctr"/>
          <a:lstStyle/>
          <a:p>
            <a:r>
              <a:rPr lang="zh-CN" altLang="en-US" sz="4000" dirty="0">
                <a:solidFill>
                  <a:srgbClr val="FF0000"/>
                </a:solidFill>
              </a:rPr>
              <a:t>（</a:t>
            </a:r>
            <a:r>
              <a:rPr lang="en-US" altLang="zh-CN" sz="4000" dirty="0">
                <a:solidFill>
                  <a:srgbClr val="FF0000"/>
                </a:solidFill>
              </a:rPr>
              <a:t>1</a:t>
            </a:r>
            <a:r>
              <a:rPr lang="zh-CN" altLang="en-US" sz="4000" dirty="0">
                <a:solidFill>
                  <a:srgbClr val="FF0000"/>
                </a:solidFill>
              </a:rPr>
              <a:t>）</a:t>
            </a:r>
            <a:r>
              <a:rPr lang="zh-CN" altLang="en-US" sz="4000" dirty="0">
                <a:solidFill>
                  <a:srgbClr val="FF0000"/>
                </a:solidFill>
                <a:ea typeface="黑体" pitchFamily="2" charset="-122"/>
              </a:rPr>
              <a:t>一切物</a:t>
            </a:r>
            <a:r>
              <a:rPr lang="zh-CN" altLang="en-US" sz="4000" dirty="0" smtClean="0">
                <a:solidFill>
                  <a:srgbClr val="FF0000"/>
                </a:solidFill>
                <a:ea typeface="黑体" pitchFamily="2" charset="-122"/>
              </a:rPr>
              <a:t>体在任何情况下</a:t>
            </a:r>
            <a:r>
              <a:rPr lang="zh-CN" altLang="en-US" sz="4000" dirty="0" smtClean="0">
                <a:solidFill>
                  <a:schemeClr val="tx2"/>
                </a:solidFill>
              </a:rPr>
              <a:t>都具有</a:t>
            </a:r>
            <a:r>
              <a:rPr lang="zh-CN" altLang="en-US" sz="4000" dirty="0">
                <a:solidFill>
                  <a:schemeClr val="tx2"/>
                </a:solidFill>
              </a:rPr>
              <a:t>惯性</a:t>
            </a:r>
            <a:r>
              <a:rPr lang="zh-CN" altLang="en-US" sz="4000" dirty="0" smtClean="0">
                <a:solidFill>
                  <a:schemeClr val="tx2"/>
                </a:solidFill>
              </a:rPr>
              <a:t>。</a:t>
            </a:r>
            <a:endParaRPr lang="zh-CN" altLang="en-US" sz="4000" dirty="0">
              <a:solidFill>
                <a:schemeClr val="tx2"/>
              </a:solidFill>
            </a:endParaRPr>
          </a:p>
        </p:txBody>
      </p:sp>
      <p:sp>
        <p:nvSpPr>
          <p:cNvPr id="44037" name="Rectangle 5"/>
          <p:cNvSpPr>
            <a:spLocks noChangeArrowheads="1"/>
          </p:cNvSpPr>
          <p:nvPr/>
        </p:nvSpPr>
        <p:spPr bwMode="auto">
          <a:xfrm>
            <a:off x="285720" y="4429132"/>
            <a:ext cx="8143932" cy="2214578"/>
          </a:xfrm>
          <a:prstGeom prst="rect">
            <a:avLst/>
          </a:prstGeom>
          <a:noFill/>
          <a:ln w="9525">
            <a:noFill/>
            <a:miter lim="800000"/>
            <a:headEnd/>
            <a:tailEnd/>
          </a:ln>
        </p:spPr>
        <p:txBody>
          <a:bodyPr anchor="ctr"/>
          <a:lstStyle/>
          <a:p>
            <a:r>
              <a:rPr lang="zh-CN" altLang="en-US" sz="4000" dirty="0" smtClean="0">
                <a:latin typeface="黑体" pitchFamily="2" charset="-122"/>
                <a:ea typeface="黑体" pitchFamily="2" charset="-122"/>
              </a:rPr>
              <a:t>（</a:t>
            </a:r>
            <a:r>
              <a:rPr lang="en-US" altLang="zh-CN" sz="4000" dirty="0" smtClean="0">
                <a:latin typeface="黑体" pitchFamily="2" charset="-122"/>
                <a:ea typeface="黑体" pitchFamily="2" charset="-122"/>
              </a:rPr>
              <a:t>3</a:t>
            </a:r>
            <a:r>
              <a:rPr lang="zh-CN" altLang="en-US" sz="4000" dirty="0" smtClean="0">
                <a:latin typeface="黑体" pitchFamily="2" charset="-122"/>
                <a:ea typeface="黑体" pitchFamily="2" charset="-122"/>
              </a:rPr>
              <a:t>）</a:t>
            </a:r>
            <a:r>
              <a:rPr lang="zh-CN" altLang="en-US" sz="3600" dirty="0" smtClean="0">
                <a:latin typeface="黑体" pitchFamily="2" charset="-122"/>
                <a:ea typeface="黑体" pitchFamily="2" charset="-122"/>
              </a:rPr>
              <a:t>惯性是物体本身固有的属性，只有大小没有方向，它不是力，只能说物体“具有”惯性，不能说物体“受到”惯性。</a:t>
            </a:r>
            <a:endParaRPr lang="zh-CN" altLang="en-US" sz="3600" dirty="0">
              <a:latin typeface="黑体" pitchFamily="2" charset="-122"/>
              <a:ea typeface="黑体" pitchFamily="2" charset="-122"/>
            </a:endParaRPr>
          </a:p>
        </p:txBody>
      </p:sp>
      <p:sp>
        <p:nvSpPr>
          <p:cNvPr id="5" name="Rectangle 5"/>
          <p:cNvSpPr>
            <a:spLocks noChangeArrowheads="1"/>
          </p:cNvSpPr>
          <p:nvPr/>
        </p:nvSpPr>
        <p:spPr bwMode="auto">
          <a:xfrm>
            <a:off x="285720" y="2357430"/>
            <a:ext cx="8143932" cy="1857388"/>
          </a:xfrm>
          <a:prstGeom prst="rect">
            <a:avLst/>
          </a:prstGeom>
          <a:noFill/>
          <a:ln w="9525">
            <a:noFill/>
            <a:miter lim="800000"/>
            <a:headEnd/>
            <a:tailEnd/>
          </a:ln>
        </p:spPr>
        <p:txBody>
          <a:bodyPr anchor="ctr"/>
          <a:lstStyle/>
          <a:p>
            <a:r>
              <a:rPr lang="zh-CN" altLang="en-US" sz="4000" dirty="0"/>
              <a:t>（</a:t>
            </a:r>
            <a:r>
              <a:rPr lang="en-US" altLang="zh-CN" sz="4000" dirty="0"/>
              <a:t>2</a:t>
            </a:r>
            <a:r>
              <a:rPr lang="zh-CN" altLang="en-US" sz="4000" dirty="0"/>
              <a:t>）物体</a:t>
            </a:r>
            <a:r>
              <a:rPr lang="zh-CN" altLang="en-US" sz="4000" dirty="0">
                <a:ea typeface="黑体" pitchFamily="2" charset="-122"/>
              </a:rPr>
              <a:t>惯性的大小只</a:t>
            </a:r>
            <a:r>
              <a:rPr lang="zh-CN" altLang="en-US" sz="4000" dirty="0" smtClean="0">
                <a:ea typeface="黑体" pitchFamily="2" charset="-122"/>
              </a:rPr>
              <a:t>与物体</a:t>
            </a:r>
            <a:r>
              <a:rPr lang="zh-CN" altLang="en-US" sz="4000" dirty="0" smtClean="0">
                <a:solidFill>
                  <a:srgbClr val="FF0000"/>
                </a:solidFill>
                <a:ea typeface="黑体" pitchFamily="2" charset="-122"/>
              </a:rPr>
              <a:t>质</a:t>
            </a:r>
            <a:r>
              <a:rPr lang="zh-CN" altLang="en-US" sz="4000" dirty="0">
                <a:solidFill>
                  <a:srgbClr val="FF0000"/>
                </a:solidFill>
                <a:ea typeface="黑体" pitchFamily="2" charset="-122"/>
              </a:rPr>
              <a:t>量</a:t>
            </a:r>
            <a:r>
              <a:rPr lang="zh-CN" altLang="en-US" sz="4000" dirty="0">
                <a:ea typeface="黑体" pitchFamily="2" charset="-122"/>
              </a:rPr>
              <a:t>有关。</a:t>
            </a:r>
            <a:r>
              <a:rPr lang="zh-CN" altLang="en-US" sz="4000" dirty="0">
                <a:solidFill>
                  <a:srgbClr val="FF0000"/>
                </a:solidFill>
                <a:ea typeface="黑体" pitchFamily="2" charset="-122"/>
              </a:rPr>
              <a:t>质量越大，惯性越大</a:t>
            </a:r>
            <a:r>
              <a:rPr lang="zh-CN" altLang="en-US" sz="4000" dirty="0">
                <a:ea typeface="黑体" pitchFamily="2" charset="-122"/>
              </a:rPr>
              <a:t>。</a:t>
            </a:r>
            <a:r>
              <a:rPr lang="zh-CN" altLang="en-US" sz="3200" dirty="0">
                <a:ea typeface="楷体_GB2312" pitchFamily="49" charset="-122"/>
              </a:rPr>
              <a:t>而与物体的</a:t>
            </a:r>
            <a:r>
              <a:rPr lang="zh-CN" altLang="en-US" sz="3200" dirty="0">
                <a:solidFill>
                  <a:srgbClr val="FF3399"/>
                </a:solidFill>
                <a:ea typeface="楷体_GB2312" pitchFamily="49" charset="-122"/>
              </a:rPr>
              <a:t>运动快慢、是否受力</a:t>
            </a:r>
            <a:r>
              <a:rPr lang="zh-CN" altLang="en-US" sz="3200" dirty="0">
                <a:ea typeface="楷体_GB2312" pitchFamily="49" charset="-122"/>
              </a:rPr>
              <a:t>等因素无关。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7"/>
                                        </p:tgtEl>
                                        <p:attrNameLst>
                                          <p:attrName>style.visibility</p:attrName>
                                        </p:attrNameLst>
                                      </p:cBhvr>
                                      <p:to>
                                        <p:strVal val="visible"/>
                                      </p:to>
                                    </p:set>
                                    <p:anim calcmode="lin" valueType="num">
                                      <p:cBhvr additive="base">
                                        <p:cTn id="19" dur="500" fill="hold"/>
                                        <p:tgtEl>
                                          <p:spTgt spid="44037"/>
                                        </p:tgtEl>
                                        <p:attrNameLst>
                                          <p:attrName>ppt_x</p:attrName>
                                        </p:attrNameLst>
                                      </p:cBhvr>
                                      <p:tavLst>
                                        <p:tav tm="0">
                                          <p:val>
                                            <p:strVal val="0-#ppt_w/2"/>
                                          </p:val>
                                        </p:tav>
                                        <p:tav tm="100000">
                                          <p:val>
                                            <p:strVal val="#ppt_x"/>
                                          </p:val>
                                        </p:tav>
                                      </p:tavLst>
                                    </p:anim>
                                    <p:anim calcmode="lin" valueType="num">
                                      <p:cBhvr additive="base">
                                        <p:cTn id="20"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7" grpId="0" autoUpdateAnimBg="0"/>
      <p:bldP spid="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68313" y="476250"/>
            <a:ext cx="7772400" cy="746125"/>
          </a:xfrm>
        </p:spPr>
        <p:txBody>
          <a:bodyPr/>
          <a:lstStyle/>
          <a:p>
            <a:pPr eaLnBrk="1" hangingPunct="1"/>
            <a:r>
              <a:rPr lang="en-US" altLang="zh-CN" sz="3600" b="1" dirty="0" smtClean="0">
                <a:ea typeface="黑体" pitchFamily="2" charset="-122"/>
              </a:rPr>
              <a:t>3</a:t>
            </a:r>
            <a:r>
              <a:rPr lang="zh-CN" altLang="en-US" sz="3600" b="1" dirty="0" smtClean="0">
                <a:ea typeface="黑体" pitchFamily="2" charset="-122"/>
              </a:rPr>
              <a:t>、解释惯性现象的基本步骤</a:t>
            </a:r>
          </a:p>
        </p:txBody>
      </p:sp>
      <p:sp>
        <p:nvSpPr>
          <p:cNvPr id="35844" name="Rectangle 4"/>
          <p:cNvSpPr>
            <a:spLocks noChangeArrowheads="1"/>
          </p:cNvSpPr>
          <p:nvPr/>
        </p:nvSpPr>
        <p:spPr bwMode="auto">
          <a:xfrm>
            <a:off x="214282" y="1500174"/>
            <a:ext cx="8586790" cy="1295400"/>
          </a:xfrm>
          <a:prstGeom prst="rect">
            <a:avLst/>
          </a:prstGeom>
          <a:noFill/>
          <a:ln w="9525">
            <a:noFill/>
            <a:miter lim="800000"/>
            <a:headEnd/>
            <a:tailEnd/>
          </a:ln>
        </p:spPr>
        <p:txBody>
          <a:bodyPr anchor="ctr"/>
          <a:lstStyle/>
          <a:p>
            <a:r>
              <a:rPr lang="zh-CN" altLang="en-US" sz="3200" dirty="0" smtClean="0">
                <a:solidFill>
                  <a:schemeClr val="tx2"/>
                </a:solidFill>
                <a:latin typeface="楷体_GB2312" pitchFamily="49" charset="-122"/>
                <a:ea typeface="楷体_GB2312" pitchFamily="49" charset="-122"/>
              </a:rPr>
              <a:t>（</a:t>
            </a:r>
            <a:r>
              <a:rPr lang="en-US" altLang="zh-CN" sz="3200" dirty="0" smtClean="0">
                <a:solidFill>
                  <a:schemeClr val="tx2"/>
                </a:solidFill>
                <a:latin typeface="楷体_GB2312" pitchFamily="49" charset="-122"/>
                <a:ea typeface="楷体_GB2312" pitchFamily="49" charset="-122"/>
              </a:rPr>
              <a:t>1</a:t>
            </a:r>
            <a:r>
              <a:rPr lang="zh-CN" altLang="en-US" sz="3200" dirty="0" smtClean="0">
                <a:solidFill>
                  <a:schemeClr val="tx2"/>
                </a:solidFill>
                <a:latin typeface="楷体_GB2312" pitchFamily="49" charset="-122"/>
                <a:ea typeface="楷体_GB2312" pitchFamily="49" charset="-122"/>
              </a:rPr>
              <a:t>）、</a:t>
            </a:r>
            <a:r>
              <a:rPr lang="zh-CN" altLang="en-US" sz="3200" dirty="0">
                <a:solidFill>
                  <a:schemeClr val="tx2"/>
                </a:solidFill>
                <a:latin typeface="楷体_GB2312" pitchFamily="49" charset="-122"/>
                <a:ea typeface="楷体_GB2312" pitchFamily="49" charset="-122"/>
              </a:rPr>
              <a:t>明确研究对象</a:t>
            </a:r>
            <a:r>
              <a:rPr lang="zh-CN" altLang="en-US" sz="3200" dirty="0">
                <a:solidFill>
                  <a:srgbClr val="FF0000"/>
                </a:solidFill>
                <a:latin typeface="楷体_GB2312" pitchFamily="49" charset="-122"/>
                <a:ea typeface="楷体_GB2312" pitchFamily="49" charset="-122"/>
              </a:rPr>
              <a:t>原来是静止的还是运动的</a:t>
            </a:r>
            <a:r>
              <a:rPr lang="zh-CN" altLang="en-US" sz="3200" dirty="0">
                <a:solidFill>
                  <a:schemeClr val="tx2"/>
                </a:solidFill>
                <a:latin typeface="楷体_GB2312" pitchFamily="49" charset="-122"/>
                <a:ea typeface="楷体_GB2312" pitchFamily="49" charset="-122"/>
              </a:rPr>
              <a:t>。</a:t>
            </a:r>
          </a:p>
        </p:txBody>
      </p:sp>
      <p:sp>
        <p:nvSpPr>
          <p:cNvPr id="35845" name="Rectangle 5"/>
          <p:cNvSpPr>
            <a:spLocks noChangeArrowheads="1"/>
          </p:cNvSpPr>
          <p:nvPr/>
        </p:nvSpPr>
        <p:spPr bwMode="auto">
          <a:xfrm>
            <a:off x="285720" y="2714620"/>
            <a:ext cx="7500990" cy="914400"/>
          </a:xfrm>
          <a:prstGeom prst="rect">
            <a:avLst/>
          </a:prstGeom>
          <a:noFill/>
          <a:ln w="9525">
            <a:noFill/>
            <a:miter lim="800000"/>
            <a:headEnd/>
            <a:tailEnd/>
          </a:ln>
        </p:spPr>
        <p:txBody>
          <a:bodyPr anchor="ctr"/>
          <a:lstStyle/>
          <a:p>
            <a:r>
              <a:rPr lang="zh-CN" altLang="en-US" sz="3200" dirty="0" smtClean="0">
                <a:solidFill>
                  <a:schemeClr val="tx2"/>
                </a:solidFill>
                <a:latin typeface="楷体_GB2312" pitchFamily="49" charset="-122"/>
                <a:ea typeface="楷体_GB2312" pitchFamily="49" charset="-122"/>
              </a:rPr>
              <a:t>（</a:t>
            </a:r>
            <a:r>
              <a:rPr lang="en-US" altLang="zh-CN" sz="3200" dirty="0" smtClean="0">
                <a:solidFill>
                  <a:schemeClr val="tx2"/>
                </a:solidFill>
                <a:latin typeface="楷体_GB2312" pitchFamily="49" charset="-122"/>
                <a:ea typeface="楷体_GB2312" pitchFamily="49" charset="-122"/>
              </a:rPr>
              <a:t>2</a:t>
            </a:r>
            <a:r>
              <a:rPr lang="zh-CN" altLang="en-US" sz="3200" dirty="0" smtClean="0">
                <a:solidFill>
                  <a:schemeClr val="tx2"/>
                </a:solidFill>
                <a:latin typeface="楷体_GB2312" pitchFamily="49" charset="-122"/>
                <a:ea typeface="楷体_GB2312" pitchFamily="49" charset="-122"/>
              </a:rPr>
              <a:t>）、由于什么原因发</a:t>
            </a:r>
            <a:r>
              <a:rPr lang="zh-CN" altLang="en-US" sz="3200" dirty="0">
                <a:solidFill>
                  <a:schemeClr val="tx2"/>
                </a:solidFill>
                <a:latin typeface="楷体_GB2312" pitchFamily="49" charset="-122"/>
                <a:ea typeface="楷体_GB2312" pitchFamily="49" charset="-122"/>
              </a:rPr>
              <a:t>生了什么</a:t>
            </a:r>
            <a:r>
              <a:rPr lang="zh-CN" altLang="en-US" sz="3200" dirty="0">
                <a:solidFill>
                  <a:srgbClr val="FF0000"/>
                </a:solidFill>
                <a:latin typeface="楷体_GB2312" pitchFamily="49" charset="-122"/>
                <a:ea typeface="楷体_GB2312" pitchFamily="49" charset="-122"/>
              </a:rPr>
              <a:t>变化</a:t>
            </a:r>
            <a:r>
              <a:rPr lang="zh-CN" altLang="en-US" sz="3200" dirty="0">
                <a:solidFill>
                  <a:schemeClr val="tx2"/>
                </a:solidFill>
                <a:latin typeface="楷体_GB2312" pitchFamily="49" charset="-122"/>
                <a:ea typeface="楷体_GB2312" pitchFamily="49" charset="-122"/>
              </a:rPr>
              <a:t>。</a:t>
            </a:r>
          </a:p>
        </p:txBody>
      </p:sp>
      <p:sp>
        <p:nvSpPr>
          <p:cNvPr id="35846" name="Rectangle 6"/>
          <p:cNvSpPr>
            <a:spLocks noChangeArrowheads="1"/>
          </p:cNvSpPr>
          <p:nvPr/>
        </p:nvSpPr>
        <p:spPr bwMode="auto">
          <a:xfrm>
            <a:off x="285720" y="3643314"/>
            <a:ext cx="8305800" cy="1524000"/>
          </a:xfrm>
          <a:prstGeom prst="rect">
            <a:avLst/>
          </a:prstGeom>
          <a:noFill/>
          <a:ln w="9525">
            <a:noFill/>
            <a:miter lim="800000"/>
            <a:headEnd/>
            <a:tailEnd/>
          </a:ln>
        </p:spPr>
        <p:txBody>
          <a:bodyPr anchor="ctr"/>
          <a:lstStyle/>
          <a:p>
            <a:r>
              <a:rPr lang="zh-CN" altLang="en-US" sz="3200" dirty="0" smtClean="0">
                <a:solidFill>
                  <a:schemeClr val="tx2"/>
                </a:solidFill>
                <a:latin typeface="楷体_GB2312" pitchFamily="49" charset="-122"/>
                <a:ea typeface="楷体_GB2312" pitchFamily="49" charset="-122"/>
              </a:rPr>
              <a:t>（</a:t>
            </a:r>
            <a:r>
              <a:rPr lang="en-US" altLang="zh-CN" sz="3200" dirty="0" smtClean="0">
                <a:solidFill>
                  <a:schemeClr val="tx2"/>
                </a:solidFill>
                <a:latin typeface="楷体_GB2312" pitchFamily="49" charset="-122"/>
                <a:ea typeface="楷体_GB2312" pitchFamily="49" charset="-122"/>
              </a:rPr>
              <a:t>3</a:t>
            </a:r>
            <a:r>
              <a:rPr lang="zh-CN" altLang="en-US" sz="3200" dirty="0" smtClean="0">
                <a:solidFill>
                  <a:schemeClr val="tx2"/>
                </a:solidFill>
                <a:latin typeface="楷体_GB2312" pitchFamily="49" charset="-122"/>
                <a:ea typeface="楷体_GB2312" pitchFamily="49" charset="-122"/>
              </a:rPr>
              <a:t>）、</a:t>
            </a:r>
            <a:r>
              <a:rPr lang="zh-CN" altLang="en-US" sz="3200" dirty="0">
                <a:solidFill>
                  <a:schemeClr val="tx2"/>
                </a:solidFill>
                <a:latin typeface="楷体_GB2312" pitchFamily="49" charset="-122"/>
                <a:ea typeface="楷体_GB2312" pitchFamily="49" charset="-122"/>
              </a:rPr>
              <a:t>研究对象</a:t>
            </a:r>
            <a:r>
              <a:rPr lang="zh-CN" altLang="en-US" sz="3200" dirty="0">
                <a:solidFill>
                  <a:srgbClr val="FF0000"/>
                </a:solidFill>
                <a:latin typeface="楷体_GB2312" pitchFamily="49" charset="-122"/>
                <a:ea typeface="楷体_GB2312" pitchFamily="49" charset="-122"/>
              </a:rPr>
              <a:t>由于具有惯性，</a:t>
            </a:r>
            <a:r>
              <a:rPr lang="zh-CN" altLang="en-US" sz="3200" dirty="0">
                <a:solidFill>
                  <a:schemeClr val="tx2"/>
                </a:solidFill>
                <a:latin typeface="楷体_GB2312" pitchFamily="49" charset="-122"/>
                <a:ea typeface="楷体_GB2312" pitchFamily="49" charset="-122"/>
              </a:rPr>
              <a:t>将保持原来的运动状态。</a:t>
            </a:r>
          </a:p>
        </p:txBody>
      </p:sp>
      <p:sp>
        <p:nvSpPr>
          <p:cNvPr id="35847" name="Rectangle 7"/>
          <p:cNvSpPr>
            <a:spLocks noChangeArrowheads="1"/>
          </p:cNvSpPr>
          <p:nvPr/>
        </p:nvSpPr>
        <p:spPr bwMode="auto">
          <a:xfrm>
            <a:off x="285720" y="5214950"/>
            <a:ext cx="4857784" cy="1008063"/>
          </a:xfrm>
          <a:prstGeom prst="rect">
            <a:avLst/>
          </a:prstGeom>
          <a:noFill/>
          <a:ln w="9525">
            <a:noFill/>
            <a:miter lim="800000"/>
            <a:headEnd/>
            <a:tailEnd/>
          </a:ln>
        </p:spPr>
        <p:txBody>
          <a:bodyPr anchor="ctr"/>
          <a:lstStyle/>
          <a:p>
            <a:r>
              <a:rPr lang="zh-CN" altLang="en-US" sz="3200" dirty="0" smtClean="0">
                <a:solidFill>
                  <a:schemeClr val="tx2"/>
                </a:solidFill>
                <a:latin typeface="楷体_GB2312" pitchFamily="49" charset="-122"/>
                <a:ea typeface="楷体_GB2312" pitchFamily="49" charset="-122"/>
              </a:rPr>
              <a:t>（</a:t>
            </a:r>
            <a:r>
              <a:rPr lang="en-US" altLang="zh-CN" sz="3200" dirty="0" smtClean="0">
                <a:solidFill>
                  <a:schemeClr val="tx2"/>
                </a:solidFill>
                <a:latin typeface="楷体_GB2312" pitchFamily="49" charset="-122"/>
                <a:ea typeface="楷体_GB2312" pitchFamily="49" charset="-122"/>
              </a:rPr>
              <a:t>4</a:t>
            </a:r>
            <a:r>
              <a:rPr lang="zh-CN" altLang="en-US" sz="3200" dirty="0" smtClean="0">
                <a:solidFill>
                  <a:schemeClr val="tx2"/>
                </a:solidFill>
                <a:latin typeface="楷体_GB2312" pitchFamily="49" charset="-122"/>
                <a:ea typeface="楷体_GB2312" pitchFamily="49" charset="-122"/>
              </a:rPr>
              <a:t>）、</a:t>
            </a:r>
            <a:r>
              <a:rPr lang="zh-CN" altLang="en-US" sz="3200" dirty="0">
                <a:solidFill>
                  <a:schemeClr val="tx2"/>
                </a:solidFill>
                <a:latin typeface="楷体_GB2312" pitchFamily="49" charset="-122"/>
                <a:ea typeface="楷体_GB2312" pitchFamily="49" charset="-122"/>
              </a:rPr>
              <a:t>出现看到的现象。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0-#ppt_w/2"/>
                                          </p:val>
                                        </p:tav>
                                        <p:tav tm="100000">
                                          <p:val>
                                            <p:strVal val="#ppt_x"/>
                                          </p:val>
                                        </p:tav>
                                      </p:tavLst>
                                    </p:anim>
                                    <p:anim calcmode="lin" valueType="num">
                                      <p:cBhvr additive="base">
                                        <p:cTn id="14"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0-#ppt_w/2"/>
                                          </p:val>
                                        </p:tav>
                                        <p:tav tm="100000">
                                          <p:val>
                                            <p:strVal val="#ppt_x"/>
                                          </p:val>
                                        </p:tav>
                                      </p:tavLst>
                                    </p:anim>
                                    <p:anim calcmode="lin" valueType="num">
                                      <p:cBhvr additive="base">
                                        <p:cTn id="20"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7"/>
                                        </p:tgtEl>
                                        <p:attrNameLst>
                                          <p:attrName>style.visibility</p:attrName>
                                        </p:attrNameLst>
                                      </p:cBhvr>
                                      <p:to>
                                        <p:strVal val="visible"/>
                                      </p:to>
                                    </p:set>
                                    <p:anim calcmode="lin" valueType="num">
                                      <p:cBhvr additive="base">
                                        <p:cTn id="25" dur="500" fill="hold"/>
                                        <p:tgtEl>
                                          <p:spTgt spid="35847"/>
                                        </p:tgtEl>
                                        <p:attrNameLst>
                                          <p:attrName>ppt_x</p:attrName>
                                        </p:attrNameLst>
                                      </p:cBhvr>
                                      <p:tavLst>
                                        <p:tav tm="0">
                                          <p:val>
                                            <p:strVal val="0-#ppt_w/2"/>
                                          </p:val>
                                        </p:tav>
                                        <p:tav tm="100000">
                                          <p:val>
                                            <p:strVal val="#ppt_x"/>
                                          </p:val>
                                        </p:tav>
                                      </p:tavLst>
                                    </p:anim>
                                    <p:anim calcmode="lin" valueType="num">
                                      <p:cBhvr additive="base">
                                        <p:cTn id="26"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autoUpdateAnimBg="0"/>
      <p:bldP spid="3584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2" descr="惯性"/>
          <p:cNvPicPr>
            <a:picLocks noChangeAspect="1" noChangeArrowheads="1"/>
          </p:cNvPicPr>
          <p:nvPr/>
        </p:nvPicPr>
        <p:blipFill>
          <a:blip r:embed="rId2" cstate="print"/>
          <a:srcRect/>
          <a:stretch>
            <a:fillRect/>
          </a:stretch>
        </p:blipFill>
        <p:spPr bwMode="auto">
          <a:xfrm>
            <a:off x="4572000" y="620713"/>
            <a:ext cx="3986213" cy="4032250"/>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sp>
        <p:nvSpPr>
          <p:cNvPr id="29699" name="Text Box 3"/>
          <p:cNvSpPr txBox="1">
            <a:spLocks noChangeArrowheads="1"/>
          </p:cNvSpPr>
          <p:nvPr/>
        </p:nvSpPr>
        <p:spPr bwMode="auto">
          <a:xfrm>
            <a:off x="395288" y="836613"/>
            <a:ext cx="2089150" cy="519112"/>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sz="2800" dirty="0">
                <a:ea typeface="黑体" pitchFamily="2" charset="-122"/>
              </a:rPr>
              <a:t>观察实验</a:t>
            </a:r>
            <a:endParaRPr kumimoji="0" lang="en-US" altLang="zh-CN" sz="2800" dirty="0">
              <a:ea typeface="黑体" pitchFamily="2" charset="-122"/>
            </a:endParaRPr>
          </a:p>
        </p:txBody>
      </p:sp>
      <p:sp>
        <p:nvSpPr>
          <p:cNvPr id="54276" name="Text Box 4"/>
          <p:cNvSpPr txBox="1">
            <a:spLocks noChangeArrowheads="1"/>
          </p:cNvSpPr>
          <p:nvPr/>
        </p:nvSpPr>
        <p:spPr bwMode="auto">
          <a:xfrm>
            <a:off x="395288" y="1628775"/>
            <a:ext cx="3455987" cy="830997"/>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latin typeface="黑体" pitchFamily="2" charset="-122"/>
                <a:ea typeface="黑体" pitchFamily="2" charset="-122"/>
              </a:rPr>
              <a:t>    </a:t>
            </a:r>
            <a:r>
              <a:rPr kumimoji="0" lang="zh-CN" altLang="en-US" dirty="0">
                <a:latin typeface="黑体" pitchFamily="2" charset="-122"/>
                <a:ea typeface="黑体" pitchFamily="2" charset="-122"/>
              </a:rPr>
              <a:t>原来的砝码和纸片都处于什么状态？</a:t>
            </a:r>
            <a:endParaRPr kumimoji="0" lang="en-US" altLang="zh-CN" dirty="0">
              <a:latin typeface="黑体" pitchFamily="2" charset="-122"/>
              <a:ea typeface="黑体" pitchFamily="2" charset="-122"/>
            </a:endParaRPr>
          </a:p>
        </p:txBody>
      </p:sp>
      <p:sp>
        <p:nvSpPr>
          <p:cNvPr id="54277" name="Text Box 5"/>
          <p:cNvSpPr txBox="1">
            <a:spLocks noChangeArrowheads="1"/>
          </p:cNvSpPr>
          <p:nvPr/>
        </p:nvSpPr>
        <p:spPr bwMode="auto">
          <a:xfrm>
            <a:off x="468313" y="2781300"/>
            <a:ext cx="3455987" cy="830997"/>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latin typeface="黑体" pitchFamily="2" charset="-122"/>
                <a:ea typeface="黑体" pitchFamily="2" charset="-122"/>
              </a:rPr>
              <a:t>   </a:t>
            </a:r>
            <a:r>
              <a:rPr kumimoji="0" lang="zh-CN" altLang="en-US" dirty="0">
                <a:latin typeface="黑体" pitchFamily="2" charset="-122"/>
                <a:ea typeface="黑体" pitchFamily="2" charset="-122"/>
              </a:rPr>
              <a:t>后来硬纸片被弹走，砝码呢？</a:t>
            </a:r>
          </a:p>
        </p:txBody>
      </p:sp>
      <p:sp>
        <p:nvSpPr>
          <p:cNvPr id="54278" name="Text Box 6"/>
          <p:cNvSpPr txBox="1">
            <a:spLocks noChangeArrowheads="1"/>
          </p:cNvSpPr>
          <p:nvPr/>
        </p:nvSpPr>
        <p:spPr bwMode="auto">
          <a:xfrm>
            <a:off x="323850" y="4076700"/>
            <a:ext cx="3744913" cy="1200329"/>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t>         </a:t>
            </a:r>
            <a:r>
              <a:rPr kumimoji="0" lang="zh-CN" altLang="en-US" dirty="0">
                <a:ea typeface="黑体" pitchFamily="2" charset="-122"/>
              </a:rPr>
              <a:t>砝码由于具有惯性，仍然保持原来的静止状态不变，却没有被弹走。</a:t>
            </a:r>
            <a:endParaRPr kumimoji="0" lang="en-US" altLang="zh-CN" dirty="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76"/>
                                        </p:tgtEl>
                                        <p:attrNameLst>
                                          <p:attrName>style.visibility</p:attrName>
                                        </p:attrNameLst>
                                      </p:cBhvr>
                                      <p:to>
                                        <p:strVal val="visible"/>
                                      </p:to>
                                    </p:set>
                                    <p:anim calcmode="discrete" valueType="clr">
                                      <p:cBhvr override="childStyle">
                                        <p:cTn id="7" dur="80"/>
                                        <p:tgtEl>
                                          <p:spTgt spid="542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6"/>
                                        </p:tgtEl>
                                        <p:attrNameLst>
                                          <p:attrName>fillcolor</p:attrName>
                                        </p:attrNameLst>
                                      </p:cBhvr>
                                      <p:tavLst>
                                        <p:tav tm="0">
                                          <p:val>
                                            <p:clrVal>
                                              <a:schemeClr val="accent2"/>
                                            </p:clrVal>
                                          </p:val>
                                        </p:tav>
                                        <p:tav tm="50000">
                                          <p:val>
                                            <p:clrVal>
                                              <a:schemeClr val="hlink"/>
                                            </p:clrVal>
                                          </p:val>
                                        </p:tav>
                                      </p:tavLst>
                                    </p:anim>
                                    <p:set>
                                      <p:cBhvr>
                                        <p:cTn id="9" dur="80"/>
                                        <p:tgtEl>
                                          <p:spTgt spid="5427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4277"/>
                                        </p:tgtEl>
                                        <p:attrNameLst>
                                          <p:attrName>style.visibility</p:attrName>
                                        </p:attrNameLst>
                                      </p:cBhvr>
                                      <p:to>
                                        <p:strVal val="visible"/>
                                      </p:to>
                                    </p:set>
                                    <p:anim calcmode="discrete" valueType="clr">
                                      <p:cBhvr override="childStyle">
                                        <p:cTn id="14" dur="80"/>
                                        <p:tgtEl>
                                          <p:spTgt spid="5427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4277"/>
                                        </p:tgtEl>
                                        <p:attrNameLst>
                                          <p:attrName>fillcolor</p:attrName>
                                        </p:attrNameLst>
                                      </p:cBhvr>
                                      <p:tavLst>
                                        <p:tav tm="0">
                                          <p:val>
                                            <p:clrVal>
                                              <a:schemeClr val="accent2"/>
                                            </p:clrVal>
                                          </p:val>
                                        </p:tav>
                                        <p:tav tm="50000">
                                          <p:val>
                                            <p:clrVal>
                                              <a:schemeClr val="hlink"/>
                                            </p:clrVal>
                                          </p:val>
                                        </p:tav>
                                      </p:tavLst>
                                    </p:anim>
                                    <p:set>
                                      <p:cBhvr>
                                        <p:cTn id="16" dur="80"/>
                                        <p:tgtEl>
                                          <p:spTgt spid="5427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4278"/>
                                        </p:tgtEl>
                                        <p:attrNameLst>
                                          <p:attrName>style.visibility</p:attrName>
                                        </p:attrNameLst>
                                      </p:cBhvr>
                                      <p:to>
                                        <p:strVal val="visible"/>
                                      </p:to>
                                    </p:set>
                                    <p:anim calcmode="discrete" valueType="clr">
                                      <p:cBhvr override="childStyle">
                                        <p:cTn id="21" dur="80"/>
                                        <p:tgtEl>
                                          <p:spTgt spid="5427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4278"/>
                                        </p:tgtEl>
                                        <p:attrNameLst>
                                          <p:attrName>fillcolor</p:attrName>
                                        </p:attrNameLst>
                                      </p:cBhvr>
                                      <p:tavLst>
                                        <p:tav tm="0">
                                          <p:val>
                                            <p:clrVal>
                                              <a:schemeClr val="accent2"/>
                                            </p:clrVal>
                                          </p:val>
                                        </p:tav>
                                        <p:tav tm="50000">
                                          <p:val>
                                            <p:clrVal>
                                              <a:schemeClr val="hlink"/>
                                            </p:clrVal>
                                          </p:val>
                                        </p:tav>
                                      </p:tavLst>
                                    </p:anim>
                                    <p:set>
                                      <p:cBhvr>
                                        <p:cTn id="23" dur="80"/>
                                        <p:tgtEl>
                                          <p:spTgt spid="542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250825" y="1844675"/>
            <a:ext cx="5834063" cy="0"/>
          </a:xfrm>
          <a:prstGeom prst="line">
            <a:avLst/>
          </a:prstGeom>
          <a:noFill/>
          <a:ln w="12700" cap="sq">
            <a:solidFill>
              <a:schemeClr val="tx1"/>
            </a:solidFill>
            <a:round/>
            <a:headEnd type="none" w="sm" len="sm"/>
            <a:tailEnd type="none" w="sm" len="sm"/>
          </a:ln>
        </p:spPr>
        <p:txBody>
          <a:bodyPr wrap="none"/>
          <a:lstStyle/>
          <a:p>
            <a:endParaRPr lang="zh-CN" altLang="en-US"/>
          </a:p>
        </p:txBody>
      </p:sp>
      <p:sp>
        <p:nvSpPr>
          <p:cNvPr id="30723" name="Rectangle 3"/>
          <p:cNvSpPr>
            <a:spLocks noChangeArrowheads="1"/>
          </p:cNvSpPr>
          <p:nvPr/>
        </p:nvSpPr>
        <p:spPr bwMode="auto">
          <a:xfrm>
            <a:off x="3203575" y="1484313"/>
            <a:ext cx="576263" cy="36036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a:p>
        </p:txBody>
      </p:sp>
      <p:grpSp>
        <p:nvGrpSpPr>
          <p:cNvPr id="2" name="Group 4"/>
          <p:cNvGrpSpPr>
            <a:grpSpLocks/>
          </p:cNvGrpSpPr>
          <p:nvPr/>
        </p:nvGrpSpPr>
        <p:grpSpPr bwMode="auto">
          <a:xfrm>
            <a:off x="2484438" y="1412875"/>
            <a:ext cx="792162" cy="431800"/>
            <a:chOff x="158" y="890"/>
            <a:chExt cx="499" cy="272"/>
          </a:xfrm>
        </p:grpSpPr>
        <p:sp>
          <p:nvSpPr>
            <p:cNvPr id="30735" name="Rectangle 5"/>
            <p:cNvSpPr>
              <a:spLocks noChangeArrowheads="1"/>
            </p:cNvSpPr>
            <p:nvPr/>
          </p:nvSpPr>
          <p:spPr bwMode="auto">
            <a:xfrm>
              <a:off x="158" y="890"/>
              <a:ext cx="499" cy="1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a:p>
          </p:txBody>
        </p:sp>
        <p:sp>
          <p:nvSpPr>
            <p:cNvPr id="30736" name="Oval 6"/>
            <p:cNvSpPr>
              <a:spLocks noChangeArrowheads="1"/>
            </p:cNvSpPr>
            <p:nvPr/>
          </p:nvSpPr>
          <p:spPr bwMode="auto">
            <a:xfrm>
              <a:off x="249" y="1071"/>
              <a:ext cx="91" cy="91"/>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zh-CN" altLang="en-US"/>
            </a:p>
          </p:txBody>
        </p:sp>
        <p:sp>
          <p:nvSpPr>
            <p:cNvPr id="30737" name="Oval 7"/>
            <p:cNvSpPr>
              <a:spLocks noChangeArrowheads="1"/>
            </p:cNvSpPr>
            <p:nvPr/>
          </p:nvSpPr>
          <p:spPr bwMode="auto">
            <a:xfrm>
              <a:off x="476" y="1071"/>
              <a:ext cx="91" cy="91"/>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zh-CN" altLang="en-US"/>
            </a:p>
          </p:txBody>
        </p:sp>
      </p:grpSp>
      <p:sp>
        <p:nvSpPr>
          <p:cNvPr id="55304" name="Oval 8"/>
          <p:cNvSpPr>
            <a:spLocks noChangeArrowheads="1"/>
          </p:cNvSpPr>
          <p:nvPr/>
        </p:nvSpPr>
        <p:spPr bwMode="auto">
          <a:xfrm>
            <a:off x="2644775" y="981075"/>
            <a:ext cx="431800" cy="4318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2700" cap="sq">
            <a:solidFill>
              <a:schemeClr val="tx1"/>
            </a:solidFill>
            <a:round/>
            <a:headEnd type="none" w="sm" len="sm"/>
            <a:tailEnd type="none" w="sm" len="sm"/>
          </a:ln>
          <a:effectLst/>
        </p:spPr>
        <p:txBody>
          <a:bodyPr wrap="none" anchor="ctr"/>
          <a:lstStyle/>
          <a:p>
            <a:pPr>
              <a:defRPr/>
            </a:pPr>
            <a:endParaRPr lang="zh-CN" altLang="en-US"/>
          </a:p>
        </p:txBody>
      </p:sp>
      <p:grpSp>
        <p:nvGrpSpPr>
          <p:cNvPr id="3" name="Group 9"/>
          <p:cNvGrpSpPr>
            <a:grpSpLocks/>
          </p:cNvGrpSpPr>
          <p:nvPr/>
        </p:nvGrpSpPr>
        <p:grpSpPr bwMode="auto">
          <a:xfrm>
            <a:off x="250825" y="981075"/>
            <a:ext cx="792163" cy="863600"/>
            <a:chOff x="158" y="618"/>
            <a:chExt cx="499" cy="544"/>
          </a:xfrm>
        </p:grpSpPr>
        <p:grpSp>
          <p:nvGrpSpPr>
            <p:cNvPr id="30730" name="Group 10"/>
            <p:cNvGrpSpPr>
              <a:grpSpLocks/>
            </p:cNvGrpSpPr>
            <p:nvPr/>
          </p:nvGrpSpPr>
          <p:grpSpPr bwMode="auto">
            <a:xfrm>
              <a:off x="158" y="890"/>
              <a:ext cx="499" cy="272"/>
              <a:chOff x="158" y="890"/>
              <a:chExt cx="499" cy="272"/>
            </a:xfrm>
          </p:grpSpPr>
          <p:sp>
            <p:nvSpPr>
              <p:cNvPr id="30732" name="Rectangle 11"/>
              <p:cNvSpPr>
                <a:spLocks noChangeArrowheads="1"/>
              </p:cNvSpPr>
              <p:nvPr/>
            </p:nvSpPr>
            <p:spPr bwMode="auto">
              <a:xfrm>
                <a:off x="158" y="890"/>
                <a:ext cx="499" cy="1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a:p>
            </p:txBody>
          </p:sp>
          <p:sp>
            <p:nvSpPr>
              <p:cNvPr id="30733" name="Oval 12"/>
              <p:cNvSpPr>
                <a:spLocks noChangeArrowheads="1"/>
              </p:cNvSpPr>
              <p:nvPr/>
            </p:nvSpPr>
            <p:spPr bwMode="auto">
              <a:xfrm>
                <a:off x="249" y="1071"/>
                <a:ext cx="91" cy="91"/>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zh-CN" altLang="en-US"/>
              </a:p>
            </p:txBody>
          </p:sp>
          <p:sp>
            <p:nvSpPr>
              <p:cNvPr id="30734" name="Oval 13"/>
              <p:cNvSpPr>
                <a:spLocks noChangeArrowheads="1"/>
              </p:cNvSpPr>
              <p:nvPr/>
            </p:nvSpPr>
            <p:spPr bwMode="auto">
              <a:xfrm>
                <a:off x="476" y="1071"/>
                <a:ext cx="91" cy="91"/>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zh-CN" altLang="en-US"/>
              </a:p>
            </p:txBody>
          </p:sp>
        </p:grpSp>
        <p:sp>
          <p:nvSpPr>
            <p:cNvPr id="55310" name="Oval 14"/>
            <p:cNvSpPr>
              <a:spLocks noChangeArrowheads="1"/>
            </p:cNvSpPr>
            <p:nvPr/>
          </p:nvSpPr>
          <p:spPr bwMode="auto">
            <a:xfrm>
              <a:off x="295" y="618"/>
              <a:ext cx="272" cy="27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2700" cap="sq">
              <a:solidFill>
                <a:schemeClr val="tx1"/>
              </a:solidFill>
              <a:round/>
              <a:headEnd type="none" w="sm" len="sm"/>
              <a:tailEnd type="none" w="sm" len="sm"/>
            </a:ln>
            <a:effectLst/>
          </p:spPr>
          <p:txBody>
            <a:bodyPr wrap="none" anchor="ctr"/>
            <a:lstStyle/>
            <a:p>
              <a:pPr>
                <a:defRPr/>
              </a:pPr>
              <a:endParaRPr lang="zh-CN" altLang="en-US"/>
            </a:p>
          </p:txBody>
        </p:sp>
      </p:grpSp>
      <p:sp>
        <p:nvSpPr>
          <p:cNvPr id="55311" name="Text Box 15"/>
          <p:cNvSpPr txBox="1">
            <a:spLocks noChangeArrowheads="1"/>
          </p:cNvSpPr>
          <p:nvPr/>
        </p:nvSpPr>
        <p:spPr bwMode="auto">
          <a:xfrm>
            <a:off x="179388" y="4365625"/>
            <a:ext cx="8496300" cy="946150"/>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t>         </a:t>
            </a:r>
            <a:r>
              <a:rPr kumimoji="0" lang="zh-CN" altLang="en-US" sz="2800" dirty="0">
                <a:ea typeface="黑体" pitchFamily="2" charset="-122"/>
              </a:rPr>
              <a:t>小球由于具有惯性，保持原来的运动状态不变，仍然要向前运动。</a:t>
            </a:r>
            <a:endParaRPr kumimoji="0" lang="en-US" altLang="zh-CN" sz="2800" dirty="0">
              <a:ea typeface="黑体" pitchFamily="2" charset="-122"/>
            </a:endParaRPr>
          </a:p>
        </p:txBody>
      </p:sp>
      <p:sp>
        <p:nvSpPr>
          <p:cNvPr id="55312" name="Text Box 16"/>
          <p:cNvSpPr txBox="1">
            <a:spLocks noChangeArrowheads="1"/>
          </p:cNvSpPr>
          <p:nvPr/>
        </p:nvSpPr>
        <p:spPr bwMode="auto">
          <a:xfrm>
            <a:off x="971550" y="2276475"/>
            <a:ext cx="5976938" cy="519113"/>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sz="2800" dirty="0">
                <a:latin typeface="黑体" pitchFamily="2" charset="-122"/>
                <a:ea typeface="黑体" pitchFamily="2" charset="-122"/>
              </a:rPr>
              <a:t>原来的小车和小球都处于什么状态？</a:t>
            </a:r>
            <a:endParaRPr kumimoji="0" lang="en-US" altLang="zh-CN" sz="2800" dirty="0">
              <a:latin typeface="黑体" pitchFamily="2" charset="-122"/>
              <a:ea typeface="黑体" pitchFamily="2" charset="-122"/>
            </a:endParaRPr>
          </a:p>
        </p:txBody>
      </p:sp>
      <p:sp>
        <p:nvSpPr>
          <p:cNvPr id="55313" name="Text Box 17"/>
          <p:cNvSpPr txBox="1">
            <a:spLocks noChangeArrowheads="1"/>
          </p:cNvSpPr>
          <p:nvPr/>
        </p:nvSpPr>
        <p:spPr bwMode="auto">
          <a:xfrm>
            <a:off x="468313" y="3284538"/>
            <a:ext cx="6769100" cy="519112"/>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latin typeface="黑体" pitchFamily="2" charset="-122"/>
                <a:ea typeface="黑体" pitchFamily="2" charset="-122"/>
              </a:rPr>
              <a:t>   </a:t>
            </a:r>
            <a:r>
              <a:rPr kumimoji="0" lang="zh-CN" altLang="en-US" sz="2800" dirty="0">
                <a:latin typeface="黑体" pitchFamily="2" charset="-122"/>
                <a:ea typeface="黑体" pitchFamily="2" charset="-122"/>
              </a:rPr>
              <a:t>后来小车遇到障碍物停下来，小球呢？</a:t>
            </a:r>
            <a:r>
              <a:rPr kumimoji="0" lang="zh-CN" altLang="en-US" b="0" dirty="0">
                <a:latin typeface="黑体" pitchFamily="2" charset="-122"/>
                <a:ea typeface="黑体" pitchFamily="2" charset="-122"/>
              </a:rPr>
              <a:t> </a:t>
            </a:r>
            <a:endParaRPr kumimoji="0" lang="en-US" altLang="zh-CN" b="0" dirty="0">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1.48148E-6 L 0.24027 1.48148E-6 " pathEditMode="fixed" rAng="0" ptsTypes="AA">
                                      <p:cBhvr>
                                        <p:cTn id="6" dur="1000" fill="hold"/>
                                        <p:tgtEl>
                                          <p:spTgt spid="3"/>
                                        </p:tgtEl>
                                        <p:attrNameLst>
                                          <p:attrName>ppt_x</p:attrName>
                                          <p:attrName>ppt_y</p:attrName>
                                        </p:attrNameLst>
                                      </p:cBhvr>
                                      <p:rCtr x="120"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55304"/>
                                        </p:tgtEl>
                                        <p:attrNameLst>
                                          <p:attrName>style.visibility</p:attrName>
                                        </p:attrNameLst>
                                      </p:cBhvr>
                                      <p:to>
                                        <p:strVal val="visible"/>
                                      </p:to>
                                    </p:set>
                                    <p:animEffect transition="in" filter="fade">
                                      <p:cBhvr>
                                        <p:cTn id="10" dur="500"/>
                                        <p:tgtEl>
                                          <p:spTgt spid="55304"/>
                                        </p:tgtEl>
                                      </p:cBhvr>
                                    </p:animEffec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0" presetClass="path" presetSubtype="0" accel="50000" decel="50000" fill="hold" grpId="1" nodeType="withEffect">
                                  <p:stCondLst>
                                    <p:cond delay="0"/>
                                  </p:stCondLst>
                                  <p:childTnLst>
                                    <p:animMotion origin="layout" path="M 2.77778E-6 0.00023 C 0.02066 0.00046 0.08628 -0.00116 0.12361 0.00185 C 0.16093 0.00486 0.19566 0.0118 0.22361 0.01852 C 0.25156 0.02523 0.2717 0.03472 0.29132 0.04213 C 0.31093 0.04953 0.3309 0.05856 0.34132 0.06296 " pathEditMode="relative" rAng="0" ptsTypes="aaaaa">
                                      <p:cBhvr>
                                        <p:cTn id="14" dur="1000" fill="hold"/>
                                        <p:tgtEl>
                                          <p:spTgt spid="55304"/>
                                        </p:tgtEl>
                                        <p:attrNameLst>
                                          <p:attrName>ppt_x</p:attrName>
                                          <p:attrName>ppt_y</p:attrName>
                                        </p:attrNameLst>
                                      </p:cBhvr>
                                      <p:rCtr x="171" y="31"/>
                                    </p:animMotion>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5312"/>
                                        </p:tgtEl>
                                        <p:attrNameLst>
                                          <p:attrName>style.visibility</p:attrName>
                                        </p:attrNameLst>
                                      </p:cBhvr>
                                      <p:to>
                                        <p:strVal val="visible"/>
                                      </p:to>
                                    </p:set>
                                    <p:anim calcmode="discrete" valueType="clr">
                                      <p:cBhvr override="childStyle">
                                        <p:cTn id="22" dur="80"/>
                                        <p:tgtEl>
                                          <p:spTgt spid="553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5312"/>
                                        </p:tgtEl>
                                        <p:attrNameLst>
                                          <p:attrName>fillcolor</p:attrName>
                                        </p:attrNameLst>
                                      </p:cBhvr>
                                      <p:tavLst>
                                        <p:tav tm="0">
                                          <p:val>
                                            <p:clrVal>
                                              <a:schemeClr val="accent2"/>
                                            </p:clrVal>
                                          </p:val>
                                        </p:tav>
                                        <p:tav tm="50000">
                                          <p:val>
                                            <p:clrVal>
                                              <a:schemeClr val="hlink"/>
                                            </p:clrVal>
                                          </p:val>
                                        </p:tav>
                                      </p:tavLst>
                                    </p:anim>
                                    <p:set>
                                      <p:cBhvr>
                                        <p:cTn id="24" dur="80"/>
                                        <p:tgtEl>
                                          <p:spTgt spid="55312"/>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55313"/>
                                        </p:tgtEl>
                                        <p:attrNameLst>
                                          <p:attrName>style.visibility</p:attrName>
                                        </p:attrNameLst>
                                      </p:cBhvr>
                                      <p:to>
                                        <p:strVal val="visible"/>
                                      </p:to>
                                    </p:set>
                                    <p:anim calcmode="discrete" valueType="clr">
                                      <p:cBhvr override="childStyle">
                                        <p:cTn id="29" dur="80"/>
                                        <p:tgtEl>
                                          <p:spTgt spid="5531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5313"/>
                                        </p:tgtEl>
                                        <p:attrNameLst>
                                          <p:attrName>fillcolor</p:attrName>
                                        </p:attrNameLst>
                                      </p:cBhvr>
                                      <p:tavLst>
                                        <p:tav tm="0">
                                          <p:val>
                                            <p:clrVal>
                                              <a:schemeClr val="accent2"/>
                                            </p:clrVal>
                                          </p:val>
                                        </p:tav>
                                        <p:tav tm="50000">
                                          <p:val>
                                            <p:clrVal>
                                              <a:schemeClr val="hlink"/>
                                            </p:clrVal>
                                          </p:val>
                                        </p:tav>
                                      </p:tavLst>
                                    </p:anim>
                                    <p:set>
                                      <p:cBhvr>
                                        <p:cTn id="31" dur="80"/>
                                        <p:tgtEl>
                                          <p:spTgt spid="55313"/>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55311"/>
                                        </p:tgtEl>
                                        <p:attrNameLst>
                                          <p:attrName>style.visibility</p:attrName>
                                        </p:attrNameLst>
                                      </p:cBhvr>
                                      <p:to>
                                        <p:strVal val="visible"/>
                                      </p:to>
                                    </p:set>
                                    <p:anim calcmode="discrete" valueType="clr">
                                      <p:cBhvr override="childStyle">
                                        <p:cTn id="36" dur="80"/>
                                        <p:tgtEl>
                                          <p:spTgt spid="5531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5311"/>
                                        </p:tgtEl>
                                        <p:attrNameLst>
                                          <p:attrName>fillcolor</p:attrName>
                                        </p:attrNameLst>
                                      </p:cBhvr>
                                      <p:tavLst>
                                        <p:tav tm="0">
                                          <p:val>
                                            <p:clrVal>
                                              <a:schemeClr val="accent2"/>
                                            </p:clrVal>
                                          </p:val>
                                        </p:tav>
                                        <p:tav tm="50000">
                                          <p:val>
                                            <p:clrVal>
                                              <a:schemeClr val="hlink"/>
                                            </p:clrVal>
                                          </p:val>
                                        </p:tav>
                                      </p:tavLst>
                                    </p:anim>
                                    <p:set>
                                      <p:cBhvr>
                                        <p:cTn id="38" dur="80"/>
                                        <p:tgtEl>
                                          <p:spTgt spid="55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animBg="1"/>
      <p:bldP spid="55304" grpId="1" animBg="1"/>
      <p:bldP spid="55311" grpId="0"/>
      <p:bldP spid="55312" grpId="0"/>
      <p:bldP spid="553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500034" y="1643050"/>
            <a:ext cx="1747820" cy="641350"/>
          </a:xfrm>
          <a:prstGeom prst="rect">
            <a:avLst/>
          </a:prstGeom>
          <a:noFill/>
          <a:ln w="12700" cap="sq">
            <a:noFill/>
            <a:miter lim="800000"/>
            <a:headEnd type="none" w="sm" len="sm"/>
            <a:tailEnd type="none" w="sm" len="sm"/>
          </a:ln>
        </p:spPr>
        <p:txBody>
          <a:bodyPr wrap="square">
            <a:spAutoFit/>
          </a:bodyPr>
          <a:lstStyle/>
          <a:p>
            <a:pPr>
              <a:spcBef>
                <a:spcPct val="50000"/>
              </a:spcBef>
            </a:pPr>
            <a:r>
              <a:rPr kumimoji="0" lang="zh-CN" altLang="en-US" sz="3600" dirty="0">
                <a:ea typeface="黑体" pitchFamily="2" charset="-122"/>
              </a:rPr>
              <a:t>观察：</a:t>
            </a:r>
            <a:endParaRPr kumimoji="0" lang="en-US" altLang="zh-CN" sz="3600" dirty="0">
              <a:ea typeface="黑体" pitchFamily="2" charset="-122"/>
            </a:endParaRPr>
          </a:p>
        </p:txBody>
      </p:sp>
      <p:pic>
        <p:nvPicPr>
          <p:cNvPr id="51208" name="Picture 8" descr="车5"/>
          <p:cNvPicPr>
            <a:picLocks noChangeAspect="1" noChangeArrowheads="1"/>
          </p:cNvPicPr>
          <p:nvPr/>
        </p:nvPicPr>
        <p:blipFill>
          <a:blip r:embed="rId2" cstate="print"/>
          <a:srcRect/>
          <a:stretch>
            <a:fillRect/>
          </a:stretch>
        </p:blipFill>
        <p:spPr bwMode="auto">
          <a:xfrm>
            <a:off x="2627313" y="1162844"/>
            <a:ext cx="5905500" cy="4713288"/>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grpSp>
        <p:nvGrpSpPr>
          <p:cNvPr id="2" name="Group 9"/>
          <p:cNvGrpSpPr>
            <a:grpSpLocks/>
          </p:cNvGrpSpPr>
          <p:nvPr/>
        </p:nvGrpSpPr>
        <p:grpSpPr bwMode="auto">
          <a:xfrm>
            <a:off x="179388" y="3213100"/>
            <a:ext cx="3489325" cy="2892425"/>
            <a:chOff x="7" y="1786"/>
            <a:chExt cx="2198" cy="1822"/>
          </a:xfrm>
        </p:grpSpPr>
        <p:sp>
          <p:nvSpPr>
            <p:cNvPr id="3077" name="AutoShape 10"/>
            <p:cNvSpPr>
              <a:spLocks noChangeArrowheads="1"/>
            </p:cNvSpPr>
            <p:nvPr/>
          </p:nvSpPr>
          <p:spPr bwMode="auto">
            <a:xfrm rot="-6956995">
              <a:off x="195" y="1598"/>
              <a:ext cx="1822" cy="2198"/>
            </a:xfrm>
            <a:prstGeom prst="cloudCallout">
              <a:avLst>
                <a:gd name="adj1" fmla="val -33787"/>
                <a:gd name="adj2" fmla="val 112046"/>
              </a:avLst>
            </a:prstGeom>
            <a:solidFill>
              <a:srgbClr val="C3E7C6"/>
            </a:solidFill>
            <a:ln w="12700" cap="sq">
              <a:solidFill>
                <a:schemeClr val="tx1"/>
              </a:solidFill>
              <a:round/>
              <a:headEnd type="none" w="sm" len="sm"/>
              <a:tailEnd type="none" w="sm" len="sm"/>
            </a:ln>
          </p:spPr>
          <p:txBody>
            <a:bodyPr vert="eaVert"/>
            <a:lstStyle/>
            <a:p>
              <a:pPr algn="ctr"/>
              <a:endParaRPr kumimoji="0" lang="zh-CN" altLang="en-US" b="0"/>
            </a:p>
          </p:txBody>
        </p:sp>
        <p:sp>
          <p:nvSpPr>
            <p:cNvPr id="3078" name="Text Box 11"/>
            <p:cNvSpPr txBox="1">
              <a:spLocks noChangeArrowheads="1"/>
            </p:cNvSpPr>
            <p:nvPr/>
          </p:nvSpPr>
          <p:spPr bwMode="auto">
            <a:xfrm>
              <a:off x="340" y="1979"/>
              <a:ext cx="1633" cy="1403"/>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a:t>        </a:t>
              </a:r>
              <a:r>
                <a:rPr kumimoji="0" lang="zh-CN" altLang="en-US" sz="2800" b="0">
                  <a:ea typeface="黑体" pitchFamily="2" charset="-122"/>
                </a:rPr>
                <a:t>对陷入雪地里的汽车施加水平的推力，汽车就沿水平方向运动了。</a:t>
              </a:r>
              <a:endParaRPr kumimoji="0" lang="en-US" altLang="zh-CN" sz="2800" b="0">
                <a:ea typeface="黑体" pitchFamily="2" charset="-122"/>
              </a:endParaRPr>
            </a:p>
          </p:txBody>
        </p:sp>
      </p:grpSp>
      <p:sp>
        <p:nvSpPr>
          <p:cNvPr id="3" name="TextBox 2"/>
          <p:cNvSpPr txBox="1"/>
          <p:nvPr/>
        </p:nvSpPr>
        <p:spPr>
          <a:xfrm>
            <a:off x="179512" y="0"/>
            <a:ext cx="8712968" cy="707886"/>
          </a:xfrm>
          <a:prstGeom prst="rect">
            <a:avLst/>
          </a:prstGeom>
          <a:noFill/>
        </p:spPr>
        <p:txBody>
          <a:bodyPr wrap="square" rtlCol="0">
            <a:spAutoFit/>
          </a:bodyPr>
          <a:lstStyle/>
          <a:p>
            <a:r>
              <a:rPr lang="zh-CN" altLang="en-US" sz="4000" dirty="0" smtClean="0"/>
              <a:t>知识点一：阻力对物体运动的影响</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50824" y="1052513"/>
            <a:ext cx="4321175" cy="1661993"/>
          </a:xfrm>
          <a:prstGeom prst="rect">
            <a:avLst/>
          </a:prstGeom>
          <a:noFill/>
          <a:ln w="12700" cap="sq">
            <a:noFill/>
            <a:miter lim="800000"/>
            <a:headEnd type="none" w="sm" len="sm"/>
            <a:tailEnd type="none" w="sm" len="sm"/>
          </a:ln>
        </p:spPr>
        <p:txBody>
          <a:bodyPr wrap="square">
            <a:spAutoFit/>
          </a:bodyPr>
          <a:lstStyle/>
          <a:p>
            <a:pPr>
              <a:spcBef>
                <a:spcPct val="50000"/>
              </a:spcBef>
            </a:pPr>
            <a:r>
              <a:rPr kumimoji="0" lang="en-US" altLang="zh-CN" sz="3200" dirty="0" smtClean="0">
                <a:solidFill>
                  <a:srgbClr val="FF0000"/>
                </a:solidFill>
                <a:latin typeface="黑体" pitchFamily="2" charset="-122"/>
                <a:ea typeface="黑体" pitchFamily="2" charset="-122"/>
              </a:rPr>
              <a:t>4</a:t>
            </a:r>
            <a:r>
              <a:rPr kumimoji="0" lang="zh-CN" altLang="en-US" sz="3200" dirty="0" smtClean="0">
                <a:solidFill>
                  <a:srgbClr val="FF0000"/>
                </a:solidFill>
                <a:latin typeface="黑体" pitchFamily="2" charset="-122"/>
                <a:ea typeface="黑体" pitchFamily="2" charset="-122"/>
              </a:rPr>
              <a:t>、惯</a:t>
            </a:r>
            <a:r>
              <a:rPr kumimoji="0" lang="zh-CN" altLang="en-US" sz="3200" dirty="0">
                <a:solidFill>
                  <a:srgbClr val="FF0000"/>
                </a:solidFill>
                <a:latin typeface="黑体" pitchFamily="2" charset="-122"/>
                <a:ea typeface="黑体" pitchFamily="2" charset="-122"/>
              </a:rPr>
              <a:t>性的利用或防</a:t>
            </a:r>
            <a:r>
              <a:rPr kumimoji="0" lang="zh-CN" altLang="en-US" sz="3200" dirty="0" smtClean="0">
                <a:solidFill>
                  <a:srgbClr val="FF0000"/>
                </a:solidFill>
                <a:latin typeface="黑体" pitchFamily="2" charset="-122"/>
                <a:ea typeface="黑体" pitchFamily="2" charset="-122"/>
              </a:rPr>
              <a:t>止</a:t>
            </a:r>
            <a:endParaRPr kumimoji="0" lang="en-US" altLang="zh-CN" sz="3200" dirty="0" smtClean="0">
              <a:solidFill>
                <a:srgbClr val="FF0000"/>
              </a:solidFill>
              <a:latin typeface="黑体" pitchFamily="2" charset="-122"/>
              <a:ea typeface="黑体" pitchFamily="2" charset="-122"/>
            </a:endParaRPr>
          </a:p>
          <a:p>
            <a:pPr>
              <a:spcBef>
                <a:spcPct val="50000"/>
              </a:spcBef>
            </a:pPr>
            <a:r>
              <a:rPr kumimoji="0" lang="zh-CN" altLang="en-US" sz="2800" dirty="0" smtClean="0">
                <a:latin typeface="黑体" pitchFamily="2" charset="-122"/>
                <a:ea typeface="黑体" pitchFamily="2" charset="-122"/>
              </a:rPr>
              <a:t>防止惯性：是指惯性对人有害</a:t>
            </a:r>
            <a:r>
              <a:rPr kumimoji="0" lang="en-US" altLang="zh-CN" sz="2800" dirty="0" smtClean="0">
                <a:latin typeface="黑体" pitchFamily="2" charset="-122"/>
                <a:ea typeface="黑体" pitchFamily="2" charset="-122"/>
              </a:rPr>
              <a:t>……</a:t>
            </a:r>
            <a:endParaRPr kumimoji="0" lang="en-US" altLang="zh-CN" dirty="0"/>
          </a:p>
        </p:txBody>
      </p:sp>
      <p:pic>
        <p:nvPicPr>
          <p:cNvPr id="57347" name="Picture 3" descr="安全带4"/>
          <p:cNvPicPr>
            <a:picLocks noChangeAspect="1" noChangeArrowheads="1"/>
          </p:cNvPicPr>
          <p:nvPr/>
        </p:nvPicPr>
        <p:blipFill>
          <a:blip r:embed="rId2" cstate="print"/>
          <a:srcRect/>
          <a:stretch>
            <a:fillRect/>
          </a:stretch>
        </p:blipFill>
        <p:spPr bwMode="auto">
          <a:xfrm>
            <a:off x="5000628" y="836613"/>
            <a:ext cx="3541710" cy="3663957"/>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sp>
        <p:nvSpPr>
          <p:cNvPr id="57348" name="Text Box 4"/>
          <p:cNvSpPr txBox="1">
            <a:spLocks noChangeArrowheads="1"/>
          </p:cNvSpPr>
          <p:nvPr/>
        </p:nvSpPr>
        <p:spPr bwMode="auto">
          <a:xfrm>
            <a:off x="571472" y="3571876"/>
            <a:ext cx="3929090" cy="2225675"/>
          </a:xfrm>
          <a:prstGeom prst="rect">
            <a:avLst/>
          </a:prstGeom>
          <a:noFill/>
          <a:ln w="12700" cap="sq">
            <a:noFill/>
            <a:miter lim="800000"/>
            <a:headEnd type="none" w="sm" len="sm"/>
            <a:tailEnd type="none" w="sm" len="sm"/>
          </a:ln>
        </p:spPr>
        <p:txBody>
          <a:bodyPr wrap="square">
            <a:spAutoFit/>
          </a:bodyPr>
          <a:lstStyle/>
          <a:p>
            <a:pPr>
              <a:lnSpc>
                <a:spcPct val="125000"/>
              </a:lnSpc>
              <a:spcBef>
                <a:spcPct val="50000"/>
              </a:spcBef>
            </a:pPr>
            <a:r>
              <a:rPr kumimoji="0" lang="en-US" altLang="zh-CN" sz="2800" dirty="0" smtClean="0">
                <a:latin typeface="黑体" pitchFamily="2" charset="-122"/>
                <a:ea typeface="黑体" pitchFamily="2" charset="-122"/>
              </a:rPr>
              <a:t>①</a:t>
            </a:r>
            <a:r>
              <a:rPr kumimoji="0" lang="zh-CN" altLang="en-US" sz="2800" dirty="0" smtClean="0">
                <a:latin typeface="黑体" pitchFamily="2" charset="-122"/>
                <a:ea typeface="黑体" pitchFamily="2" charset="-122"/>
              </a:rPr>
              <a:t>、为</a:t>
            </a:r>
            <a:r>
              <a:rPr kumimoji="0" lang="zh-CN" altLang="en-US" sz="2800" dirty="0">
                <a:latin typeface="黑体" pitchFamily="2" charset="-122"/>
                <a:ea typeface="黑体" pitchFamily="2" charset="-122"/>
              </a:rPr>
              <a:t>了防止紧急刹车时，司机由于惯性被撞伤，司机和前排乘客必须使用安全带。</a:t>
            </a:r>
            <a:endParaRPr kumimoji="0" lang="en-US" altLang="zh-CN" sz="2800" dirty="0">
              <a:latin typeface="黑体" pitchFamily="2" charset="-122"/>
              <a:ea typeface="黑体" pitchFamily="2" charset="-122"/>
            </a:endParaRPr>
          </a:p>
        </p:txBody>
      </p:sp>
      <p:pic>
        <p:nvPicPr>
          <p:cNvPr id="32773" name="Picture 5" descr="惯性漫画2"/>
          <p:cNvPicPr>
            <a:picLocks noChangeAspect="1" noChangeArrowheads="1"/>
          </p:cNvPicPr>
          <p:nvPr/>
        </p:nvPicPr>
        <p:blipFill>
          <a:blip r:embed="rId3" cstate="print"/>
          <a:srcRect/>
          <a:stretch>
            <a:fillRect/>
          </a:stretch>
        </p:blipFill>
        <p:spPr bwMode="auto">
          <a:xfrm>
            <a:off x="5000628" y="4857760"/>
            <a:ext cx="2449512" cy="158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46"/>
                                        </p:tgtEl>
                                        <p:attrNameLst>
                                          <p:attrName>style.visibility</p:attrName>
                                        </p:attrNameLst>
                                      </p:cBhvr>
                                      <p:to>
                                        <p:strVal val="visible"/>
                                      </p:to>
                                    </p:set>
                                    <p:anim calcmode="discrete" valueType="clr">
                                      <p:cBhvr override="childStyle">
                                        <p:cTn id="7" dur="80"/>
                                        <p:tgtEl>
                                          <p:spTgt spid="573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46"/>
                                        </p:tgtEl>
                                        <p:attrNameLst>
                                          <p:attrName>fillcolor</p:attrName>
                                        </p:attrNameLst>
                                      </p:cBhvr>
                                      <p:tavLst>
                                        <p:tav tm="0">
                                          <p:val>
                                            <p:clrVal>
                                              <a:schemeClr val="accent2"/>
                                            </p:clrVal>
                                          </p:val>
                                        </p:tav>
                                        <p:tav tm="50000">
                                          <p:val>
                                            <p:clrVal>
                                              <a:schemeClr val="hlink"/>
                                            </p:clrVal>
                                          </p:val>
                                        </p:tav>
                                      </p:tavLst>
                                    </p:anim>
                                    <p:set>
                                      <p:cBhvr>
                                        <p:cTn id="9" dur="80"/>
                                        <p:tgtEl>
                                          <p:spTgt spid="573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7347"/>
                                        </p:tgtEl>
                                        <p:attrNameLst>
                                          <p:attrName>style.visibility</p:attrName>
                                        </p:attrNameLst>
                                      </p:cBhvr>
                                      <p:to>
                                        <p:strVal val="visible"/>
                                      </p:to>
                                    </p:set>
                                    <p:animEffect transition="in" filter="blinds(horizontal)">
                                      <p:cBhvr>
                                        <p:cTn id="14" dur="500"/>
                                        <p:tgtEl>
                                          <p:spTgt spid="57347"/>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7348"/>
                                        </p:tgtEl>
                                        <p:attrNameLst>
                                          <p:attrName>style.visibility</p:attrName>
                                        </p:attrNameLst>
                                      </p:cBhvr>
                                      <p:to>
                                        <p:strVal val="visible"/>
                                      </p:to>
                                    </p:set>
                                    <p:anim calcmode="discrete" valueType="clr">
                                      <p:cBhvr override="childStyle">
                                        <p:cTn id="19" dur="80"/>
                                        <p:tgtEl>
                                          <p:spTgt spid="5734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7348"/>
                                        </p:tgtEl>
                                        <p:attrNameLst>
                                          <p:attrName>fillcolor</p:attrName>
                                        </p:attrNameLst>
                                      </p:cBhvr>
                                      <p:tavLst>
                                        <p:tav tm="0">
                                          <p:val>
                                            <p:clrVal>
                                              <a:schemeClr val="accent2"/>
                                            </p:clrVal>
                                          </p:val>
                                        </p:tav>
                                        <p:tav tm="50000">
                                          <p:val>
                                            <p:clrVal>
                                              <a:schemeClr val="hlink"/>
                                            </p:clrVal>
                                          </p:val>
                                        </p:tav>
                                      </p:tavLst>
                                    </p:anim>
                                    <p:set>
                                      <p:cBhvr>
                                        <p:cTn id="21" dur="80"/>
                                        <p:tgtEl>
                                          <p:spTgt spid="57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高中物理"/>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alpha val="94116"/>
            </a:schemeClr>
          </a:solidFill>
          <a:ln w="9525">
            <a:noFill/>
            <a:miter lim="800000"/>
            <a:headEnd/>
            <a:tailEnd/>
          </a:ln>
        </p:spPr>
      </p:pic>
      <p:sp>
        <p:nvSpPr>
          <p:cNvPr id="58371" name="Text Box 3"/>
          <p:cNvSpPr txBox="1">
            <a:spLocks noChangeArrowheads="1"/>
          </p:cNvSpPr>
          <p:nvPr/>
        </p:nvSpPr>
        <p:spPr bwMode="auto">
          <a:xfrm>
            <a:off x="357158" y="2214554"/>
            <a:ext cx="4857784" cy="2225675"/>
          </a:xfrm>
          <a:prstGeom prst="rect">
            <a:avLst/>
          </a:prstGeom>
          <a:noFill/>
          <a:ln w="12700" cap="sq">
            <a:noFill/>
            <a:miter lim="800000"/>
            <a:headEnd type="none" w="sm" len="sm"/>
            <a:tailEnd type="none" w="sm" len="sm"/>
          </a:ln>
        </p:spPr>
        <p:txBody>
          <a:bodyPr wrap="square">
            <a:spAutoFit/>
          </a:bodyPr>
          <a:lstStyle/>
          <a:p>
            <a:pPr>
              <a:lnSpc>
                <a:spcPct val="125000"/>
              </a:lnSpc>
              <a:spcBef>
                <a:spcPct val="50000"/>
              </a:spcBef>
            </a:pPr>
            <a:r>
              <a:rPr kumimoji="0" lang="en-US" altLang="zh-CN" sz="2800" dirty="0" smtClean="0">
                <a:latin typeface="黑体" pitchFamily="2" charset="-122"/>
                <a:ea typeface="黑体" pitchFamily="2" charset="-122"/>
              </a:rPr>
              <a:t>②</a:t>
            </a:r>
            <a:r>
              <a:rPr kumimoji="0" lang="zh-CN" altLang="en-US" sz="2800" dirty="0" smtClean="0">
                <a:latin typeface="黑体" pitchFamily="2" charset="-122"/>
                <a:ea typeface="黑体" pitchFamily="2" charset="-122"/>
              </a:rPr>
              <a:t>、斧</a:t>
            </a:r>
            <a:r>
              <a:rPr kumimoji="0" lang="zh-CN" altLang="en-US" sz="2800" dirty="0">
                <a:latin typeface="黑体" pitchFamily="2" charset="-122"/>
                <a:ea typeface="黑体" pitchFamily="2" charset="-122"/>
              </a:rPr>
              <a:t>头松了，用手柄的下端撞击树墩，斧头在惯性的作用下继续向下运动，斧头就被套紧了。</a:t>
            </a:r>
            <a:endParaRPr kumimoji="0" lang="en-US" altLang="zh-CN" sz="2800" dirty="0">
              <a:latin typeface="黑体" pitchFamily="2" charset="-122"/>
              <a:ea typeface="黑体" pitchFamily="2" charset="-122"/>
            </a:endParaRPr>
          </a:p>
        </p:txBody>
      </p:sp>
      <p:pic>
        <p:nvPicPr>
          <p:cNvPr id="58373" name="Picture 5" descr="斧头"/>
          <p:cNvPicPr>
            <a:picLocks noChangeAspect="1" noChangeArrowheads="1"/>
          </p:cNvPicPr>
          <p:nvPr/>
        </p:nvPicPr>
        <p:blipFill>
          <a:blip r:embed="rId3" cstate="print"/>
          <a:srcRect/>
          <a:stretch>
            <a:fillRect/>
          </a:stretch>
        </p:blipFill>
        <p:spPr bwMode="auto">
          <a:xfrm>
            <a:off x="5429256" y="571480"/>
            <a:ext cx="3219450" cy="3527425"/>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grpSp>
        <p:nvGrpSpPr>
          <p:cNvPr id="33798" name="Group 6"/>
          <p:cNvGrpSpPr>
            <a:grpSpLocks/>
          </p:cNvGrpSpPr>
          <p:nvPr/>
        </p:nvGrpSpPr>
        <p:grpSpPr bwMode="auto">
          <a:xfrm>
            <a:off x="3924300" y="5805488"/>
            <a:ext cx="520700" cy="255587"/>
            <a:chOff x="4010" y="3657"/>
            <a:chExt cx="328" cy="161"/>
          </a:xfrm>
        </p:grpSpPr>
        <p:sp>
          <p:nvSpPr>
            <p:cNvPr id="33804" name="Oval 7"/>
            <p:cNvSpPr>
              <a:spLocks noChangeArrowheads="1"/>
            </p:cNvSpPr>
            <p:nvPr/>
          </p:nvSpPr>
          <p:spPr bwMode="auto">
            <a:xfrm>
              <a:off x="4014" y="3657"/>
              <a:ext cx="318" cy="46"/>
            </a:xfrm>
            <a:prstGeom prst="ellipse">
              <a:avLst/>
            </a:prstGeom>
            <a:gradFill rotWithShape="1">
              <a:gsLst>
                <a:gs pos="0">
                  <a:srgbClr val="FFCC99"/>
                </a:gs>
                <a:gs pos="100000">
                  <a:srgbClr val="765E47"/>
                </a:gs>
              </a:gsLst>
              <a:path path="shape">
                <a:fillToRect l="50000" t="50000" r="50000" b="50000"/>
              </a:path>
            </a:gradFill>
            <a:ln w="12700" cap="sq">
              <a:solidFill>
                <a:schemeClr val="tx1"/>
              </a:solidFill>
              <a:round/>
              <a:headEnd type="none" w="sm" len="sm"/>
              <a:tailEnd type="none" w="sm" len="sm"/>
            </a:ln>
          </p:spPr>
          <p:txBody>
            <a:bodyPr wrap="none" anchor="ctr"/>
            <a:lstStyle/>
            <a:p>
              <a:endParaRPr lang="zh-CN" altLang="en-US"/>
            </a:p>
          </p:txBody>
        </p:sp>
        <p:sp>
          <p:nvSpPr>
            <p:cNvPr id="33805" name="Freeform 8"/>
            <p:cNvSpPr>
              <a:spLocks/>
            </p:cNvSpPr>
            <p:nvPr/>
          </p:nvSpPr>
          <p:spPr bwMode="auto">
            <a:xfrm>
              <a:off x="4010" y="3684"/>
              <a:ext cx="328" cy="134"/>
            </a:xfrm>
            <a:custGeom>
              <a:avLst/>
              <a:gdLst>
                <a:gd name="T0" fmla="*/ 322 w 328"/>
                <a:gd name="T1" fmla="*/ 104 h 134"/>
                <a:gd name="T2" fmla="*/ 248 w 328"/>
                <a:gd name="T3" fmla="*/ 126 h 134"/>
                <a:gd name="T4" fmla="*/ 152 w 328"/>
                <a:gd name="T5" fmla="*/ 134 h 134"/>
                <a:gd name="T6" fmla="*/ 66 w 328"/>
                <a:gd name="T7" fmla="*/ 122 h 134"/>
                <a:gd name="T8" fmla="*/ 0 w 328"/>
                <a:gd name="T9" fmla="*/ 100 h 134"/>
                <a:gd name="T10" fmla="*/ 2 w 328"/>
                <a:gd name="T11" fmla="*/ 0 h 134"/>
                <a:gd name="T12" fmla="*/ 70 w 328"/>
                <a:gd name="T13" fmla="*/ 18 h 134"/>
                <a:gd name="T14" fmla="*/ 152 w 328"/>
                <a:gd name="T15" fmla="*/ 20 h 134"/>
                <a:gd name="T16" fmla="*/ 238 w 328"/>
                <a:gd name="T17" fmla="*/ 20 h 134"/>
                <a:gd name="T18" fmla="*/ 328 w 328"/>
                <a:gd name="T19" fmla="*/ 0 h 134"/>
                <a:gd name="T20" fmla="*/ 328 w 328"/>
                <a:gd name="T21" fmla="*/ 104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8"/>
                <a:gd name="T34" fmla="*/ 0 h 134"/>
                <a:gd name="T35" fmla="*/ 328 w 328"/>
                <a:gd name="T36" fmla="*/ 134 h 1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8" h="134">
                  <a:moveTo>
                    <a:pt x="322" y="104"/>
                  </a:moveTo>
                  <a:lnTo>
                    <a:pt x="248" y="126"/>
                  </a:lnTo>
                  <a:lnTo>
                    <a:pt x="152" y="134"/>
                  </a:lnTo>
                  <a:lnTo>
                    <a:pt x="66" y="122"/>
                  </a:lnTo>
                  <a:lnTo>
                    <a:pt x="0" y="100"/>
                  </a:lnTo>
                  <a:lnTo>
                    <a:pt x="2" y="0"/>
                  </a:lnTo>
                  <a:lnTo>
                    <a:pt x="70" y="18"/>
                  </a:lnTo>
                  <a:lnTo>
                    <a:pt x="152" y="20"/>
                  </a:lnTo>
                  <a:lnTo>
                    <a:pt x="238" y="20"/>
                  </a:lnTo>
                  <a:lnTo>
                    <a:pt x="328" y="0"/>
                  </a:lnTo>
                  <a:lnTo>
                    <a:pt x="328" y="104"/>
                  </a:lnTo>
                </a:path>
              </a:pathLst>
            </a:custGeom>
            <a:gradFill rotWithShape="1">
              <a:gsLst>
                <a:gs pos="0">
                  <a:srgbClr val="765E47"/>
                </a:gs>
                <a:gs pos="50000">
                  <a:srgbClr val="FFCC99"/>
                </a:gs>
                <a:gs pos="100000">
                  <a:srgbClr val="765E47"/>
                </a:gs>
              </a:gsLst>
              <a:lin ang="0" scaled="1"/>
            </a:gradFill>
            <a:ln w="12700" cap="sq">
              <a:solidFill>
                <a:schemeClr val="tx1"/>
              </a:solidFill>
              <a:round/>
              <a:headEnd type="none" w="sm" len="sm"/>
              <a:tailEnd type="none" w="sm" len="sm"/>
            </a:ln>
          </p:spPr>
          <p:txBody>
            <a:bodyPr wrap="none"/>
            <a:lstStyle/>
            <a:p>
              <a:endParaRPr lang="zh-CN" altLang="en-US"/>
            </a:p>
          </p:txBody>
        </p:sp>
      </p:grpSp>
      <p:grpSp>
        <p:nvGrpSpPr>
          <p:cNvPr id="3" name="Group 9"/>
          <p:cNvGrpSpPr>
            <a:grpSpLocks/>
          </p:cNvGrpSpPr>
          <p:nvPr/>
        </p:nvGrpSpPr>
        <p:grpSpPr bwMode="auto">
          <a:xfrm>
            <a:off x="3924300" y="3716338"/>
            <a:ext cx="611188" cy="596900"/>
            <a:chOff x="2472" y="2341"/>
            <a:chExt cx="385" cy="376"/>
          </a:xfrm>
        </p:grpSpPr>
        <p:sp>
          <p:nvSpPr>
            <p:cNvPr id="33802" name="Freeform 10"/>
            <p:cNvSpPr>
              <a:spLocks/>
            </p:cNvSpPr>
            <p:nvPr/>
          </p:nvSpPr>
          <p:spPr bwMode="auto">
            <a:xfrm>
              <a:off x="2472" y="2341"/>
              <a:ext cx="385" cy="376"/>
            </a:xfrm>
            <a:custGeom>
              <a:avLst/>
              <a:gdLst>
                <a:gd name="T0" fmla="*/ 0 w 385"/>
                <a:gd name="T1" fmla="*/ 56 h 376"/>
                <a:gd name="T2" fmla="*/ 154 w 385"/>
                <a:gd name="T3" fmla="*/ 72 h 376"/>
                <a:gd name="T4" fmla="*/ 314 w 385"/>
                <a:gd name="T5" fmla="*/ 28 h 376"/>
                <a:gd name="T6" fmla="*/ 360 w 385"/>
                <a:gd name="T7" fmla="*/ 48 h 376"/>
                <a:gd name="T8" fmla="*/ 382 w 385"/>
                <a:gd name="T9" fmla="*/ 316 h 376"/>
                <a:gd name="T10" fmla="*/ 376 w 385"/>
                <a:gd name="T11" fmla="*/ 354 h 376"/>
                <a:gd name="T12" fmla="*/ 330 w 385"/>
                <a:gd name="T13" fmla="*/ 361 h 376"/>
                <a:gd name="T14" fmla="*/ 332 w 385"/>
                <a:gd name="T15" fmla="*/ 329 h 376"/>
                <a:gd name="T16" fmla="*/ 330 w 385"/>
                <a:gd name="T17" fmla="*/ 76 h 376"/>
                <a:gd name="T18" fmla="*/ 316 w 385"/>
                <a:gd name="T19" fmla="*/ 60 h 376"/>
                <a:gd name="T20" fmla="*/ 306 w 385"/>
                <a:gd name="T21" fmla="*/ 60 h 376"/>
                <a:gd name="T22" fmla="*/ 286 w 385"/>
                <a:gd name="T23" fmla="*/ 68 h 376"/>
                <a:gd name="T24" fmla="*/ 172 w 385"/>
                <a:gd name="T25" fmla="*/ 88 h 376"/>
                <a:gd name="T26" fmla="*/ 82 w 385"/>
                <a:gd name="T27" fmla="*/ 88 h 376"/>
                <a:gd name="T28" fmla="*/ 2 w 385"/>
                <a:gd name="T29" fmla="*/ 58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5"/>
                <a:gd name="T46" fmla="*/ 0 h 376"/>
                <a:gd name="T47" fmla="*/ 385 w 385"/>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5" h="376">
                  <a:moveTo>
                    <a:pt x="0" y="56"/>
                  </a:moveTo>
                  <a:cubicBezTo>
                    <a:pt x="26" y="59"/>
                    <a:pt x="102" y="77"/>
                    <a:pt x="154" y="72"/>
                  </a:cubicBezTo>
                  <a:cubicBezTo>
                    <a:pt x="206" y="67"/>
                    <a:pt x="280" y="32"/>
                    <a:pt x="314" y="28"/>
                  </a:cubicBezTo>
                  <a:cubicBezTo>
                    <a:pt x="348" y="24"/>
                    <a:pt x="349" y="0"/>
                    <a:pt x="360" y="48"/>
                  </a:cubicBezTo>
                  <a:cubicBezTo>
                    <a:pt x="371" y="96"/>
                    <a:pt x="379" y="265"/>
                    <a:pt x="382" y="316"/>
                  </a:cubicBezTo>
                  <a:cubicBezTo>
                    <a:pt x="385" y="367"/>
                    <a:pt x="385" y="347"/>
                    <a:pt x="376" y="354"/>
                  </a:cubicBezTo>
                  <a:cubicBezTo>
                    <a:pt x="367" y="361"/>
                    <a:pt x="337" y="365"/>
                    <a:pt x="330" y="361"/>
                  </a:cubicBezTo>
                  <a:cubicBezTo>
                    <a:pt x="323" y="357"/>
                    <a:pt x="332" y="376"/>
                    <a:pt x="332" y="329"/>
                  </a:cubicBezTo>
                  <a:cubicBezTo>
                    <a:pt x="332" y="282"/>
                    <a:pt x="333" y="121"/>
                    <a:pt x="330" y="76"/>
                  </a:cubicBezTo>
                  <a:cubicBezTo>
                    <a:pt x="327" y="31"/>
                    <a:pt x="320" y="63"/>
                    <a:pt x="316" y="60"/>
                  </a:cubicBezTo>
                  <a:cubicBezTo>
                    <a:pt x="312" y="57"/>
                    <a:pt x="311" y="59"/>
                    <a:pt x="306" y="60"/>
                  </a:cubicBezTo>
                  <a:cubicBezTo>
                    <a:pt x="301" y="61"/>
                    <a:pt x="308" y="63"/>
                    <a:pt x="286" y="68"/>
                  </a:cubicBezTo>
                  <a:cubicBezTo>
                    <a:pt x="264" y="73"/>
                    <a:pt x="206" y="85"/>
                    <a:pt x="172" y="88"/>
                  </a:cubicBezTo>
                  <a:cubicBezTo>
                    <a:pt x="138" y="91"/>
                    <a:pt x="110" y="93"/>
                    <a:pt x="82" y="88"/>
                  </a:cubicBezTo>
                  <a:cubicBezTo>
                    <a:pt x="54" y="83"/>
                    <a:pt x="18" y="64"/>
                    <a:pt x="2" y="58"/>
                  </a:cubicBezTo>
                </a:path>
              </a:pathLst>
            </a:custGeom>
            <a:solidFill>
              <a:srgbClr val="778689"/>
            </a:solidFill>
            <a:ln w="12700" cap="sq">
              <a:solidFill>
                <a:schemeClr val="tx1"/>
              </a:solidFill>
              <a:round/>
              <a:headEnd type="none" w="sm" len="sm"/>
              <a:tailEnd type="none" w="sm" len="sm"/>
            </a:ln>
          </p:spPr>
          <p:txBody>
            <a:bodyPr wrap="none"/>
            <a:lstStyle/>
            <a:p>
              <a:endParaRPr lang="zh-CN" altLang="en-US"/>
            </a:p>
          </p:txBody>
        </p:sp>
        <p:sp>
          <p:nvSpPr>
            <p:cNvPr id="33803" name="Freeform 11"/>
            <p:cNvSpPr>
              <a:spLocks/>
            </p:cNvSpPr>
            <p:nvPr/>
          </p:nvSpPr>
          <p:spPr bwMode="auto">
            <a:xfrm>
              <a:off x="2794" y="2359"/>
              <a:ext cx="26" cy="40"/>
            </a:xfrm>
            <a:custGeom>
              <a:avLst/>
              <a:gdLst>
                <a:gd name="T0" fmla="*/ 26 w 26"/>
                <a:gd name="T1" fmla="*/ 0 h 40"/>
                <a:gd name="T2" fmla="*/ 0 w 26"/>
                <a:gd name="T3" fmla="*/ 40 h 40"/>
                <a:gd name="T4" fmla="*/ 0 60000 65536"/>
                <a:gd name="T5" fmla="*/ 0 60000 65536"/>
                <a:gd name="T6" fmla="*/ 0 w 26"/>
                <a:gd name="T7" fmla="*/ 0 h 40"/>
                <a:gd name="T8" fmla="*/ 26 w 26"/>
                <a:gd name="T9" fmla="*/ 40 h 40"/>
              </a:gdLst>
              <a:ahLst/>
              <a:cxnLst>
                <a:cxn ang="T4">
                  <a:pos x="T0" y="T1"/>
                </a:cxn>
                <a:cxn ang="T5">
                  <a:pos x="T2" y="T3"/>
                </a:cxn>
              </a:cxnLst>
              <a:rect l="T6" t="T7" r="T8" b="T9"/>
              <a:pathLst>
                <a:path w="26" h="40">
                  <a:moveTo>
                    <a:pt x="26" y="0"/>
                  </a:moveTo>
                  <a:cubicBezTo>
                    <a:pt x="22" y="7"/>
                    <a:pt x="5" y="32"/>
                    <a:pt x="0" y="40"/>
                  </a:cubicBezTo>
                </a:path>
              </a:pathLst>
            </a:custGeom>
            <a:noFill/>
            <a:ln w="12700" cap="sq">
              <a:solidFill>
                <a:schemeClr val="tx1"/>
              </a:solidFill>
              <a:round/>
              <a:headEnd type="none" w="sm" len="sm"/>
              <a:tailEnd type="none" w="sm" len="sm"/>
            </a:ln>
          </p:spPr>
          <p:txBody>
            <a:bodyPr wrap="none"/>
            <a:lstStyle/>
            <a:p>
              <a:endParaRPr lang="zh-CN" altLang="en-US"/>
            </a:p>
          </p:txBody>
        </p:sp>
      </p:grpSp>
      <p:sp>
        <p:nvSpPr>
          <p:cNvPr id="58380" name="Freeform 12"/>
          <p:cNvSpPr>
            <a:spLocks/>
          </p:cNvSpPr>
          <p:nvPr/>
        </p:nvSpPr>
        <p:spPr bwMode="auto">
          <a:xfrm>
            <a:off x="4067175" y="3789363"/>
            <a:ext cx="266700" cy="1843087"/>
          </a:xfrm>
          <a:custGeom>
            <a:avLst/>
            <a:gdLst>
              <a:gd name="T0" fmla="*/ 28575 w 168"/>
              <a:gd name="T1" fmla="*/ 280987 h 1161"/>
              <a:gd name="T2" fmla="*/ 28575 w 168"/>
              <a:gd name="T3" fmla="*/ 1593849 h 1161"/>
              <a:gd name="T4" fmla="*/ 196850 w 168"/>
              <a:gd name="T5" fmla="*/ 1776412 h 1161"/>
              <a:gd name="T6" fmla="*/ 257175 w 168"/>
              <a:gd name="T7" fmla="*/ 1547812 h 1161"/>
              <a:gd name="T8" fmla="*/ 142875 w 168"/>
              <a:gd name="T9" fmla="*/ 242887 h 1161"/>
              <a:gd name="T10" fmla="*/ 76200 w 168"/>
              <a:gd name="T11" fmla="*/ 93662 h 1161"/>
              <a:gd name="T12" fmla="*/ 28575 w 168"/>
              <a:gd name="T13" fmla="*/ 115887 h 1161"/>
              <a:gd name="T14" fmla="*/ 28575 w 168"/>
              <a:gd name="T15" fmla="*/ 280987 h 1161"/>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161"/>
              <a:gd name="T26" fmla="*/ 168 w 168"/>
              <a:gd name="T27" fmla="*/ 1161 h 1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161">
                <a:moveTo>
                  <a:pt x="18" y="177"/>
                </a:moveTo>
                <a:cubicBezTo>
                  <a:pt x="12" y="338"/>
                  <a:pt x="0" y="847"/>
                  <a:pt x="18" y="1004"/>
                </a:cubicBezTo>
                <a:cubicBezTo>
                  <a:pt x="36" y="1161"/>
                  <a:pt x="100" y="1124"/>
                  <a:pt x="124" y="1119"/>
                </a:cubicBezTo>
                <a:cubicBezTo>
                  <a:pt x="148" y="1114"/>
                  <a:pt x="168" y="1136"/>
                  <a:pt x="162" y="975"/>
                </a:cubicBezTo>
                <a:cubicBezTo>
                  <a:pt x="156" y="814"/>
                  <a:pt x="109" y="306"/>
                  <a:pt x="90" y="153"/>
                </a:cubicBezTo>
                <a:cubicBezTo>
                  <a:pt x="71" y="0"/>
                  <a:pt x="60" y="72"/>
                  <a:pt x="48" y="59"/>
                </a:cubicBezTo>
                <a:cubicBezTo>
                  <a:pt x="36" y="46"/>
                  <a:pt x="23" y="53"/>
                  <a:pt x="18" y="73"/>
                </a:cubicBezTo>
                <a:cubicBezTo>
                  <a:pt x="13" y="93"/>
                  <a:pt x="18" y="155"/>
                  <a:pt x="18" y="177"/>
                </a:cubicBezTo>
                <a:close/>
              </a:path>
            </a:pathLst>
          </a:custGeom>
          <a:solidFill>
            <a:schemeClr val="accent1"/>
          </a:solidFill>
          <a:ln w="12700" cap="sq">
            <a:solidFill>
              <a:schemeClr val="tx1"/>
            </a:solidFill>
            <a:round/>
            <a:headEnd type="none" w="sm" len="sm"/>
            <a:tailEnd type="none" w="sm" len="sm"/>
          </a:ln>
        </p:spPr>
        <p:txBody>
          <a:bodyPr wrap="none"/>
          <a:lstStyle/>
          <a:p>
            <a:endParaRPr lang="zh-CN" altLang="en-US"/>
          </a:p>
        </p:txBody>
      </p:sp>
      <p:sp>
        <p:nvSpPr>
          <p:cNvPr id="58381" name="Freeform 13"/>
          <p:cNvSpPr>
            <a:spLocks/>
          </p:cNvSpPr>
          <p:nvPr/>
        </p:nvSpPr>
        <p:spPr bwMode="auto">
          <a:xfrm>
            <a:off x="3752850" y="3756025"/>
            <a:ext cx="703263" cy="654050"/>
          </a:xfrm>
          <a:custGeom>
            <a:avLst/>
            <a:gdLst>
              <a:gd name="T0" fmla="*/ 700088 w 443"/>
              <a:gd name="T1" fmla="*/ 534988 h 412"/>
              <a:gd name="T2" fmla="*/ 690563 w 443"/>
              <a:gd name="T3" fmla="*/ 93662 h 412"/>
              <a:gd name="T4" fmla="*/ 620713 w 443"/>
              <a:gd name="T5" fmla="*/ 65088 h 412"/>
              <a:gd name="T6" fmla="*/ 328613 w 443"/>
              <a:gd name="T7" fmla="*/ 103188 h 412"/>
              <a:gd name="T8" fmla="*/ 61913 w 443"/>
              <a:gd name="T9" fmla="*/ 7938 h 412"/>
              <a:gd name="T10" fmla="*/ 14288 w 443"/>
              <a:gd name="T11" fmla="*/ 150813 h 412"/>
              <a:gd name="T12" fmla="*/ 4763 w 443"/>
              <a:gd name="T13" fmla="*/ 341312 h 412"/>
              <a:gd name="T14" fmla="*/ 14288 w 443"/>
              <a:gd name="T15" fmla="*/ 512763 h 412"/>
              <a:gd name="T16" fmla="*/ 93663 w 443"/>
              <a:gd name="T17" fmla="*/ 650875 h 412"/>
              <a:gd name="T18" fmla="*/ 433388 w 443"/>
              <a:gd name="T19" fmla="*/ 531813 h 412"/>
              <a:gd name="T20" fmla="*/ 693738 w 443"/>
              <a:gd name="T21" fmla="*/ 538163 h 4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3"/>
              <a:gd name="T34" fmla="*/ 0 h 412"/>
              <a:gd name="T35" fmla="*/ 443 w 443"/>
              <a:gd name="T36" fmla="*/ 412 h 4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3" h="412">
                <a:moveTo>
                  <a:pt x="441" y="337"/>
                </a:moveTo>
                <a:cubicBezTo>
                  <a:pt x="440" y="291"/>
                  <a:pt x="443" y="108"/>
                  <a:pt x="435" y="59"/>
                </a:cubicBezTo>
                <a:cubicBezTo>
                  <a:pt x="427" y="10"/>
                  <a:pt x="429" y="40"/>
                  <a:pt x="391" y="41"/>
                </a:cubicBezTo>
                <a:cubicBezTo>
                  <a:pt x="353" y="42"/>
                  <a:pt x="266" y="71"/>
                  <a:pt x="207" y="65"/>
                </a:cubicBezTo>
                <a:cubicBezTo>
                  <a:pt x="148" y="59"/>
                  <a:pt x="72" y="0"/>
                  <a:pt x="39" y="5"/>
                </a:cubicBezTo>
                <a:cubicBezTo>
                  <a:pt x="6" y="10"/>
                  <a:pt x="15" y="60"/>
                  <a:pt x="9" y="95"/>
                </a:cubicBezTo>
                <a:cubicBezTo>
                  <a:pt x="3" y="130"/>
                  <a:pt x="3" y="177"/>
                  <a:pt x="3" y="215"/>
                </a:cubicBezTo>
                <a:cubicBezTo>
                  <a:pt x="3" y="253"/>
                  <a:pt x="0" y="291"/>
                  <a:pt x="9" y="323"/>
                </a:cubicBezTo>
                <a:cubicBezTo>
                  <a:pt x="18" y="355"/>
                  <a:pt x="15" y="408"/>
                  <a:pt x="59" y="410"/>
                </a:cubicBezTo>
                <a:cubicBezTo>
                  <a:pt x="103" y="412"/>
                  <a:pt x="210" y="347"/>
                  <a:pt x="273" y="335"/>
                </a:cubicBezTo>
                <a:cubicBezTo>
                  <a:pt x="336" y="323"/>
                  <a:pt x="403" y="338"/>
                  <a:pt x="437" y="339"/>
                </a:cubicBezTo>
              </a:path>
            </a:pathLst>
          </a:custGeom>
          <a:gradFill rotWithShape="1">
            <a:gsLst>
              <a:gs pos="0">
                <a:srgbClr val="B1F4FD"/>
              </a:gs>
              <a:gs pos="100000">
                <a:srgbClr val="527175"/>
              </a:gs>
            </a:gsLst>
            <a:lin ang="0" scaled="1"/>
          </a:gradFill>
          <a:ln w="12700" cap="sq">
            <a:solidFill>
              <a:schemeClr val="tx1"/>
            </a:solidFill>
            <a:round/>
            <a:headEnd type="none" w="sm" len="sm"/>
            <a:tailEnd type="none" w="sm" len="sm"/>
          </a:ln>
        </p:spPr>
        <p:txBody>
          <a:bodyPr wrap="none"/>
          <a:lstStyle/>
          <a:p>
            <a:endParaRPr lang="zh-CN" altLang="en-US"/>
          </a:p>
        </p:txBody>
      </p:sp>
      <p:sp>
        <p:nvSpPr>
          <p:cNvPr id="14" name="Text Box 2"/>
          <p:cNvSpPr txBox="1">
            <a:spLocks noChangeArrowheads="1"/>
          </p:cNvSpPr>
          <p:nvPr/>
        </p:nvSpPr>
        <p:spPr bwMode="auto">
          <a:xfrm>
            <a:off x="714348" y="571480"/>
            <a:ext cx="4321175" cy="1661993"/>
          </a:xfrm>
          <a:prstGeom prst="rect">
            <a:avLst/>
          </a:prstGeom>
          <a:noFill/>
          <a:ln w="12700" cap="sq">
            <a:noFill/>
            <a:miter lim="800000"/>
            <a:headEnd type="none" w="sm" len="sm"/>
            <a:tailEnd type="none" w="sm" len="sm"/>
          </a:ln>
        </p:spPr>
        <p:txBody>
          <a:bodyPr wrap="square">
            <a:spAutoFit/>
          </a:bodyPr>
          <a:lstStyle/>
          <a:p>
            <a:pPr>
              <a:spcBef>
                <a:spcPct val="50000"/>
              </a:spcBef>
            </a:pPr>
            <a:r>
              <a:rPr kumimoji="0" lang="en-US" altLang="zh-CN" sz="3200" dirty="0" smtClean="0">
                <a:solidFill>
                  <a:srgbClr val="FF0000"/>
                </a:solidFill>
                <a:latin typeface="黑体" pitchFamily="2" charset="-122"/>
                <a:ea typeface="黑体" pitchFamily="2" charset="-122"/>
              </a:rPr>
              <a:t>4</a:t>
            </a:r>
            <a:r>
              <a:rPr kumimoji="0" lang="zh-CN" altLang="en-US" sz="3200" dirty="0" smtClean="0">
                <a:solidFill>
                  <a:srgbClr val="FF0000"/>
                </a:solidFill>
                <a:latin typeface="黑体" pitchFamily="2" charset="-122"/>
                <a:ea typeface="黑体" pitchFamily="2" charset="-122"/>
              </a:rPr>
              <a:t>、惯</a:t>
            </a:r>
            <a:r>
              <a:rPr kumimoji="0" lang="zh-CN" altLang="en-US" sz="3200" dirty="0">
                <a:solidFill>
                  <a:srgbClr val="FF0000"/>
                </a:solidFill>
                <a:latin typeface="黑体" pitchFamily="2" charset="-122"/>
                <a:ea typeface="黑体" pitchFamily="2" charset="-122"/>
              </a:rPr>
              <a:t>性的利用或防</a:t>
            </a:r>
            <a:r>
              <a:rPr kumimoji="0" lang="zh-CN" altLang="en-US" sz="3200" dirty="0" smtClean="0">
                <a:solidFill>
                  <a:srgbClr val="FF0000"/>
                </a:solidFill>
                <a:latin typeface="黑体" pitchFamily="2" charset="-122"/>
                <a:ea typeface="黑体" pitchFamily="2" charset="-122"/>
              </a:rPr>
              <a:t>止</a:t>
            </a:r>
            <a:endParaRPr kumimoji="0" lang="en-US" altLang="zh-CN" sz="3200" dirty="0" smtClean="0">
              <a:solidFill>
                <a:srgbClr val="FF0000"/>
              </a:solidFill>
              <a:latin typeface="黑体" pitchFamily="2" charset="-122"/>
              <a:ea typeface="黑体" pitchFamily="2" charset="-122"/>
            </a:endParaRPr>
          </a:p>
          <a:p>
            <a:pPr>
              <a:spcBef>
                <a:spcPct val="50000"/>
              </a:spcBef>
            </a:pPr>
            <a:r>
              <a:rPr kumimoji="0" lang="zh-CN" altLang="en-US" sz="2800" dirty="0" smtClean="0">
                <a:latin typeface="黑体" pitchFamily="2" charset="-122"/>
                <a:ea typeface="黑体" pitchFamily="2" charset="-122"/>
              </a:rPr>
              <a:t>利用惯性：是指惯性对人有利</a:t>
            </a:r>
            <a:r>
              <a:rPr kumimoji="0" lang="en-US" altLang="zh-CN" sz="2800" dirty="0" smtClean="0">
                <a:latin typeface="黑体" pitchFamily="2" charset="-122"/>
                <a:ea typeface="黑体" pitchFamily="2" charset="-122"/>
              </a:rPr>
              <a:t>……</a:t>
            </a:r>
            <a:endParaRPr kumimoji="0"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8373"/>
                                        </p:tgtEl>
                                        <p:attrNameLst>
                                          <p:attrName>style.visibility</p:attrName>
                                        </p:attrNameLst>
                                      </p:cBhvr>
                                      <p:to>
                                        <p:strVal val="visible"/>
                                      </p:to>
                                    </p:set>
                                    <p:animEffect transition="in" filter="blinds(horizontal)">
                                      <p:cBhvr>
                                        <p:cTn id="14" dur="500"/>
                                        <p:tgtEl>
                                          <p:spTgt spid="5837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2.22222E-6 L 0.00087 0.08171 " pathEditMode="relative" rAng="0" ptsTypes="AA">
                                      <p:cBhvr>
                                        <p:cTn id="18" dur="1000" fill="hold"/>
                                        <p:tgtEl>
                                          <p:spTgt spid="58381"/>
                                        </p:tgtEl>
                                        <p:attrNameLst>
                                          <p:attrName>ppt_x</p:attrName>
                                          <p:attrName>ppt_y</p:attrName>
                                        </p:attrNameLst>
                                      </p:cBhvr>
                                      <p:rCtr x="0" y="41"/>
                                    </p:animMotion>
                                  </p:childTnLst>
                                </p:cTn>
                              </p:par>
                              <p:par>
                                <p:cTn id="19" presetID="42" presetClass="path" presetSubtype="0" accel="50000" decel="50000" fill="hold" nodeType="withEffect">
                                  <p:stCondLst>
                                    <p:cond delay="0"/>
                                  </p:stCondLst>
                                  <p:childTnLst>
                                    <p:animMotion origin="layout" path="M -2.77778E-7 -4.44444E-6 L -2.77778E-7 0.08264 " pathEditMode="relative" rAng="0" ptsTypes="AA">
                                      <p:cBhvr>
                                        <p:cTn id="20" dur="1000" fill="hold"/>
                                        <p:tgtEl>
                                          <p:spTgt spid="3"/>
                                        </p:tgtEl>
                                        <p:attrNameLst>
                                          <p:attrName>ppt_x</p:attrName>
                                          <p:attrName>ppt_y</p:attrName>
                                        </p:attrNameLst>
                                      </p:cBhvr>
                                      <p:rCtr x="0" y="41"/>
                                    </p:animMotion>
                                  </p:childTnLst>
                                </p:cTn>
                              </p:par>
                              <p:par>
                                <p:cTn id="21" presetID="42" presetClass="path" presetSubtype="0" accel="50000" decel="50000" fill="hold" grpId="0" nodeType="withEffect">
                                  <p:stCondLst>
                                    <p:cond delay="0"/>
                                  </p:stCondLst>
                                  <p:childTnLst>
                                    <p:animMotion origin="layout" path="M 2.22222E-6 0 L 2.22222E-6 0.04421 " pathEditMode="relative" rAng="0" ptsTypes="AA">
                                      <p:cBhvr>
                                        <p:cTn id="22" dur="500" fill="hold"/>
                                        <p:tgtEl>
                                          <p:spTgt spid="58380"/>
                                        </p:tgtEl>
                                        <p:attrNameLst>
                                          <p:attrName>ppt_x</p:attrName>
                                          <p:attrName>ppt_y</p:attrName>
                                        </p:attrNameLst>
                                      </p:cBhvr>
                                      <p:rCtr x="0" y="22"/>
                                    </p:animMotion>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8371"/>
                                        </p:tgtEl>
                                        <p:attrNameLst>
                                          <p:attrName>style.visibility</p:attrName>
                                        </p:attrNameLst>
                                      </p:cBhvr>
                                      <p:to>
                                        <p:strVal val="visible"/>
                                      </p:to>
                                    </p:set>
                                    <p:anim calcmode="discrete" valueType="clr">
                                      <p:cBhvr override="childStyle">
                                        <p:cTn id="27" dur="80"/>
                                        <p:tgtEl>
                                          <p:spTgt spid="5837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8371"/>
                                        </p:tgtEl>
                                        <p:attrNameLst>
                                          <p:attrName>fillcolor</p:attrName>
                                        </p:attrNameLst>
                                      </p:cBhvr>
                                      <p:tavLst>
                                        <p:tav tm="0">
                                          <p:val>
                                            <p:clrVal>
                                              <a:schemeClr val="accent2"/>
                                            </p:clrVal>
                                          </p:val>
                                        </p:tav>
                                        <p:tav tm="50000">
                                          <p:val>
                                            <p:clrVal>
                                              <a:schemeClr val="hlink"/>
                                            </p:clrVal>
                                          </p:val>
                                        </p:tav>
                                      </p:tavLst>
                                    </p:anim>
                                    <p:set>
                                      <p:cBhvr>
                                        <p:cTn id="29" dur="80"/>
                                        <p:tgtEl>
                                          <p:spTgt spid="583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80" grpId="0" animBg="1"/>
      <p:bldP spid="58381"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2" descr="杯子"/>
          <p:cNvPicPr>
            <a:picLocks noChangeAspect="1" noChangeArrowheads="1"/>
          </p:cNvPicPr>
          <p:nvPr/>
        </p:nvPicPr>
        <p:blipFill>
          <a:blip r:embed="rId2" cstate="print"/>
          <a:srcRect/>
          <a:stretch>
            <a:fillRect/>
          </a:stretch>
        </p:blipFill>
        <p:spPr bwMode="auto">
          <a:xfrm>
            <a:off x="3779838" y="765175"/>
            <a:ext cx="4895850" cy="4119563"/>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sp>
        <p:nvSpPr>
          <p:cNvPr id="34819" name="Text Box 3"/>
          <p:cNvSpPr txBox="1">
            <a:spLocks noChangeArrowheads="1"/>
          </p:cNvSpPr>
          <p:nvPr/>
        </p:nvSpPr>
        <p:spPr bwMode="auto">
          <a:xfrm>
            <a:off x="323850" y="836613"/>
            <a:ext cx="2016125" cy="519112"/>
          </a:xfrm>
          <a:prstGeom prst="rect">
            <a:avLst/>
          </a:prstGeom>
          <a:noFill/>
          <a:ln w="12700" cap="sq">
            <a:noFill/>
            <a:miter lim="800000"/>
            <a:headEnd type="none" w="sm" len="sm"/>
            <a:tailEnd type="none" w="sm" len="sm"/>
          </a:ln>
        </p:spPr>
        <p:txBody>
          <a:bodyPr>
            <a:spAutoFit/>
          </a:bodyPr>
          <a:lstStyle/>
          <a:p>
            <a:pPr algn="ctr">
              <a:spcBef>
                <a:spcPct val="50000"/>
              </a:spcBef>
            </a:pPr>
            <a:r>
              <a:rPr kumimoji="0" lang="zh-CN" altLang="en-US" sz="2800" dirty="0">
                <a:ea typeface="黑体" pitchFamily="2" charset="-122"/>
              </a:rPr>
              <a:t>迷你实验室</a:t>
            </a:r>
            <a:endParaRPr kumimoji="0" lang="en-US" altLang="zh-CN" sz="2800" dirty="0">
              <a:ea typeface="黑体" pitchFamily="2" charset="-122"/>
            </a:endParaRPr>
          </a:p>
        </p:txBody>
      </p:sp>
      <p:sp>
        <p:nvSpPr>
          <p:cNvPr id="56324" name="Text Box 4"/>
          <p:cNvSpPr txBox="1">
            <a:spLocks noChangeArrowheads="1"/>
          </p:cNvSpPr>
          <p:nvPr/>
        </p:nvSpPr>
        <p:spPr bwMode="auto">
          <a:xfrm>
            <a:off x="179388" y="1700213"/>
            <a:ext cx="3384550" cy="1200329"/>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ea typeface="黑体" pitchFamily="2" charset="-122"/>
              </a:rPr>
              <a:t>        </a:t>
            </a:r>
            <a:r>
              <a:rPr kumimoji="0" lang="zh-CN" altLang="en-US" dirty="0">
                <a:ea typeface="黑体" pitchFamily="2" charset="-122"/>
              </a:rPr>
              <a:t>在光滑的桌面上铺有化纤桌布，桌布上放置盛有水的塑料杯两个。</a:t>
            </a:r>
          </a:p>
        </p:txBody>
      </p:sp>
      <p:sp>
        <p:nvSpPr>
          <p:cNvPr id="56325" name="Text Box 5"/>
          <p:cNvSpPr txBox="1">
            <a:spLocks noChangeArrowheads="1"/>
          </p:cNvSpPr>
          <p:nvPr/>
        </p:nvSpPr>
        <p:spPr bwMode="auto">
          <a:xfrm>
            <a:off x="179388" y="3429000"/>
            <a:ext cx="3384550" cy="1200329"/>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ea typeface="黑体" pitchFamily="2" charset="-122"/>
              </a:rPr>
              <a:t>        </a:t>
            </a:r>
            <a:r>
              <a:rPr kumimoji="0" lang="zh-CN" altLang="en-US" dirty="0">
                <a:ea typeface="黑体" pitchFamily="2" charset="-122"/>
              </a:rPr>
              <a:t>当猛地将桌布从桌面拉走时，塑料杯会随之运动吗？</a:t>
            </a:r>
          </a:p>
        </p:txBody>
      </p:sp>
      <p:sp>
        <p:nvSpPr>
          <p:cNvPr id="56326" name="Text Box 6"/>
          <p:cNvSpPr txBox="1">
            <a:spLocks noChangeArrowheads="1"/>
          </p:cNvSpPr>
          <p:nvPr/>
        </p:nvSpPr>
        <p:spPr bwMode="auto">
          <a:xfrm>
            <a:off x="250825" y="5157788"/>
            <a:ext cx="5040313" cy="830997"/>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dirty="0">
                <a:ea typeface="黑体" pitchFamily="2" charset="-122"/>
              </a:rPr>
              <a:t>        </a:t>
            </a:r>
            <a:r>
              <a:rPr kumimoji="0" lang="zh-CN" altLang="en-US" dirty="0">
                <a:ea typeface="黑体" pitchFamily="2" charset="-122"/>
              </a:rPr>
              <a:t>拉力在什么方向时，杯子移动的距离最小？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6324"/>
                                        </p:tgtEl>
                                        <p:attrNameLst>
                                          <p:attrName>style.visibility</p:attrName>
                                        </p:attrNameLst>
                                      </p:cBhvr>
                                      <p:to>
                                        <p:strVal val="visible"/>
                                      </p:to>
                                    </p:set>
                                    <p:anim calcmode="discrete" valueType="clr">
                                      <p:cBhvr override="childStyle">
                                        <p:cTn id="12" dur="80"/>
                                        <p:tgtEl>
                                          <p:spTgt spid="5632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6324"/>
                                        </p:tgtEl>
                                        <p:attrNameLst>
                                          <p:attrName>fillcolor</p:attrName>
                                        </p:attrNameLst>
                                      </p:cBhvr>
                                      <p:tavLst>
                                        <p:tav tm="0">
                                          <p:val>
                                            <p:clrVal>
                                              <a:schemeClr val="accent2"/>
                                            </p:clrVal>
                                          </p:val>
                                        </p:tav>
                                        <p:tav tm="50000">
                                          <p:val>
                                            <p:clrVal>
                                              <a:schemeClr val="hlink"/>
                                            </p:clrVal>
                                          </p:val>
                                        </p:tav>
                                      </p:tavLst>
                                    </p:anim>
                                    <p:set>
                                      <p:cBhvr>
                                        <p:cTn id="14" dur="80"/>
                                        <p:tgtEl>
                                          <p:spTgt spid="5632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6325"/>
                                        </p:tgtEl>
                                        <p:attrNameLst>
                                          <p:attrName>style.visibility</p:attrName>
                                        </p:attrNameLst>
                                      </p:cBhvr>
                                      <p:to>
                                        <p:strVal val="visible"/>
                                      </p:to>
                                    </p:set>
                                    <p:anim calcmode="discrete" valueType="clr">
                                      <p:cBhvr override="childStyle">
                                        <p:cTn id="19" dur="80"/>
                                        <p:tgtEl>
                                          <p:spTgt spid="563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6325"/>
                                        </p:tgtEl>
                                        <p:attrNameLst>
                                          <p:attrName>fillcolor</p:attrName>
                                        </p:attrNameLst>
                                      </p:cBhvr>
                                      <p:tavLst>
                                        <p:tav tm="0">
                                          <p:val>
                                            <p:clrVal>
                                              <a:schemeClr val="accent2"/>
                                            </p:clrVal>
                                          </p:val>
                                        </p:tav>
                                        <p:tav tm="50000">
                                          <p:val>
                                            <p:clrVal>
                                              <a:schemeClr val="hlink"/>
                                            </p:clrVal>
                                          </p:val>
                                        </p:tav>
                                      </p:tavLst>
                                    </p:anim>
                                    <p:set>
                                      <p:cBhvr>
                                        <p:cTn id="21" dur="80"/>
                                        <p:tgtEl>
                                          <p:spTgt spid="563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6326"/>
                                        </p:tgtEl>
                                        <p:attrNameLst>
                                          <p:attrName>style.visibility</p:attrName>
                                        </p:attrNameLst>
                                      </p:cBhvr>
                                      <p:to>
                                        <p:strVal val="visible"/>
                                      </p:to>
                                    </p:set>
                                    <p:anim calcmode="discrete" valueType="clr">
                                      <p:cBhvr override="childStyle">
                                        <p:cTn id="26" dur="80"/>
                                        <p:tgtEl>
                                          <p:spTgt spid="5632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6326"/>
                                        </p:tgtEl>
                                        <p:attrNameLst>
                                          <p:attrName>fillcolor</p:attrName>
                                        </p:attrNameLst>
                                      </p:cBhvr>
                                      <p:tavLst>
                                        <p:tav tm="0">
                                          <p:val>
                                            <p:clrVal>
                                              <a:schemeClr val="accent2"/>
                                            </p:clrVal>
                                          </p:val>
                                        </p:tav>
                                        <p:tav tm="50000">
                                          <p:val>
                                            <p:clrVal>
                                              <a:schemeClr val="hlink"/>
                                            </p:clrVal>
                                          </p:val>
                                        </p:tav>
                                      </p:tavLst>
                                    </p:anim>
                                    <p:set>
                                      <p:cBhvr>
                                        <p:cTn id="28" dur="80"/>
                                        <p:tgtEl>
                                          <p:spTgt spid="563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P spid="563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285720" y="357167"/>
            <a:ext cx="8429684" cy="2000264"/>
          </a:xfrm>
        </p:spPr>
        <p:txBody>
          <a:bodyPr/>
          <a:lstStyle/>
          <a:p>
            <a:pPr eaLnBrk="1" hangingPunct="1">
              <a:lnSpc>
                <a:spcPct val="120000"/>
              </a:lnSpc>
              <a:spcBef>
                <a:spcPct val="50000"/>
              </a:spcBef>
              <a:buFontTx/>
              <a:buNone/>
            </a:pPr>
            <a:r>
              <a:rPr lang="zh-CN" altLang="en-US" sz="4800" b="1" dirty="0" smtClean="0"/>
              <a:t>  </a:t>
            </a:r>
            <a:r>
              <a:rPr lang="en-US" altLang="zh-CN" sz="4000" b="1" dirty="0" smtClean="0"/>
              <a:t>1</a:t>
            </a:r>
            <a:r>
              <a:rPr lang="zh-CN" altLang="en-US" sz="4000" b="1" dirty="0" smtClean="0"/>
              <a:t>、篮球投篮时，手已离开篮球，球为什么还能继续飞向篮框？</a:t>
            </a:r>
            <a:r>
              <a:rPr lang="zh-CN" altLang="en-US" sz="4800" b="1" dirty="0" smtClean="0">
                <a:latin typeface="宋体" pitchFamily="2" charset="-122"/>
              </a:rPr>
              <a:t> </a:t>
            </a:r>
          </a:p>
        </p:txBody>
      </p:sp>
      <p:sp>
        <p:nvSpPr>
          <p:cNvPr id="5" name="Text Box 4"/>
          <p:cNvSpPr txBox="1">
            <a:spLocks noChangeArrowheads="1"/>
          </p:cNvSpPr>
          <p:nvPr/>
        </p:nvSpPr>
        <p:spPr bwMode="auto">
          <a:xfrm>
            <a:off x="571472" y="2214554"/>
            <a:ext cx="8208963" cy="3933825"/>
          </a:xfrm>
          <a:prstGeom prst="rect">
            <a:avLst/>
          </a:prstGeom>
          <a:noFill/>
          <a:ln w="9525">
            <a:noFill/>
            <a:miter lim="800000"/>
            <a:headEnd type="none" w="sm" len="sm"/>
            <a:tailEnd type="none" w="sm" len="sm"/>
          </a:ln>
          <a:effectLst/>
        </p:spPr>
        <p:txBody>
          <a:bodyPr lIns="90000" tIns="46800" rIns="90000" bIns="46800" anchor="b">
            <a:spAutoFit/>
          </a:bodyPr>
          <a:lstStyle/>
          <a:p>
            <a:pPr algn="l">
              <a:lnSpc>
                <a:spcPct val="140000"/>
              </a:lnSpc>
            </a:pPr>
            <a:r>
              <a:rPr lang="en-US" altLang="zh-CN" sz="3600" b="1" dirty="0">
                <a:latin typeface="黑体" pitchFamily="2" charset="-122"/>
                <a:ea typeface="黑体" pitchFamily="2" charset="-122"/>
              </a:rPr>
              <a:t>2</a:t>
            </a:r>
            <a:r>
              <a:rPr lang="zh-CN" altLang="en-US" sz="3600" b="1" dirty="0">
                <a:latin typeface="黑体" pitchFamily="2" charset="-122"/>
                <a:ea typeface="黑体" pitchFamily="2" charset="-122"/>
              </a:rPr>
              <a:t>、下列哪些现象是利用惯性的（     ）</a:t>
            </a:r>
          </a:p>
          <a:p>
            <a:pPr algn="l">
              <a:lnSpc>
                <a:spcPct val="140000"/>
              </a:lnSpc>
            </a:pPr>
            <a:r>
              <a:rPr lang="en-US" altLang="zh-CN" sz="3600" b="1" dirty="0">
                <a:latin typeface="黑体" pitchFamily="2" charset="-122"/>
                <a:ea typeface="黑体" pitchFamily="2" charset="-122"/>
              </a:rPr>
              <a:t>A</a:t>
            </a:r>
            <a:r>
              <a:rPr lang="zh-CN" altLang="en-US" sz="3600" b="1" dirty="0">
                <a:latin typeface="黑体" pitchFamily="2" charset="-122"/>
                <a:ea typeface="黑体" pitchFamily="2" charset="-122"/>
              </a:rPr>
              <a:t>、拍打衣服时，灰尘脱离衣服</a:t>
            </a:r>
          </a:p>
          <a:p>
            <a:pPr algn="l">
              <a:lnSpc>
                <a:spcPct val="140000"/>
              </a:lnSpc>
            </a:pPr>
            <a:r>
              <a:rPr lang="en-US" altLang="zh-CN" sz="3600" b="1" dirty="0">
                <a:latin typeface="黑体" pitchFamily="2" charset="-122"/>
                <a:ea typeface="黑体" pitchFamily="2" charset="-122"/>
              </a:rPr>
              <a:t>B</a:t>
            </a:r>
            <a:r>
              <a:rPr lang="zh-CN" altLang="en-US" sz="3600" b="1" dirty="0">
                <a:latin typeface="黑体" pitchFamily="2" charset="-122"/>
                <a:ea typeface="黑体" pitchFamily="2" charset="-122"/>
              </a:rPr>
              <a:t>、司机和前排的乘客要系安全带</a:t>
            </a:r>
          </a:p>
          <a:p>
            <a:pPr algn="l">
              <a:lnSpc>
                <a:spcPct val="140000"/>
              </a:lnSpc>
            </a:pPr>
            <a:r>
              <a:rPr lang="en-US" altLang="zh-CN" sz="3600" b="1" dirty="0">
                <a:latin typeface="黑体" pitchFamily="2" charset="-122"/>
                <a:ea typeface="黑体" pitchFamily="2" charset="-122"/>
              </a:rPr>
              <a:t>C</a:t>
            </a:r>
            <a:r>
              <a:rPr lang="zh-CN" altLang="en-US" sz="3600" b="1" dirty="0">
                <a:latin typeface="黑体" pitchFamily="2" charset="-122"/>
                <a:ea typeface="黑体" pitchFamily="2" charset="-122"/>
              </a:rPr>
              <a:t>、洗完手后，用力甩掉手的水滴</a:t>
            </a:r>
          </a:p>
          <a:p>
            <a:pPr algn="l">
              <a:lnSpc>
                <a:spcPct val="140000"/>
              </a:lnSpc>
            </a:pPr>
            <a:r>
              <a:rPr lang="en-US" altLang="zh-CN" sz="3600" b="1" dirty="0">
                <a:latin typeface="黑体" pitchFamily="2" charset="-122"/>
                <a:ea typeface="黑体" pitchFamily="2" charset="-122"/>
              </a:rPr>
              <a:t>D</a:t>
            </a:r>
            <a:r>
              <a:rPr lang="zh-CN" altLang="en-US" sz="3600" b="1" dirty="0">
                <a:latin typeface="黑体" pitchFamily="2" charset="-122"/>
                <a:ea typeface="黑体" pitchFamily="2" charset="-122"/>
              </a:rPr>
              <a:t>、跳远运动员起跳前要尽力助跑</a:t>
            </a:r>
          </a:p>
        </p:txBody>
      </p:sp>
      <p:sp>
        <p:nvSpPr>
          <p:cNvPr id="6" name="TextBox 5"/>
          <p:cNvSpPr txBox="1"/>
          <p:nvPr/>
        </p:nvSpPr>
        <p:spPr>
          <a:xfrm>
            <a:off x="7358082" y="2500306"/>
            <a:ext cx="1143040" cy="461665"/>
          </a:xfrm>
          <a:prstGeom prst="rect">
            <a:avLst/>
          </a:prstGeom>
          <a:noFill/>
        </p:spPr>
        <p:txBody>
          <a:bodyPr wrap="square" rtlCol="0">
            <a:spAutoFit/>
          </a:bodyPr>
          <a:lstStyle/>
          <a:p>
            <a:r>
              <a:rPr lang="en-US" altLang="zh-CN" dirty="0" smtClean="0">
                <a:solidFill>
                  <a:srgbClr val="FF0000"/>
                </a:solidFill>
              </a:rPr>
              <a:t>A  C  D</a:t>
            </a:r>
            <a:endParaRPr lang="zh-CN" altLang="en-US" dirty="0">
              <a:solidFill>
                <a:srgbClr val="FF0000"/>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381000"/>
            <a:ext cx="8839200" cy="6248400"/>
          </a:xfrm>
        </p:spPr>
        <p:txBody>
          <a:bodyPr/>
          <a:lstStyle/>
          <a:p>
            <a:pPr algn="l" eaLnBrk="1" hangingPunct="1">
              <a:lnSpc>
                <a:spcPct val="150000"/>
              </a:lnSpc>
            </a:pPr>
            <a:r>
              <a:rPr lang="en-US" altLang="zh-CN" b="1" dirty="0" smtClean="0">
                <a:latin typeface="宋体" pitchFamily="2" charset="-122"/>
              </a:rPr>
              <a:t>3</a:t>
            </a:r>
            <a:r>
              <a:rPr lang="zh-CN" altLang="en-US" b="1" dirty="0" smtClean="0">
                <a:latin typeface="宋体" pitchFamily="2" charset="-122"/>
              </a:rPr>
              <a:t>、火车在长直轨道上匀速行驶, </a:t>
            </a:r>
            <a:br>
              <a:rPr lang="zh-CN" altLang="en-US" b="1" dirty="0" smtClean="0">
                <a:latin typeface="宋体" pitchFamily="2" charset="-122"/>
              </a:rPr>
            </a:br>
            <a:r>
              <a:rPr lang="zh-CN" altLang="en-US" b="1" dirty="0" smtClean="0">
                <a:latin typeface="宋体" pitchFamily="2" charset="-122"/>
              </a:rPr>
              <a:t>坐在门窗密闭的车厢内的一人将手中的钥匙相对车竖直上抛,钥匙将落在（    ）</a:t>
            </a:r>
            <a:br>
              <a:rPr lang="zh-CN" altLang="en-US" b="1" dirty="0" smtClean="0">
                <a:latin typeface="宋体" pitchFamily="2" charset="-122"/>
              </a:rPr>
            </a:br>
            <a:r>
              <a:rPr lang="zh-CN" altLang="en-US" b="1" dirty="0" smtClean="0">
                <a:latin typeface="宋体" pitchFamily="2" charset="-122"/>
              </a:rPr>
              <a:t>   </a:t>
            </a:r>
            <a:r>
              <a:rPr lang="en-US" altLang="zh-CN" b="1" dirty="0" smtClean="0">
                <a:latin typeface="宋体" pitchFamily="2" charset="-122"/>
              </a:rPr>
              <a:t>A.</a:t>
            </a:r>
            <a:r>
              <a:rPr lang="zh-CN" altLang="en-US" b="1" dirty="0" smtClean="0">
                <a:latin typeface="宋体" pitchFamily="2" charset="-122"/>
              </a:rPr>
              <a:t>手的后方    </a:t>
            </a:r>
            <a:r>
              <a:rPr lang="en-US" altLang="zh-CN" b="1" dirty="0" smtClean="0">
                <a:latin typeface="宋体" pitchFamily="2" charset="-122"/>
              </a:rPr>
              <a:t>B.</a:t>
            </a:r>
            <a:r>
              <a:rPr lang="zh-CN" altLang="en-US" b="1" dirty="0" smtClean="0">
                <a:latin typeface="宋体" pitchFamily="2" charset="-122"/>
              </a:rPr>
              <a:t>手的前方</a:t>
            </a:r>
            <a:br>
              <a:rPr lang="zh-CN" altLang="en-US" b="1" dirty="0" smtClean="0">
                <a:latin typeface="宋体" pitchFamily="2" charset="-122"/>
              </a:rPr>
            </a:br>
            <a:r>
              <a:rPr lang="zh-CN" altLang="en-US" b="1" dirty="0" smtClean="0">
                <a:latin typeface="宋体" pitchFamily="2" charset="-122"/>
              </a:rPr>
              <a:t>   </a:t>
            </a:r>
            <a:r>
              <a:rPr lang="en-US" altLang="zh-CN" b="1" dirty="0" smtClean="0">
                <a:latin typeface="宋体" pitchFamily="2" charset="-122"/>
              </a:rPr>
              <a:t>C.</a:t>
            </a:r>
            <a:r>
              <a:rPr lang="zh-CN" altLang="en-US" b="1" dirty="0" smtClean="0">
                <a:latin typeface="宋体" pitchFamily="2" charset="-122"/>
              </a:rPr>
              <a:t>落在手中    </a:t>
            </a:r>
            <a:r>
              <a:rPr lang="en-US" altLang="zh-CN" b="1" dirty="0" smtClean="0">
                <a:latin typeface="宋体" pitchFamily="2" charset="-122"/>
              </a:rPr>
              <a:t>D.</a:t>
            </a:r>
            <a:r>
              <a:rPr lang="zh-CN" altLang="en-US" b="1" dirty="0" smtClean="0">
                <a:latin typeface="宋体" pitchFamily="2" charset="-122"/>
              </a:rPr>
              <a:t>无法确定</a:t>
            </a:r>
            <a:r>
              <a:rPr lang="zh-CN" altLang="en-US" sz="3200" b="1" dirty="0" smtClean="0">
                <a:latin typeface="宋体" pitchFamily="2" charset="-122"/>
              </a:rPr>
              <a:t> </a:t>
            </a:r>
            <a:br>
              <a:rPr lang="zh-CN" altLang="en-US" sz="3200" b="1" dirty="0" smtClean="0">
                <a:latin typeface="宋体" pitchFamily="2" charset="-122"/>
              </a:rPr>
            </a:br>
            <a:endParaRPr lang="zh-CN" altLang="en-US" sz="3200" dirty="0" smtClean="0"/>
          </a:p>
        </p:txBody>
      </p:sp>
      <p:sp>
        <p:nvSpPr>
          <p:cNvPr id="3" name="TextBox 2"/>
          <p:cNvSpPr txBox="1"/>
          <p:nvPr/>
        </p:nvSpPr>
        <p:spPr>
          <a:xfrm>
            <a:off x="2428860" y="3429000"/>
            <a:ext cx="571504" cy="461665"/>
          </a:xfrm>
          <a:prstGeom prst="rect">
            <a:avLst/>
          </a:prstGeom>
          <a:noFill/>
        </p:spPr>
        <p:txBody>
          <a:bodyPr wrap="square" rtlCol="0">
            <a:spAutoFit/>
          </a:bodyPr>
          <a:lstStyle/>
          <a:p>
            <a:r>
              <a:rPr lang="en-US" altLang="zh-CN" dirty="0" smtClean="0">
                <a:solidFill>
                  <a:srgbClr val="FF0000"/>
                </a:solidFill>
              </a:rPr>
              <a:t>C</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WordArt 4"/>
          <p:cNvSpPr>
            <a:spLocks noChangeArrowheads="1" noChangeShapeType="1" noTextEdit="1"/>
          </p:cNvSpPr>
          <p:nvPr/>
        </p:nvSpPr>
        <p:spPr bwMode="auto">
          <a:xfrm>
            <a:off x="785786" y="214290"/>
            <a:ext cx="2928958" cy="571504"/>
          </a:xfrm>
          <a:prstGeom prst="rect">
            <a:avLst/>
          </a:prstGeom>
        </p:spPr>
        <p:txBody>
          <a:bodyPr wrap="none" fromWordArt="1">
            <a:prstTxWarp prst="textSlantUp">
              <a:avLst>
                <a:gd name="adj" fmla="val 0"/>
              </a:avLst>
            </a:prstTxWarp>
          </a:bodyPr>
          <a:lstStyle/>
          <a:p>
            <a:pPr algn="ctr"/>
            <a:r>
              <a:rPr lang="en-US" altLang="zh-CN" sz="3600" kern="10" dirty="0" smtClean="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华文行楷"/>
              </a:rPr>
              <a:t>4</a:t>
            </a:r>
            <a:r>
              <a:rPr lang="zh-CN" altLang="en-US" sz="3600" kern="10" dirty="0" smtClean="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华文行楷"/>
              </a:rPr>
              <a:t>：飞</a:t>
            </a:r>
            <a:r>
              <a:rPr lang="zh-CN" altLang="en-US"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华文行楷"/>
              </a:rPr>
              <a:t>机投</a:t>
            </a:r>
            <a:r>
              <a:rPr lang="zh-CN" altLang="en-US" sz="3600" kern="10" dirty="0" smtClean="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华文行楷"/>
              </a:rPr>
              <a:t>弹：</a:t>
            </a:r>
            <a:endParaRPr lang="zh-CN" altLang="en-US"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华文行楷"/>
            </a:endParaRPr>
          </a:p>
        </p:txBody>
      </p:sp>
      <p:sp>
        <p:nvSpPr>
          <p:cNvPr id="3" name="TextBox 2"/>
          <p:cNvSpPr txBox="1"/>
          <p:nvPr/>
        </p:nvSpPr>
        <p:spPr>
          <a:xfrm>
            <a:off x="428596" y="928670"/>
            <a:ext cx="8358246" cy="1077218"/>
          </a:xfrm>
          <a:prstGeom prst="rect">
            <a:avLst/>
          </a:prstGeom>
          <a:noFill/>
        </p:spPr>
        <p:txBody>
          <a:bodyPr wrap="square" rtlCol="0">
            <a:spAutoFit/>
          </a:bodyPr>
          <a:lstStyle/>
          <a:p>
            <a:r>
              <a:rPr lang="zh-CN" altLang="en-US" sz="3200" dirty="0" smtClean="0">
                <a:latin typeface="黑体" pitchFamily="2" charset="-122"/>
                <a:ea typeface="黑体" pitchFamily="2" charset="-122"/>
              </a:rPr>
              <a:t>要想击中地上的目标，飞机应当飞到目标上空再投弹，还是提前一段距离？为什么？</a:t>
            </a:r>
            <a:endParaRPr lang="zh-CN" altLang="en-US" sz="3200" dirty="0">
              <a:latin typeface="黑体" pitchFamily="2" charset="-122"/>
              <a:ea typeface="黑体" pitchFamily="2" charset="-122"/>
            </a:endParaRPr>
          </a:p>
        </p:txBody>
      </p:sp>
    </p:spTree>
    <p:controls>
      <mc:AlternateContent xmlns:mc="http://schemas.openxmlformats.org/markup-compatibility/2006">
        <mc:Choice xmlns:v="urn:schemas-microsoft-com:vml" Requires="v">
          <p:control spid="53250" name="ShockwaveFlash2" r:id="rId2" imgW="7849696" imgH="4869243"/>
        </mc:Choice>
        <mc:Fallback>
          <p:control name="ShockwaveFlash2" r:id="rId2" imgW="7849696" imgH="4869243">
            <p:pic>
              <p:nvPicPr>
                <p:cNvPr id="0" name="ShockwaveFlash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989138"/>
                  <a:ext cx="7850188" cy="4868862"/>
                </a:xfrm>
                <a:prstGeom prst="rect">
                  <a:avLst/>
                </a:prstGeom>
                <a:noFill/>
                <a:ln>
                  <a:noFill/>
                </a:ln>
                <a:effectLst/>
                <a:extLst>
                  <a:ext uri="{91240B29-F687-4F45-9708-019B960494DF}">
                    <a14:hiddenLine xmlns:a14="http://schemas.microsoft.com/office/drawing/2010/main" w="9525">
                      <a:noFill/>
                      <a:miter lim="800000"/>
                      <a:headEnd type="none" w="sm" len="sm"/>
                      <a:tailEnd type="none" w="sm" len="sm"/>
                    </a14:hiddenLine>
                  </a:ext>
                  <a:ext uri="{AF507438-7753-43E0-B8FC-AC1667EBCBE1}">
                    <a14:hiddenEffects xmlns:a14="http://schemas.microsoft.com/office/drawing/2010/main">
                      <a:effectLst>
                        <a:outerShdw dist="89803"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descr="纸袋"/>
          <p:cNvSpPr>
            <a:spLocks noChangeArrowheads="1"/>
          </p:cNvSpPr>
          <p:nvPr/>
        </p:nvSpPr>
        <p:spPr bwMode="auto">
          <a:xfrm>
            <a:off x="214282" y="0"/>
            <a:ext cx="8316913" cy="2308324"/>
          </a:xfrm>
          <a:prstGeom prst="rect">
            <a:avLst/>
          </a:prstGeom>
          <a:noFill/>
          <a:ln w="9525">
            <a:noFill/>
            <a:miter lim="800000"/>
            <a:headEnd/>
            <a:tailEnd/>
          </a:ln>
          <a:effectLst/>
        </p:spPr>
        <p:txBody>
          <a:bodyPr>
            <a:spAutoFit/>
            <a:flatTx/>
          </a:bodyPr>
          <a:lstStyle/>
          <a:p>
            <a:r>
              <a:rPr lang="en-US" altLang="zh-CN" dirty="0" smtClean="0">
                <a:latin typeface="黑体" pitchFamily="2" charset="-122"/>
                <a:ea typeface="黑体" pitchFamily="2" charset="-122"/>
              </a:rPr>
              <a:t>5</a:t>
            </a:r>
            <a:r>
              <a:rPr lang="zh-CN" altLang="en-US" dirty="0" smtClean="0">
                <a:latin typeface="黑体" pitchFamily="2" charset="-122"/>
                <a:ea typeface="黑体" pitchFamily="2" charset="-122"/>
              </a:rPr>
              <a:t>、用</a:t>
            </a:r>
            <a:r>
              <a:rPr lang="zh-CN" altLang="en-US" dirty="0">
                <a:latin typeface="黑体" pitchFamily="2" charset="-122"/>
                <a:ea typeface="黑体" pitchFamily="2" charset="-122"/>
              </a:rPr>
              <a:t>绳子拴住一个小球在光滑的水平面上做圆周运动，当绳子突然断裂</a:t>
            </a:r>
            <a:r>
              <a:rPr lang="zh-CN" altLang="en-US" dirty="0" smtClean="0">
                <a:latin typeface="黑体" pitchFamily="2" charset="-122"/>
                <a:ea typeface="黑体" pitchFamily="2" charset="-122"/>
              </a:rPr>
              <a:t>，假设小球突然不受任何力时，小</a:t>
            </a:r>
            <a:r>
              <a:rPr lang="zh-CN" altLang="en-US" dirty="0">
                <a:latin typeface="黑体" pitchFamily="2" charset="-122"/>
                <a:ea typeface="黑体" pitchFamily="2" charset="-122"/>
              </a:rPr>
              <a:t>球将 </a:t>
            </a:r>
            <a:r>
              <a:rPr lang="en-US" altLang="zh-CN" dirty="0" smtClean="0">
                <a:latin typeface="黑体" pitchFamily="2" charset="-122"/>
                <a:ea typeface="黑体" pitchFamily="2" charset="-122"/>
              </a:rPr>
              <a:t>(      </a:t>
            </a:r>
            <a:r>
              <a:rPr lang="en-US" altLang="zh-CN" dirty="0">
                <a:latin typeface="黑体" pitchFamily="2" charset="-122"/>
                <a:ea typeface="黑体" pitchFamily="2" charset="-122"/>
              </a:rPr>
              <a:t>)</a:t>
            </a:r>
          </a:p>
          <a:p>
            <a:r>
              <a:rPr lang="en-US" altLang="zh-CN" dirty="0">
                <a:latin typeface="黑体" pitchFamily="2" charset="-122"/>
                <a:ea typeface="黑体" pitchFamily="2" charset="-122"/>
              </a:rPr>
              <a:t>      </a:t>
            </a:r>
            <a:r>
              <a:rPr lang="en-US" altLang="zh-CN" dirty="0" smtClean="0">
                <a:latin typeface="黑体" pitchFamily="2" charset="-122"/>
                <a:ea typeface="黑体" pitchFamily="2" charset="-122"/>
              </a:rPr>
              <a:t>A</a:t>
            </a:r>
            <a:r>
              <a:rPr lang="zh-CN" altLang="en-US" dirty="0" smtClean="0">
                <a:latin typeface="黑体" pitchFamily="2" charset="-122"/>
                <a:ea typeface="黑体" pitchFamily="2" charset="-122"/>
              </a:rPr>
              <a:t>、保</a:t>
            </a:r>
            <a:r>
              <a:rPr lang="zh-CN" altLang="en-US" dirty="0">
                <a:latin typeface="黑体" pitchFamily="2" charset="-122"/>
                <a:ea typeface="黑体" pitchFamily="2" charset="-122"/>
              </a:rPr>
              <a:t>持原来的圆周运动状态               </a:t>
            </a:r>
          </a:p>
          <a:p>
            <a:r>
              <a:rPr lang="zh-CN" altLang="en-US" dirty="0">
                <a:latin typeface="黑体" pitchFamily="2" charset="-122"/>
                <a:ea typeface="黑体" pitchFamily="2" charset="-122"/>
              </a:rPr>
              <a:t>      </a:t>
            </a:r>
            <a:r>
              <a:rPr lang="en-US" altLang="zh-CN" dirty="0" smtClean="0">
                <a:latin typeface="黑体" pitchFamily="2" charset="-122"/>
                <a:ea typeface="黑体" pitchFamily="2" charset="-122"/>
              </a:rPr>
              <a:t>B</a:t>
            </a:r>
            <a:r>
              <a:rPr lang="zh-CN" altLang="en-US" dirty="0" smtClean="0">
                <a:latin typeface="黑体" pitchFamily="2" charset="-122"/>
                <a:ea typeface="黑体" pitchFamily="2" charset="-122"/>
              </a:rPr>
              <a:t>、保</a:t>
            </a:r>
            <a:r>
              <a:rPr lang="zh-CN" altLang="en-US" dirty="0">
                <a:latin typeface="黑体" pitchFamily="2" charset="-122"/>
                <a:ea typeface="黑体" pitchFamily="2" charset="-122"/>
              </a:rPr>
              <a:t>持绳断时的速度做匀速直线运动</a:t>
            </a:r>
          </a:p>
          <a:p>
            <a:r>
              <a:rPr lang="zh-CN" altLang="en-US" dirty="0">
                <a:latin typeface="黑体" pitchFamily="2" charset="-122"/>
                <a:ea typeface="黑体" pitchFamily="2" charset="-122"/>
              </a:rPr>
              <a:t>      </a:t>
            </a:r>
            <a:r>
              <a:rPr lang="en-US" altLang="zh-CN" dirty="0" smtClean="0">
                <a:latin typeface="黑体" pitchFamily="2" charset="-122"/>
                <a:ea typeface="黑体" pitchFamily="2" charset="-122"/>
              </a:rPr>
              <a:t>C</a:t>
            </a:r>
            <a:r>
              <a:rPr lang="zh-CN" altLang="en-US" dirty="0" smtClean="0">
                <a:latin typeface="黑体" pitchFamily="2" charset="-122"/>
                <a:ea typeface="黑体" pitchFamily="2" charset="-122"/>
              </a:rPr>
              <a:t>、小</a:t>
            </a:r>
            <a:r>
              <a:rPr lang="zh-CN" altLang="en-US" dirty="0">
                <a:latin typeface="黑体" pitchFamily="2" charset="-122"/>
                <a:ea typeface="黑体" pitchFamily="2" charset="-122"/>
              </a:rPr>
              <a:t>球运动速度迅速减小                </a:t>
            </a:r>
          </a:p>
          <a:p>
            <a:r>
              <a:rPr lang="zh-CN" altLang="en-US" dirty="0">
                <a:latin typeface="黑体" pitchFamily="2" charset="-122"/>
                <a:ea typeface="黑体" pitchFamily="2" charset="-122"/>
              </a:rPr>
              <a:t>      </a:t>
            </a:r>
            <a:r>
              <a:rPr lang="en-US" altLang="zh-CN" dirty="0" smtClean="0">
                <a:latin typeface="黑体" pitchFamily="2" charset="-122"/>
                <a:ea typeface="黑体" pitchFamily="2" charset="-122"/>
              </a:rPr>
              <a:t>D</a:t>
            </a:r>
            <a:r>
              <a:rPr lang="zh-CN" altLang="en-US" dirty="0" smtClean="0">
                <a:latin typeface="黑体" pitchFamily="2" charset="-122"/>
                <a:ea typeface="黑体" pitchFamily="2" charset="-122"/>
              </a:rPr>
              <a:t>、以</a:t>
            </a:r>
            <a:r>
              <a:rPr lang="zh-CN" altLang="en-US" dirty="0">
                <a:latin typeface="黑体" pitchFamily="2" charset="-122"/>
                <a:ea typeface="黑体" pitchFamily="2" charset="-122"/>
              </a:rPr>
              <a:t>上三种情况都有可能 </a:t>
            </a:r>
          </a:p>
        </p:txBody>
      </p:sp>
      <p:sp>
        <p:nvSpPr>
          <p:cNvPr id="3" name="TextBox 2"/>
          <p:cNvSpPr txBox="1"/>
          <p:nvPr/>
        </p:nvSpPr>
        <p:spPr>
          <a:xfrm>
            <a:off x="7643834" y="357166"/>
            <a:ext cx="571504" cy="461665"/>
          </a:xfrm>
          <a:prstGeom prst="rect">
            <a:avLst/>
          </a:prstGeom>
          <a:noFill/>
        </p:spPr>
        <p:txBody>
          <a:bodyPr wrap="square" rtlCol="0">
            <a:spAutoFit/>
          </a:bodyPr>
          <a:lstStyle/>
          <a:p>
            <a:r>
              <a:rPr lang="en-US" altLang="zh-CN" dirty="0" smtClean="0">
                <a:solidFill>
                  <a:srgbClr val="FF0000"/>
                </a:solidFill>
              </a:rPr>
              <a:t>B</a:t>
            </a:r>
            <a:endParaRPr lang="zh-CN" altLang="en-US" dirty="0">
              <a:solidFill>
                <a:srgbClr val="FF0000"/>
              </a:solidFill>
            </a:endParaRPr>
          </a:p>
        </p:txBody>
      </p:sp>
      <p:sp>
        <p:nvSpPr>
          <p:cNvPr id="4" name="Text Box 4" descr="纸袋"/>
          <p:cNvSpPr txBox="1">
            <a:spLocks noChangeArrowheads="1"/>
          </p:cNvSpPr>
          <p:nvPr/>
        </p:nvSpPr>
        <p:spPr bwMode="auto">
          <a:xfrm>
            <a:off x="214282" y="2643182"/>
            <a:ext cx="8929718" cy="3970318"/>
          </a:xfrm>
          <a:prstGeom prst="rect">
            <a:avLst/>
          </a:prstGeom>
          <a:noFill/>
          <a:ln w="9525">
            <a:noFill/>
            <a:miter lim="800000"/>
            <a:headEnd/>
            <a:tailEnd/>
          </a:ln>
          <a:effectLst/>
        </p:spPr>
        <p:txBody>
          <a:bodyPr wrap="square">
            <a:spAutoFit/>
            <a:flatTx/>
          </a:bodyPr>
          <a:lstStyle/>
          <a:p>
            <a:r>
              <a:rPr lang="en-US" altLang="zh-CN" sz="2800" dirty="0" smtClean="0">
                <a:latin typeface="黑体" pitchFamily="2" charset="-122"/>
                <a:ea typeface="黑体" pitchFamily="2" charset="-122"/>
              </a:rPr>
              <a:t>6</a:t>
            </a:r>
            <a:r>
              <a:rPr lang="zh-CN" altLang="en-US" sz="2800" dirty="0" smtClean="0">
                <a:latin typeface="黑体" pitchFamily="2" charset="-122"/>
                <a:ea typeface="黑体" pitchFamily="2" charset="-122"/>
              </a:rPr>
              <a:t>、</a:t>
            </a:r>
            <a:r>
              <a:rPr lang="zh-CN" altLang="en-US" sz="2800" dirty="0">
                <a:latin typeface="黑体" pitchFamily="2" charset="-122"/>
                <a:ea typeface="黑体" pitchFamily="2" charset="-122"/>
              </a:rPr>
              <a:t>牛顿第一定律是    </a:t>
            </a:r>
            <a:r>
              <a:rPr lang="en-US" altLang="zh-CN" sz="2800" dirty="0">
                <a:latin typeface="黑体" pitchFamily="2" charset="-122"/>
                <a:ea typeface="黑体" pitchFamily="2" charset="-122"/>
              </a:rPr>
              <a:t>(      </a:t>
            </a:r>
            <a:r>
              <a:rPr lang="en-US" altLang="zh-CN" sz="2800" dirty="0" smtClean="0">
                <a:latin typeface="黑体" pitchFamily="2" charset="-122"/>
                <a:ea typeface="黑体" pitchFamily="2" charset="-122"/>
              </a:rPr>
              <a:t>     </a:t>
            </a:r>
            <a:r>
              <a:rPr lang="en-US" altLang="zh-CN" sz="2800" dirty="0">
                <a:latin typeface="黑体" pitchFamily="2" charset="-122"/>
                <a:ea typeface="黑体" pitchFamily="2" charset="-122"/>
              </a:rPr>
              <a:t>)</a:t>
            </a:r>
          </a:p>
          <a:p>
            <a:r>
              <a:rPr lang="en-US" altLang="zh-CN" sz="2800" dirty="0">
                <a:latin typeface="黑体" pitchFamily="2" charset="-122"/>
                <a:ea typeface="黑体" pitchFamily="2" charset="-122"/>
              </a:rPr>
              <a:t>     </a:t>
            </a:r>
            <a:r>
              <a:rPr lang="en-US" altLang="zh-CN" sz="2800" dirty="0" smtClean="0">
                <a:latin typeface="黑体" pitchFamily="2" charset="-122"/>
                <a:ea typeface="黑体" pitchFamily="2" charset="-122"/>
              </a:rPr>
              <a:t>A</a:t>
            </a:r>
            <a:r>
              <a:rPr lang="zh-CN" altLang="en-US" sz="2800" dirty="0" smtClean="0">
                <a:latin typeface="黑体" pitchFamily="2" charset="-122"/>
                <a:ea typeface="黑体" pitchFamily="2" charset="-122"/>
              </a:rPr>
              <a:t>、是</a:t>
            </a:r>
            <a:r>
              <a:rPr lang="zh-CN" altLang="en-US" sz="2800" dirty="0">
                <a:latin typeface="黑体" pitchFamily="2" charset="-122"/>
                <a:ea typeface="黑体" pitchFamily="2" charset="-122"/>
              </a:rPr>
              <a:t>通过斜面小车实验直接得到的结论        </a:t>
            </a:r>
          </a:p>
          <a:p>
            <a:r>
              <a:rPr lang="zh-CN" altLang="en-US" sz="2800" dirty="0">
                <a:latin typeface="黑体" pitchFamily="2" charset="-122"/>
                <a:ea typeface="黑体" pitchFamily="2" charset="-122"/>
              </a:rPr>
              <a:t>     </a:t>
            </a:r>
            <a:r>
              <a:rPr lang="en-US" altLang="zh-CN" sz="2800" dirty="0" smtClean="0">
                <a:latin typeface="黑体" pitchFamily="2" charset="-122"/>
                <a:ea typeface="黑体" pitchFamily="2" charset="-122"/>
              </a:rPr>
              <a:t>B</a:t>
            </a:r>
            <a:r>
              <a:rPr lang="zh-CN" altLang="en-US" sz="2800" dirty="0" smtClean="0">
                <a:latin typeface="黑体" pitchFamily="2" charset="-122"/>
                <a:ea typeface="黑体" pitchFamily="2" charset="-122"/>
              </a:rPr>
              <a:t>、只</a:t>
            </a:r>
            <a:r>
              <a:rPr lang="zh-CN" altLang="en-US" sz="2800" dirty="0">
                <a:latin typeface="黑体" pitchFamily="2" charset="-122"/>
                <a:ea typeface="黑体" pitchFamily="2" charset="-122"/>
              </a:rPr>
              <a:t>是通过理论分析得出的规律</a:t>
            </a:r>
          </a:p>
          <a:p>
            <a:r>
              <a:rPr lang="zh-CN" altLang="en-US" sz="2800" dirty="0">
                <a:latin typeface="黑体" pitchFamily="2" charset="-122"/>
                <a:ea typeface="黑体" pitchFamily="2" charset="-122"/>
              </a:rPr>
              <a:t>    </a:t>
            </a:r>
            <a:r>
              <a:rPr lang="en-US" altLang="zh-CN" sz="2800" dirty="0" smtClean="0">
                <a:latin typeface="黑体" pitchFamily="2" charset="-122"/>
                <a:ea typeface="黑体" pitchFamily="2" charset="-122"/>
              </a:rPr>
              <a:t>C</a:t>
            </a:r>
            <a:r>
              <a:rPr lang="zh-CN" altLang="en-US" sz="2800" dirty="0" smtClean="0">
                <a:latin typeface="黑体" pitchFamily="2" charset="-122"/>
                <a:ea typeface="黑体" pitchFamily="2" charset="-122"/>
              </a:rPr>
              <a:t>、只</a:t>
            </a:r>
            <a:r>
              <a:rPr lang="zh-CN" altLang="en-US" sz="2800" dirty="0">
                <a:latin typeface="黑体" pitchFamily="2" charset="-122"/>
                <a:ea typeface="黑体" pitchFamily="2" charset="-122"/>
              </a:rPr>
              <a:t>是通过日常生活得出的规律           </a:t>
            </a:r>
          </a:p>
          <a:p>
            <a:r>
              <a:rPr lang="zh-CN" altLang="en-US" sz="2800" dirty="0">
                <a:latin typeface="黑体" pitchFamily="2" charset="-122"/>
                <a:ea typeface="黑体" pitchFamily="2" charset="-122"/>
              </a:rPr>
              <a:t>    </a:t>
            </a:r>
            <a:r>
              <a:rPr lang="en-US" altLang="zh-CN" sz="2800" dirty="0" smtClean="0">
                <a:latin typeface="黑体" pitchFamily="2" charset="-122"/>
                <a:ea typeface="黑体" pitchFamily="2" charset="-122"/>
              </a:rPr>
              <a:t>D</a:t>
            </a:r>
            <a:r>
              <a:rPr lang="zh-CN" altLang="en-US" sz="2800" dirty="0" smtClean="0">
                <a:latin typeface="黑体" pitchFamily="2" charset="-122"/>
                <a:ea typeface="黑体" pitchFamily="2" charset="-122"/>
              </a:rPr>
              <a:t>、是</a:t>
            </a:r>
            <a:r>
              <a:rPr lang="zh-CN" altLang="en-US" sz="2800" dirty="0">
                <a:latin typeface="黑体" pitchFamily="2" charset="-122"/>
                <a:ea typeface="黑体" pitchFamily="2" charset="-122"/>
              </a:rPr>
              <a:t>在实验的基础上，经过分析推理得出的结论</a:t>
            </a:r>
          </a:p>
          <a:p>
            <a:r>
              <a:rPr lang="en-US" altLang="zh-CN" sz="2800" dirty="0" smtClean="0">
                <a:latin typeface="黑体" pitchFamily="2" charset="-122"/>
                <a:ea typeface="黑体" pitchFamily="2" charset="-122"/>
              </a:rPr>
              <a:t>7</a:t>
            </a:r>
            <a:r>
              <a:rPr lang="zh-CN" altLang="en-US" sz="2800" dirty="0" smtClean="0">
                <a:latin typeface="黑体" pitchFamily="2" charset="-122"/>
                <a:ea typeface="黑体" pitchFamily="2" charset="-122"/>
              </a:rPr>
              <a:t>、</a:t>
            </a:r>
            <a:r>
              <a:rPr lang="zh-CN" altLang="en-US" sz="2800" dirty="0">
                <a:latin typeface="黑体" pitchFamily="2" charset="-122"/>
                <a:ea typeface="黑体" pitchFamily="2" charset="-122"/>
              </a:rPr>
              <a:t>下列运动一定要施力的有    </a:t>
            </a:r>
            <a:r>
              <a:rPr lang="en-US" altLang="zh-CN" sz="2800" dirty="0">
                <a:latin typeface="黑体" pitchFamily="2" charset="-122"/>
                <a:ea typeface="黑体" pitchFamily="2" charset="-122"/>
              </a:rPr>
              <a:t>(   </a:t>
            </a:r>
            <a:r>
              <a:rPr lang="en-US" altLang="zh-CN" sz="2800" dirty="0" smtClean="0">
                <a:latin typeface="黑体" pitchFamily="2" charset="-122"/>
                <a:ea typeface="黑体" pitchFamily="2" charset="-122"/>
              </a:rPr>
              <a:t>        </a:t>
            </a:r>
            <a:r>
              <a:rPr lang="en-US" altLang="zh-CN" sz="2800" dirty="0">
                <a:latin typeface="黑体" pitchFamily="2" charset="-122"/>
                <a:ea typeface="黑体" pitchFamily="2" charset="-122"/>
              </a:rPr>
              <a:t>)</a:t>
            </a:r>
          </a:p>
          <a:p>
            <a:r>
              <a:rPr lang="en-US" altLang="zh-CN" sz="2800" dirty="0">
                <a:latin typeface="黑体" pitchFamily="2" charset="-122"/>
                <a:ea typeface="黑体" pitchFamily="2" charset="-122"/>
              </a:rPr>
              <a:t>    </a:t>
            </a:r>
            <a:r>
              <a:rPr lang="en-US" altLang="zh-CN" sz="2800" dirty="0" smtClean="0">
                <a:latin typeface="黑体" pitchFamily="2" charset="-122"/>
                <a:ea typeface="黑体" pitchFamily="2" charset="-122"/>
              </a:rPr>
              <a:t>A</a:t>
            </a:r>
            <a:r>
              <a:rPr lang="zh-CN" altLang="en-US" sz="2800" dirty="0" smtClean="0">
                <a:latin typeface="黑体" pitchFamily="2" charset="-122"/>
                <a:ea typeface="黑体" pitchFamily="2" charset="-122"/>
              </a:rPr>
              <a:t>、物</a:t>
            </a:r>
            <a:r>
              <a:rPr lang="zh-CN" altLang="en-US" sz="2800" dirty="0">
                <a:latin typeface="黑体" pitchFamily="2" charset="-122"/>
                <a:ea typeface="黑体" pitchFamily="2" charset="-122"/>
              </a:rPr>
              <a:t>体做曲线运动     </a:t>
            </a:r>
            <a:r>
              <a:rPr lang="en-US" altLang="zh-CN" sz="2800" dirty="0" smtClean="0">
                <a:latin typeface="黑体" pitchFamily="2" charset="-122"/>
                <a:ea typeface="黑体" pitchFamily="2" charset="-122"/>
              </a:rPr>
              <a:t>B</a:t>
            </a:r>
            <a:r>
              <a:rPr lang="zh-CN" altLang="en-US" sz="2800" dirty="0" smtClean="0">
                <a:latin typeface="黑体" pitchFamily="2" charset="-122"/>
                <a:ea typeface="黑体" pitchFamily="2" charset="-122"/>
              </a:rPr>
              <a:t>、物</a:t>
            </a:r>
            <a:r>
              <a:rPr lang="zh-CN" altLang="en-US" sz="2800" dirty="0">
                <a:latin typeface="黑体" pitchFamily="2" charset="-122"/>
                <a:ea typeface="黑体" pitchFamily="2" charset="-122"/>
              </a:rPr>
              <a:t>体做匀速直线运动</a:t>
            </a:r>
          </a:p>
          <a:p>
            <a:r>
              <a:rPr lang="zh-CN" altLang="en-US" sz="2800" dirty="0">
                <a:latin typeface="黑体" pitchFamily="2" charset="-122"/>
                <a:ea typeface="黑体" pitchFamily="2" charset="-122"/>
              </a:rPr>
              <a:t>    </a:t>
            </a:r>
            <a:r>
              <a:rPr lang="en-US" altLang="zh-CN" sz="2800" dirty="0" smtClean="0">
                <a:latin typeface="黑体" pitchFamily="2" charset="-122"/>
                <a:ea typeface="黑体" pitchFamily="2" charset="-122"/>
              </a:rPr>
              <a:t>C</a:t>
            </a:r>
            <a:r>
              <a:rPr lang="zh-CN" altLang="en-US" sz="2800" dirty="0" smtClean="0">
                <a:latin typeface="黑体" pitchFamily="2" charset="-122"/>
                <a:ea typeface="黑体" pitchFamily="2" charset="-122"/>
              </a:rPr>
              <a:t>、物</a:t>
            </a:r>
            <a:r>
              <a:rPr lang="zh-CN" altLang="en-US" sz="2800" dirty="0">
                <a:latin typeface="黑体" pitchFamily="2" charset="-122"/>
                <a:ea typeface="黑体" pitchFamily="2" charset="-122"/>
              </a:rPr>
              <a:t>体处于静止         </a:t>
            </a:r>
            <a:r>
              <a:rPr lang="en-US" altLang="zh-CN" sz="2800" dirty="0" smtClean="0">
                <a:latin typeface="黑体" pitchFamily="2" charset="-122"/>
                <a:ea typeface="黑体" pitchFamily="2" charset="-122"/>
              </a:rPr>
              <a:t>D</a:t>
            </a:r>
            <a:r>
              <a:rPr lang="zh-CN" altLang="en-US" sz="2800" dirty="0" smtClean="0">
                <a:latin typeface="黑体" pitchFamily="2" charset="-122"/>
                <a:ea typeface="黑体" pitchFamily="2" charset="-122"/>
              </a:rPr>
              <a:t>、物</a:t>
            </a:r>
            <a:r>
              <a:rPr lang="zh-CN" altLang="en-US" sz="2800" dirty="0">
                <a:latin typeface="黑体" pitchFamily="2" charset="-122"/>
                <a:ea typeface="黑体" pitchFamily="2" charset="-122"/>
              </a:rPr>
              <a:t>体处于高速运动状态</a:t>
            </a:r>
          </a:p>
        </p:txBody>
      </p:sp>
      <p:sp>
        <p:nvSpPr>
          <p:cNvPr id="5" name="Text Box 5" descr="纸袋"/>
          <p:cNvSpPr txBox="1">
            <a:spLocks noChangeArrowheads="1"/>
          </p:cNvSpPr>
          <p:nvPr/>
        </p:nvSpPr>
        <p:spPr bwMode="auto">
          <a:xfrm>
            <a:off x="4857752" y="2714620"/>
            <a:ext cx="719137" cy="579438"/>
          </a:xfrm>
          <a:prstGeom prst="rect">
            <a:avLst/>
          </a:prstGeom>
          <a:noFill/>
          <a:ln w="9525">
            <a:noFill/>
            <a:miter lim="800000"/>
            <a:headEnd/>
            <a:tailEnd/>
          </a:ln>
          <a:effectLst/>
        </p:spPr>
        <p:txBody>
          <a:bodyPr>
            <a:spAutoFit/>
            <a:flatTx/>
          </a:bodyPr>
          <a:lstStyle/>
          <a:p>
            <a:pPr>
              <a:spcBef>
                <a:spcPct val="50000"/>
              </a:spcBef>
            </a:pPr>
            <a:r>
              <a:rPr lang="en-US" altLang="zh-CN" dirty="0">
                <a:solidFill>
                  <a:srgbClr val="FF0000"/>
                </a:solidFill>
              </a:rPr>
              <a:t>D</a:t>
            </a:r>
          </a:p>
        </p:txBody>
      </p:sp>
      <p:sp>
        <p:nvSpPr>
          <p:cNvPr id="6" name="Text Box 6" descr="纸袋"/>
          <p:cNvSpPr txBox="1">
            <a:spLocks noChangeArrowheads="1"/>
          </p:cNvSpPr>
          <p:nvPr/>
        </p:nvSpPr>
        <p:spPr bwMode="auto">
          <a:xfrm>
            <a:off x="6215074" y="4857760"/>
            <a:ext cx="571504" cy="461665"/>
          </a:xfrm>
          <a:prstGeom prst="rect">
            <a:avLst/>
          </a:prstGeom>
          <a:noFill/>
          <a:ln w="9525">
            <a:noFill/>
            <a:miter lim="800000"/>
            <a:headEnd/>
            <a:tailEnd/>
          </a:ln>
          <a:effectLst/>
        </p:spPr>
        <p:txBody>
          <a:bodyPr wrap="square">
            <a:spAutoFit/>
            <a:flatTx/>
          </a:bodyPr>
          <a:lstStyle/>
          <a:p>
            <a:pPr>
              <a:spcBef>
                <a:spcPct val="50000"/>
              </a:spcBef>
            </a:pPr>
            <a:r>
              <a:rPr lang="en-US" altLang="zh-CN" dirty="0">
                <a:solidFill>
                  <a:srgbClr val="FF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heckerboard(across)">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p:bldP spid="5" grpId="0" autoUpdateAnimBg="0"/>
      <p:bldP spid="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49"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4451" name="Slide" r:id="rId3" imgW="4562375" imgH="3419399" progId="PowerPoint.Slide.8">
                  <p:embed/>
                </p:oleObj>
              </mc:Choice>
              <mc:Fallback>
                <p:oleObj name="Slide" r:id="rId3" imgW="4562375" imgH="3419399"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93" name="Picture 13" descr="推箱子"/>
          <p:cNvPicPr>
            <a:picLocks noChangeAspect="1" noChangeArrowheads="1"/>
          </p:cNvPicPr>
          <p:nvPr/>
        </p:nvPicPr>
        <p:blipFill>
          <a:blip r:embed="rId2" cstate="print"/>
          <a:srcRect/>
          <a:stretch>
            <a:fillRect/>
          </a:stretch>
        </p:blipFill>
        <p:spPr bwMode="auto">
          <a:xfrm>
            <a:off x="4572000" y="476250"/>
            <a:ext cx="4176713" cy="3489325"/>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sp>
        <p:nvSpPr>
          <p:cNvPr id="46094" name="Text Box 14"/>
          <p:cNvSpPr txBox="1">
            <a:spLocks noChangeArrowheads="1"/>
          </p:cNvSpPr>
          <p:nvPr/>
        </p:nvSpPr>
        <p:spPr bwMode="auto">
          <a:xfrm>
            <a:off x="611188" y="4076700"/>
            <a:ext cx="8281987" cy="1920875"/>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b="0">
                <a:latin typeface="黑体" pitchFamily="2" charset="-122"/>
                <a:ea typeface="黑体" pitchFamily="2" charset="-122"/>
              </a:rPr>
              <a:t>     </a:t>
            </a:r>
            <a:r>
              <a:rPr kumimoji="0" lang="zh-CN" altLang="en-US" sz="4000">
                <a:latin typeface="黑体" pitchFamily="2" charset="-122"/>
                <a:ea typeface="黑体" pitchFamily="2" charset="-122"/>
              </a:rPr>
              <a:t>对静止的木箱施加一个水平方向的推力，木箱沿水平方向运动，撤去推力后，木箱停了下来。</a:t>
            </a:r>
            <a:endParaRPr kumimoji="0" lang="en-US" altLang="zh-CN" sz="4000">
              <a:latin typeface="黑体" pitchFamily="2" charset="-122"/>
              <a:ea typeface="黑体" pitchFamily="2" charset="-122"/>
            </a:endParaRPr>
          </a:p>
        </p:txBody>
      </p:sp>
      <p:sp>
        <p:nvSpPr>
          <p:cNvPr id="4100" name="Line 15"/>
          <p:cNvSpPr>
            <a:spLocks noChangeShapeType="1"/>
          </p:cNvSpPr>
          <p:nvPr/>
        </p:nvSpPr>
        <p:spPr bwMode="auto">
          <a:xfrm>
            <a:off x="395288" y="2708275"/>
            <a:ext cx="3889375" cy="0"/>
          </a:xfrm>
          <a:prstGeom prst="line">
            <a:avLst/>
          </a:prstGeom>
          <a:noFill/>
          <a:ln w="12700" cap="sq">
            <a:solidFill>
              <a:schemeClr val="tx1"/>
            </a:solidFill>
            <a:round/>
            <a:headEnd type="none" w="sm" len="sm"/>
            <a:tailEnd type="none" w="sm" len="sm"/>
          </a:ln>
        </p:spPr>
        <p:txBody>
          <a:bodyPr wrap="none"/>
          <a:lstStyle/>
          <a:p>
            <a:endParaRPr lang="zh-CN" altLang="en-US"/>
          </a:p>
        </p:txBody>
      </p:sp>
      <p:sp>
        <p:nvSpPr>
          <p:cNvPr id="46096" name="Rectangle 16"/>
          <p:cNvSpPr>
            <a:spLocks noChangeArrowheads="1"/>
          </p:cNvSpPr>
          <p:nvPr/>
        </p:nvSpPr>
        <p:spPr bwMode="auto">
          <a:xfrm>
            <a:off x="395288" y="2205038"/>
            <a:ext cx="504825" cy="503237"/>
          </a:xfrm>
          <a:prstGeom prst="rect">
            <a:avLst/>
          </a:prstGeom>
          <a:solidFill>
            <a:srgbClr val="00CC99"/>
          </a:solidFill>
          <a:ln w="12700" cap="sq">
            <a:solidFill>
              <a:schemeClr val="tx1"/>
            </a:solidFill>
            <a:miter lim="800000"/>
            <a:headEnd type="none" w="sm" len="sm"/>
            <a:tailEnd type="none" w="sm" len="sm"/>
          </a:ln>
        </p:spPr>
        <p:txBody>
          <a:bodyPr wrap="none" anchor="ctr"/>
          <a:lstStyle/>
          <a:p>
            <a:endParaRPr lang="zh-CN" altLang="en-US"/>
          </a:p>
        </p:txBody>
      </p:sp>
      <p:grpSp>
        <p:nvGrpSpPr>
          <p:cNvPr id="2" name="Group 17"/>
          <p:cNvGrpSpPr>
            <a:grpSpLocks/>
          </p:cNvGrpSpPr>
          <p:nvPr/>
        </p:nvGrpSpPr>
        <p:grpSpPr bwMode="auto">
          <a:xfrm>
            <a:off x="684213" y="1773238"/>
            <a:ext cx="1152525" cy="676275"/>
            <a:chOff x="431" y="1117"/>
            <a:chExt cx="726" cy="426"/>
          </a:xfrm>
        </p:grpSpPr>
        <p:sp>
          <p:nvSpPr>
            <p:cNvPr id="4103" name="Line 18"/>
            <p:cNvSpPr>
              <a:spLocks noChangeShapeType="1"/>
            </p:cNvSpPr>
            <p:nvPr/>
          </p:nvSpPr>
          <p:spPr bwMode="auto">
            <a:xfrm>
              <a:off x="431" y="1543"/>
              <a:ext cx="545" cy="0"/>
            </a:xfrm>
            <a:prstGeom prst="line">
              <a:avLst/>
            </a:prstGeom>
            <a:noFill/>
            <a:ln w="47625" cap="sq">
              <a:solidFill>
                <a:srgbClr val="FF0066"/>
              </a:solidFill>
              <a:round/>
              <a:headEnd type="oval" w="sm" len="sm"/>
              <a:tailEnd type="triangle" w="lg" len="lg"/>
            </a:ln>
          </p:spPr>
          <p:txBody>
            <a:bodyPr wrap="none"/>
            <a:lstStyle/>
            <a:p>
              <a:endParaRPr lang="zh-CN" altLang="en-US"/>
            </a:p>
          </p:txBody>
        </p:sp>
        <p:sp>
          <p:nvSpPr>
            <p:cNvPr id="4104" name="Text Box 19"/>
            <p:cNvSpPr txBox="1">
              <a:spLocks noChangeArrowheads="1"/>
            </p:cNvSpPr>
            <p:nvPr/>
          </p:nvSpPr>
          <p:spPr bwMode="auto">
            <a:xfrm>
              <a:off x="839" y="1117"/>
              <a:ext cx="318" cy="404"/>
            </a:xfrm>
            <a:prstGeom prst="rect">
              <a:avLst/>
            </a:prstGeom>
            <a:noFill/>
            <a:ln w="12700" cap="sq">
              <a:noFill/>
              <a:miter lim="800000"/>
              <a:headEnd type="none" w="sm" len="sm"/>
              <a:tailEnd type="none" w="sm" len="sm"/>
            </a:ln>
          </p:spPr>
          <p:txBody>
            <a:bodyPr>
              <a:spAutoFit/>
            </a:bodyPr>
            <a:lstStyle/>
            <a:p>
              <a:pPr algn="ctr">
                <a:spcBef>
                  <a:spcPct val="50000"/>
                </a:spcBef>
              </a:pPr>
              <a:r>
                <a:rPr kumimoji="0" lang="en-US" altLang="zh-CN" sz="3600">
                  <a:solidFill>
                    <a:srgbClr val="FF0066"/>
                  </a:solidFill>
                  <a:latin typeface="黑体" pitchFamily="2" charset="-122"/>
                  <a:ea typeface="黑体" pitchFamily="2" charset="-122"/>
                </a:rPr>
                <a:t>F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1.85185E-6 L 0.35834 -1.85185E-6 " pathEditMode="relative" rAng="0" ptsTypes="AA">
                                      <p:cBhvr>
                                        <p:cTn id="6" dur="5000" fill="hold"/>
                                        <p:tgtEl>
                                          <p:spTgt spid="46096"/>
                                        </p:tgtEl>
                                        <p:attrNameLst>
                                          <p:attrName>ppt_x</p:attrName>
                                          <p:attrName>ppt_y</p:attrName>
                                        </p:attrNameLst>
                                      </p:cBhvr>
                                      <p:rCtr x="179" y="0"/>
                                    </p:animMotion>
                                  </p:childTnLst>
                                </p:cTn>
                              </p:par>
                              <p:par>
                                <p:cTn id="7" presetID="63" presetClass="path" presetSubtype="0" accel="50000" decel="50000" fill="hold" nodeType="withEffect">
                                  <p:stCondLst>
                                    <p:cond delay="0"/>
                                  </p:stCondLst>
                                  <p:childTnLst>
                                    <p:animMotion origin="layout" path="M 2.77778E-6 -3.7037E-7 L 0.34635 -3.7037E-7 " pathEditMode="relative" rAng="0" ptsTypes="AA">
                                      <p:cBhvr>
                                        <p:cTn id="8" dur="5000" fill="hold"/>
                                        <p:tgtEl>
                                          <p:spTgt spid="2"/>
                                        </p:tgtEl>
                                        <p:attrNameLst>
                                          <p:attrName>ppt_x</p:attrName>
                                          <p:attrName>ppt_y</p:attrName>
                                        </p:attrNameLst>
                                      </p:cBhvr>
                                      <p:rCtr x="173" y="0"/>
                                    </p:animMotion>
                                  </p:childTnLst>
                                </p:cTn>
                              </p:par>
                              <p:par>
                                <p:cTn id="9" presetID="1" presetClass="exit" presetSubtype="0" fill="hold" nodeType="withEffect">
                                  <p:stCondLst>
                                    <p:cond delay="150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6094"/>
                                        </p:tgtEl>
                                        <p:attrNameLst>
                                          <p:attrName>style.visibility</p:attrName>
                                        </p:attrNameLst>
                                      </p:cBhvr>
                                      <p:to>
                                        <p:strVal val="visible"/>
                                      </p:to>
                                    </p:set>
                                    <p:anim calcmode="discrete" valueType="clr">
                                      <p:cBhvr override="childStyle">
                                        <p:cTn id="15" dur="80"/>
                                        <p:tgtEl>
                                          <p:spTgt spid="4609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6094"/>
                                        </p:tgtEl>
                                        <p:attrNameLst>
                                          <p:attrName>fillcolor</p:attrName>
                                        </p:attrNameLst>
                                      </p:cBhvr>
                                      <p:tavLst>
                                        <p:tav tm="0">
                                          <p:val>
                                            <p:clrVal>
                                              <a:schemeClr val="accent2"/>
                                            </p:clrVal>
                                          </p:val>
                                        </p:tav>
                                        <p:tav tm="50000">
                                          <p:val>
                                            <p:clrVal>
                                              <a:schemeClr val="hlink"/>
                                            </p:clrVal>
                                          </p:val>
                                        </p:tav>
                                      </p:tavLst>
                                    </p:anim>
                                    <p:set>
                                      <p:cBhvr>
                                        <p:cTn id="17" dur="80"/>
                                        <p:tgtEl>
                                          <p:spTgt spid="460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09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13" name="Picture 9" descr="钉子"/>
          <p:cNvPicPr>
            <a:picLocks noChangeAspect="1" noChangeArrowheads="1"/>
          </p:cNvPicPr>
          <p:nvPr/>
        </p:nvPicPr>
        <p:blipFill>
          <a:blip r:embed="rId2" cstate="print"/>
          <a:srcRect l="8031" t="3705" r="5605" b="4889"/>
          <a:stretch>
            <a:fillRect/>
          </a:stretch>
        </p:blipFill>
        <p:spPr bwMode="auto">
          <a:xfrm>
            <a:off x="4857752" y="1142984"/>
            <a:ext cx="4038598" cy="4806966"/>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sp>
        <p:nvSpPr>
          <p:cNvPr id="47114" name="Text Box 10"/>
          <p:cNvSpPr txBox="1">
            <a:spLocks noChangeArrowheads="1"/>
          </p:cNvSpPr>
          <p:nvPr/>
        </p:nvSpPr>
        <p:spPr bwMode="auto">
          <a:xfrm>
            <a:off x="642910" y="857232"/>
            <a:ext cx="3929090" cy="4708981"/>
          </a:xfrm>
          <a:prstGeom prst="rect">
            <a:avLst/>
          </a:prstGeom>
          <a:noFill/>
          <a:ln w="12700" cap="sq">
            <a:noFill/>
            <a:miter lim="800000"/>
            <a:headEnd type="none" w="sm" len="sm"/>
            <a:tailEnd type="none" w="sm" len="sm"/>
          </a:ln>
        </p:spPr>
        <p:txBody>
          <a:bodyPr wrap="square">
            <a:spAutoFit/>
          </a:bodyPr>
          <a:lstStyle/>
          <a:p>
            <a:pPr>
              <a:lnSpc>
                <a:spcPct val="150000"/>
              </a:lnSpc>
              <a:spcBef>
                <a:spcPct val="50000"/>
              </a:spcBef>
            </a:pPr>
            <a:r>
              <a:rPr kumimoji="0" lang="zh-CN" altLang="en-US" b="0" dirty="0"/>
              <a:t>         </a:t>
            </a:r>
            <a:r>
              <a:rPr kumimoji="0" lang="zh-CN" altLang="en-US" sz="4000" dirty="0">
                <a:ea typeface="黑体" pitchFamily="2" charset="-122"/>
              </a:rPr>
              <a:t>用铁锤敲击钉子，钉子向下运动陷入木板。停止敲击，钉子就不再下陷。</a:t>
            </a:r>
            <a:endParaRPr kumimoji="0" lang="en-US" altLang="zh-CN" sz="4000" dirty="0">
              <a:ea typeface="黑体" pitchFamily="2" charset="-122"/>
            </a:endParaRPr>
          </a:p>
        </p:txBody>
      </p:sp>
      <p:pic>
        <p:nvPicPr>
          <p:cNvPr id="5124" name="Picture 11" descr="gif002"/>
          <p:cNvPicPr>
            <a:picLocks noChangeAspect="1" noChangeArrowheads="1" noCrop="1"/>
          </p:cNvPicPr>
          <p:nvPr/>
        </p:nvPicPr>
        <p:blipFill>
          <a:blip r:embed="rId3" cstate="print"/>
          <a:srcRect/>
          <a:stretch>
            <a:fillRect/>
          </a:stretch>
        </p:blipFill>
        <p:spPr bwMode="auto">
          <a:xfrm>
            <a:off x="2285984" y="5119697"/>
            <a:ext cx="2236784" cy="1738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14"/>
                                        </p:tgtEl>
                                        <p:attrNameLst>
                                          <p:attrName>style.visibility</p:attrName>
                                        </p:attrNameLst>
                                      </p:cBhvr>
                                      <p:to>
                                        <p:strVal val="visible"/>
                                      </p:to>
                                    </p:set>
                                    <p:anim calcmode="discrete" valueType="clr">
                                      <p:cBhvr override="childStyle">
                                        <p:cTn id="7" dur="80"/>
                                        <p:tgtEl>
                                          <p:spTgt spid="471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4"/>
                                        </p:tgtEl>
                                        <p:attrNameLst>
                                          <p:attrName>fillcolor</p:attrName>
                                        </p:attrNameLst>
                                      </p:cBhvr>
                                      <p:tavLst>
                                        <p:tav tm="0">
                                          <p:val>
                                            <p:clrVal>
                                              <a:schemeClr val="accent2"/>
                                            </p:clrVal>
                                          </p:val>
                                        </p:tav>
                                        <p:tav tm="50000">
                                          <p:val>
                                            <p:clrVal>
                                              <a:schemeClr val="hlink"/>
                                            </p:clrVal>
                                          </p:val>
                                        </p:tav>
                                      </p:tavLst>
                                    </p:anim>
                                    <p:set>
                                      <p:cBhvr>
                                        <p:cTn id="9" dur="80"/>
                                        <p:tgtEl>
                                          <p:spTgt spid="47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踢足球1"/>
          <p:cNvPicPr>
            <a:picLocks noChangeAspect="1" noChangeArrowheads="1" noCrop="1"/>
          </p:cNvPicPr>
          <p:nvPr/>
        </p:nvPicPr>
        <p:blipFill>
          <a:blip r:embed="rId2" cstate="print"/>
          <a:srcRect/>
          <a:stretch>
            <a:fillRect/>
          </a:stretch>
        </p:blipFill>
        <p:spPr bwMode="auto">
          <a:xfrm>
            <a:off x="395288" y="692150"/>
            <a:ext cx="1655762" cy="815975"/>
          </a:xfrm>
          <a:prstGeom prst="rect">
            <a:avLst/>
          </a:prstGeom>
          <a:noFill/>
          <a:ln w="9525">
            <a:noFill/>
            <a:miter lim="800000"/>
            <a:headEnd/>
            <a:tailEnd/>
          </a:ln>
        </p:spPr>
      </p:pic>
      <p:pic>
        <p:nvPicPr>
          <p:cNvPr id="48131" name="Picture 3" descr="足球"/>
          <p:cNvPicPr>
            <a:picLocks noChangeAspect="1" noChangeArrowheads="1"/>
          </p:cNvPicPr>
          <p:nvPr/>
        </p:nvPicPr>
        <p:blipFill>
          <a:blip r:embed="rId3" cstate="print"/>
          <a:srcRect/>
          <a:stretch>
            <a:fillRect/>
          </a:stretch>
        </p:blipFill>
        <p:spPr bwMode="auto">
          <a:xfrm>
            <a:off x="5429256" y="571480"/>
            <a:ext cx="3535358" cy="4449775"/>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sp>
        <p:nvSpPr>
          <p:cNvPr id="48132" name="Text Box 4"/>
          <p:cNvSpPr txBox="1">
            <a:spLocks noChangeArrowheads="1"/>
          </p:cNvSpPr>
          <p:nvPr/>
        </p:nvSpPr>
        <p:spPr bwMode="auto">
          <a:xfrm>
            <a:off x="357158" y="1500174"/>
            <a:ext cx="4786346" cy="4524315"/>
          </a:xfrm>
          <a:prstGeom prst="rect">
            <a:avLst/>
          </a:prstGeom>
          <a:noFill/>
          <a:ln w="12700" cap="sq">
            <a:noFill/>
            <a:miter lim="800000"/>
            <a:headEnd type="none" w="sm" len="sm"/>
            <a:tailEnd type="none" w="sm" len="sm"/>
          </a:ln>
        </p:spPr>
        <p:txBody>
          <a:bodyPr wrap="square">
            <a:spAutoFit/>
          </a:bodyPr>
          <a:lstStyle/>
          <a:p>
            <a:pPr>
              <a:lnSpc>
                <a:spcPct val="150000"/>
              </a:lnSpc>
              <a:spcBef>
                <a:spcPct val="50000"/>
              </a:spcBef>
            </a:pPr>
            <a:r>
              <a:rPr kumimoji="0" lang="zh-CN" altLang="en-US" b="0" dirty="0">
                <a:ea typeface="黑体" pitchFamily="2" charset="-122"/>
              </a:rPr>
              <a:t>     </a:t>
            </a:r>
            <a:r>
              <a:rPr kumimoji="0" lang="zh-CN" altLang="en-US" sz="4800" dirty="0">
                <a:ea typeface="黑体" pitchFamily="2" charset="-122"/>
              </a:rPr>
              <a:t>踢出去的足球，虽然会继续“飞行</a:t>
            </a:r>
            <a:r>
              <a:rPr kumimoji="0" lang="en-US" altLang="zh-CN" sz="4800" dirty="0">
                <a:ea typeface="黑体" pitchFamily="2" charset="-122"/>
              </a:rPr>
              <a:t>”</a:t>
            </a:r>
            <a:r>
              <a:rPr kumimoji="0" lang="zh-CN" altLang="en-US" sz="4800" dirty="0">
                <a:ea typeface="黑体" pitchFamily="2" charset="-122"/>
              </a:rPr>
              <a:t>，但它总是会停下来的。</a:t>
            </a:r>
            <a:endParaRPr kumimoji="0" lang="en-US" altLang="zh-CN" sz="4800" dirty="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2"/>
                                        </p:tgtEl>
                                        <p:attrNameLst>
                                          <p:attrName>style.visibility</p:attrName>
                                        </p:attrNameLst>
                                      </p:cBhvr>
                                      <p:to>
                                        <p:strVal val="visible"/>
                                      </p:to>
                                    </p:set>
                                    <p:anim calcmode="discrete" valueType="clr">
                                      <p:cBhvr override="childStyle">
                                        <p:cTn id="7" dur="80"/>
                                        <p:tgtEl>
                                          <p:spTgt spid="481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2"/>
                                        </p:tgtEl>
                                        <p:attrNameLst>
                                          <p:attrName>fillcolor</p:attrName>
                                        </p:attrNameLst>
                                      </p:cBhvr>
                                      <p:tavLst>
                                        <p:tav tm="0">
                                          <p:val>
                                            <p:clrVal>
                                              <a:schemeClr val="accent2"/>
                                            </p:clrVal>
                                          </p:val>
                                        </p:tav>
                                        <p:tav tm="50000">
                                          <p:val>
                                            <p:clrVal>
                                              <a:schemeClr val="hlink"/>
                                            </p:clrVal>
                                          </p:val>
                                        </p:tav>
                                      </p:tavLst>
                                    </p:anim>
                                    <p:set>
                                      <p:cBhvr>
                                        <p:cTn id="9" dur="80"/>
                                        <p:tgtEl>
                                          <p:spTgt spid="481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 descr="火车"/>
          <p:cNvPicPr>
            <a:picLocks noChangeAspect="1" noChangeArrowheads="1"/>
          </p:cNvPicPr>
          <p:nvPr/>
        </p:nvPicPr>
        <p:blipFill>
          <a:blip r:embed="rId2" cstate="print"/>
          <a:srcRect/>
          <a:stretch>
            <a:fillRect/>
          </a:stretch>
        </p:blipFill>
        <p:spPr bwMode="auto">
          <a:xfrm>
            <a:off x="3708400" y="765175"/>
            <a:ext cx="4897438" cy="5327650"/>
          </a:xfrm>
          <a:prstGeom prst="rect">
            <a:avLst/>
          </a:prstGeom>
          <a:noFill/>
          <a:ln w="76200">
            <a:solidFill>
              <a:srgbClr val="339966"/>
            </a:solidFill>
            <a:miter lim="800000"/>
            <a:headEnd/>
            <a:tailEnd/>
          </a:ln>
          <a:effectLst>
            <a:outerShdw dist="107763" dir="2700000" algn="ctr" rotWithShape="0">
              <a:srgbClr val="808080">
                <a:alpha val="50000"/>
              </a:srgbClr>
            </a:outerShdw>
          </a:effectLst>
        </p:spPr>
      </p:pic>
      <p:pic>
        <p:nvPicPr>
          <p:cNvPr id="7171" name="Picture 3" descr="j0336325"/>
          <p:cNvPicPr>
            <a:picLocks noChangeAspect="1" noChangeArrowheads="1" noCrop="1"/>
          </p:cNvPicPr>
          <p:nvPr/>
        </p:nvPicPr>
        <p:blipFill>
          <a:blip r:embed="rId3" cstate="print"/>
          <a:srcRect/>
          <a:stretch>
            <a:fillRect/>
          </a:stretch>
        </p:blipFill>
        <p:spPr bwMode="auto">
          <a:xfrm>
            <a:off x="468313" y="765175"/>
            <a:ext cx="2519362" cy="1008063"/>
          </a:xfrm>
          <a:prstGeom prst="rect">
            <a:avLst/>
          </a:prstGeom>
          <a:noFill/>
          <a:ln w="9525">
            <a:noFill/>
            <a:miter lim="800000"/>
            <a:headEnd/>
            <a:tailEnd/>
          </a:ln>
        </p:spPr>
      </p:pic>
      <p:sp>
        <p:nvSpPr>
          <p:cNvPr id="49156" name="Text Box 4"/>
          <p:cNvSpPr txBox="1">
            <a:spLocks noChangeArrowheads="1"/>
          </p:cNvSpPr>
          <p:nvPr/>
        </p:nvSpPr>
        <p:spPr bwMode="auto">
          <a:xfrm>
            <a:off x="250825" y="1916113"/>
            <a:ext cx="3168650" cy="4211637"/>
          </a:xfrm>
          <a:prstGeom prst="rect">
            <a:avLst/>
          </a:prstGeom>
          <a:noFill/>
          <a:ln w="12700" cap="sq">
            <a:noFill/>
            <a:miter lim="800000"/>
            <a:headEnd type="none" w="sm" len="sm"/>
            <a:tailEnd type="none" w="sm" len="sm"/>
          </a:ln>
        </p:spPr>
        <p:txBody>
          <a:bodyPr>
            <a:spAutoFit/>
          </a:bodyPr>
          <a:lstStyle/>
          <a:p>
            <a:pPr>
              <a:lnSpc>
                <a:spcPct val="150000"/>
              </a:lnSpc>
              <a:spcBef>
                <a:spcPct val="50000"/>
              </a:spcBef>
            </a:pPr>
            <a:r>
              <a:rPr kumimoji="0" lang="zh-CN" altLang="en-US" b="0">
                <a:ea typeface="黑体" pitchFamily="2" charset="-122"/>
              </a:rPr>
              <a:t>         </a:t>
            </a:r>
            <a:r>
              <a:rPr kumimoji="0" lang="zh-CN" altLang="en-US" sz="3600">
                <a:ea typeface="黑体" pitchFamily="2" charset="-122"/>
              </a:rPr>
              <a:t>关闭了发动机的火车，虽然继续运行，但是最后也将停下来。</a:t>
            </a:r>
            <a:endParaRPr kumimoji="0" lang="en-US" altLang="zh-CN" sz="360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7"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j0394838"/>
          <p:cNvPicPr>
            <a:picLocks noChangeAspect="1" noChangeArrowheads="1"/>
          </p:cNvPicPr>
          <p:nvPr/>
        </p:nvPicPr>
        <p:blipFill>
          <a:blip r:embed="rId2" cstate="print"/>
          <a:srcRect/>
          <a:stretch>
            <a:fillRect/>
          </a:stretch>
        </p:blipFill>
        <p:spPr bwMode="auto">
          <a:xfrm>
            <a:off x="6877050" y="620713"/>
            <a:ext cx="2085975" cy="2160587"/>
          </a:xfrm>
          <a:prstGeom prst="rect">
            <a:avLst/>
          </a:prstGeom>
          <a:noFill/>
          <a:ln w="9525">
            <a:noFill/>
            <a:miter lim="800000"/>
            <a:headEnd/>
            <a:tailEnd/>
          </a:ln>
        </p:spPr>
      </p:pic>
      <p:pic>
        <p:nvPicPr>
          <p:cNvPr id="8195" name="Picture 3" descr="踢足球1"/>
          <p:cNvPicPr>
            <a:picLocks noChangeAspect="1" noChangeArrowheads="1" noCrop="1"/>
          </p:cNvPicPr>
          <p:nvPr/>
        </p:nvPicPr>
        <p:blipFill>
          <a:blip r:embed="rId3" cstate="print"/>
          <a:srcRect/>
          <a:stretch>
            <a:fillRect/>
          </a:stretch>
        </p:blipFill>
        <p:spPr bwMode="auto">
          <a:xfrm>
            <a:off x="0" y="836613"/>
            <a:ext cx="3203575" cy="2016125"/>
          </a:xfrm>
          <a:prstGeom prst="rect">
            <a:avLst/>
          </a:prstGeom>
          <a:noFill/>
          <a:ln w="9525">
            <a:noFill/>
            <a:miter lim="800000"/>
            <a:headEnd/>
            <a:tailEnd/>
          </a:ln>
        </p:spPr>
      </p:pic>
      <p:sp>
        <p:nvSpPr>
          <p:cNvPr id="50180" name="Text Box 4"/>
          <p:cNvSpPr txBox="1">
            <a:spLocks noChangeArrowheads="1"/>
          </p:cNvSpPr>
          <p:nvPr/>
        </p:nvSpPr>
        <p:spPr bwMode="auto">
          <a:xfrm>
            <a:off x="2500298" y="6000768"/>
            <a:ext cx="3167063" cy="519112"/>
          </a:xfrm>
          <a:prstGeom prst="rect">
            <a:avLst/>
          </a:prstGeom>
          <a:noFill/>
          <a:ln w="12700" cap="sq">
            <a:noFill/>
            <a:miter lim="800000"/>
            <a:headEnd type="none" w="sm" len="sm"/>
            <a:tailEnd type="none" w="sm" len="sm"/>
          </a:ln>
        </p:spPr>
        <p:txBody>
          <a:bodyPr>
            <a:spAutoFit/>
          </a:bodyPr>
          <a:lstStyle/>
          <a:p>
            <a:pPr>
              <a:spcBef>
                <a:spcPct val="50000"/>
              </a:spcBef>
            </a:pPr>
            <a:r>
              <a:rPr kumimoji="0" lang="zh-CN" altLang="en-US" sz="2800" b="0" dirty="0" smtClean="0">
                <a:solidFill>
                  <a:srgbClr val="0000D4"/>
                </a:solidFill>
                <a:latin typeface="黑体" pitchFamily="2" charset="-122"/>
                <a:ea typeface="黑体" pitchFamily="2" charset="-122"/>
              </a:rPr>
              <a:t>你认为正</a:t>
            </a:r>
            <a:r>
              <a:rPr kumimoji="0" lang="zh-CN" altLang="en-US" sz="2800" b="0" dirty="0">
                <a:solidFill>
                  <a:srgbClr val="0000D4"/>
                </a:solidFill>
                <a:latin typeface="黑体" pitchFamily="2" charset="-122"/>
                <a:ea typeface="黑体" pitchFamily="2" charset="-122"/>
              </a:rPr>
              <a:t>确吗？</a:t>
            </a:r>
          </a:p>
        </p:txBody>
      </p:sp>
      <p:sp>
        <p:nvSpPr>
          <p:cNvPr id="50181" name="Text Box 5"/>
          <p:cNvSpPr txBox="1">
            <a:spLocks noChangeArrowheads="1"/>
          </p:cNvSpPr>
          <p:nvPr/>
        </p:nvSpPr>
        <p:spPr bwMode="auto">
          <a:xfrm>
            <a:off x="428596" y="3429000"/>
            <a:ext cx="8358246" cy="2287588"/>
          </a:xfrm>
          <a:prstGeom prst="rect">
            <a:avLst/>
          </a:prstGeom>
          <a:noFill/>
          <a:ln w="12700" cap="sq">
            <a:noFill/>
            <a:miter lim="800000"/>
            <a:headEnd type="none" w="sm" len="sm"/>
            <a:tailEnd type="none" w="sm" len="sm"/>
          </a:ln>
        </p:spPr>
        <p:txBody>
          <a:bodyPr wrap="square">
            <a:spAutoFit/>
          </a:bodyPr>
          <a:lstStyle/>
          <a:p>
            <a:pPr>
              <a:spcBef>
                <a:spcPct val="50000"/>
              </a:spcBef>
            </a:pPr>
            <a:r>
              <a:rPr kumimoji="0" lang="zh-CN" altLang="en-US" b="0" dirty="0">
                <a:latin typeface="黑体" pitchFamily="2" charset="-122"/>
                <a:ea typeface="黑体" pitchFamily="2" charset="-122"/>
              </a:rPr>
              <a:t>    </a:t>
            </a:r>
            <a:r>
              <a:rPr kumimoji="0" lang="zh-CN" altLang="en-US" sz="4800" b="0" dirty="0">
                <a:latin typeface="黑体" pitchFamily="2" charset="-122"/>
                <a:ea typeface="黑体" pitchFamily="2" charset="-122"/>
              </a:rPr>
              <a:t>物体的运动需要力的作用，若不受力物体就不会动或停止运动？</a:t>
            </a:r>
            <a:endParaRPr kumimoji="0" lang="en-US" altLang="zh-CN" sz="4800" b="0" dirty="0">
              <a:latin typeface="黑体" pitchFamily="2" charset="-122"/>
              <a:ea typeface="黑体" pitchFamily="2" charset="-122"/>
            </a:endParaRPr>
          </a:p>
        </p:txBody>
      </p:sp>
      <p:pic>
        <p:nvPicPr>
          <p:cNvPr id="8198" name="Picture 6" descr="gif002"/>
          <p:cNvPicPr>
            <a:picLocks noChangeAspect="1" noChangeArrowheads="1" noCrop="1"/>
          </p:cNvPicPr>
          <p:nvPr/>
        </p:nvPicPr>
        <p:blipFill>
          <a:blip r:embed="rId4" cstate="print"/>
          <a:srcRect/>
          <a:stretch>
            <a:fillRect/>
          </a:stretch>
        </p:blipFill>
        <p:spPr bwMode="auto">
          <a:xfrm>
            <a:off x="3419475" y="260350"/>
            <a:ext cx="2881313" cy="2881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81"/>
                                        </p:tgtEl>
                                        <p:attrNameLst>
                                          <p:attrName>style.visibility</p:attrName>
                                        </p:attrNameLst>
                                      </p:cBhvr>
                                      <p:to>
                                        <p:strVal val="visible"/>
                                      </p:to>
                                    </p:set>
                                    <p:anim calcmode="discrete" valueType="clr">
                                      <p:cBhvr override="childStyle">
                                        <p:cTn id="7"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1"/>
                                        </p:tgtEl>
                                        <p:attrNameLst>
                                          <p:attrName>fillcolor</p:attrName>
                                        </p:attrNameLst>
                                      </p:cBhvr>
                                      <p:tavLst>
                                        <p:tav tm="0">
                                          <p:val>
                                            <p:clrVal>
                                              <a:schemeClr val="accent2"/>
                                            </p:clrVal>
                                          </p:val>
                                        </p:tav>
                                        <p:tav tm="50000">
                                          <p:val>
                                            <p:clrVal>
                                              <a:schemeClr val="hlink"/>
                                            </p:clrVal>
                                          </p:val>
                                        </p:tav>
                                      </p:tavLst>
                                    </p:anim>
                                    <p:set>
                                      <p:cBhvr>
                                        <p:cTn id="9" dur="80"/>
                                        <p:tgtEl>
                                          <p:spTgt spid="5018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0180"/>
                                        </p:tgtEl>
                                        <p:attrNameLst>
                                          <p:attrName>style.visibility</p:attrName>
                                        </p:attrNameLst>
                                      </p:cBhvr>
                                      <p:to>
                                        <p:strVal val="visible"/>
                                      </p:to>
                                    </p:set>
                                    <p:anim calcmode="discrete" valueType="clr">
                                      <p:cBhvr override="childStyle">
                                        <p:cTn id="14"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80"/>
                                        </p:tgtEl>
                                        <p:attrNameLst>
                                          <p:attrName>fillcolor</p:attrName>
                                        </p:attrNameLst>
                                      </p:cBhvr>
                                      <p:tavLst>
                                        <p:tav tm="0">
                                          <p:val>
                                            <p:clrVal>
                                              <a:schemeClr val="accent2"/>
                                            </p:clrVal>
                                          </p:val>
                                        </p:tav>
                                        <p:tav tm="50000">
                                          <p:val>
                                            <p:clrVal>
                                              <a:schemeClr val="hlink"/>
                                            </p:clrVal>
                                          </p:val>
                                        </p:tav>
                                      </p:tavLst>
                                    </p:anim>
                                    <p:set>
                                      <p:cBhvr>
                                        <p:cTn id="16" dur="80"/>
                                        <p:tgtEl>
                                          <p:spTgt spid="50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609600" y="304800"/>
            <a:ext cx="7319986" cy="1143000"/>
          </a:xfrm>
        </p:spPr>
        <p:txBody>
          <a:bodyPr/>
          <a:lstStyle/>
          <a:p>
            <a:pPr algn="l" eaLnBrk="1" hangingPunct="1"/>
            <a:r>
              <a:rPr lang="zh-CN" altLang="en-US" sz="3200" b="1" dirty="0" smtClean="0">
                <a:ea typeface="华文彩云" pitchFamily="2" charset="-122"/>
              </a:rPr>
              <a:t>以上例子是否可以这样归纳</a:t>
            </a:r>
          </a:p>
        </p:txBody>
      </p:sp>
      <p:sp>
        <p:nvSpPr>
          <p:cNvPr id="9219" name="Rectangle 1027"/>
          <p:cNvSpPr>
            <a:spLocks noGrp="1" noChangeArrowheads="1"/>
          </p:cNvSpPr>
          <p:nvPr>
            <p:ph type="body" sz="half" idx="1"/>
          </p:nvPr>
        </p:nvSpPr>
        <p:spPr>
          <a:xfrm>
            <a:off x="755650" y="1447800"/>
            <a:ext cx="7777163" cy="1909763"/>
          </a:xfrm>
        </p:spPr>
        <p:txBody>
          <a:bodyPr/>
          <a:lstStyle/>
          <a:p>
            <a:pPr eaLnBrk="1" hangingPunct="1">
              <a:lnSpc>
                <a:spcPct val="90000"/>
              </a:lnSpc>
            </a:pPr>
            <a:r>
              <a:rPr lang="zh-CN" altLang="en-US" sz="4400" b="1" dirty="0" smtClean="0">
                <a:ea typeface="楷体_GB2312" pitchFamily="49" charset="-122"/>
              </a:rPr>
              <a:t>静止的物体若没有力的作用是运动不起来，</a:t>
            </a:r>
            <a:r>
              <a:rPr lang="zh-CN" altLang="en-US" sz="4400" b="1" dirty="0" smtClean="0">
                <a:solidFill>
                  <a:srgbClr val="3333FF"/>
                </a:solidFill>
                <a:ea typeface="楷体_GB2312" pitchFamily="49" charset="-122"/>
              </a:rPr>
              <a:t>说明物体不受力的作用，就不能运动</a:t>
            </a:r>
            <a:r>
              <a:rPr lang="zh-CN" altLang="en-US" sz="4400" b="1" dirty="0" smtClean="0">
                <a:ea typeface="楷体_GB2312" pitchFamily="49" charset="-122"/>
              </a:rPr>
              <a:t>。</a:t>
            </a:r>
            <a:r>
              <a:rPr lang="zh-CN" altLang="en-US" b="1" dirty="0" smtClean="0"/>
              <a:t> </a:t>
            </a:r>
          </a:p>
        </p:txBody>
      </p:sp>
      <p:sp>
        <p:nvSpPr>
          <p:cNvPr id="9220" name="Rectangle 1028"/>
          <p:cNvSpPr>
            <a:spLocks noGrp="1" noChangeArrowheads="1"/>
          </p:cNvSpPr>
          <p:nvPr>
            <p:ph type="body" sz="half" idx="2"/>
          </p:nvPr>
        </p:nvSpPr>
        <p:spPr>
          <a:xfrm>
            <a:off x="754063" y="3498850"/>
            <a:ext cx="7489825" cy="2162175"/>
          </a:xfrm>
        </p:spPr>
        <p:txBody>
          <a:bodyPr/>
          <a:lstStyle/>
          <a:p>
            <a:pPr eaLnBrk="1" hangingPunct="1"/>
            <a:r>
              <a:rPr lang="zh-CN" altLang="en-US" sz="4400" b="1" smtClean="0">
                <a:ea typeface="楷体_GB2312" pitchFamily="49" charset="-122"/>
              </a:rPr>
              <a:t>运动的物体若去掉推力后就会停下，</a:t>
            </a:r>
            <a:r>
              <a:rPr lang="zh-CN" altLang="en-US" sz="4400" b="1" smtClean="0">
                <a:solidFill>
                  <a:srgbClr val="3333FF"/>
                </a:solidFill>
                <a:ea typeface="楷体_GB2312" pitchFamily="49" charset="-122"/>
              </a:rPr>
              <a:t>说明物体不受力的作用，就不能运动。</a:t>
            </a:r>
            <a:r>
              <a:rPr lang="zh-CN" altLang="en-US" sz="3200" b="1" smtClean="0"/>
              <a:t> </a:t>
            </a:r>
          </a:p>
        </p:txBody>
      </p:sp>
      <p:sp>
        <p:nvSpPr>
          <p:cNvPr id="9221" name="Rectangle 1029"/>
          <p:cNvSpPr>
            <a:spLocks noChangeArrowheads="1"/>
          </p:cNvSpPr>
          <p:nvPr/>
        </p:nvSpPr>
        <p:spPr bwMode="auto">
          <a:xfrm>
            <a:off x="1258888" y="5661025"/>
            <a:ext cx="6408737" cy="936625"/>
          </a:xfrm>
          <a:prstGeom prst="rect">
            <a:avLst/>
          </a:prstGeom>
          <a:solidFill>
            <a:schemeClr val="hlink"/>
          </a:solidFill>
          <a:ln w="9525">
            <a:noFill/>
            <a:miter lim="800000"/>
            <a:headEnd/>
            <a:tailEnd/>
          </a:ln>
        </p:spPr>
        <p:txBody>
          <a:bodyPr anchor="ctr"/>
          <a:lstStyle/>
          <a:p>
            <a:r>
              <a:rPr lang="zh-CN" altLang="en-US" sz="4800">
                <a:solidFill>
                  <a:schemeClr val="accent2"/>
                </a:solidFill>
                <a:ea typeface="华文彩云" pitchFamily="2" charset="-122"/>
              </a:rPr>
              <a:t>你是否也是这样认为</a:t>
            </a:r>
            <a:r>
              <a:rPr lang="en-US" altLang="zh-CN" sz="4800">
                <a:solidFill>
                  <a:schemeClr val="accent2"/>
                </a:solidFill>
                <a:ea typeface="华文彩云" pitchFamily="2" charset="-122"/>
              </a:rPr>
              <a:t>??</a:t>
            </a:r>
          </a:p>
        </p:txBody>
      </p:sp>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1803</Words>
  <Application>Microsoft Office PowerPoint</Application>
  <PresentationFormat>全屏显示(4:3)</PresentationFormat>
  <Paragraphs>140</Paragraphs>
  <Slides>37</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37</vt:i4>
      </vt:variant>
    </vt:vector>
  </HeadingPairs>
  <TitlesOfParts>
    <vt:vector size="40" baseType="lpstr">
      <vt:lpstr>默认设计模板</vt:lpstr>
      <vt:lpstr>Slide</vt:lpstr>
      <vt:lpstr>Bitmap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以上例子是否可以这样归纳</vt:lpstr>
      <vt:lpstr>伽利略 (Galileo,1564-1642)</vt:lpstr>
      <vt:lpstr>伽俐略认为：</vt:lpstr>
      <vt:lpstr>实验探究:阻力对物体运动的影响</vt:lpstr>
      <vt:lpstr>PowerPoint 演示文稿</vt:lpstr>
      <vt:lpstr>研究阻力对物体运动的影响</vt:lpstr>
      <vt:lpstr>结论：平面越光滑，小车运动的距离越远，这说明小车受到的阻力越小，速度减小得越慢。</vt:lpstr>
      <vt:lpstr>PowerPoint 演示文稿</vt:lpstr>
      <vt:lpstr>PowerPoint 演示文稿</vt:lpstr>
      <vt:lpstr>牛顿（英国） Newton 1642-1727</vt:lpstr>
      <vt:lpstr>英国科学家牛顿总结了伽利略等人的研究成果，概括出一条重要的物理规律：                                     ——牛顿第一定律</vt:lpstr>
      <vt:lpstr>2、牛顿第一定律的理解</vt:lpstr>
      <vt:lpstr>2、牛顿第一定律的理解</vt:lpstr>
      <vt:lpstr>2、牛顿第一定律的理解</vt:lpstr>
      <vt:lpstr>2、牛顿第一定律的理解</vt:lpstr>
      <vt:lpstr>2、牛顿第一定律的理解</vt:lpstr>
      <vt:lpstr>知识点三、惯性</vt:lpstr>
      <vt:lpstr>2、对惯性的理解</vt:lpstr>
      <vt:lpstr>3、解释惯性现象的基本步骤</vt:lpstr>
      <vt:lpstr>PowerPoint 演示文稿</vt:lpstr>
      <vt:lpstr>PowerPoint 演示文稿</vt:lpstr>
      <vt:lpstr>PowerPoint 演示文稿</vt:lpstr>
      <vt:lpstr>PowerPoint 演示文稿</vt:lpstr>
      <vt:lpstr>PowerPoint 演示文稿</vt:lpstr>
      <vt:lpstr>PowerPoint 演示文稿</vt:lpstr>
      <vt:lpstr>3、火车在长直轨道上匀速行驶,  坐在门窗密闭的车厢内的一人将手中的钥匙相对车竖直上抛,钥匙将落在（    ）    A.手的后方    B.手的前方    C.落在手中    D.无法确定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93</cp:revision>
  <dcterms:created xsi:type="dcterms:W3CDTF">1601-01-01T00:00:00Z</dcterms:created>
  <dcterms:modified xsi:type="dcterms:W3CDTF">2013-03-04T01:18:05Z</dcterms:modified>
</cp:coreProperties>
</file>