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78" r:id="rId3"/>
    <p:sldId id="270" r:id="rId4"/>
    <p:sldId id="288" r:id="rId5"/>
    <p:sldId id="293" r:id="rId6"/>
    <p:sldId id="291" r:id="rId7"/>
    <p:sldId id="292" r:id="rId8"/>
    <p:sldId id="294" r:id="rId9"/>
    <p:sldId id="296" r:id="rId10"/>
    <p:sldId id="299" r:id="rId11"/>
    <p:sldId id="298" r:id="rId12"/>
    <p:sldId id="297" r:id="rId13"/>
    <p:sldId id="301" r:id="rId14"/>
    <p:sldId id="302" r:id="rId15"/>
    <p:sldId id="289" r:id="rId16"/>
    <p:sldId id="303" r:id="rId17"/>
    <p:sldId id="305" r:id="rId18"/>
    <p:sldId id="306" r:id="rId19"/>
    <p:sldId id="304" r:id="rId20"/>
  </p:sldIdLst>
  <p:sldSz cx="9144000" cy="5130800"/>
  <p:notesSz cx="6858000" cy="9144000"/>
  <p:defaultTextStyle>
    <a:lvl1pPr>
      <a:defRPr>
        <a:latin typeface="Arial" panose="020B0604020202020204"/>
        <a:ea typeface="Arial" panose="020B0604020202020204"/>
        <a:cs typeface="Arial" panose="020B0604020202020204"/>
        <a:sym typeface="Arial" panose="020B0604020202020204"/>
      </a:defRPr>
    </a:lvl1pPr>
    <a:lvl2pPr indent="457200">
      <a:defRPr>
        <a:latin typeface="Arial" panose="020B0604020202020204"/>
        <a:ea typeface="Arial" panose="020B0604020202020204"/>
        <a:cs typeface="Arial" panose="020B0604020202020204"/>
        <a:sym typeface="Arial" panose="020B0604020202020204"/>
      </a:defRPr>
    </a:lvl2pPr>
    <a:lvl3pPr indent="914400">
      <a:defRPr>
        <a:latin typeface="Arial" panose="020B0604020202020204"/>
        <a:ea typeface="Arial" panose="020B0604020202020204"/>
        <a:cs typeface="Arial" panose="020B0604020202020204"/>
        <a:sym typeface="Arial" panose="020B0604020202020204"/>
      </a:defRPr>
    </a:lvl3pPr>
    <a:lvl4pPr indent="1371600">
      <a:defRPr>
        <a:latin typeface="Arial" panose="020B0604020202020204"/>
        <a:ea typeface="Arial" panose="020B0604020202020204"/>
        <a:cs typeface="Arial" panose="020B0604020202020204"/>
        <a:sym typeface="Arial" panose="020B0604020202020204"/>
      </a:defRPr>
    </a:lvl4pPr>
    <a:lvl5pPr indent="1828800">
      <a:defRPr>
        <a:latin typeface="Arial" panose="020B0604020202020204"/>
        <a:ea typeface="Arial" panose="020B0604020202020204"/>
        <a:cs typeface="Arial" panose="020B0604020202020204"/>
        <a:sym typeface="Arial" panose="020B0604020202020204"/>
      </a:defRPr>
    </a:lvl5pPr>
    <a:lvl6pPr indent="2286000">
      <a:defRPr>
        <a:latin typeface="Arial" panose="020B0604020202020204"/>
        <a:ea typeface="Arial" panose="020B0604020202020204"/>
        <a:cs typeface="Arial" panose="020B0604020202020204"/>
        <a:sym typeface="Arial" panose="020B0604020202020204"/>
      </a:defRPr>
    </a:lvl6pPr>
    <a:lvl7pPr indent="2743200">
      <a:defRPr>
        <a:latin typeface="Arial" panose="020B0604020202020204"/>
        <a:ea typeface="Arial" panose="020B0604020202020204"/>
        <a:cs typeface="Arial" panose="020B0604020202020204"/>
        <a:sym typeface="Arial" panose="020B0604020202020204"/>
      </a:defRPr>
    </a:lvl7pPr>
    <a:lvl8pPr indent="3200400">
      <a:defRPr>
        <a:latin typeface="Arial" panose="020B0604020202020204"/>
        <a:ea typeface="Arial" panose="020B0604020202020204"/>
        <a:cs typeface="Arial" panose="020B0604020202020204"/>
        <a:sym typeface="Arial" panose="020B0604020202020204"/>
      </a:defRPr>
    </a:lvl8pPr>
    <a:lvl9pPr indent="3657600">
      <a:defRPr>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xmlns="">
        <p15:guide id="1" orient="horz" pos="1606">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7E27"/>
    <a:srgbClr val="025EAA"/>
    <a:srgbClr val="66FF33"/>
    <a:srgbClr val="01457D"/>
    <a:srgbClr val="0039A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12" d="100"/>
          <a:sy n="112" d="100"/>
        </p:scale>
        <p:origin x="-744" y="-84"/>
      </p:cViewPr>
      <p:guideLst>
        <p:guide orient="horz" pos="1606"/>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36" name="Shape 36"/>
          <p:cNvSpPr>
            <a:spLocks noGrp="1"/>
          </p:cNvSpPr>
          <p:nvPr>
            <p:ph type="body" sz="quarter" idx="1"/>
          </p:nvPr>
        </p:nvSpPr>
        <p:spPr>
          <a:xfrm>
            <a:off x="914400" y="4343400"/>
            <a:ext cx="5029200" cy="4114800"/>
          </a:xfrm>
          <a:prstGeom prst="rect">
            <a:avLst/>
          </a:prstGeom>
        </p:spPr>
        <p:txBody>
          <a:bodyPr/>
          <a:lstStyle/>
          <a:p>
            <a:pPr lvl="0"/>
            <a:endParaRPr/>
          </a:p>
        </p:txBody>
      </p:sp>
    </p:spTree>
  </p:cSld>
  <p:clrMap bg1="lt1" tx1="dk1" bg2="lt2" tx2="dk2" accent1="accent1" accent2="accent2" accent3="accent3" accent4="accent4" accent5="accent5" accent6="accent6" hlink="hlink" folHlink="folHlink"/>
  <p:notesStyle>
    <a:lvl1pPr defTabSz="457200">
      <a:lnSpc>
        <a:spcPct val="118000"/>
      </a:lnSpc>
      <a:defRPr sz="2200">
        <a:latin typeface="+mj-lt"/>
        <a:ea typeface="+mj-ea"/>
        <a:cs typeface="+mj-cs"/>
        <a:sym typeface="Helvetica Neue" panose="02000503000000020004"/>
      </a:defRPr>
    </a:lvl1pPr>
    <a:lvl2pPr indent="228600" defTabSz="457200">
      <a:lnSpc>
        <a:spcPct val="118000"/>
      </a:lnSpc>
      <a:defRPr sz="2200">
        <a:latin typeface="+mj-lt"/>
        <a:ea typeface="+mj-ea"/>
        <a:cs typeface="+mj-cs"/>
        <a:sym typeface="Helvetica Neue" panose="02000503000000020004"/>
      </a:defRPr>
    </a:lvl2pPr>
    <a:lvl3pPr indent="457200" defTabSz="457200">
      <a:lnSpc>
        <a:spcPct val="118000"/>
      </a:lnSpc>
      <a:defRPr sz="2200">
        <a:latin typeface="+mj-lt"/>
        <a:ea typeface="+mj-ea"/>
        <a:cs typeface="+mj-cs"/>
        <a:sym typeface="Helvetica Neue" panose="02000503000000020004"/>
      </a:defRPr>
    </a:lvl3pPr>
    <a:lvl4pPr indent="685800" defTabSz="457200">
      <a:lnSpc>
        <a:spcPct val="118000"/>
      </a:lnSpc>
      <a:defRPr sz="2200">
        <a:latin typeface="+mj-lt"/>
        <a:ea typeface="+mj-ea"/>
        <a:cs typeface="+mj-cs"/>
        <a:sym typeface="Helvetica Neue" panose="02000503000000020004"/>
      </a:defRPr>
    </a:lvl4pPr>
    <a:lvl5pPr indent="914400" defTabSz="457200">
      <a:lnSpc>
        <a:spcPct val="118000"/>
      </a:lnSpc>
      <a:defRPr sz="2200">
        <a:latin typeface="+mj-lt"/>
        <a:ea typeface="+mj-ea"/>
        <a:cs typeface="+mj-cs"/>
        <a:sym typeface="Helvetica Neue" panose="02000503000000020004"/>
      </a:defRPr>
    </a:lvl5pPr>
    <a:lvl6pPr indent="1143000" defTabSz="457200">
      <a:lnSpc>
        <a:spcPct val="118000"/>
      </a:lnSpc>
      <a:defRPr sz="2200">
        <a:latin typeface="+mj-lt"/>
        <a:ea typeface="+mj-ea"/>
        <a:cs typeface="+mj-cs"/>
        <a:sym typeface="Helvetica Neue" panose="02000503000000020004"/>
      </a:defRPr>
    </a:lvl6pPr>
    <a:lvl7pPr indent="1371600" defTabSz="457200">
      <a:lnSpc>
        <a:spcPct val="118000"/>
      </a:lnSpc>
      <a:defRPr sz="2200">
        <a:latin typeface="+mj-lt"/>
        <a:ea typeface="+mj-ea"/>
        <a:cs typeface="+mj-cs"/>
        <a:sym typeface="Helvetica Neue" panose="02000503000000020004"/>
      </a:defRPr>
    </a:lvl7pPr>
    <a:lvl8pPr indent="1600200" defTabSz="457200">
      <a:lnSpc>
        <a:spcPct val="118000"/>
      </a:lnSpc>
      <a:defRPr sz="2200">
        <a:latin typeface="+mj-lt"/>
        <a:ea typeface="+mj-ea"/>
        <a:cs typeface="+mj-cs"/>
        <a:sym typeface="Helvetica Neue" panose="02000503000000020004"/>
      </a:defRPr>
    </a:lvl8pPr>
    <a:lvl9pPr indent="1828800" defTabSz="457200">
      <a:lnSpc>
        <a:spcPct val="118000"/>
      </a:lnSpc>
      <a:defRPr sz="2200">
        <a:latin typeface="+mj-lt"/>
        <a:ea typeface="+mj-ea"/>
        <a:cs typeface="+mj-cs"/>
        <a:sym typeface="Helvetica Neue" panose="02000503000000020004"/>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标题幻灯片">
    <p:spTree>
      <p:nvGrpSpPr>
        <p:cNvPr id="1" name=""/>
        <p:cNvGrpSpPr/>
        <p:nvPr/>
      </p:nvGrpSpPr>
      <p:grpSpPr>
        <a:xfrm>
          <a:off x="0" y="0"/>
          <a:ext cx="0" cy="0"/>
          <a:chOff x="0" y="0"/>
          <a:chExt cx="0" cy="0"/>
        </a:xfrm>
      </p:grpSpPr>
      <p:sp>
        <p:nvSpPr>
          <p:cNvPr id="5" name="Shape 5"/>
          <p:cNvSpPr>
            <a:spLocks noGrp="1"/>
          </p:cNvSpPr>
          <p:nvPr>
            <p:ph type="title" hasCustomPrompt="1"/>
          </p:nvPr>
        </p:nvSpPr>
        <p:spPr>
          <a:xfrm>
            <a:off x="1143000" y="0"/>
            <a:ext cx="6858000" cy="2632075"/>
          </a:xfrm>
          <a:prstGeom prst="rect">
            <a:avLst/>
          </a:prstGeom>
        </p:spPr>
        <p:txBody>
          <a:bodyPr anchor="b"/>
          <a:lstStyle>
            <a:lvl1pPr>
              <a:defRPr sz="6000"/>
            </a:lvl1pPr>
          </a:lstStyle>
          <a:p>
            <a:pPr lvl="0">
              <a:defRPr sz="1800"/>
            </a:pPr>
            <a:r>
              <a:rPr sz="6000"/>
              <a:t>标题文本</a:t>
            </a:r>
          </a:p>
        </p:txBody>
      </p:sp>
      <p:sp>
        <p:nvSpPr>
          <p:cNvPr id="6" name="Shape 6"/>
          <p:cNvSpPr>
            <a:spLocks noGrp="1"/>
          </p:cNvSpPr>
          <p:nvPr>
            <p:ph type="body" idx="1" hasCustomPrompt="1"/>
          </p:nvPr>
        </p:nvSpPr>
        <p:spPr>
          <a:xfrm>
            <a:off x="1143000" y="2700338"/>
            <a:ext cx="6858000" cy="2430462"/>
          </a:xfrm>
          <a:prstGeom prst="rect">
            <a:avLst/>
          </a:prstGeom>
        </p:spPr>
        <p:txBody>
          <a:bodyPr/>
          <a:lstStyle>
            <a:lvl1pPr marL="0" indent="0" algn="ctr">
              <a:spcBef>
                <a:spcPts val="500"/>
              </a:spcBef>
              <a:buSzTx/>
              <a:buNone/>
              <a:defRPr sz="2400"/>
            </a:lvl1pPr>
            <a:lvl2pPr marL="0" indent="457200" algn="ctr">
              <a:spcBef>
                <a:spcPts val="500"/>
              </a:spcBef>
              <a:buSzTx/>
              <a:buNone/>
              <a:defRPr sz="2400"/>
            </a:lvl2pPr>
            <a:lvl3pPr marL="0" indent="914400" algn="ctr">
              <a:spcBef>
                <a:spcPts val="500"/>
              </a:spcBef>
              <a:buSzTx/>
              <a:buNone/>
              <a:defRPr sz="2400"/>
            </a:lvl3pPr>
            <a:lvl4pPr marL="0" indent="1371600" algn="ctr">
              <a:spcBef>
                <a:spcPts val="500"/>
              </a:spcBef>
              <a:buSzTx/>
              <a:buNone/>
              <a:defRPr sz="2400"/>
            </a:lvl4pPr>
            <a:lvl5pPr marL="0" indent="1828800" algn="ctr">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grpSp>
        <p:nvGrpSpPr>
          <p:cNvPr id="4" name="组合 3"/>
          <p:cNvGrpSpPr/>
          <p:nvPr userDrawn="1"/>
        </p:nvGrpSpPr>
        <p:grpSpPr>
          <a:xfrm>
            <a:off x="7864747" y="126477"/>
            <a:ext cx="1135204" cy="341359"/>
            <a:chOff x="468128" y="370735"/>
            <a:chExt cx="1135204" cy="341359"/>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垂直排列标题与&#10;文本">
    <p:spTree>
      <p:nvGrpSpPr>
        <p:cNvPr id="1" name=""/>
        <p:cNvGrpSpPr/>
        <p:nvPr/>
      </p:nvGrpSpPr>
      <p:grpSpPr>
        <a:xfrm>
          <a:off x="0" y="0"/>
          <a:ext cx="0" cy="0"/>
          <a:chOff x="0" y="0"/>
          <a:chExt cx="0" cy="0"/>
        </a:xfrm>
      </p:grpSpPr>
      <p:sp>
        <p:nvSpPr>
          <p:cNvPr id="32" name="Shape 32"/>
          <p:cNvSpPr>
            <a:spLocks noGrp="1"/>
          </p:cNvSpPr>
          <p:nvPr>
            <p:ph type="title" hasCustomPrompt="1"/>
          </p:nvPr>
        </p:nvSpPr>
        <p:spPr>
          <a:xfrm>
            <a:off x="6543675" y="273050"/>
            <a:ext cx="1971675" cy="4857750"/>
          </a:xfrm>
          <a:prstGeom prst="rect">
            <a:avLst/>
          </a:prstGeom>
        </p:spPr>
        <p:txBody>
          <a:bodyPr/>
          <a:lstStyle/>
          <a:p>
            <a:pPr lvl="0">
              <a:defRPr sz="1800"/>
            </a:pPr>
            <a:r>
              <a:rPr sz="4400"/>
              <a:t>标题文本</a:t>
            </a:r>
          </a:p>
        </p:txBody>
      </p:sp>
      <p:sp>
        <p:nvSpPr>
          <p:cNvPr id="33" name="Shape 33"/>
          <p:cNvSpPr>
            <a:spLocks noGrp="1"/>
          </p:cNvSpPr>
          <p:nvPr>
            <p:ph type="body" idx="1" hasCustomPrompt="1"/>
          </p:nvPr>
        </p:nvSpPr>
        <p:spPr>
          <a:xfrm>
            <a:off x="628650" y="273050"/>
            <a:ext cx="5762625" cy="4857750"/>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1_标题幻灯片">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节标题">
    <p:spTree>
      <p:nvGrpSpPr>
        <p:cNvPr id="1" name=""/>
        <p:cNvGrpSpPr/>
        <p:nvPr/>
      </p:nvGrpSpPr>
      <p:grpSpPr>
        <a:xfrm>
          <a:off x="0" y="0"/>
          <a:ext cx="0" cy="0"/>
          <a:chOff x="0" y="0"/>
          <a:chExt cx="0" cy="0"/>
        </a:xfrm>
      </p:grpSpPr>
      <p:sp>
        <p:nvSpPr>
          <p:cNvPr id="11" name="Shape 11"/>
          <p:cNvSpPr>
            <a:spLocks noGrp="1"/>
          </p:cNvSpPr>
          <p:nvPr>
            <p:ph type="title" hasCustomPrompt="1"/>
          </p:nvPr>
        </p:nvSpPr>
        <p:spPr>
          <a:xfrm>
            <a:off x="623887" y="0"/>
            <a:ext cx="7886701" cy="3421064"/>
          </a:xfrm>
          <a:prstGeom prst="rect">
            <a:avLst/>
          </a:prstGeom>
        </p:spPr>
        <p:txBody>
          <a:bodyPr anchor="b"/>
          <a:lstStyle>
            <a:lvl1pPr>
              <a:defRPr sz="6000"/>
            </a:lvl1pPr>
          </a:lstStyle>
          <a:p>
            <a:pPr lvl="0">
              <a:defRPr sz="1800"/>
            </a:pPr>
            <a:r>
              <a:rPr sz="6000"/>
              <a:t>标题文本</a:t>
            </a:r>
          </a:p>
        </p:txBody>
      </p:sp>
      <p:sp>
        <p:nvSpPr>
          <p:cNvPr id="12" name="Shape 12"/>
          <p:cNvSpPr>
            <a:spLocks noGrp="1"/>
          </p:cNvSpPr>
          <p:nvPr>
            <p:ph type="body" idx="1" hasCustomPrompt="1"/>
          </p:nvPr>
        </p:nvSpPr>
        <p:spPr>
          <a:xfrm>
            <a:off x="623887" y="3441700"/>
            <a:ext cx="7886701" cy="1689100"/>
          </a:xfrm>
          <a:prstGeom prst="rect">
            <a:avLst/>
          </a:prstGeom>
        </p:spPr>
        <p:txBody>
          <a:bodyPr/>
          <a:lstStyle>
            <a:lvl1pPr marL="0" indent="0">
              <a:spcBef>
                <a:spcPts val="500"/>
              </a:spcBef>
              <a:buSzTx/>
              <a:buNone/>
              <a:defRPr sz="2400"/>
            </a:lvl1pPr>
            <a:lvl2pPr marL="0" indent="457200">
              <a:spcBef>
                <a:spcPts val="500"/>
              </a:spcBef>
              <a:buSzTx/>
              <a:buNone/>
              <a:defRPr sz="2400"/>
            </a:lvl2pPr>
            <a:lvl3pPr marL="0" indent="914400">
              <a:spcBef>
                <a:spcPts val="500"/>
              </a:spcBef>
              <a:buSzTx/>
              <a:buNone/>
              <a:defRPr sz="2400"/>
            </a:lvl3pPr>
            <a:lvl4pPr marL="0" indent="1371600">
              <a:spcBef>
                <a:spcPts val="500"/>
              </a:spcBef>
              <a:buSzTx/>
              <a:buNone/>
              <a:defRPr sz="2400"/>
            </a:lvl4pPr>
            <a:lvl5pPr marL="0" indent="1828800">
              <a:spcBef>
                <a:spcPts val="500"/>
              </a:spcBef>
              <a:buSzTx/>
              <a:buNone/>
              <a:defRPr sz="2400"/>
            </a:lvl5pPr>
          </a:lstStyle>
          <a:p>
            <a:pPr lvl="0">
              <a:defRPr sz="1800"/>
            </a:pPr>
            <a:r>
              <a:rPr sz="2400"/>
              <a:t>正文级别 1</a:t>
            </a:r>
          </a:p>
          <a:p>
            <a:pPr lvl="1">
              <a:defRPr sz="1800"/>
            </a:pPr>
            <a:r>
              <a:rPr sz="2400"/>
              <a:t>正文级别 2</a:t>
            </a:r>
          </a:p>
          <a:p>
            <a:pPr lvl="2">
              <a:defRPr sz="1800"/>
            </a:pPr>
            <a:r>
              <a:rPr sz="2400"/>
              <a:t>正文级别 3</a:t>
            </a:r>
          </a:p>
          <a:p>
            <a:pPr lvl="3">
              <a:defRPr sz="1800"/>
            </a:pPr>
            <a:r>
              <a:rPr sz="2400"/>
              <a:t>正文级别 4</a:t>
            </a:r>
          </a:p>
          <a:p>
            <a:pPr lvl="4">
              <a:defRPr sz="1800"/>
            </a:pPr>
            <a:r>
              <a:rPr sz="2400"/>
              <a:t>正文级别 5</a:t>
            </a: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两栏内容">
    <p:spTree>
      <p:nvGrpSpPr>
        <p:cNvPr id="1" name=""/>
        <p:cNvGrpSpPr/>
        <p:nvPr/>
      </p:nvGrpSpPr>
      <p:grpSpPr>
        <a:xfrm>
          <a:off x="0" y="0"/>
          <a:ext cx="0" cy="0"/>
          <a:chOff x="0" y="0"/>
          <a:chExt cx="0" cy="0"/>
        </a:xfrm>
      </p:grpSpPr>
      <p:sp>
        <p:nvSpPr>
          <p:cNvPr id="14" name="Shape 14"/>
          <p:cNvSpPr>
            <a:spLocks noGrp="1"/>
          </p:cNvSpPr>
          <p:nvPr>
            <p:ph type="title" hasCustomPrompt="1"/>
          </p:nvPr>
        </p:nvSpPr>
        <p:spPr>
          <a:prstGeom prst="rect">
            <a:avLst/>
          </a:prstGeom>
        </p:spPr>
        <p:txBody>
          <a:bodyPr/>
          <a:lstStyle/>
          <a:p>
            <a:pPr lvl="0">
              <a:defRPr sz="1800"/>
            </a:pPr>
            <a:r>
              <a:rPr sz="4400"/>
              <a:t>标题文本</a:t>
            </a:r>
          </a:p>
        </p:txBody>
      </p:sp>
      <p:sp>
        <p:nvSpPr>
          <p:cNvPr id="15" name="Shape 15"/>
          <p:cNvSpPr>
            <a:spLocks noGrp="1"/>
          </p:cNvSpPr>
          <p:nvPr>
            <p:ph type="body" idx="1" hasCustomPrompt="1"/>
          </p:nvPr>
        </p:nvSpPr>
        <p:spPr>
          <a:xfrm>
            <a:off x="628650" y="1368425"/>
            <a:ext cx="3867150" cy="376237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比较">
    <p:spTree>
      <p:nvGrpSpPr>
        <p:cNvPr id="1" name=""/>
        <p:cNvGrpSpPr/>
        <p:nvPr/>
      </p:nvGrpSpPr>
      <p:grpSpPr>
        <a:xfrm>
          <a:off x="0" y="0"/>
          <a:ext cx="0" cy="0"/>
          <a:chOff x="0" y="0"/>
          <a:chExt cx="0" cy="0"/>
        </a:xfrm>
      </p:grpSpPr>
      <p:sp>
        <p:nvSpPr>
          <p:cNvPr id="17" name="Shape 17"/>
          <p:cNvSpPr>
            <a:spLocks noGrp="1"/>
          </p:cNvSpPr>
          <p:nvPr>
            <p:ph type="title" hasCustomPrompt="1"/>
          </p:nvPr>
        </p:nvSpPr>
        <p:spPr>
          <a:xfrm>
            <a:off x="630237" y="273050"/>
            <a:ext cx="7886701" cy="995363"/>
          </a:xfrm>
          <a:prstGeom prst="rect">
            <a:avLst/>
          </a:prstGeom>
        </p:spPr>
        <p:txBody>
          <a:bodyPr/>
          <a:lstStyle/>
          <a:p>
            <a:pPr lvl="0">
              <a:defRPr sz="1800"/>
            </a:pPr>
            <a:r>
              <a:rPr sz="4400"/>
              <a:t>标题文本</a:t>
            </a:r>
          </a:p>
        </p:txBody>
      </p:sp>
      <p:sp>
        <p:nvSpPr>
          <p:cNvPr id="18" name="Shape 18"/>
          <p:cNvSpPr>
            <a:spLocks noGrp="1"/>
          </p:cNvSpPr>
          <p:nvPr>
            <p:ph type="body" idx="1" hasCustomPrompt="1"/>
          </p:nvPr>
        </p:nvSpPr>
        <p:spPr>
          <a:xfrm>
            <a:off x="630237" y="1260475"/>
            <a:ext cx="3868739" cy="617538"/>
          </a:xfrm>
          <a:prstGeom prst="rect">
            <a:avLst/>
          </a:prstGeom>
        </p:spPr>
        <p:txBody>
          <a:bodyPr anchor="b"/>
          <a:lstStyle>
            <a:lvl1pPr marL="0" indent="0">
              <a:spcBef>
                <a:spcPts val="500"/>
              </a:spcBef>
              <a:buSzTx/>
              <a:buNone/>
              <a:defRPr sz="2400" b="1"/>
            </a:lvl1pPr>
            <a:lvl2pPr marL="0" indent="457200">
              <a:spcBef>
                <a:spcPts val="500"/>
              </a:spcBef>
              <a:buSzTx/>
              <a:buNone/>
              <a:defRPr sz="2400" b="1"/>
            </a:lvl2pPr>
            <a:lvl3pPr marL="0" indent="914400">
              <a:spcBef>
                <a:spcPts val="500"/>
              </a:spcBef>
              <a:buSzTx/>
              <a:buNone/>
              <a:defRPr sz="2400" b="1"/>
            </a:lvl3pPr>
            <a:lvl4pPr marL="0" indent="1371600">
              <a:spcBef>
                <a:spcPts val="500"/>
              </a:spcBef>
              <a:buSzTx/>
              <a:buNone/>
              <a:defRPr sz="2400" b="1"/>
            </a:lvl4pPr>
            <a:lvl5pPr marL="0" indent="1828800">
              <a:spcBef>
                <a:spcPts val="500"/>
              </a:spcBef>
              <a:buSzTx/>
              <a:buNone/>
              <a:defRPr sz="2400" b="1"/>
            </a:lvl5pPr>
          </a:lstStyle>
          <a:p>
            <a:pPr lvl="0">
              <a:defRPr sz="1800" b="0"/>
            </a:pPr>
            <a:r>
              <a:rPr sz="2400" b="1"/>
              <a:t>正文级别 1</a:t>
            </a:r>
          </a:p>
          <a:p>
            <a:pPr lvl="1">
              <a:defRPr sz="1800" b="0"/>
            </a:pPr>
            <a:r>
              <a:rPr sz="2400" b="1"/>
              <a:t>正文级别 2</a:t>
            </a:r>
          </a:p>
          <a:p>
            <a:pPr lvl="2">
              <a:defRPr sz="1800" b="0"/>
            </a:pPr>
            <a:r>
              <a:rPr sz="2400" b="1"/>
              <a:t>正文级别 3</a:t>
            </a:r>
          </a:p>
          <a:p>
            <a:pPr lvl="3">
              <a:defRPr sz="1800" b="0"/>
            </a:pPr>
            <a:r>
              <a:rPr sz="2400" b="1"/>
              <a:t>正文级别 4</a:t>
            </a:r>
          </a:p>
          <a:p>
            <a:pPr lvl="4">
              <a:defRPr sz="1800" b="0"/>
            </a:pPr>
            <a:r>
              <a:rPr sz="2400" b="1"/>
              <a:t>正文级别 5</a:t>
            </a:r>
          </a:p>
        </p:txBody>
      </p:sp>
      <p:grpSp>
        <p:nvGrpSpPr>
          <p:cNvPr id="4" name="组合 3"/>
          <p:cNvGrpSpPr/>
          <p:nvPr userDrawn="1"/>
        </p:nvGrpSpPr>
        <p:grpSpPr>
          <a:xfrm>
            <a:off x="7864747" y="126477"/>
            <a:ext cx="1135204" cy="341359"/>
            <a:chOff x="468128" y="370735"/>
            <a:chExt cx="1135204" cy="341359"/>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仅标题">
    <p:spTree>
      <p:nvGrpSpPr>
        <p:cNvPr id="1" name=""/>
        <p:cNvGrpSpPr/>
        <p:nvPr/>
      </p:nvGrpSpPr>
      <p:grpSpPr>
        <a:xfrm>
          <a:off x="0" y="0"/>
          <a:ext cx="0" cy="0"/>
          <a:chOff x="0" y="0"/>
          <a:chExt cx="0" cy="0"/>
        </a:xfrm>
      </p:grpSpPr>
      <p:sp>
        <p:nvSpPr>
          <p:cNvPr id="20" name="Shape 20"/>
          <p:cNvSpPr>
            <a:spLocks noGrp="1"/>
          </p:cNvSpPr>
          <p:nvPr>
            <p:ph type="title" hasCustomPrompt="1"/>
          </p:nvPr>
        </p:nvSpPr>
        <p:spPr>
          <a:xfrm>
            <a:off x="628650" y="273050"/>
            <a:ext cx="7886700" cy="995363"/>
          </a:xfrm>
          <a:prstGeom prst="rect">
            <a:avLst/>
          </a:prstGeom>
        </p:spPr>
        <p:txBody>
          <a:bodyPr/>
          <a:lstStyle/>
          <a:p>
            <a:pPr lvl="0">
              <a:defRPr sz="1800"/>
            </a:pPr>
            <a:r>
              <a:rPr sz="4400"/>
              <a:t>标题文本</a:t>
            </a:r>
          </a:p>
        </p:txBody>
      </p:sp>
      <p:grpSp>
        <p:nvGrpSpPr>
          <p:cNvPr id="3" name="组合 2"/>
          <p:cNvGrpSpPr/>
          <p:nvPr userDrawn="1"/>
        </p:nvGrpSpPr>
        <p:grpSpPr>
          <a:xfrm>
            <a:off x="7864747" y="126477"/>
            <a:ext cx="1135204" cy="341359"/>
            <a:chOff x="468128" y="370735"/>
            <a:chExt cx="1135204" cy="341359"/>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空白">
    <p:spTree>
      <p:nvGrpSpPr>
        <p:cNvPr id="1" name=""/>
        <p:cNvGrpSpPr/>
        <p:nvPr/>
      </p:nvGrpSpPr>
      <p:grpSpPr>
        <a:xfrm>
          <a:off x="0" y="0"/>
          <a:ext cx="0" cy="0"/>
          <a:chOff x="0" y="0"/>
          <a:chExt cx="0" cy="0"/>
        </a:xfrm>
      </p:grpSpPr>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内容与标题">
    <p:spTree>
      <p:nvGrpSpPr>
        <p:cNvPr id="1" name=""/>
        <p:cNvGrpSpPr/>
        <p:nvPr/>
      </p:nvGrpSpPr>
      <p:grpSpPr>
        <a:xfrm>
          <a:off x="0" y="0"/>
          <a:ext cx="0" cy="0"/>
          <a:chOff x="0" y="0"/>
          <a:chExt cx="0" cy="0"/>
        </a:xfrm>
      </p:grpSpPr>
      <p:sp>
        <p:nvSpPr>
          <p:cNvPr id="23" name="Shape 23"/>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4" name="Shape 24"/>
          <p:cNvSpPr>
            <a:spLocks noGrp="1"/>
          </p:cNvSpPr>
          <p:nvPr>
            <p:ph type="body" idx="1" hasCustomPrompt="1"/>
          </p:nvPr>
        </p:nvSpPr>
        <p:spPr>
          <a:xfrm>
            <a:off x="3887787" y="739775"/>
            <a:ext cx="4629151" cy="4391025"/>
          </a:xfrm>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图片与标题">
    <p:spTree>
      <p:nvGrpSpPr>
        <p:cNvPr id="1" name=""/>
        <p:cNvGrpSpPr/>
        <p:nvPr/>
      </p:nvGrpSpPr>
      <p:grpSpPr>
        <a:xfrm>
          <a:off x="0" y="0"/>
          <a:ext cx="0" cy="0"/>
          <a:chOff x="0" y="0"/>
          <a:chExt cx="0" cy="0"/>
        </a:xfrm>
      </p:grpSpPr>
      <p:sp>
        <p:nvSpPr>
          <p:cNvPr id="26" name="Shape 26"/>
          <p:cNvSpPr>
            <a:spLocks noGrp="1"/>
          </p:cNvSpPr>
          <p:nvPr>
            <p:ph type="title" hasCustomPrompt="1"/>
          </p:nvPr>
        </p:nvSpPr>
        <p:spPr>
          <a:xfrm>
            <a:off x="630237" y="0"/>
            <a:ext cx="2949576" cy="1543050"/>
          </a:xfrm>
          <a:prstGeom prst="rect">
            <a:avLst/>
          </a:prstGeom>
        </p:spPr>
        <p:txBody>
          <a:bodyPr anchor="b"/>
          <a:lstStyle>
            <a:lvl1pPr>
              <a:defRPr sz="3200"/>
            </a:lvl1pPr>
          </a:lstStyle>
          <a:p>
            <a:pPr lvl="0">
              <a:defRPr sz="1800"/>
            </a:pPr>
            <a:r>
              <a:rPr sz="3200"/>
              <a:t>标题文本</a:t>
            </a:r>
          </a:p>
        </p:txBody>
      </p:sp>
      <p:sp>
        <p:nvSpPr>
          <p:cNvPr id="27" name="Shape 27"/>
          <p:cNvSpPr>
            <a:spLocks noGrp="1"/>
          </p:cNvSpPr>
          <p:nvPr>
            <p:ph type="body" idx="1" hasCustomPrompt="1"/>
          </p:nvPr>
        </p:nvSpPr>
        <p:spPr>
          <a:xfrm>
            <a:off x="630237" y="1543050"/>
            <a:ext cx="2949576" cy="3587750"/>
          </a:xfrm>
          <a:prstGeom prst="rect">
            <a:avLst/>
          </a:prstGeom>
        </p:spPr>
        <p:txBody>
          <a:bodyPr/>
          <a:lstStyle>
            <a:lvl1pPr marL="0" indent="0">
              <a:spcBef>
                <a:spcPts val="300"/>
              </a:spcBef>
              <a:buSzTx/>
              <a:buNone/>
              <a:defRPr sz="1600"/>
            </a:lvl1pPr>
            <a:lvl2pPr marL="0" indent="457200">
              <a:spcBef>
                <a:spcPts val="300"/>
              </a:spcBef>
              <a:buSzTx/>
              <a:buNone/>
              <a:defRPr sz="1600"/>
            </a:lvl2pPr>
            <a:lvl3pPr marL="0" indent="914400">
              <a:spcBef>
                <a:spcPts val="300"/>
              </a:spcBef>
              <a:buSzTx/>
              <a:buNone/>
              <a:defRPr sz="1600"/>
            </a:lvl3pPr>
            <a:lvl4pPr marL="0" indent="1371600">
              <a:spcBef>
                <a:spcPts val="300"/>
              </a:spcBef>
              <a:buSzTx/>
              <a:buNone/>
              <a:defRPr sz="1600"/>
            </a:lvl4pPr>
            <a:lvl5pPr marL="0" indent="1828800">
              <a:spcBef>
                <a:spcPts val="300"/>
              </a:spcBef>
              <a:buSzTx/>
              <a:buNone/>
              <a:defRPr sz="1600"/>
            </a:lvl5pPr>
          </a:lstStyle>
          <a:p>
            <a:pPr lvl="0">
              <a:defRPr sz="1800"/>
            </a:pPr>
            <a:r>
              <a:rPr sz="1600"/>
              <a:t>正文级别 1</a:t>
            </a:r>
          </a:p>
          <a:p>
            <a:pPr lvl="1">
              <a:defRPr sz="1800"/>
            </a:pPr>
            <a:r>
              <a:rPr sz="1600"/>
              <a:t>正文级别 2</a:t>
            </a:r>
          </a:p>
          <a:p>
            <a:pPr lvl="2">
              <a:defRPr sz="1800"/>
            </a:pPr>
            <a:r>
              <a:rPr sz="1600"/>
              <a:t>正文级别 3</a:t>
            </a:r>
          </a:p>
          <a:p>
            <a:pPr lvl="3">
              <a:defRPr sz="1800"/>
            </a:pPr>
            <a:r>
              <a:rPr sz="1600"/>
              <a:t>正文级别 4</a:t>
            </a:r>
          </a:p>
          <a:p>
            <a:pPr lvl="4">
              <a:defRPr sz="1800"/>
            </a:pPr>
            <a:r>
              <a:rPr sz="1600"/>
              <a:t>正文级别 5</a:t>
            </a: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标题和竖排文字">
    <p:spTree>
      <p:nvGrpSpPr>
        <p:cNvPr id="1" name=""/>
        <p:cNvGrpSpPr/>
        <p:nvPr/>
      </p:nvGrpSpPr>
      <p:grpSpPr>
        <a:xfrm>
          <a:off x="0" y="0"/>
          <a:ext cx="0" cy="0"/>
          <a:chOff x="0" y="0"/>
          <a:chExt cx="0" cy="0"/>
        </a:xfrm>
      </p:grpSpPr>
      <p:sp>
        <p:nvSpPr>
          <p:cNvPr id="29" name="Shape 29"/>
          <p:cNvSpPr>
            <a:spLocks noGrp="1"/>
          </p:cNvSpPr>
          <p:nvPr>
            <p:ph type="title" hasCustomPrompt="1"/>
          </p:nvPr>
        </p:nvSpPr>
        <p:spPr>
          <a:prstGeom prst="rect">
            <a:avLst/>
          </a:prstGeom>
        </p:spPr>
        <p:txBody>
          <a:bodyPr/>
          <a:lstStyle/>
          <a:p>
            <a:pPr lvl="0">
              <a:defRPr sz="1800"/>
            </a:pPr>
            <a:r>
              <a:rPr sz="4400"/>
              <a:t>标题文本</a:t>
            </a:r>
          </a:p>
        </p:txBody>
      </p:sp>
      <p:sp>
        <p:nvSpPr>
          <p:cNvPr id="30" name="Shape 30"/>
          <p:cNvSpPr>
            <a:spLocks noGrp="1"/>
          </p:cNvSpPr>
          <p:nvPr>
            <p:ph type="body" idx="1" hasCustomPrompt="1"/>
          </p:nvPr>
        </p:nvSpPr>
        <p:spPr>
          <a:prstGeom prst="rect">
            <a:avLst/>
          </a:prstGeom>
        </p:spPr>
        <p:txBody>
          <a:bodyPr/>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628650" y="273050"/>
            <a:ext cx="7886700" cy="1095375"/>
          </a:xfrm>
          <a:prstGeom prst="rect">
            <a:avLst/>
          </a:prstGeom>
          <a:ln w="12700">
            <a:miter lim="400000"/>
          </a:ln>
        </p:spPr>
        <p:txBody>
          <a:bodyPr lIns="45719" rIns="45719"/>
          <a:lstStyle/>
          <a:p>
            <a:pPr lvl="0">
              <a:defRPr sz="1800"/>
            </a:pPr>
            <a:r>
              <a:rPr sz="4400"/>
              <a:t>标题文本</a:t>
            </a:r>
          </a:p>
        </p:txBody>
      </p:sp>
      <p:sp>
        <p:nvSpPr>
          <p:cNvPr id="3" name="Shape 3"/>
          <p:cNvSpPr>
            <a:spLocks noGrp="1"/>
          </p:cNvSpPr>
          <p:nvPr>
            <p:ph type="body" idx="1"/>
          </p:nvPr>
        </p:nvSpPr>
        <p:spPr>
          <a:xfrm>
            <a:off x="628650" y="1368425"/>
            <a:ext cx="7886700" cy="3762375"/>
          </a:xfrm>
          <a:prstGeom prst="rect">
            <a:avLst/>
          </a:prstGeom>
          <a:ln w="12700">
            <a:miter lim="400000"/>
          </a:ln>
        </p:spPr>
        <p:txBody>
          <a:bodyPr lIns="45719" rIns="45719"/>
          <a:lstStyle/>
          <a:p>
            <a:pPr lvl="0">
              <a:defRPr sz="1800"/>
            </a:pPr>
            <a:r>
              <a:rPr sz="3200"/>
              <a:t>正文级别 1</a:t>
            </a:r>
          </a:p>
          <a:p>
            <a:pPr lvl="1">
              <a:defRPr sz="1800"/>
            </a:pPr>
            <a:r>
              <a:rPr sz="3200"/>
              <a:t>正文级别 2</a:t>
            </a:r>
          </a:p>
          <a:p>
            <a:pPr lvl="2">
              <a:defRPr sz="1800"/>
            </a:pPr>
            <a:r>
              <a:rPr sz="3200"/>
              <a:t>正文级别 3</a:t>
            </a:r>
          </a:p>
          <a:p>
            <a:pPr lvl="3">
              <a:defRPr sz="1800"/>
            </a:pPr>
            <a:r>
              <a:rPr sz="3200"/>
              <a:t>正文级别 4</a:t>
            </a:r>
          </a:p>
          <a:p>
            <a:pPr lvl="4">
              <a:defRPr sz="1800"/>
            </a:pPr>
            <a:r>
              <a:rPr sz="3200"/>
              <a:t>正文级别 5</a:t>
            </a:r>
          </a:p>
        </p:txBody>
      </p:sp>
      <p:grpSp>
        <p:nvGrpSpPr>
          <p:cNvPr id="7" name="组合 6"/>
          <p:cNvGrpSpPr/>
          <p:nvPr userDrawn="1"/>
        </p:nvGrpSpPr>
        <p:grpSpPr>
          <a:xfrm>
            <a:off x="7450969" y="126477"/>
            <a:ext cx="1433080" cy="430931"/>
            <a:chOff x="468128" y="370735"/>
            <a:chExt cx="1135204" cy="341359"/>
          </a:xfrm>
        </p:grpSpPr>
        <p:pic>
          <p:nvPicPr>
            <p:cNvPr id="8" name="图片 7"/>
            <p:cNvPicPr>
              <a:picLocks noChangeAspect="1"/>
            </p:cNvPicPr>
            <p:nvPr userDrawn="1"/>
          </p:nvPicPr>
          <p:blipFill>
            <a:blip r:embed="rId14" cstate="print">
              <a:extLst>
                <a:ext uri="{28A0092B-C50C-407E-A947-70E740481C1C}">
                  <a14:useLocalDpi xmlns:a14="http://schemas.microsoft.com/office/drawing/2010/main" xmlns="" val="0"/>
                </a:ext>
              </a:extLst>
            </a:blip>
            <a:stretch>
              <a:fillRect/>
            </a:stretch>
          </p:blipFill>
          <p:spPr>
            <a:xfrm>
              <a:off x="749670" y="370735"/>
              <a:ext cx="490406" cy="177473"/>
            </a:xfrm>
            <a:prstGeom prst="rect">
              <a:avLst/>
            </a:prstGeom>
          </p:spPr>
        </p:pic>
        <p:pic>
          <p:nvPicPr>
            <p:cNvPr id="9" name="图片 8"/>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468128" y="558194"/>
              <a:ext cx="1135204" cy="153900"/>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gn="ctr">
        <a:defRPr sz="4400">
          <a:latin typeface="Arial" panose="020B0604020202020204"/>
          <a:ea typeface="Arial" panose="020B0604020202020204"/>
          <a:cs typeface="Arial" panose="020B0604020202020204"/>
          <a:sym typeface="Arial" panose="020B0604020202020204"/>
        </a:defRPr>
      </a:lvl1pPr>
      <a:lvl2pPr algn="ctr">
        <a:defRPr sz="4400">
          <a:latin typeface="Arial" panose="020B0604020202020204"/>
          <a:ea typeface="Arial" panose="020B0604020202020204"/>
          <a:cs typeface="Arial" panose="020B0604020202020204"/>
          <a:sym typeface="Arial" panose="020B0604020202020204"/>
        </a:defRPr>
      </a:lvl2pPr>
      <a:lvl3pPr algn="ctr">
        <a:defRPr sz="4400">
          <a:latin typeface="Arial" panose="020B0604020202020204"/>
          <a:ea typeface="Arial" panose="020B0604020202020204"/>
          <a:cs typeface="Arial" panose="020B0604020202020204"/>
          <a:sym typeface="Arial" panose="020B0604020202020204"/>
        </a:defRPr>
      </a:lvl3pPr>
      <a:lvl4pPr algn="ctr">
        <a:defRPr sz="4400">
          <a:latin typeface="Arial" panose="020B0604020202020204"/>
          <a:ea typeface="Arial" panose="020B0604020202020204"/>
          <a:cs typeface="Arial" panose="020B0604020202020204"/>
          <a:sym typeface="Arial" panose="020B0604020202020204"/>
        </a:defRPr>
      </a:lvl4pPr>
      <a:lvl5pPr algn="ctr">
        <a:defRPr sz="4400">
          <a:latin typeface="Arial" panose="020B0604020202020204"/>
          <a:ea typeface="Arial" panose="020B0604020202020204"/>
          <a:cs typeface="Arial" panose="020B0604020202020204"/>
          <a:sym typeface="Arial" panose="020B0604020202020204"/>
        </a:defRPr>
      </a:lvl5pPr>
      <a:lvl6pPr indent="457200" algn="ctr">
        <a:defRPr sz="4400">
          <a:latin typeface="Arial" panose="020B0604020202020204"/>
          <a:ea typeface="Arial" panose="020B0604020202020204"/>
          <a:cs typeface="Arial" panose="020B0604020202020204"/>
          <a:sym typeface="Arial" panose="020B0604020202020204"/>
        </a:defRPr>
      </a:lvl6pPr>
      <a:lvl7pPr indent="914400" algn="ctr">
        <a:defRPr sz="4400">
          <a:latin typeface="Arial" panose="020B0604020202020204"/>
          <a:ea typeface="Arial" panose="020B0604020202020204"/>
          <a:cs typeface="Arial" panose="020B0604020202020204"/>
          <a:sym typeface="Arial" panose="020B0604020202020204"/>
        </a:defRPr>
      </a:lvl7pPr>
      <a:lvl8pPr indent="1371600" algn="ctr">
        <a:defRPr sz="4400">
          <a:latin typeface="Arial" panose="020B0604020202020204"/>
          <a:ea typeface="Arial" panose="020B0604020202020204"/>
          <a:cs typeface="Arial" panose="020B0604020202020204"/>
          <a:sym typeface="Arial" panose="020B0604020202020204"/>
        </a:defRPr>
      </a:lvl8pPr>
      <a:lvl9pPr indent="1828800" algn="ctr">
        <a:defRPr sz="4400">
          <a:latin typeface="Arial" panose="020B0604020202020204"/>
          <a:ea typeface="Arial" panose="020B0604020202020204"/>
          <a:cs typeface="Arial" panose="020B0604020202020204"/>
          <a:sym typeface="Arial" panose="020B0604020202020204"/>
        </a:defRPr>
      </a:lvl9pPr>
    </p:titleStyle>
    <p:body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p:bodyStyle>
    <p:otherStyle>
      <a:lvl1pPr algn="r">
        <a:defRPr sz="1200">
          <a:solidFill>
            <a:schemeClr val="tx1"/>
          </a:solidFill>
          <a:latin typeface="+mn-lt"/>
          <a:ea typeface="+mn-ea"/>
          <a:cs typeface="+mn-cs"/>
          <a:sym typeface="Arial" panose="020B0604020202020204"/>
        </a:defRPr>
      </a:lvl1pPr>
      <a:lvl2pPr indent="457200" algn="r">
        <a:defRPr sz="1200">
          <a:solidFill>
            <a:schemeClr val="tx1"/>
          </a:solidFill>
          <a:latin typeface="+mn-lt"/>
          <a:ea typeface="+mn-ea"/>
          <a:cs typeface="+mn-cs"/>
          <a:sym typeface="Arial" panose="020B0604020202020204"/>
        </a:defRPr>
      </a:lvl2pPr>
      <a:lvl3pPr indent="914400" algn="r">
        <a:defRPr sz="1200">
          <a:solidFill>
            <a:schemeClr val="tx1"/>
          </a:solidFill>
          <a:latin typeface="+mn-lt"/>
          <a:ea typeface="+mn-ea"/>
          <a:cs typeface="+mn-cs"/>
          <a:sym typeface="Arial" panose="020B0604020202020204"/>
        </a:defRPr>
      </a:lvl3pPr>
      <a:lvl4pPr indent="1371600" algn="r">
        <a:defRPr sz="1200">
          <a:solidFill>
            <a:schemeClr val="tx1"/>
          </a:solidFill>
          <a:latin typeface="+mn-lt"/>
          <a:ea typeface="+mn-ea"/>
          <a:cs typeface="+mn-cs"/>
          <a:sym typeface="Arial" panose="020B0604020202020204"/>
        </a:defRPr>
      </a:lvl4pPr>
      <a:lvl5pPr indent="1828800" algn="r">
        <a:defRPr sz="1200">
          <a:solidFill>
            <a:schemeClr val="tx1"/>
          </a:solidFill>
          <a:latin typeface="+mn-lt"/>
          <a:ea typeface="+mn-ea"/>
          <a:cs typeface="+mn-cs"/>
          <a:sym typeface="Arial" panose="020B0604020202020204"/>
        </a:defRPr>
      </a:lvl5pPr>
      <a:lvl6pPr indent="2286000" algn="r">
        <a:defRPr sz="1200">
          <a:solidFill>
            <a:schemeClr val="tx1"/>
          </a:solidFill>
          <a:latin typeface="+mn-lt"/>
          <a:ea typeface="+mn-ea"/>
          <a:cs typeface="+mn-cs"/>
          <a:sym typeface="Arial" panose="020B0604020202020204"/>
        </a:defRPr>
      </a:lvl6pPr>
      <a:lvl7pPr indent="2743200" algn="r">
        <a:defRPr sz="1200">
          <a:solidFill>
            <a:schemeClr val="tx1"/>
          </a:solidFill>
          <a:latin typeface="+mn-lt"/>
          <a:ea typeface="+mn-ea"/>
          <a:cs typeface="+mn-cs"/>
          <a:sym typeface="Arial" panose="020B0604020202020204"/>
        </a:defRPr>
      </a:lvl7pPr>
      <a:lvl8pPr indent="3200400" algn="r">
        <a:defRPr sz="1200">
          <a:solidFill>
            <a:schemeClr val="tx1"/>
          </a:solidFill>
          <a:latin typeface="+mn-lt"/>
          <a:ea typeface="+mn-ea"/>
          <a:cs typeface="+mn-cs"/>
          <a:sym typeface="Arial" panose="020B0604020202020204"/>
        </a:defRPr>
      </a:lvl8pPr>
      <a:lvl9pPr indent="3657600" algn="r">
        <a:defRPr sz="1200">
          <a:solidFill>
            <a:schemeClr val="tx1"/>
          </a:solidFill>
          <a:latin typeface="+mn-lt"/>
          <a:ea typeface="+mn-ea"/>
          <a:cs typeface="+mn-cs"/>
          <a:sym typeface="Arial" panose="020B0604020202020204"/>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5" Type="http://schemas.openxmlformats.org/officeDocument/2006/relationships/image" Target="../media/image33.jpeg"/><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image" Target="../media/image34.png"/><Relationship Id="rId1" Type="http://schemas.openxmlformats.org/officeDocument/2006/relationships/slideLayout" Target="../slideLayouts/slideLayout6.xml"/><Relationship Id="rId5" Type="http://schemas.openxmlformats.org/officeDocument/2006/relationships/image" Target="../media/image37.jpeg"/><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24178;&#30005;&#27744;&#30005;&#21387;.wmv" TargetMode="External"/><Relationship Id="rId1" Type="http://schemas.openxmlformats.org/officeDocument/2006/relationships/slideLayout" Target="../slideLayouts/slideLayout6.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6.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6.jpeg"/><Relationship Id="rId13" Type="http://schemas.openxmlformats.org/officeDocument/2006/relationships/image" Target="../media/image21.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332747" y="1934396"/>
            <a:ext cx="1829733"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lang="zh-CN" altLang="en-US" sz="2400" b="1" dirty="0" smtClean="0">
                <a:solidFill>
                  <a:schemeClr val="bg1"/>
                </a:solidFill>
                <a:latin typeface="微软雅黑" panose="020B0503020204020204" charset="-122"/>
                <a:ea typeface="微软雅黑" panose="020B0503020204020204" charset="-122"/>
              </a:rPr>
              <a:t>中</a:t>
            </a:r>
            <a:r>
              <a:rPr lang="zh-CN" altLang="en-US" sz="2400" b="1" dirty="0">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dirty="0">
              <a:ln>
                <a:noFill/>
              </a:ln>
              <a:solidFill>
                <a:schemeClr val="bg1"/>
              </a:solidFill>
              <a:effectLst/>
              <a:uFillTx/>
              <a:latin typeface="微软雅黑" panose="020B0503020204020204" charset="-122"/>
              <a:ea typeface="微软雅黑" panose="020B0503020204020204" charset="-122"/>
              <a:sym typeface="Arial" panose="020B0604020202020204"/>
            </a:endParaRPr>
          </a:p>
        </p:txBody>
      </p:sp>
      <p:sp>
        <p:nvSpPr>
          <p:cNvPr id="40" name="Shape 40"/>
          <p:cNvSpPr/>
          <p:nvPr/>
        </p:nvSpPr>
        <p:spPr>
          <a:xfrm>
            <a:off x="4674486" y="2375169"/>
            <a:ext cx="3759647" cy="50270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chemeClr val="tx1"/>
                </a:solidFill>
                <a:latin typeface="微软雅黑" panose="020B0503020204020204" charset="-122"/>
                <a:ea typeface="微软雅黑" panose="020B0503020204020204" charset="-122"/>
              </a:rPr>
              <a:t>第十六章   第</a:t>
            </a:r>
            <a:r>
              <a:rPr lang="en-US" altLang="zh-CN" sz="4000" baseline="-25000" dirty="0" smtClean="0">
                <a:solidFill>
                  <a:schemeClr val="tx1"/>
                </a:solidFill>
                <a:latin typeface="微软雅黑" panose="020B0503020204020204" charset="-122"/>
                <a:ea typeface="微软雅黑" panose="020B0503020204020204" charset="-122"/>
              </a:rPr>
              <a:t>2</a:t>
            </a:r>
            <a:r>
              <a:rPr lang="zh-CN" altLang="en-US" sz="4000" baseline="-25000" dirty="0" smtClean="0">
                <a:solidFill>
                  <a:schemeClr val="tx1"/>
                </a:solidFill>
                <a:latin typeface="微软雅黑" panose="020B0503020204020204" charset="-122"/>
                <a:ea typeface="微软雅黑" panose="020B0503020204020204" charset="-122"/>
              </a:rPr>
              <a:t>节</a:t>
            </a:r>
            <a:endParaRPr lang="zh-CN" sz="4000" baseline="-25000" dirty="0">
              <a:solidFill>
                <a:schemeClr val="tx1"/>
              </a:solidFill>
              <a:latin typeface="微软雅黑" panose="020B0503020204020204" charset="-122"/>
              <a:ea typeface="微软雅黑" panose="020B0503020204020204" charset="-122"/>
            </a:endParaRPr>
          </a:p>
        </p:txBody>
      </p:sp>
      <p:sp>
        <p:nvSpPr>
          <p:cNvPr id="5" name="Shape 40"/>
          <p:cNvSpPr/>
          <p:nvPr/>
        </p:nvSpPr>
        <p:spPr>
          <a:xfrm>
            <a:off x="4046493" y="670726"/>
            <a:ext cx="3781372" cy="830997"/>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7200" b="1" baseline="-25000" dirty="0">
                <a:solidFill>
                  <a:srgbClr val="007E27"/>
                </a:solidFill>
                <a:latin typeface="方正姚体" panose="02010601030101010101" pitchFamily="2" charset="-122"/>
                <a:ea typeface="方正姚体" panose="02010601030101010101" pitchFamily="2" charset="-122"/>
              </a:rPr>
              <a:t>人</a:t>
            </a:r>
            <a:r>
              <a:rPr lang="zh-CN" altLang="en-US" sz="7200" b="1" baseline="-25000" dirty="0" smtClean="0">
                <a:solidFill>
                  <a:srgbClr val="007E27"/>
                </a:solidFill>
                <a:latin typeface="方正姚体" panose="02010601030101010101" pitchFamily="2" charset="-122"/>
                <a:ea typeface="方正姚体" panose="02010601030101010101" pitchFamily="2" charset="-122"/>
              </a:rPr>
              <a:t>教版物理</a:t>
            </a:r>
            <a:r>
              <a:rPr lang="zh-CN" altLang="en-US" sz="2400" b="1" baseline="-25000" dirty="0" smtClean="0">
                <a:solidFill>
                  <a:srgbClr val="007E27"/>
                </a:solidFill>
                <a:latin typeface="方正姚体" panose="02010601030101010101" pitchFamily="2" charset="-122"/>
                <a:ea typeface="方正姚体" panose="02010601030101010101" pitchFamily="2" charset="-122"/>
              </a:rPr>
              <a:t>（初中）</a:t>
            </a:r>
            <a:endParaRPr lang="zh-CN" sz="2400" b="1" baseline="-25000" dirty="0">
              <a:solidFill>
                <a:srgbClr val="007E27"/>
              </a:solidFill>
              <a:latin typeface="方正姚体" panose="02010601030101010101" pitchFamily="2" charset="-122"/>
              <a:ea typeface="方正姚体" panose="02010601030101010101" pitchFamily="2" charset="-122"/>
            </a:endParaRPr>
          </a:p>
        </p:txBody>
      </p:sp>
      <p:sp>
        <p:nvSpPr>
          <p:cNvPr id="6" name="Shape 40"/>
          <p:cNvSpPr/>
          <p:nvPr/>
        </p:nvSpPr>
        <p:spPr>
          <a:xfrm>
            <a:off x="3853158" y="3301204"/>
            <a:ext cx="5019910" cy="584775"/>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800" baseline="-25000" dirty="0" smtClean="0">
                <a:solidFill>
                  <a:srgbClr val="FF0000"/>
                </a:solidFill>
                <a:latin typeface="微软雅黑" panose="020B0503020204020204" charset="-122"/>
                <a:ea typeface="微软雅黑" panose="020B0503020204020204" charset="-122"/>
              </a:rPr>
              <a:t>串、并联电路中电压的规律</a:t>
            </a:r>
            <a:endParaRPr lang="zh-CN" sz="4800" baseline="-25000" dirty="0">
              <a:solidFill>
                <a:srgbClr val="FF0000"/>
              </a:solidFill>
              <a:latin typeface="微软雅黑" panose="020B0503020204020204" charset="-122"/>
              <a:ea typeface="微软雅黑" panose="020B0503020204020204" charset="-122"/>
            </a:endParaRPr>
          </a:p>
        </p:txBody>
      </p:sp>
      <p:sp>
        <p:nvSpPr>
          <p:cNvPr id="4" name="矩形 3"/>
          <p:cNvSpPr/>
          <p:nvPr/>
        </p:nvSpPr>
        <p:spPr>
          <a:xfrm>
            <a:off x="217314" y="203839"/>
            <a:ext cx="1530566" cy="307775"/>
          </a:xfrm>
          <a:prstGeom prst="rect">
            <a:avLst/>
          </a:prstGeom>
          <a:solidFill>
            <a:srgbClr val="007E27"/>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精品</a:t>
            </a:r>
            <a:r>
              <a:rPr kumimoji="0" lang="zh-CN" altLang="en-US" sz="1400" b="1" u="none" strike="noStrike" cap="none" spc="0" normalizeH="0" baseline="0" dirty="0" smtClean="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
        <p:nvSpPr>
          <p:cNvPr id="7" name="文本框 6"/>
          <p:cNvSpPr txBox="1"/>
          <p:nvPr/>
        </p:nvSpPr>
        <p:spPr>
          <a:xfrm>
            <a:off x="5223039" y="1835138"/>
            <a:ext cx="124649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（九年级）</a:t>
            </a:r>
            <a:endParaRPr kumimoji="0" lang="zh-CN" altLang="en-US" sz="1800"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12693" y="764897"/>
            <a:ext cx="3592864" cy="3590100"/>
          </a:xfrm>
          <a:prstGeom prst="rect">
            <a:avLst/>
          </a:prstGeom>
          <a:effectLst>
            <a:glow rad="63500">
              <a:schemeClr val="accent3">
                <a:satMod val="175000"/>
                <a:alpha val="40000"/>
              </a:schemeClr>
            </a:glow>
            <a:outerShdw blurRad="50800" dist="38100" dir="5400000" algn="t" rotWithShape="0">
              <a:prstClr val="black">
                <a:alpha val="40000"/>
              </a:prstClr>
            </a:outerShdw>
          </a:effectLst>
        </p:spPr>
      </p:pic>
    </p:spTree>
  </p:cSld>
  <p:clrMapOvr>
    <a:masterClrMapping/>
  </p:clrMapOvr>
  <p:transition spd="med" advClick="0" advTm="2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 name="组合 42"/>
          <p:cNvGrpSpPr/>
          <p:nvPr/>
        </p:nvGrpSpPr>
        <p:grpSpPr>
          <a:xfrm>
            <a:off x="355777" y="997578"/>
            <a:ext cx="4392613" cy="2981665"/>
            <a:chOff x="355777" y="997578"/>
            <a:chExt cx="4392613" cy="2981665"/>
          </a:xfrm>
        </p:grpSpPr>
        <p:grpSp>
          <p:nvGrpSpPr>
            <p:cNvPr id="2" name="组合 1"/>
            <p:cNvGrpSpPr/>
            <p:nvPr/>
          </p:nvGrpSpPr>
          <p:grpSpPr>
            <a:xfrm>
              <a:off x="569837" y="1459243"/>
              <a:ext cx="3240000" cy="2520000"/>
              <a:chOff x="1150938" y="2349500"/>
              <a:chExt cx="3236912" cy="3871913"/>
            </a:xfrm>
          </p:grpSpPr>
          <p:grpSp>
            <p:nvGrpSpPr>
              <p:cNvPr id="3" name="组合 29697"/>
              <p:cNvGrpSpPr/>
              <p:nvPr/>
            </p:nvGrpSpPr>
            <p:grpSpPr bwMode="auto">
              <a:xfrm>
                <a:off x="1150938" y="3249613"/>
                <a:ext cx="3236912" cy="2971800"/>
                <a:chOff x="0" y="0"/>
                <a:chExt cx="2039" cy="1995"/>
              </a:xfrm>
            </p:grpSpPr>
            <p:grpSp>
              <p:nvGrpSpPr>
                <p:cNvPr id="7" name="组合 29698"/>
                <p:cNvGrpSpPr/>
                <p:nvPr/>
              </p:nvGrpSpPr>
              <p:grpSpPr bwMode="auto">
                <a:xfrm>
                  <a:off x="0" y="204"/>
                  <a:ext cx="2039" cy="1791"/>
                  <a:chOff x="0" y="0"/>
                  <a:chExt cx="2039" cy="1791"/>
                </a:xfrm>
              </p:grpSpPr>
              <p:pic>
                <p:nvPicPr>
                  <p:cNvPr id="9" name="Picture 5" descr="H:\2\人教教参资源\九\图\小灯泡.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 y="643"/>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5" descr="H:\2\人教教参资源\九\图\小灯泡.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 y="0"/>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descr="H:\2\人教教参资源\九\图\电池组.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91" y="1429"/>
                    <a:ext cx="997" cy="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H:\2\人教教参资源\九\图\铡刀开关.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17" y="706"/>
                    <a:ext cx="722" cy="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任意多边形 404"/>
                  <p:cNvSpPr>
                    <a:spLocks noChangeArrowheads="1"/>
                  </p:cNvSpPr>
                  <p:nvPr/>
                </p:nvSpPr>
                <p:spPr bwMode="auto">
                  <a:xfrm>
                    <a:off x="156" y="307"/>
                    <a:ext cx="287" cy="685"/>
                  </a:xfrm>
                  <a:custGeom>
                    <a:avLst/>
                    <a:gdLst>
                      <a:gd name="T0" fmla="*/ 272 w 287"/>
                      <a:gd name="T1" fmla="*/ 12 h 685"/>
                      <a:gd name="T2" fmla="*/ 258 w 287"/>
                      <a:gd name="T3" fmla="*/ 39 h 685"/>
                      <a:gd name="T4" fmla="*/ 98 w 287"/>
                      <a:gd name="T5" fmla="*/ 163 h 685"/>
                      <a:gd name="T6" fmla="*/ 18 w 287"/>
                      <a:gd name="T7" fmla="*/ 348 h 685"/>
                      <a:gd name="T8" fmla="*/ 38 w 287"/>
                      <a:gd name="T9" fmla="*/ 560 h 685"/>
                      <a:gd name="T10" fmla="*/ 244 w 287"/>
                      <a:gd name="T11" fmla="*/ 657 h 685"/>
                      <a:gd name="T12" fmla="*/ 258 w 287"/>
                      <a:gd name="T13" fmla="*/ 657 h 685"/>
                    </a:gdLst>
                    <a:ahLst/>
                    <a:cxnLst>
                      <a:cxn ang="0">
                        <a:pos x="T0" y="T1"/>
                      </a:cxn>
                      <a:cxn ang="0">
                        <a:pos x="T2" y="T3"/>
                      </a:cxn>
                      <a:cxn ang="0">
                        <a:pos x="T4" y="T5"/>
                      </a:cxn>
                      <a:cxn ang="0">
                        <a:pos x="T6" y="T7"/>
                      </a:cxn>
                      <a:cxn ang="0">
                        <a:pos x="T8" y="T9"/>
                      </a:cxn>
                      <a:cxn ang="0">
                        <a:pos x="T10" y="T11"/>
                      </a:cxn>
                      <a:cxn ang="0">
                        <a:pos x="T12" y="T13"/>
                      </a:cxn>
                    </a:cxnLst>
                    <a:rect l="0" t="0" r="r" b="b"/>
                    <a:pathLst>
                      <a:path w="287" h="685">
                        <a:moveTo>
                          <a:pt x="272" y="12"/>
                        </a:moveTo>
                        <a:cubicBezTo>
                          <a:pt x="274" y="0"/>
                          <a:pt x="287" y="14"/>
                          <a:pt x="258" y="39"/>
                        </a:cubicBezTo>
                        <a:cubicBezTo>
                          <a:pt x="229" y="64"/>
                          <a:pt x="138" y="112"/>
                          <a:pt x="98" y="163"/>
                        </a:cubicBezTo>
                        <a:cubicBezTo>
                          <a:pt x="58" y="214"/>
                          <a:pt x="28" y="282"/>
                          <a:pt x="18" y="348"/>
                        </a:cubicBezTo>
                        <a:cubicBezTo>
                          <a:pt x="8" y="414"/>
                          <a:pt x="0" y="509"/>
                          <a:pt x="38" y="560"/>
                        </a:cubicBezTo>
                        <a:cubicBezTo>
                          <a:pt x="76" y="611"/>
                          <a:pt x="207" y="641"/>
                          <a:pt x="244" y="657"/>
                        </a:cubicBezTo>
                        <a:cubicBezTo>
                          <a:pt x="281" y="673"/>
                          <a:pt x="259" y="685"/>
                          <a:pt x="258" y="65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4" name="任意多边形 405"/>
                  <p:cNvSpPr>
                    <a:spLocks noChangeArrowheads="1"/>
                  </p:cNvSpPr>
                  <p:nvPr/>
                </p:nvSpPr>
                <p:spPr bwMode="auto">
                  <a:xfrm>
                    <a:off x="907" y="317"/>
                    <a:ext cx="153" cy="643"/>
                  </a:xfrm>
                  <a:custGeom>
                    <a:avLst/>
                    <a:gdLst>
                      <a:gd name="T0" fmla="*/ 0 w 153"/>
                      <a:gd name="T1" fmla="*/ 0 h 643"/>
                      <a:gd name="T2" fmla="*/ 134 w 153"/>
                      <a:gd name="T3" fmla="*/ 213 h 643"/>
                      <a:gd name="T4" fmla="*/ 115 w 153"/>
                      <a:gd name="T5" fmla="*/ 451 h 643"/>
                      <a:gd name="T6" fmla="*/ 0 w 153"/>
                      <a:gd name="T7" fmla="*/ 643 h 643"/>
                    </a:gdLst>
                    <a:ahLst/>
                    <a:cxnLst>
                      <a:cxn ang="0">
                        <a:pos x="T0" y="T1"/>
                      </a:cxn>
                      <a:cxn ang="0">
                        <a:pos x="T2" y="T3"/>
                      </a:cxn>
                      <a:cxn ang="0">
                        <a:pos x="T4" y="T5"/>
                      </a:cxn>
                      <a:cxn ang="0">
                        <a:pos x="T6" y="T7"/>
                      </a:cxn>
                    </a:cxnLst>
                    <a:rect l="0" t="0" r="r" b="b"/>
                    <a:pathLst>
                      <a:path w="153" h="643">
                        <a:moveTo>
                          <a:pt x="0" y="0"/>
                        </a:moveTo>
                        <a:cubicBezTo>
                          <a:pt x="22" y="35"/>
                          <a:pt x="115" y="138"/>
                          <a:pt x="134" y="213"/>
                        </a:cubicBezTo>
                        <a:cubicBezTo>
                          <a:pt x="153" y="288"/>
                          <a:pt x="137" y="379"/>
                          <a:pt x="115" y="451"/>
                        </a:cubicBezTo>
                        <a:cubicBezTo>
                          <a:pt x="93" y="523"/>
                          <a:pt x="24" y="603"/>
                          <a:pt x="0" y="643"/>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5" name="任意多边形 406"/>
                  <p:cNvSpPr>
                    <a:spLocks noChangeArrowheads="1"/>
                  </p:cNvSpPr>
                  <p:nvPr/>
                </p:nvSpPr>
                <p:spPr bwMode="auto">
                  <a:xfrm>
                    <a:off x="998" y="1020"/>
                    <a:ext cx="893" cy="611"/>
                  </a:xfrm>
                  <a:custGeom>
                    <a:avLst/>
                    <a:gdLst>
                      <a:gd name="T0" fmla="*/ 0 w 1889760"/>
                      <a:gd name="T1" fmla="*/ 1402080 h 1402080"/>
                      <a:gd name="T2" fmla="*/ 1524000 w 1889760"/>
                      <a:gd name="T3" fmla="*/ 838200 h 1402080"/>
                      <a:gd name="T4" fmla="*/ 1889760 w 1889760"/>
                      <a:gd name="T5" fmla="*/ 0 h 1402080"/>
                    </a:gdLst>
                    <a:ahLst/>
                    <a:cxnLst>
                      <a:cxn ang="0">
                        <a:pos x="T0" y="T1"/>
                      </a:cxn>
                      <a:cxn ang="0">
                        <a:pos x="T2" y="T3"/>
                      </a:cxn>
                      <a:cxn ang="0">
                        <a:pos x="T4" y="T5"/>
                      </a:cxn>
                    </a:cxnLst>
                    <a:rect l="0" t="0" r="r" b="b"/>
                    <a:pathLst>
                      <a:path w="1889760" h="1402080">
                        <a:moveTo>
                          <a:pt x="0" y="1402080"/>
                        </a:moveTo>
                        <a:cubicBezTo>
                          <a:pt x="604520" y="1236980"/>
                          <a:pt x="1209040" y="1071880"/>
                          <a:pt x="1524000" y="838200"/>
                        </a:cubicBezTo>
                        <a:cubicBezTo>
                          <a:pt x="1838960" y="604520"/>
                          <a:pt x="1864360" y="302260"/>
                          <a:pt x="188976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6" name="任意多边形 407"/>
                  <p:cNvSpPr>
                    <a:spLocks noChangeArrowheads="1"/>
                  </p:cNvSpPr>
                  <p:nvPr/>
                </p:nvSpPr>
                <p:spPr bwMode="auto">
                  <a:xfrm>
                    <a:off x="930" y="975"/>
                    <a:ext cx="562" cy="122"/>
                  </a:xfrm>
                  <a:custGeom>
                    <a:avLst/>
                    <a:gdLst>
                      <a:gd name="T0" fmla="*/ 1188720 w 1188720"/>
                      <a:gd name="T1" fmla="*/ 30480 h 279400"/>
                      <a:gd name="T2" fmla="*/ 655320 w 1188720"/>
                      <a:gd name="T3" fmla="*/ 274320 h 279400"/>
                      <a:gd name="T4" fmla="*/ 0 w 1188720"/>
                      <a:gd name="T5" fmla="*/ 0 h 279400"/>
                    </a:gdLst>
                    <a:ahLst/>
                    <a:cxnLst>
                      <a:cxn ang="0">
                        <a:pos x="T0" y="T1"/>
                      </a:cxn>
                      <a:cxn ang="0">
                        <a:pos x="T2" y="T3"/>
                      </a:cxn>
                      <a:cxn ang="0">
                        <a:pos x="T4" y="T5"/>
                      </a:cxn>
                    </a:cxnLst>
                    <a:rect l="0" t="0" r="r" b="b"/>
                    <a:pathLst>
                      <a:path w="1188720" h="279400">
                        <a:moveTo>
                          <a:pt x="1188720" y="30480"/>
                        </a:moveTo>
                        <a:cubicBezTo>
                          <a:pt x="1021080" y="154940"/>
                          <a:pt x="853440" y="279400"/>
                          <a:pt x="655320" y="274320"/>
                        </a:cubicBezTo>
                        <a:cubicBezTo>
                          <a:pt x="457200" y="269240"/>
                          <a:pt x="228600" y="134620"/>
                          <a:pt x="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7" name="任意多边形 409"/>
                  <p:cNvSpPr>
                    <a:spLocks noChangeArrowheads="1"/>
                  </p:cNvSpPr>
                  <p:nvPr/>
                </p:nvSpPr>
                <p:spPr bwMode="auto">
                  <a:xfrm>
                    <a:off x="0" y="998"/>
                    <a:ext cx="389" cy="670"/>
                  </a:xfrm>
                  <a:custGeom>
                    <a:avLst/>
                    <a:gdLst>
                      <a:gd name="T0" fmla="*/ 822960 w 822960"/>
                      <a:gd name="T1" fmla="*/ 0 h 1539240"/>
                      <a:gd name="T2" fmla="*/ 91440 w 822960"/>
                      <a:gd name="T3" fmla="*/ 1005840 h 1539240"/>
                      <a:gd name="T4" fmla="*/ 274320 w 822960"/>
                      <a:gd name="T5" fmla="*/ 1539240 h 1539240"/>
                    </a:gdLst>
                    <a:ahLst/>
                    <a:cxnLst>
                      <a:cxn ang="0">
                        <a:pos x="T0" y="T1"/>
                      </a:cxn>
                      <a:cxn ang="0">
                        <a:pos x="T2" y="T3"/>
                      </a:cxn>
                      <a:cxn ang="0">
                        <a:pos x="T4" y="T5"/>
                      </a:cxn>
                    </a:cxnLst>
                    <a:rect l="0" t="0" r="r" b="b"/>
                    <a:pathLst>
                      <a:path w="822960" h="1539240">
                        <a:moveTo>
                          <a:pt x="822960" y="0"/>
                        </a:moveTo>
                        <a:cubicBezTo>
                          <a:pt x="502920" y="374650"/>
                          <a:pt x="182880" y="749300"/>
                          <a:pt x="91440" y="1005840"/>
                        </a:cubicBezTo>
                        <a:cubicBezTo>
                          <a:pt x="0" y="1262380"/>
                          <a:pt x="137160" y="1400810"/>
                          <a:pt x="274320" y="153924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8" name="Rectangle 275"/>
                  <p:cNvSpPr>
                    <a:spLocks noChangeArrowheads="1"/>
                  </p:cNvSpPr>
                  <p:nvPr/>
                </p:nvSpPr>
                <p:spPr bwMode="auto">
                  <a:xfrm>
                    <a:off x="340" y="499"/>
                    <a:ext cx="341" cy="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spcBef>
                        <a:spcPct val="50000"/>
                      </a:spcBef>
                    </a:pPr>
                    <a:r>
                      <a:rPr lang="zh-CN" altLang="en-US" sz="2800" b="1">
                        <a:latin typeface="Times New Roman" panose="02020603050405020304" pitchFamily="18" charset="0"/>
                      </a:rPr>
                      <a:t>L</a:t>
                    </a:r>
                    <a:r>
                      <a:rPr lang="zh-CN" altLang="en-US" sz="2800" b="1" baseline="-25000">
                        <a:latin typeface="Times New Roman" panose="02020603050405020304" pitchFamily="18" charset="0"/>
                      </a:rPr>
                      <a:t>2</a:t>
                    </a:r>
                    <a:r>
                      <a:rPr lang="zh-CN" altLang="en-US" sz="2800" b="1" i="1">
                        <a:solidFill>
                          <a:srgbClr val="FF3300"/>
                        </a:solidFill>
                        <a:latin typeface="Times New Roman" panose="02020603050405020304" pitchFamily="18" charset="0"/>
                      </a:rPr>
                      <a:t> </a:t>
                    </a:r>
                    <a:endParaRPr lang="zh-CN" altLang="en-US" sz="2800" b="1" baseline="-25000">
                      <a:solidFill>
                        <a:srgbClr val="FF3300"/>
                      </a:solidFill>
                      <a:latin typeface="Times New Roman" panose="02020603050405020304" pitchFamily="18" charset="0"/>
                    </a:endParaRPr>
                  </a:p>
                </p:txBody>
              </p:sp>
              <p:sp>
                <p:nvSpPr>
                  <p:cNvPr id="19" name="Text Box 220"/>
                  <p:cNvSpPr txBox="1">
                    <a:spLocks noChangeArrowheads="1"/>
                  </p:cNvSpPr>
                  <p:nvPr/>
                </p:nvSpPr>
                <p:spPr bwMode="auto">
                  <a:xfrm>
                    <a:off x="1520" y="567"/>
                    <a:ext cx="468" cy="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2800" b="1">
                        <a:latin typeface="Times New Roman" panose="02020603050405020304" pitchFamily="18" charset="0"/>
                      </a:rPr>
                      <a:t>S</a:t>
                    </a:r>
                    <a:endParaRPr lang="zh-CN" altLang="en-US" sz="2800" b="1" baseline="-25000">
                      <a:latin typeface="Times New Roman" panose="02020603050405020304" pitchFamily="18" charset="0"/>
                    </a:endParaRPr>
                  </a:p>
                </p:txBody>
              </p:sp>
            </p:grpSp>
            <p:sp>
              <p:nvSpPr>
                <p:cNvPr id="8" name="Rectangle 276"/>
                <p:cNvSpPr>
                  <a:spLocks noChangeArrowheads="1"/>
                </p:cNvSpPr>
                <p:nvPr/>
              </p:nvSpPr>
              <p:spPr bwMode="auto">
                <a:xfrm>
                  <a:off x="317" y="0"/>
                  <a:ext cx="38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800" b="1">
                      <a:latin typeface="Times New Roman" panose="02020603050405020304" pitchFamily="18" charset="0"/>
                    </a:rPr>
                    <a:t>L</a:t>
                  </a:r>
                  <a:r>
                    <a:rPr lang="zh-CN" altLang="en-US" sz="2800" b="1" baseline="-25000">
                      <a:latin typeface="Times New Roman" panose="02020603050405020304" pitchFamily="18" charset="0"/>
                    </a:rPr>
                    <a:t>1</a:t>
                  </a:r>
                  <a:r>
                    <a:rPr lang="zh-CN" altLang="en-US" sz="2800" b="1" i="1">
                      <a:solidFill>
                        <a:srgbClr val="FF3300"/>
                      </a:solidFill>
                      <a:latin typeface="Times New Roman" panose="02020603050405020304" pitchFamily="18" charset="0"/>
                    </a:rPr>
                    <a:t> </a:t>
                  </a:r>
                  <a:endParaRPr lang="zh-CN" altLang="en-US" sz="2800" b="1" baseline="-25000">
                    <a:solidFill>
                      <a:srgbClr val="FF3300"/>
                    </a:solidFill>
                    <a:latin typeface="Times New Roman" panose="02020603050405020304" pitchFamily="18" charset="0"/>
                  </a:endParaRPr>
                </a:p>
              </p:txBody>
            </p:sp>
          </p:grpSp>
          <p:pic>
            <p:nvPicPr>
              <p:cNvPr id="4" name="Picture 7" descr="H:\2\人教教参资源\九\图\电压表.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519363" y="2349500"/>
                <a:ext cx="1166812"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任意多边形 411"/>
              <p:cNvSpPr>
                <a:spLocks noChangeArrowheads="1"/>
              </p:cNvSpPr>
              <p:nvPr/>
            </p:nvSpPr>
            <p:spPr bwMode="auto">
              <a:xfrm>
                <a:off x="2627313" y="3244850"/>
                <a:ext cx="763587" cy="841375"/>
              </a:xfrm>
              <a:custGeom>
                <a:avLst/>
                <a:gdLst>
                  <a:gd name="T0" fmla="*/ 461 w 481"/>
                  <a:gd name="T1" fmla="*/ 0 h 530"/>
                  <a:gd name="T2" fmla="*/ 441 w 481"/>
                  <a:gd name="T3" fmla="*/ 248 h 530"/>
                  <a:gd name="T4" fmla="*/ 222 w 481"/>
                  <a:gd name="T5" fmla="*/ 483 h 530"/>
                  <a:gd name="T6" fmla="*/ 0 w 481"/>
                  <a:gd name="T7" fmla="*/ 529 h 530"/>
                </a:gdLst>
                <a:ahLst/>
                <a:cxnLst>
                  <a:cxn ang="0">
                    <a:pos x="T0" y="T1"/>
                  </a:cxn>
                  <a:cxn ang="0">
                    <a:pos x="T2" y="T3"/>
                  </a:cxn>
                  <a:cxn ang="0">
                    <a:pos x="T4" y="T5"/>
                  </a:cxn>
                  <a:cxn ang="0">
                    <a:pos x="T6" y="T7"/>
                  </a:cxn>
                </a:cxnLst>
                <a:rect l="0" t="0" r="r" b="b"/>
                <a:pathLst>
                  <a:path w="481" h="530">
                    <a:moveTo>
                      <a:pt x="461" y="0"/>
                    </a:moveTo>
                    <a:cubicBezTo>
                      <a:pt x="459" y="41"/>
                      <a:pt x="481" y="168"/>
                      <a:pt x="441" y="248"/>
                    </a:cubicBezTo>
                    <a:cubicBezTo>
                      <a:pt x="401" y="328"/>
                      <a:pt x="295" y="436"/>
                      <a:pt x="222" y="483"/>
                    </a:cubicBezTo>
                    <a:cubicBezTo>
                      <a:pt x="149" y="530"/>
                      <a:pt x="46" y="519"/>
                      <a:pt x="0" y="529"/>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 name="任意多边形 410"/>
              <p:cNvSpPr>
                <a:spLocks noChangeArrowheads="1"/>
              </p:cNvSpPr>
              <p:nvPr/>
            </p:nvSpPr>
            <p:spPr bwMode="auto">
              <a:xfrm>
                <a:off x="1371600" y="3024188"/>
                <a:ext cx="1473200" cy="1100137"/>
              </a:xfrm>
              <a:custGeom>
                <a:avLst/>
                <a:gdLst>
                  <a:gd name="T0" fmla="*/ 928 w 928"/>
                  <a:gd name="T1" fmla="*/ 113 h 693"/>
                  <a:gd name="T2" fmla="*/ 232 w 928"/>
                  <a:gd name="T3" fmla="*/ 40 h 693"/>
                  <a:gd name="T4" fmla="*/ 21 w 928"/>
                  <a:gd name="T5" fmla="*/ 355 h 693"/>
                  <a:gd name="T6" fmla="*/ 107 w 928"/>
                  <a:gd name="T7" fmla="*/ 640 h 693"/>
                  <a:gd name="T8" fmla="*/ 272 w 928"/>
                  <a:gd name="T9" fmla="*/ 673 h 693"/>
                </a:gdLst>
                <a:ahLst/>
                <a:cxnLst>
                  <a:cxn ang="0">
                    <a:pos x="T0" y="T1"/>
                  </a:cxn>
                  <a:cxn ang="0">
                    <a:pos x="T2" y="T3"/>
                  </a:cxn>
                  <a:cxn ang="0">
                    <a:pos x="T4" y="T5"/>
                  </a:cxn>
                  <a:cxn ang="0">
                    <a:pos x="T6" y="T7"/>
                  </a:cxn>
                  <a:cxn ang="0">
                    <a:pos x="T8" y="T9"/>
                  </a:cxn>
                </a:cxnLst>
                <a:rect l="0" t="0" r="r" b="b"/>
                <a:pathLst>
                  <a:path w="928" h="693">
                    <a:moveTo>
                      <a:pt x="928" y="113"/>
                    </a:moveTo>
                    <a:cubicBezTo>
                      <a:pt x="812" y="101"/>
                      <a:pt x="383" y="0"/>
                      <a:pt x="232" y="40"/>
                    </a:cubicBezTo>
                    <a:cubicBezTo>
                      <a:pt x="81" y="80"/>
                      <a:pt x="42" y="255"/>
                      <a:pt x="21" y="355"/>
                    </a:cubicBezTo>
                    <a:cubicBezTo>
                      <a:pt x="0" y="455"/>
                      <a:pt x="65" y="587"/>
                      <a:pt x="107" y="640"/>
                    </a:cubicBezTo>
                    <a:cubicBezTo>
                      <a:pt x="149" y="693"/>
                      <a:pt x="238" y="666"/>
                      <a:pt x="272" y="673"/>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sp>
          <p:nvSpPr>
            <p:cNvPr id="38" name="文本框 29731"/>
            <p:cNvSpPr txBox="1">
              <a:spLocks noChangeArrowheads="1"/>
            </p:cNvSpPr>
            <p:nvPr/>
          </p:nvSpPr>
          <p:spPr bwMode="auto">
            <a:xfrm>
              <a:off x="355777" y="997578"/>
              <a:ext cx="439261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l"/>
              <a:r>
                <a:rPr lang="zh-CN" altLang="en-US" sz="2400" dirty="0" smtClean="0">
                  <a:latin typeface="微软雅黑" panose="020B0503020204020204" charset="-122"/>
                  <a:ea typeface="微软雅黑" panose="020B0503020204020204" charset="-122"/>
                </a:rPr>
                <a:t>①</a:t>
              </a:r>
              <a:r>
                <a:rPr lang="zh-CN" altLang="en-US" sz="2400" dirty="0">
                  <a:latin typeface="微软雅黑" panose="020B0503020204020204" charset="-122"/>
                  <a:ea typeface="微软雅黑" panose="020B0503020204020204" charset="-122"/>
                </a:rPr>
                <a:t>测灯</a:t>
              </a:r>
              <a:r>
                <a:rPr lang="en-US" altLang="zh-CN" sz="2400" dirty="0">
                  <a:latin typeface="微软雅黑" panose="020B0503020204020204" charset="-122"/>
                  <a:ea typeface="微软雅黑" panose="020B0503020204020204" charset="-122"/>
                </a:rPr>
                <a:t>L</a:t>
              </a:r>
              <a:r>
                <a:rPr lang="en-US" altLang="zh-CN" sz="2400" baseline="-250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两端的电压</a:t>
              </a:r>
            </a:p>
          </p:txBody>
        </p:sp>
      </p:grpSp>
      <p:grpSp>
        <p:nvGrpSpPr>
          <p:cNvPr id="44" name="组合 43"/>
          <p:cNvGrpSpPr/>
          <p:nvPr/>
        </p:nvGrpSpPr>
        <p:grpSpPr>
          <a:xfrm>
            <a:off x="4794274" y="943128"/>
            <a:ext cx="3563938" cy="3098239"/>
            <a:chOff x="4794274" y="943128"/>
            <a:chExt cx="3563938" cy="3098239"/>
          </a:xfrm>
        </p:grpSpPr>
        <p:grpSp>
          <p:nvGrpSpPr>
            <p:cNvPr id="20" name="组合 19"/>
            <p:cNvGrpSpPr/>
            <p:nvPr/>
          </p:nvGrpSpPr>
          <p:grpSpPr>
            <a:xfrm>
              <a:off x="4992790" y="1521367"/>
              <a:ext cx="3240000" cy="2520000"/>
              <a:chOff x="5367338" y="2349500"/>
              <a:chExt cx="3236912" cy="4032250"/>
            </a:xfrm>
          </p:grpSpPr>
          <p:grpSp>
            <p:nvGrpSpPr>
              <p:cNvPr id="21" name="组合 20"/>
              <p:cNvGrpSpPr/>
              <p:nvPr/>
            </p:nvGrpSpPr>
            <p:grpSpPr bwMode="auto">
              <a:xfrm>
                <a:off x="5367338" y="3357563"/>
                <a:ext cx="3236912" cy="3024187"/>
                <a:chOff x="0" y="0"/>
                <a:chExt cx="2039" cy="1905"/>
              </a:xfrm>
            </p:grpSpPr>
            <p:grpSp>
              <p:nvGrpSpPr>
                <p:cNvPr id="25" name="组合 29715"/>
                <p:cNvGrpSpPr/>
                <p:nvPr/>
              </p:nvGrpSpPr>
              <p:grpSpPr bwMode="auto">
                <a:xfrm>
                  <a:off x="0" y="114"/>
                  <a:ext cx="2039" cy="1791"/>
                  <a:chOff x="0" y="0"/>
                  <a:chExt cx="2039" cy="1791"/>
                </a:xfrm>
              </p:grpSpPr>
              <p:pic>
                <p:nvPicPr>
                  <p:cNvPr id="27" name="Picture 5" descr="H:\2\人教教参资源\九\图\小灯泡.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9" y="643"/>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5" descr="H:\2\人教教参资源\九\图\小灯泡.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72" y="0"/>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0" descr="H:\2\人教教参资源\九\图\电池组.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46" y="1429"/>
                    <a:ext cx="997" cy="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3" descr="H:\2\人教教参资源\九\图\铡刀开关.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317" y="706"/>
                    <a:ext cx="722" cy="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任意多边形 404"/>
                  <p:cNvSpPr>
                    <a:spLocks noChangeArrowheads="1"/>
                  </p:cNvSpPr>
                  <p:nvPr/>
                </p:nvSpPr>
                <p:spPr bwMode="auto">
                  <a:xfrm>
                    <a:off x="156" y="307"/>
                    <a:ext cx="287" cy="685"/>
                  </a:xfrm>
                  <a:custGeom>
                    <a:avLst/>
                    <a:gdLst>
                      <a:gd name="T0" fmla="*/ 272 w 287"/>
                      <a:gd name="T1" fmla="*/ 12 h 685"/>
                      <a:gd name="T2" fmla="*/ 258 w 287"/>
                      <a:gd name="T3" fmla="*/ 39 h 685"/>
                      <a:gd name="T4" fmla="*/ 98 w 287"/>
                      <a:gd name="T5" fmla="*/ 163 h 685"/>
                      <a:gd name="T6" fmla="*/ 18 w 287"/>
                      <a:gd name="T7" fmla="*/ 348 h 685"/>
                      <a:gd name="T8" fmla="*/ 38 w 287"/>
                      <a:gd name="T9" fmla="*/ 560 h 685"/>
                      <a:gd name="T10" fmla="*/ 244 w 287"/>
                      <a:gd name="T11" fmla="*/ 657 h 685"/>
                      <a:gd name="T12" fmla="*/ 258 w 287"/>
                      <a:gd name="T13" fmla="*/ 657 h 685"/>
                    </a:gdLst>
                    <a:ahLst/>
                    <a:cxnLst>
                      <a:cxn ang="0">
                        <a:pos x="T0" y="T1"/>
                      </a:cxn>
                      <a:cxn ang="0">
                        <a:pos x="T2" y="T3"/>
                      </a:cxn>
                      <a:cxn ang="0">
                        <a:pos x="T4" y="T5"/>
                      </a:cxn>
                      <a:cxn ang="0">
                        <a:pos x="T6" y="T7"/>
                      </a:cxn>
                      <a:cxn ang="0">
                        <a:pos x="T8" y="T9"/>
                      </a:cxn>
                      <a:cxn ang="0">
                        <a:pos x="T10" y="T11"/>
                      </a:cxn>
                      <a:cxn ang="0">
                        <a:pos x="T12" y="T13"/>
                      </a:cxn>
                    </a:cxnLst>
                    <a:rect l="0" t="0" r="r" b="b"/>
                    <a:pathLst>
                      <a:path w="287" h="685">
                        <a:moveTo>
                          <a:pt x="272" y="12"/>
                        </a:moveTo>
                        <a:cubicBezTo>
                          <a:pt x="274" y="0"/>
                          <a:pt x="287" y="14"/>
                          <a:pt x="258" y="39"/>
                        </a:cubicBezTo>
                        <a:cubicBezTo>
                          <a:pt x="229" y="64"/>
                          <a:pt x="138" y="112"/>
                          <a:pt x="98" y="163"/>
                        </a:cubicBezTo>
                        <a:cubicBezTo>
                          <a:pt x="58" y="214"/>
                          <a:pt x="28" y="282"/>
                          <a:pt x="18" y="348"/>
                        </a:cubicBezTo>
                        <a:cubicBezTo>
                          <a:pt x="8" y="414"/>
                          <a:pt x="0" y="509"/>
                          <a:pt x="38" y="560"/>
                        </a:cubicBezTo>
                        <a:cubicBezTo>
                          <a:pt x="76" y="611"/>
                          <a:pt x="207" y="641"/>
                          <a:pt x="244" y="657"/>
                        </a:cubicBezTo>
                        <a:cubicBezTo>
                          <a:pt x="281" y="673"/>
                          <a:pt x="259" y="685"/>
                          <a:pt x="258" y="65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2" name="任意多边形 405"/>
                  <p:cNvSpPr>
                    <a:spLocks noChangeArrowheads="1"/>
                  </p:cNvSpPr>
                  <p:nvPr/>
                </p:nvSpPr>
                <p:spPr bwMode="auto">
                  <a:xfrm>
                    <a:off x="907" y="317"/>
                    <a:ext cx="153" cy="643"/>
                  </a:xfrm>
                  <a:custGeom>
                    <a:avLst/>
                    <a:gdLst>
                      <a:gd name="T0" fmla="*/ 0 w 153"/>
                      <a:gd name="T1" fmla="*/ 0 h 643"/>
                      <a:gd name="T2" fmla="*/ 134 w 153"/>
                      <a:gd name="T3" fmla="*/ 213 h 643"/>
                      <a:gd name="T4" fmla="*/ 115 w 153"/>
                      <a:gd name="T5" fmla="*/ 451 h 643"/>
                      <a:gd name="T6" fmla="*/ 0 w 153"/>
                      <a:gd name="T7" fmla="*/ 643 h 643"/>
                    </a:gdLst>
                    <a:ahLst/>
                    <a:cxnLst>
                      <a:cxn ang="0">
                        <a:pos x="T0" y="T1"/>
                      </a:cxn>
                      <a:cxn ang="0">
                        <a:pos x="T2" y="T3"/>
                      </a:cxn>
                      <a:cxn ang="0">
                        <a:pos x="T4" y="T5"/>
                      </a:cxn>
                      <a:cxn ang="0">
                        <a:pos x="T6" y="T7"/>
                      </a:cxn>
                    </a:cxnLst>
                    <a:rect l="0" t="0" r="r" b="b"/>
                    <a:pathLst>
                      <a:path w="153" h="643">
                        <a:moveTo>
                          <a:pt x="0" y="0"/>
                        </a:moveTo>
                        <a:cubicBezTo>
                          <a:pt x="22" y="35"/>
                          <a:pt x="115" y="138"/>
                          <a:pt x="134" y="213"/>
                        </a:cubicBezTo>
                        <a:cubicBezTo>
                          <a:pt x="153" y="288"/>
                          <a:pt x="137" y="379"/>
                          <a:pt x="115" y="451"/>
                        </a:cubicBezTo>
                        <a:cubicBezTo>
                          <a:pt x="93" y="523"/>
                          <a:pt x="24" y="603"/>
                          <a:pt x="0" y="643"/>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3" name="任意多边形 406"/>
                  <p:cNvSpPr>
                    <a:spLocks noChangeArrowheads="1"/>
                  </p:cNvSpPr>
                  <p:nvPr/>
                </p:nvSpPr>
                <p:spPr bwMode="auto">
                  <a:xfrm>
                    <a:off x="998" y="1020"/>
                    <a:ext cx="893" cy="611"/>
                  </a:xfrm>
                  <a:custGeom>
                    <a:avLst/>
                    <a:gdLst>
                      <a:gd name="T0" fmla="*/ 0 w 1889760"/>
                      <a:gd name="T1" fmla="*/ 1402080 h 1402080"/>
                      <a:gd name="T2" fmla="*/ 1524000 w 1889760"/>
                      <a:gd name="T3" fmla="*/ 838200 h 1402080"/>
                      <a:gd name="T4" fmla="*/ 1889760 w 1889760"/>
                      <a:gd name="T5" fmla="*/ 0 h 1402080"/>
                    </a:gdLst>
                    <a:ahLst/>
                    <a:cxnLst>
                      <a:cxn ang="0">
                        <a:pos x="T0" y="T1"/>
                      </a:cxn>
                      <a:cxn ang="0">
                        <a:pos x="T2" y="T3"/>
                      </a:cxn>
                      <a:cxn ang="0">
                        <a:pos x="T4" y="T5"/>
                      </a:cxn>
                    </a:cxnLst>
                    <a:rect l="0" t="0" r="r" b="b"/>
                    <a:pathLst>
                      <a:path w="1889760" h="1402080">
                        <a:moveTo>
                          <a:pt x="0" y="1402080"/>
                        </a:moveTo>
                        <a:cubicBezTo>
                          <a:pt x="604520" y="1236980"/>
                          <a:pt x="1209040" y="1071880"/>
                          <a:pt x="1524000" y="838200"/>
                        </a:cubicBezTo>
                        <a:cubicBezTo>
                          <a:pt x="1838960" y="604520"/>
                          <a:pt x="1864360" y="302260"/>
                          <a:pt x="188976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4" name="任意多边形 407"/>
                  <p:cNvSpPr>
                    <a:spLocks noChangeArrowheads="1"/>
                  </p:cNvSpPr>
                  <p:nvPr/>
                </p:nvSpPr>
                <p:spPr bwMode="auto">
                  <a:xfrm>
                    <a:off x="930" y="975"/>
                    <a:ext cx="562" cy="122"/>
                  </a:xfrm>
                  <a:custGeom>
                    <a:avLst/>
                    <a:gdLst>
                      <a:gd name="T0" fmla="*/ 1188720 w 1188720"/>
                      <a:gd name="T1" fmla="*/ 30480 h 279400"/>
                      <a:gd name="T2" fmla="*/ 655320 w 1188720"/>
                      <a:gd name="T3" fmla="*/ 274320 h 279400"/>
                      <a:gd name="T4" fmla="*/ 0 w 1188720"/>
                      <a:gd name="T5" fmla="*/ 0 h 279400"/>
                    </a:gdLst>
                    <a:ahLst/>
                    <a:cxnLst>
                      <a:cxn ang="0">
                        <a:pos x="T0" y="T1"/>
                      </a:cxn>
                      <a:cxn ang="0">
                        <a:pos x="T2" y="T3"/>
                      </a:cxn>
                      <a:cxn ang="0">
                        <a:pos x="T4" y="T5"/>
                      </a:cxn>
                    </a:cxnLst>
                    <a:rect l="0" t="0" r="r" b="b"/>
                    <a:pathLst>
                      <a:path w="1188720" h="279400">
                        <a:moveTo>
                          <a:pt x="1188720" y="30480"/>
                        </a:moveTo>
                        <a:cubicBezTo>
                          <a:pt x="1021080" y="154940"/>
                          <a:pt x="853440" y="279400"/>
                          <a:pt x="655320" y="274320"/>
                        </a:cubicBezTo>
                        <a:cubicBezTo>
                          <a:pt x="457200" y="269240"/>
                          <a:pt x="228600" y="134620"/>
                          <a:pt x="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5" name="任意多边形 409"/>
                  <p:cNvSpPr>
                    <a:spLocks noChangeArrowheads="1"/>
                  </p:cNvSpPr>
                  <p:nvPr/>
                </p:nvSpPr>
                <p:spPr bwMode="auto">
                  <a:xfrm>
                    <a:off x="0" y="998"/>
                    <a:ext cx="389" cy="670"/>
                  </a:xfrm>
                  <a:custGeom>
                    <a:avLst/>
                    <a:gdLst>
                      <a:gd name="T0" fmla="*/ 822960 w 822960"/>
                      <a:gd name="T1" fmla="*/ 0 h 1539240"/>
                      <a:gd name="T2" fmla="*/ 91440 w 822960"/>
                      <a:gd name="T3" fmla="*/ 1005840 h 1539240"/>
                      <a:gd name="T4" fmla="*/ 274320 w 822960"/>
                      <a:gd name="T5" fmla="*/ 1539240 h 1539240"/>
                    </a:gdLst>
                    <a:ahLst/>
                    <a:cxnLst>
                      <a:cxn ang="0">
                        <a:pos x="T0" y="T1"/>
                      </a:cxn>
                      <a:cxn ang="0">
                        <a:pos x="T2" y="T3"/>
                      </a:cxn>
                      <a:cxn ang="0">
                        <a:pos x="T4" y="T5"/>
                      </a:cxn>
                    </a:cxnLst>
                    <a:rect l="0" t="0" r="r" b="b"/>
                    <a:pathLst>
                      <a:path w="822960" h="1539240">
                        <a:moveTo>
                          <a:pt x="822960" y="0"/>
                        </a:moveTo>
                        <a:cubicBezTo>
                          <a:pt x="502920" y="374650"/>
                          <a:pt x="182880" y="749300"/>
                          <a:pt x="91440" y="1005840"/>
                        </a:cubicBezTo>
                        <a:cubicBezTo>
                          <a:pt x="0" y="1262380"/>
                          <a:pt x="137160" y="1400810"/>
                          <a:pt x="274320" y="153924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6" name="Rectangle 275"/>
                  <p:cNvSpPr>
                    <a:spLocks noChangeArrowheads="1"/>
                  </p:cNvSpPr>
                  <p:nvPr/>
                </p:nvSpPr>
                <p:spPr bwMode="auto">
                  <a:xfrm>
                    <a:off x="340" y="453"/>
                    <a:ext cx="341" cy="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spcBef>
                        <a:spcPct val="50000"/>
                      </a:spcBef>
                    </a:pPr>
                    <a:r>
                      <a:rPr lang="zh-CN" altLang="en-US" sz="2800" b="1">
                        <a:latin typeface="Times New Roman" panose="02020603050405020304" pitchFamily="18" charset="0"/>
                      </a:rPr>
                      <a:t>L</a:t>
                    </a:r>
                    <a:r>
                      <a:rPr lang="zh-CN" altLang="en-US" sz="2800" b="1" baseline="-25000">
                        <a:latin typeface="Times New Roman" panose="02020603050405020304" pitchFamily="18" charset="0"/>
                      </a:rPr>
                      <a:t>2</a:t>
                    </a:r>
                    <a:r>
                      <a:rPr lang="zh-CN" altLang="en-US" sz="2800" b="1" i="1">
                        <a:solidFill>
                          <a:srgbClr val="FF3300"/>
                        </a:solidFill>
                        <a:latin typeface="Times New Roman" panose="02020603050405020304" pitchFamily="18" charset="0"/>
                      </a:rPr>
                      <a:t> </a:t>
                    </a:r>
                    <a:endParaRPr lang="zh-CN" altLang="en-US" sz="2800" b="1" baseline="-25000">
                      <a:solidFill>
                        <a:srgbClr val="FF3300"/>
                      </a:solidFill>
                      <a:latin typeface="Times New Roman" panose="02020603050405020304" pitchFamily="18" charset="0"/>
                    </a:endParaRPr>
                  </a:p>
                </p:txBody>
              </p:sp>
              <p:sp>
                <p:nvSpPr>
                  <p:cNvPr id="37" name="Text Box 220"/>
                  <p:cNvSpPr txBox="1">
                    <a:spLocks noChangeArrowheads="1"/>
                  </p:cNvSpPr>
                  <p:nvPr/>
                </p:nvSpPr>
                <p:spPr bwMode="auto">
                  <a:xfrm>
                    <a:off x="1520" y="567"/>
                    <a:ext cx="468" cy="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2800" b="1">
                        <a:latin typeface="Times New Roman" panose="02020603050405020304" pitchFamily="18" charset="0"/>
                      </a:rPr>
                      <a:t>S</a:t>
                    </a:r>
                    <a:endParaRPr lang="zh-CN" altLang="en-US" sz="2800" b="1" baseline="-25000">
                      <a:latin typeface="Times New Roman" panose="02020603050405020304" pitchFamily="18" charset="0"/>
                    </a:endParaRPr>
                  </a:p>
                </p:txBody>
              </p:sp>
            </p:grpSp>
            <p:sp>
              <p:nvSpPr>
                <p:cNvPr id="26" name="Rectangle 276"/>
                <p:cNvSpPr>
                  <a:spLocks noChangeArrowheads="1"/>
                </p:cNvSpPr>
                <p:nvPr/>
              </p:nvSpPr>
              <p:spPr bwMode="auto">
                <a:xfrm>
                  <a:off x="363" y="0"/>
                  <a:ext cx="38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800" b="1">
                      <a:latin typeface="Times New Roman" panose="02020603050405020304" pitchFamily="18" charset="0"/>
                    </a:rPr>
                    <a:t>L</a:t>
                  </a:r>
                  <a:r>
                    <a:rPr lang="zh-CN" altLang="en-US" sz="2800" b="1" baseline="-25000">
                      <a:latin typeface="Times New Roman" panose="02020603050405020304" pitchFamily="18" charset="0"/>
                    </a:rPr>
                    <a:t>1</a:t>
                  </a:r>
                  <a:r>
                    <a:rPr lang="zh-CN" altLang="en-US" sz="2800" b="1" i="1">
                      <a:solidFill>
                        <a:srgbClr val="FF3300"/>
                      </a:solidFill>
                      <a:latin typeface="Times New Roman" panose="02020603050405020304" pitchFamily="18" charset="0"/>
                    </a:rPr>
                    <a:t> </a:t>
                  </a:r>
                  <a:endParaRPr lang="zh-CN" altLang="en-US" sz="2800" b="1" baseline="-25000">
                    <a:solidFill>
                      <a:srgbClr val="FF3300"/>
                    </a:solidFill>
                    <a:latin typeface="Times New Roman" panose="02020603050405020304" pitchFamily="18" charset="0"/>
                  </a:endParaRPr>
                </a:p>
              </p:txBody>
            </p:sp>
          </p:grpSp>
          <p:pic>
            <p:nvPicPr>
              <p:cNvPr id="22" name="Picture 7" descr="H:\2\人教教参资源\九\图\电压表.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7131050" y="2349500"/>
                <a:ext cx="1166813"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任意多边形 415"/>
              <p:cNvSpPr>
                <a:spLocks noChangeArrowheads="1"/>
              </p:cNvSpPr>
              <p:nvPr/>
            </p:nvSpPr>
            <p:spPr bwMode="auto">
              <a:xfrm>
                <a:off x="6842125" y="3214688"/>
                <a:ext cx="1141413" cy="1884362"/>
              </a:xfrm>
              <a:custGeom>
                <a:avLst/>
                <a:gdLst>
                  <a:gd name="T0" fmla="*/ 706 w 719"/>
                  <a:gd name="T1" fmla="*/ 0 h 1187"/>
                  <a:gd name="T2" fmla="*/ 673 w 719"/>
                  <a:gd name="T3" fmla="*/ 437 h 1187"/>
                  <a:gd name="T4" fmla="*/ 428 w 719"/>
                  <a:gd name="T5" fmla="*/ 894 h 1187"/>
                  <a:gd name="T6" fmla="*/ 203 w 719"/>
                  <a:gd name="T7" fmla="*/ 1138 h 1187"/>
                  <a:gd name="T8" fmla="*/ 0 w 719"/>
                  <a:gd name="T9" fmla="*/ 1187 h 1187"/>
                </a:gdLst>
                <a:ahLst/>
                <a:cxnLst>
                  <a:cxn ang="0">
                    <a:pos x="T0" y="T1"/>
                  </a:cxn>
                  <a:cxn ang="0">
                    <a:pos x="T2" y="T3"/>
                  </a:cxn>
                  <a:cxn ang="0">
                    <a:pos x="T4" y="T5"/>
                  </a:cxn>
                  <a:cxn ang="0">
                    <a:pos x="T6" y="T7"/>
                  </a:cxn>
                  <a:cxn ang="0">
                    <a:pos x="T8" y="T9"/>
                  </a:cxn>
                </a:cxnLst>
                <a:rect l="0" t="0" r="r" b="b"/>
                <a:pathLst>
                  <a:path w="719" h="1187">
                    <a:moveTo>
                      <a:pt x="706" y="0"/>
                    </a:moveTo>
                    <a:cubicBezTo>
                      <a:pt x="701" y="72"/>
                      <a:pt x="719" y="288"/>
                      <a:pt x="673" y="437"/>
                    </a:cubicBezTo>
                    <a:cubicBezTo>
                      <a:pt x="627" y="586"/>
                      <a:pt x="506" y="777"/>
                      <a:pt x="428" y="894"/>
                    </a:cubicBezTo>
                    <a:cubicBezTo>
                      <a:pt x="350" y="1011"/>
                      <a:pt x="274" y="1089"/>
                      <a:pt x="203" y="1138"/>
                    </a:cubicBezTo>
                    <a:cubicBezTo>
                      <a:pt x="132" y="1187"/>
                      <a:pt x="42" y="1177"/>
                      <a:pt x="0" y="1187"/>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24" name="任意多边形 414"/>
              <p:cNvSpPr>
                <a:spLocks noChangeArrowheads="1"/>
              </p:cNvSpPr>
              <p:nvPr/>
            </p:nvSpPr>
            <p:spPr bwMode="auto">
              <a:xfrm>
                <a:off x="5383213" y="3114675"/>
                <a:ext cx="2132012" cy="2068513"/>
              </a:xfrm>
              <a:custGeom>
                <a:avLst/>
                <a:gdLst>
                  <a:gd name="T0" fmla="*/ 1321 w 1343"/>
                  <a:gd name="T1" fmla="*/ 83 h 1303"/>
                  <a:gd name="T2" fmla="*/ 1175 w 1343"/>
                  <a:gd name="T3" fmla="*/ 77 h 1303"/>
                  <a:gd name="T4" fmla="*/ 314 w 1343"/>
                  <a:gd name="T5" fmla="*/ 123 h 1303"/>
                  <a:gd name="T6" fmla="*/ 23 w 1343"/>
                  <a:gd name="T7" fmla="*/ 812 h 1303"/>
                  <a:gd name="T8" fmla="*/ 175 w 1343"/>
                  <a:gd name="T9" fmla="*/ 1229 h 1303"/>
                  <a:gd name="T10" fmla="*/ 427 w 1343"/>
                  <a:gd name="T11" fmla="*/ 1255 h 1303"/>
                </a:gdLst>
                <a:ahLst/>
                <a:cxnLst>
                  <a:cxn ang="0">
                    <a:pos x="T0" y="T1"/>
                  </a:cxn>
                  <a:cxn ang="0">
                    <a:pos x="T2" y="T3"/>
                  </a:cxn>
                  <a:cxn ang="0">
                    <a:pos x="T4" y="T5"/>
                  </a:cxn>
                  <a:cxn ang="0">
                    <a:pos x="T6" y="T7"/>
                  </a:cxn>
                  <a:cxn ang="0">
                    <a:pos x="T8" y="T9"/>
                  </a:cxn>
                  <a:cxn ang="0">
                    <a:pos x="T10" y="T11"/>
                  </a:cxn>
                </a:cxnLst>
                <a:rect l="0" t="0" r="r" b="b"/>
                <a:pathLst>
                  <a:path w="1343" h="1303">
                    <a:moveTo>
                      <a:pt x="1321" y="83"/>
                    </a:moveTo>
                    <a:cubicBezTo>
                      <a:pt x="1297" y="82"/>
                      <a:pt x="1343" y="70"/>
                      <a:pt x="1175" y="77"/>
                    </a:cubicBezTo>
                    <a:cubicBezTo>
                      <a:pt x="1007" y="84"/>
                      <a:pt x="506" y="0"/>
                      <a:pt x="314" y="123"/>
                    </a:cubicBezTo>
                    <a:cubicBezTo>
                      <a:pt x="122" y="246"/>
                      <a:pt x="46" y="628"/>
                      <a:pt x="23" y="812"/>
                    </a:cubicBezTo>
                    <a:cubicBezTo>
                      <a:pt x="0" y="996"/>
                      <a:pt x="108" y="1155"/>
                      <a:pt x="175" y="1229"/>
                    </a:cubicBezTo>
                    <a:cubicBezTo>
                      <a:pt x="242" y="1303"/>
                      <a:pt x="375" y="1250"/>
                      <a:pt x="427" y="1255"/>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sp>
          <p:nvSpPr>
            <p:cNvPr id="39" name="文本框 29732"/>
            <p:cNvSpPr txBox="1">
              <a:spLocks noChangeArrowheads="1"/>
            </p:cNvSpPr>
            <p:nvPr/>
          </p:nvSpPr>
          <p:spPr bwMode="auto">
            <a:xfrm>
              <a:off x="4794274" y="943128"/>
              <a:ext cx="356393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defRPr sz="2400">
                  <a:solidFill>
                    <a:schemeClr val="tx1"/>
                  </a:solidFill>
                  <a:latin typeface="微软雅黑" panose="020B0503020204020204" charset="-122"/>
                  <a:ea typeface="微软雅黑" panose="020B0503020204020204"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zh-CN" altLang="en-US" dirty="0"/>
                <a:t>②测灯</a:t>
              </a:r>
              <a:r>
                <a:rPr lang="en-US" altLang="zh-CN" dirty="0"/>
                <a:t>L2</a:t>
              </a:r>
              <a:r>
                <a:rPr lang="zh-CN" altLang="en-US" dirty="0"/>
                <a:t>两端的电压</a:t>
              </a:r>
            </a:p>
          </p:txBody>
        </p:sp>
      </p:grpSp>
      <p:sp>
        <p:nvSpPr>
          <p:cNvPr id="41" name="Rectangle 4"/>
          <p:cNvSpPr>
            <a:spLocks noChangeArrowheads="1"/>
          </p:cNvSpPr>
          <p:nvPr/>
        </p:nvSpPr>
        <p:spPr bwMode="auto">
          <a:xfrm>
            <a:off x="340255" y="375180"/>
            <a:ext cx="1649412" cy="368935"/>
          </a:xfrm>
          <a:prstGeom prst="rect">
            <a:avLst/>
          </a:prstGeom>
          <a:noFill/>
          <a:ln w="12700" cap="flat">
            <a:noFill/>
            <a:miter lim="400000"/>
          </a:ln>
          <a:effectLst/>
        </p:spPr>
        <p:txBody>
          <a:bodyPr wrap="squar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实验过程</a:t>
            </a:r>
            <a:endParaRPr lang="zh-CN" altLang="en-US" sz="2400" b="1" dirty="0">
              <a:solidFill>
                <a:srgbClr val="007E27"/>
              </a:solidFill>
              <a:latin typeface="微软雅黑" panose="020B0503020204020204" charset="-122"/>
              <a:ea typeface="微软雅黑" panose="020B0503020204020204" charset="-122"/>
              <a:cs typeface="微软雅黑" panose="020B0503020204020204" charset="-122"/>
            </a:endParaRPr>
          </a:p>
        </p:txBody>
      </p:sp>
      <p:sp>
        <p:nvSpPr>
          <p:cNvPr id="42" name="TextBox 2"/>
          <p:cNvSpPr>
            <a:spLocks noChangeArrowheads="1"/>
          </p:cNvSpPr>
          <p:nvPr/>
        </p:nvSpPr>
        <p:spPr bwMode="auto">
          <a:xfrm>
            <a:off x="1465116" y="4386339"/>
            <a:ext cx="4581985" cy="510778"/>
          </a:xfrm>
          <a:prstGeom prst="roundRect">
            <a:avLst>
              <a:gd name="adj" fmla="val 16667"/>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solidFill>
                  <a:srgbClr val="000000"/>
                </a:solidFill>
                <a:round/>
              </a14:hiddenLine>
            </a:ext>
          </a:extLst>
        </p:spPr>
        <p:txBody>
          <a:bodyPr wrap="square">
            <a:spAutoFit/>
          </a:bodyPr>
          <a:lstStyle/>
          <a:p>
            <a:r>
              <a:rPr lang="zh-CN" altLang="en-US" sz="2400" dirty="0">
                <a:solidFill>
                  <a:srgbClr val="FF0000"/>
                </a:solidFill>
                <a:latin typeface="微软雅黑" panose="020B0503020204020204" charset="-122"/>
                <a:ea typeface="微软雅黑" panose="020B0503020204020204" charset="-122"/>
              </a:rPr>
              <a:t>注意：</a:t>
            </a:r>
            <a:r>
              <a:rPr lang="zh-CN" altLang="en-US" sz="2400" dirty="0">
                <a:latin typeface="微软雅黑" panose="020B0503020204020204" charset="-122"/>
                <a:ea typeface="微软雅黑" panose="020B0503020204020204" charset="-122"/>
              </a:rPr>
              <a:t>电压表要选择合适的量程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2" name="组合 21"/>
          <p:cNvGrpSpPr/>
          <p:nvPr/>
        </p:nvGrpSpPr>
        <p:grpSpPr>
          <a:xfrm>
            <a:off x="378960" y="369689"/>
            <a:ext cx="4541137" cy="3342844"/>
            <a:chOff x="378960" y="369689"/>
            <a:chExt cx="4541137" cy="3342844"/>
          </a:xfrm>
        </p:grpSpPr>
        <p:grpSp>
          <p:nvGrpSpPr>
            <p:cNvPr id="2" name="组合 1"/>
            <p:cNvGrpSpPr/>
            <p:nvPr/>
          </p:nvGrpSpPr>
          <p:grpSpPr>
            <a:xfrm>
              <a:off x="1680097" y="1192533"/>
              <a:ext cx="3240000" cy="2520000"/>
              <a:chOff x="4822825" y="692150"/>
              <a:chExt cx="3236913" cy="4570413"/>
            </a:xfrm>
          </p:grpSpPr>
          <p:grpSp>
            <p:nvGrpSpPr>
              <p:cNvPr id="3" name="组合 2"/>
              <p:cNvGrpSpPr/>
              <p:nvPr/>
            </p:nvGrpSpPr>
            <p:grpSpPr bwMode="auto">
              <a:xfrm>
                <a:off x="4822825" y="692150"/>
                <a:ext cx="3236913" cy="3024188"/>
                <a:chOff x="0" y="0"/>
                <a:chExt cx="2039" cy="1905"/>
              </a:xfrm>
            </p:grpSpPr>
            <p:grpSp>
              <p:nvGrpSpPr>
                <p:cNvPr id="7" name="组合 28674"/>
                <p:cNvGrpSpPr/>
                <p:nvPr/>
              </p:nvGrpSpPr>
              <p:grpSpPr bwMode="auto">
                <a:xfrm>
                  <a:off x="0" y="114"/>
                  <a:ext cx="2039" cy="1791"/>
                  <a:chOff x="0" y="0"/>
                  <a:chExt cx="2039" cy="1791"/>
                </a:xfrm>
              </p:grpSpPr>
              <p:pic>
                <p:nvPicPr>
                  <p:cNvPr id="9" name="Picture 5" descr="H:\2\人教教参资源\九\图\小灯泡.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9" y="643"/>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5" descr="H:\2\人教教参资源\九\图\小灯泡.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2" y="0"/>
                    <a:ext cx="769" cy="4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descr="H:\2\人教教参资源\九\图\电池组.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flipH="1">
                    <a:off x="46" y="1429"/>
                    <a:ext cx="997" cy="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H:\2\人教教参资源\九\图\铡刀开关.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17" y="706"/>
                    <a:ext cx="722" cy="4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任意多边形 404"/>
                  <p:cNvSpPr>
                    <a:spLocks noChangeArrowheads="1"/>
                  </p:cNvSpPr>
                  <p:nvPr/>
                </p:nvSpPr>
                <p:spPr bwMode="auto">
                  <a:xfrm>
                    <a:off x="156" y="307"/>
                    <a:ext cx="287" cy="685"/>
                  </a:xfrm>
                  <a:custGeom>
                    <a:avLst/>
                    <a:gdLst>
                      <a:gd name="T0" fmla="*/ 272 w 287"/>
                      <a:gd name="T1" fmla="*/ 12 h 685"/>
                      <a:gd name="T2" fmla="*/ 258 w 287"/>
                      <a:gd name="T3" fmla="*/ 39 h 685"/>
                      <a:gd name="T4" fmla="*/ 98 w 287"/>
                      <a:gd name="T5" fmla="*/ 163 h 685"/>
                      <a:gd name="T6" fmla="*/ 18 w 287"/>
                      <a:gd name="T7" fmla="*/ 348 h 685"/>
                      <a:gd name="T8" fmla="*/ 38 w 287"/>
                      <a:gd name="T9" fmla="*/ 560 h 685"/>
                      <a:gd name="T10" fmla="*/ 244 w 287"/>
                      <a:gd name="T11" fmla="*/ 657 h 685"/>
                      <a:gd name="T12" fmla="*/ 258 w 287"/>
                      <a:gd name="T13" fmla="*/ 657 h 685"/>
                    </a:gdLst>
                    <a:ahLst/>
                    <a:cxnLst>
                      <a:cxn ang="0">
                        <a:pos x="T0" y="T1"/>
                      </a:cxn>
                      <a:cxn ang="0">
                        <a:pos x="T2" y="T3"/>
                      </a:cxn>
                      <a:cxn ang="0">
                        <a:pos x="T4" y="T5"/>
                      </a:cxn>
                      <a:cxn ang="0">
                        <a:pos x="T6" y="T7"/>
                      </a:cxn>
                      <a:cxn ang="0">
                        <a:pos x="T8" y="T9"/>
                      </a:cxn>
                      <a:cxn ang="0">
                        <a:pos x="T10" y="T11"/>
                      </a:cxn>
                      <a:cxn ang="0">
                        <a:pos x="T12" y="T13"/>
                      </a:cxn>
                    </a:cxnLst>
                    <a:rect l="0" t="0" r="r" b="b"/>
                    <a:pathLst>
                      <a:path w="287" h="685">
                        <a:moveTo>
                          <a:pt x="272" y="12"/>
                        </a:moveTo>
                        <a:cubicBezTo>
                          <a:pt x="274" y="0"/>
                          <a:pt x="287" y="14"/>
                          <a:pt x="258" y="39"/>
                        </a:cubicBezTo>
                        <a:cubicBezTo>
                          <a:pt x="229" y="64"/>
                          <a:pt x="138" y="112"/>
                          <a:pt x="98" y="163"/>
                        </a:cubicBezTo>
                        <a:cubicBezTo>
                          <a:pt x="58" y="214"/>
                          <a:pt x="28" y="282"/>
                          <a:pt x="18" y="348"/>
                        </a:cubicBezTo>
                        <a:cubicBezTo>
                          <a:pt x="8" y="414"/>
                          <a:pt x="0" y="509"/>
                          <a:pt x="38" y="560"/>
                        </a:cubicBezTo>
                        <a:cubicBezTo>
                          <a:pt x="76" y="611"/>
                          <a:pt x="207" y="641"/>
                          <a:pt x="244" y="657"/>
                        </a:cubicBezTo>
                        <a:cubicBezTo>
                          <a:pt x="281" y="673"/>
                          <a:pt x="259" y="685"/>
                          <a:pt x="258" y="65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4" name="任意多边形 405"/>
                  <p:cNvSpPr>
                    <a:spLocks noChangeArrowheads="1"/>
                  </p:cNvSpPr>
                  <p:nvPr/>
                </p:nvSpPr>
                <p:spPr bwMode="auto">
                  <a:xfrm>
                    <a:off x="907" y="317"/>
                    <a:ext cx="153" cy="643"/>
                  </a:xfrm>
                  <a:custGeom>
                    <a:avLst/>
                    <a:gdLst>
                      <a:gd name="T0" fmla="*/ 0 w 153"/>
                      <a:gd name="T1" fmla="*/ 0 h 643"/>
                      <a:gd name="T2" fmla="*/ 134 w 153"/>
                      <a:gd name="T3" fmla="*/ 213 h 643"/>
                      <a:gd name="T4" fmla="*/ 115 w 153"/>
                      <a:gd name="T5" fmla="*/ 451 h 643"/>
                      <a:gd name="T6" fmla="*/ 0 w 153"/>
                      <a:gd name="T7" fmla="*/ 643 h 643"/>
                    </a:gdLst>
                    <a:ahLst/>
                    <a:cxnLst>
                      <a:cxn ang="0">
                        <a:pos x="T0" y="T1"/>
                      </a:cxn>
                      <a:cxn ang="0">
                        <a:pos x="T2" y="T3"/>
                      </a:cxn>
                      <a:cxn ang="0">
                        <a:pos x="T4" y="T5"/>
                      </a:cxn>
                      <a:cxn ang="0">
                        <a:pos x="T6" y="T7"/>
                      </a:cxn>
                    </a:cxnLst>
                    <a:rect l="0" t="0" r="r" b="b"/>
                    <a:pathLst>
                      <a:path w="153" h="643">
                        <a:moveTo>
                          <a:pt x="0" y="0"/>
                        </a:moveTo>
                        <a:cubicBezTo>
                          <a:pt x="22" y="35"/>
                          <a:pt x="115" y="138"/>
                          <a:pt x="134" y="213"/>
                        </a:cubicBezTo>
                        <a:cubicBezTo>
                          <a:pt x="153" y="288"/>
                          <a:pt x="137" y="379"/>
                          <a:pt x="115" y="451"/>
                        </a:cubicBezTo>
                        <a:cubicBezTo>
                          <a:pt x="93" y="523"/>
                          <a:pt x="24" y="603"/>
                          <a:pt x="0" y="643"/>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5" name="任意多边形 406"/>
                  <p:cNvSpPr>
                    <a:spLocks noChangeArrowheads="1"/>
                  </p:cNvSpPr>
                  <p:nvPr/>
                </p:nvSpPr>
                <p:spPr bwMode="auto">
                  <a:xfrm>
                    <a:off x="998" y="1020"/>
                    <a:ext cx="893" cy="611"/>
                  </a:xfrm>
                  <a:custGeom>
                    <a:avLst/>
                    <a:gdLst>
                      <a:gd name="T0" fmla="*/ 0 w 1889760"/>
                      <a:gd name="T1" fmla="*/ 1402080 h 1402080"/>
                      <a:gd name="T2" fmla="*/ 1524000 w 1889760"/>
                      <a:gd name="T3" fmla="*/ 838200 h 1402080"/>
                      <a:gd name="T4" fmla="*/ 1889760 w 1889760"/>
                      <a:gd name="T5" fmla="*/ 0 h 1402080"/>
                    </a:gdLst>
                    <a:ahLst/>
                    <a:cxnLst>
                      <a:cxn ang="0">
                        <a:pos x="T0" y="T1"/>
                      </a:cxn>
                      <a:cxn ang="0">
                        <a:pos x="T2" y="T3"/>
                      </a:cxn>
                      <a:cxn ang="0">
                        <a:pos x="T4" y="T5"/>
                      </a:cxn>
                    </a:cxnLst>
                    <a:rect l="0" t="0" r="r" b="b"/>
                    <a:pathLst>
                      <a:path w="1889760" h="1402080">
                        <a:moveTo>
                          <a:pt x="0" y="1402080"/>
                        </a:moveTo>
                        <a:cubicBezTo>
                          <a:pt x="604520" y="1236980"/>
                          <a:pt x="1209040" y="1071880"/>
                          <a:pt x="1524000" y="838200"/>
                        </a:cubicBezTo>
                        <a:cubicBezTo>
                          <a:pt x="1838960" y="604520"/>
                          <a:pt x="1864360" y="302260"/>
                          <a:pt x="188976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6" name="任意多边形 407"/>
                  <p:cNvSpPr>
                    <a:spLocks noChangeArrowheads="1"/>
                  </p:cNvSpPr>
                  <p:nvPr/>
                </p:nvSpPr>
                <p:spPr bwMode="auto">
                  <a:xfrm>
                    <a:off x="930" y="975"/>
                    <a:ext cx="562" cy="122"/>
                  </a:xfrm>
                  <a:custGeom>
                    <a:avLst/>
                    <a:gdLst>
                      <a:gd name="T0" fmla="*/ 1188720 w 1188720"/>
                      <a:gd name="T1" fmla="*/ 30480 h 279400"/>
                      <a:gd name="T2" fmla="*/ 655320 w 1188720"/>
                      <a:gd name="T3" fmla="*/ 274320 h 279400"/>
                      <a:gd name="T4" fmla="*/ 0 w 1188720"/>
                      <a:gd name="T5" fmla="*/ 0 h 279400"/>
                    </a:gdLst>
                    <a:ahLst/>
                    <a:cxnLst>
                      <a:cxn ang="0">
                        <a:pos x="T0" y="T1"/>
                      </a:cxn>
                      <a:cxn ang="0">
                        <a:pos x="T2" y="T3"/>
                      </a:cxn>
                      <a:cxn ang="0">
                        <a:pos x="T4" y="T5"/>
                      </a:cxn>
                    </a:cxnLst>
                    <a:rect l="0" t="0" r="r" b="b"/>
                    <a:pathLst>
                      <a:path w="1188720" h="279400">
                        <a:moveTo>
                          <a:pt x="1188720" y="30480"/>
                        </a:moveTo>
                        <a:cubicBezTo>
                          <a:pt x="1021080" y="154940"/>
                          <a:pt x="853440" y="279400"/>
                          <a:pt x="655320" y="274320"/>
                        </a:cubicBezTo>
                        <a:cubicBezTo>
                          <a:pt x="457200" y="269240"/>
                          <a:pt x="228600" y="134620"/>
                          <a:pt x="0"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7" name="任意多边形 409"/>
                  <p:cNvSpPr>
                    <a:spLocks noChangeArrowheads="1"/>
                  </p:cNvSpPr>
                  <p:nvPr/>
                </p:nvSpPr>
                <p:spPr bwMode="auto">
                  <a:xfrm>
                    <a:off x="0" y="998"/>
                    <a:ext cx="389" cy="670"/>
                  </a:xfrm>
                  <a:custGeom>
                    <a:avLst/>
                    <a:gdLst>
                      <a:gd name="T0" fmla="*/ 822960 w 822960"/>
                      <a:gd name="T1" fmla="*/ 0 h 1539240"/>
                      <a:gd name="T2" fmla="*/ 91440 w 822960"/>
                      <a:gd name="T3" fmla="*/ 1005840 h 1539240"/>
                      <a:gd name="T4" fmla="*/ 274320 w 822960"/>
                      <a:gd name="T5" fmla="*/ 1539240 h 1539240"/>
                    </a:gdLst>
                    <a:ahLst/>
                    <a:cxnLst>
                      <a:cxn ang="0">
                        <a:pos x="T0" y="T1"/>
                      </a:cxn>
                      <a:cxn ang="0">
                        <a:pos x="T2" y="T3"/>
                      </a:cxn>
                      <a:cxn ang="0">
                        <a:pos x="T4" y="T5"/>
                      </a:cxn>
                    </a:cxnLst>
                    <a:rect l="0" t="0" r="r" b="b"/>
                    <a:pathLst>
                      <a:path w="822960" h="1539240">
                        <a:moveTo>
                          <a:pt x="822960" y="0"/>
                        </a:moveTo>
                        <a:cubicBezTo>
                          <a:pt x="502920" y="374650"/>
                          <a:pt x="182880" y="749300"/>
                          <a:pt x="91440" y="1005840"/>
                        </a:cubicBezTo>
                        <a:cubicBezTo>
                          <a:pt x="0" y="1262380"/>
                          <a:pt x="137160" y="1400810"/>
                          <a:pt x="274320" y="153924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8" name="Rectangle 275"/>
                  <p:cNvSpPr>
                    <a:spLocks noChangeArrowheads="1"/>
                  </p:cNvSpPr>
                  <p:nvPr/>
                </p:nvSpPr>
                <p:spPr bwMode="auto">
                  <a:xfrm>
                    <a:off x="340" y="453"/>
                    <a:ext cx="341" cy="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spcBef>
                        <a:spcPct val="50000"/>
                      </a:spcBef>
                    </a:pPr>
                    <a:r>
                      <a:rPr lang="zh-CN" altLang="en-US" sz="2800" b="1">
                        <a:latin typeface="Times New Roman" panose="02020603050405020304" pitchFamily="18" charset="0"/>
                      </a:rPr>
                      <a:t>L</a:t>
                    </a:r>
                    <a:r>
                      <a:rPr lang="zh-CN" altLang="en-US" sz="2800" b="1" baseline="-25000">
                        <a:latin typeface="Times New Roman" panose="02020603050405020304" pitchFamily="18" charset="0"/>
                      </a:rPr>
                      <a:t>2</a:t>
                    </a:r>
                    <a:r>
                      <a:rPr lang="zh-CN" altLang="en-US" sz="2800" b="1" i="1">
                        <a:solidFill>
                          <a:srgbClr val="FF3300"/>
                        </a:solidFill>
                        <a:latin typeface="Times New Roman" panose="02020603050405020304" pitchFamily="18" charset="0"/>
                      </a:rPr>
                      <a:t> </a:t>
                    </a:r>
                    <a:endParaRPr lang="zh-CN" altLang="en-US" sz="2800" b="1" baseline="-25000">
                      <a:solidFill>
                        <a:srgbClr val="FF3300"/>
                      </a:solidFill>
                      <a:latin typeface="Times New Roman" panose="02020603050405020304" pitchFamily="18" charset="0"/>
                    </a:endParaRPr>
                  </a:p>
                </p:txBody>
              </p:sp>
              <p:sp>
                <p:nvSpPr>
                  <p:cNvPr id="19" name="Text Box 220"/>
                  <p:cNvSpPr txBox="1">
                    <a:spLocks noChangeArrowheads="1"/>
                  </p:cNvSpPr>
                  <p:nvPr/>
                </p:nvSpPr>
                <p:spPr bwMode="auto">
                  <a:xfrm>
                    <a:off x="1520" y="567"/>
                    <a:ext cx="468" cy="2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lgn="just" eaLnBrk="0" hangingPunct="0"/>
                    <a:r>
                      <a:rPr lang="zh-CN" altLang="en-US" sz="2800" b="1">
                        <a:latin typeface="Times New Roman" panose="02020603050405020304" pitchFamily="18" charset="0"/>
                      </a:rPr>
                      <a:t>S</a:t>
                    </a:r>
                    <a:endParaRPr lang="zh-CN" altLang="en-US" sz="2800" b="1" baseline="-25000">
                      <a:latin typeface="Times New Roman" panose="02020603050405020304" pitchFamily="18" charset="0"/>
                    </a:endParaRPr>
                  </a:p>
                </p:txBody>
              </p:sp>
            </p:grpSp>
            <p:sp>
              <p:nvSpPr>
                <p:cNvPr id="8" name="Rectangle 276"/>
                <p:cNvSpPr>
                  <a:spLocks noChangeArrowheads="1"/>
                </p:cNvSpPr>
                <p:nvPr/>
              </p:nvSpPr>
              <p:spPr bwMode="auto">
                <a:xfrm>
                  <a:off x="363" y="0"/>
                  <a:ext cx="386" cy="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800" b="1" dirty="0">
                      <a:latin typeface="Times New Roman" panose="02020603050405020304" pitchFamily="18" charset="0"/>
                    </a:rPr>
                    <a:t>L</a:t>
                  </a:r>
                  <a:r>
                    <a:rPr lang="zh-CN" altLang="en-US" sz="2800" b="1" baseline="-25000" dirty="0">
                      <a:latin typeface="Times New Roman" panose="02020603050405020304" pitchFamily="18" charset="0"/>
                    </a:rPr>
                    <a:t>1</a:t>
                  </a:r>
                  <a:r>
                    <a:rPr lang="zh-CN" altLang="en-US" sz="2800" b="1" i="1" dirty="0">
                      <a:solidFill>
                        <a:srgbClr val="FF3300"/>
                      </a:solidFill>
                      <a:latin typeface="Times New Roman" panose="02020603050405020304" pitchFamily="18" charset="0"/>
                    </a:rPr>
                    <a:t> </a:t>
                  </a:r>
                  <a:endParaRPr lang="zh-CN" altLang="en-US" sz="2800" b="1" baseline="-25000" dirty="0">
                    <a:solidFill>
                      <a:srgbClr val="FF3300"/>
                    </a:solidFill>
                    <a:latin typeface="Times New Roman" panose="02020603050405020304" pitchFamily="18" charset="0"/>
                  </a:endParaRPr>
                </a:p>
              </p:txBody>
            </p:sp>
          </p:grpSp>
          <p:pic>
            <p:nvPicPr>
              <p:cNvPr id="4" name="Picture 7" descr="H:\2\人教教参资源\九\图\电压表.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67375" y="4075113"/>
                <a:ext cx="1166813" cy="1187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任意多边形 415"/>
              <p:cNvSpPr>
                <a:spLocks noChangeArrowheads="1"/>
              </p:cNvSpPr>
              <p:nvPr/>
            </p:nvSpPr>
            <p:spPr bwMode="auto">
              <a:xfrm>
                <a:off x="4895850" y="3462338"/>
                <a:ext cx="1138238" cy="1490662"/>
              </a:xfrm>
              <a:custGeom>
                <a:avLst/>
                <a:gdLst>
                  <a:gd name="T0" fmla="*/ 81 w 717"/>
                  <a:gd name="T1" fmla="*/ 0 h 939"/>
                  <a:gd name="T2" fmla="*/ 10 w 717"/>
                  <a:gd name="T3" fmla="*/ 428 h 939"/>
                  <a:gd name="T4" fmla="*/ 141 w 717"/>
                  <a:gd name="T5" fmla="*/ 734 h 939"/>
                  <a:gd name="T6" fmla="*/ 353 w 717"/>
                  <a:gd name="T7" fmla="*/ 912 h 939"/>
                  <a:gd name="T8" fmla="*/ 717 w 717"/>
                  <a:gd name="T9" fmla="*/ 899 h 939"/>
                </a:gdLst>
                <a:ahLst/>
                <a:cxnLst>
                  <a:cxn ang="0">
                    <a:pos x="T0" y="T1"/>
                  </a:cxn>
                  <a:cxn ang="0">
                    <a:pos x="T2" y="T3"/>
                  </a:cxn>
                  <a:cxn ang="0">
                    <a:pos x="T4" y="T5"/>
                  </a:cxn>
                  <a:cxn ang="0">
                    <a:pos x="T6" y="T7"/>
                  </a:cxn>
                  <a:cxn ang="0">
                    <a:pos x="T8" y="T9"/>
                  </a:cxn>
                </a:cxnLst>
                <a:rect l="0" t="0" r="r" b="b"/>
                <a:pathLst>
                  <a:path w="717" h="939">
                    <a:moveTo>
                      <a:pt x="81" y="0"/>
                    </a:moveTo>
                    <a:cubicBezTo>
                      <a:pt x="68" y="71"/>
                      <a:pt x="0" y="306"/>
                      <a:pt x="10" y="428"/>
                    </a:cubicBezTo>
                    <a:cubicBezTo>
                      <a:pt x="20" y="550"/>
                      <a:pt x="84" y="653"/>
                      <a:pt x="141" y="734"/>
                    </a:cubicBezTo>
                    <a:cubicBezTo>
                      <a:pt x="198" y="815"/>
                      <a:pt x="257" y="885"/>
                      <a:pt x="353" y="912"/>
                    </a:cubicBezTo>
                    <a:cubicBezTo>
                      <a:pt x="449" y="939"/>
                      <a:pt x="641" y="902"/>
                      <a:pt x="717" y="899"/>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 name="任意多边形 414"/>
              <p:cNvSpPr>
                <a:spLocks noChangeArrowheads="1"/>
              </p:cNvSpPr>
              <p:nvPr/>
            </p:nvSpPr>
            <p:spPr bwMode="auto">
              <a:xfrm>
                <a:off x="6300788" y="3462338"/>
                <a:ext cx="612775" cy="1482725"/>
              </a:xfrm>
              <a:custGeom>
                <a:avLst/>
                <a:gdLst>
                  <a:gd name="T0" fmla="*/ 0 w 386"/>
                  <a:gd name="T1" fmla="*/ 0 h 934"/>
                  <a:gd name="T2" fmla="*/ 152 w 386"/>
                  <a:gd name="T3" fmla="*/ 132 h 934"/>
                  <a:gd name="T4" fmla="*/ 305 w 386"/>
                  <a:gd name="T5" fmla="*/ 258 h 934"/>
                  <a:gd name="T6" fmla="*/ 383 w 386"/>
                  <a:gd name="T7" fmla="*/ 574 h 934"/>
                  <a:gd name="T8" fmla="*/ 285 w 386"/>
                  <a:gd name="T9" fmla="*/ 880 h 934"/>
                  <a:gd name="T10" fmla="*/ 99 w 386"/>
                  <a:gd name="T11" fmla="*/ 900 h 934"/>
                </a:gdLst>
                <a:ahLst/>
                <a:cxnLst>
                  <a:cxn ang="0">
                    <a:pos x="T0" y="T1"/>
                  </a:cxn>
                  <a:cxn ang="0">
                    <a:pos x="T2" y="T3"/>
                  </a:cxn>
                  <a:cxn ang="0">
                    <a:pos x="T4" y="T5"/>
                  </a:cxn>
                  <a:cxn ang="0">
                    <a:pos x="T6" y="T7"/>
                  </a:cxn>
                  <a:cxn ang="0">
                    <a:pos x="T8" y="T9"/>
                  </a:cxn>
                  <a:cxn ang="0">
                    <a:pos x="T10" y="T11"/>
                  </a:cxn>
                </a:cxnLst>
                <a:rect l="0" t="0" r="r" b="b"/>
                <a:pathLst>
                  <a:path w="386" h="934">
                    <a:moveTo>
                      <a:pt x="0" y="0"/>
                    </a:moveTo>
                    <a:cubicBezTo>
                      <a:pt x="25" y="21"/>
                      <a:pt x="101" y="89"/>
                      <a:pt x="152" y="132"/>
                    </a:cubicBezTo>
                    <a:cubicBezTo>
                      <a:pt x="203" y="175"/>
                      <a:pt x="267" y="184"/>
                      <a:pt x="305" y="258"/>
                    </a:cubicBezTo>
                    <a:cubicBezTo>
                      <a:pt x="343" y="332"/>
                      <a:pt x="386" y="470"/>
                      <a:pt x="383" y="574"/>
                    </a:cubicBezTo>
                    <a:cubicBezTo>
                      <a:pt x="380" y="678"/>
                      <a:pt x="332" y="826"/>
                      <a:pt x="285" y="880"/>
                    </a:cubicBezTo>
                    <a:cubicBezTo>
                      <a:pt x="238" y="934"/>
                      <a:pt x="138" y="896"/>
                      <a:pt x="99" y="900"/>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sp>
          <p:nvSpPr>
            <p:cNvPr id="20" name="文本框 28690"/>
            <p:cNvSpPr txBox="1">
              <a:spLocks noChangeArrowheads="1"/>
            </p:cNvSpPr>
            <p:nvPr/>
          </p:nvSpPr>
          <p:spPr bwMode="auto">
            <a:xfrm>
              <a:off x="378960" y="369689"/>
              <a:ext cx="388778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gn="l">
                <a:defRPr sz="2400">
                  <a:solidFill>
                    <a:schemeClr val="tx1"/>
                  </a:solidFill>
                  <a:latin typeface="微软雅黑" panose="020B0503020204020204" charset="-122"/>
                  <a:ea typeface="微软雅黑" panose="020B0503020204020204"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zh-CN" altLang="en-US" dirty="0" smtClean="0"/>
                <a:t>③ 测量电源</a:t>
              </a:r>
              <a:r>
                <a:rPr lang="zh-CN" altLang="en-US" dirty="0"/>
                <a:t>两端电压</a:t>
              </a:r>
            </a:p>
          </p:txBody>
        </p:sp>
      </p:grpSp>
      <p:sp>
        <p:nvSpPr>
          <p:cNvPr id="21" name="矩形 20"/>
          <p:cNvSpPr>
            <a:spLocks noChangeArrowheads="1"/>
          </p:cNvSpPr>
          <p:nvPr/>
        </p:nvSpPr>
        <p:spPr bwMode="auto">
          <a:xfrm>
            <a:off x="279400" y="4063736"/>
            <a:ext cx="583353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a:r>
              <a:rPr lang="zh-CN" altLang="en-US" sz="2400" dirty="0" smtClean="0">
                <a:solidFill>
                  <a:schemeClr val="tx1"/>
                </a:solidFill>
                <a:latin typeface="微软雅黑" panose="020B0503020204020204" charset="-122"/>
                <a:ea typeface="微软雅黑" panose="020B0503020204020204" charset="-122"/>
              </a:rPr>
              <a:t>④ </a:t>
            </a:r>
            <a:r>
              <a:rPr lang="zh-CN" altLang="en-US" sz="2400" dirty="0">
                <a:solidFill>
                  <a:schemeClr val="tx1"/>
                </a:solidFill>
                <a:latin typeface="微软雅黑" panose="020B0503020204020204" charset="-122"/>
                <a:ea typeface="微软雅黑" panose="020B0503020204020204" charset="-122"/>
              </a:rPr>
              <a:t>改变两个小灯泡的</a:t>
            </a:r>
            <a:r>
              <a:rPr lang="zh-CN" altLang="en-US" sz="2400" dirty="0" smtClean="0">
                <a:solidFill>
                  <a:schemeClr val="tx1"/>
                </a:solidFill>
                <a:latin typeface="微软雅黑" panose="020B0503020204020204" charset="-122"/>
                <a:ea typeface="微软雅黑" panose="020B0503020204020204" charset="-122"/>
              </a:rPr>
              <a:t>规格</a:t>
            </a:r>
            <a:r>
              <a:rPr lang="en-US" altLang="zh-CN" sz="2400" dirty="0" smtClean="0">
                <a:solidFill>
                  <a:schemeClr val="tx1"/>
                </a:solidFill>
                <a:latin typeface="微软雅黑" panose="020B0503020204020204" charset="-122"/>
                <a:ea typeface="微软雅黑" panose="020B0503020204020204" charset="-122"/>
              </a:rPr>
              <a:t>,</a:t>
            </a:r>
            <a:r>
              <a:rPr lang="zh-CN" altLang="en-US" sz="2400" dirty="0" smtClean="0">
                <a:solidFill>
                  <a:schemeClr val="tx1"/>
                </a:solidFill>
                <a:latin typeface="微软雅黑" panose="020B0503020204020204" charset="-122"/>
                <a:ea typeface="微软雅黑" panose="020B0503020204020204" charset="-122"/>
              </a:rPr>
              <a:t>重做</a:t>
            </a:r>
            <a:r>
              <a:rPr lang="zh-CN" altLang="en-US" sz="2400" dirty="0">
                <a:solidFill>
                  <a:schemeClr val="tx1"/>
                </a:solidFill>
                <a:latin typeface="微软雅黑" panose="020B0503020204020204" charset="-122"/>
                <a:ea typeface="微软雅黑" panose="020B0503020204020204" charset="-122"/>
              </a:rPr>
              <a:t>上述实验。</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96334" y="155046"/>
            <a:ext cx="1937808" cy="368935"/>
          </a:xfrm>
          <a:prstGeom prst="rect">
            <a:avLst/>
          </a:prstGeom>
          <a:noFill/>
          <a:ln w="12700" cap="flat">
            <a:noFill/>
            <a:miter lim="400000"/>
          </a:ln>
          <a:effectLst/>
        </p:spPr>
        <p:txBody>
          <a:bodyPr wrap="squar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分析</a:t>
            </a:r>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数据</a:t>
            </a:r>
            <a:endParaRPr lang="en-US" altLang="zh-CN" sz="2400" b="1" dirty="0" smtClean="0">
              <a:solidFill>
                <a:srgbClr val="007E27"/>
              </a:solidFill>
              <a:latin typeface="微软雅黑" panose="020B0503020204020204" charset="-122"/>
              <a:ea typeface="微软雅黑" panose="020B0503020204020204" charset="-122"/>
              <a:cs typeface="微软雅黑" panose="020B0503020204020204" charset="-122"/>
            </a:endParaRPr>
          </a:p>
        </p:txBody>
      </p:sp>
      <p:graphicFrame>
        <p:nvGraphicFramePr>
          <p:cNvPr id="3" name="Group 79"/>
          <p:cNvGraphicFramePr>
            <a:graphicFrameLocks noGrp="1"/>
          </p:cNvGraphicFramePr>
          <p:nvPr/>
        </p:nvGraphicFramePr>
        <p:xfrm>
          <a:off x="867038" y="772641"/>
          <a:ext cx="7220479" cy="1809834"/>
        </p:xfrm>
        <a:graphic>
          <a:graphicData uri="http://schemas.openxmlformats.org/drawingml/2006/table">
            <a:tbl>
              <a:tblPr/>
              <a:tblGrid>
                <a:gridCol w="811212">
                  <a:extLst>
                    <a:ext uri="{9D8B030D-6E8A-4147-A177-3AD203B41FA5}">
                      <a16:colId xmlns:a16="http://schemas.microsoft.com/office/drawing/2014/main" xmlns="" val="20000"/>
                    </a:ext>
                  </a:extLst>
                </a:gridCol>
                <a:gridCol w="2040467">
                  <a:extLst>
                    <a:ext uri="{9D8B030D-6E8A-4147-A177-3AD203B41FA5}">
                      <a16:colId xmlns:a16="http://schemas.microsoft.com/office/drawing/2014/main" xmlns="" val="20001"/>
                    </a:ext>
                  </a:extLst>
                </a:gridCol>
                <a:gridCol w="2080949">
                  <a:extLst>
                    <a:ext uri="{9D8B030D-6E8A-4147-A177-3AD203B41FA5}">
                      <a16:colId xmlns:a16="http://schemas.microsoft.com/office/drawing/2014/main" xmlns="" val="20002"/>
                    </a:ext>
                  </a:extLst>
                </a:gridCol>
                <a:gridCol w="2287851">
                  <a:extLst>
                    <a:ext uri="{9D8B030D-6E8A-4147-A177-3AD203B41FA5}">
                      <a16:colId xmlns:a16="http://schemas.microsoft.com/office/drawing/2014/main" xmlns="" val="20003"/>
                    </a:ext>
                  </a:extLst>
                </a:gridCol>
              </a:tblGrid>
              <a:tr h="813355">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71502" marR="71502" marT="35752" marB="35752"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L</a:t>
                      </a:r>
                      <a:r>
                        <a:rPr kumimoji="0" lang="en-US" altLang="zh-CN" sz="2400" b="0" i="0" u="none" strike="noStrike" cap="none" normalizeH="0" baseline="-3000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1</a:t>
                      </a: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rPr>
                        <a:t> </a:t>
                      </a:r>
                      <a:r>
                        <a:rPr kumimoji="0" lang="zh-CN" altLang="en-US" sz="2400" b="0" i="0" u="none" strike="noStrike" cap="none" normalizeH="0" baseline="0" dirty="0">
                          <a:ln>
                            <a:noFill/>
                          </a:ln>
                          <a:solidFill>
                            <a:schemeClr val="tx1"/>
                          </a:solidFill>
                          <a:effectLst/>
                          <a:latin typeface="微软雅黑" panose="020B0503020204020204" charset="-122"/>
                          <a:ea typeface="微软雅黑" panose="020B0503020204020204" charset="-122"/>
                        </a:rPr>
                        <a:t>两端的电压  </a:t>
                      </a:r>
                      <a:r>
                        <a:rPr kumimoji="0" lang="en-US" altLang="zh-CN" sz="2400" b="0" i="1"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U</a:t>
                      </a:r>
                      <a:r>
                        <a:rPr kumimoji="0" lang="en-US" altLang="zh-CN" sz="2400" b="0" i="0" u="none" strike="noStrike" cap="none" normalizeH="0" baseline="-3000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1</a:t>
                      </a: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rPr>
                        <a:t>/ V</a:t>
                      </a: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L</a:t>
                      </a:r>
                      <a:r>
                        <a:rPr kumimoji="0" lang="en-US" altLang="zh-CN" sz="2400" b="0" i="0" u="none" strike="noStrike" cap="none" normalizeH="0" baseline="-3000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2</a:t>
                      </a: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rPr>
                        <a:t> </a:t>
                      </a:r>
                      <a:r>
                        <a:rPr kumimoji="0" lang="zh-CN" altLang="en-US" sz="2400" b="0" i="0" u="none" strike="noStrike" cap="none" normalizeH="0" baseline="0" dirty="0">
                          <a:ln>
                            <a:noFill/>
                          </a:ln>
                          <a:solidFill>
                            <a:schemeClr val="tx1"/>
                          </a:solidFill>
                          <a:effectLst/>
                          <a:latin typeface="微软雅黑" panose="020B0503020204020204" charset="-122"/>
                          <a:ea typeface="微软雅黑" panose="020B0503020204020204" charset="-122"/>
                        </a:rPr>
                        <a:t>两端的电压 </a:t>
                      </a:r>
                      <a:r>
                        <a:rPr kumimoji="0" lang="en-US" altLang="zh-CN" sz="2400" b="0" i="1" u="none" strike="noStrike" cap="none" normalizeH="0" baseline="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U</a:t>
                      </a:r>
                      <a:r>
                        <a:rPr kumimoji="0" lang="en-US" altLang="zh-CN" sz="2400" b="0" i="0" u="none" strike="noStrike" cap="none" normalizeH="0" baseline="-30000"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2</a:t>
                      </a:r>
                      <a:r>
                        <a:rPr kumimoji="0" lang="en-US" altLang="zh-CN" sz="2400" b="0" i="0" u="none" strike="noStrike" cap="none" normalizeH="0" baseline="0" dirty="0">
                          <a:ln>
                            <a:noFill/>
                          </a:ln>
                          <a:solidFill>
                            <a:schemeClr val="tx1"/>
                          </a:solidFill>
                          <a:effectLst/>
                          <a:latin typeface="微软雅黑" panose="020B0503020204020204" charset="-122"/>
                          <a:ea typeface="微软雅黑" panose="020B0503020204020204" charset="-122"/>
                        </a:rPr>
                        <a:t>/ V</a:t>
                      </a: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400" b="0" i="0" u="none" strike="noStrike" cap="none" normalizeH="0" baseline="0" dirty="0">
                          <a:ln>
                            <a:noFill/>
                          </a:ln>
                          <a:solidFill>
                            <a:schemeClr val="tx1"/>
                          </a:solidFill>
                          <a:effectLst/>
                          <a:latin typeface="微软雅黑" panose="020B0503020204020204" charset="-122"/>
                          <a:ea typeface="微软雅黑" panose="020B0503020204020204" charset="-122"/>
                        </a:rPr>
                        <a:t>电源两端的电压</a:t>
                      </a:r>
                      <a:r>
                        <a:rPr kumimoji="0" lang="zh-CN" altLang="en-US" sz="2400" b="0" i="1" u="none" strike="noStrike" cap="none" normalizeH="0" baseline="0" dirty="0" smtClean="0">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U</a:t>
                      </a:r>
                      <a:r>
                        <a:rPr kumimoji="0" lang="en-US" altLang="zh-CN" sz="2400" b="0" i="1" u="none" strike="noStrike" cap="none" normalizeH="0" baseline="0" dirty="0" smtClean="0">
                          <a:ln>
                            <a:noFill/>
                          </a:ln>
                          <a:solidFill>
                            <a:schemeClr val="tx1"/>
                          </a:solidFill>
                          <a:effectLst/>
                          <a:latin typeface="微软雅黑" panose="020B0503020204020204" charset="-122"/>
                          <a:ea typeface="微软雅黑" panose="020B0503020204020204" charset="-122"/>
                          <a:cs typeface="+mn-cs"/>
                        </a:rPr>
                        <a:t>/ </a:t>
                      </a:r>
                      <a:r>
                        <a:rPr kumimoji="0" lang="zh-CN" altLang="en-US" sz="2400" b="0" i="0" u="none" strike="noStrike" cap="none" normalizeH="0" baseline="0" dirty="0" smtClean="0">
                          <a:ln>
                            <a:noFill/>
                          </a:ln>
                          <a:solidFill>
                            <a:schemeClr val="tx1"/>
                          </a:solidFill>
                          <a:effectLst/>
                          <a:latin typeface="微软雅黑" panose="020B0503020204020204" charset="-122"/>
                          <a:ea typeface="微软雅黑" panose="020B0503020204020204" charset="-122"/>
                        </a:rPr>
                        <a:t>V</a:t>
                      </a:r>
                      <a:endParaRPr kumimoji="0" lang="zh-CN" altLang="en-US" sz="2400" b="0" i="0" u="none" strike="noStrike" cap="none" normalizeH="0" baseline="0" dirty="0">
                        <a:ln>
                          <a:noFill/>
                        </a:ln>
                        <a:solidFill>
                          <a:schemeClr val="tx1"/>
                        </a:solidFill>
                        <a:effectLst/>
                        <a:latin typeface="微软雅黑" panose="020B0503020204020204" charset="-122"/>
                        <a:ea typeface="微软雅黑" panose="020B0503020204020204" charset="-122"/>
                      </a:endParaRPr>
                    </a:p>
                  </a:txBody>
                  <a:tcPr marL="71502" marR="71502" marT="35752" marB="35752"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28575"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381000">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0" i="0" u="none" strike="noStrike" cap="none" normalizeH="0" baseline="0" dirty="0" smtClean="0">
                          <a:ln>
                            <a:noFill/>
                          </a:ln>
                          <a:solidFill>
                            <a:schemeClr val="tx1"/>
                          </a:solidFill>
                          <a:effectLst/>
                          <a:latin typeface="Calibri" panose="020F0502020204030204" pitchFamily="34" charset="0"/>
                          <a:ea typeface="黑体" panose="02010609060101010101" pitchFamily="49" charset="-122"/>
                        </a:rPr>
                        <a:t>1</a:t>
                      </a: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12700" cap="flat" cmpd="sng" algn="ctr">
                      <a:solidFill>
                        <a:srgbClr val="0066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98255">
                <a:tc>
                  <a:txBody>
                    <a:body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0" i="0" u="none" strike="noStrike" cap="none" normalizeH="0" baseline="0" dirty="0" smtClean="0">
                          <a:ln>
                            <a:noFill/>
                          </a:ln>
                          <a:solidFill>
                            <a:schemeClr val="tx1"/>
                          </a:solidFill>
                          <a:effectLst/>
                          <a:latin typeface="Calibri" panose="020F0502020204030204" pitchFamily="34" charset="0"/>
                          <a:ea typeface="黑体" panose="02010609060101010101" pitchFamily="49" charset="-122"/>
                        </a:rPr>
                        <a:t>2</a:t>
                      </a: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28575"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12700"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tx1"/>
                        </a:solidFill>
                        <a:effectLst/>
                        <a:latin typeface="Calibri" panose="020F0502020204030204" pitchFamily="34" charset="0"/>
                        <a:ea typeface="黑体" panose="02010609060101010101" pitchFamily="49" charset="-122"/>
                      </a:endParaRPr>
                    </a:p>
                  </a:txBody>
                  <a:tcPr marL="71502" marR="71502" marT="35752" marB="35752" horzOverflow="overflow">
                    <a:lnL w="12700" cap="flat" cmpd="sng" algn="ctr">
                      <a:solidFill>
                        <a:srgbClr val="0066CC"/>
                      </a:solidFill>
                      <a:prstDash val="solid"/>
                      <a:round/>
                      <a:headEnd type="none" w="med" len="med"/>
                      <a:tailEnd type="none" w="med" len="med"/>
                    </a:lnL>
                    <a:lnR w="28575" cap="flat" cmpd="sng" algn="ctr">
                      <a:solidFill>
                        <a:srgbClr val="0066CC"/>
                      </a:solidFill>
                      <a:prstDash val="solid"/>
                      <a:round/>
                      <a:headEnd type="none" w="med" len="med"/>
                      <a:tailEnd type="none" w="med" len="med"/>
                    </a:lnR>
                    <a:lnT w="12700" cap="flat" cmpd="sng" algn="ctr">
                      <a:solidFill>
                        <a:srgbClr val="0066CC"/>
                      </a:solidFill>
                      <a:prstDash val="solid"/>
                      <a:round/>
                      <a:headEnd type="none" w="med" len="med"/>
                      <a:tailEnd type="none" w="med" len="med"/>
                    </a:lnT>
                    <a:lnB w="28575" cap="flat" cmpd="sng" algn="ctr">
                      <a:solidFill>
                        <a:srgbClr val="0066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4" name="TextBox 3"/>
          <p:cNvSpPr txBox="1">
            <a:spLocks noChangeArrowheads="1"/>
          </p:cNvSpPr>
          <p:nvPr/>
        </p:nvSpPr>
        <p:spPr bwMode="auto">
          <a:xfrm>
            <a:off x="2320135" y="2071216"/>
            <a:ext cx="725487"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rgbClr val="FF0000"/>
                </a:solidFill>
                <a:latin typeface="Calibri" panose="020F050202020403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dirty="0"/>
              <a:t>3V</a:t>
            </a:r>
            <a:endParaRPr lang="zh-CN" altLang="en-US" dirty="0"/>
          </a:p>
        </p:txBody>
      </p:sp>
      <p:sp>
        <p:nvSpPr>
          <p:cNvPr id="5" name="TextBox 4"/>
          <p:cNvSpPr txBox="1">
            <a:spLocks noChangeArrowheads="1"/>
          </p:cNvSpPr>
          <p:nvPr/>
        </p:nvSpPr>
        <p:spPr bwMode="auto">
          <a:xfrm>
            <a:off x="4332287" y="2071216"/>
            <a:ext cx="725487"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dirty="0">
                <a:solidFill>
                  <a:srgbClr val="FF0000"/>
                </a:solidFill>
                <a:latin typeface="Calibri" panose="020F0502020204030204" pitchFamily="34" charset="0"/>
              </a:rPr>
              <a:t>3V</a:t>
            </a:r>
            <a:endParaRPr lang="zh-CN" altLang="en-US" sz="2400" dirty="0">
              <a:solidFill>
                <a:srgbClr val="FF0000"/>
              </a:solidFill>
              <a:latin typeface="Calibri" panose="020F0502020204030204" pitchFamily="34" charset="0"/>
            </a:endParaRPr>
          </a:p>
        </p:txBody>
      </p:sp>
      <p:sp>
        <p:nvSpPr>
          <p:cNvPr id="6" name="TextBox 5"/>
          <p:cNvSpPr txBox="1">
            <a:spLocks noChangeArrowheads="1"/>
          </p:cNvSpPr>
          <p:nvPr/>
        </p:nvSpPr>
        <p:spPr bwMode="auto">
          <a:xfrm>
            <a:off x="6419849" y="1610841"/>
            <a:ext cx="72548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dirty="0">
                <a:solidFill>
                  <a:srgbClr val="FF0000"/>
                </a:solidFill>
                <a:latin typeface="Calibri" panose="020F0502020204030204" pitchFamily="34" charset="0"/>
              </a:rPr>
              <a:t>3V</a:t>
            </a:r>
            <a:endParaRPr lang="zh-CN" altLang="en-US" sz="2400" dirty="0">
              <a:solidFill>
                <a:srgbClr val="FF0000"/>
              </a:solidFill>
              <a:latin typeface="Calibri" panose="020F0502020204030204" pitchFamily="34" charset="0"/>
            </a:endParaRPr>
          </a:p>
        </p:txBody>
      </p:sp>
      <p:sp>
        <p:nvSpPr>
          <p:cNvPr id="7" name="TextBox 6"/>
          <p:cNvSpPr txBox="1">
            <a:spLocks noChangeArrowheads="1"/>
          </p:cNvSpPr>
          <p:nvPr/>
        </p:nvSpPr>
        <p:spPr bwMode="auto">
          <a:xfrm>
            <a:off x="2320135" y="1610841"/>
            <a:ext cx="725487"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dirty="0">
                <a:solidFill>
                  <a:srgbClr val="FF0000"/>
                </a:solidFill>
                <a:latin typeface="Calibri" panose="020F0502020204030204" pitchFamily="34" charset="0"/>
              </a:rPr>
              <a:t>3V</a:t>
            </a:r>
            <a:endParaRPr lang="zh-CN" altLang="en-US" sz="2400" dirty="0">
              <a:solidFill>
                <a:srgbClr val="FF0000"/>
              </a:solidFill>
              <a:latin typeface="Calibri" panose="020F0502020204030204" pitchFamily="34" charset="0"/>
            </a:endParaRPr>
          </a:p>
        </p:txBody>
      </p:sp>
      <p:sp>
        <p:nvSpPr>
          <p:cNvPr id="8" name="TextBox 7"/>
          <p:cNvSpPr txBox="1">
            <a:spLocks noChangeArrowheads="1"/>
          </p:cNvSpPr>
          <p:nvPr/>
        </p:nvSpPr>
        <p:spPr bwMode="auto">
          <a:xfrm>
            <a:off x="4331229" y="1610841"/>
            <a:ext cx="725487"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rgbClr val="FF0000"/>
                </a:solidFill>
                <a:latin typeface="Calibri" panose="020F050202020403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dirty="0"/>
              <a:t>3V</a:t>
            </a:r>
            <a:endParaRPr lang="zh-CN" altLang="en-US" dirty="0"/>
          </a:p>
        </p:txBody>
      </p:sp>
      <p:sp>
        <p:nvSpPr>
          <p:cNvPr id="9" name="TextBox 8"/>
          <p:cNvSpPr txBox="1">
            <a:spLocks noChangeArrowheads="1"/>
          </p:cNvSpPr>
          <p:nvPr/>
        </p:nvSpPr>
        <p:spPr bwMode="auto">
          <a:xfrm>
            <a:off x="6419849" y="2071214"/>
            <a:ext cx="725488"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dirty="0">
                <a:solidFill>
                  <a:srgbClr val="FF0000"/>
                </a:solidFill>
                <a:latin typeface="Calibri" panose="020F0502020204030204" pitchFamily="34" charset="0"/>
              </a:rPr>
              <a:t>3V</a:t>
            </a:r>
            <a:endParaRPr lang="zh-CN" altLang="en-US" sz="2400" dirty="0">
              <a:solidFill>
                <a:srgbClr val="FF0000"/>
              </a:solidFill>
              <a:latin typeface="Calibri" panose="020F0502020204030204" pitchFamily="34" charset="0"/>
            </a:endParaRPr>
          </a:p>
        </p:txBody>
      </p:sp>
      <p:sp>
        <p:nvSpPr>
          <p:cNvPr id="10" name="Rectangle 4"/>
          <p:cNvSpPr>
            <a:spLocks noChangeArrowheads="1"/>
          </p:cNvSpPr>
          <p:nvPr/>
        </p:nvSpPr>
        <p:spPr bwMode="auto">
          <a:xfrm>
            <a:off x="261145" y="2751331"/>
            <a:ext cx="1380331" cy="368935"/>
          </a:xfrm>
          <a:prstGeom prst="rect">
            <a:avLst/>
          </a:prstGeom>
          <a:noFill/>
          <a:ln w="12700" cap="flat">
            <a:noFill/>
            <a:miter lim="400000"/>
          </a:ln>
          <a:effectLst/>
        </p:spPr>
        <p:txBody>
          <a:bodyPr wrap="squar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得出</a:t>
            </a:r>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结论</a:t>
            </a:r>
          </a:p>
        </p:txBody>
      </p:sp>
      <p:sp>
        <p:nvSpPr>
          <p:cNvPr id="11" name="TextBox 10"/>
          <p:cNvSpPr txBox="1"/>
          <p:nvPr/>
        </p:nvSpPr>
        <p:spPr>
          <a:xfrm>
            <a:off x="888999" y="1210733"/>
            <a:ext cx="75247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次数</a:t>
            </a:r>
            <a:endPar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12" name="TextBox 11"/>
          <p:cNvSpPr txBox="1"/>
          <p:nvPr/>
        </p:nvSpPr>
        <p:spPr>
          <a:xfrm>
            <a:off x="999332" y="772641"/>
            <a:ext cx="88053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物理量</a:t>
            </a:r>
            <a:endParaRPr kumimoji="0" lang="zh-CN" altLang="en-US"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13" name="矩形 12"/>
          <p:cNvSpPr/>
          <p:nvPr/>
        </p:nvSpPr>
        <p:spPr>
          <a:xfrm>
            <a:off x="1857778" y="2687019"/>
            <a:ext cx="5416868" cy="497957"/>
          </a:xfrm>
          <a:prstGeom prst="rect">
            <a:avLst/>
          </a:prstGeom>
        </p:spPr>
        <p:txBody>
          <a:bodyPr wrap="none">
            <a:spAutoFit/>
          </a:bodyPr>
          <a:lstStyle/>
          <a:p>
            <a:pPr eaLnBrk="0" hangingPunct="0">
              <a:lnSpc>
                <a:spcPct val="120000"/>
              </a:lnSpc>
            </a:pPr>
            <a:r>
              <a:rPr lang="zh-CN" altLang="en-US" sz="2400" dirty="0">
                <a:solidFill>
                  <a:srgbClr val="FF0000"/>
                </a:solidFill>
                <a:latin typeface="微软雅黑" panose="020B0503020204020204" charset="-122"/>
                <a:ea typeface="微软雅黑" panose="020B0503020204020204" charset="-122"/>
              </a:rPr>
              <a:t>并联电路总电压等于各支路两端电压。</a:t>
            </a:r>
          </a:p>
        </p:txBody>
      </p:sp>
      <p:sp>
        <p:nvSpPr>
          <p:cNvPr id="14" name="矩形 13"/>
          <p:cNvSpPr/>
          <p:nvPr/>
        </p:nvSpPr>
        <p:spPr>
          <a:xfrm>
            <a:off x="6151828" y="3831063"/>
            <a:ext cx="1407758" cy="496867"/>
          </a:xfrm>
          <a:prstGeom prst="rect">
            <a:avLst/>
          </a:prstGeom>
        </p:spPr>
        <p:txBody>
          <a:bodyPr wrap="none">
            <a:spAutoFit/>
          </a:bodyPr>
          <a:lstStyle/>
          <a:p>
            <a:pPr algn="ctr">
              <a:lnSpc>
                <a:spcPct val="120000"/>
              </a:lnSpc>
            </a:pPr>
            <a:r>
              <a:rPr lang="zh-CN" altLang="en-US" sz="2400" b="1" i="1" dirty="0">
                <a:solidFill>
                  <a:srgbClr val="FF0000"/>
                </a:solidFill>
                <a:latin typeface="Times New Roman" panose="02020603050405020304" pitchFamily="18" charset="0"/>
              </a:rPr>
              <a:t>U</a:t>
            </a:r>
            <a:r>
              <a:rPr lang="zh-CN" altLang="en-US" sz="2400" b="1" dirty="0">
                <a:solidFill>
                  <a:srgbClr val="FF0000"/>
                </a:solidFill>
                <a:latin typeface="Times New Roman" panose="02020603050405020304" pitchFamily="18" charset="0"/>
              </a:rPr>
              <a:t>=</a:t>
            </a:r>
            <a:r>
              <a:rPr lang="zh-CN" altLang="en-US" sz="2400" b="1" i="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a:t>
            </a:r>
            <a:r>
              <a:rPr lang="zh-CN" altLang="en-US" sz="2400" b="1" i="1" dirty="0">
                <a:solidFill>
                  <a:srgbClr val="FF0000"/>
                </a:solidFill>
                <a:latin typeface="Times New Roman" panose="02020603050405020304" pitchFamily="18" charset="0"/>
              </a:rPr>
              <a:t>U</a:t>
            </a:r>
            <a:r>
              <a:rPr lang="zh-CN" altLang="en-US" sz="2400" b="1" baseline="-25000" dirty="0">
                <a:solidFill>
                  <a:srgbClr val="FF0000"/>
                </a:solidFill>
                <a:latin typeface="Times New Roman" panose="02020603050405020304" pitchFamily="18" charset="0"/>
              </a:rPr>
              <a:t>2</a:t>
            </a:r>
          </a:p>
        </p:txBody>
      </p:sp>
      <p:grpSp>
        <p:nvGrpSpPr>
          <p:cNvPr id="15" name="组合 14"/>
          <p:cNvGrpSpPr/>
          <p:nvPr/>
        </p:nvGrpSpPr>
        <p:grpSpPr>
          <a:xfrm>
            <a:off x="2474444" y="3066626"/>
            <a:ext cx="2880000" cy="2017190"/>
            <a:chOff x="2072590" y="1675572"/>
            <a:chExt cx="3060700" cy="3091305"/>
          </a:xfrm>
        </p:grpSpPr>
        <p:grpSp>
          <p:nvGrpSpPr>
            <p:cNvPr id="16" name="组合 15"/>
            <p:cNvGrpSpPr/>
            <p:nvPr/>
          </p:nvGrpSpPr>
          <p:grpSpPr bwMode="auto">
            <a:xfrm>
              <a:off x="2072590" y="1675572"/>
              <a:ext cx="3060700" cy="2847526"/>
              <a:chOff x="3" y="-5"/>
              <a:chExt cx="1838" cy="1830"/>
            </a:xfrm>
          </p:grpSpPr>
          <p:sp>
            <p:nvSpPr>
              <p:cNvPr id="30" name="矩形 26630"/>
              <p:cNvSpPr>
                <a:spLocks noChangeArrowheads="1"/>
              </p:cNvSpPr>
              <p:nvPr/>
            </p:nvSpPr>
            <p:spPr bwMode="auto">
              <a:xfrm>
                <a:off x="3" y="608"/>
                <a:ext cx="1838" cy="998"/>
              </a:xfrm>
              <a:prstGeom prst="rect">
                <a:avLst/>
              </a:prstGeom>
              <a:solidFill>
                <a:schemeClr val="bg1"/>
              </a:solidFill>
              <a:ln w="28575">
                <a:solidFill>
                  <a:schemeClr val="tx1"/>
                </a:solidFill>
                <a:miter lim="800000"/>
              </a:ln>
            </p:spPr>
            <p:txBody>
              <a:bodyPr/>
              <a:lstStyle/>
              <a:p>
                <a:endParaRPr lang="zh-CN" altLang="en-US"/>
              </a:p>
            </p:txBody>
          </p:sp>
          <p:sp>
            <p:nvSpPr>
              <p:cNvPr id="31" name="矩形 26631"/>
              <p:cNvSpPr>
                <a:spLocks noChangeArrowheads="1"/>
              </p:cNvSpPr>
              <p:nvPr/>
            </p:nvSpPr>
            <p:spPr bwMode="auto">
              <a:xfrm>
                <a:off x="390" y="306"/>
                <a:ext cx="1089" cy="635"/>
              </a:xfrm>
              <a:prstGeom prst="rect">
                <a:avLst/>
              </a:prstGeom>
              <a:solidFill>
                <a:schemeClr val="bg1"/>
              </a:solidFill>
              <a:ln w="28575">
                <a:solidFill>
                  <a:schemeClr val="tx1"/>
                </a:solidFill>
                <a:miter lim="800000"/>
              </a:ln>
            </p:spPr>
            <p:txBody>
              <a:bodyPr/>
              <a:lstStyle/>
              <a:p>
                <a:endParaRPr lang="zh-CN" altLang="en-US"/>
              </a:p>
            </p:txBody>
          </p:sp>
          <p:sp>
            <p:nvSpPr>
              <p:cNvPr id="32" name="AutoShape 187"/>
              <p:cNvSpPr>
                <a:spLocks noChangeArrowheads="1"/>
              </p:cNvSpPr>
              <p:nvPr/>
            </p:nvSpPr>
            <p:spPr bwMode="auto">
              <a:xfrm>
                <a:off x="841" y="181"/>
                <a:ext cx="248" cy="233"/>
              </a:xfrm>
              <a:prstGeom prst="flowChartSummingJunction">
                <a:avLst/>
              </a:prstGeom>
              <a:solidFill>
                <a:srgbClr val="FFFFFF"/>
              </a:solidFill>
              <a:ln w="28575">
                <a:solidFill>
                  <a:schemeClr val="tx1"/>
                </a:solidFill>
                <a:round/>
              </a:ln>
            </p:spPr>
            <p:txBody>
              <a:bodyPr wrap="none" anchor="ctr"/>
              <a:lstStyle/>
              <a:p>
                <a:endParaRPr lang="zh-CN" altLang="en-US" sz="1800"/>
              </a:p>
            </p:txBody>
          </p:sp>
          <p:sp>
            <p:nvSpPr>
              <p:cNvPr id="33" name="AutoShape 187"/>
              <p:cNvSpPr>
                <a:spLocks noChangeArrowheads="1"/>
              </p:cNvSpPr>
              <p:nvPr/>
            </p:nvSpPr>
            <p:spPr bwMode="auto">
              <a:xfrm>
                <a:off x="841" y="834"/>
                <a:ext cx="241" cy="239"/>
              </a:xfrm>
              <a:prstGeom prst="flowChartSummingJunction">
                <a:avLst/>
              </a:prstGeom>
              <a:solidFill>
                <a:srgbClr val="FFFFFF"/>
              </a:solidFill>
              <a:ln w="28575">
                <a:solidFill>
                  <a:schemeClr val="tx1"/>
                </a:solidFill>
                <a:round/>
              </a:ln>
            </p:spPr>
            <p:txBody>
              <a:bodyPr wrap="none" anchor="ctr"/>
              <a:lstStyle/>
              <a:p>
                <a:endParaRPr lang="zh-CN" altLang="en-US" sz="1800"/>
              </a:p>
            </p:txBody>
          </p:sp>
          <p:grpSp>
            <p:nvGrpSpPr>
              <p:cNvPr id="34" name="组合 26634"/>
              <p:cNvGrpSpPr/>
              <p:nvPr/>
            </p:nvGrpSpPr>
            <p:grpSpPr bwMode="auto">
              <a:xfrm flipH="1">
                <a:off x="477" y="1497"/>
                <a:ext cx="85" cy="328"/>
                <a:chOff x="0" y="0"/>
                <a:chExt cx="85" cy="340"/>
              </a:xfrm>
            </p:grpSpPr>
            <p:sp>
              <p:nvSpPr>
                <p:cNvPr id="43" name="Rectangle 23"/>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44" name="Line 24"/>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45" name="Line 25"/>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35" name="Text Box 109"/>
              <p:cNvSpPr txBox="1">
                <a:spLocks noChangeArrowheads="1"/>
              </p:cNvSpPr>
              <p:nvPr/>
            </p:nvSpPr>
            <p:spPr bwMode="auto">
              <a:xfrm>
                <a:off x="1082" y="-5"/>
                <a:ext cx="341" cy="3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b="1" dirty="0">
                    <a:latin typeface="Times New Roman" panose="02020603050405020304" pitchFamily="18" charset="0"/>
                  </a:rPr>
                  <a:t>L</a:t>
                </a:r>
                <a:r>
                  <a:rPr lang="en-US" altLang="zh-CN" b="1" baseline="-25000" dirty="0">
                    <a:latin typeface="Times New Roman" panose="02020603050405020304" pitchFamily="18" charset="0"/>
                  </a:rPr>
                  <a:t>1</a:t>
                </a:r>
              </a:p>
            </p:txBody>
          </p:sp>
          <p:grpSp>
            <p:nvGrpSpPr>
              <p:cNvPr id="36" name="组合 26639"/>
              <p:cNvGrpSpPr/>
              <p:nvPr/>
            </p:nvGrpSpPr>
            <p:grpSpPr bwMode="auto">
              <a:xfrm>
                <a:off x="1134" y="1565"/>
                <a:ext cx="283" cy="165"/>
                <a:chOff x="0" y="0"/>
                <a:chExt cx="256" cy="142"/>
              </a:xfrm>
            </p:grpSpPr>
            <p:sp>
              <p:nvSpPr>
                <p:cNvPr id="40"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41"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42"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en-US" sz="1800"/>
                </a:p>
              </p:txBody>
            </p:sp>
          </p:grpSp>
          <p:sp>
            <p:nvSpPr>
              <p:cNvPr id="37" name="Text Box 109"/>
              <p:cNvSpPr txBox="1">
                <a:spLocks noChangeArrowheads="1"/>
              </p:cNvSpPr>
              <p:nvPr/>
            </p:nvSpPr>
            <p:spPr bwMode="auto">
              <a:xfrm>
                <a:off x="1082" y="617"/>
                <a:ext cx="371" cy="3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b="1" dirty="0">
                    <a:latin typeface="Times New Roman" panose="02020603050405020304" pitchFamily="18" charset="0"/>
                  </a:rPr>
                  <a:t>L</a:t>
                </a:r>
                <a:r>
                  <a:rPr lang="en-US" altLang="zh-CN" b="1" baseline="-25000" dirty="0">
                    <a:latin typeface="Times New Roman" panose="02020603050405020304" pitchFamily="18" charset="0"/>
                  </a:rPr>
                  <a:t>2</a:t>
                </a:r>
              </a:p>
            </p:txBody>
          </p:sp>
          <p:sp>
            <p:nvSpPr>
              <p:cNvPr id="38" name="Oval 125"/>
              <p:cNvSpPr>
                <a:spLocks noChangeArrowheads="1"/>
              </p:cNvSpPr>
              <p:nvPr/>
            </p:nvSpPr>
            <p:spPr bwMode="auto">
              <a:xfrm rot="5400000" flipV="1">
                <a:off x="1441" y="622"/>
                <a:ext cx="55" cy="57"/>
              </a:xfrm>
              <a:prstGeom prst="ellipse">
                <a:avLst/>
              </a:pr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vert="eaVert" wrap="none" anchor="ctr"/>
              <a:lstStyle/>
              <a:p>
                <a:endParaRPr lang="zh-CN" altLang="en-US" sz="1800"/>
              </a:p>
            </p:txBody>
          </p:sp>
          <p:sp>
            <p:nvSpPr>
              <p:cNvPr id="39" name="Oval 125"/>
              <p:cNvSpPr>
                <a:spLocks noChangeArrowheads="1"/>
              </p:cNvSpPr>
              <p:nvPr/>
            </p:nvSpPr>
            <p:spPr bwMode="auto">
              <a:xfrm rot="5400000" flipV="1">
                <a:off x="341" y="622"/>
                <a:ext cx="55" cy="57"/>
              </a:xfrm>
              <a:prstGeom prst="ellipse">
                <a:avLst/>
              </a:pr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vert="eaVert" wrap="none" anchor="ctr"/>
              <a:lstStyle/>
              <a:p>
                <a:endParaRPr lang="zh-CN" altLang="en-US" sz="1800"/>
              </a:p>
            </p:txBody>
          </p:sp>
        </p:grpSp>
        <p:grpSp>
          <p:nvGrpSpPr>
            <p:cNvPr id="17" name="组合 16"/>
            <p:cNvGrpSpPr/>
            <p:nvPr/>
          </p:nvGrpSpPr>
          <p:grpSpPr bwMode="auto">
            <a:xfrm>
              <a:off x="2715295" y="3201002"/>
              <a:ext cx="1873250" cy="730249"/>
              <a:chOff x="91" y="-314"/>
              <a:chExt cx="1180" cy="460"/>
            </a:xfrm>
          </p:grpSpPr>
          <p:sp>
            <p:nvSpPr>
              <p:cNvPr id="26" name="直接连接符 26647"/>
              <p:cNvSpPr>
                <a:spLocks noChangeShapeType="1"/>
              </p:cNvSpPr>
              <p:nvPr/>
            </p:nvSpPr>
            <p:spPr bwMode="auto">
              <a:xfrm>
                <a:off x="99" y="-295"/>
                <a:ext cx="0" cy="295"/>
              </a:xfrm>
              <a:prstGeom prst="line">
                <a:avLst/>
              </a:prstGeom>
              <a:noFill/>
              <a:ln w="19050">
                <a:solidFill>
                  <a:srgbClr val="0033CC"/>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7" name="直接连接符 26648"/>
              <p:cNvSpPr>
                <a:spLocks noChangeShapeType="1"/>
              </p:cNvSpPr>
              <p:nvPr/>
            </p:nvSpPr>
            <p:spPr bwMode="auto">
              <a:xfrm>
                <a:off x="1253" y="-314"/>
                <a:ext cx="0" cy="295"/>
              </a:xfrm>
              <a:prstGeom prst="line">
                <a:avLst/>
              </a:prstGeom>
              <a:noFill/>
              <a:ln w="19050">
                <a:solidFill>
                  <a:srgbClr val="0033CC"/>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8" name="直接连接符 26649"/>
              <p:cNvSpPr>
                <a:spLocks noChangeShapeType="1"/>
              </p:cNvSpPr>
              <p:nvPr/>
            </p:nvSpPr>
            <p:spPr bwMode="auto">
              <a:xfrm>
                <a:off x="91" y="-185"/>
                <a:ext cx="1180" cy="0"/>
              </a:xfrm>
              <a:prstGeom prst="line">
                <a:avLst/>
              </a:prstGeom>
              <a:noFill/>
              <a:ln w="19050">
                <a:solidFill>
                  <a:srgbClr val="0033CC"/>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9" name="矩形 26650"/>
              <p:cNvSpPr>
                <a:spLocks noChangeArrowheads="1"/>
              </p:cNvSpPr>
              <p:nvPr/>
            </p:nvSpPr>
            <p:spPr bwMode="auto">
              <a:xfrm>
                <a:off x="566" y="-211"/>
                <a:ext cx="285" cy="35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18000" tIns="0" rIns="18000" bIns="0">
                <a:spAutoFit/>
              </a:bodyPr>
              <a:lstStyle/>
              <a:p>
                <a:r>
                  <a:rPr lang="zh-CN" altLang="en-US" sz="2400" b="1" i="1" dirty="0">
                    <a:solidFill>
                      <a:srgbClr val="CC0000"/>
                    </a:solidFill>
                    <a:latin typeface="Times New Roman" panose="02020603050405020304" pitchFamily="18" charset="0"/>
                  </a:rPr>
                  <a:t>U</a:t>
                </a:r>
                <a:r>
                  <a:rPr lang="zh-CN" altLang="en-US" sz="2400" b="1" baseline="-25000" dirty="0">
                    <a:solidFill>
                      <a:srgbClr val="CC0000"/>
                    </a:solidFill>
                    <a:latin typeface="Times New Roman" panose="02020603050405020304" pitchFamily="18" charset="0"/>
                  </a:rPr>
                  <a:t>2</a:t>
                </a:r>
                <a:endParaRPr lang="en-US" altLang="zh-CN" sz="2400" b="1" baseline="-25000" dirty="0">
                  <a:solidFill>
                    <a:srgbClr val="CC0000"/>
                  </a:solidFill>
                  <a:latin typeface="Times New Roman" panose="02020603050405020304" pitchFamily="18" charset="0"/>
                </a:endParaRPr>
              </a:p>
            </p:txBody>
          </p:sp>
        </p:grpSp>
        <p:grpSp>
          <p:nvGrpSpPr>
            <p:cNvPr id="18" name="组合 17"/>
            <p:cNvGrpSpPr/>
            <p:nvPr/>
          </p:nvGrpSpPr>
          <p:grpSpPr bwMode="auto">
            <a:xfrm>
              <a:off x="2728929" y="2358237"/>
              <a:ext cx="1801813" cy="566738"/>
              <a:chOff x="69" y="-66"/>
              <a:chExt cx="1135" cy="357"/>
            </a:xfrm>
          </p:grpSpPr>
          <p:sp>
            <p:nvSpPr>
              <p:cNvPr id="24" name="直接连接符 26652"/>
              <p:cNvSpPr>
                <a:spLocks noChangeShapeType="1"/>
              </p:cNvSpPr>
              <p:nvPr/>
            </p:nvSpPr>
            <p:spPr bwMode="auto">
              <a:xfrm flipV="1">
                <a:off x="69" y="105"/>
                <a:ext cx="1135" cy="15"/>
              </a:xfrm>
              <a:prstGeom prst="line">
                <a:avLst/>
              </a:prstGeom>
              <a:noFill/>
              <a:ln w="19050">
                <a:solidFill>
                  <a:srgbClr val="0033CC"/>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5" name="矩形 26653"/>
              <p:cNvSpPr>
                <a:spLocks noChangeArrowheads="1"/>
              </p:cNvSpPr>
              <p:nvPr/>
            </p:nvSpPr>
            <p:spPr bwMode="auto">
              <a:xfrm>
                <a:off x="370" y="-66"/>
                <a:ext cx="330" cy="35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36000" tIns="0" rIns="36000" bIns="0">
                <a:spAutoFit/>
              </a:bodyPr>
              <a:lstStyle/>
              <a:p>
                <a:r>
                  <a:rPr lang="zh-CN" altLang="en-US" sz="2400" b="1" i="1" dirty="0">
                    <a:solidFill>
                      <a:srgbClr val="CC0000"/>
                    </a:solidFill>
                    <a:latin typeface="Times New Roman" panose="02020603050405020304" pitchFamily="18" charset="0"/>
                  </a:rPr>
                  <a:t>U</a:t>
                </a:r>
                <a:r>
                  <a:rPr lang="zh-CN" altLang="en-US" sz="2400" b="1" baseline="-25000" dirty="0">
                    <a:solidFill>
                      <a:srgbClr val="CC0000"/>
                    </a:solidFill>
                    <a:latin typeface="Times New Roman" panose="02020603050405020304" pitchFamily="18" charset="0"/>
                  </a:rPr>
                  <a:t>1</a:t>
                </a:r>
              </a:p>
            </p:txBody>
          </p:sp>
        </p:grpSp>
        <p:grpSp>
          <p:nvGrpSpPr>
            <p:cNvPr id="19" name="组合 18"/>
            <p:cNvGrpSpPr/>
            <p:nvPr/>
          </p:nvGrpSpPr>
          <p:grpSpPr bwMode="auto">
            <a:xfrm>
              <a:off x="2367602" y="4196964"/>
              <a:ext cx="1501775" cy="569913"/>
              <a:chOff x="6" y="-11"/>
              <a:chExt cx="946" cy="359"/>
            </a:xfrm>
          </p:grpSpPr>
          <p:sp>
            <p:nvSpPr>
              <p:cNvPr id="20" name="直接连接符 26655"/>
              <p:cNvSpPr>
                <a:spLocks noChangeShapeType="1"/>
              </p:cNvSpPr>
              <p:nvPr/>
            </p:nvSpPr>
            <p:spPr bwMode="auto">
              <a:xfrm>
                <a:off x="6" y="-11"/>
                <a:ext cx="0" cy="295"/>
              </a:xfrm>
              <a:prstGeom prst="line">
                <a:avLst/>
              </a:prstGeom>
              <a:noFill/>
              <a:ln w="19050">
                <a:solidFill>
                  <a:srgbClr val="0033CC"/>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 name="直接连接符 26656"/>
              <p:cNvSpPr>
                <a:spLocks noChangeShapeType="1"/>
              </p:cNvSpPr>
              <p:nvPr/>
            </p:nvSpPr>
            <p:spPr bwMode="auto">
              <a:xfrm>
                <a:off x="952" y="0"/>
                <a:ext cx="0" cy="295"/>
              </a:xfrm>
              <a:prstGeom prst="line">
                <a:avLst/>
              </a:prstGeom>
              <a:noFill/>
              <a:ln w="19050">
                <a:solidFill>
                  <a:srgbClr val="0033CC"/>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2" name="直接连接符 26657"/>
              <p:cNvSpPr>
                <a:spLocks noChangeShapeType="1"/>
              </p:cNvSpPr>
              <p:nvPr/>
            </p:nvSpPr>
            <p:spPr bwMode="auto">
              <a:xfrm>
                <a:off x="54" y="194"/>
                <a:ext cx="885" cy="0"/>
              </a:xfrm>
              <a:prstGeom prst="line">
                <a:avLst/>
              </a:prstGeom>
              <a:noFill/>
              <a:ln w="19050">
                <a:solidFill>
                  <a:srgbClr val="0033CC"/>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3" name="矩形 26658"/>
              <p:cNvSpPr>
                <a:spLocks noChangeArrowheads="1"/>
              </p:cNvSpPr>
              <p:nvPr/>
            </p:nvSpPr>
            <p:spPr bwMode="auto">
              <a:xfrm>
                <a:off x="533" y="-9"/>
                <a:ext cx="240" cy="35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lIns="18000" tIns="0" rIns="18000" bIns="0">
                <a:spAutoFit/>
              </a:bodyPr>
              <a:lstStyle/>
              <a:p>
                <a:r>
                  <a:rPr lang="zh-CN" altLang="en-US" sz="2400" b="1" i="1" dirty="0">
                    <a:solidFill>
                      <a:srgbClr val="CC0000"/>
                    </a:solidFill>
                    <a:latin typeface="Times New Roman" panose="02020603050405020304" pitchFamily="18" charset="0"/>
                  </a:rPr>
                  <a:t>U</a:t>
                </a:r>
                <a:endParaRPr lang="zh-CN" altLang="en-US" sz="2400" b="1" baseline="-25000" dirty="0">
                  <a:solidFill>
                    <a:srgbClr val="CC0000"/>
                  </a:solidFill>
                  <a:latin typeface="Times New Roman" panose="02020603050405020304" pitchFamily="18" charset="0"/>
                </a:endParaRPr>
              </a:p>
            </p:txBody>
          </p:sp>
        </p:gr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bldLvl="0" animBg="1"/>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227129" y="210080"/>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想想做做</a:t>
            </a:r>
            <a:endParaRPr lang="zh-CN" altLang="en-US" sz="2400" b="1" dirty="0">
              <a:solidFill>
                <a:srgbClr val="007E27"/>
              </a:solidFill>
              <a:latin typeface="微软雅黑" panose="020B0503020204020204" charset="-122"/>
              <a:ea typeface="微软雅黑" panose="020B0503020204020204" charset="-122"/>
              <a:cs typeface="微软雅黑" panose="020B0503020204020204" charset="-122"/>
            </a:endParaRPr>
          </a:p>
        </p:txBody>
      </p:sp>
      <p:sp>
        <p:nvSpPr>
          <p:cNvPr id="3" name="Rectangle 3"/>
          <p:cNvSpPr txBox="1"/>
          <p:nvPr/>
        </p:nvSpPr>
        <p:spPr>
          <a:xfrm>
            <a:off x="403755" y="672545"/>
            <a:ext cx="8229600" cy="1723522"/>
          </a:xfrm>
          <a:prstGeom prst="rect">
            <a:avLst/>
          </a:prstGeom>
          <a:ln w="12700">
            <a:miter lim="400000"/>
          </a:ln>
        </p:spPr>
        <p:txBody>
          <a:bodyPr lIns="45719" rIns="45719"/>
          <a:lstStyle>
            <a:lvl1pPr marL="342900" indent="-342900">
              <a:spcBef>
                <a:spcPts val="700"/>
              </a:spcBef>
              <a:buSzPct val="100000"/>
              <a:buChar char="•"/>
              <a:defRPr sz="3200">
                <a:latin typeface="Arial" panose="020B0604020202020204"/>
                <a:ea typeface="Arial" panose="020B0604020202020204"/>
                <a:cs typeface="Arial" panose="020B0604020202020204"/>
                <a:sym typeface="Arial" panose="020B0604020202020204"/>
              </a:defRPr>
            </a:lvl1pPr>
            <a:lvl2pPr marL="783590" indent="-326390">
              <a:spcBef>
                <a:spcPts val="700"/>
              </a:spcBef>
              <a:buSzPct val="100000"/>
              <a:buChar char="–"/>
              <a:defRPr sz="3200">
                <a:latin typeface="Arial" panose="020B0604020202020204"/>
                <a:ea typeface="Arial" panose="020B0604020202020204"/>
                <a:cs typeface="Arial" panose="020B0604020202020204"/>
                <a:sym typeface="Arial" panose="020B0604020202020204"/>
              </a:defRPr>
            </a:lvl2pPr>
            <a:lvl3pPr marL="1219200" indent="-304800">
              <a:spcBef>
                <a:spcPts val="700"/>
              </a:spcBef>
              <a:buSzPct val="100000"/>
              <a:buChar char="•"/>
              <a:defRPr sz="3200">
                <a:latin typeface="Arial" panose="020B0604020202020204"/>
                <a:ea typeface="Arial" panose="020B0604020202020204"/>
                <a:cs typeface="Arial" panose="020B0604020202020204"/>
                <a:sym typeface="Arial" panose="020B0604020202020204"/>
              </a:defRPr>
            </a:lvl3pPr>
            <a:lvl4pPr marL="17373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4pPr>
            <a:lvl5pPr marL="2194560" indent="-365760">
              <a:spcBef>
                <a:spcPts val="700"/>
              </a:spcBef>
              <a:buSzPct val="100000"/>
              <a:buChar char="»"/>
              <a:defRPr sz="3200">
                <a:latin typeface="Arial" panose="020B0604020202020204"/>
                <a:ea typeface="Arial" panose="020B0604020202020204"/>
                <a:cs typeface="Arial" panose="020B0604020202020204"/>
                <a:sym typeface="Arial" panose="020B0604020202020204"/>
              </a:defRPr>
            </a:lvl5pPr>
            <a:lvl6pPr marL="26924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6pPr>
            <a:lvl7pPr marL="31496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7pPr>
            <a:lvl8pPr marL="36068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8pPr>
            <a:lvl9pPr marL="4064000" indent="-406400">
              <a:spcBef>
                <a:spcPts val="700"/>
              </a:spcBef>
              <a:buSzPct val="100000"/>
              <a:buChar char="•"/>
              <a:defRPr sz="3200">
                <a:latin typeface="Arial" panose="020B0604020202020204"/>
                <a:ea typeface="Arial" panose="020B0604020202020204"/>
                <a:cs typeface="Arial" panose="020B0604020202020204"/>
                <a:sym typeface="Arial" panose="020B0604020202020204"/>
              </a:defRPr>
            </a:lvl9pPr>
          </a:lstStyle>
          <a:p>
            <a:pPr marL="0" indent="0" algn="l">
              <a:lnSpc>
                <a:spcPct val="150000"/>
              </a:lnSpc>
              <a:spcBef>
                <a:spcPts val="0"/>
              </a:spcBef>
              <a:buFontTx/>
              <a:buNone/>
            </a:pPr>
            <a:r>
              <a:rPr lang="zh-CN" altLang="en-US" sz="2400" dirty="0" smtClean="0">
                <a:solidFill>
                  <a:schemeClr val="tx1"/>
                </a:solidFill>
                <a:latin typeface="微软雅黑" panose="020B0503020204020204" charset="-122"/>
                <a:ea typeface="微软雅黑" panose="020B0503020204020204" charset="-122"/>
              </a:rPr>
              <a:t>生活中常把一节电池的负极和另一节电池的正极连在一起组成电池组们也可以把</a:t>
            </a:r>
            <a:r>
              <a:rPr lang="zh-CN" altLang="en-US" sz="2400" dirty="0">
                <a:solidFill>
                  <a:schemeClr val="tx1"/>
                </a:solidFill>
                <a:latin typeface="微软雅黑" panose="020B0503020204020204" charset="-122"/>
                <a:ea typeface="微软雅黑" panose="020B0503020204020204" charset="-122"/>
              </a:rPr>
              <a:t>三</a:t>
            </a:r>
            <a:r>
              <a:rPr lang="zh-CN" altLang="en-US" sz="2400" dirty="0" smtClean="0">
                <a:solidFill>
                  <a:schemeClr val="tx1"/>
                </a:solidFill>
                <a:latin typeface="微软雅黑" panose="020B0503020204020204" charset="-122"/>
                <a:ea typeface="微软雅黑" panose="020B0503020204020204" charset="-122"/>
              </a:rPr>
              <a:t>节或更多的电池串联起来使用，那么每节电池两端的电压和电池组的电压有什么关系？</a:t>
            </a:r>
            <a:endParaRPr lang="zh-CN" altLang="en-US" sz="2400" dirty="0">
              <a:solidFill>
                <a:schemeClr val="tx1"/>
              </a:solidFill>
              <a:latin typeface="微软雅黑" panose="020B0503020204020204" charset="-122"/>
              <a:ea typeface="微软雅黑" panose="020B0503020204020204" charset="-122"/>
            </a:endParaRPr>
          </a:p>
        </p:txBody>
      </p:sp>
      <p:sp>
        <p:nvSpPr>
          <p:cNvPr id="8" name="Freeform 18"/>
          <p:cNvSpPr/>
          <p:nvPr/>
        </p:nvSpPr>
        <p:spPr bwMode="auto">
          <a:xfrm>
            <a:off x="4601105" y="3143831"/>
            <a:ext cx="2016125" cy="1385837"/>
          </a:xfrm>
          <a:custGeom>
            <a:avLst/>
            <a:gdLst>
              <a:gd name="T0" fmla="*/ 0 w 1678"/>
              <a:gd name="T1" fmla="*/ 408 h 930"/>
              <a:gd name="T2" fmla="*/ 998 w 1678"/>
              <a:gd name="T3" fmla="*/ 862 h 930"/>
              <a:gd name="T4" fmla="*/ 1678 w 1678"/>
              <a:gd name="T5" fmla="*/ 0 h 930"/>
              <a:gd name="T6" fmla="*/ 0 60000 65536"/>
              <a:gd name="T7" fmla="*/ 0 60000 65536"/>
              <a:gd name="T8" fmla="*/ 0 60000 65536"/>
              <a:gd name="T9" fmla="*/ 0 w 1678"/>
              <a:gd name="T10" fmla="*/ 0 h 930"/>
              <a:gd name="T11" fmla="*/ 1678 w 1678"/>
              <a:gd name="T12" fmla="*/ 930 h 930"/>
            </a:gdLst>
            <a:ahLst/>
            <a:cxnLst>
              <a:cxn ang="T6">
                <a:pos x="T0" y="T1"/>
              </a:cxn>
              <a:cxn ang="T7">
                <a:pos x="T2" y="T3"/>
              </a:cxn>
              <a:cxn ang="T8">
                <a:pos x="T4" y="T5"/>
              </a:cxn>
            </a:cxnLst>
            <a:rect l="T9" t="T10" r="T11" b="T12"/>
            <a:pathLst>
              <a:path w="1678" h="930">
                <a:moveTo>
                  <a:pt x="0" y="408"/>
                </a:moveTo>
                <a:cubicBezTo>
                  <a:pt x="359" y="669"/>
                  <a:pt x="718" y="930"/>
                  <a:pt x="998" y="862"/>
                </a:cubicBezTo>
                <a:cubicBezTo>
                  <a:pt x="1278" y="794"/>
                  <a:pt x="1648" y="136"/>
                  <a:pt x="1678" y="0"/>
                </a:cubicBezTo>
              </a:path>
            </a:pathLst>
          </a:custGeom>
          <a:noFill/>
          <a:ln w="38100">
            <a:solidFill>
              <a:schemeClr val="bg1"/>
            </a:solidFill>
            <a:round/>
          </a:ln>
          <a:extLst>
            <a:ext uri="{909E8E84-426E-40DD-AFC4-6F175D3DCCD1}">
              <a14:hiddenFill xmlns:a14="http://schemas.microsoft.com/office/drawing/2010/main" xmlns="">
                <a:solidFill>
                  <a:srgbClr val="FFFFFF"/>
                </a:solidFill>
              </a14:hiddenFill>
            </a:ext>
          </a:extLst>
        </p:spPr>
        <p:txBody>
          <a:bodyPr/>
          <a:lstStyle/>
          <a:p>
            <a:pPr algn="l" eaLnBrk="0" hangingPunct="0"/>
            <a:endParaRPr lang="zh-CN" altLang="zh-CN">
              <a:latin typeface="Calibri" panose="020F0502020204030204" pitchFamily="34" charset="0"/>
              <a:ea typeface="幼圆" panose="02010509060101010101" pitchFamily="49" charset="-122"/>
            </a:endParaRPr>
          </a:p>
        </p:txBody>
      </p:sp>
      <p:grpSp>
        <p:nvGrpSpPr>
          <p:cNvPr id="10" name="Group 4"/>
          <p:cNvGrpSpPr/>
          <p:nvPr/>
        </p:nvGrpSpPr>
        <p:grpSpPr bwMode="auto">
          <a:xfrm rot="-148263">
            <a:off x="454914" y="2494536"/>
            <a:ext cx="2109176" cy="2418643"/>
            <a:chOff x="158" y="2251"/>
            <a:chExt cx="928" cy="1046"/>
          </a:xfrm>
        </p:grpSpPr>
        <p:pic>
          <p:nvPicPr>
            <p:cNvPr id="11" name="Picture 5" descr="jae"/>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0" y="2523"/>
              <a:ext cx="498" cy="7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6" descr="q2"/>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839" y="2568"/>
              <a:ext cx="247"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7" descr="q2"/>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158" y="2251"/>
              <a:ext cx="247"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8" descr="q2"/>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158" y="2614"/>
              <a:ext cx="206" cy="2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616199" y="2641350"/>
            <a:ext cx="1717379" cy="2218765"/>
          </a:xfrm>
          <a:prstGeom prst="rect">
            <a:avLst/>
          </a:prstGeom>
        </p:spPr>
      </p:pic>
      <p:pic>
        <p:nvPicPr>
          <p:cNvPr id="7" name="图片 6"/>
          <p:cNvPicPr>
            <a:picLocks noChangeAspect="1"/>
          </p:cNvPicPr>
          <p:nvPr/>
        </p:nvPicPr>
        <p:blipFill rotWithShape="1">
          <a:blip r:embed="rId5">
            <a:extLst>
              <a:ext uri="{28A0092B-C50C-407E-A947-70E740481C1C}">
                <a14:useLocalDpi xmlns:a14="http://schemas.microsoft.com/office/drawing/2010/main" xmlns="" val="0"/>
              </a:ext>
            </a:extLst>
          </a:blip>
          <a:srcRect t="4394" r="8341"/>
          <a:stretch>
            <a:fillRect/>
          </a:stretch>
        </p:blipFill>
        <p:spPr>
          <a:xfrm>
            <a:off x="4050622" y="2734733"/>
            <a:ext cx="4822445" cy="2031632"/>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419910" y="3710516"/>
            <a:ext cx="8080375" cy="1200329"/>
          </a:xfrm>
          <a:prstGeom prst="rect">
            <a:avLst/>
          </a:prstGeom>
          <a:ln w="12700">
            <a:miter lim="400000"/>
          </a:ln>
        </p:spPr>
        <p:txBody>
          <a:bodyPr lIns="45719" rIns="45719"/>
          <a:lstStyle>
            <a:lvl1pPr marL="0" indent="0" algn="l">
              <a:lnSpc>
                <a:spcPct val="150000"/>
              </a:lnSpc>
              <a:spcBef>
                <a:spcPts val="0"/>
              </a:spcBef>
              <a:buSzPct val="100000"/>
              <a:buFontTx/>
              <a:buNone/>
              <a:defRPr sz="2400">
                <a:solidFill>
                  <a:schemeClr val="tx1"/>
                </a:solidFill>
                <a:latin typeface="微软雅黑" panose="020B0503020204020204" charset="-122"/>
                <a:ea typeface="微软雅黑" panose="020B0503020204020204" charset="-122"/>
              </a:defRPr>
            </a:lvl1pPr>
            <a:lvl2pPr marL="783590" indent="-326390">
              <a:spcBef>
                <a:spcPts val="700"/>
              </a:spcBef>
              <a:buSzPct val="100000"/>
              <a:buChar char="–"/>
              <a:defRPr sz="3200"/>
            </a:lvl2pPr>
            <a:lvl3pPr marL="1219200" indent="-304800">
              <a:spcBef>
                <a:spcPts val="700"/>
              </a:spcBef>
              <a:buSzPct val="100000"/>
              <a:buChar char="•"/>
              <a:defRPr sz="3200"/>
            </a:lvl3pPr>
            <a:lvl4pPr marL="1737360" indent="-365760">
              <a:spcBef>
                <a:spcPts val="700"/>
              </a:spcBef>
              <a:buSzPct val="100000"/>
              <a:buChar char="–"/>
              <a:defRPr sz="3200"/>
            </a:lvl4pPr>
            <a:lvl5pPr marL="2194560" indent="-365760">
              <a:spcBef>
                <a:spcPts val="700"/>
              </a:spcBef>
              <a:buSzPct val="100000"/>
              <a:buChar char="»"/>
              <a:defRPr sz="3200"/>
            </a:lvl5pPr>
            <a:lvl6pPr marL="2692400" indent="-406400">
              <a:spcBef>
                <a:spcPts val="700"/>
              </a:spcBef>
              <a:buSzPct val="100000"/>
              <a:buChar char="•"/>
              <a:defRPr sz="3200"/>
            </a:lvl6pPr>
            <a:lvl7pPr marL="3149600" indent="-406400">
              <a:spcBef>
                <a:spcPts val="700"/>
              </a:spcBef>
              <a:buSzPct val="100000"/>
              <a:buChar char="•"/>
              <a:defRPr sz="3200"/>
            </a:lvl7pPr>
            <a:lvl8pPr marL="3606800" indent="-406400">
              <a:spcBef>
                <a:spcPts val="700"/>
              </a:spcBef>
              <a:buSzPct val="100000"/>
              <a:buChar char="•"/>
              <a:defRPr sz="3200"/>
            </a:lvl8pPr>
            <a:lvl9pPr marL="4064000" indent="-406400">
              <a:spcBef>
                <a:spcPts val="700"/>
              </a:spcBef>
              <a:buSzPct val="100000"/>
              <a:buChar char="•"/>
              <a:defRPr sz="3200"/>
            </a:lvl9pPr>
          </a:lstStyle>
          <a:p>
            <a:r>
              <a:rPr lang="zh-CN" altLang="en-US" dirty="0">
                <a:solidFill>
                  <a:srgbClr val="FF0000"/>
                </a:solidFill>
              </a:rPr>
              <a:t>结论： </a:t>
            </a:r>
            <a:r>
              <a:rPr lang="en-US" altLang="zh-CN" dirty="0"/>
              <a:t>1</a:t>
            </a:r>
            <a:r>
              <a:rPr lang="zh-CN" altLang="en-US" dirty="0"/>
              <a:t>、串联电池组的总电压等于各个电池电压之和。</a:t>
            </a:r>
          </a:p>
          <a:p>
            <a:r>
              <a:rPr lang="zh-CN" altLang="en-US" dirty="0"/>
              <a:t>           </a:t>
            </a:r>
            <a:r>
              <a:rPr lang="en-US" altLang="zh-CN" dirty="0" smtClean="0"/>
              <a:t>2</a:t>
            </a:r>
            <a:r>
              <a:rPr lang="zh-CN" altLang="en-US" dirty="0"/>
              <a:t>、并联电池组的总电压等于一个电池的电压。</a:t>
            </a:r>
          </a:p>
        </p:txBody>
      </p:sp>
      <p:sp>
        <p:nvSpPr>
          <p:cNvPr id="3" name="Rectangle 12"/>
          <p:cNvSpPr>
            <a:spLocks noChangeArrowheads="1"/>
          </p:cNvSpPr>
          <p:nvPr/>
        </p:nvSpPr>
        <p:spPr bwMode="auto">
          <a:xfrm>
            <a:off x="419910" y="3002563"/>
            <a:ext cx="3319462" cy="5810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algn="l" eaLnBrk="1" hangingPunct="1">
              <a:lnSpc>
                <a:spcPct val="150000"/>
              </a:lnSpc>
              <a:buFont typeface="+mj-ea"/>
              <a:defRPr/>
            </a:pPr>
            <a:r>
              <a:rPr lang="zh-CN" altLang="en-US" sz="2400" dirty="0">
                <a:latin typeface="微软雅黑" panose="020B0503020204020204" charset="-122"/>
                <a:ea typeface="微软雅黑" panose="020B0503020204020204" charset="-122"/>
              </a:rPr>
              <a:t>分析数据，得到：</a:t>
            </a:r>
          </a:p>
        </p:txBody>
      </p:sp>
      <p:grpSp>
        <p:nvGrpSpPr>
          <p:cNvPr id="13" name="组合 12"/>
          <p:cNvGrpSpPr/>
          <p:nvPr/>
        </p:nvGrpSpPr>
        <p:grpSpPr>
          <a:xfrm>
            <a:off x="5550693" y="691193"/>
            <a:ext cx="3404657" cy="2753259"/>
            <a:chOff x="5550693" y="691193"/>
            <a:chExt cx="3404657" cy="2753259"/>
          </a:xfrm>
        </p:grpSpPr>
        <p:pic>
          <p:nvPicPr>
            <p:cNvPr id="4" name="Picture 4" descr="D:\搜狗高速下载\快速保存图片\W020141103532692230882.jpg">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94639" y="691193"/>
              <a:ext cx="2009245" cy="17059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descr="无标题"/>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50693" y="2397163"/>
              <a:ext cx="3404657" cy="10472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6" name="组合 5"/>
          <p:cNvGrpSpPr/>
          <p:nvPr/>
        </p:nvGrpSpPr>
        <p:grpSpPr>
          <a:xfrm>
            <a:off x="4213263" y="517920"/>
            <a:ext cx="1456280" cy="2107605"/>
            <a:chOff x="6123693" y="2470150"/>
            <a:chExt cx="1582738" cy="2609090"/>
          </a:xfrm>
        </p:grpSpPr>
        <p:pic>
          <p:nvPicPr>
            <p:cNvPr id="7" name="Picture 10" descr="H:\2\人教教参资源\九\图\电池组.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flipH="1">
              <a:off x="6123693" y="2470150"/>
              <a:ext cx="1582738" cy="766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descr="H:\2\人教教参资源\九\图\电压表.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356439" y="3495973"/>
              <a:ext cx="1166812" cy="15832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任意多边形 415"/>
            <p:cNvSpPr/>
            <p:nvPr/>
          </p:nvSpPr>
          <p:spPr bwMode="auto">
            <a:xfrm>
              <a:off x="6123693" y="2915838"/>
              <a:ext cx="536539" cy="1799870"/>
            </a:xfrm>
            <a:custGeom>
              <a:avLst/>
              <a:gdLst>
                <a:gd name="T0" fmla="*/ 2147483646 w 717"/>
                <a:gd name="T1" fmla="*/ 0 h 939"/>
                <a:gd name="T2" fmla="*/ 2147483646 w 717"/>
                <a:gd name="T3" fmla="*/ 2147483646 h 939"/>
                <a:gd name="T4" fmla="*/ 2147483646 w 717"/>
                <a:gd name="T5" fmla="*/ 2147483646 h 939"/>
                <a:gd name="T6" fmla="*/ 2147483646 w 717"/>
                <a:gd name="T7" fmla="*/ 2147483646 h 939"/>
                <a:gd name="T8" fmla="*/ 2147483646 w 717"/>
                <a:gd name="T9" fmla="*/ 2147483646 h 9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7" h="939">
                  <a:moveTo>
                    <a:pt x="81" y="0"/>
                  </a:moveTo>
                  <a:cubicBezTo>
                    <a:pt x="68" y="71"/>
                    <a:pt x="0" y="306"/>
                    <a:pt x="10" y="428"/>
                  </a:cubicBezTo>
                  <a:cubicBezTo>
                    <a:pt x="20" y="550"/>
                    <a:pt x="84" y="653"/>
                    <a:pt x="141" y="734"/>
                  </a:cubicBezTo>
                  <a:cubicBezTo>
                    <a:pt x="198" y="815"/>
                    <a:pt x="257" y="885"/>
                    <a:pt x="353" y="912"/>
                  </a:cubicBezTo>
                  <a:cubicBezTo>
                    <a:pt x="449" y="939"/>
                    <a:pt x="641" y="902"/>
                    <a:pt x="717" y="899"/>
                  </a:cubicBezTo>
                </a:path>
              </a:pathLst>
            </a:custGeom>
            <a:noFill/>
            <a:ln w="28575" cap="flat" cmpd="sng">
              <a:solidFill>
                <a:srgbClr val="CC0000"/>
              </a:solidFill>
              <a:rou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sp>
          <p:nvSpPr>
            <p:cNvPr id="10" name="任意多边形 414"/>
            <p:cNvSpPr/>
            <p:nvPr/>
          </p:nvSpPr>
          <p:spPr bwMode="auto">
            <a:xfrm rot="1341131">
              <a:off x="7335102" y="2935022"/>
              <a:ext cx="359626" cy="1821272"/>
            </a:xfrm>
            <a:custGeom>
              <a:avLst/>
              <a:gdLst>
                <a:gd name="T0" fmla="*/ 0 w 386"/>
                <a:gd name="T1" fmla="*/ 0 h 934"/>
                <a:gd name="T2" fmla="*/ 2147483646 w 386"/>
                <a:gd name="T3" fmla="*/ 2147483646 h 934"/>
                <a:gd name="T4" fmla="*/ 2147483646 w 386"/>
                <a:gd name="T5" fmla="*/ 2147483646 h 934"/>
                <a:gd name="T6" fmla="*/ 2147483646 w 386"/>
                <a:gd name="T7" fmla="*/ 2147483646 h 934"/>
                <a:gd name="T8" fmla="*/ 2147483646 w 386"/>
                <a:gd name="T9" fmla="*/ 2147483646 h 934"/>
                <a:gd name="T10" fmla="*/ 2147483646 w 386"/>
                <a:gd name="T11" fmla="*/ 2147483646 h 9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6" h="934">
                  <a:moveTo>
                    <a:pt x="0" y="0"/>
                  </a:moveTo>
                  <a:cubicBezTo>
                    <a:pt x="25" y="21"/>
                    <a:pt x="101" y="89"/>
                    <a:pt x="152" y="132"/>
                  </a:cubicBezTo>
                  <a:cubicBezTo>
                    <a:pt x="203" y="175"/>
                    <a:pt x="267" y="184"/>
                    <a:pt x="305" y="258"/>
                  </a:cubicBezTo>
                  <a:cubicBezTo>
                    <a:pt x="343" y="332"/>
                    <a:pt x="386" y="470"/>
                    <a:pt x="383" y="574"/>
                  </a:cubicBezTo>
                  <a:cubicBezTo>
                    <a:pt x="380" y="678"/>
                    <a:pt x="332" y="826"/>
                    <a:pt x="285" y="880"/>
                  </a:cubicBezTo>
                  <a:cubicBezTo>
                    <a:pt x="238" y="934"/>
                    <a:pt x="138" y="896"/>
                    <a:pt x="99" y="900"/>
                  </a:cubicBezTo>
                </a:path>
              </a:pathLst>
            </a:custGeom>
            <a:noFill/>
            <a:ln w="28575" cap="flat" cmpd="sng">
              <a:solidFill>
                <a:srgbClr val="CC0000"/>
              </a:solidFill>
              <a:round/>
            </a:ln>
            <a:extLst>
              <a:ext uri="{909E8E84-426E-40DD-AFC4-6F175D3DCCD1}">
                <a14:hiddenFill xmlns:a14="http://schemas.microsoft.com/office/drawing/2010/main" xmlns="">
                  <a:solidFill>
                    <a:srgbClr val="FFFFFF"/>
                  </a:solidFill>
                </a14:hiddenFill>
              </a:ext>
            </a:extLst>
          </p:spPr>
          <p:txBody>
            <a:bodyPr anchor="ctr"/>
            <a:lstStyle/>
            <a:p>
              <a:endParaRPr lang="zh-CN" altLang="en-US"/>
            </a:p>
          </p:txBody>
        </p:sp>
      </p:grpSp>
      <p:sp>
        <p:nvSpPr>
          <p:cNvPr id="11" name="Rectangle 12"/>
          <p:cNvSpPr>
            <a:spLocks noChangeArrowheads="1"/>
          </p:cNvSpPr>
          <p:nvPr/>
        </p:nvSpPr>
        <p:spPr bwMode="auto">
          <a:xfrm>
            <a:off x="328091" y="694239"/>
            <a:ext cx="3625841"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defRPr/>
            </a:pPr>
            <a:r>
              <a:rPr lang="zh-CN" altLang="en-US" sz="2400" dirty="0" smtClean="0">
                <a:latin typeface="微软雅黑" panose="020B0503020204020204" charset="-122"/>
                <a:ea typeface="微软雅黑" panose="020B0503020204020204" charset="-122"/>
              </a:rPr>
              <a:t>用电压表分别测出：</a:t>
            </a:r>
            <a:endParaRPr lang="en-US" altLang="zh-CN" sz="2400" dirty="0" smtClean="0">
              <a:latin typeface="微软雅黑" panose="020B0503020204020204" charset="-122"/>
              <a:ea typeface="微软雅黑" panose="020B0503020204020204" charset="-122"/>
            </a:endParaRPr>
          </a:p>
          <a:p>
            <a:pPr marL="457200" indent="-457200" algn="l" eaLnBrk="1" hangingPunct="1">
              <a:lnSpc>
                <a:spcPct val="150000"/>
              </a:lnSpc>
              <a:buFont typeface="+mj-ea"/>
              <a:buAutoNum type="circleNumDbPlain"/>
              <a:defRPr/>
            </a:pPr>
            <a:r>
              <a:rPr lang="zh-CN" altLang="en-US" sz="2400" dirty="0" smtClean="0">
                <a:latin typeface="微软雅黑" panose="020B0503020204020204" charset="-122"/>
                <a:ea typeface="微软雅黑" panose="020B0503020204020204" charset="-122"/>
              </a:rPr>
              <a:t>每</a:t>
            </a:r>
            <a:r>
              <a:rPr lang="zh-CN" altLang="en-US" sz="2400" dirty="0">
                <a:latin typeface="微软雅黑" panose="020B0503020204020204" charset="-122"/>
                <a:ea typeface="微软雅黑" panose="020B0503020204020204" charset="-122"/>
              </a:rPr>
              <a:t>一</a:t>
            </a:r>
            <a:r>
              <a:rPr lang="zh-CN" altLang="en-US" sz="2400" dirty="0" smtClean="0">
                <a:latin typeface="微软雅黑" panose="020B0503020204020204" charset="-122"/>
                <a:ea typeface="微软雅黑" panose="020B0503020204020204" charset="-122"/>
              </a:rPr>
              <a:t>节</a:t>
            </a:r>
            <a:r>
              <a:rPr lang="zh-CN" altLang="en-US" sz="2400" dirty="0">
                <a:latin typeface="微软雅黑" panose="020B0503020204020204" charset="-122"/>
                <a:ea typeface="微软雅黑" panose="020B0503020204020204" charset="-122"/>
              </a:rPr>
              <a:t>电池</a:t>
            </a:r>
            <a:r>
              <a:rPr lang="zh-CN" altLang="en-US" sz="2400" dirty="0" smtClean="0">
                <a:latin typeface="微软雅黑" panose="020B0503020204020204" charset="-122"/>
                <a:ea typeface="微软雅黑" panose="020B0503020204020204" charset="-122"/>
              </a:rPr>
              <a:t>的电压</a:t>
            </a:r>
            <a:endParaRPr lang="en-US" altLang="zh-CN" sz="2400" dirty="0" smtClean="0">
              <a:latin typeface="微软雅黑" panose="020B0503020204020204" charset="-122"/>
              <a:ea typeface="微软雅黑" panose="020B0503020204020204" charset="-122"/>
            </a:endParaRPr>
          </a:p>
          <a:p>
            <a:pPr marL="457200" indent="-457200" algn="l" eaLnBrk="1" hangingPunct="1">
              <a:lnSpc>
                <a:spcPct val="150000"/>
              </a:lnSpc>
              <a:buFont typeface="+mj-ea"/>
              <a:buAutoNum type="circleNumDbPlain" startAt="2"/>
              <a:defRPr/>
            </a:pPr>
            <a:r>
              <a:rPr lang="en-US" altLang="zh-CN" sz="2400" dirty="0" smtClean="0">
                <a:latin typeface="微软雅黑" panose="020B0503020204020204" charset="-122"/>
                <a:ea typeface="微软雅黑" panose="020B0503020204020204" charset="-122"/>
              </a:rPr>
              <a:t>2</a:t>
            </a:r>
            <a:r>
              <a:rPr lang="zh-CN" altLang="en-US" sz="2400" dirty="0" smtClean="0">
                <a:latin typeface="微软雅黑" panose="020B0503020204020204" charset="-122"/>
                <a:ea typeface="微软雅黑" panose="020B0503020204020204" charset="-122"/>
              </a:rPr>
              <a:t>节电池串联的总电压</a:t>
            </a:r>
            <a:endParaRPr lang="en-US" altLang="zh-CN" sz="2400" dirty="0" smtClean="0">
              <a:latin typeface="微软雅黑" panose="020B0503020204020204" charset="-122"/>
              <a:ea typeface="微软雅黑" panose="020B0503020204020204" charset="-122"/>
            </a:endParaRPr>
          </a:p>
          <a:p>
            <a:pPr marL="457200" indent="-457200" algn="l" eaLnBrk="1" hangingPunct="1">
              <a:lnSpc>
                <a:spcPct val="150000"/>
              </a:lnSpc>
              <a:buFont typeface="+mj-ea"/>
              <a:buAutoNum type="circleNumDbPlain" startAt="2"/>
              <a:defRPr/>
            </a:pPr>
            <a:r>
              <a:rPr lang="en-US" altLang="zh-CN" sz="2400" dirty="0" smtClean="0">
                <a:latin typeface="微软雅黑" panose="020B0503020204020204" charset="-122"/>
                <a:ea typeface="微软雅黑" panose="020B0503020204020204" charset="-122"/>
              </a:rPr>
              <a:t>3</a:t>
            </a:r>
            <a:r>
              <a:rPr lang="zh-CN" altLang="en-US" sz="2400" dirty="0" smtClean="0">
                <a:latin typeface="微软雅黑" panose="020B0503020204020204" charset="-122"/>
                <a:ea typeface="微软雅黑" panose="020B0503020204020204" charset="-122"/>
              </a:rPr>
              <a:t>节电池串联的总电压。</a:t>
            </a:r>
            <a:endParaRPr lang="zh-CN" altLang="en-US" sz="2400" dirty="0">
              <a:latin typeface="微软雅黑" panose="020B0503020204020204" charset="-122"/>
              <a:ea typeface="微软雅黑" panose="020B0503020204020204" charset="-122"/>
            </a:endParaRPr>
          </a:p>
        </p:txBody>
      </p:sp>
      <p:sp>
        <p:nvSpPr>
          <p:cNvPr id="12" name="Rectangle 12"/>
          <p:cNvSpPr>
            <a:spLocks noChangeArrowheads="1"/>
          </p:cNvSpPr>
          <p:nvPr/>
        </p:nvSpPr>
        <p:spPr bwMode="auto">
          <a:xfrm>
            <a:off x="328086" y="335510"/>
            <a:ext cx="3319462" cy="460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400" b="1" dirty="0" smtClean="0">
                <a:solidFill>
                  <a:schemeClr val="tx1"/>
                </a:solidFill>
                <a:latin typeface="微软雅黑" panose="020B0503020204020204" charset="-122"/>
                <a:ea typeface="微软雅黑" panose="020B0503020204020204" charset="-122"/>
              </a:rPr>
              <a:t>电池组的总电压的规律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39725" y="157480"/>
            <a:ext cx="720090" cy="723265"/>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339991" y="22313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188978" y="185715"/>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课堂小结</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737184"/>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graphicFrame>
        <p:nvGraphicFramePr>
          <p:cNvPr id="7" name="表格 6"/>
          <p:cNvGraphicFramePr/>
          <p:nvPr/>
        </p:nvGraphicFramePr>
        <p:xfrm>
          <a:off x="499687" y="1095778"/>
          <a:ext cx="8055445" cy="2646489"/>
        </p:xfrm>
        <a:graphic>
          <a:graphicData uri="http://schemas.openxmlformats.org/drawingml/2006/table">
            <a:tbl>
              <a:tblPr/>
              <a:tblGrid>
                <a:gridCol w="1202266">
                  <a:extLst>
                    <a:ext uri="{9D8B030D-6E8A-4147-A177-3AD203B41FA5}">
                      <a16:colId xmlns:a16="http://schemas.microsoft.com/office/drawing/2014/main" xmlns="" val="20000"/>
                    </a:ext>
                  </a:extLst>
                </a:gridCol>
                <a:gridCol w="3322579">
                  <a:extLst>
                    <a:ext uri="{9D8B030D-6E8A-4147-A177-3AD203B41FA5}">
                      <a16:colId xmlns:a16="http://schemas.microsoft.com/office/drawing/2014/main" xmlns="" val="20001"/>
                    </a:ext>
                  </a:extLst>
                </a:gridCol>
                <a:gridCol w="3530600">
                  <a:extLst>
                    <a:ext uri="{9D8B030D-6E8A-4147-A177-3AD203B41FA5}">
                      <a16:colId xmlns:a16="http://schemas.microsoft.com/office/drawing/2014/main" xmlns="" val="20002"/>
                    </a:ext>
                  </a:extLst>
                </a:gridCol>
              </a:tblGrid>
              <a:tr h="676869">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endParaRPr lang="zh-CN" altLang="en-US" sz="3700" b="1" dirty="0">
                        <a:latin typeface="Times New Roman" panose="02020603050405020304" pitchFamily="18" charset="0"/>
                        <a:cs typeface="Times New Roman" panose="02020603050405020304" pitchFamily="18" charset="0"/>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r>
                        <a:rPr lang="zh-CN" altLang="en-US" sz="2400" b="0" dirty="0">
                          <a:latin typeface="微软雅黑" panose="020B0503020204020204" charset="-122"/>
                          <a:ea typeface="微软雅黑" panose="020B0503020204020204" charset="-122"/>
                        </a:rPr>
                        <a:t>串联电路</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defTabSz="914400" rtl="0" eaLnBrk="0" fontAlgn="base" latinLnBrk="0" hangingPunct="0">
                        <a:lnSpc>
                          <a:spcPct val="100000"/>
                        </a:lnSpc>
                        <a:spcBef>
                          <a:spcPct val="20000"/>
                        </a:spcBef>
                        <a:spcAft>
                          <a:spcPct val="0"/>
                        </a:spcAft>
                        <a:buFont typeface="Arial" panose="020B0604020202020204" pitchFamily="34" charset="0"/>
                        <a:buNone/>
                      </a:pPr>
                      <a:r>
                        <a:rPr lang="zh-CN" altLang="en-US" sz="2400" b="0" u="none" kern="1200" baseline="0" dirty="0">
                          <a:solidFill>
                            <a:schemeClr val="tx1"/>
                          </a:solidFill>
                          <a:latin typeface="微软雅黑" panose="020B0503020204020204" charset="-122"/>
                          <a:ea typeface="微软雅黑" panose="020B0503020204020204" charset="-122"/>
                          <a:cs typeface="+mn-cs"/>
                          <a:sym typeface="Arial" panose="020B0604020202020204"/>
                        </a:rPr>
                        <a:t>并联电路</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224553">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r>
                        <a:rPr lang="zh-CN" altLang="en-US" sz="2400" b="0" dirty="0" smtClean="0">
                          <a:latin typeface="微软雅黑" panose="020B0503020204020204" charset="-122"/>
                          <a:ea typeface="微软雅黑" panose="020B0503020204020204" charset="-122"/>
                        </a:rPr>
                        <a:t>电压</a:t>
                      </a:r>
                      <a:endParaRPr lang="en-US" altLang="zh-CN" sz="2400" b="0" dirty="0" smtClean="0">
                        <a:latin typeface="微软雅黑" panose="020B0503020204020204" charset="-122"/>
                        <a:ea typeface="微软雅黑" panose="020B0503020204020204" charset="-122"/>
                      </a:endParaRPr>
                    </a:p>
                    <a:p>
                      <a:pPr marL="0" lvl="0" indent="0" algn="ctr">
                        <a:buNone/>
                      </a:pPr>
                      <a:r>
                        <a:rPr lang="zh-CN" altLang="en-US" sz="2400" b="0" dirty="0" smtClean="0">
                          <a:latin typeface="微软雅黑" panose="020B0503020204020204" charset="-122"/>
                          <a:ea typeface="微软雅黑" panose="020B0503020204020204" charset="-122"/>
                        </a:rPr>
                        <a:t>规律</a:t>
                      </a:r>
                      <a:endParaRPr lang="zh-CN" altLang="en-US" sz="2400" b="0" dirty="0">
                        <a:latin typeface="微软雅黑" panose="020B0503020204020204" charset="-122"/>
                        <a:ea typeface="微软雅黑" panose="020B0503020204020204" charset="-122"/>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endParaRPr lang="zh-CN" altLang="en-US" sz="2400" b="1" dirty="0">
                        <a:solidFill>
                          <a:srgbClr val="CC0000"/>
                        </a:solidFill>
                        <a:latin typeface="Times New Roman" panose="02020603050405020304" pitchFamily="18" charset="0"/>
                        <a:sym typeface="+mn-ea"/>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endParaRPr lang="zh-CN" altLang="en-US" sz="2400" b="1" dirty="0">
                        <a:solidFill>
                          <a:srgbClr val="CC0000"/>
                        </a:solidFill>
                        <a:latin typeface="Times New Roman" panose="02020603050405020304" pitchFamily="18" charset="0"/>
                        <a:sym typeface="+mn-ea"/>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45067">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r>
                        <a:rPr lang="zh-CN" altLang="en-US" sz="2400" b="0" dirty="0">
                          <a:latin typeface="微软雅黑" panose="020B0503020204020204" charset="-122"/>
                          <a:ea typeface="微软雅黑" panose="020B0503020204020204" charset="-122"/>
                        </a:rPr>
                        <a:t>表达式</a:t>
                      </a: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a:buNone/>
                      </a:pPr>
                      <a:endParaRPr lang="en-US" altLang="zh-CN" sz="2400" b="1" dirty="0">
                        <a:solidFill>
                          <a:srgbClr val="6600FF"/>
                        </a:solidFill>
                        <a:latin typeface="Times New Roman" panose="02020603050405020304" pitchFamily="18" charset="0"/>
                        <a:cs typeface="Times New Roman" panose="02020603050405020304" pitchFamily="18" charset="0"/>
                        <a:sym typeface="+mn-ea"/>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indent="0" algn="ctr">
                        <a:buClrTx/>
                        <a:buNone/>
                      </a:pPr>
                      <a:endParaRPr lang="en-US" altLang="zh-CN" sz="2400" b="1" baseline="-25000" dirty="0">
                        <a:solidFill>
                          <a:srgbClr val="6600FF"/>
                        </a:solidFill>
                        <a:latin typeface="Times New Roman" panose="02020603050405020304" pitchFamily="18" charset="0"/>
                        <a:cs typeface="Times New Roman" panose="02020603050405020304" pitchFamily="18" charset="0"/>
                        <a:sym typeface="+mn-ea"/>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9" name="文本框 9"/>
          <p:cNvSpPr txBox="1"/>
          <p:nvPr/>
        </p:nvSpPr>
        <p:spPr>
          <a:xfrm>
            <a:off x="1797330" y="1811896"/>
            <a:ext cx="3194190" cy="1015663"/>
          </a:xfrm>
          <a:prstGeom prst="rect">
            <a:avLst/>
          </a:prstGeom>
          <a:solidFill>
            <a:schemeClr val="bg1"/>
          </a:solidFill>
        </p:spPr>
        <p:txBody>
          <a:bodyPr wrap="square" rtlCol="0" anchor="t">
            <a:spAutoFit/>
          </a:bodyPr>
          <a:lstStyle/>
          <a:p>
            <a:pPr algn="l" eaLnBrk="0" fontAlgn="base" hangingPunct="0">
              <a:lnSpc>
                <a:spcPct val="150000"/>
              </a:lnSpc>
              <a:buFont typeface="Arial" panose="020B0604020202020204" pitchFamily="34" charset="0"/>
            </a:pPr>
            <a:r>
              <a:rPr lang="zh-CN" altLang="en-US" sz="2000" dirty="0">
                <a:solidFill>
                  <a:srgbClr val="FF0000"/>
                </a:solidFill>
                <a:latin typeface="微软雅黑" panose="020B0503020204020204" charset="-122"/>
                <a:ea typeface="微软雅黑" panose="020B0503020204020204" charset="-122"/>
                <a:sym typeface="+mn-ea"/>
              </a:rPr>
              <a:t>串联电路中</a:t>
            </a:r>
            <a:r>
              <a:rPr lang="zh-CN" altLang="en-US" sz="2000" dirty="0" smtClean="0">
                <a:solidFill>
                  <a:srgbClr val="FF0000"/>
                </a:solidFill>
                <a:latin typeface="微软雅黑" panose="020B0503020204020204" charset="-122"/>
                <a:ea typeface="微软雅黑" panose="020B0503020204020204" charset="-122"/>
                <a:sym typeface="+mn-ea"/>
              </a:rPr>
              <a:t>电路两端总电压，等于各部分电压</a:t>
            </a:r>
            <a:r>
              <a:rPr lang="zh-CN" altLang="en-US" sz="2000" dirty="0">
                <a:solidFill>
                  <a:srgbClr val="FF0000"/>
                </a:solidFill>
                <a:latin typeface="微软雅黑" panose="020B0503020204020204" charset="-122"/>
                <a:ea typeface="微软雅黑" panose="020B0503020204020204" charset="-122"/>
                <a:sym typeface="+mn-ea"/>
              </a:rPr>
              <a:t>之</a:t>
            </a:r>
            <a:r>
              <a:rPr lang="zh-CN" altLang="en-US" sz="2000" dirty="0" smtClean="0">
                <a:solidFill>
                  <a:srgbClr val="FF0000"/>
                </a:solidFill>
                <a:latin typeface="微软雅黑" panose="020B0503020204020204" charset="-122"/>
                <a:ea typeface="微软雅黑" panose="020B0503020204020204" charset="-122"/>
                <a:sym typeface="+mn-ea"/>
              </a:rPr>
              <a:t>和</a:t>
            </a:r>
            <a:endParaRPr lang="zh-CN" altLang="en-US" sz="2000" dirty="0">
              <a:solidFill>
                <a:srgbClr val="FF0000"/>
              </a:solidFill>
              <a:latin typeface="微软雅黑" panose="020B0503020204020204" charset="-122"/>
              <a:ea typeface="微软雅黑" panose="020B0503020204020204" charset="-122"/>
            </a:endParaRPr>
          </a:p>
        </p:txBody>
      </p:sp>
      <p:sp>
        <p:nvSpPr>
          <p:cNvPr id="10" name="文本框 10"/>
          <p:cNvSpPr txBox="1"/>
          <p:nvPr/>
        </p:nvSpPr>
        <p:spPr>
          <a:xfrm>
            <a:off x="5133661" y="1811896"/>
            <a:ext cx="3358494" cy="1015663"/>
          </a:xfrm>
          <a:prstGeom prst="rect">
            <a:avLst/>
          </a:prstGeom>
          <a:solidFill>
            <a:schemeClr val="bg1"/>
          </a:solidFill>
        </p:spPr>
        <p:txBody>
          <a:bodyPr wrap="square" rtlCol="0" anchor="t">
            <a:spAutoFit/>
          </a:bodyPr>
          <a:lstStyle/>
          <a:p>
            <a:pPr algn="l" eaLnBrk="0" fontAlgn="base" hangingPunct="0">
              <a:lnSpc>
                <a:spcPct val="150000"/>
              </a:lnSpc>
              <a:spcBef>
                <a:spcPct val="20000"/>
              </a:spcBef>
              <a:buFont typeface="Arial" panose="020B0604020202020204" pitchFamily="34" charset="0"/>
            </a:pPr>
            <a:r>
              <a:rPr lang="zh-CN" altLang="en-US" sz="2000" dirty="0">
                <a:solidFill>
                  <a:srgbClr val="FF0000"/>
                </a:solidFill>
                <a:latin typeface="微软雅黑" panose="020B0503020204020204" charset="-122"/>
                <a:ea typeface="微软雅黑" panose="020B0503020204020204" charset="-122"/>
                <a:sym typeface="+mn-ea"/>
              </a:rPr>
              <a:t>并联电路中各支路两端的电压相等，都</a:t>
            </a:r>
            <a:r>
              <a:rPr lang="zh-CN" altLang="en-US" sz="2000" dirty="0" smtClean="0">
                <a:solidFill>
                  <a:srgbClr val="FF0000"/>
                </a:solidFill>
                <a:latin typeface="微软雅黑" panose="020B0503020204020204" charset="-122"/>
                <a:ea typeface="微软雅黑" panose="020B0503020204020204" charset="-122"/>
                <a:sym typeface="+mn-ea"/>
              </a:rPr>
              <a:t>等于总电压。</a:t>
            </a:r>
            <a:endParaRPr lang="zh-CN" altLang="en-US" sz="2000" dirty="0">
              <a:solidFill>
                <a:srgbClr val="FF0000"/>
              </a:solidFill>
              <a:latin typeface="微软雅黑" panose="020B0503020204020204" charset="-122"/>
              <a:ea typeface="微软雅黑" panose="020B0503020204020204" charset="-122"/>
            </a:endParaRPr>
          </a:p>
        </p:txBody>
      </p:sp>
      <p:sp>
        <p:nvSpPr>
          <p:cNvPr id="11" name="文本框 11"/>
          <p:cNvSpPr txBox="1"/>
          <p:nvPr/>
        </p:nvSpPr>
        <p:spPr>
          <a:xfrm>
            <a:off x="2295406" y="3117658"/>
            <a:ext cx="2198038" cy="461665"/>
          </a:xfrm>
          <a:prstGeom prst="rect">
            <a:avLst/>
          </a:prstGeom>
          <a:solidFill>
            <a:schemeClr val="bg1"/>
          </a:solidFill>
        </p:spPr>
        <p:txBody>
          <a:bodyPr wrap="none" rtlCol="0" anchor="t">
            <a:spAutoFit/>
          </a:bodyPr>
          <a:lstStyle/>
          <a:p>
            <a:pPr algn="ctr" eaLnBrk="0" fontAlgn="base" hangingPunct="0">
              <a:spcBef>
                <a:spcPct val="20000"/>
              </a:spcBef>
              <a:buFont typeface="Arial" panose="020B0604020202020204" pitchFamily="34" charset="0"/>
            </a:pP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baseline="-25000"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baseline="-25000"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b="1" dirty="0">
              <a:solidFill>
                <a:schemeClr val="bg1">
                  <a:lumMod val="25000"/>
                </a:schemeClr>
              </a:solidFill>
            </a:endParaRPr>
          </a:p>
        </p:txBody>
      </p:sp>
      <p:sp>
        <p:nvSpPr>
          <p:cNvPr id="12" name="文本框 14"/>
          <p:cNvSpPr txBox="1"/>
          <p:nvPr/>
        </p:nvSpPr>
        <p:spPr>
          <a:xfrm>
            <a:off x="5650127" y="3117657"/>
            <a:ext cx="2198038" cy="461665"/>
          </a:xfrm>
          <a:prstGeom prst="rect">
            <a:avLst/>
          </a:prstGeom>
          <a:solidFill>
            <a:schemeClr val="bg1"/>
          </a:solidFill>
        </p:spPr>
        <p:txBody>
          <a:bodyPr wrap="none" rtlCol="0" anchor="t">
            <a:spAutoFit/>
          </a:bodyPr>
          <a:lstStyle/>
          <a:p>
            <a:pPr algn="ctr" eaLnBrk="0" fontAlgn="base" hangingPunct="0">
              <a:spcBef>
                <a:spcPct val="20000"/>
              </a:spcBef>
              <a:buClrTx/>
              <a:buFont typeface="Arial" panose="020B0604020202020204" pitchFamily="34" charset="0"/>
            </a:pP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baseline="-25000"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1</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400" b="1" i="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U</a:t>
            </a:r>
            <a:r>
              <a:rPr lang="en-US" altLang="zh-CN" sz="2400" b="1" baseline="-25000"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2</a:t>
            </a:r>
            <a:r>
              <a:rPr lang="en-US" altLang="zh-CN" sz="2400" b="1" dirty="0">
                <a:solidFill>
                  <a:schemeClr val="bg1">
                    <a:lumMod val="25000"/>
                  </a:schemeClr>
                </a:solidFill>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b="1" dirty="0">
              <a:solidFill>
                <a:schemeClr val="bg1">
                  <a:lumMod val="25000"/>
                </a:schemeClr>
              </a:solidFill>
            </a:endParaRPr>
          </a:p>
        </p:txBody>
      </p:sp>
      <p:sp>
        <p:nvSpPr>
          <p:cNvPr id="4" name="TextBox 3"/>
          <p:cNvSpPr txBox="1"/>
          <p:nvPr/>
        </p:nvSpPr>
        <p:spPr>
          <a:xfrm>
            <a:off x="712853" y="3913201"/>
            <a:ext cx="6639348"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i="0" u="none" strike="noStrike" cap="none" spc="0" normalizeH="0" baseline="0" dirty="0" smtClean="0">
                <a:ln>
                  <a:noFill/>
                </a:ln>
                <a:solidFill>
                  <a:srgbClr val="FF0000"/>
                </a:solidFill>
                <a:effectLst/>
                <a:uFillTx/>
                <a:latin typeface="微软雅黑" panose="020B0503020204020204" charset="-122"/>
                <a:ea typeface="微软雅黑" panose="020B0503020204020204" charset="-122"/>
                <a:sym typeface="Arial" panose="020B0604020202020204"/>
              </a:rPr>
              <a:t>本堂重点：串并联电路中电压的规律</a:t>
            </a:r>
            <a:endParaRPr kumimoji="0" lang="zh-CN" altLang="en-US" sz="2400" i="0" u="none" strike="noStrike" cap="none" spc="0" normalizeH="0" baseline="0" dirty="0">
              <a:ln>
                <a:noFill/>
              </a:ln>
              <a:solidFill>
                <a:srgbClr val="FF0000"/>
              </a:solidFill>
              <a:effectLst/>
              <a:uFillTx/>
              <a:latin typeface="微软雅黑" panose="020B0503020204020204" charset="-122"/>
              <a:ea typeface="微软雅黑" panose="020B0503020204020204" charset="-122"/>
              <a:sym typeface="Arial" panose="020B0604020202020204"/>
            </a:endParaRPr>
          </a:p>
        </p:txBody>
      </p:sp>
      <p:sp>
        <p:nvSpPr>
          <p:cNvPr id="13" name="TextBox 12"/>
          <p:cNvSpPr txBox="1"/>
          <p:nvPr/>
        </p:nvSpPr>
        <p:spPr>
          <a:xfrm>
            <a:off x="707793" y="4467189"/>
            <a:ext cx="731014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lvl1pPr marL="0" marR="0" indent="0" algn="l" defTabSz="914400" rtl="0" fontAlgn="auto" latinLnBrk="1" hangingPunct="0">
              <a:lnSpc>
                <a:spcPct val="100000"/>
              </a:lnSpc>
              <a:spcBef>
                <a:spcPts val="0"/>
              </a:spcBef>
              <a:spcAft>
                <a:spcPts val="0"/>
              </a:spcAft>
              <a:buClrTx/>
              <a:buSzTx/>
              <a:buFontTx/>
              <a:buNone/>
              <a:defRPr kumimoji="0" sz="2400" i="0" u="none" strike="noStrike" cap="none" spc="0" normalizeH="0" baseline="0">
                <a:ln>
                  <a:noFill/>
                </a:ln>
                <a:solidFill>
                  <a:srgbClr val="FF0000"/>
                </a:solidFill>
                <a:effectLst/>
                <a:uFillTx/>
                <a:latin typeface="微软雅黑" panose="020B0503020204020204" charset="-122"/>
                <a:ea typeface="微软雅黑" panose="020B0503020204020204" charset="-122"/>
              </a:defRPr>
            </a:lvl1pPr>
          </a:lstStyle>
          <a:p>
            <a:r>
              <a:rPr lang="zh-CN" altLang="en-US" dirty="0"/>
              <a:t>本堂难点：实验过程中，正确的利用电压表测量电压</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4"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hape 108"/>
          <p:cNvSpPr/>
          <p:nvPr/>
        </p:nvSpPr>
        <p:spPr>
          <a:xfrm>
            <a:off x="284119" y="13391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 name="文本框 1"/>
          <p:cNvSpPr txBox="1"/>
          <p:nvPr/>
        </p:nvSpPr>
        <p:spPr>
          <a:xfrm>
            <a:off x="1157524" y="133914"/>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典例分析</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sp>
        <p:nvSpPr>
          <p:cNvPr id="4" name="Shape 112"/>
          <p:cNvSpPr/>
          <p:nvPr/>
        </p:nvSpPr>
        <p:spPr>
          <a:xfrm>
            <a:off x="241431" y="246920"/>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5" name="矩形 4"/>
          <p:cNvSpPr/>
          <p:nvPr/>
        </p:nvSpPr>
        <p:spPr>
          <a:xfrm>
            <a:off x="1231315" y="597330"/>
            <a:ext cx="5923018" cy="460375"/>
          </a:xfrm>
          <a:prstGeom prst="rect">
            <a:avLst/>
          </a:prstGeom>
        </p:spPr>
        <p:txBody>
          <a:bodyPr wrap="square">
            <a:spAutoFit/>
          </a:bodyPr>
          <a:lstStyle/>
          <a:p>
            <a:r>
              <a:rPr lang="zh-CN" altLang="zh-CN" sz="2400" b="1" dirty="0">
                <a:solidFill>
                  <a:srgbClr val="007E27"/>
                </a:solidFill>
                <a:latin typeface="微软雅黑" panose="020B0503020204020204" charset="-122"/>
                <a:ea typeface="微软雅黑" panose="020B0503020204020204" charset="-122"/>
              </a:rPr>
              <a:t>考点一</a:t>
            </a:r>
            <a:r>
              <a:rPr lang="zh-CN" altLang="zh-CN" sz="2400" b="1" dirty="0" smtClean="0">
                <a:solidFill>
                  <a:srgbClr val="007E27"/>
                </a:solidFill>
                <a:latin typeface="微软雅黑" panose="020B0503020204020204" charset="-122"/>
                <a:ea typeface="微软雅黑" panose="020B0503020204020204" charset="-122"/>
              </a:rPr>
              <a:t>：</a:t>
            </a:r>
            <a:r>
              <a:rPr lang="zh-CN" altLang="en-US" sz="2400" b="1" dirty="0" smtClean="0">
                <a:solidFill>
                  <a:srgbClr val="007E27"/>
                </a:solidFill>
                <a:latin typeface="微软雅黑" panose="020B0503020204020204" charset="-122"/>
                <a:ea typeface="微软雅黑" panose="020B0503020204020204" charset="-122"/>
              </a:rPr>
              <a:t>串并联电路中电压的规律</a:t>
            </a:r>
          </a:p>
        </p:txBody>
      </p:sp>
      <p:sp>
        <p:nvSpPr>
          <p:cNvPr id="6" name="矩形 5"/>
          <p:cNvSpPr/>
          <p:nvPr/>
        </p:nvSpPr>
        <p:spPr>
          <a:xfrm>
            <a:off x="221659" y="1120550"/>
            <a:ext cx="2212465" cy="461665"/>
          </a:xfrm>
          <a:prstGeom prst="rect">
            <a:avLst/>
          </a:prstGeom>
        </p:spPr>
        <p:txBody>
          <a:bodyPr wrap="none">
            <a:spAutoFit/>
          </a:bodyPr>
          <a:lstStyle/>
          <a:p>
            <a:r>
              <a:rPr lang="zh-CN" altLang="zh-CN" sz="2400" dirty="0">
                <a:solidFill>
                  <a:srgbClr val="008080"/>
                </a:solidFill>
                <a:latin typeface="微软雅黑" panose="020B0503020204020204" charset="-122"/>
                <a:ea typeface="微软雅黑" panose="020B0503020204020204" charset="-122"/>
              </a:rPr>
              <a:t>【典型例题</a:t>
            </a:r>
            <a:r>
              <a:rPr lang="en-US" altLang="zh-CN" sz="2400" dirty="0">
                <a:solidFill>
                  <a:srgbClr val="008080"/>
                </a:solidFill>
                <a:latin typeface="微软雅黑" panose="020B0503020204020204" charset="-122"/>
                <a:ea typeface="微软雅黑" panose="020B0503020204020204" charset="-122"/>
              </a:rPr>
              <a:t>1</a:t>
            </a:r>
            <a:r>
              <a:rPr lang="zh-CN" altLang="zh-CN" sz="2400" dirty="0">
                <a:solidFill>
                  <a:srgbClr val="008080"/>
                </a:solidFill>
                <a:latin typeface="微软雅黑" panose="020B0503020204020204" charset="-122"/>
                <a:ea typeface="微软雅黑" panose="020B0503020204020204" charset="-122"/>
              </a:rPr>
              <a:t>】</a:t>
            </a:r>
            <a:endParaRPr lang="zh-CN" altLang="en-US" sz="2400" dirty="0"/>
          </a:p>
        </p:txBody>
      </p:sp>
      <p:sp>
        <p:nvSpPr>
          <p:cNvPr id="7" name="Rectangle 2"/>
          <p:cNvSpPr>
            <a:spLocks noChangeArrowheads="1"/>
          </p:cNvSpPr>
          <p:nvPr/>
        </p:nvSpPr>
        <p:spPr bwMode="auto">
          <a:xfrm>
            <a:off x="96326" y="1631414"/>
            <a:ext cx="8919713"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t>
            </a:r>
            <a:r>
              <a:rPr kumimoji="0" lang="en-US" altLang="zh-CN"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2019 </a:t>
            </a:r>
            <a:r>
              <a:rPr kumimoji="0" lang="zh-CN" altLang="en-US"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四川自贡市）</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所示电路，当闭合开关</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S</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后，两个电压表指针偏转均为图（</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b</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）所示，则电阻</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R</a:t>
            </a:r>
            <a:r>
              <a:rPr kumimoji="0" lang="en-US" altLang="zh-CN" sz="2400" b="0" i="0" u="none" strike="noStrike" cap="none" normalizeH="0" baseline="-3000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1</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和</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R</a:t>
            </a:r>
            <a:r>
              <a:rPr kumimoji="0" lang="en-US" altLang="zh-CN" sz="2400" b="0" i="0" u="none" strike="noStrike" cap="none" normalizeH="0" baseline="-3000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2</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两端的电压分别为（　  ）</a:t>
            </a:r>
            <a:endParaRPr lang="zh-CN" altLang="en-US" sz="2400" dirty="0">
              <a:solidFill>
                <a:srgbClr val="000000"/>
              </a:solidFill>
              <a:latin typeface="微软雅黑" panose="020B0503020204020204" charset="-122"/>
              <a:ea typeface="微软雅黑" panose="020B0503020204020204" charset="-122"/>
              <a:cs typeface="Calibri" panose="020F0502020204030204" pitchFamily="34" charset="0"/>
            </a:endParaRPr>
          </a:p>
        </p:txBody>
      </p:sp>
      <p:pic>
        <p:nvPicPr>
          <p:cNvPr id="1025" name="Picture 1"/>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r="1672" b="4390"/>
          <a:stretch>
            <a:fillRect/>
          </a:stretch>
        </p:blipFill>
        <p:spPr bwMode="auto">
          <a:xfrm>
            <a:off x="4850601" y="3151875"/>
            <a:ext cx="3910007" cy="1538697"/>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3"/>
          <p:cNvSpPr>
            <a:spLocks noChangeArrowheads="1"/>
          </p:cNvSpPr>
          <p:nvPr/>
        </p:nvSpPr>
        <p:spPr bwMode="auto">
          <a:xfrm>
            <a:off x="221904" y="3041808"/>
            <a:ext cx="4288353" cy="11350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8V  2V</a:t>
            </a:r>
            <a:r>
              <a:rPr kumimoji="0" lang="en-US" altLang="zh-CN" sz="2400" b="0" i="0" u="none" strike="noStrike" cap="none" normalizeH="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        </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B</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10V  2V	</a:t>
            </a:r>
          </a:p>
          <a:p>
            <a:pPr marL="0" marR="0" lvl="0" indent="0" algn="l" defTabSz="914400" rtl="0" eaLnBrk="1" fontAlgn="base" latinLnBrk="0" hangingPunct="1">
              <a:lnSpc>
                <a:spcPct val="150000"/>
              </a:lnSpc>
              <a:spcBef>
                <a:spcPct val="0"/>
              </a:spcBef>
              <a:spcAft>
                <a:spcPct val="0"/>
              </a:spcAft>
              <a:buClrTx/>
              <a:buSzTx/>
              <a:buFontTx/>
              <a:buNone/>
              <a:tabLst>
                <a:tab pos="1460500" algn="l"/>
                <a:tab pos="2794000" algn="l"/>
                <a:tab pos="4064000" algn="l"/>
              </a:tabLst>
            </a:pP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C</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2V  8V</a:t>
            </a:r>
            <a:r>
              <a:rPr kumimoji="0" lang="en-US" altLang="zh-CN" sz="2400" b="0" i="0" u="none" strike="noStrike" cap="none" normalizeH="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        </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D</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a:t>
            </a: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2V  10V</a:t>
            </a:r>
            <a:endParaRPr kumimoji="0" lang="en-US" altLang="zh-CN" sz="2400" b="0"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宋体" panose="02010600030101010101" pitchFamily="2" charset="-122"/>
            </a:endParaRPr>
          </a:p>
        </p:txBody>
      </p:sp>
      <p:sp>
        <p:nvSpPr>
          <p:cNvPr id="9" name="矩形 8"/>
          <p:cNvSpPr/>
          <p:nvPr/>
        </p:nvSpPr>
        <p:spPr>
          <a:xfrm>
            <a:off x="8328236" y="2291803"/>
            <a:ext cx="615874" cy="584775"/>
          </a:xfrm>
          <a:prstGeom prst="rect">
            <a:avLst/>
          </a:prstGeom>
        </p:spPr>
        <p:txBody>
          <a:bodyPr wrap="none">
            <a:spAutoFit/>
          </a:bodyPr>
          <a:lstStyle/>
          <a:p>
            <a:r>
              <a:rPr lang="en-US" altLang="zh-CN" sz="3200" b="1" dirty="0">
                <a:solidFill>
                  <a:srgbClr val="FF0000"/>
                </a:solidFill>
                <a:latin typeface="微软雅黑" panose="020B0503020204020204" charset="-122"/>
                <a:ea typeface="微软雅黑" panose="020B0503020204020204" charset="-122"/>
              </a:rPr>
              <a:t>A </a:t>
            </a:r>
            <a:endParaRPr lang="zh-CN" altLang="en-US" sz="3200" b="1" dirty="0">
              <a:solidFill>
                <a:srgbClr val="FF0000"/>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85804" y="214848"/>
            <a:ext cx="2212465" cy="461665"/>
          </a:xfrm>
          <a:prstGeom prst="rect">
            <a:avLst/>
          </a:prstGeom>
        </p:spPr>
        <p:txBody>
          <a:bodyPr wrap="none">
            <a:spAutoFit/>
          </a:bodyPr>
          <a:lstStyle/>
          <a:p>
            <a:r>
              <a:rPr lang="zh-CN" altLang="zh-CN" sz="2400" dirty="0">
                <a:solidFill>
                  <a:srgbClr val="008080"/>
                </a:solidFill>
                <a:latin typeface="微软雅黑" panose="020B0503020204020204" charset="-122"/>
                <a:ea typeface="微软雅黑" panose="020B0503020204020204" charset="-122"/>
              </a:rPr>
              <a:t>【迁移训练</a:t>
            </a:r>
            <a:r>
              <a:rPr lang="en-US" altLang="zh-CN" sz="2400" dirty="0">
                <a:solidFill>
                  <a:srgbClr val="008080"/>
                </a:solidFill>
                <a:latin typeface="微软雅黑" panose="020B0503020204020204" charset="-122"/>
                <a:ea typeface="微软雅黑" panose="020B0503020204020204" charset="-122"/>
              </a:rPr>
              <a:t>1</a:t>
            </a:r>
            <a:r>
              <a:rPr lang="zh-CN" altLang="zh-CN" sz="2400" dirty="0">
                <a:solidFill>
                  <a:srgbClr val="008080"/>
                </a:solidFill>
                <a:latin typeface="微软雅黑" panose="020B0503020204020204" charset="-122"/>
                <a:ea typeface="微软雅黑" panose="020B0503020204020204" charset="-122"/>
              </a:rPr>
              <a:t>】</a:t>
            </a:r>
          </a:p>
        </p:txBody>
      </p:sp>
      <p:sp>
        <p:nvSpPr>
          <p:cNvPr id="3" name="矩形 2"/>
          <p:cNvSpPr/>
          <p:nvPr/>
        </p:nvSpPr>
        <p:spPr>
          <a:xfrm>
            <a:off x="516466" y="854313"/>
            <a:ext cx="7840133" cy="2862322"/>
          </a:xfrm>
          <a:prstGeom prst="rect">
            <a:avLst/>
          </a:prstGeom>
        </p:spPr>
        <p:txBody>
          <a:bodyPr wrap="square">
            <a:spAutoFit/>
          </a:bodyPr>
          <a:lstStyle/>
          <a:p>
            <a:pPr algn="l">
              <a:lnSpc>
                <a:spcPct val="150000"/>
              </a:lnSpc>
            </a:pPr>
            <a:r>
              <a:rPr lang="zh-CN" altLang="zh-CN" sz="2400" b="1" dirty="0">
                <a:latin typeface="微软雅黑" panose="020B0503020204020204" charset="-122"/>
                <a:ea typeface="微软雅黑" panose="020B0503020204020204" charset="-122"/>
              </a:rPr>
              <a:t>（</a:t>
            </a:r>
            <a:r>
              <a:rPr lang="en-US" altLang="zh-CN" sz="2400" b="1" dirty="0">
                <a:latin typeface="微软雅黑" panose="020B0503020204020204" charset="-122"/>
                <a:ea typeface="微软雅黑" panose="020B0503020204020204" charset="-122"/>
              </a:rPr>
              <a:t>2019</a:t>
            </a:r>
            <a:r>
              <a:rPr lang="zh-CN" altLang="zh-CN" sz="2400" b="1" dirty="0">
                <a:latin typeface="微软雅黑" panose="020B0503020204020204" charset="-122"/>
                <a:ea typeface="微软雅黑" panose="020B0503020204020204" charset="-122"/>
              </a:rPr>
              <a:t>吉林）</a:t>
            </a:r>
            <a:r>
              <a:rPr lang="zh-CN" altLang="zh-CN" sz="2400" dirty="0">
                <a:latin typeface="微软雅黑" panose="020B0503020204020204" charset="-122"/>
                <a:ea typeface="微软雅黑" panose="020B0503020204020204" charset="-122"/>
              </a:rPr>
              <a:t>有甲、乙两根镍铬合金线，甲和乙等长，乙粗些，把它们并联在同一电路中，它们两端的电压分别为</a:t>
            </a:r>
            <a:r>
              <a:rPr lang="en-US" altLang="zh-CN" sz="2400" dirty="0">
                <a:latin typeface="微软雅黑" panose="020B0503020204020204" charset="-122"/>
                <a:ea typeface="微软雅黑" panose="020B0503020204020204" charset="-122"/>
              </a:rPr>
              <a:t>U</a:t>
            </a:r>
            <a:r>
              <a:rPr lang="zh-CN" altLang="zh-CN" sz="2400" baseline="-25000" dirty="0">
                <a:latin typeface="微软雅黑" panose="020B0503020204020204" charset="-122"/>
                <a:ea typeface="微软雅黑" panose="020B0503020204020204" charset="-122"/>
              </a:rPr>
              <a:t>甲</a:t>
            </a:r>
            <a:r>
              <a:rPr lang="zh-CN" altLang="zh-CN" sz="2400" dirty="0">
                <a:latin typeface="微软雅黑" panose="020B0503020204020204" charset="-122"/>
                <a:ea typeface="微软雅黑" panose="020B0503020204020204" charset="-122"/>
              </a:rPr>
              <a:t>和</a:t>
            </a:r>
            <a:r>
              <a:rPr lang="en-US" altLang="zh-CN" sz="2400" dirty="0">
                <a:latin typeface="微软雅黑" panose="020B0503020204020204" charset="-122"/>
                <a:ea typeface="微软雅黑" panose="020B0503020204020204" charset="-122"/>
              </a:rPr>
              <a:t>U</a:t>
            </a:r>
            <a:r>
              <a:rPr lang="zh-CN" altLang="zh-CN" sz="2400" baseline="-25000" dirty="0">
                <a:latin typeface="微软雅黑" panose="020B0503020204020204" charset="-122"/>
                <a:ea typeface="微软雅黑" panose="020B0503020204020204" charset="-122"/>
              </a:rPr>
              <a:t>乙</a:t>
            </a:r>
            <a:r>
              <a:rPr lang="zh-CN" altLang="zh-CN" sz="2400" dirty="0">
                <a:latin typeface="微软雅黑" panose="020B0503020204020204" charset="-122"/>
                <a:ea typeface="微软雅黑" panose="020B0503020204020204" charset="-122"/>
              </a:rPr>
              <a:t>，下列判断中正确的是（</a:t>
            </a:r>
            <a:r>
              <a:rPr lang="en-US" altLang="zh-CN" sz="2400" dirty="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   </a:t>
            </a:r>
            <a:r>
              <a:rPr lang="zh-CN" altLang="zh-CN" sz="2400" dirty="0" smtClean="0">
                <a:latin typeface="微软雅黑" panose="020B0503020204020204" charset="-122"/>
                <a:ea typeface="微软雅黑" panose="020B0503020204020204" charset="-122"/>
              </a:rPr>
              <a:t>）</a:t>
            </a:r>
            <a:endParaRPr lang="zh-CN" altLang="zh-CN" sz="2400" dirty="0">
              <a:latin typeface="微软雅黑" panose="020B0503020204020204" charset="-122"/>
              <a:ea typeface="微软雅黑" panose="020B0503020204020204" charset="-122"/>
            </a:endParaRPr>
          </a:p>
          <a:p>
            <a:pPr algn="l">
              <a:lnSpc>
                <a:spcPct val="150000"/>
              </a:lnSpc>
            </a:pPr>
            <a:r>
              <a:rPr lang="en-US" altLang="zh-CN" sz="2400" dirty="0">
                <a:latin typeface="微软雅黑" panose="020B0503020204020204" charset="-122"/>
                <a:ea typeface="微软雅黑" panose="020B0503020204020204" charset="-122"/>
              </a:rPr>
              <a:t>A.U</a:t>
            </a:r>
            <a:r>
              <a:rPr lang="zh-CN" altLang="zh-CN" sz="2400" baseline="-25000" dirty="0">
                <a:latin typeface="微软雅黑" panose="020B0503020204020204" charset="-122"/>
                <a:ea typeface="微软雅黑" panose="020B0503020204020204" charset="-122"/>
              </a:rPr>
              <a:t>甲</a:t>
            </a:r>
            <a:r>
              <a:rPr lang="en-US" altLang="zh-CN" sz="2400" dirty="0">
                <a:latin typeface="微软雅黑" panose="020B0503020204020204" charset="-122"/>
                <a:ea typeface="微软雅黑" panose="020B0503020204020204" charset="-122"/>
              </a:rPr>
              <a:t>=U</a:t>
            </a:r>
            <a:r>
              <a:rPr lang="zh-CN" altLang="zh-CN" sz="2400" baseline="-25000" dirty="0">
                <a:latin typeface="微软雅黑" panose="020B0503020204020204" charset="-122"/>
                <a:ea typeface="微软雅黑" panose="020B0503020204020204" charset="-122"/>
              </a:rPr>
              <a:t>乙</a:t>
            </a:r>
            <a:r>
              <a:rPr lang="en-US" altLang="zh-CN" sz="2400" dirty="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   B.U</a:t>
            </a:r>
            <a:r>
              <a:rPr lang="zh-CN" altLang="zh-CN" sz="2400" baseline="-25000" dirty="0">
                <a:latin typeface="微软雅黑" panose="020B0503020204020204" charset="-122"/>
                <a:ea typeface="微软雅黑" panose="020B0503020204020204" charset="-122"/>
              </a:rPr>
              <a:t>甲</a:t>
            </a:r>
            <a:r>
              <a:rPr lang="zh-CN" altLang="zh-CN"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U</a:t>
            </a:r>
            <a:r>
              <a:rPr lang="zh-CN" altLang="zh-CN" sz="2400" baseline="-25000" dirty="0">
                <a:latin typeface="微软雅黑" panose="020B0503020204020204" charset="-122"/>
                <a:ea typeface="微软雅黑" panose="020B0503020204020204" charset="-122"/>
              </a:rPr>
              <a:t>乙</a:t>
            </a:r>
            <a:r>
              <a:rPr lang="en-US" altLang="zh-CN" sz="2400" dirty="0">
                <a:latin typeface="微软雅黑" panose="020B0503020204020204" charset="-122"/>
                <a:ea typeface="微软雅黑" panose="020B0503020204020204" charset="-122"/>
              </a:rPr>
              <a:t>   </a:t>
            </a:r>
            <a:endParaRPr lang="zh-CN" altLang="zh-CN" sz="2400" dirty="0">
              <a:latin typeface="微软雅黑" panose="020B0503020204020204" charset="-122"/>
              <a:ea typeface="微软雅黑" panose="020B0503020204020204" charset="-122"/>
            </a:endParaRPr>
          </a:p>
          <a:p>
            <a:pPr algn="l">
              <a:lnSpc>
                <a:spcPct val="150000"/>
              </a:lnSpc>
            </a:pPr>
            <a:r>
              <a:rPr lang="en-US" altLang="zh-CN" sz="2400" dirty="0">
                <a:latin typeface="微软雅黑" panose="020B0503020204020204" charset="-122"/>
                <a:ea typeface="微软雅黑" panose="020B0503020204020204" charset="-122"/>
              </a:rPr>
              <a:t>C.U</a:t>
            </a:r>
            <a:r>
              <a:rPr lang="zh-CN" altLang="zh-CN" sz="2400" baseline="-25000" dirty="0">
                <a:latin typeface="微软雅黑" panose="020B0503020204020204" charset="-122"/>
                <a:ea typeface="微软雅黑" panose="020B0503020204020204" charset="-122"/>
              </a:rPr>
              <a:t>甲</a:t>
            </a:r>
            <a:r>
              <a:rPr lang="zh-CN" altLang="zh-CN"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U</a:t>
            </a:r>
            <a:r>
              <a:rPr lang="zh-CN" altLang="zh-CN" sz="2400" baseline="-25000" dirty="0">
                <a:latin typeface="微软雅黑" panose="020B0503020204020204" charset="-122"/>
                <a:ea typeface="微软雅黑" panose="020B0503020204020204" charset="-122"/>
              </a:rPr>
              <a:t>乙</a:t>
            </a:r>
            <a:r>
              <a:rPr lang="en-US" altLang="zh-CN" sz="2400" dirty="0">
                <a:latin typeface="微软雅黑" panose="020B0503020204020204" charset="-122"/>
                <a:ea typeface="微软雅黑" panose="020B0503020204020204" charset="-122"/>
              </a:rPr>
              <a:t>                       </a:t>
            </a:r>
            <a:r>
              <a:rPr lang="en-US" altLang="zh-CN" sz="2400" dirty="0" smtClean="0">
                <a:latin typeface="微软雅黑" panose="020B0503020204020204" charset="-122"/>
                <a:ea typeface="微软雅黑" panose="020B0503020204020204" charset="-122"/>
              </a:rPr>
              <a:t>   D</a:t>
            </a:r>
            <a:r>
              <a:rPr lang="en-US" altLang="zh-CN" sz="2400" dirty="0">
                <a:latin typeface="微软雅黑" panose="020B0503020204020204" charset="-122"/>
                <a:ea typeface="微软雅黑" panose="020B0503020204020204" charset="-122"/>
              </a:rPr>
              <a:t>.</a:t>
            </a:r>
            <a:r>
              <a:rPr lang="zh-CN" altLang="zh-CN" sz="2400" dirty="0">
                <a:latin typeface="微软雅黑" panose="020B0503020204020204" charset="-122"/>
                <a:ea typeface="微软雅黑" panose="020B0503020204020204" charset="-122"/>
              </a:rPr>
              <a:t>无法确定</a:t>
            </a:r>
          </a:p>
        </p:txBody>
      </p:sp>
      <p:sp>
        <p:nvSpPr>
          <p:cNvPr id="4" name="矩形 3"/>
          <p:cNvSpPr/>
          <p:nvPr/>
        </p:nvSpPr>
        <p:spPr>
          <a:xfrm>
            <a:off x="5340945" y="1993086"/>
            <a:ext cx="737702" cy="584775"/>
          </a:xfrm>
          <a:prstGeom prst="rect">
            <a:avLst/>
          </a:prstGeom>
        </p:spPr>
        <p:txBody>
          <a:bodyPr wrap="none">
            <a:spAutoFit/>
          </a:bodyPr>
          <a:lstStyle/>
          <a:p>
            <a:r>
              <a:rPr lang="en-US" altLang="zh-CN" sz="3200" b="1" dirty="0">
                <a:solidFill>
                  <a:srgbClr val="FF0000"/>
                </a:solidFill>
                <a:latin typeface="微软雅黑" panose="020B0503020204020204" charset="-122"/>
                <a:ea typeface="微软雅黑" panose="020B0503020204020204" charset="-122"/>
              </a:rPr>
              <a:t> A </a:t>
            </a:r>
            <a:endParaRPr lang="zh-CN" altLang="en-US" sz="3200" b="1" dirty="0">
              <a:solidFill>
                <a:srgbClr val="FF0000"/>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35002" y="216805"/>
            <a:ext cx="4572000" cy="521970"/>
          </a:xfrm>
          <a:prstGeom prst="rect">
            <a:avLst/>
          </a:prstGeom>
        </p:spPr>
        <p:txBody>
          <a:bodyPr wrap="square">
            <a:spAutoFit/>
          </a:bodyPr>
          <a:lstStyle/>
          <a:p>
            <a:r>
              <a:rPr lang="zh-CN" altLang="zh-CN" sz="2800" b="1" dirty="0">
                <a:solidFill>
                  <a:srgbClr val="007E27"/>
                </a:solidFill>
                <a:latin typeface="微软雅黑" panose="020B0503020204020204" charset="-122"/>
                <a:ea typeface="微软雅黑" panose="020B0503020204020204" charset="-122"/>
              </a:rPr>
              <a:t>考点</a:t>
            </a:r>
            <a:r>
              <a:rPr lang="zh-CN" altLang="en-US" sz="2800" b="1" dirty="0">
                <a:solidFill>
                  <a:srgbClr val="007E27"/>
                </a:solidFill>
                <a:latin typeface="微软雅黑" panose="020B0503020204020204" charset="-122"/>
                <a:ea typeface="微软雅黑" panose="020B0503020204020204" charset="-122"/>
              </a:rPr>
              <a:t>二</a:t>
            </a:r>
            <a:r>
              <a:rPr lang="zh-CN" altLang="zh-CN" sz="2800" b="1" dirty="0" smtClean="0">
                <a:solidFill>
                  <a:srgbClr val="007E27"/>
                </a:solidFill>
                <a:latin typeface="微软雅黑" panose="020B0503020204020204" charset="-122"/>
                <a:ea typeface="微软雅黑" panose="020B0503020204020204" charset="-122"/>
              </a:rPr>
              <a:t>：</a:t>
            </a:r>
            <a:r>
              <a:rPr lang="zh-CN" altLang="en-US" sz="2800" b="1" dirty="0" smtClean="0">
                <a:solidFill>
                  <a:srgbClr val="007E27"/>
                </a:solidFill>
                <a:latin typeface="微软雅黑" panose="020B0503020204020204" charset="-122"/>
                <a:ea typeface="微软雅黑" panose="020B0503020204020204" charset="-122"/>
              </a:rPr>
              <a:t>能量守恒定律</a:t>
            </a:r>
          </a:p>
        </p:txBody>
      </p:sp>
      <p:sp>
        <p:nvSpPr>
          <p:cNvPr id="3" name="矩形 2"/>
          <p:cNvSpPr/>
          <p:nvPr/>
        </p:nvSpPr>
        <p:spPr>
          <a:xfrm>
            <a:off x="342819" y="750850"/>
            <a:ext cx="2549096" cy="523220"/>
          </a:xfrm>
          <a:prstGeom prst="rect">
            <a:avLst/>
          </a:prstGeom>
        </p:spPr>
        <p:txBody>
          <a:bodyPr wrap="none">
            <a:spAutoFit/>
          </a:bodyPr>
          <a:lstStyle/>
          <a:p>
            <a:r>
              <a:rPr lang="zh-CN" altLang="zh-CN" sz="2800" dirty="0">
                <a:solidFill>
                  <a:srgbClr val="008080"/>
                </a:solidFill>
                <a:latin typeface="微软雅黑" panose="020B0503020204020204" charset="-122"/>
                <a:ea typeface="微软雅黑" panose="020B0503020204020204" charset="-122"/>
              </a:rPr>
              <a:t>【典型</a:t>
            </a:r>
            <a:r>
              <a:rPr lang="zh-CN" altLang="zh-CN" sz="2800" dirty="0" smtClean="0">
                <a:solidFill>
                  <a:srgbClr val="008080"/>
                </a:solidFill>
                <a:latin typeface="微软雅黑" panose="020B0503020204020204" charset="-122"/>
                <a:ea typeface="微软雅黑" panose="020B0503020204020204" charset="-122"/>
              </a:rPr>
              <a:t>例题</a:t>
            </a:r>
            <a:r>
              <a:rPr lang="en-US" altLang="zh-CN" sz="2800" dirty="0" smtClean="0">
                <a:solidFill>
                  <a:srgbClr val="008080"/>
                </a:solidFill>
                <a:latin typeface="微软雅黑" panose="020B0503020204020204" charset="-122"/>
                <a:ea typeface="微软雅黑" panose="020B0503020204020204" charset="-122"/>
              </a:rPr>
              <a:t>2</a:t>
            </a:r>
            <a:r>
              <a:rPr lang="zh-CN" altLang="zh-CN" sz="2800" dirty="0" smtClean="0">
                <a:solidFill>
                  <a:srgbClr val="008080"/>
                </a:solidFill>
                <a:latin typeface="微软雅黑" panose="020B0503020204020204" charset="-122"/>
                <a:ea typeface="微软雅黑" panose="020B0503020204020204" charset="-122"/>
              </a:rPr>
              <a:t>】</a:t>
            </a:r>
            <a:endParaRPr lang="zh-CN" altLang="en-US" sz="2800" dirty="0">
              <a:solidFill>
                <a:srgbClr val="008080"/>
              </a:solidFill>
              <a:latin typeface="微软雅黑" panose="020B0503020204020204" charset="-122"/>
              <a:ea typeface="微软雅黑" panose="020B0503020204020204" charset="-122"/>
            </a:endParaRPr>
          </a:p>
        </p:txBody>
      </p:sp>
      <p:sp>
        <p:nvSpPr>
          <p:cNvPr id="4" name="Rectangle 5"/>
          <p:cNvSpPr>
            <a:spLocks noChangeArrowheads="1"/>
          </p:cNvSpPr>
          <p:nvPr/>
        </p:nvSpPr>
        <p:spPr bwMode="auto">
          <a:xfrm>
            <a:off x="815168" y="1055638"/>
            <a:ext cx="7668432"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(2019 </a:t>
            </a:r>
            <a:r>
              <a:rPr kumimoji="0" lang="zh-CN" altLang="en-US"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黑龙江绥化市</a:t>
            </a:r>
            <a:r>
              <a:rPr kumimoji="0" lang="en-US" altLang="zh-CN" sz="2400" b="1"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 </a:t>
            </a:r>
            <a:r>
              <a:rPr kumimoji="0" lang="zh-CN" altLang="en-US"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下面四幅电路图中，仪表使用正确的是（       ）</a:t>
            </a:r>
            <a:endParaRPr kumimoji="0" lang="zh-CN" altLang="en-US" sz="2400" b="0"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宋体" panose="02010600030101010101" pitchFamily="2" charset="-122"/>
            </a:endParaRPr>
          </a:p>
        </p:txBody>
      </p:sp>
      <p:grpSp>
        <p:nvGrpSpPr>
          <p:cNvPr id="11" name="组合 10"/>
          <p:cNvGrpSpPr/>
          <p:nvPr/>
        </p:nvGrpSpPr>
        <p:grpSpPr>
          <a:xfrm>
            <a:off x="4217622" y="2220643"/>
            <a:ext cx="2231762" cy="1440000"/>
            <a:chOff x="3882643" y="1971512"/>
            <a:chExt cx="2231762" cy="1440000"/>
          </a:xfrm>
        </p:grpSpPr>
        <p:pic>
          <p:nvPicPr>
            <p:cNvPr id="2051" name="Picture 3" descr="学科网(www.zxxk.com)--教育资源门户，提供试卷、教案、课件、论文、素材以及各类教学资源下载，还有大量而丰富的教学相关资讯！"/>
            <p:cNvPicPr preferRelativeResize="0">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14405" y="1971512"/>
              <a:ext cx="1800000" cy="1440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6"/>
            <p:cNvSpPr>
              <a:spLocks noChangeArrowheads="1"/>
            </p:cNvSpPr>
            <p:nvPr/>
          </p:nvSpPr>
          <p:spPr bwMode="auto">
            <a:xfrm>
              <a:off x="3882643" y="2430874"/>
              <a:ext cx="542136"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0" i="0" u="none" strike="noStrike" cap="none" normalizeH="0" baseline="0" dirty="0" smtClean="0">
                  <a:ln>
                    <a:noFill/>
                  </a:ln>
                  <a:solidFill>
                    <a:srgbClr val="000000"/>
                  </a:solidFill>
                  <a:effectLst/>
                  <a:latin typeface="微软雅黑" panose="020B0503020204020204" charset="-122"/>
                  <a:ea typeface="微软雅黑" panose="020B0503020204020204" charset="-122"/>
                  <a:cs typeface="Calibri" panose="020F0502020204030204" pitchFamily="34" charset="0"/>
                </a:rPr>
                <a:t>B. </a:t>
              </a:r>
              <a:endParaRPr kumimoji="0" lang="en-US" altLang="zh-CN" sz="2400" b="0" i="0" u="none" strike="noStrike" cap="none" normalizeH="0" baseline="0" dirty="0" smtClean="0">
                <a:ln>
                  <a:noFill/>
                </a:ln>
                <a:solidFill>
                  <a:schemeClr val="tx1"/>
                </a:solidFill>
                <a:effectLst/>
                <a:latin typeface="微软雅黑" panose="020B0503020204020204" charset="-122"/>
                <a:ea typeface="微软雅黑" panose="020B0503020204020204" charset="-122"/>
                <a:cs typeface="宋体" panose="02010600030101010101" pitchFamily="2" charset="-122"/>
              </a:endParaRPr>
            </a:p>
          </p:txBody>
        </p:sp>
      </p:grpSp>
      <p:grpSp>
        <p:nvGrpSpPr>
          <p:cNvPr id="12" name="组合 11"/>
          <p:cNvGrpSpPr/>
          <p:nvPr/>
        </p:nvGrpSpPr>
        <p:grpSpPr>
          <a:xfrm>
            <a:off x="1623099" y="3649967"/>
            <a:ext cx="2242049" cy="1440000"/>
            <a:chOff x="1779278" y="3673424"/>
            <a:chExt cx="2242049" cy="1440000"/>
          </a:xfrm>
        </p:grpSpPr>
        <p:pic>
          <p:nvPicPr>
            <p:cNvPr id="2050" name="Picture 2" descr="学科网(www.zxxk.com)--教育资源门户，提供试卷、教案、课件、论文、素材以及各类教学资源下载，还有大量而丰富的教学相关资讯！"/>
            <p:cNvPicPr preferRelativeResize="0">
              <a:picLocks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221327" y="3673424"/>
              <a:ext cx="1800000" cy="144000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ectangle 7"/>
            <p:cNvSpPr>
              <a:spLocks noChangeArrowheads="1"/>
            </p:cNvSpPr>
            <p:nvPr/>
          </p:nvSpPr>
          <p:spPr bwMode="auto">
            <a:xfrm>
              <a:off x="1779278" y="4137855"/>
              <a:ext cx="573647"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algn="l" rtl="0" eaLnBrk="0" fontAlgn="ctr" hangingPunct="0">
                <a:spcBef>
                  <a:spcPct val="0"/>
                </a:spcBef>
                <a:spcAft>
                  <a:spcPct val="0"/>
                </a:spcAft>
              </a:pPr>
              <a:r>
                <a:rPr lang="en-US" altLang="zh-CN" sz="2400" dirty="0">
                  <a:solidFill>
                    <a:srgbClr val="000000"/>
                  </a:solidFill>
                  <a:latin typeface="微软雅黑" panose="020B0503020204020204" charset="-122"/>
                  <a:ea typeface="微软雅黑" panose="020B0503020204020204" charset="-122"/>
                  <a:cs typeface="Calibri" panose="020F0502020204030204" pitchFamily="34" charset="0"/>
                </a:rPr>
                <a:t>C. </a:t>
              </a:r>
            </a:p>
          </p:txBody>
        </p:sp>
      </p:grpSp>
      <p:grpSp>
        <p:nvGrpSpPr>
          <p:cNvPr id="13" name="组合 12"/>
          <p:cNvGrpSpPr/>
          <p:nvPr/>
        </p:nvGrpSpPr>
        <p:grpSpPr>
          <a:xfrm>
            <a:off x="4217622" y="3660643"/>
            <a:ext cx="2231762" cy="1440000"/>
            <a:chOff x="4853352" y="3736843"/>
            <a:chExt cx="2231762" cy="1440000"/>
          </a:xfrm>
        </p:grpSpPr>
        <p:pic>
          <p:nvPicPr>
            <p:cNvPr id="2049" name="Picture 1" descr="学科网(www.zxxk.com)--教育资源门户，提供试卷、教案、课件、论文、素材以及各类教学资源下载，还有大量而丰富的教学相关资讯！"/>
            <p:cNvPicPr preferRelativeResize="0">
              <a:picLocks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85114" y="3736843"/>
              <a:ext cx="1800000" cy="14400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Rectangle 8"/>
            <p:cNvSpPr>
              <a:spLocks noChangeArrowheads="1"/>
            </p:cNvSpPr>
            <p:nvPr/>
          </p:nvSpPr>
          <p:spPr bwMode="auto">
            <a:xfrm>
              <a:off x="4853352" y="4057845"/>
              <a:ext cx="431762" cy="6155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1000" b="0" i="0" u="none" strike="noStrike" cap="none" normalizeH="0" baseline="0" dirty="0" smtClean="0">
                  <a:ln>
                    <a:noFill/>
                  </a:ln>
                  <a:solidFill>
                    <a:srgbClr val="000000"/>
                  </a:solidFill>
                  <a:effectLst/>
                  <a:latin typeface="宋体" panose="02010600030101010101" pitchFamily="2" charset="-122"/>
                  <a:ea typeface="宋体" panose="02010600030101010101" pitchFamily="2" charset="-122"/>
                  <a:cs typeface="Calibri" panose="020F0502020204030204" pitchFamily="34" charset="0"/>
                </a:rPr>
                <a:t>                     </a:t>
              </a:r>
              <a:r>
                <a:rPr lang="en-US" altLang="zh-CN" sz="2400" dirty="0">
                  <a:solidFill>
                    <a:srgbClr val="000000"/>
                  </a:solidFill>
                  <a:latin typeface="微软雅黑" panose="020B0503020204020204" charset="-122"/>
                  <a:ea typeface="微软雅黑" panose="020B0503020204020204" charset="-122"/>
                  <a:cs typeface="Calibri" panose="020F0502020204030204" pitchFamily="34" charset="0"/>
                </a:rPr>
                <a:t>D. </a:t>
              </a:r>
            </a:p>
          </p:txBody>
        </p:sp>
      </p:grpSp>
      <p:grpSp>
        <p:nvGrpSpPr>
          <p:cNvPr id="10" name="组合 9"/>
          <p:cNvGrpSpPr/>
          <p:nvPr/>
        </p:nvGrpSpPr>
        <p:grpSpPr>
          <a:xfrm>
            <a:off x="1617367" y="2220643"/>
            <a:ext cx="2247781" cy="1440000"/>
            <a:chOff x="530916" y="2333629"/>
            <a:chExt cx="2247781" cy="1440000"/>
          </a:xfrm>
        </p:grpSpPr>
        <p:pic>
          <p:nvPicPr>
            <p:cNvPr id="2052" name="Picture 4" descr="学科网(www.zxxk.com)--教育资源门户，提供试卷、教案、课件、论文、素材以及各类教学资源下载，还有大量而丰富的教学相关资讯！"/>
            <p:cNvPicPr preferRelativeResize="0">
              <a:picLocks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978697" y="2333629"/>
              <a:ext cx="1800000" cy="144000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530916" y="2780505"/>
              <a:ext cx="590226" cy="707886"/>
            </a:xfrm>
            <a:prstGeom prst="rect">
              <a:avLst/>
            </a:prstGeom>
          </p:spPr>
          <p:txBody>
            <a:bodyPr wrap="none">
              <a:spAutoFit/>
            </a:bodyPr>
            <a:lstStyle/>
            <a:p>
              <a:pPr marL="0" marR="0" lvl="0" indent="0" algn="l" defTabSz="914400" rtl="0" eaLnBrk="0" fontAlgn="ctr" latinLnBrk="0" hangingPunct="0">
                <a:lnSpc>
                  <a:spcPct val="100000"/>
                </a:lnSpc>
                <a:spcBef>
                  <a:spcPct val="0"/>
                </a:spcBef>
                <a:spcAft>
                  <a:spcPct val="0"/>
                </a:spcAft>
                <a:buClrTx/>
                <a:buSzTx/>
                <a:buFontTx/>
                <a:buNone/>
              </a:pPr>
              <a:r>
                <a:rPr lang="en-US" altLang="zh-CN" sz="2400" dirty="0">
                  <a:solidFill>
                    <a:srgbClr val="000000"/>
                  </a:solidFill>
                  <a:latin typeface="微软雅黑" panose="020B0503020204020204" charset="-122"/>
                  <a:ea typeface="微软雅黑" panose="020B0503020204020204" charset="-122"/>
                  <a:cs typeface="Calibri" panose="020F0502020204030204" pitchFamily="34" charset="0"/>
                </a:rPr>
                <a:t>A.</a:t>
              </a:r>
              <a:r>
                <a:rPr lang="en-US" altLang="zh-CN" dirty="0">
                  <a:solidFill>
                    <a:srgbClr val="000000"/>
                  </a:solidFill>
                  <a:latin typeface="宋体" panose="02010600030101010101" pitchFamily="2" charset="-122"/>
                  <a:ea typeface="宋体" panose="02010600030101010101" pitchFamily="2" charset="-122"/>
                  <a:cs typeface="Calibri" panose="020F0502020204030204" pitchFamily="34" charset="0"/>
                </a:rPr>
                <a:t> </a:t>
              </a:r>
              <a:endParaRPr lang="en-US" altLang="zh-CN" sz="4000" dirty="0">
                <a:solidFill>
                  <a:schemeClr val="tx1"/>
                </a:solidFill>
                <a:latin typeface="Arial" panose="020B0604020202020204" pitchFamily="34" charset="0"/>
                <a:ea typeface="宋体" panose="02010600030101010101" pitchFamily="2" charset="-122"/>
                <a:cs typeface="宋体" panose="02010600030101010101" pitchFamily="2" charset="-122"/>
              </a:endParaRPr>
            </a:p>
          </p:txBody>
        </p:sp>
      </p:grpSp>
      <p:sp>
        <p:nvSpPr>
          <p:cNvPr id="9" name="矩形 8"/>
          <p:cNvSpPr/>
          <p:nvPr/>
        </p:nvSpPr>
        <p:spPr>
          <a:xfrm>
            <a:off x="2275503" y="1711803"/>
            <a:ext cx="442750" cy="584775"/>
          </a:xfrm>
          <a:prstGeom prst="rect">
            <a:avLst/>
          </a:prstGeom>
        </p:spPr>
        <p:txBody>
          <a:bodyPr wrap="none">
            <a:spAutoFit/>
          </a:bodyPr>
          <a:lstStyle/>
          <a:p>
            <a:r>
              <a:rPr lang="en-US" altLang="zh-CN" sz="3200" dirty="0">
                <a:solidFill>
                  <a:srgbClr val="FF0000"/>
                </a:solidFill>
                <a:latin typeface="微软雅黑" panose="020B0503020204020204" charset="-122"/>
                <a:ea typeface="微软雅黑" panose="020B0503020204020204" charset="-122"/>
              </a:rPr>
              <a:t>B</a:t>
            </a:r>
            <a:endParaRPr lang="zh-CN" altLang="zh-CN" sz="3200" dirty="0">
              <a:solidFill>
                <a:srgbClr val="FF0000"/>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35234" y="269311"/>
            <a:ext cx="2549096" cy="523220"/>
          </a:xfrm>
          <a:prstGeom prst="rect">
            <a:avLst/>
          </a:prstGeom>
        </p:spPr>
        <p:txBody>
          <a:bodyPr wrap="none">
            <a:spAutoFit/>
          </a:bodyPr>
          <a:lstStyle/>
          <a:p>
            <a:r>
              <a:rPr lang="zh-CN" altLang="zh-CN" sz="2800" dirty="0">
                <a:solidFill>
                  <a:srgbClr val="008080"/>
                </a:solidFill>
                <a:latin typeface="微软雅黑" panose="020B0503020204020204" charset="-122"/>
                <a:ea typeface="微软雅黑" panose="020B0503020204020204" charset="-122"/>
              </a:rPr>
              <a:t>【迁移</a:t>
            </a:r>
            <a:r>
              <a:rPr lang="zh-CN" altLang="zh-CN" sz="2800" dirty="0" smtClean="0">
                <a:solidFill>
                  <a:srgbClr val="008080"/>
                </a:solidFill>
                <a:latin typeface="微软雅黑" panose="020B0503020204020204" charset="-122"/>
                <a:ea typeface="微软雅黑" panose="020B0503020204020204" charset="-122"/>
              </a:rPr>
              <a:t>训练</a:t>
            </a:r>
            <a:r>
              <a:rPr lang="en-US" altLang="zh-CN" sz="2800" dirty="0" smtClean="0">
                <a:solidFill>
                  <a:srgbClr val="008080"/>
                </a:solidFill>
                <a:latin typeface="微软雅黑" panose="020B0503020204020204" charset="-122"/>
                <a:ea typeface="微软雅黑" panose="020B0503020204020204" charset="-122"/>
              </a:rPr>
              <a:t>2</a:t>
            </a:r>
            <a:r>
              <a:rPr lang="zh-CN" altLang="zh-CN" sz="2800" dirty="0" smtClean="0">
                <a:solidFill>
                  <a:srgbClr val="008080"/>
                </a:solidFill>
                <a:latin typeface="微软雅黑" panose="020B0503020204020204" charset="-122"/>
                <a:ea typeface="微软雅黑" panose="020B0503020204020204" charset="-122"/>
              </a:rPr>
              <a:t>】</a:t>
            </a:r>
            <a:endParaRPr lang="zh-CN" altLang="zh-CN" sz="2800" dirty="0">
              <a:solidFill>
                <a:srgbClr val="008080"/>
              </a:solidFill>
              <a:latin typeface="微软雅黑" panose="020B0503020204020204" charset="-122"/>
              <a:ea typeface="微软雅黑" panose="020B0503020204020204" charset="-122"/>
            </a:endParaRPr>
          </a:p>
        </p:txBody>
      </p:sp>
      <p:sp>
        <p:nvSpPr>
          <p:cNvPr id="4" name="Rectangle 2"/>
          <p:cNvSpPr>
            <a:spLocks noChangeArrowheads="1"/>
          </p:cNvSpPr>
          <p:nvPr/>
        </p:nvSpPr>
        <p:spPr bwMode="auto">
          <a:xfrm>
            <a:off x="303523" y="1215211"/>
            <a:ext cx="8032968"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sz="2400" b="1" dirty="0" smtClean="0">
                <a:solidFill>
                  <a:srgbClr val="000000"/>
                </a:solidFill>
                <a:latin typeface="微软雅黑" panose="020B0503020204020204" charset="-122"/>
                <a:ea typeface="微软雅黑" panose="020B0503020204020204" charset="-122"/>
                <a:cs typeface="Calibri" panose="020F0502020204030204" pitchFamily="34" charset="0"/>
              </a:rPr>
              <a:t>（</a:t>
            </a:r>
            <a:r>
              <a:rPr lang="zh-CN" altLang="zh-CN" sz="2400" b="1" dirty="0">
                <a:solidFill>
                  <a:srgbClr val="000000"/>
                </a:solidFill>
                <a:latin typeface="微软雅黑" panose="020B0503020204020204" charset="-122"/>
                <a:ea typeface="微软雅黑" panose="020B0503020204020204" charset="-122"/>
                <a:cs typeface="Calibri" panose="020F0502020204030204" pitchFamily="34" charset="0"/>
              </a:rPr>
              <a:t>2019 </a:t>
            </a:r>
            <a:r>
              <a:rPr lang="zh-CN" sz="2400" b="1" dirty="0">
                <a:solidFill>
                  <a:srgbClr val="000000"/>
                </a:solidFill>
                <a:latin typeface="微软雅黑" panose="020B0503020204020204" charset="-122"/>
                <a:ea typeface="微软雅黑" panose="020B0503020204020204" charset="-122"/>
                <a:cs typeface="Calibri" panose="020F0502020204030204" pitchFamily="34" charset="0"/>
              </a:rPr>
              <a:t>怀化市</a:t>
            </a:r>
            <a:r>
              <a:rPr lang="zh-CN" altLang="en-US" sz="2400" b="1" dirty="0">
                <a:solidFill>
                  <a:srgbClr val="000000"/>
                </a:solidFill>
                <a:latin typeface="微软雅黑" panose="020B0503020204020204" charset="-122"/>
                <a:ea typeface="微软雅黑" panose="020B0503020204020204" charset="-122"/>
                <a:cs typeface="Calibri" panose="020F0502020204030204" pitchFamily="34" charset="0"/>
              </a:rPr>
              <a:t>）</a:t>
            </a:r>
            <a:r>
              <a:rPr lang="zh-CN" altLang="en-US" sz="2400" dirty="0">
                <a:solidFill>
                  <a:srgbClr val="000000"/>
                </a:solidFill>
                <a:latin typeface="微软雅黑" panose="020B0503020204020204" charset="-122"/>
                <a:ea typeface="微软雅黑" panose="020B0503020204020204" charset="-122"/>
                <a:cs typeface="Calibri" panose="020F0502020204030204" pitchFamily="34" charset="0"/>
              </a:rPr>
              <a:t>下列电路图中电表的使用正确的是</a:t>
            </a:r>
            <a:r>
              <a:rPr lang="en-US" altLang="zh-CN" sz="2400" dirty="0" smtClean="0">
                <a:solidFill>
                  <a:srgbClr val="000000"/>
                </a:solidFill>
                <a:latin typeface="微软雅黑" panose="020B0503020204020204" charset="-122"/>
                <a:ea typeface="微软雅黑" panose="020B0503020204020204" charset="-122"/>
                <a:cs typeface="Calibri" panose="020F0502020204030204" pitchFamily="34" charset="0"/>
              </a:rPr>
              <a:t>(       )</a:t>
            </a:r>
            <a:endParaRPr lang="en-US" altLang="zh-CN" sz="2400" dirty="0">
              <a:solidFill>
                <a:srgbClr val="000000"/>
              </a:solidFill>
              <a:latin typeface="微软雅黑" panose="020B0503020204020204" charset="-122"/>
              <a:ea typeface="微软雅黑" panose="020B0503020204020204" charset="-122"/>
              <a:cs typeface="Calibri" panose="020F0502020204030204" pitchFamily="34" charset="0"/>
            </a:endParaRPr>
          </a:p>
        </p:txBody>
      </p:sp>
      <p:pic>
        <p:nvPicPr>
          <p:cNvPr id="3073" name="Picture 1"/>
          <p:cNvPicPr>
            <a:picLocks noChangeAspect="1" noChangeArrowheads="1"/>
          </p:cNvPicPr>
          <p:nvPr/>
        </p:nvPicPr>
        <p:blipFill>
          <a:blip r:embed="rId2">
            <a:clrChange>
              <a:clrFrom>
                <a:srgbClr val="FFFFFF"/>
              </a:clrFrom>
              <a:clrTo>
                <a:srgbClr val="FFFFFF">
                  <a:alpha val="0"/>
                </a:srgbClr>
              </a:clrTo>
            </a:clrChange>
            <a:lum bright="-20000"/>
            <a:extLst>
              <a:ext uri="{28A0092B-C50C-407E-A947-70E740481C1C}">
                <a14:useLocalDpi xmlns:a14="http://schemas.microsoft.com/office/drawing/2010/main" xmlns="" val="0"/>
              </a:ext>
            </a:extLst>
          </a:blip>
          <a:srcRect r="215" b="4601"/>
          <a:stretch>
            <a:fillRect/>
          </a:stretch>
        </p:blipFill>
        <p:spPr bwMode="auto">
          <a:xfrm>
            <a:off x="543464" y="2380889"/>
            <a:ext cx="7898330" cy="151809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7504088" y="1153655"/>
            <a:ext cx="458780" cy="584775"/>
          </a:xfrm>
          <a:prstGeom prst="rect">
            <a:avLst/>
          </a:prstGeom>
        </p:spPr>
        <p:txBody>
          <a:bodyPr wrap="none">
            <a:spAutoFit/>
          </a:bodyPr>
          <a:lstStyle/>
          <a:p>
            <a:r>
              <a:rPr lang="en-US" altLang="zh-CN" sz="3200" b="1" dirty="0">
                <a:solidFill>
                  <a:srgbClr val="FF0000"/>
                </a:solidFill>
                <a:latin typeface="微软雅黑" panose="020B0503020204020204" charset="-122"/>
                <a:ea typeface="微软雅黑" panose="020B0503020204020204" charset="-122"/>
              </a:rPr>
              <a:t>C</a:t>
            </a:r>
            <a:endParaRPr lang="zh-CN" altLang="zh-CN" sz="3200" b="1" dirty="0">
              <a:solidFill>
                <a:srgbClr val="FF0000"/>
              </a:solidFill>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课堂导入</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4" name="TextBox 3"/>
          <p:cNvSpPr txBox="1"/>
          <p:nvPr/>
        </p:nvSpPr>
        <p:spPr>
          <a:xfrm>
            <a:off x="695058" y="1188903"/>
            <a:ext cx="1041726" cy="45910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400" b="1" i="0" u="none" strike="noStrike" cap="none" spc="0" normalizeH="0" baseline="0" dirty="0" smtClean="0">
                <a:ln>
                  <a:noFill/>
                </a:ln>
                <a:solidFill>
                  <a:srgbClr val="007E27"/>
                </a:solidFill>
                <a:effectLst/>
                <a:uFillTx/>
                <a:latin typeface="微软雅黑" panose="020B0503020204020204" charset="-122"/>
                <a:ea typeface="微软雅黑" panose="020B0503020204020204" charset="-122"/>
                <a:sym typeface="Arial" panose="020B0604020202020204"/>
              </a:rPr>
              <a:t>复习</a:t>
            </a:r>
          </a:p>
        </p:txBody>
      </p:sp>
      <p:sp>
        <p:nvSpPr>
          <p:cNvPr id="9" name="Text Box 14"/>
          <p:cNvSpPr txBox="1">
            <a:spLocks noChangeArrowheads="1"/>
          </p:cNvSpPr>
          <p:nvPr/>
        </p:nvSpPr>
        <p:spPr bwMode="auto">
          <a:xfrm>
            <a:off x="1783109" y="1228408"/>
            <a:ext cx="5032809"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smtClean="0">
                <a:latin typeface="微软雅黑" panose="020B0503020204020204" charset="-122"/>
                <a:ea typeface="微软雅黑" panose="020B0503020204020204" charset="-122"/>
              </a:rPr>
              <a:t>串联</a:t>
            </a:r>
            <a:r>
              <a:rPr lang="zh-CN" altLang="en-US" sz="2400" dirty="0">
                <a:latin typeface="微软雅黑" panose="020B0503020204020204" charset="-122"/>
                <a:ea typeface="微软雅黑" panose="020B0503020204020204" charset="-122"/>
              </a:rPr>
              <a:t>和并联电路的电流有什么特点？</a:t>
            </a:r>
          </a:p>
        </p:txBody>
      </p:sp>
      <p:grpSp>
        <p:nvGrpSpPr>
          <p:cNvPr id="31" name="Group 75"/>
          <p:cNvGrpSpPr/>
          <p:nvPr/>
        </p:nvGrpSpPr>
        <p:grpSpPr bwMode="auto">
          <a:xfrm>
            <a:off x="4812266" y="1650566"/>
            <a:ext cx="2520000" cy="1800000"/>
            <a:chOff x="793" y="2335"/>
            <a:chExt cx="2223" cy="1596"/>
          </a:xfrm>
        </p:grpSpPr>
        <p:grpSp>
          <p:nvGrpSpPr>
            <p:cNvPr id="32" name="Group 40"/>
            <p:cNvGrpSpPr/>
            <p:nvPr/>
          </p:nvGrpSpPr>
          <p:grpSpPr bwMode="auto">
            <a:xfrm>
              <a:off x="793" y="2335"/>
              <a:ext cx="1996" cy="1596"/>
              <a:chOff x="1429" y="1641"/>
              <a:chExt cx="2267" cy="1925"/>
            </a:xfrm>
          </p:grpSpPr>
          <p:grpSp>
            <p:nvGrpSpPr>
              <p:cNvPr id="39" name="Group 41"/>
              <p:cNvGrpSpPr/>
              <p:nvPr/>
            </p:nvGrpSpPr>
            <p:grpSpPr bwMode="auto">
              <a:xfrm>
                <a:off x="1998" y="1641"/>
                <a:ext cx="719" cy="532"/>
                <a:chOff x="2012" y="3052"/>
                <a:chExt cx="719" cy="532"/>
              </a:xfrm>
            </p:grpSpPr>
            <p:sp>
              <p:nvSpPr>
                <p:cNvPr id="64" name="Text Box 42"/>
                <p:cNvSpPr txBox="1">
                  <a:spLocks noChangeArrowheads="1"/>
                </p:cNvSpPr>
                <p:nvPr/>
              </p:nvSpPr>
              <p:spPr bwMode="auto">
                <a:xfrm>
                  <a:off x="2180" y="3052"/>
                  <a:ext cx="551" cy="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r>
                    <a:rPr lang="en-US" altLang="zh-CN" sz="2000" dirty="0" smtClean="0">
                      <a:latin typeface="Georgia" panose="02040502050405020303" pitchFamily="18" charset="0"/>
                      <a:ea typeface="宋体" panose="02010600030101010101" pitchFamily="2" charset="-122"/>
                    </a:rPr>
                    <a:t>L1</a:t>
                  </a:r>
                  <a:endParaRPr lang="en-US" altLang="zh-CN" sz="2000" dirty="0">
                    <a:latin typeface="Georgia" panose="02040502050405020303" pitchFamily="18" charset="0"/>
                    <a:ea typeface="宋体" panose="02010600030101010101" pitchFamily="2" charset="-122"/>
                  </a:endParaRPr>
                </a:p>
              </p:txBody>
            </p:sp>
            <p:sp>
              <p:nvSpPr>
                <p:cNvPr id="65" name="Text Box 43"/>
                <p:cNvSpPr txBox="1">
                  <a:spLocks noChangeArrowheads="1"/>
                </p:cNvSpPr>
                <p:nvPr/>
              </p:nvSpPr>
              <p:spPr bwMode="auto">
                <a:xfrm>
                  <a:off x="2012" y="3143"/>
                  <a:ext cx="700" cy="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endParaRPr lang="en-US" altLang="zh-CN" sz="2000" dirty="0">
                    <a:latin typeface="微软雅黑" panose="020B0503020204020204" charset="-122"/>
                    <a:ea typeface="微软雅黑" panose="020B0503020204020204" charset="-122"/>
                  </a:endParaRPr>
                </a:p>
              </p:txBody>
            </p:sp>
          </p:grpSp>
          <p:sp>
            <p:nvSpPr>
              <p:cNvPr id="62" name="Text Box 45"/>
              <p:cNvSpPr txBox="1">
                <a:spLocks noChangeArrowheads="1"/>
              </p:cNvSpPr>
              <p:nvPr/>
            </p:nvSpPr>
            <p:spPr bwMode="auto">
              <a:xfrm>
                <a:off x="2063" y="2300"/>
                <a:ext cx="485" cy="4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000" dirty="0" smtClean="0">
                    <a:latin typeface="Georgia" panose="02040502050405020303" pitchFamily="18" charset="0"/>
                    <a:ea typeface="宋体" panose="02010600030101010101" pitchFamily="2" charset="-122"/>
                  </a:rPr>
                  <a:t>L2</a:t>
                </a:r>
                <a:endParaRPr lang="en-US" altLang="zh-CN" sz="2000" dirty="0">
                  <a:latin typeface="Georgia" panose="02040502050405020303" pitchFamily="18" charset="0"/>
                  <a:ea typeface="宋体" panose="02010600030101010101" pitchFamily="2" charset="-122"/>
                </a:endParaRPr>
              </a:p>
            </p:txBody>
          </p:sp>
          <p:sp>
            <p:nvSpPr>
              <p:cNvPr id="41" name="AutoShape 47"/>
              <p:cNvSpPr>
                <a:spLocks noChangeArrowheads="1"/>
              </p:cNvSpPr>
              <p:nvPr/>
            </p:nvSpPr>
            <p:spPr bwMode="auto">
              <a:xfrm>
                <a:off x="2336" y="2069"/>
                <a:ext cx="317" cy="317"/>
              </a:xfrm>
              <a:prstGeom prst="flowChartSummingJunction">
                <a:avLst/>
              </a:prstGeom>
              <a:noFill/>
              <a:ln w="12700">
                <a:solidFill>
                  <a:schemeClr val="tx1"/>
                </a:solidFill>
                <a:round/>
              </a:ln>
              <a:effectLst/>
              <a:extLst>
                <a:ext uri="{909E8E84-426E-40DD-AFC4-6F175D3DCCD1}">
                  <a14:hiddenFill xmlns:a14="http://schemas.microsoft.com/office/drawing/2010/main" xmlns="">
                    <a:solidFill>
                      <a:srgbClr val="339966"/>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2" name="AutoShape 48"/>
              <p:cNvSpPr>
                <a:spLocks noChangeArrowheads="1"/>
              </p:cNvSpPr>
              <p:nvPr/>
            </p:nvSpPr>
            <p:spPr bwMode="auto">
              <a:xfrm>
                <a:off x="2336" y="2614"/>
                <a:ext cx="317" cy="317"/>
              </a:xfrm>
              <a:prstGeom prst="flowChartSummingJunction">
                <a:avLst/>
              </a:prstGeom>
              <a:noFill/>
              <a:ln w="12700">
                <a:solidFill>
                  <a:schemeClr val="tx1"/>
                </a:solidFill>
                <a:round/>
              </a:ln>
              <a:effectLst/>
              <a:extLst>
                <a:ext uri="{909E8E84-426E-40DD-AFC4-6F175D3DCCD1}">
                  <a14:hiddenFill xmlns:a14="http://schemas.microsoft.com/office/drawing/2010/main" xmlns="">
                    <a:solidFill>
                      <a:srgbClr val="339966"/>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3" name="Line 49"/>
              <p:cNvSpPr>
                <a:spLocks noChangeShapeType="1"/>
              </p:cNvSpPr>
              <p:nvPr/>
            </p:nvSpPr>
            <p:spPr bwMode="auto">
              <a:xfrm>
                <a:off x="1882" y="2205"/>
                <a:ext cx="454"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4" name="Line 50"/>
              <p:cNvSpPr>
                <a:spLocks noChangeShapeType="1"/>
              </p:cNvSpPr>
              <p:nvPr/>
            </p:nvSpPr>
            <p:spPr bwMode="auto">
              <a:xfrm>
                <a:off x="2653" y="2205"/>
                <a:ext cx="408"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5" name="Line 51"/>
              <p:cNvSpPr>
                <a:spLocks noChangeShapeType="1"/>
              </p:cNvSpPr>
              <p:nvPr/>
            </p:nvSpPr>
            <p:spPr bwMode="auto">
              <a:xfrm>
                <a:off x="1882" y="2795"/>
                <a:ext cx="454"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6" name="Line 52"/>
              <p:cNvSpPr>
                <a:spLocks noChangeShapeType="1"/>
              </p:cNvSpPr>
              <p:nvPr/>
            </p:nvSpPr>
            <p:spPr bwMode="auto">
              <a:xfrm>
                <a:off x="2653" y="2795"/>
                <a:ext cx="408"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7" name="Line 53"/>
              <p:cNvSpPr>
                <a:spLocks noChangeShapeType="1"/>
              </p:cNvSpPr>
              <p:nvPr/>
            </p:nvSpPr>
            <p:spPr bwMode="auto">
              <a:xfrm>
                <a:off x="1882" y="2205"/>
                <a:ext cx="0" cy="59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8" name="Line 54"/>
              <p:cNvSpPr>
                <a:spLocks noChangeShapeType="1"/>
              </p:cNvSpPr>
              <p:nvPr/>
            </p:nvSpPr>
            <p:spPr bwMode="auto">
              <a:xfrm>
                <a:off x="3061" y="2205"/>
                <a:ext cx="0" cy="59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49" name="Line 55"/>
              <p:cNvSpPr>
                <a:spLocks noChangeShapeType="1"/>
              </p:cNvSpPr>
              <p:nvPr/>
            </p:nvSpPr>
            <p:spPr bwMode="auto">
              <a:xfrm>
                <a:off x="1429" y="2478"/>
                <a:ext cx="453"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0" name="Line 56"/>
              <p:cNvSpPr>
                <a:spLocks noChangeShapeType="1"/>
              </p:cNvSpPr>
              <p:nvPr/>
            </p:nvSpPr>
            <p:spPr bwMode="auto">
              <a:xfrm>
                <a:off x="1429" y="2478"/>
                <a:ext cx="0" cy="952"/>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1" name="Line 57"/>
              <p:cNvSpPr>
                <a:spLocks noChangeShapeType="1"/>
              </p:cNvSpPr>
              <p:nvPr/>
            </p:nvSpPr>
            <p:spPr bwMode="auto">
              <a:xfrm>
                <a:off x="1429" y="3430"/>
                <a:ext cx="680"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2" name="Line 58"/>
              <p:cNvSpPr>
                <a:spLocks noChangeShapeType="1"/>
              </p:cNvSpPr>
              <p:nvPr/>
            </p:nvSpPr>
            <p:spPr bwMode="auto">
              <a:xfrm>
                <a:off x="2109" y="3339"/>
                <a:ext cx="0" cy="182"/>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3" name="Line 59"/>
              <p:cNvSpPr>
                <a:spLocks noChangeShapeType="1"/>
              </p:cNvSpPr>
              <p:nvPr/>
            </p:nvSpPr>
            <p:spPr bwMode="auto">
              <a:xfrm>
                <a:off x="2154" y="3294"/>
                <a:ext cx="0" cy="272"/>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4" name="Oval 60"/>
              <p:cNvSpPr>
                <a:spLocks noChangeArrowheads="1"/>
              </p:cNvSpPr>
              <p:nvPr/>
            </p:nvSpPr>
            <p:spPr bwMode="auto">
              <a:xfrm>
                <a:off x="2517" y="3385"/>
                <a:ext cx="68" cy="84"/>
              </a:xfrm>
              <a:prstGeom prst="ellipse">
                <a:avLst/>
              </a:prstGeom>
              <a:noFill/>
              <a:ln w="9525">
                <a:solidFill>
                  <a:schemeClr val="tx1"/>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5" name="Line 61"/>
              <p:cNvSpPr>
                <a:spLocks noChangeShapeType="1"/>
              </p:cNvSpPr>
              <p:nvPr/>
            </p:nvSpPr>
            <p:spPr bwMode="auto">
              <a:xfrm>
                <a:off x="2154" y="3430"/>
                <a:ext cx="363"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6" name="Line 62"/>
              <p:cNvSpPr>
                <a:spLocks noChangeShapeType="1"/>
              </p:cNvSpPr>
              <p:nvPr/>
            </p:nvSpPr>
            <p:spPr bwMode="auto">
              <a:xfrm flipV="1">
                <a:off x="2562" y="3339"/>
                <a:ext cx="136" cy="46"/>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7" name="Line 63"/>
              <p:cNvSpPr>
                <a:spLocks noChangeShapeType="1"/>
              </p:cNvSpPr>
              <p:nvPr/>
            </p:nvSpPr>
            <p:spPr bwMode="auto">
              <a:xfrm>
                <a:off x="2699" y="3430"/>
                <a:ext cx="997"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8" name="Line 64"/>
              <p:cNvSpPr>
                <a:spLocks noChangeShapeType="1"/>
              </p:cNvSpPr>
              <p:nvPr/>
            </p:nvSpPr>
            <p:spPr bwMode="auto">
              <a:xfrm>
                <a:off x="3061" y="2478"/>
                <a:ext cx="635"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59" name="Line 65"/>
              <p:cNvSpPr>
                <a:spLocks noChangeShapeType="1"/>
              </p:cNvSpPr>
              <p:nvPr/>
            </p:nvSpPr>
            <p:spPr bwMode="auto">
              <a:xfrm>
                <a:off x="3696" y="2478"/>
                <a:ext cx="0" cy="952"/>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60" name="Oval 66"/>
              <p:cNvSpPr>
                <a:spLocks noChangeArrowheads="1"/>
              </p:cNvSpPr>
              <p:nvPr/>
            </p:nvSpPr>
            <p:spPr bwMode="auto">
              <a:xfrm>
                <a:off x="1837" y="2432"/>
                <a:ext cx="90" cy="91"/>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 name="Oval 67"/>
              <p:cNvSpPr>
                <a:spLocks noChangeArrowheads="1"/>
              </p:cNvSpPr>
              <p:nvPr/>
            </p:nvSpPr>
            <p:spPr bwMode="auto">
              <a:xfrm>
                <a:off x="3016" y="2432"/>
                <a:ext cx="90" cy="91"/>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sp>
          <p:nvSpPr>
            <p:cNvPr id="33" name="Oval 68"/>
            <p:cNvSpPr>
              <a:spLocks noChangeArrowheads="1"/>
            </p:cNvSpPr>
            <p:nvPr/>
          </p:nvSpPr>
          <p:spPr bwMode="auto">
            <a:xfrm>
              <a:off x="2744" y="3249"/>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4" name="Oval 69"/>
            <p:cNvSpPr>
              <a:spLocks noChangeArrowheads="1"/>
            </p:cNvSpPr>
            <p:nvPr/>
          </p:nvSpPr>
          <p:spPr bwMode="auto">
            <a:xfrm>
              <a:off x="1996" y="2756"/>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5" name="Oval 70"/>
            <p:cNvSpPr>
              <a:spLocks noChangeArrowheads="1"/>
            </p:cNvSpPr>
            <p:nvPr/>
          </p:nvSpPr>
          <p:spPr bwMode="auto">
            <a:xfrm>
              <a:off x="1996" y="3249"/>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6" name="Text Box 71"/>
            <p:cNvSpPr txBox="1">
              <a:spLocks noChangeArrowheads="1"/>
            </p:cNvSpPr>
            <p:nvPr/>
          </p:nvSpPr>
          <p:spPr bwMode="auto">
            <a:xfrm>
              <a:off x="2796" y="3249"/>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a:ea typeface="宋体" panose="02010600030101010101" pitchFamily="2" charset="-122"/>
                </a:rPr>
                <a:t>A</a:t>
              </a:r>
            </a:p>
          </p:txBody>
        </p:sp>
        <p:sp>
          <p:nvSpPr>
            <p:cNvPr id="37" name="Text Box 72"/>
            <p:cNvSpPr txBox="1">
              <a:spLocks noChangeArrowheads="1"/>
            </p:cNvSpPr>
            <p:nvPr/>
          </p:nvSpPr>
          <p:spPr bwMode="auto">
            <a:xfrm>
              <a:off x="1940" y="2525"/>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dirty="0">
                  <a:ea typeface="宋体" panose="02010600030101010101" pitchFamily="2" charset="-122"/>
                </a:rPr>
                <a:t>B</a:t>
              </a:r>
            </a:p>
          </p:txBody>
        </p:sp>
        <p:sp>
          <p:nvSpPr>
            <p:cNvPr id="38" name="Text Box 73"/>
            <p:cNvSpPr txBox="1">
              <a:spLocks noChangeArrowheads="1"/>
            </p:cNvSpPr>
            <p:nvPr/>
          </p:nvSpPr>
          <p:spPr bwMode="auto">
            <a:xfrm>
              <a:off x="1927" y="3294"/>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a:ea typeface="宋体" panose="02010600030101010101" pitchFamily="2" charset="-122"/>
                </a:rPr>
                <a:t>C</a:t>
              </a:r>
            </a:p>
          </p:txBody>
        </p:sp>
      </p:grpSp>
      <p:grpSp>
        <p:nvGrpSpPr>
          <p:cNvPr id="7" name="组合 6"/>
          <p:cNvGrpSpPr/>
          <p:nvPr/>
        </p:nvGrpSpPr>
        <p:grpSpPr>
          <a:xfrm>
            <a:off x="1312086" y="1911656"/>
            <a:ext cx="2497542" cy="1800000"/>
            <a:chOff x="1166741" y="1740181"/>
            <a:chExt cx="2567711" cy="1677070"/>
          </a:xfrm>
        </p:grpSpPr>
        <p:grpSp>
          <p:nvGrpSpPr>
            <p:cNvPr id="10" name="Group 74"/>
            <p:cNvGrpSpPr/>
            <p:nvPr/>
          </p:nvGrpSpPr>
          <p:grpSpPr bwMode="auto">
            <a:xfrm>
              <a:off x="1166741" y="2081445"/>
              <a:ext cx="2567711" cy="1335806"/>
              <a:chOff x="767" y="1207"/>
              <a:chExt cx="2113" cy="1225"/>
            </a:xfrm>
          </p:grpSpPr>
          <p:sp>
            <p:nvSpPr>
              <p:cNvPr id="11" name="AutoShape 20"/>
              <p:cNvSpPr>
                <a:spLocks noChangeArrowheads="1"/>
              </p:cNvSpPr>
              <p:nvPr/>
            </p:nvSpPr>
            <p:spPr bwMode="auto">
              <a:xfrm>
                <a:off x="1248" y="1207"/>
                <a:ext cx="317" cy="317"/>
              </a:xfrm>
              <a:prstGeom prst="flowChartSummingJunction">
                <a:avLst/>
              </a:prstGeom>
              <a:noFill/>
              <a:ln w="12700">
                <a:solidFill>
                  <a:srgbClr val="000000"/>
                </a:solidFill>
                <a:round/>
              </a:ln>
              <a:effectLst/>
              <a:extLst>
                <a:ext uri="{909E8E84-426E-40DD-AFC4-6F175D3DCCD1}">
                  <a14:hiddenFill xmlns:a14="http://schemas.microsoft.com/office/drawing/2010/main" xmlns="">
                    <a:solidFill>
                      <a:srgbClr val="339966"/>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2" name="AutoShape 21"/>
              <p:cNvSpPr>
                <a:spLocks noChangeArrowheads="1"/>
              </p:cNvSpPr>
              <p:nvPr/>
            </p:nvSpPr>
            <p:spPr bwMode="auto">
              <a:xfrm>
                <a:off x="2064" y="1207"/>
                <a:ext cx="317" cy="317"/>
              </a:xfrm>
              <a:prstGeom prst="flowChartSummingJunction">
                <a:avLst/>
              </a:prstGeom>
              <a:noFill/>
              <a:ln w="12700">
                <a:solidFill>
                  <a:srgbClr val="000000"/>
                </a:solidFill>
                <a:round/>
              </a:ln>
              <a:effectLst/>
              <a:extLst>
                <a:ext uri="{909E8E84-426E-40DD-AFC4-6F175D3DCCD1}">
                  <a14:hiddenFill xmlns:a14="http://schemas.microsoft.com/office/drawing/2010/main" xmlns="">
                    <a:solidFill>
                      <a:srgbClr val="339966"/>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3" name="Line 22"/>
              <p:cNvSpPr>
                <a:spLocks noChangeShapeType="1"/>
              </p:cNvSpPr>
              <p:nvPr/>
            </p:nvSpPr>
            <p:spPr bwMode="auto">
              <a:xfrm>
                <a:off x="767" y="1339"/>
                <a:ext cx="480" cy="4"/>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4" name="Line 23"/>
              <p:cNvSpPr>
                <a:spLocks noChangeShapeType="1"/>
              </p:cNvSpPr>
              <p:nvPr/>
            </p:nvSpPr>
            <p:spPr bwMode="auto">
              <a:xfrm>
                <a:off x="1565" y="1343"/>
                <a:ext cx="499"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5" name="Line 24"/>
              <p:cNvSpPr>
                <a:spLocks noChangeShapeType="1"/>
              </p:cNvSpPr>
              <p:nvPr/>
            </p:nvSpPr>
            <p:spPr bwMode="auto">
              <a:xfrm>
                <a:off x="2381" y="1343"/>
                <a:ext cx="499"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6" name="Line 25"/>
              <p:cNvSpPr>
                <a:spLocks noChangeShapeType="1"/>
              </p:cNvSpPr>
              <p:nvPr/>
            </p:nvSpPr>
            <p:spPr bwMode="auto">
              <a:xfrm>
                <a:off x="767" y="1343"/>
                <a:ext cx="0" cy="907"/>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7" name="Line 26"/>
              <p:cNvSpPr>
                <a:spLocks noChangeShapeType="1"/>
              </p:cNvSpPr>
              <p:nvPr/>
            </p:nvSpPr>
            <p:spPr bwMode="auto">
              <a:xfrm>
                <a:off x="767" y="2250"/>
                <a:ext cx="707"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8" name="Line 27"/>
              <p:cNvSpPr>
                <a:spLocks noChangeShapeType="1"/>
              </p:cNvSpPr>
              <p:nvPr/>
            </p:nvSpPr>
            <p:spPr bwMode="auto">
              <a:xfrm>
                <a:off x="1474" y="2205"/>
                <a:ext cx="0" cy="136"/>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19" name="Line 28"/>
              <p:cNvSpPr>
                <a:spLocks noChangeShapeType="1"/>
              </p:cNvSpPr>
              <p:nvPr/>
            </p:nvSpPr>
            <p:spPr bwMode="auto">
              <a:xfrm>
                <a:off x="1520" y="2114"/>
                <a:ext cx="0" cy="318"/>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0" name="Line 29"/>
              <p:cNvSpPr>
                <a:spLocks noChangeShapeType="1"/>
              </p:cNvSpPr>
              <p:nvPr/>
            </p:nvSpPr>
            <p:spPr bwMode="auto">
              <a:xfrm>
                <a:off x="1520" y="2250"/>
                <a:ext cx="362"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1" name="Oval 30"/>
              <p:cNvSpPr>
                <a:spLocks noChangeArrowheads="1"/>
              </p:cNvSpPr>
              <p:nvPr/>
            </p:nvSpPr>
            <p:spPr bwMode="auto">
              <a:xfrm>
                <a:off x="1882" y="2205"/>
                <a:ext cx="68" cy="84"/>
              </a:xfrm>
              <a:prstGeom prst="ellipse">
                <a:avLst/>
              </a:prstGeom>
              <a:noFill/>
              <a:ln w="9525">
                <a:solidFill>
                  <a:schemeClr val="tx1"/>
                </a:solidFill>
                <a:rou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2" name="Line 31"/>
              <p:cNvSpPr>
                <a:spLocks noChangeShapeType="1"/>
              </p:cNvSpPr>
              <p:nvPr/>
            </p:nvSpPr>
            <p:spPr bwMode="auto">
              <a:xfrm flipV="1">
                <a:off x="1928" y="2160"/>
                <a:ext cx="182" cy="45"/>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3" name="Line 32"/>
              <p:cNvSpPr>
                <a:spLocks noChangeShapeType="1"/>
              </p:cNvSpPr>
              <p:nvPr/>
            </p:nvSpPr>
            <p:spPr bwMode="auto">
              <a:xfrm>
                <a:off x="2109" y="2250"/>
                <a:ext cx="771" cy="0"/>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4" name="Line 33"/>
              <p:cNvSpPr>
                <a:spLocks noChangeShapeType="1"/>
              </p:cNvSpPr>
              <p:nvPr/>
            </p:nvSpPr>
            <p:spPr bwMode="auto">
              <a:xfrm>
                <a:off x="2880" y="1343"/>
                <a:ext cx="0" cy="907"/>
              </a:xfrm>
              <a:prstGeom prst="line">
                <a:avLst/>
              </a:prstGeom>
              <a:noFill/>
              <a:ln w="9525">
                <a:solidFill>
                  <a:schemeClr val="tx1"/>
                </a:solidFill>
                <a:rou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zh-CN" altLang="en-US"/>
              </a:p>
            </p:txBody>
          </p:sp>
          <p:sp>
            <p:nvSpPr>
              <p:cNvPr id="25" name="Oval 34"/>
              <p:cNvSpPr>
                <a:spLocks noChangeArrowheads="1"/>
              </p:cNvSpPr>
              <p:nvPr/>
            </p:nvSpPr>
            <p:spPr bwMode="auto">
              <a:xfrm>
                <a:off x="1020" y="1298"/>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6" name="Oval 35"/>
              <p:cNvSpPr>
                <a:spLocks noChangeArrowheads="1"/>
              </p:cNvSpPr>
              <p:nvPr/>
            </p:nvSpPr>
            <p:spPr bwMode="auto">
              <a:xfrm>
                <a:off x="1837" y="1298"/>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7" name="Oval 36"/>
              <p:cNvSpPr>
                <a:spLocks noChangeArrowheads="1"/>
              </p:cNvSpPr>
              <p:nvPr/>
            </p:nvSpPr>
            <p:spPr bwMode="auto">
              <a:xfrm>
                <a:off x="2631" y="1298"/>
                <a:ext cx="68" cy="84"/>
              </a:xfrm>
              <a:prstGeom prst="ellipse">
                <a:avLst/>
              </a:prstGeom>
              <a:solidFill>
                <a:srgbClr val="FF0000"/>
              </a:solidFill>
              <a:ln w="9525">
                <a:solidFill>
                  <a:srgbClr val="FF0000"/>
                </a:solidFill>
                <a:rou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8" name="Text Box 37"/>
              <p:cNvSpPr txBox="1">
                <a:spLocks noChangeArrowheads="1"/>
              </p:cNvSpPr>
              <p:nvPr/>
            </p:nvSpPr>
            <p:spPr bwMode="auto">
              <a:xfrm>
                <a:off x="930" y="1434"/>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dirty="0">
                    <a:ea typeface="宋体" panose="02010600030101010101" pitchFamily="2" charset="-122"/>
                  </a:rPr>
                  <a:t>A</a:t>
                </a:r>
              </a:p>
            </p:txBody>
          </p:sp>
          <p:sp>
            <p:nvSpPr>
              <p:cNvPr id="29" name="Text Box 38"/>
              <p:cNvSpPr txBox="1">
                <a:spLocks noChangeArrowheads="1"/>
              </p:cNvSpPr>
              <p:nvPr/>
            </p:nvSpPr>
            <p:spPr bwMode="auto">
              <a:xfrm>
                <a:off x="1746" y="1434"/>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dirty="0">
                    <a:ea typeface="宋体" panose="02010600030101010101" pitchFamily="2" charset="-122"/>
                  </a:rPr>
                  <a:t>B</a:t>
                </a:r>
              </a:p>
            </p:txBody>
          </p:sp>
          <p:sp>
            <p:nvSpPr>
              <p:cNvPr id="30" name="Text Box 39"/>
              <p:cNvSpPr txBox="1">
                <a:spLocks noChangeArrowheads="1"/>
              </p:cNvSpPr>
              <p:nvPr/>
            </p:nvSpPr>
            <p:spPr bwMode="auto">
              <a:xfrm>
                <a:off x="2563" y="1434"/>
                <a:ext cx="220" cy="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800" b="1">
                    <a:ea typeface="宋体" panose="02010600030101010101" pitchFamily="2" charset="-122"/>
                  </a:rPr>
                  <a:t>C</a:t>
                </a:r>
              </a:p>
            </p:txBody>
          </p:sp>
        </p:grpSp>
        <p:grpSp>
          <p:nvGrpSpPr>
            <p:cNvPr id="66" name="Group 76"/>
            <p:cNvGrpSpPr/>
            <p:nvPr/>
          </p:nvGrpSpPr>
          <p:grpSpPr bwMode="auto">
            <a:xfrm>
              <a:off x="1678741" y="1775864"/>
              <a:ext cx="441325" cy="404812"/>
              <a:chOff x="2259" y="3225"/>
              <a:chExt cx="278" cy="255"/>
            </a:xfrm>
          </p:grpSpPr>
          <p:sp>
            <p:nvSpPr>
              <p:cNvPr id="67" name="Text Box 77"/>
              <p:cNvSpPr txBox="1">
                <a:spLocks noChangeArrowheads="1"/>
              </p:cNvSpPr>
              <p:nvPr/>
            </p:nvSpPr>
            <p:spPr bwMode="auto">
              <a:xfrm>
                <a:off x="2259" y="3225"/>
                <a:ext cx="199" cy="2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000" dirty="0">
                    <a:latin typeface="微软雅黑" panose="020B0503020204020204" charset="-122"/>
                    <a:ea typeface="微软雅黑" panose="020B0503020204020204" charset="-122"/>
                  </a:rPr>
                  <a:t>L</a:t>
                </a:r>
              </a:p>
            </p:txBody>
          </p:sp>
          <p:sp>
            <p:nvSpPr>
              <p:cNvPr id="68" name="Text Box 78"/>
              <p:cNvSpPr txBox="1">
                <a:spLocks noChangeArrowheads="1"/>
              </p:cNvSpPr>
              <p:nvPr/>
            </p:nvSpPr>
            <p:spPr bwMode="auto">
              <a:xfrm>
                <a:off x="2368" y="3307"/>
                <a:ext cx="169" cy="1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1200" dirty="0">
                    <a:ea typeface="宋体" panose="02010600030101010101" pitchFamily="2" charset="-122"/>
                  </a:rPr>
                  <a:t>1</a:t>
                </a:r>
              </a:p>
            </p:txBody>
          </p:sp>
        </p:grpSp>
        <p:sp>
          <p:nvSpPr>
            <p:cNvPr id="70" name="Text Box 80"/>
            <p:cNvSpPr txBox="1">
              <a:spLocks noChangeArrowheads="1"/>
            </p:cNvSpPr>
            <p:nvPr/>
          </p:nvSpPr>
          <p:spPr bwMode="auto">
            <a:xfrm>
              <a:off x="2688167" y="1740181"/>
              <a:ext cx="482824"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p>
              <a:r>
                <a:rPr lang="en-US" altLang="zh-CN" sz="2000" dirty="0" smtClean="0">
                  <a:latin typeface="Georgia" panose="02040502050405020303" pitchFamily="18" charset="0"/>
                  <a:ea typeface="宋体" panose="02010600030101010101" pitchFamily="2" charset="-122"/>
                </a:rPr>
                <a:t>L2</a:t>
              </a:r>
              <a:endParaRPr lang="en-US" altLang="zh-CN" sz="2000" dirty="0">
                <a:latin typeface="Georgia" panose="02040502050405020303" pitchFamily="18" charset="0"/>
                <a:ea typeface="宋体" panose="02010600030101010101" pitchFamily="2" charset="-122"/>
              </a:endParaRPr>
            </a:p>
          </p:txBody>
        </p:sp>
      </p:grpSp>
      <p:sp>
        <p:nvSpPr>
          <p:cNvPr id="101" name="Text Box 8"/>
          <p:cNvSpPr txBox="1">
            <a:spLocks noChangeArrowheads="1"/>
          </p:cNvSpPr>
          <p:nvPr/>
        </p:nvSpPr>
        <p:spPr bwMode="auto">
          <a:xfrm>
            <a:off x="1595763" y="3791046"/>
            <a:ext cx="1825451"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A</a:t>
            </a:r>
            <a:r>
              <a:rPr lang="en-US" altLang="zh-CN" sz="2400" dirty="0">
                <a:solidFill>
                  <a:srgbClr val="007E27"/>
                </a:solidFill>
                <a:latin typeface="Times New Roman" panose="02020603050405020304" pitchFamily="18" charset="0"/>
              </a:rPr>
              <a:t>= </a:t>
            </a: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B </a:t>
            </a:r>
            <a:r>
              <a:rPr lang="en-US" altLang="zh-CN" sz="2400" dirty="0">
                <a:solidFill>
                  <a:srgbClr val="007E27"/>
                </a:solidFill>
                <a:latin typeface="Times New Roman" panose="02020603050405020304" pitchFamily="18" charset="0"/>
              </a:rPr>
              <a:t>= </a:t>
            </a: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C</a:t>
            </a:r>
          </a:p>
        </p:txBody>
      </p:sp>
      <p:sp>
        <p:nvSpPr>
          <p:cNvPr id="102" name="Text Box 18"/>
          <p:cNvSpPr txBox="1">
            <a:spLocks noChangeArrowheads="1"/>
          </p:cNvSpPr>
          <p:nvPr/>
        </p:nvSpPr>
        <p:spPr bwMode="auto">
          <a:xfrm>
            <a:off x="5219688" y="3711656"/>
            <a:ext cx="1818981" cy="461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A</a:t>
            </a:r>
            <a:r>
              <a:rPr lang="en-US" altLang="zh-CN" sz="2400" dirty="0">
                <a:solidFill>
                  <a:srgbClr val="007E27"/>
                </a:solidFill>
                <a:latin typeface="Times New Roman" panose="02020603050405020304" pitchFamily="18" charset="0"/>
              </a:rPr>
              <a:t>=</a:t>
            </a: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B </a:t>
            </a:r>
            <a:r>
              <a:rPr lang="en-US" altLang="zh-CN" sz="2400" dirty="0">
                <a:solidFill>
                  <a:srgbClr val="007E27"/>
                </a:solidFill>
                <a:latin typeface="Times New Roman" panose="02020603050405020304" pitchFamily="18" charset="0"/>
              </a:rPr>
              <a:t>+ </a:t>
            </a:r>
            <a:r>
              <a:rPr lang="en-US" altLang="zh-CN" sz="2400" b="1" dirty="0">
                <a:solidFill>
                  <a:srgbClr val="007E27"/>
                </a:solidFill>
                <a:latin typeface="Times New Roman" panose="02020603050405020304" pitchFamily="18" charset="0"/>
              </a:rPr>
              <a:t>I</a:t>
            </a:r>
            <a:r>
              <a:rPr lang="en-US" altLang="zh-CN" sz="2400" b="1" baseline="-25000" dirty="0">
                <a:solidFill>
                  <a:srgbClr val="007E27"/>
                </a:solidFill>
                <a:latin typeface="Times New Roman" panose="02020603050405020304" pitchFamily="18" charset="0"/>
              </a:rPr>
              <a:t>C</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strips(upRight)">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grpId="0" nodeType="clickEffect">
                                  <p:stCondLst>
                                    <p:cond delay="0"/>
                                  </p:stCondLst>
                                  <p:childTnLst>
                                    <p:set>
                                      <p:cBhvr>
                                        <p:cTn id="11" dur="1" fill="hold">
                                          <p:stCondLst>
                                            <p:cond delay="0"/>
                                          </p:stCondLst>
                                        </p:cTn>
                                        <p:tgtEl>
                                          <p:spTgt spid="102"/>
                                        </p:tgtEl>
                                        <p:attrNameLst>
                                          <p:attrName>style.visibility</p:attrName>
                                        </p:attrNameLst>
                                      </p:cBhvr>
                                      <p:to>
                                        <p:strVal val="visible"/>
                                      </p:to>
                                    </p:set>
                                    <p:animEffect transition="in" filter="strips(upRight)">
                                      <p:cBhvr>
                                        <p:cTn id="1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utoUpdateAnimBg="0"/>
      <p:bldP spid="102" grpId="0" bldLvl="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Shape 120"/>
          <p:cNvSpPr/>
          <p:nvPr/>
        </p:nvSpPr>
        <p:spPr>
          <a:xfrm>
            <a:off x="264879" y="2731989"/>
            <a:ext cx="1219200" cy="368935"/>
          </a:xfrm>
          <a:prstGeom prst="rect">
            <a:avLst/>
          </a:prstGeom>
          <a:noFill/>
          <a:ln w="12700" cap="flat">
            <a:noFill/>
            <a:miter lim="400000"/>
          </a:ln>
          <a:effectLst/>
        </p:spPr>
        <p:txBody>
          <a:bodyPr wrap="none" lIns="0" tIns="0" rIns="0" bIns="0" numCol="1" anchor="t">
            <a:spAutoFit/>
          </a:bodyPr>
          <a:lstStyle>
            <a:lvl1pPr>
              <a:defRPr b="1">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b="0">
                <a:solidFill>
                  <a:srgbClr val="000000"/>
                </a:solidFill>
              </a:defRPr>
            </a:pPr>
            <a:r>
              <a:rPr lang="zh-CN" altLang="en-US" sz="2400" b="1" dirty="0" smtClean="0">
                <a:solidFill>
                  <a:srgbClr val="007E27"/>
                </a:solidFill>
              </a:rPr>
              <a:t>提出问题</a:t>
            </a:r>
            <a:endParaRPr sz="2400" b="1" dirty="0">
              <a:solidFill>
                <a:srgbClr val="007E27"/>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8" name="Rectangle 4"/>
          <p:cNvSpPr>
            <a:spLocks noChangeArrowheads="1"/>
          </p:cNvSpPr>
          <p:nvPr/>
        </p:nvSpPr>
        <p:spPr bwMode="auto">
          <a:xfrm>
            <a:off x="268419" y="273050"/>
            <a:ext cx="1524000" cy="368935"/>
          </a:xfrm>
          <a:prstGeom prst="rect">
            <a:avLst/>
          </a:prstGeom>
          <a:noFill/>
          <a:ln w="12700" cap="flat">
            <a:noFill/>
            <a:miter lim="400000"/>
          </a:ln>
          <a:effectLst/>
        </p:spPr>
        <p:txBody>
          <a:bodyPr wrap="non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观察并思考</a:t>
            </a:r>
          </a:p>
        </p:txBody>
      </p:sp>
      <p:grpSp>
        <p:nvGrpSpPr>
          <p:cNvPr id="2" name="组合 1"/>
          <p:cNvGrpSpPr/>
          <p:nvPr/>
        </p:nvGrpSpPr>
        <p:grpSpPr>
          <a:xfrm>
            <a:off x="5134774" y="777615"/>
            <a:ext cx="3354118" cy="2095350"/>
            <a:chOff x="4608513" y="981075"/>
            <a:chExt cx="4024312" cy="3027363"/>
          </a:xfrm>
        </p:grpSpPr>
        <p:grpSp>
          <p:nvGrpSpPr>
            <p:cNvPr id="9" name="组合 4107"/>
            <p:cNvGrpSpPr/>
            <p:nvPr/>
          </p:nvGrpSpPr>
          <p:grpSpPr bwMode="auto">
            <a:xfrm>
              <a:off x="4608513" y="1268413"/>
              <a:ext cx="4024312" cy="2740025"/>
              <a:chOff x="0" y="0"/>
              <a:chExt cx="2535" cy="1726"/>
            </a:xfrm>
          </p:grpSpPr>
          <p:pic>
            <p:nvPicPr>
              <p:cNvPr id="10" name="Picture 3" descr="H:\2\人教教参资源\九\图\铡刀开关.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59" y="1089"/>
                <a:ext cx="862" cy="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5" descr="H:\2\人教教参资源\九\图\小灯泡.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9" y="23"/>
                <a:ext cx="771" cy="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0" descr="H:\2\人教教参资源\九\图\电池组.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 y="1202"/>
                <a:ext cx="1329" cy="5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5" descr="H:\2\人教教参资源\九\图\小灯泡.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55" y="0"/>
                <a:ext cx="771" cy="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未知"/>
              <p:cNvSpPr>
                <a:spLocks noChangeArrowheads="1"/>
              </p:cNvSpPr>
              <p:nvPr/>
            </p:nvSpPr>
            <p:spPr bwMode="auto">
              <a:xfrm>
                <a:off x="774" y="347"/>
                <a:ext cx="862" cy="260"/>
              </a:xfrm>
              <a:custGeom>
                <a:avLst/>
                <a:gdLst>
                  <a:gd name="T0" fmla="*/ 0 w 862"/>
                  <a:gd name="T1" fmla="*/ 16 h 260"/>
                  <a:gd name="T2" fmla="*/ 137 w 862"/>
                  <a:gd name="T3" fmla="*/ 38 h 260"/>
                  <a:gd name="T4" fmla="*/ 318 w 862"/>
                  <a:gd name="T5" fmla="*/ 243 h 260"/>
                  <a:gd name="T6" fmla="*/ 613 w 862"/>
                  <a:gd name="T7" fmla="*/ 138 h 260"/>
                  <a:gd name="T8" fmla="*/ 752 w 862"/>
                  <a:gd name="T9" fmla="*/ 25 h 260"/>
                  <a:gd name="T10" fmla="*/ 862 w 862"/>
                  <a:gd name="T11" fmla="*/ 16 h 260"/>
                </a:gdLst>
                <a:ahLst/>
                <a:cxnLst>
                  <a:cxn ang="0">
                    <a:pos x="T0" y="T1"/>
                  </a:cxn>
                  <a:cxn ang="0">
                    <a:pos x="T2" y="T3"/>
                  </a:cxn>
                  <a:cxn ang="0">
                    <a:pos x="T4" y="T5"/>
                  </a:cxn>
                  <a:cxn ang="0">
                    <a:pos x="T6" y="T7"/>
                  </a:cxn>
                  <a:cxn ang="0">
                    <a:pos x="T8" y="T9"/>
                  </a:cxn>
                  <a:cxn ang="0">
                    <a:pos x="T10" y="T11"/>
                  </a:cxn>
                </a:cxnLst>
                <a:rect l="0" t="0" r="r" b="b"/>
                <a:pathLst>
                  <a:path w="862" h="260">
                    <a:moveTo>
                      <a:pt x="0" y="16"/>
                    </a:moveTo>
                    <a:cubicBezTo>
                      <a:pt x="42" y="8"/>
                      <a:pt x="84" y="0"/>
                      <a:pt x="137" y="38"/>
                    </a:cubicBezTo>
                    <a:cubicBezTo>
                      <a:pt x="190" y="76"/>
                      <a:pt x="239" y="226"/>
                      <a:pt x="318" y="243"/>
                    </a:cubicBezTo>
                    <a:cubicBezTo>
                      <a:pt x="397" y="260"/>
                      <a:pt x="541" y="174"/>
                      <a:pt x="613" y="138"/>
                    </a:cubicBezTo>
                    <a:cubicBezTo>
                      <a:pt x="685" y="102"/>
                      <a:pt x="710" y="45"/>
                      <a:pt x="752" y="25"/>
                    </a:cubicBezTo>
                    <a:cubicBezTo>
                      <a:pt x="794" y="5"/>
                      <a:pt x="839" y="18"/>
                      <a:pt x="862" y="16"/>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5" name="未知"/>
              <p:cNvSpPr>
                <a:spLocks noChangeArrowheads="1"/>
              </p:cNvSpPr>
              <p:nvPr/>
            </p:nvSpPr>
            <p:spPr bwMode="auto">
              <a:xfrm>
                <a:off x="0" y="385"/>
                <a:ext cx="263" cy="1139"/>
              </a:xfrm>
              <a:custGeom>
                <a:avLst/>
                <a:gdLst>
                  <a:gd name="T0" fmla="*/ 263 w 263"/>
                  <a:gd name="T1" fmla="*/ 0 h 1139"/>
                  <a:gd name="T2" fmla="*/ 177 w 263"/>
                  <a:gd name="T3" fmla="*/ 86 h 1139"/>
                  <a:gd name="T4" fmla="*/ 229 w 263"/>
                  <a:gd name="T5" fmla="*/ 363 h 1139"/>
                  <a:gd name="T6" fmla="*/ 38 w 263"/>
                  <a:gd name="T7" fmla="*/ 643 h 1139"/>
                  <a:gd name="T8" fmla="*/ 10 w 263"/>
                  <a:gd name="T9" fmla="*/ 868 h 1139"/>
                  <a:gd name="T10" fmla="*/ 96 w 263"/>
                  <a:gd name="T11" fmla="*/ 1000 h 1139"/>
                  <a:gd name="T12" fmla="*/ 129 w 263"/>
                  <a:gd name="T13" fmla="*/ 1139 h 1139"/>
                </a:gdLst>
                <a:ahLst/>
                <a:cxnLst>
                  <a:cxn ang="0">
                    <a:pos x="T0" y="T1"/>
                  </a:cxn>
                  <a:cxn ang="0">
                    <a:pos x="T2" y="T3"/>
                  </a:cxn>
                  <a:cxn ang="0">
                    <a:pos x="T4" y="T5"/>
                  </a:cxn>
                  <a:cxn ang="0">
                    <a:pos x="T6" y="T7"/>
                  </a:cxn>
                  <a:cxn ang="0">
                    <a:pos x="T8" y="T9"/>
                  </a:cxn>
                  <a:cxn ang="0">
                    <a:pos x="T10" y="T11"/>
                  </a:cxn>
                  <a:cxn ang="0">
                    <a:pos x="T12" y="T13"/>
                  </a:cxn>
                </a:cxnLst>
                <a:rect l="0" t="0" r="r" b="b"/>
                <a:pathLst>
                  <a:path w="263" h="1139">
                    <a:moveTo>
                      <a:pt x="263" y="0"/>
                    </a:moveTo>
                    <a:cubicBezTo>
                      <a:pt x="249" y="14"/>
                      <a:pt x="183" y="26"/>
                      <a:pt x="177" y="86"/>
                    </a:cubicBezTo>
                    <a:cubicBezTo>
                      <a:pt x="171" y="146"/>
                      <a:pt x="252" y="270"/>
                      <a:pt x="229" y="363"/>
                    </a:cubicBezTo>
                    <a:cubicBezTo>
                      <a:pt x="206" y="456"/>
                      <a:pt x="74" y="559"/>
                      <a:pt x="38" y="643"/>
                    </a:cubicBezTo>
                    <a:cubicBezTo>
                      <a:pt x="2" y="727"/>
                      <a:pt x="0" y="809"/>
                      <a:pt x="10" y="868"/>
                    </a:cubicBezTo>
                    <a:cubicBezTo>
                      <a:pt x="20" y="927"/>
                      <a:pt x="76" y="955"/>
                      <a:pt x="96" y="1000"/>
                    </a:cubicBezTo>
                    <a:cubicBezTo>
                      <a:pt x="116" y="1045"/>
                      <a:pt x="122" y="1110"/>
                      <a:pt x="129" y="1139"/>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6" name="未知"/>
              <p:cNvSpPr>
                <a:spLocks noChangeArrowheads="1"/>
              </p:cNvSpPr>
              <p:nvPr/>
            </p:nvSpPr>
            <p:spPr bwMode="auto">
              <a:xfrm>
                <a:off x="2060" y="325"/>
                <a:ext cx="475" cy="1179"/>
              </a:xfrm>
              <a:custGeom>
                <a:avLst/>
                <a:gdLst>
                  <a:gd name="T0" fmla="*/ 287 w 475"/>
                  <a:gd name="T1" fmla="*/ 1179 h 1179"/>
                  <a:gd name="T2" fmla="*/ 452 w 475"/>
                  <a:gd name="T3" fmla="*/ 1034 h 1179"/>
                  <a:gd name="T4" fmla="*/ 426 w 475"/>
                  <a:gd name="T5" fmla="*/ 676 h 1179"/>
                  <a:gd name="T6" fmla="*/ 241 w 475"/>
                  <a:gd name="T7" fmla="*/ 305 h 1179"/>
                  <a:gd name="T8" fmla="*/ 39 w 475"/>
                  <a:gd name="T9" fmla="*/ 106 h 1179"/>
                  <a:gd name="T10" fmla="*/ 9 w 475"/>
                  <a:gd name="T11" fmla="*/ 0 h 1179"/>
                </a:gdLst>
                <a:ahLst/>
                <a:cxnLst>
                  <a:cxn ang="0">
                    <a:pos x="T0" y="T1"/>
                  </a:cxn>
                  <a:cxn ang="0">
                    <a:pos x="T2" y="T3"/>
                  </a:cxn>
                  <a:cxn ang="0">
                    <a:pos x="T4" y="T5"/>
                  </a:cxn>
                  <a:cxn ang="0">
                    <a:pos x="T6" y="T7"/>
                  </a:cxn>
                  <a:cxn ang="0">
                    <a:pos x="T8" y="T9"/>
                  </a:cxn>
                  <a:cxn ang="0">
                    <a:pos x="T10" y="T11"/>
                  </a:cxn>
                </a:cxnLst>
                <a:rect l="0" t="0" r="r" b="b"/>
                <a:pathLst>
                  <a:path w="475" h="1179">
                    <a:moveTo>
                      <a:pt x="287" y="1179"/>
                    </a:moveTo>
                    <a:cubicBezTo>
                      <a:pt x="314" y="1155"/>
                      <a:pt x="429" y="1118"/>
                      <a:pt x="452" y="1034"/>
                    </a:cubicBezTo>
                    <a:cubicBezTo>
                      <a:pt x="475" y="950"/>
                      <a:pt x="461" y="798"/>
                      <a:pt x="426" y="676"/>
                    </a:cubicBezTo>
                    <a:cubicBezTo>
                      <a:pt x="391" y="554"/>
                      <a:pt x="305" y="400"/>
                      <a:pt x="241" y="305"/>
                    </a:cubicBezTo>
                    <a:cubicBezTo>
                      <a:pt x="177" y="210"/>
                      <a:pt x="78" y="157"/>
                      <a:pt x="39" y="106"/>
                    </a:cubicBezTo>
                    <a:cubicBezTo>
                      <a:pt x="0" y="55"/>
                      <a:pt x="15" y="22"/>
                      <a:pt x="9"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7" name="未知"/>
              <p:cNvSpPr>
                <a:spLocks noChangeArrowheads="1"/>
              </p:cNvSpPr>
              <p:nvPr/>
            </p:nvSpPr>
            <p:spPr bwMode="auto">
              <a:xfrm>
                <a:off x="1215" y="1472"/>
                <a:ext cx="642" cy="207"/>
              </a:xfrm>
              <a:custGeom>
                <a:avLst/>
                <a:gdLst>
                  <a:gd name="T0" fmla="*/ 0 w 642"/>
                  <a:gd name="T1" fmla="*/ 85 h 207"/>
                  <a:gd name="T2" fmla="*/ 225 w 642"/>
                  <a:gd name="T3" fmla="*/ 198 h 207"/>
                  <a:gd name="T4" fmla="*/ 573 w 642"/>
                  <a:gd name="T5" fmla="*/ 29 h 207"/>
                  <a:gd name="T6" fmla="*/ 639 w 642"/>
                  <a:gd name="T7" fmla="*/ 22 h 207"/>
                </a:gdLst>
                <a:ahLst/>
                <a:cxnLst>
                  <a:cxn ang="0">
                    <a:pos x="T0" y="T1"/>
                  </a:cxn>
                  <a:cxn ang="0">
                    <a:pos x="T2" y="T3"/>
                  </a:cxn>
                  <a:cxn ang="0">
                    <a:pos x="T4" y="T5"/>
                  </a:cxn>
                  <a:cxn ang="0">
                    <a:pos x="T6" y="T7"/>
                  </a:cxn>
                </a:cxnLst>
                <a:rect l="0" t="0" r="r" b="b"/>
                <a:pathLst>
                  <a:path w="642" h="207">
                    <a:moveTo>
                      <a:pt x="0" y="85"/>
                    </a:moveTo>
                    <a:cubicBezTo>
                      <a:pt x="37" y="104"/>
                      <a:pt x="130" y="207"/>
                      <a:pt x="225" y="198"/>
                    </a:cubicBezTo>
                    <a:cubicBezTo>
                      <a:pt x="320" y="189"/>
                      <a:pt x="504" y="58"/>
                      <a:pt x="573" y="29"/>
                    </a:cubicBezTo>
                    <a:cubicBezTo>
                      <a:pt x="642" y="0"/>
                      <a:pt x="625" y="24"/>
                      <a:pt x="639" y="22"/>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sp>
          <p:nvSpPr>
            <p:cNvPr id="18" name="文本框 4126"/>
            <p:cNvSpPr txBox="1">
              <a:spLocks noChangeArrowheads="1"/>
            </p:cNvSpPr>
            <p:nvPr/>
          </p:nvSpPr>
          <p:spPr bwMode="auto">
            <a:xfrm>
              <a:off x="5658114" y="1045370"/>
              <a:ext cx="6477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1</a:t>
              </a:r>
              <a:endParaRPr lang="en-US" altLang="zh-CN" sz="2400" b="1" dirty="0">
                <a:latin typeface="Times New Roman" panose="02020603050405020304" pitchFamily="18" charset="0"/>
              </a:endParaRPr>
            </a:p>
          </p:txBody>
        </p:sp>
        <p:sp>
          <p:nvSpPr>
            <p:cNvPr id="19" name="文本框 4127"/>
            <p:cNvSpPr txBox="1">
              <a:spLocks noChangeArrowheads="1"/>
            </p:cNvSpPr>
            <p:nvPr/>
          </p:nvSpPr>
          <p:spPr bwMode="auto">
            <a:xfrm>
              <a:off x="7632700" y="981075"/>
              <a:ext cx="647700"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2</a:t>
              </a:r>
              <a:endParaRPr lang="en-US" altLang="zh-CN" sz="2400" b="1" dirty="0">
                <a:latin typeface="Times New Roman" panose="02020603050405020304" pitchFamily="18" charset="0"/>
              </a:endParaRPr>
            </a:p>
          </p:txBody>
        </p:sp>
      </p:grpSp>
      <p:sp>
        <p:nvSpPr>
          <p:cNvPr id="20" name="TextBox 2"/>
          <p:cNvSpPr>
            <a:spLocks noChangeArrowheads="1"/>
          </p:cNvSpPr>
          <p:nvPr/>
        </p:nvSpPr>
        <p:spPr bwMode="auto">
          <a:xfrm>
            <a:off x="262365" y="757926"/>
            <a:ext cx="4868869" cy="1968015"/>
          </a:xfrm>
          <a:prstGeom prst="roundRect">
            <a:avLst>
              <a:gd name="adj" fmla="val 16667"/>
            </a:avLst>
          </a:prstGeom>
          <a:solidFill>
            <a:schemeClr val="bg1"/>
          </a:solidFill>
          <a:ln>
            <a:noFill/>
          </a:ln>
          <a:extLst>
            <a:ext uri="{91240B29-F687-4F45-9708-019B960494DF}">
              <a14:hiddenLine xmlns:a14="http://schemas.microsoft.com/office/drawing/2010/main" xmlns="" w="25400">
                <a:solidFill>
                  <a:srgbClr val="000000"/>
                </a:solidFill>
                <a:round/>
              </a14:hiddenLine>
            </a:ext>
          </a:extLst>
        </p:spPr>
        <p:txBody>
          <a:bodyPr wrap="square">
            <a:spAutoFit/>
          </a:bodyPr>
          <a:lstStyle/>
          <a:p>
            <a:pPr algn="l" eaLnBrk="0" hangingPunct="0">
              <a:lnSpc>
                <a:spcPct val="150000"/>
              </a:lnSpc>
            </a:pPr>
            <a:r>
              <a:rPr lang="zh-CN" altLang="en-US" sz="2500" b="1" dirty="0" smtClean="0">
                <a:solidFill>
                  <a:schemeClr val="tx1"/>
                </a:solidFill>
                <a:latin typeface="微软雅黑" panose="020B0503020204020204" charset="-122"/>
                <a:ea typeface="微软雅黑" panose="020B0503020204020204" charset="-122"/>
              </a:rPr>
              <a:t>不同</a:t>
            </a:r>
            <a:r>
              <a:rPr lang="zh-CN" altLang="en-US" sz="2500" b="1" dirty="0">
                <a:solidFill>
                  <a:schemeClr val="tx1"/>
                </a:solidFill>
                <a:latin typeface="微软雅黑" panose="020B0503020204020204" charset="-122"/>
                <a:ea typeface="微软雅黑" panose="020B0503020204020204" charset="-122"/>
              </a:rPr>
              <a:t>规格</a:t>
            </a:r>
            <a:r>
              <a:rPr lang="zh-CN" altLang="en-US" sz="2400" dirty="0">
                <a:solidFill>
                  <a:schemeClr val="tx1"/>
                </a:solidFill>
                <a:latin typeface="微软雅黑" panose="020B0503020204020204" charset="-122"/>
                <a:ea typeface="微软雅黑" panose="020B0503020204020204" charset="-122"/>
              </a:rPr>
              <a:t>的两灯泡串联。闭合开关，两灯都能发光吗？发光亮度一样吗？ </a:t>
            </a:r>
          </a:p>
        </p:txBody>
      </p:sp>
      <p:sp>
        <p:nvSpPr>
          <p:cNvPr id="21" name="矩形 20"/>
          <p:cNvSpPr>
            <a:spLocks noChangeArrowheads="1"/>
          </p:cNvSpPr>
          <p:nvPr/>
        </p:nvSpPr>
        <p:spPr bwMode="auto">
          <a:xfrm>
            <a:off x="556326" y="4057126"/>
            <a:ext cx="730408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eaLnBrk="0" hangingPunct="0"/>
            <a:r>
              <a:rPr lang="en-US" altLang="zh-CN" sz="2400" dirty="0" smtClean="0">
                <a:solidFill>
                  <a:schemeClr val="tx1"/>
                </a:solidFill>
                <a:latin typeface="微软雅黑" panose="020B0503020204020204" charset="-122"/>
                <a:ea typeface="微软雅黑" panose="020B0503020204020204" charset="-122"/>
              </a:rPr>
              <a:t>2</a:t>
            </a:r>
            <a:r>
              <a:rPr lang="zh-CN" altLang="en-US" sz="2400" dirty="0">
                <a:solidFill>
                  <a:schemeClr val="tx1"/>
                </a:solidFill>
                <a:latin typeface="微软雅黑" panose="020B0503020204020204" charset="-122"/>
                <a:ea typeface="微软雅黑" panose="020B0503020204020204" charset="-122"/>
              </a:rPr>
              <a:t>．</a:t>
            </a:r>
            <a:r>
              <a:rPr lang="zh-CN" altLang="en-US" sz="2400" dirty="0" smtClean="0">
                <a:solidFill>
                  <a:schemeClr val="tx1"/>
                </a:solidFill>
                <a:latin typeface="微软雅黑" panose="020B0503020204020204" charset="-122"/>
                <a:ea typeface="微软雅黑" panose="020B0503020204020204" charset="-122"/>
              </a:rPr>
              <a:t>串联电路中，</a:t>
            </a:r>
            <a:r>
              <a:rPr lang="en-US" altLang="zh-CN" sz="2400" b="1" dirty="0" smtClean="0">
                <a:latin typeface="Times New Roman" panose="02020603050405020304" pitchFamily="18" charset="0"/>
              </a:rPr>
              <a:t>L</a:t>
            </a:r>
            <a:r>
              <a:rPr lang="en-US" altLang="zh-CN" sz="2400" b="1" baseline="-25000" dirty="0" smtClean="0">
                <a:latin typeface="Times New Roman" panose="02020603050405020304" pitchFamily="18" charset="0"/>
              </a:rPr>
              <a:t>1</a:t>
            </a:r>
            <a:r>
              <a:rPr lang="zh-CN" altLang="en-US" sz="2400" b="1" dirty="0">
                <a:latin typeface="Times New Roman" panose="02020603050405020304" pitchFamily="18" charset="0"/>
              </a:rPr>
              <a:t>和</a:t>
            </a:r>
            <a:r>
              <a:rPr lang="en-US" altLang="zh-CN" sz="2400" b="1" dirty="0" smtClean="0">
                <a:latin typeface="Times New Roman" panose="02020603050405020304" pitchFamily="18" charset="0"/>
              </a:rPr>
              <a:t>L</a:t>
            </a:r>
            <a:r>
              <a:rPr lang="en-US" altLang="zh-CN" sz="2400" b="1" baseline="-25000" dirty="0" smtClean="0">
                <a:latin typeface="Times New Roman" panose="02020603050405020304" pitchFamily="18" charset="0"/>
              </a:rPr>
              <a:t>2</a:t>
            </a:r>
            <a:r>
              <a:rPr lang="zh-CN" altLang="en-US" sz="2400" b="1" dirty="0" smtClean="0">
                <a:latin typeface="Times New Roman" panose="02020603050405020304" pitchFamily="18" charset="0"/>
              </a:rPr>
              <a:t>两端的</a:t>
            </a:r>
            <a:r>
              <a:rPr lang="zh-CN" altLang="en-US" sz="2400" dirty="0" smtClean="0">
                <a:solidFill>
                  <a:schemeClr val="tx1"/>
                </a:solidFill>
                <a:latin typeface="微软雅黑" panose="020B0503020204020204" charset="-122"/>
                <a:ea typeface="微软雅黑" panose="020B0503020204020204" charset="-122"/>
              </a:rPr>
              <a:t>电压</a:t>
            </a:r>
            <a:r>
              <a:rPr lang="zh-CN" altLang="en-US" sz="2400" dirty="0">
                <a:solidFill>
                  <a:schemeClr val="tx1"/>
                </a:solidFill>
                <a:latin typeface="微软雅黑" panose="020B0503020204020204" charset="-122"/>
                <a:ea typeface="微软雅黑" panose="020B0503020204020204" charset="-122"/>
              </a:rPr>
              <a:t>会有什么关系？ </a:t>
            </a:r>
          </a:p>
        </p:txBody>
      </p:sp>
      <p:sp>
        <p:nvSpPr>
          <p:cNvPr id="22" name="矩形 21"/>
          <p:cNvSpPr>
            <a:spLocks noChangeArrowheads="1"/>
          </p:cNvSpPr>
          <p:nvPr/>
        </p:nvSpPr>
        <p:spPr bwMode="auto">
          <a:xfrm>
            <a:off x="556327" y="3417097"/>
            <a:ext cx="734377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altLang="zh-CN" sz="2400" dirty="0" smtClean="0">
                <a:solidFill>
                  <a:schemeClr val="tx1"/>
                </a:solidFill>
                <a:latin typeface="微软雅黑" panose="020B0503020204020204" charset="-122"/>
                <a:ea typeface="微软雅黑" panose="020B0503020204020204" charset="-122"/>
              </a:rPr>
              <a:t>1</a:t>
            </a:r>
            <a:r>
              <a:rPr lang="zh-CN" altLang="en-US" sz="2400" dirty="0" smtClean="0">
                <a:solidFill>
                  <a:schemeClr val="tx1"/>
                </a:solidFill>
                <a:latin typeface="微软雅黑" panose="020B0503020204020204" charset="-122"/>
                <a:ea typeface="微软雅黑" panose="020B0503020204020204" charset="-122"/>
              </a:rPr>
              <a:t>．经过</a:t>
            </a:r>
            <a:r>
              <a:rPr lang="en-US" altLang="zh-CN" sz="2400" b="1" dirty="0" smtClean="0">
                <a:latin typeface="Times New Roman" panose="02020603050405020304" pitchFamily="18" charset="0"/>
              </a:rPr>
              <a:t>L</a:t>
            </a:r>
            <a:r>
              <a:rPr lang="en-US" altLang="zh-CN" sz="2400" b="1" baseline="-25000" dirty="0" smtClean="0">
                <a:latin typeface="Times New Roman" panose="02020603050405020304" pitchFamily="18" charset="0"/>
              </a:rPr>
              <a:t>1</a:t>
            </a:r>
            <a:r>
              <a:rPr lang="zh-CN" altLang="en-US" sz="2400" b="1" dirty="0" smtClean="0">
                <a:latin typeface="Times New Roman" panose="02020603050405020304" pitchFamily="18" charset="0"/>
              </a:rPr>
              <a:t>和</a:t>
            </a:r>
            <a:r>
              <a:rPr lang="en-US" altLang="zh-CN" sz="2400" b="1" dirty="0" smtClean="0">
                <a:latin typeface="Times New Roman" panose="02020603050405020304" pitchFamily="18" charset="0"/>
              </a:rPr>
              <a:t>L</a:t>
            </a:r>
            <a:r>
              <a:rPr lang="en-US" altLang="zh-CN" sz="2400" b="1" baseline="-25000" dirty="0" smtClean="0">
                <a:latin typeface="Times New Roman" panose="02020603050405020304" pitchFamily="18" charset="0"/>
              </a:rPr>
              <a:t>2</a:t>
            </a:r>
            <a:r>
              <a:rPr lang="zh-CN" altLang="en-US" sz="2400" b="1" dirty="0" smtClean="0">
                <a:latin typeface="Times New Roman" panose="02020603050405020304" pitchFamily="18" charset="0"/>
              </a:rPr>
              <a:t>的</a:t>
            </a:r>
            <a:r>
              <a:rPr lang="en-US" altLang="zh-CN" sz="2400" b="1" i="1" dirty="0" smtClean="0">
                <a:latin typeface="Times New Roman" panose="02020603050405020304" pitchFamily="18" charset="0"/>
              </a:rPr>
              <a:t>I</a:t>
            </a:r>
            <a:r>
              <a:rPr lang="zh-CN" altLang="en-US" sz="2400" b="1" dirty="0" smtClean="0">
                <a:latin typeface="Times New Roman" panose="02020603050405020304" pitchFamily="18" charset="0"/>
              </a:rPr>
              <a:t>相等，</a:t>
            </a:r>
            <a:r>
              <a:rPr lang="zh-CN" altLang="en-US" sz="2400" dirty="0" smtClean="0">
                <a:solidFill>
                  <a:schemeClr val="tx1"/>
                </a:solidFill>
                <a:latin typeface="微软雅黑" panose="020B0503020204020204" charset="-122"/>
                <a:ea typeface="微软雅黑" panose="020B0503020204020204" charset="-122"/>
              </a:rPr>
              <a:t>为什么</a:t>
            </a:r>
            <a:r>
              <a:rPr lang="zh-CN" altLang="en-US" sz="2400" dirty="0">
                <a:solidFill>
                  <a:schemeClr val="tx1"/>
                </a:solidFill>
                <a:latin typeface="微软雅黑" panose="020B0503020204020204" charset="-122"/>
                <a:ea typeface="微软雅黑" panose="020B0503020204020204" charset="-122"/>
              </a:rPr>
              <a:t>两</a:t>
            </a:r>
            <a:r>
              <a:rPr lang="zh-CN" altLang="en-US" sz="2400" dirty="0" smtClean="0">
                <a:solidFill>
                  <a:schemeClr val="tx1"/>
                </a:solidFill>
                <a:latin typeface="微软雅黑" panose="020B0503020204020204" charset="-122"/>
                <a:ea typeface="微软雅黑" panose="020B0503020204020204" charset="-122"/>
              </a:rPr>
              <a:t>灯亮度不一样</a:t>
            </a:r>
            <a:r>
              <a:rPr lang="zh-CN" altLang="en-US" sz="2400" dirty="0">
                <a:solidFill>
                  <a:schemeClr val="tx1"/>
                </a:solidFill>
                <a:latin typeface="微软雅黑" panose="020B0503020204020204" charset="-122"/>
                <a:ea typeface="微软雅黑" panose="020B0503020204020204" charset="-122"/>
              </a:rPr>
              <a:t>？ </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20" grpId="0" bldLvl="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hape 108"/>
          <p:cNvSpPr/>
          <p:nvPr/>
        </p:nvSpPr>
        <p:spPr>
          <a:xfrm>
            <a:off x="326806" y="300084"/>
            <a:ext cx="724521" cy="697781"/>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1198"/>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ts val="0"/>
              </a:spcBef>
              <a:spcAft>
                <a:spcPts val="0"/>
              </a:spcAft>
              <a:buClrTx/>
              <a:buSzTx/>
              <a:buFontTx/>
              <a:buNone/>
              <a:defRPr sz="1800">
                <a:solidFill>
                  <a:srgbClr val="000000"/>
                </a:solidFill>
              </a:defRPr>
            </a:pPr>
            <a:r>
              <a:rPr kumimoji="0" lang="en-US" altLang="zh-CN" sz="3200" b="0" i="0" u="none" strike="noStrike" kern="0" cap="none" spc="0" normalizeH="0" baseline="0" noProof="0" dirty="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dirty="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nvSpPr>
        <p:spPr>
          <a:xfrm>
            <a:off x="1204089" y="341198"/>
            <a:ext cx="1528622"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rPr>
              <a:t>课堂活动</a:t>
            </a:r>
            <a:endParaRPr kumimoji="0" lang="zh-CN" altLang="en-US" sz="2800" b="0" i="0" u="none" strike="noStrike" kern="0" cap="none" spc="0" normalizeH="0" baseline="0" noProof="0" dirty="0">
              <a:ln>
                <a:noFill/>
              </a:ln>
              <a:solidFill>
                <a:srgbClr val="000000"/>
              </a:solidFill>
              <a:effectLst/>
              <a:uLnTx/>
              <a:uFillTx/>
              <a:latin typeface="微软雅黑" panose="020B0503020204020204" charset="-122"/>
              <a:ea typeface="微软雅黑" panose="020B0503020204020204" charset="-122"/>
              <a:cs typeface="Arial" panose="020B0604020202020204"/>
              <a:sym typeface="Arial" panose="020B0604020202020204"/>
            </a:endParaRPr>
          </a:p>
        </p:txBody>
      </p:sp>
      <p:cxnSp>
        <p:nvCxnSpPr>
          <p:cNvPr id="8" name="直接连接符 7"/>
          <p:cNvCxnSpPr/>
          <p:nvPr/>
        </p:nvCxnSpPr>
        <p:spPr>
          <a:xfrm>
            <a:off x="1059873" y="831695"/>
            <a:ext cx="4669105"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3"/>
            <a:ext cx="736376" cy="359227"/>
          </a:xfrm>
          <a:prstGeom prst="rect">
            <a:avLst/>
          </a:prstGeom>
        </p:spPr>
      </p:pic>
      <p:sp>
        <p:nvSpPr>
          <p:cNvPr id="7" name="矩形 4"/>
          <p:cNvSpPr>
            <a:spLocks noChangeArrowheads="1"/>
          </p:cNvSpPr>
          <p:nvPr/>
        </p:nvSpPr>
        <p:spPr bwMode="auto">
          <a:xfrm>
            <a:off x="284119" y="1121834"/>
            <a:ext cx="4042130"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l" rtl="0" latinLnBrk="1" hangingPunct="0"/>
            <a:r>
              <a:rPr lang="zh-CN" altLang="en-US" sz="2800" dirty="0">
                <a:solidFill>
                  <a:srgbClr val="000000"/>
                </a:solidFill>
                <a:latin typeface="微软雅黑" panose="020B0503020204020204" charset="-122"/>
                <a:ea typeface="微软雅黑" panose="020B0503020204020204" charset="-122"/>
              </a:rPr>
              <a:t>一</a:t>
            </a:r>
            <a:r>
              <a:rPr lang="zh-CN" altLang="en-US" sz="2800" dirty="0" smtClean="0">
                <a:solidFill>
                  <a:srgbClr val="000000"/>
                </a:solidFill>
                <a:latin typeface="微软雅黑" panose="020B0503020204020204" charset="-122"/>
                <a:ea typeface="微软雅黑" panose="020B0503020204020204" charset="-122"/>
              </a:rPr>
              <a:t>、串联电路</a:t>
            </a:r>
            <a:r>
              <a:rPr lang="zh-CN" altLang="en-US" sz="2800" dirty="0">
                <a:solidFill>
                  <a:srgbClr val="000000"/>
                </a:solidFill>
                <a:latin typeface="微软雅黑" panose="020B0503020204020204" charset="-122"/>
                <a:ea typeface="微软雅黑" panose="020B0503020204020204" charset="-122"/>
              </a:rPr>
              <a:t>的</a:t>
            </a:r>
            <a:r>
              <a:rPr lang="zh-CN" altLang="en-US" sz="2800" dirty="0" smtClean="0">
                <a:solidFill>
                  <a:srgbClr val="000000"/>
                </a:solidFill>
                <a:latin typeface="微软雅黑" panose="020B0503020204020204" charset="-122"/>
                <a:ea typeface="微软雅黑" panose="020B0503020204020204" charset="-122"/>
              </a:rPr>
              <a:t>电压规律</a:t>
            </a:r>
            <a:endParaRPr lang="zh-CN" altLang="en-US" sz="2800" dirty="0">
              <a:solidFill>
                <a:srgbClr val="000000"/>
              </a:solidFill>
              <a:latin typeface="微软雅黑" panose="020B0503020204020204" charset="-122"/>
              <a:ea typeface="微软雅黑" panose="020B0503020204020204" charset="-122"/>
            </a:endParaRPr>
          </a:p>
        </p:txBody>
      </p:sp>
      <p:sp>
        <p:nvSpPr>
          <p:cNvPr id="9" name="Rectangle 4"/>
          <p:cNvSpPr>
            <a:spLocks noChangeArrowheads="1"/>
          </p:cNvSpPr>
          <p:nvPr/>
        </p:nvSpPr>
        <p:spPr bwMode="auto">
          <a:xfrm>
            <a:off x="478461" y="1845620"/>
            <a:ext cx="2637271" cy="368935"/>
          </a:xfrm>
          <a:prstGeom prst="rect">
            <a:avLst/>
          </a:prstGeom>
          <a:noFill/>
          <a:ln w="12700" cap="flat">
            <a:noFill/>
            <a:miter lim="400000"/>
          </a:ln>
          <a:effectLst/>
        </p:spPr>
        <p:txBody>
          <a:bodyPr wrap="squar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猜想</a:t>
            </a:r>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假设┅</a:t>
            </a:r>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 ┅</a:t>
            </a:r>
          </a:p>
        </p:txBody>
      </p:sp>
      <p:sp>
        <p:nvSpPr>
          <p:cNvPr id="10" name="Rectangle 4"/>
          <p:cNvSpPr>
            <a:spLocks noChangeArrowheads="1"/>
          </p:cNvSpPr>
          <p:nvPr/>
        </p:nvSpPr>
        <p:spPr bwMode="auto">
          <a:xfrm>
            <a:off x="478462" y="2634473"/>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设计实验</a:t>
            </a:r>
          </a:p>
        </p:txBody>
      </p:sp>
      <p:grpSp>
        <p:nvGrpSpPr>
          <p:cNvPr id="11" name="组合 10"/>
          <p:cNvGrpSpPr/>
          <p:nvPr/>
        </p:nvGrpSpPr>
        <p:grpSpPr bwMode="auto">
          <a:xfrm>
            <a:off x="4610894" y="1845620"/>
            <a:ext cx="3419475" cy="2195513"/>
            <a:chOff x="0" y="0"/>
            <a:chExt cx="2359" cy="1723"/>
          </a:xfrm>
        </p:grpSpPr>
        <p:sp>
          <p:nvSpPr>
            <p:cNvPr id="12" name="矩形 37893"/>
            <p:cNvSpPr>
              <a:spLocks noChangeArrowheads="1"/>
            </p:cNvSpPr>
            <p:nvPr/>
          </p:nvSpPr>
          <p:spPr bwMode="auto">
            <a:xfrm>
              <a:off x="0" y="476"/>
              <a:ext cx="2359" cy="1089"/>
            </a:xfrm>
            <a:prstGeom prst="rect">
              <a:avLst/>
            </a:prstGeom>
            <a:noFill/>
            <a:ln w="28575">
              <a:solidFill>
                <a:schemeClr val="tx1"/>
              </a:solidFill>
              <a:miter lim="800000"/>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13" name="AutoShape 21"/>
            <p:cNvSpPr>
              <a:spLocks noChangeArrowheads="1"/>
            </p:cNvSpPr>
            <p:nvPr/>
          </p:nvSpPr>
          <p:spPr bwMode="auto">
            <a:xfrm>
              <a:off x="590" y="318"/>
              <a:ext cx="309" cy="306"/>
            </a:xfrm>
            <a:prstGeom prst="flowChartSummingJunction">
              <a:avLst/>
            </a:prstGeom>
            <a:solidFill>
              <a:schemeClr val="bg1"/>
            </a:solidFill>
            <a:ln w="25400">
              <a:solidFill>
                <a:schemeClr val="tx1"/>
              </a:solidFill>
              <a:round/>
            </a:ln>
          </p:spPr>
          <p:txBody>
            <a:bodyPr wrap="none" anchor="ctr"/>
            <a:lstStyle/>
            <a:p>
              <a:endParaRPr lang="zh-CN" altLang="en-US" sz="1800">
                <a:solidFill>
                  <a:srgbClr val="000000"/>
                </a:solidFill>
                <a:latin typeface="Calibri" panose="020F0502020204030204" pitchFamily="34" charset="0"/>
              </a:endParaRPr>
            </a:p>
          </p:txBody>
        </p:sp>
        <p:sp>
          <p:nvSpPr>
            <p:cNvPr id="14" name="文本框 37895"/>
            <p:cNvSpPr txBox="1">
              <a:spLocks noChangeArrowheads="1"/>
            </p:cNvSpPr>
            <p:nvPr/>
          </p:nvSpPr>
          <p:spPr bwMode="auto">
            <a:xfrm>
              <a:off x="1542" y="0"/>
              <a:ext cx="341" cy="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800" b="1">
                  <a:latin typeface="Times New Roman" panose="02020603050405020304" pitchFamily="18" charset="0"/>
                </a:rPr>
                <a:t>L</a:t>
              </a:r>
              <a:r>
                <a:rPr lang="en-US" altLang="zh-CN" sz="2800" b="1" baseline="-25000">
                  <a:latin typeface="Times New Roman" panose="02020603050405020304" pitchFamily="18" charset="0"/>
                </a:rPr>
                <a:t>2</a:t>
              </a:r>
            </a:p>
          </p:txBody>
        </p:sp>
        <p:grpSp>
          <p:nvGrpSpPr>
            <p:cNvPr id="15" name="组合 37896"/>
            <p:cNvGrpSpPr/>
            <p:nvPr/>
          </p:nvGrpSpPr>
          <p:grpSpPr bwMode="auto">
            <a:xfrm>
              <a:off x="522" y="1463"/>
              <a:ext cx="283" cy="170"/>
              <a:chOff x="0" y="0"/>
              <a:chExt cx="256" cy="142"/>
            </a:xfrm>
          </p:grpSpPr>
          <p:sp>
            <p:nvSpPr>
              <p:cNvPr id="28"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29"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30"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en-US" sz="1800"/>
              </a:p>
            </p:txBody>
          </p:sp>
        </p:grpSp>
        <p:grpSp>
          <p:nvGrpSpPr>
            <p:cNvPr id="16" name="组合 37900"/>
            <p:cNvGrpSpPr/>
            <p:nvPr/>
          </p:nvGrpSpPr>
          <p:grpSpPr bwMode="auto">
            <a:xfrm>
              <a:off x="1588" y="1383"/>
              <a:ext cx="85" cy="340"/>
              <a:chOff x="0" y="0"/>
              <a:chExt cx="85" cy="340"/>
            </a:xfrm>
          </p:grpSpPr>
          <p:sp>
            <p:nvSpPr>
              <p:cNvPr id="25" name="Rectangle 19"/>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26" name="Line 20"/>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7" name="Line 21"/>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17" name="AutoShape 21"/>
            <p:cNvSpPr>
              <a:spLocks noChangeArrowheads="1"/>
            </p:cNvSpPr>
            <p:nvPr/>
          </p:nvSpPr>
          <p:spPr bwMode="auto">
            <a:xfrm>
              <a:off x="1551" y="318"/>
              <a:ext cx="309" cy="306"/>
            </a:xfrm>
            <a:prstGeom prst="flowChartSummingJunction">
              <a:avLst/>
            </a:prstGeom>
            <a:solidFill>
              <a:schemeClr val="bg1"/>
            </a:solidFill>
            <a:ln w="25400">
              <a:solidFill>
                <a:schemeClr val="tx1"/>
              </a:solidFill>
              <a:round/>
            </a:ln>
          </p:spPr>
          <p:txBody>
            <a:bodyPr wrap="none" anchor="ctr"/>
            <a:lstStyle/>
            <a:p>
              <a:endParaRPr lang="zh-CN" altLang="en-US" sz="1800">
                <a:solidFill>
                  <a:srgbClr val="000000"/>
                </a:solidFill>
                <a:latin typeface="Calibri" panose="020F0502020204030204" pitchFamily="34" charset="0"/>
              </a:endParaRPr>
            </a:p>
          </p:txBody>
        </p:sp>
        <p:sp>
          <p:nvSpPr>
            <p:cNvPr id="18" name="椭圆 37905"/>
            <p:cNvSpPr>
              <a:spLocks noChangeArrowheads="1"/>
            </p:cNvSpPr>
            <p:nvPr/>
          </p:nvSpPr>
          <p:spPr bwMode="auto">
            <a:xfrm>
              <a:off x="275" y="439"/>
              <a:ext cx="68" cy="68"/>
            </a:xfrm>
            <a:prstGeom prst="ellipse">
              <a:avLst/>
            </a:prstGeom>
            <a:solidFill>
              <a:srgbClr val="CC00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19" name="文本框 37906"/>
            <p:cNvSpPr txBox="1">
              <a:spLocks noChangeArrowheads="1"/>
            </p:cNvSpPr>
            <p:nvPr/>
          </p:nvSpPr>
          <p:spPr bwMode="auto">
            <a:xfrm>
              <a:off x="205" y="499"/>
              <a:ext cx="255"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b="1">
                  <a:latin typeface="Times New Roman" panose="02020603050405020304" pitchFamily="18" charset="0"/>
                </a:rPr>
                <a:t>A</a:t>
              </a:r>
              <a:endParaRPr lang="en-US" altLang="zh-CN" sz="2400" b="1" baseline="-25000">
                <a:latin typeface="Times New Roman" panose="02020603050405020304" pitchFamily="18" charset="0"/>
              </a:endParaRPr>
            </a:p>
          </p:txBody>
        </p:sp>
        <p:sp>
          <p:nvSpPr>
            <p:cNvPr id="20" name="椭圆 37907"/>
            <p:cNvSpPr>
              <a:spLocks noChangeArrowheads="1"/>
            </p:cNvSpPr>
            <p:nvPr/>
          </p:nvSpPr>
          <p:spPr bwMode="auto">
            <a:xfrm>
              <a:off x="1203" y="431"/>
              <a:ext cx="68" cy="68"/>
            </a:xfrm>
            <a:prstGeom prst="ellipse">
              <a:avLst/>
            </a:prstGeom>
            <a:solidFill>
              <a:srgbClr val="CC00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1" name="文本框 37908"/>
            <p:cNvSpPr txBox="1">
              <a:spLocks noChangeArrowheads="1"/>
            </p:cNvSpPr>
            <p:nvPr/>
          </p:nvSpPr>
          <p:spPr bwMode="auto">
            <a:xfrm>
              <a:off x="1135" y="476"/>
              <a:ext cx="244"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b="1">
                  <a:latin typeface="Times New Roman" panose="02020603050405020304" pitchFamily="18" charset="0"/>
                </a:rPr>
                <a:t>B</a:t>
              </a:r>
              <a:endParaRPr lang="en-US" altLang="zh-CN" sz="2400" b="1" baseline="-25000">
                <a:latin typeface="Times New Roman" panose="02020603050405020304" pitchFamily="18" charset="0"/>
              </a:endParaRPr>
            </a:p>
          </p:txBody>
        </p:sp>
        <p:sp>
          <p:nvSpPr>
            <p:cNvPr id="22" name="椭圆 37909"/>
            <p:cNvSpPr>
              <a:spLocks noChangeArrowheads="1"/>
            </p:cNvSpPr>
            <p:nvPr/>
          </p:nvSpPr>
          <p:spPr bwMode="auto">
            <a:xfrm>
              <a:off x="2067" y="440"/>
              <a:ext cx="68" cy="68"/>
            </a:xfrm>
            <a:prstGeom prst="ellipse">
              <a:avLst/>
            </a:prstGeom>
            <a:solidFill>
              <a:srgbClr val="CC0000"/>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3" name="文本框 37910"/>
            <p:cNvSpPr txBox="1">
              <a:spLocks noChangeArrowheads="1"/>
            </p:cNvSpPr>
            <p:nvPr/>
          </p:nvSpPr>
          <p:spPr bwMode="auto">
            <a:xfrm>
              <a:off x="1991" y="476"/>
              <a:ext cx="255" cy="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b="1">
                  <a:latin typeface="Times New Roman" panose="02020603050405020304" pitchFamily="18" charset="0"/>
                </a:rPr>
                <a:t>C</a:t>
              </a:r>
              <a:endParaRPr lang="en-US" altLang="zh-CN" sz="2400" b="1" baseline="-25000">
                <a:latin typeface="Times New Roman" panose="02020603050405020304" pitchFamily="18" charset="0"/>
              </a:endParaRPr>
            </a:p>
          </p:txBody>
        </p:sp>
        <p:sp>
          <p:nvSpPr>
            <p:cNvPr id="24" name="文本框 37911"/>
            <p:cNvSpPr txBox="1">
              <a:spLocks noChangeArrowheads="1"/>
            </p:cNvSpPr>
            <p:nvPr/>
          </p:nvSpPr>
          <p:spPr bwMode="auto">
            <a:xfrm>
              <a:off x="613" y="0"/>
              <a:ext cx="341" cy="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800" b="1">
                  <a:latin typeface="Times New Roman" panose="02020603050405020304" pitchFamily="18" charset="0"/>
                </a:rPr>
                <a:t>L</a:t>
              </a:r>
              <a:r>
                <a:rPr lang="en-US" altLang="zh-CN" sz="2800" b="1" baseline="-25000">
                  <a:latin typeface="Times New Roman" panose="02020603050405020304" pitchFamily="18" charset="0"/>
                </a:rPr>
                <a:t>1</a:t>
              </a:r>
            </a:p>
          </p:txBody>
        </p:sp>
      </p:grpSp>
      <p:sp>
        <p:nvSpPr>
          <p:cNvPr id="31" name="矩形 30"/>
          <p:cNvSpPr>
            <a:spLocks noChangeArrowheads="1"/>
          </p:cNvSpPr>
          <p:nvPr/>
        </p:nvSpPr>
        <p:spPr bwMode="auto">
          <a:xfrm>
            <a:off x="301051" y="3069871"/>
            <a:ext cx="417909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p>
            <a:pPr algn="l" eaLnBrk="0" hangingPunct="0">
              <a:lnSpc>
                <a:spcPct val="150000"/>
              </a:lnSpc>
            </a:pPr>
            <a:r>
              <a:rPr lang="zh-CN" altLang="en-US" sz="2400" dirty="0" smtClean="0">
                <a:latin typeface="微软雅黑" panose="020B0503020204020204" charset="-122"/>
                <a:ea typeface="微软雅黑" panose="020B0503020204020204" charset="-122"/>
              </a:rPr>
              <a:t>设计实验电路并画出电路图</a:t>
            </a:r>
            <a:r>
              <a:rPr lang="zh-CN" altLang="en-US" sz="2400" dirty="0">
                <a:latin typeface="微软雅黑" panose="020B0503020204020204" charset="-122"/>
                <a:ea typeface="微软雅黑" panose="020B0503020204020204" charset="-122"/>
              </a:rPr>
              <a:t>。 </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3"/>
          <p:cNvSpPr>
            <a:spLocks noChangeArrowheads="1"/>
          </p:cNvSpPr>
          <p:nvPr/>
        </p:nvSpPr>
        <p:spPr bwMode="auto">
          <a:xfrm>
            <a:off x="377825" y="942222"/>
            <a:ext cx="747236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hangingPunct="0">
              <a:spcBef>
                <a:spcPct val="50000"/>
              </a:spcBef>
            </a:pPr>
            <a:r>
              <a:rPr lang="zh-CN" altLang="en-US" sz="2400" dirty="0">
                <a:latin typeface="微软雅黑" panose="020B0503020204020204" charset="-122"/>
                <a:ea typeface="微软雅黑" panose="020B0503020204020204" charset="-122"/>
              </a:rPr>
              <a:t>1．调节电压表指针指零，检查器材；</a:t>
            </a:r>
          </a:p>
        </p:txBody>
      </p:sp>
      <p:sp>
        <p:nvSpPr>
          <p:cNvPr id="36867" name="Rectangle 4"/>
          <p:cNvSpPr>
            <a:spLocks noChangeArrowheads="1"/>
          </p:cNvSpPr>
          <p:nvPr/>
        </p:nvSpPr>
        <p:spPr bwMode="auto">
          <a:xfrm>
            <a:off x="377825" y="1512735"/>
            <a:ext cx="817562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hangingPunct="0">
              <a:spcBef>
                <a:spcPct val="50000"/>
              </a:spcBef>
            </a:pPr>
            <a:r>
              <a:rPr lang="zh-CN" altLang="en-US" sz="2400" dirty="0">
                <a:latin typeface="微软雅黑" panose="020B0503020204020204" charset="-122"/>
                <a:ea typeface="微软雅黑" panose="020B0503020204020204" charset="-122"/>
              </a:rPr>
              <a:t>2．按照电路图连接电路。断开开关，检查电路；</a:t>
            </a:r>
          </a:p>
        </p:txBody>
      </p:sp>
      <p:sp>
        <p:nvSpPr>
          <p:cNvPr id="36868" name="Rectangle 5"/>
          <p:cNvSpPr>
            <a:spLocks noChangeArrowheads="1"/>
          </p:cNvSpPr>
          <p:nvPr/>
        </p:nvSpPr>
        <p:spPr bwMode="auto">
          <a:xfrm>
            <a:off x="323850" y="2071864"/>
            <a:ext cx="813593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eaLnBrk="0" hangingPunct="0">
              <a:spcBef>
                <a:spcPct val="50000"/>
              </a:spcBef>
            </a:pPr>
            <a:r>
              <a:rPr lang="zh-CN" altLang="en-US" sz="2400" dirty="0">
                <a:latin typeface="微软雅黑" panose="020B0503020204020204" charset="-122"/>
                <a:ea typeface="微软雅黑" panose="020B0503020204020204" charset="-122"/>
              </a:rPr>
              <a:t>3．用电压表测量灯L</a:t>
            </a:r>
            <a:r>
              <a:rPr lang="en-US" altLang="zh-CN" sz="2400" baseline="-250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两端的电压，记为U</a:t>
            </a:r>
            <a:r>
              <a:rPr lang="en-US" altLang="zh-CN" sz="2400" baseline="-250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a:t>
            </a:r>
          </a:p>
        </p:txBody>
      </p:sp>
      <p:sp>
        <p:nvSpPr>
          <p:cNvPr id="36869" name="Rectangle 3"/>
          <p:cNvSpPr>
            <a:spLocks noChangeArrowheads="1"/>
          </p:cNvSpPr>
          <p:nvPr/>
        </p:nvSpPr>
        <p:spPr bwMode="auto">
          <a:xfrm>
            <a:off x="366183" y="2533529"/>
            <a:ext cx="8027988"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l" eaLnBrk="0" hangingPunct="0">
              <a:lnSpc>
                <a:spcPct val="150000"/>
              </a:lnSpc>
            </a:pPr>
            <a:r>
              <a:rPr lang="zh-CN" altLang="en-US" sz="2400" dirty="0">
                <a:latin typeface="微软雅黑" panose="020B0503020204020204" charset="-122"/>
                <a:ea typeface="微软雅黑" panose="020B0503020204020204" charset="-122"/>
              </a:rPr>
              <a:t>4．用电压表测量灯</a:t>
            </a:r>
            <a:r>
              <a:rPr lang="en-US" altLang="zh-CN" sz="2400" dirty="0">
                <a:latin typeface="微软雅黑" panose="020B0503020204020204" charset="-122"/>
                <a:ea typeface="微软雅黑" panose="020B0503020204020204" charset="-122"/>
              </a:rPr>
              <a:t>L</a:t>
            </a:r>
            <a:r>
              <a:rPr lang="en-US" altLang="zh-CN" sz="2400" baseline="-250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两端的电压，记为U</a:t>
            </a:r>
            <a:r>
              <a:rPr lang="en-US" altLang="zh-CN" sz="2400" baseline="-250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，测量灯L</a:t>
            </a:r>
            <a:r>
              <a:rPr lang="en-US" altLang="zh-CN" sz="2400" baseline="-250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、L</a:t>
            </a:r>
            <a:r>
              <a:rPr lang="en-US" altLang="zh-CN" sz="2400" baseline="-250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两端的总电压为U，记入表格；</a:t>
            </a:r>
          </a:p>
        </p:txBody>
      </p:sp>
      <p:sp>
        <p:nvSpPr>
          <p:cNvPr id="36870" name="Rectangle 4"/>
          <p:cNvSpPr>
            <a:spLocks noChangeArrowheads="1"/>
          </p:cNvSpPr>
          <p:nvPr/>
        </p:nvSpPr>
        <p:spPr bwMode="auto">
          <a:xfrm>
            <a:off x="377825" y="3756649"/>
            <a:ext cx="586898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spcBef>
                <a:spcPct val="50000"/>
              </a:spcBef>
            </a:pPr>
            <a:r>
              <a:rPr lang="zh-CN" altLang="en-US" sz="2400" dirty="0">
                <a:latin typeface="微软雅黑" panose="020B0503020204020204" charset="-122"/>
                <a:ea typeface="微软雅黑" panose="020B0503020204020204" charset="-122"/>
              </a:rPr>
              <a:t>5．更换灯泡，重复步骤</a:t>
            </a:r>
            <a:r>
              <a:rPr lang="en-US" altLang="zh-CN" sz="2400" dirty="0">
                <a:latin typeface="微软雅黑" panose="020B0503020204020204" charset="-122"/>
                <a:ea typeface="微软雅黑" panose="020B0503020204020204" charset="-122"/>
              </a:rPr>
              <a:t>3</a:t>
            </a:r>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4</a:t>
            </a:r>
            <a:r>
              <a:rPr lang="zh-CN" altLang="en-US" sz="2400" dirty="0">
                <a:latin typeface="微软雅黑" panose="020B0503020204020204" charset="-122"/>
                <a:ea typeface="微软雅黑" panose="020B0503020204020204" charset="-122"/>
              </a:rPr>
              <a:t>；</a:t>
            </a:r>
          </a:p>
        </p:txBody>
      </p:sp>
      <p:sp>
        <p:nvSpPr>
          <p:cNvPr id="5127" name="Rectangle 4"/>
          <p:cNvSpPr>
            <a:spLocks noChangeArrowheads="1"/>
          </p:cNvSpPr>
          <p:nvPr/>
        </p:nvSpPr>
        <p:spPr bwMode="auto">
          <a:xfrm>
            <a:off x="377825" y="260103"/>
            <a:ext cx="1855787" cy="368935"/>
          </a:xfrm>
          <a:prstGeom prst="rect">
            <a:avLst/>
          </a:prstGeom>
          <a:noFill/>
          <a:ln w="12700" cap="flat">
            <a:noFill/>
            <a:miter lim="400000"/>
          </a:ln>
          <a:effectLst/>
        </p:spPr>
        <p:txBody>
          <a:bodyPr wrap="squar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实验步骤</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8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36868" grpId="0"/>
      <p:bldP spid="36869" grpId="0"/>
      <p:bldP spid="3687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sp>
        <p:nvSpPr>
          <p:cNvPr id="10" name="Rectangle 4"/>
          <p:cNvSpPr>
            <a:spLocks noChangeArrowheads="1"/>
          </p:cNvSpPr>
          <p:nvPr/>
        </p:nvSpPr>
        <p:spPr bwMode="auto">
          <a:xfrm>
            <a:off x="340255" y="375180"/>
            <a:ext cx="1649412" cy="368935"/>
          </a:xfrm>
          <a:prstGeom prst="rect">
            <a:avLst/>
          </a:prstGeom>
          <a:noFill/>
          <a:ln w="12700" cap="flat">
            <a:noFill/>
            <a:miter lim="400000"/>
          </a:ln>
          <a:effectLst/>
        </p:spPr>
        <p:txBody>
          <a:bodyPr wrap="squar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实验过程</a:t>
            </a:r>
            <a:endParaRPr lang="zh-CN" altLang="en-US" sz="2400" b="1" dirty="0">
              <a:solidFill>
                <a:srgbClr val="007E27"/>
              </a:solidFill>
              <a:latin typeface="微软雅黑" panose="020B0503020204020204" charset="-122"/>
              <a:ea typeface="微软雅黑" panose="020B0503020204020204" charset="-122"/>
              <a:cs typeface="微软雅黑" panose="020B0503020204020204" charset="-122"/>
            </a:endParaRPr>
          </a:p>
        </p:txBody>
      </p:sp>
      <p:grpSp>
        <p:nvGrpSpPr>
          <p:cNvPr id="6" name="组合 5"/>
          <p:cNvGrpSpPr/>
          <p:nvPr/>
        </p:nvGrpSpPr>
        <p:grpSpPr>
          <a:xfrm>
            <a:off x="2973395" y="933029"/>
            <a:ext cx="3097541" cy="2968444"/>
            <a:chOff x="2973395" y="933029"/>
            <a:chExt cx="3097541" cy="2968444"/>
          </a:xfrm>
        </p:grpSpPr>
        <p:sp>
          <p:nvSpPr>
            <p:cNvPr id="8" name="文本框 35870"/>
            <p:cNvSpPr txBox="1">
              <a:spLocks noChangeArrowheads="1"/>
            </p:cNvSpPr>
            <p:nvPr/>
          </p:nvSpPr>
          <p:spPr bwMode="auto">
            <a:xfrm>
              <a:off x="2973395" y="933029"/>
              <a:ext cx="3097541"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50000"/>
                </a:spcBef>
                <a:defRPr sz="2400">
                  <a:solidFill>
                    <a:schemeClr val="tx1"/>
                  </a:solidFill>
                  <a:latin typeface="微软雅黑" panose="020B0503020204020204" charset="-122"/>
                  <a:ea typeface="微软雅黑" panose="020B0503020204020204"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zh-CN" altLang="en-US" dirty="0"/>
                <a:t>②测灯</a:t>
              </a:r>
              <a:r>
                <a:rPr lang="en-US" altLang="zh-CN" dirty="0"/>
                <a:t>L2</a:t>
              </a:r>
              <a:r>
                <a:rPr lang="zh-CN" altLang="en-US" dirty="0"/>
                <a:t>两端的</a:t>
              </a:r>
              <a:r>
                <a:rPr lang="zh-CN" altLang="en-US" dirty="0" smtClean="0"/>
                <a:t>电压</a:t>
              </a:r>
              <a:endParaRPr lang="en-US" altLang="zh-CN" dirty="0" smtClean="0"/>
            </a:p>
            <a:p>
              <a:pPr algn="ctr"/>
              <a:r>
                <a:rPr lang="en-US" altLang="zh-CN" b="1" i="1" dirty="0" smtClean="0">
                  <a:latin typeface="Times New Roman" panose="02020603050405020304" pitchFamily="18" charset="0"/>
                  <a:cs typeface="Times New Roman" panose="02020603050405020304" pitchFamily="18" charset="0"/>
                </a:rPr>
                <a:t>U</a:t>
              </a:r>
              <a:r>
                <a:rPr lang="en-US" altLang="zh-CN" b="1" baseline="-30000" dirty="0" smtClean="0">
                  <a:latin typeface="Times New Roman" panose="02020603050405020304" pitchFamily="18" charset="0"/>
                  <a:cs typeface="Times New Roman" panose="02020603050405020304" pitchFamily="18" charset="0"/>
                </a:rPr>
                <a:t>2</a:t>
              </a:r>
              <a:endParaRPr lang="zh-CN" altLang="en-US" dirty="0"/>
            </a:p>
          </p:txBody>
        </p:sp>
        <p:grpSp>
          <p:nvGrpSpPr>
            <p:cNvPr id="4" name="组合 3"/>
            <p:cNvGrpSpPr/>
            <p:nvPr/>
          </p:nvGrpSpPr>
          <p:grpSpPr>
            <a:xfrm>
              <a:off x="3202149" y="2101473"/>
              <a:ext cx="2520000" cy="1800000"/>
              <a:chOff x="4859338" y="2816225"/>
              <a:chExt cx="4032250" cy="3240088"/>
            </a:xfrm>
          </p:grpSpPr>
          <p:pic>
            <p:nvPicPr>
              <p:cNvPr id="11" name="Picture 7" descr="H:\2\人教教参资源\九\图\电压表.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2225" y="2816225"/>
                <a:ext cx="1087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6" name="组合 25"/>
              <p:cNvGrpSpPr/>
              <p:nvPr/>
            </p:nvGrpSpPr>
            <p:grpSpPr bwMode="auto">
              <a:xfrm>
                <a:off x="4859338" y="4005263"/>
                <a:ext cx="4032250" cy="2051050"/>
                <a:chOff x="0" y="0"/>
                <a:chExt cx="2540" cy="1292"/>
              </a:xfrm>
            </p:grpSpPr>
            <p:pic>
              <p:nvPicPr>
                <p:cNvPr id="27" name="Picture 5" descr="H:\2\人教教参资源\九\图\小灯泡.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43" y="0"/>
                  <a:ext cx="589" cy="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5" descr="H:\2\人教教参资源\九\图\小灯泡.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2" y="5"/>
                  <a:ext cx="484"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3" descr="H:\2\人教教参资源\九\图\铡刀开关.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43" y="921"/>
                  <a:ext cx="672" cy="3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0" descr="H:\2\人教教参资源\九\图\电池组.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68" y="975"/>
                  <a:ext cx="929"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任意多边形 375"/>
                <p:cNvSpPr>
                  <a:spLocks noChangeArrowheads="1"/>
                </p:cNvSpPr>
                <p:nvPr/>
              </p:nvSpPr>
              <p:spPr bwMode="auto">
                <a:xfrm>
                  <a:off x="926" y="1182"/>
                  <a:ext cx="905" cy="104"/>
                </a:xfrm>
                <a:custGeom>
                  <a:avLst/>
                  <a:gdLst>
                    <a:gd name="T0" fmla="*/ 0 w 1296"/>
                    <a:gd name="T1" fmla="*/ 6 h 172"/>
                    <a:gd name="T2" fmla="*/ 79 w 1296"/>
                    <a:gd name="T3" fmla="*/ 79 h 172"/>
                    <a:gd name="T4" fmla="*/ 430 w 1296"/>
                    <a:gd name="T5" fmla="*/ 165 h 172"/>
                    <a:gd name="T6" fmla="*/ 770 w 1296"/>
                    <a:gd name="T7" fmla="*/ 119 h 172"/>
                    <a:gd name="T8" fmla="*/ 1006 w 1296"/>
                    <a:gd name="T9" fmla="*/ 19 h 172"/>
                    <a:gd name="T10" fmla="*/ 1251 w 1296"/>
                    <a:gd name="T11" fmla="*/ 6 h 172"/>
                    <a:gd name="T12" fmla="*/ 1277 w 1296"/>
                    <a:gd name="T13" fmla="*/ 19 h 172"/>
                  </a:gdLst>
                  <a:ahLst/>
                  <a:cxnLst>
                    <a:cxn ang="0">
                      <a:pos x="T0" y="T1"/>
                    </a:cxn>
                    <a:cxn ang="0">
                      <a:pos x="T2" y="T3"/>
                    </a:cxn>
                    <a:cxn ang="0">
                      <a:pos x="T4" y="T5"/>
                    </a:cxn>
                    <a:cxn ang="0">
                      <a:pos x="T6" y="T7"/>
                    </a:cxn>
                    <a:cxn ang="0">
                      <a:pos x="T8" y="T9"/>
                    </a:cxn>
                    <a:cxn ang="0">
                      <a:pos x="T10" y="T11"/>
                    </a:cxn>
                    <a:cxn ang="0">
                      <a:pos x="T12" y="T13"/>
                    </a:cxn>
                  </a:cxnLst>
                  <a:rect l="0" t="0" r="r" b="b"/>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2" name="任意多边形 376"/>
                <p:cNvSpPr>
                  <a:spLocks noChangeArrowheads="1"/>
                </p:cNvSpPr>
                <p:nvPr/>
              </p:nvSpPr>
              <p:spPr bwMode="auto">
                <a:xfrm>
                  <a:off x="2114" y="248"/>
                  <a:ext cx="426" cy="976"/>
                </a:xfrm>
                <a:custGeom>
                  <a:avLst/>
                  <a:gdLst>
                    <a:gd name="T0" fmla="*/ 106 w 609"/>
                    <a:gd name="T1" fmla="*/ 1563 h 1612"/>
                    <a:gd name="T2" fmla="*/ 205 w 609"/>
                    <a:gd name="T3" fmla="*/ 1563 h 1612"/>
                    <a:gd name="T4" fmla="*/ 443 w 609"/>
                    <a:gd name="T5" fmla="*/ 1270 h 1612"/>
                    <a:gd name="T6" fmla="*/ 549 w 609"/>
                    <a:gd name="T7" fmla="*/ 760 h 1612"/>
                    <a:gd name="T8" fmla="*/ 86 w 609"/>
                    <a:gd name="T9" fmla="*/ 166 h 1612"/>
                    <a:gd name="T10" fmla="*/ 33 w 609"/>
                    <a:gd name="T11" fmla="*/ 0 h 1612"/>
                  </a:gdLst>
                  <a:ahLst/>
                  <a:cxnLst>
                    <a:cxn ang="0">
                      <a:pos x="T0" y="T1"/>
                    </a:cxn>
                    <a:cxn ang="0">
                      <a:pos x="T2" y="T3"/>
                    </a:cxn>
                    <a:cxn ang="0">
                      <a:pos x="T4" y="T5"/>
                    </a:cxn>
                    <a:cxn ang="0">
                      <a:pos x="T6" y="T7"/>
                    </a:cxn>
                    <a:cxn ang="0">
                      <a:pos x="T8" y="T9"/>
                    </a:cxn>
                    <a:cxn ang="0">
                      <a:pos x="T10" y="T11"/>
                    </a:cxn>
                  </a:cxnLst>
                  <a:rect l="0" t="0" r="r" b="b"/>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3" name="任意多边形 377"/>
                <p:cNvSpPr>
                  <a:spLocks noChangeArrowheads="1"/>
                </p:cNvSpPr>
                <p:nvPr/>
              </p:nvSpPr>
              <p:spPr bwMode="auto">
                <a:xfrm>
                  <a:off x="783" y="207"/>
                  <a:ext cx="983" cy="92"/>
                </a:xfrm>
                <a:custGeom>
                  <a:avLst/>
                  <a:gdLst>
                    <a:gd name="T0" fmla="*/ 1407 w 1407"/>
                    <a:gd name="T1" fmla="*/ 41 h 152"/>
                    <a:gd name="T2" fmla="*/ 1140 w 1407"/>
                    <a:gd name="T3" fmla="*/ 18 h 152"/>
                    <a:gd name="T4" fmla="*/ 736 w 1407"/>
                    <a:gd name="T5" fmla="*/ 150 h 152"/>
                    <a:gd name="T6" fmla="*/ 233 w 1407"/>
                    <a:gd name="T7" fmla="*/ 31 h 152"/>
                    <a:gd name="T8" fmla="*/ 0 w 1407"/>
                    <a:gd name="T9" fmla="*/ 27 h 152"/>
                  </a:gdLst>
                  <a:ahLst/>
                  <a:cxnLst>
                    <a:cxn ang="0">
                      <a:pos x="T0" y="T1"/>
                    </a:cxn>
                    <a:cxn ang="0">
                      <a:pos x="T2" y="T3"/>
                    </a:cxn>
                    <a:cxn ang="0">
                      <a:pos x="T4" y="T5"/>
                    </a:cxn>
                    <a:cxn ang="0">
                      <a:pos x="T6" y="T7"/>
                    </a:cxn>
                    <a:cxn ang="0">
                      <a:pos x="T8" y="T9"/>
                    </a:cxn>
                  </a:cxnLst>
                  <a:rect l="0" t="0" r="r" b="b"/>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4" name="任意多边形 378"/>
                <p:cNvSpPr>
                  <a:spLocks noChangeArrowheads="1"/>
                </p:cNvSpPr>
                <p:nvPr/>
              </p:nvSpPr>
              <p:spPr bwMode="auto">
                <a:xfrm>
                  <a:off x="0" y="220"/>
                  <a:ext cx="434" cy="951"/>
                </a:xfrm>
                <a:custGeom>
                  <a:avLst/>
                  <a:gdLst>
                    <a:gd name="T0" fmla="*/ 621 w 621"/>
                    <a:gd name="T1" fmla="*/ 22 h 1571"/>
                    <a:gd name="T2" fmla="*/ 416 w 621"/>
                    <a:gd name="T3" fmla="*/ 75 h 1571"/>
                    <a:gd name="T4" fmla="*/ 62 w 621"/>
                    <a:gd name="T5" fmla="*/ 472 h 1571"/>
                    <a:gd name="T6" fmla="*/ 43 w 621"/>
                    <a:gd name="T7" fmla="*/ 981 h 1571"/>
                    <a:gd name="T8" fmla="*/ 197 w 621"/>
                    <a:gd name="T9" fmla="*/ 1505 h 1571"/>
                    <a:gd name="T10" fmla="*/ 124 w 621"/>
                    <a:gd name="T11" fmla="*/ 1300 h 1571"/>
                    <a:gd name="T12" fmla="*/ 217 w 621"/>
                    <a:gd name="T13" fmla="*/ 1571 h 1571"/>
                  </a:gdLst>
                  <a:ahLst/>
                  <a:cxnLst>
                    <a:cxn ang="0">
                      <a:pos x="T0" y="T1"/>
                    </a:cxn>
                    <a:cxn ang="0">
                      <a:pos x="T2" y="T3"/>
                    </a:cxn>
                    <a:cxn ang="0">
                      <a:pos x="T4" y="T5"/>
                    </a:cxn>
                    <a:cxn ang="0">
                      <a:pos x="T6" y="T7"/>
                    </a:cxn>
                    <a:cxn ang="0">
                      <a:pos x="T8" y="T9"/>
                    </a:cxn>
                    <a:cxn ang="0">
                      <a:pos x="T10" y="T11"/>
                    </a:cxn>
                    <a:cxn ang="0">
                      <a:pos x="T12" y="T13"/>
                    </a:cxn>
                  </a:cxnLst>
                  <a:rect l="0" t="0" r="r" b="b"/>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5" name="Rectangle 248"/>
                <p:cNvSpPr>
                  <a:spLocks noChangeArrowheads="1"/>
                </p:cNvSpPr>
                <p:nvPr/>
              </p:nvSpPr>
              <p:spPr bwMode="auto">
                <a:xfrm>
                  <a:off x="434" y="306"/>
                  <a:ext cx="475"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nSpc>
                      <a:spcPct val="80000"/>
                    </a:lnSpc>
                  </a:pPr>
                  <a:r>
                    <a:rPr lang="zh-CN" altLang="en-US" sz="2000" b="1" dirty="0">
                      <a:solidFill>
                        <a:schemeClr val="tx1"/>
                      </a:solidFill>
                      <a:latin typeface="Times New Roman" panose="02020603050405020304" pitchFamily="18" charset="0"/>
                    </a:rPr>
                    <a:t>L</a:t>
                  </a:r>
                  <a:r>
                    <a:rPr lang="zh-CN" altLang="en-US" sz="2000" b="1" baseline="-25000" dirty="0">
                      <a:solidFill>
                        <a:schemeClr val="tx1"/>
                      </a:solidFill>
                      <a:latin typeface="Times New Roman" panose="02020603050405020304" pitchFamily="18" charset="0"/>
                    </a:rPr>
                    <a:t>1</a:t>
                  </a:r>
                  <a:r>
                    <a:rPr lang="zh-CN" altLang="en-US" sz="2000" b="1" i="1" dirty="0">
                      <a:solidFill>
                        <a:schemeClr val="tx1"/>
                      </a:solidFill>
                      <a:latin typeface="Times New Roman" panose="02020603050405020304" pitchFamily="18" charset="0"/>
                    </a:rPr>
                    <a:t> </a:t>
                  </a:r>
                  <a:endParaRPr lang="zh-CN" altLang="en-US" sz="2000" b="1" baseline="-25000" dirty="0">
                    <a:solidFill>
                      <a:schemeClr val="tx1"/>
                    </a:solidFill>
                    <a:latin typeface="Times New Roman" panose="02020603050405020304" pitchFamily="18" charset="0"/>
                  </a:endParaRPr>
                </a:p>
              </p:txBody>
            </p:sp>
            <p:sp>
              <p:nvSpPr>
                <p:cNvPr id="36" name="Rectangle 248"/>
                <p:cNvSpPr>
                  <a:spLocks noChangeArrowheads="1"/>
                </p:cNvSpPr>
                <p:nvPr/>
              </p:nvSpPr>
              <p:spPr bwMode="auto">
                <a:xfrm>
                  <a:off x="1909" y="152"/>
                  <a:ext cx="538"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000" b="1" dirty="0">
                      <a:solidFill>
                        <a:schemeClr val="tx1"/>
                      </a:solidFill>
                      <a:latin typeface="Times New Roman" panose="02020603050405020304" pitchFamily="18" charset="0"/>
                    </a:rPr>
                    <a:t>L</a:t>
                  </a:r>
                  <a:r>
                    <a:rPr lang="zh-CN" altLang="en-US" sz="2000" b="1" baseline="-25000" dirty="0">
                      <a:solidFill>
                        <a:schemeClr val="tx1"/>
                      </a:solidFill>
                      <a:latin typeface="Times New Roman" panose="02020603050405020304" pitchFamily="18" charset="0"/>
                    </a:rPr>
                    <a:t>2</a:t>
                  </a:r>
                  <a:r>
                    <a:rPr lang="zh-CN" altLang="en-US" sz="4400" b="1" i="1" dirty="0">
                      <a:solidFill>
                        <a:srgbClr val="FF3300"/>
                      </a:solidFill>
                      <a:latin typeface="Times New Roman" panose="02020603050405020304" pitchFamily="18" charset="0"/>
                    </a:rPr>
                    <a:t> </a:t>
                  </a:r>
                  <a:endParaRPr lang="zh-CN" altLang="en-US" sz="4400" b="1" baseline="-25000" dirty="0">
                    <a:solidFill>
                      <a:srgbClr val="FF3300"/>
                    </a:solidFill>
                    <a:latin typeface="Times New Roman" panose="02020603050405020304" pitchFamily="18" charset="0"/>
                  </a:endParaRPr>
                </a:p>
              </p:txBody>
            </p:sp>
          </p:grpSp>
          <p:sp>
            <p:nvSpPr>
              <p:cNvPr id="37" name="任意多边形 384"/>
              <p:cNvSpPr>
                <a:spLocks noChangeArrowheads="1"/>
              </p:cNvSpPr>
              <p:nvPr/>
            </p:nvSpPr>
            <p:spPr bwMode="auto">
              <a:xfrm>
                <a:off x="6664325" y="3649663"/>
                <a:ext cx="996950" cy="736600"/>
              </a:xfrm>
              <a:custGeom>
                <a:avLst/>
                <a:gdLst>
                  <a:gd name="T0" fmla="*/ 19 w 628"/>
                  <a:gd name="T1" fmla="*/ 0 h 464"/>
                  <a:gd name="T2" fmla="*/ 39 w 628"/>
                  <a:gd name="T3" fmla="*/ 186 h 464"/>
                  <a:gd name="T4" fmla="*/ 251 w 628"/>
                  <a:gd name="T5" fmla="*/ 325 h 464"/>
                  <a:gd name="T6" fmla="*/ 456 w 628"/>
                  <a:gd name="T7" fmla="*/ 404 h 464"/>
                  <a:gd name="T8" fmla="*/ 628 w 628"/>
                  <a:gd name="T9" fmla="*/ 464 h 464"/>
                </a:gdLst>
                <a:ahLst/>
                <a:cxnLst>
                  <a:cxn ang="0">
                    <a:pos x="T0" y="T1"/>
                  </a:cxn>
                  <a:cxn ang="0">
                    <a:pos x="T2" y="T3"/>
                  </a:cxn>
                  <a:cxn ang="0">
                    <a:pos x="T4" y="T5"/>
                  </a:cxn>
                  <a:cxn ang="0">
                    <a:pos x="T6" y="T7"/>
                  </a:cxn>
                  <a:cxn ang="0">
                    <a:pos x="T8" y="T9"/>
                  </a:cxn>
                </a:cxnLst>
                <a:rect l="0" t="0" r="r" b="b"/>
                <a:pathLst>
                  <a:path w="628" h="464">
                    <a:moveTo>
                      <a:pt x="19" y="0"/>
                    </a:moveTo>
                    <a:cubicBezTo>
                      <a:pt x="22" y="31"/>
                      <a:pt x="0" y="132"/>
                      <a:pt x="39" y="186"/>
                    </a:cubicBezTo>
                    <a:cubicBezTo>
                      <a:pt x="78" y="240"/>
                      <a:pt x="182" y="289"/>
                      <a:pt x="251" y="325"/>
                    </a:cubicBezTo>
                    <a:cubicBezTo>
                      <a:pt x="320" y="361"/>
                      <a:pt x="393" y="381"/>
                      <a:pt x="456" y="404"/>
                    </a:cubicBezTo>
                    <a:cubicBezTo>
                      <a:pt x="519" y="427"/>
                      <a:pt x="592" y="451"/>
                      <a:pt x="628" y="464"/>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38" name="任意多边形 385"/>
              <p:cNvSpPr>
                <a:spLocks noChangeArrowheads="1"/>
              </p:cNvSpPr>
              <p:nvPr/>
            </p:nvSpPr>
            <p:spPr bwMode="auto">
              <a:xfrm>
                <a:off x="6894514" y="3614737"/>
                <a:ext cx="1706562" cy="773112"/>
              </a:xfrm>
              <a:custGeom>
                <a:avLst/>
                <a:gdLst>
                  <a:gd name="T0" fmla="*/ 0 w 1075"/>
                  <a:gd name="T1" fmla="*/ 2 h 487"/>
                  <a:gd name="T2" fmla="*/ 252 w 1075"/>
                  <a:gd name="T3" fmla="*/ 128 h 487"/>
                  <a:gd name="T4" fmla="*/ 838 w 1075"/>
                  <a:gd name="T5" fmla="*/ 17 h 487"/>
                  <a:gd name="T6" fmla="*/ 1050 w 1075"/>
                  <a:gd name="T7" fmla="*/ 229 h 487"/>
                  <a:gd name="T8" fmla="*/ 991 w 1075"/>
                  <a:gd name="T9" fmla="*/ 441 h 487"/>
                  <a:gd name="T10" fmla="*/ 845 w 1075"/>
                  <a:gd name="T11" fmla="*/ 487 h 487"/>
                </a:gdLst>
                <a:ahLst/>
                <a:cxnLst>
                  <a:cxn ang="0">
                    <a:pos x="T0" y="T1"/>
                  </a:cxn>
                  <a:cxn ang="0">
                    <a:pos x="T2" y="T3"/>
                  </a:cxn>
                  <a:cxn ang="0">
                    <a:pos x="T4" y="T5"/>
                  </a:cxn>
                  <a:cxn ang="0">
                    <a:pos x="T6" y="T7"/>
                  </a:cxn>
                  <a:cxn ang="0">
                    <a:pos x="T8" y="T9"/>
                  </a:cxn>
                  <a:cxn ang="0">
                    <a:pos x="T10" y="T11"/>
                  </a:cxn>
                </a:cxnLst>
                <a:rect l="0" t="0" r="r" b="b"/>
                <a:pathLst>
                  <a:path w="1075" h="487">
                    <a:moveTo>
                      <a:pt x="0" y="2"/>
                    </a:moveTo>
                    <a:cubicBezTo>
                      <a:pt x="40" y="24"/>
                      <a:pt x="112" y="125"/>
                      <a:pt x="252" y="128"/>
                    </a:cubicBezTo>
                    <a:cubicBezTo>
                      <a:pt x="392" y="131"/>
                      <a:pt x="705" y="0"/>
                      <a:pt x="838" y="17"/>
                    </a:cubicBezTo>
                    <a:cubicBezTo>
                      <a:pt x="971" y="34"/>
                      <a:pt x="1025" y="158"/>
                      <a:pt x="1050" y="229"/>
                    </a:cubicBezTo>
                    <a:cubicBezTo>
                      <a:pt x="1075" y="300"/>
                      <a:pt x="1025" y="398"/>
                      <a:pt x="991" y="441"/>
                    </a:cubicBezTo>
                    <a:cubicBezTo>
                      <a:pt x="957" y="484"/>
                      <a:pt x="875" y="478"/>
                      <a:pt x="845" y="487"/>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grpSp>
      <p:grpSp>
        <p:nvGrpSpPr>
          <p:cNvPr id="5" name="组合 4"/>
          <p:cNvGrpSpPr/>
          <p:nvPr/>
        </p:nvGrpSpPr>
        <p:grpSpPr>
          <a:xfrm>
            <a:off x="163518" y="933027"/>
            <a:ext cx="3038631" cy="3017275"/>
            <a:chOff x="163518" y="933027"/>
            <a:chExt cx="3038631" cy="3017275"/>
          </a:xfrm>
        </p:grpSpPr>
        <p:sp>
          <p:nvSpPr>
            <p:cNvPr id="9" name="文本框 35871"/>
            <p:cNvSpPr txBox="1">
              <a:spLocks noChangeArrowheads="1"/>
            </p:cNvSpPr>
            <p:nvPr/>
          </p:nvSpPr>
          <p:spPr bwMode="auto">
            <a:xfrm>
              <a:off x="163518" y="933027"/>
              <a:ext cx="3038631"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400" dirty="0" smtClean="0">
                  <a:latin typeface="微软雅黑" panose="020B0503020204020204" charset="-122"/>
                  <a:ea typeface="微软雅黑" panose="020B0503020204020204" charset="-122"/>
                </a:rPr>
                <a:t>①</a:t>
              </a:r>
              <a:r>
                <a:rPr lang="zh-CN" altLang="en-US" sz="2400" dirty="0">
                  <a:latin typeface="微软雅黑" panose="020B0503020204020204" charset="-122"/>
                  <a:ea typeface="微软雅黑" panose="020B0503020204020204" charset="-122"/>
                </a:rPr>
                <a:t>测灯</a:t>
              </a:r>
              <a:r>
                <a:rPr lang="en-US" altLang="zh-CN" sz="2400" dirty="0">
                  <a:latin typeface="微软雅黑" panose="020B0503020204020204" charset="-122"/>
                  <a:ea typeface="微软雅黑" panose="020B0503020204020204" charset="-122"/>
                </a:rPr>
                <a:t>L</a:t>
              </a:r>
              <a:r>
                <a:rPr lang="en-US" altLang="zh-CN" sz="2400" baseline="-250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两端的</a:t>
              </a:r>
              <a:r>
                <a:rPr lang="zh-CN" altLang="en-US" sz="2400" dirty="0" smtClean="0">
                  <a:latin typeface="微软雅黑" panose="020B0503020204020204" charset="-122"/>
                  <a:ea typeface="微软雅黑" panose="020B0503020204020204" charset="-122"/>
                </a:rPr>
                <a:t>电压</a:t>
              </a:r>
              <a:endParaRPr lang="en-US" altLang="zh-CN" sz="2400" dirty="0" smtClean="0">
                <a:latin typeface="微软雅黑" panose="020B0503020204020204" charset="-122"/>
                <a:ea typeface="微软雅黑" panose="020B0503020204020204" charset="-122"/>
              </a:endParaRPr>
            </a:p>
            <a:p>
              <a:pPr algn="ctr">
                <a:spcBef>
                  <a:spcPct val="50000"/>
                </a:spcBef>
              </a:pPr>
              <a:r>
                <a:rPr lang="en-US" altLang="zh-CN" sz="2400" b="1" i="1" dirty="0">
                  <a:latin typeface="Times New Roman" panose="02020603050405020304" pitchFamily="18" charset="0"/>
                  <a:cs typeface="Times New Roman" panose="02020603050405020304" pitchFamily="18" charset="0"/>
                </a:rPr>
                <a:t>U</a:t>
              </a:r>
              <a:r>
                <a:rPr lang="en-US" altLang="zh-CN" sz="2400" b="1" baseline="-30000" dirty="0">
                  <a:latin typeface="Times New Roman" panose="02020603050405020304" pitchFamily="18" charset="0"/>
                  <a:cs typeface="Times New Roman" panose="02020603050405020304" pitchFamily="18" charset="0"/>
                </a:rPr>
                <a:t>1</a:t>
              </a:r>
              <a:endParaRPr lang="zh-CN" altLang="en-US" sz="2400" dirty="0">
                <a:latin typeface="微软雅黑" panose="020B0503020204020204" charset="-122"/>
                <a:ea typeface="微软雅黑" panose="020B0503020204020204" charset="-122"/>
              </a:endParaRPr>
            </a:p>
          </p:txBody>
        </p:sp>
        <p:grpSp>
          <p:nvGrpSpPr>
            <p:cNvPr id="2" name="组合 1"/>
            <p:cNvGrpSpPr/>
            <p:nvPr/>
          </p:nvGrpSpPr>
          <p:grpSpPr>
            <a:xfrm>
              <a:off x="465019" y="2150302"/>
              <a:ext cx="2520000" cy="1800000"/>
              <a:chOff x="503238" y="2997200"/>
              <a:chExt cx="4032250" cy="3095625"/>
            </a:xfrm>
          </p:grpSpPr>
          <p:pic>
            <p:nvPicPr>
              <p:cNvPr id="39" name="Picture 7" descr="H:\2\人教教参资源\九\图\电压表.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11300" y="2997200"/>
                <a:ext cx="1087438"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40" name="组合 35844"/>
              <p:cNvGrpSpPr/>
              <p:nvPr/>
            </p:nvGrpSpPr>
            <p:grpSpPr bwMode="auto">
              <a:xfrm>
                <a:off x="503238" y="4041775"/>
                <a:ext cx="4032250" cy="2051050"/>
                <a:chOff x="0" y="0"/>
                <a:chExt cx="2540" cy="1292"/>
              </a:xfrm>
            </p:grpSpPr>
            <p:pic>
              <p:nvPicPr>
                <p:cNvPr id="41" name="Picture 5" descr="H:\2\人教教参资源\九\图\小灯泡.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633" y="0"/>
                  <a:ext cx="682" cy="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5" descr="H:\2\人教教参资源\九\图\小灯泡.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312" y="5"/>
                  <a:ext cx="752"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3" descr="H:\2\人教教参资源\九\图\铡刀开关.JPG"/>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643" y="921"/>
                  <a:ext cx="672" cy="3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0" descr="H:\2\人教教参资源\九\图\电池组.JPG"/>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flipH="1">
                  <a:off x="68" y="975"/>
                  <a:ext cx="929"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 name="任意多边形 375"/>
                <p:cNvSpPr>
                  <a:spLocks noChangeArrowheads="1"/>
                </p:cNvSpPr>
                <p:nvPr/>
              </p:nvSpPr>
              <p:spPr bwMode="auto">
                <a:xfrm>
                  <a:off x="926" y="1182"/>
                  <a:ext cx="905" cy="104"/>
                </a:xfrm>
                <a:custGeom>
                  <a:avLst/>
                  <a:gdLst>
                    <a:gd name="T0" fmla="*/ 0 w 1296"/>
                    <a:gd name="T1" fmla="*/ 6 h 172"/>
                    <a:gd name="T2" fmla="*/ 79 w 1296"/>
                    <a:gd name="T3" fmla="*/ 79 h 172"/>
                    <a:gd name="T4" fmla="*/ 430 w 1296"/>
                    <a:gd name="T5" fmla="*/ 165 h 172"/>
                    <a:gd name="T6" fmla="*/ 770 w 1296"/>
                    <a:gd name="T7" fmla="*/ 119 h 172"/>
                    <a:gd name="T8" fmla="*/ 1006 w 1296"/>
                    <a:gd name="T9" fmla="*/ 19 h 172"/>
                    <a:gd name="T10" fmla="*/ 1251 w 1296"/>
                    <a:gd name="T11" fmla="*/ 6 h 172"/>
                    <a:gd name="T12" fmla="*/ 1277 w 1296"/>
                    <a:gd name="T13" fmla="*/ 19 h 172"/>
                  </a:gdLst>
                  <a:ahLst/>
                  <a:cxnLst>
                    <a:cxn ang="0">
                      <a:pos x="T0" y="T1"/>
                    </a:cxn>
                    <a:cxn ang="0">
                      <a:pos x="T2" y="T3"/>
                    </a:cxn>
                    <a:cxn ang="0">
                      <a:pos x="T4" y="T5"/>
                    </a:cxn>
                    <a:cxn ang="0">
                      <a:pos x="T6" y="T7"/>
                    </a:cxn>
                    <a:cxn ang="0">
                      <a:pos x="T8" y="T9"/>
                    </a:cxn>
                    <a:cxn ang="0">
                      <a:pos x="T10" y="T11"/>
                    </a:cxn>
                    <a:cxn ang="0">
                      <a:pos x="T12" y="T13"/>
                    </a:cxn>
                  </a:cxnLst>
                  <a:rect l="0" t="0" r="r" b="b"/>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6" name="任意多边形 376"/>
                <p:cNvSpPr>
                  <a:spLocks noChangeArrowheads="1"/>
                </p:cNvSpPr>
                <p:nvPr/>
              </p:nvSpPr>
              <p:spPr bwMode="auto">
                <a:xfrm>
                  <a:off x="2114" y="248"/>
                  <a:ext cx="426" cy="976"/>
                </a:xfrm>
                <a:custGeom>
                  <a:avLst/>
                  <a:gdLst>
                    <a:gd name="T0" fmla="*/ 106 w 609"/>
                    <a:gd name="T1" fmla="*/ 1563 h 1612"/>
                    <a:gd name="T2" fmla="*/ 205 w 609"/>
                    <a:gd name="T3" fmla="*/ 1563 h 1612"/>
                    <a:gd name="T4" fmla="*/ 443 w 609"/>
                    <a:gd name="T5" fmla="*/ 1270 h 1612"/>
                    <a:gd name="T6" fmla="*/ 549 w 609"/>
                    <a:gd name="T7" fmla="*/ 760 h 1612"/>
                    <a:gd name="T8" fmla="*/ 86 w 609"/>
                    <a:gd name="T9" fmla="*/ 166 h 1612"/>
                    <a:gd name="T10" fmla="*/ 33 w 609"/>
                    <a:gd name="T11" fmla="*/ 0 h 1612"/>
                  </a:gdLst>
                  <a:ahLst/>
                  <a:cxnLst>
                    <a:cxn ang="0">
                      <a:pos x="T0" y="T1"/>
                    </a:cxn>
                    <a:cxn ang="0">
                      <a:pos x="T2" y="T3"/>
                    </a:cxn>
                    <a:cxn ang="0">
                      <a:pos x="T4" y="T5"/>
                    </a:cxn>
                    <a:cxn ang="0">
                      <a:pos x="T6" y="T7"/>
                    </a:cxn>
                    <a:cxn ang="0">
                      <a:pos x="T8" y="T9"/>
                    </a:cxn>
                    <a:cxn ang="0">
                      <a:pos x="T10" y="T11"/>
                    </a:cxn>
                  </a:cxnLst>
                  <a:rect l="0" t="0" r="r" b="b"/>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7" name="任意多边形 377"/>
                <p:cNvSpPr>
                  <a:spLocks noChangeArrowheads="1"/>
                </p:cNvSpPr>
                <p:nvPr/>
              </p:nvSpPr>
              <p:spPr bwMode="auto">
                <a:xfrm>
                  <a:off x="783" y="207"/>
                  <a:ext cx="983" cy="92"/>
                </a:xfrm>
                <a:custGeom>
                  <a:avLst/>
                  <a:gdLst>
                    <a:gd name="T0" fmla="*/ 1407 w 1407"/>
                    <a:gd name="T1" fmla="*/ 41 h 152"/>
                    <a:gd name="T2" fmla="*/ 1140 w 1407"/>
                    <a:gd name="T3" fmla="*/ 18 h 152"/>
                    <a:gd name="T4" fmla="*/ 736 w 1407"/>
                    <a:gd name="T5" fmla="*/ 150 h 152"/>
                    <a:gd name="T6" fmla="*/ 233 w 1407"/>
                    <a:gd name="T7" fmla="*/ 31 h 152"/>
                    <a:gd name="T8" fmla="*/ 0 w 1407"/>
                    <a:gd name="T9" fmla="*/ 27 h 152"/>
                  </a:gdLst>
                  <a:ahLst/>
                  <a:cxnLst>
                    <a:cxn ang="0">
                      <a:pos x="T0" y="T1"/>
                    </a:cxn>
                    <a:cxn ang="0">
                      <a:pos x="T2" y="T3"/>
                    </a:cxn>
                    <a:cxn ang="0">
                      <a:pos x="T4" y="T5"/>
                    </a:cxn>
                    <a:cxn ang="0">
                      <a:pos x="T6" y="T7"/>
                    </a:cxn>
                    <a:cxn ang="0">
                      <a:pos x="T8" y="T9"/>
                    </a:cxn>
                  </a:cxnLst>
                  <a:rect l="0" t="0" r="r" b="b"/>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8" name="任意多边形 378"/>
                <p:cNvSpPr>
                  <a:spLocks noChangeArrowheads="1"/>
                </p:cNvSpPr>
                <p:nvPr/>
              </p:nvSpPr>
              <p:spPr bwMode="auto">
                <a:xfrm>
                  <a:off x="0" y="220"/>
                  <a:ext cx="434" cy="951"/>
                </a:xfrm>
                <a:custGeom>
                  <a:avLst/>
                  <a:gdLst>
                    <a:gd name="T0" fmla="*/ 621 w 621"/>
                    <a:gd name="T1" fmla="*/ 22 h 1571"/>
                    <a:gd name="T2" fmla="*/ 416 w 621"/>
                    <a:gd name="T3" fmla="*/ 75 h 1571"/>
                    <a:gd name="T4" fmla="*/ 62 w 621"/>
                    <a:gd name="T5" fmla="*/ 472 h 1571"/>
                    <a:gd name="T6" fmla="*/ 43 w 621"/>
                    <a:gd name="T7" fmla="*/ 981 h 1571"/>
                    <a:gd name="T8" fmla="*/ 197 w 621"/>
                    <a:gd name="T9" fmla="*/ 1505 h 1571"/>
                    <a:gd name="T10" fmla="*/ 124 w 621"/>
                    <a:gd name="T11" fmla="*/ 1300 h 1571"/>
                    <a:gd name="T12" fmla="*/ 217 w 621"/>
                    <a:gd name="T13" fmla="*/ 1571 h 1571"/>
                  </a:gdLst>
                  <a:ahLst/>
                  <a:cxnLst>
                    <a:cxn ang="0">
                      <a:pos x="T0" y="T1"/>
                    </a:cxn>
                    <a:cxn ang="0">
                      <a:pos x="T2" y="T3"/>
                    </a:cxn>
                    <a:cxn ang="0">
                      <a:pos x="T4" y="T5"/>
                    </a:cxn>
                    <a:cxn ang="0">
                      <a:pos x="T6" y="T7"/>
                    </a:cxn>
                    <a:cxn ang="0">
                      <a:pos x="T8" y="T9"/>
                    </a:cxn>
                    <a:cxn ang="0">
                      <a:pos x="T10" y="T11"/>
                    </a:cxn>
                    <a:cxn ang="0">
                      <a:pos x="T12" y="T13"/>
                    </a:cxn>
                  </a:cxnLst>
                  <a:rect l="0" t="0" r="r" b="b"/>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49" name="Rectangle 248"/>
                <p:cNvSpPr>
                  <a:spLocks noChangeArrowheads="1"/>
                </p:cNvSpPr>
                <p:nvPr/>
              </p:nvSpPr>
              <p:spPr bwMode="auto">
                <a:xfrm>
                  <a:off x="495" y="279"/>
                  <a:ext cx="455" cy="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nSpc>
                      <a:spcPct val="80000"/>
                    </a:lnSpc>
                  </a:pPr>
                  <a:r>
                    <a:rPr lang="zh-CN" altLang="en-US" sz="2000" b="1" dirty="0" smtClean="0">
                      <a:solidFill>
                        <a:schemeClr val="tx1"/>
                      </a:solidFill>
                      <a:latin typeface="Times New Roman" panose="02020603050405020304" pitchFamily="18" charset="0"/>
                    </a:rPr>
                    <a:t>L</a:t>
                  </a:r>
                  <a:r>
                    <a:rPr lang="en-US" altLang="zh-CN" sz="2000" b="1" baseline="-25000" dirty="0" smtClean="0">
                      <a:solidFill>
                        <a:schemeClr val="tx1"/>
                      </a:solidFill>
                      <a:latin typeface="Times New Roman" panose="02020603050405020304" pitchFamily="18" charset="0"/>
                    </a:rPr>
                    <a:t>1</a:t>
                  </a:r>
                  <a:r>
                    <a:rPr lang="zh-CN" altLang="en-US" sz="2000" b="1" i="1" dirty="0" smtClean="0">
                      <a:solidFill>
                        <a:schemeClr val="tx1"/>
                      </a:solidFill>
                      <a:latin typeface="Times New Roman" panose="02020603050405020304" pitchFamily="18" charset="0"/>
                    </a:rPr>
                    <a:t> </a:t>
                  </a:r>
                  <a:endParaRPr lang="zh-CN" altLang="en-US" sz="2000" b="1" baseline="-25000" dirty="0">
                    <a:solidFill>
                      <a:schemeClr val="tx1"/>
                    </a:solidFill>
                    <a:latin typeface="Times New Roman" panose="02020603050405020304" pitchFamily="18" charset="0"/>
                  </a:endParaRPr>
                </a:p>
              </p:txBody>
            </p:sp>
            <p:sp>
              <p:nvSpPr>
                <p:cNvPr id="50" name="Rectangle 248"/>
                <p:cNvSpPr>
                  <a:spLocks noChangeArrowheads="1"/>
                </p:cNvSpPr>
                <p:nvPr/>
              </p:nvSpPr>
              <p:spPr bwMode="auto">
                <a:xfrm>
                  <a:off x="1909" y="152"/>
                  <a:ext cx="532"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000" b="1" dirty="0">
                      <a:solidFill>
                        <a:schemeClr val="tx1"/>
                      </a:solidFill>
                      <a:latin typeface="Times New Roman" panose="02020603050405020304" pitchFamily="18" charset="0"/>
                    </a:rPr>
                    <a:t>L</a:t>
                  </a:r>
                  <a:r>
                    <a:rPr lang="zh-CN" altLang="en-US" sz="2000" b="1" baseline="-25000" dirty="0">
                      <a:solidFill>
                        <a:schemeClr val="tx1"/>
                      </a:solidFill>
                      <a:latin typeface="Times New Roman" panose="02020603050405020304" pitchFamily="18" charset="0"/>
                    </a:rPr>
                    <a:t>2</a:t>
                  </a:r>
                  <a:r>
                    <a:rPr lang="zh-CN" altLang="en-US" sz="4400" b="1" i="1" dirty="0">
                      <a:solidFill>
                        <a:srgbClr val="FF3300"/>
                      </a:solidFill>
                      <a:latin typeface="Times New Roman" panose="02020603050405020304" pitchFamily="18" charset="0"/>
                    </a:rPr>
                    <a:t> </a:t>
                  </a:r>
                  <a:endParaRPr lang="zh-CN" altLang="en-US" sz="4400" b="1" baseline="-25000" dirty="0">
                    <a:solidFill>
                      <a:srgbClr val="FF3300"/>
                    </a:solidFill>
                    <a:latin typeface="Times New Roman" panose="02020603050405020304" pitchFamily="18" charset="0"/>
                  </a:endParaRPr>
                </a:p>
              </p:txBody>
            </p:sp>
          </p:grpSp>
          <p:sp>
            <p:nvSpPr>
              <p:cNvPr id="51" name="任意多边形 382"/>
              <p:cNvSpPr>
                <a:spLocks noChangeArrowheads="1"/>
              </p:cNvSpPr>
              <p:nvPr/>
            </p:nvSpPr>
            <p:spPr bwMode="auto">
              <a:xfrm>
                <a:off x="1004888" y="3824288"/>
                <a:ext cx="822325" cy="623887"/>
              </a:xfrm>
              <a:custGeom>
                <a:avLst/>
                <a:gdLst>
                  <a:gd name="T0" fmla="*/ 518 w 518"/>
                  <a:gd name="T1" fmla="*/ 0 h 393"/>
                  <a:gd name="T2" fmla="*/ 313 w 518"/>
                  <a:gd name="T3" fmla="*/ 20 h 393"/>
                  <a:gd name="T4" fmla="*/ 49 w 518"/>
                  <a:gd name="T5" fmla="*/ 115 h 393"/>
                  <a:gd name="T6" fmla="*/ 17 w 518"/>
                  <a:gd name="T7" fmla="*/ 331 h 393"/>
                  <a:gd name="T8" fmla="*/ 122 w 518"/>
                  <a:gd name="T9" fmla="*/ 393 h 393"/>
                </a:gdLst>
                <a:ahLst/>
                <a:cxnLst>
                  <a:cxn ang="0">
                    <a:pos x="T0" y="T1"/>
                  </a:cxn>
                  <a:cxn ang="0">
                    <a:pos x="T2" y="T3"/>
                  </a:cxn>
                  <a:cxn ang="0">
                    <a:pos x="T4" y="T5"/>
                  </a:cxn>
                  <a:cxn ang="0">
                    <a:pos x="T6" y="T7"/>
                  </a:cxn>
                  <a:cxn ang="0">
                    <a:pos x="T8" y="T9"/>
                  </a:cxn>
                </a:cxnLst>
                <a:rect l="0" t="0" r="r" b="b"/>
                <a:pathLst>
                  <a:path w="518" h="393">
                    <a:moveTo>
                      <a:pt x="518" y="0"/>
                    </a:moveTo>
                    <a:cubicBezTo>
                      <a:pt x="484" y="3"/>
                      <a:pt x="391" y="1"/>
                      <a:pt x="313" y="20"/>
                    </a:cubicBezTo>
                    <a:cubicBezTo>
                      <a:pt x="235" y="39"/>
                      <a:pt x="98" y="63"/>
                      <a:pt x="49" y="115"/>
                    </a:cubicBezTo>
                    <a:cubicBezTo>
                      <a:pt x="0" y="167"/>
                      <a:pt x="5" y="285"/>
                      <a:pt x="17" y="331"/>
                    </a:cubicBezTo>
                    <a:cubicBezTo>
                      <a:pt x="29" y="377"/>
                      <a:pt x="100" y="380"/>
                      <a:pt x="122" y="393"/>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52" name="任意多边形 383"/>
              <p:cNvSpPr>
                <a:spLocks noChangeArrowheads="1"/>
              </p:cNvSpPr>
              <p:nvPr/>
            </p:nvSpPr>
            <p:spPr bwMode="auto">
              <a:xfrm>
                <a:off x="1800225" y="3789363"/>
                <a:ext cx="392113" cy="596900"/>
              </a:xfrm>
              <a:custGeom>
                <a:avLst/>
                <a:gdLst>
                  <a:gd name="T0" fmla="*/ 152 w 247"/>
                  <a:gd name="T1" fmla="*/ 0 h 376"/>
                  <a:gd name="T2" fmla="*/ 243 w 247"/>
                  <a:gd name="T3" fmla="*/ 151 h 376"/>
                  <a:gd name="T4" fmla="*/ 179 w 247"/>
                  <a:gd name="T5" fmla="*/ 316 h 376"/>
                  <a:gd name="T6" fmla="*/ 0 w 247"/>
                  <a:gd name="T7" fmla="*/ 376 h 376"/>
                </a:gdLst>
                <a:ahLst/>
                <a:cxnLst>
                  <a:cxn ang="0">
                    <a:pos x="T0" y="T1"/>
                  </a:cxn>
                  <a:cxn ang="0">
                    <a:pos x="T2" y="T3"/>
                  </a:cxn>
                  <a:cxn ang="0">
                    <a:pos x="T4" y="T5"/>
                  </a:cxn>
                  <a:cxn ang="0">
                    <a:pos x="T6" y="T7"/>
                  </a:cxn>
                </a:cxnLst>
                <a:rect l="0" t="0" r="r" b="b"/>
                <a:pathLst>
                  <a:path w="247" h="376">
                    <a:moveTo>
                      <a:pt x="152" y="0"/>
                    </a:moveTo>
                    <a:cubicBezTo>
                      <a:pt x="167" y="25"/>
                      <a:pt x="239" y="98"/>
                      <a:pt x="243" y="151"/>
                    </a:cubicBezTo>
                    <a:cubicBezTo>
                      <a:pt x="247" y="204"/>
                      <a:pt x="219" y="279"/>
                      <a:pt x="179" y="316"/>
                    </a:cubicBezTo>
                    <a:cubicBezTo>
                      <a:pt x="139" y="353"/>
                      <a:pt x="37" y="363"/>
                      <a:pt x="0" y="376"/>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grpSp>
      <p:grpSp>
        <p:nvGrpSpPr>
          <p:cNvPr id="7" name="组合 6"/>
          <p:cNvGrpSpPr/>
          <p:nvPr/>
        </p:nvGrpSpPr>
        <p:grpSpPr>
          <a:xfrm>
            <a:off x="5791201" y="933028"/>
            <a:ext cx="3352800" cy="2934197"/>
            <a:chOff x="5791201" y="933028"/>
            <a:chExt cx="3352800" cy="2934197"/>
          </a:xfrm>
        </p:grpSpPr>
        <p:sp>
          <p:nvSpPr>
            <p:cNvPr id="53" name="文本框 34834"/>
            <p:cNvSpPr txBox="1">
              <a:spLocks noChangeArrowheads="1"/>
            </p:cNvSpPr>
            <p:nvPr/>
          </p:nvSpPr>
          <p:spPr bwMode="auto">
            <a:xfrm>
              <a:off x="5791201" y="933028"/>
              <a:ext cx="3352800"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50000"/>
                </a:spcBef>
                <a:defRPr sz="2400">
                  <a:solidFill>
                    <a:schemeClr val="tx1"/>
                  </a:solidFill>
                  <a:latin typeface="微软雅黑" panose="020B0503020204020204" charset="-122"/>
                  <a:ea typeface="微软雅黑" panose="020B0503020204020204"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zh-CN" altLang="en-US" dirty="0" smtClean="0"/>
                <a:t>③测串联电路</a:t>
              </a:r>
              <a:r>
                <a:rPr lang="zh-CN" altLang="en-US" dirty="0"/>
                <a:t>两</a:t>
              </a:r>
              <a:r>
                <a:rPr lang="zh-CN" altLang="en-US" dirty="0" smtClean="0"/>
                <a:t>端电压</a:t>
              </a:r>
              <a:endParaRPr lang="en-US" altLang="zh-CN" dirty="0" smtClean="0"/>
            </a:p>
            <a:p>
              <a:pPr algn="ctr"/>
              <a:r>
                <a:rPr lang="en-US" altLang="zh-CN" b="1" i="1" dirty="0" smtClean="0">
                  <a:latin typeface="Times New Roman" panose="02020603050405020304" pitchFamily="18" charset="0"/>
                  <a:cs typeface="Times New Roman" panose="02020603050405020304" pitchFamily="18" charset="0"/>
                </a:rPr>
                <a:t>U</a:t>
              </a:r>
              <a:endParaRPr lang="zh-CN" altLang="en-US" dirty="0"/>
            </a:p>
          </p:txBody>
        </p:sp>
        <p:grpSp>
          <p:nvGrpSpPr>
            <p:cNvPr id="54" name="组合 53"/>
            <p:cNvGrpSpPr/>
            <p:nvPr/>
          </p:nvGrpSpPr>
          <p:grpSpPr>
            <a:xfrm>
              <a:off x="6149703" y="2067225"/>
              <a:ext cx="2520000" cy="1800000"/>
              <a:chOff x="846171" y="2460146"/>
              <a:chExt cx="3685266" cy="2748442"/>
            </a:xfrm>
          </p:grpSpPr>
          <p:pic>
            <p:nvPicPr>
              <p:cNvPr id="55" name="Picture 7" descr="H:\2\人教教参资源\九\图\电压表.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60790" y="2460146"/>
                <a:ext cx="993861" cy="939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56" name="组合 34820"/>
              <p:cNvGrpSpPr/>
              <p:nvPr/>
            </p:nvGrpSpPr>
            <p:grpSpPr bwMode="auto">
              <a:xfrm>
                <a:off x="846171" y="3468761"/>
                <a:ext cx="3685266" cy="1739827"/>
                <a:chOff x="0" y="0"/>
                <a:chExt cx="2540" cy="1292"/>
              </a:xfrm>
            </p:grpSpPr>
            <p:pic>
              <p:nvPicPr>
                <p:cNvPr id="59" name="Picture 5" descr="H:\2\人教教参资源\九\图\小灯泡.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43" y="0"/>
                  <a:ext cx="589" cy="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 name="Picture 5" descr="H:\2\人教教参资源\九\图\小灯泡.JPG"/>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312" y="5"/>
                  <a:ext cx="573"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 name="Picture 3" descr="H:\2\人教教参资源\九\图\铡刀开关.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43" y="921"/>
                  <a:ext cx="672" cy="3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2" name="Picture 10" descr="H:\2\人教教参资源\九\图\电池组.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flipH="1">
                  <a:off x="68" y="975"/>
                  <a:ext cx="929" cy="3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 name="任意多边形 375"/>
                <p:cNvSpPr>
                  <a:spLocks noChangeArrowheads="1"/>
                </p:cNvSpPr>
                <p:nvPr/>
              </p:nvSpPr>
              <p:spPr bwMode="auto">
                <a:xfrm>
                  <a:off x="926" y="1182"/>
                  <a:ext cx="905" cy="104"/>
                </a:xfrm>
                <a:custGeom>
                  <a:avLst/>
                  <a:gdLst>
                    <a:gd name="T0" fmla="*/ 0 w 1296"/>
                    <a:gd name="T1" fmla="*/ 6 h 172"/>
                    <a:gd name="T2" fmla="*/ 79 w 1296"/>
                    <a:gd name="T3" fmla="*/ 79 h 172"/>
                    <a:gd name="T4" fmla="*/ 430 w 1296"/>
                    <a:gd name="T5" fmla="*/ 165 h 172"/>
                    <a:gd name="T6" fmla="*/ 770 w 1296"/>
                    <a:gd name="T7" fmla="*/ 119 h 172"/>
                    <a:gd name="T8" fmla="*/ 1006 w 1296"/>
                    <a:gd name="T9" fmla="*/ 19 h 172"/>
                    <a:gd name="T10" fmla="*/ 1251 w 1296"/>
                    <a:gd name="T11" fmla="*/ 6 h 172"/>
                    <a:gd name="T12" fmla="*/ 1277 w 1296"/>
                    <a:gd name="T13" fmla="*/ 19 h 172"/>
                  </a:gdLst>
                  <a:ahLst/>
                  <a:cxnLst>
                    <a:cxn ang="0">
                      <a:pos x="T0" y="T1"/>
                    </a:cxn>
                    <a:cxn ang="0">
                      <a:pos x="T2" y="T3"/>
                    </a:cxn>
                    <a:cxn ang="0">
                      <a:pos x="T4" y="T5"/>
                    </a:cxn>
                    <a:cxn ang="0">
                      <a:pos x="T6" y="T7"/>
                    </a:cxn>
                    <a:cxn ang="0">
                      <a:pos x="T8" y="T9"/>
                    </a:cxn>
                    <a:cxn ang="0">
                      <a:pos x="T10" y="T11"/>
                    </a:cxn>
                    <a:cxn ang="0">
                      <a:pos x="T12" y="T13"/>
                    </a:cxn>
                  </a:cxnLst>
                  <a:rect l="0" t="0" r="r" b="b"/>
                  <a:pathLst>
                    <a:path w="1296" h="172">
                      <a:moveTo>
                        <a:pt x="0" y="6"/>
                      </a:moveTo>
                      <a:cubicBezTo>
                        <a:pt x="13" y="18"/>
                        <a:pt x="7" y="53"/>
                        <a:pt x="79" y="79"/>
                      </a:cubicBezTo>
                      <a:cubicBezTo>
                        <a:pt x="151" y="105"/>
                        <a:pt x="315" y="158"/>
                        <a:pt x="430" y="165"/>
                      </a:cubicBezTo>
                      <a:cubicBezTo>
                        <a:pt x="545" y="172"/>
                        <a:pt x="674" y="143"/>
                        <a:pt x="770" y="119"/>
                      </a:cubicBezTo>
                      <a:cubicBezTo>
                        <a:pt x="866" y="95"/>
                        <a:pt x="926" y="38"/>
                        <a:pt x="1006" y="19"/>
                      </a:cubicBezTo>
                      <a:cubicBezTo>
                        <a:pt x="1086" y="0"/>
                        <a:pt x="1206" y="6"/>
                        <a:pt x="1251" y="6"/>
                      </a:cubicBezTo>
                      <a:cubicBezTo>
                        <a:pt x="1296" y="6"/>
                        <a:pt x="1272" y="16"/>
                        <a:pt x="1277" y="19"/>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4" name="任意多边形 376"/>
                <p:cNvSpPr>
                  <a:spLocks noChangeArrowheads="1"/>
                </p:cNvSpPr>
                <p:nvPr/>
              </p:nvSpPr>
              <p:spPr bwMode="auto">
                <a:xfrm>
                  <a:off x="2114" y="248"/>
                  <a:ext cx="426" cy="976"/>
                </a:xfrm>
                <a:custGeom>
                  <a:avLst/>
                  <a:gdLst>
                    <a:gd name="T0" fmla="*/ 106 w 609"/>
                    <a:gd name="T1" fmla="*/ 1563 h 1612"/>
                    <a:gd name="T2" fmla="*/ 205 w 609"/>
                    <a:gd name="T3" fmla="*/ 1563 h 1612"/>
                    <a:gd name="T4" fmla="*/ 443 w 609"/>
                    <a:gd name="T5" fmla="*/ 1270 h 1612"/>
                    <a:gd name="T6" fmla="*/ 549 w 609"/>
                    <a:gd name="T7" fmla="*/ 760 h 1612"/>
                    <a:gd name="T8" fmla="*/ 86 w 609"/>
                    <a:gd name="T9" fmla="*/ 166 h 1612"/>
                    <a:gd name="T10" fmla="*/ 33 w 609"/>
                    <a:gd name="T11" fmla="*/ 0 h 1612"/>
                  </a:gdLst>
                  <a:ahLst/>
                  <a:cxnLst>
                    <a:cxn ang="0">
                      <a:pos x="T0" y="T1"/>
                    </a:cxn>
                    <a:cxn ang="0">
                      <a:pos x="T2" y="T3"/>
                    </a:cxn>
                    <a:cxn ang="0">
                      <a:pos x="T4" y="T5"/>
                    </a:cxn>
                    <a:cxn ang="0">
                      <a:pos x="T6" y="T7"/>
                    </a:cxn>
                    <a:cxn ang="0">
                      <a:pos x="T8" y="T9"/>
                    </a:cxn>
                    <a:cxn ang="0">
                      <a:pos x="T10" y="T11"/>
                    </a:cxn>
                  </a:cxnLst>
                  <a:rect l="0" t="0" r="r" b="b"/>
                  <a:pathLst>
                    <a:path w="609" h="1612">
                      <a:moveTo>
                        <a:pt x="106" y="1563"/>
                      </a:moveTo>
                      <a:cubicBezTo>
                        <a:pt x="122" y="1563"/>
                        <a:pt x="149" y="1612"/>
                        <a:pt x="205" y="1563"/>
                      </a:cubicBezTo>
                      <a:cubicBezTo>
                        <a:pt x="261" y="1514"/>
                        <a:pt x="386" y="1404"/>
                        <a:pt x="443" y="1270"/>
                      </a:cubicBezTo>
                      <a:cubicBezTo>
                        <a:pt x="500" y="1136"/>
                        <a:pt x="609" y="944"/>
                        <a:pt x="549" y="760"/>
                      </a:cubicBezTo>
                      <a:cubicBezTo>
                        <a:pt x="489" y="576"/>
                        <a:pt x="172" y="293"/>
                        <a:pt x="86" y="166"/>
                      </a:cubicBezTo>
                      <a:cubicBezTo>
                        <a:pt x="0" y="39"/>
                        <a:pt x="44" y="35"/>
                        <a:pt x="33" y="0"/>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5" name="任意多边形 377"/>
                <p:cNvSpPr>
                  <a:spLocks noChangeArrowheads="1"/>
                </p:cNvSpPr>
                <p:nvPr/>
              </p:nvSpPr>
              <p:spPr bwMode="auto">
                <a:xfrm>
                  <a:off x="783" y="207"/>
                  <a:ext cx="983" cy="92"/>
                </a:xfrm>
                <a:custGeom>
                  <a:avLst/>
                  <a:gdLst>
                    <a:gd name="T0" fmla="*/ 1407 w 1407"/>
                    <a:gd name="T1" fmla="*/ 41 h 152"/>
                    <a:gd name="T2" fmla="*/ 1140 w 1407"/>
                    <a:gd name="T3" fmla="*/ 18 h 152"/>
                    <a:gd name="T4" fmla="*/ 736 w 1407"/>
                    <a:gd name="T5" fmla="*/ 150 h 152"/>
                    <a:gd name="T6" fmla="*/ 233 w 1407"/>
                    <a:gd name="T7" fmla="*/ 31 h 152"/>
                    <a:gd name="T8" fmla="*/ 0 w 1407"/>
                    <a:gd name="T9" fmla="*/ 27 h 152"/>
                  </a:gdLst>
                  <a:ahLst/>
                  <a:cxnLst>
                    <a:cxn ang="0">
                      <a:pos x="T0" y="T1"/>
                    </a:cxn>
                    <a:cxn ang="0">
                      <a:pos x="T2" y="T3"/>
                    </a:cxn>
                    <a:cxn ang="0">
                      <a:pos x="T4" y="T5"/>
                    </a:cxn>
                    <a:cxn ang="0">
                      <a:pos x="T6" y="T7"/>
                    </a:cxn>
                    <a:cxn ang="0">
                      <a:pos x="T8" y="T9"/>
                    </a:cxn>
                  </a:cxnLst>
                  <a:rect l="0" t="0" r="r" b="b"/>
                  <a:pathLst>
                    <a:path w="1407" h="152">
                      <a:moveTo>
                        <a:pt x="1407" y="41"/>
                      </a:moveTo>
                      <a:cubicBezTo>
                        <a:pt x="1363" y="37"/>
                        <a:pt x="1252" y="0"/>
                        <a:pt x="1140" y="18"/>
                      </a:cubicBezTo>
                      <a:cubicBezTo>
                        <a:pt x="1028" y="36"/>
                        <a:pt x="887" y="148"/>
                        <a:pt x="736" y="150"/>
                      </a:cubicBezTo>
                      <a:cubicBezTo>
                        <a:pt x="585" y="152"/>
                        <a:pt x="356" y="51"/>
                        <a:pt x="233" y="31"/>
                      </a:cubicBezTo>
                      <a:cubicBezTo>
                        <a:pt x="110" y="11"/>
                        <a:pt x="49" y="28"/>
                        <a:pt x="0" y="27"/>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6" name="任意多边形 378"/>
                <p:cNvSpPr>
                  <a:spLocks noChangeArrowheads="1"/>
                </p:cNvSpPr>
                <p:nvPr/>
              </p:nvSpPr>
              <p:spPr bwMode="auto">
                <a:xfrm>
                  <a:off x="0" y="220"/>
                  <a:ext cx="434" cy="951"/>
                </a:xfrm>
                <a:custGeom>
                  <a:avLst/>
                  <a:gdLst>
                    <a:gd name="T0" fmla="*/ 621 w 621"/>
                    <a:gd name="T1" fmla="*/ 22 h 1571"/>
                    <a:gd name="T2" fmla="*/ 416 w 621"/>
                    <a:gd name="T3" fmla="*/ 75 h 1571"/>
                    <a:gd name="T4" fmla="*/ 62 w 621"/>
                    <a:gd name="T5" fmla="*/ 472 h 1571"/>
                    <a:gd name="T6" fmla="*/ 43 w 621"/>
                    <a:gd name="T7" fmla="*/ 981 h 1571"/>
                    <a:gd name="T8" fmla="*/ 197 w 621"/>
                    <a:gd name="T9" fmla="*/ 1505 h 1571"/>
                    <a:gd name="T10" fmla="*/ 124 w 621"/>
                    <a:gd name="T11" fmla="*/ 1300 h 1571"/>
                    <a:gd name="T12" fmla="*/ 217 w 621"/>
                    <a:gd name="T13" fmla="*/ 1571 h 1571"/>
                  </a:gdLst>
                  <a:ahLst/>
                  <a:cxnLst>
                    <a:cxn ang="0">
                      <a:pos x="T0" y="T1"/>
                    </a:cxn>
                    <a:cxn ang="0">
                      <a:pos x="T2" y="T3"/>
                    </a:cxn>
                    <a:cxn ang="0">
                      <a:pos x="T4" y="T5"/>
                    </a:cxn>
                    <a:cxn ang="0">
                      <a:pos x="T6" y="T7"/>
                    </a:cxn>
                    <a:cxn ang="0">
                      <a:pos x="T8" y="T9"/>
                    </a:cxn>
                    <a:cxn ang="0">
                      <a:pos x="T10" y="T11"/>
                    </a:cxn>
                    <a:cxn ang="0">
                      <a:pos x="T12" y="T13"/>
                    </a:cxn>
                  </a:cxnLst>
                  <a:rect l="0" t="0" r="r" b="b"/>
                  <a:pathLst>
                    <a:path w="621" h="1571">
                      <a:moveTo>
                        <a:pt x="621" y="22"/>
                      </a:moveTo>
                      <a:cubicBezTo>
                        <a:pt x="587" y="31"/>
                        <a:pt x="509" y="0"/>
                        <a:pt x="416" y="75"/>
                      </a:cubicBezTo>
                      <a:cubicBezTo>
                        <a:pt x="323" y="150"/>
                        <a:pt x="124" y="321"/>
                        <a:pt x="62" y="472"/>
                      </a:cubicBezTo>
                      <a:cubicBezTo>
                        <a:pt x="0" y="623"/>
                        <a:pt x="20" y="809"/>
                        <a:pt x="43" y="981"/>
                      </a:cubicBezTo>
                      <a:cubicBezTo>
                        <a:pt x="66" y="1153"/>
                        <a:pt x="184" y="1452"/>
                        <a:pt x="197" y="1505"/>
                      </a:cubicBezTo>
                      <a:cubicBezTo>
                        <a:pt x="210" y="1558"/>
                        <a:pt x="121" y="1289"/>
                        <a:pt x="124" y="1300"/>
                      </a:cubicBezTo>
                      <a:cubicBezTo>
                        <a:pt x="127" y="1311"/>
                        <a:pt x="198" y="1515"/>
                        <a:pt x="217" y="1571"/>
                      </a:cubicBezTo>
                    </a:path>
                  </a:pathLst>
                </a:custGeom>
                <a:noFill/>
                <a:ln w="28575">
                  <a:solidFill>
                    <a:srgbClr val="0033CC"/>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67" name="Rectangle 248"/>
                <p:cNvSpPr>
                  <a:spLocks noChangeArrowheads="1"/>
                </p:cNvSpPr>
                <p:nvPr/>
              </p:nvSpPr>
              <p:spPr bwMode="auto">
                <a:xfrm>
                  <a:off x="522" y="227"/>
                  <a:ext cx="475" cy="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pPr>
                    <a:lnSpc>
                      <a:spcPct val="80000"/>
                    </a:lnSpc>
                  </a:pPr>
                  <a:r>
                    <a:rPr lang="zh-CN" altLang="en-US" sz="2000" b="1" dirty="0">
                      <a:solidFill>
                        <a:schemeClr val="tx1"/>
                      </a:solidFill>
                      <a:latin typeface="Times New Roman" panose="02020603050405020304" pitchFamily="18" charset="0"/>
                    </a:rPr>
                    <a:t>L</a:t>
                  </a:r>
                  <a:r>
                    <a:rPr lang="zh-CN" altLang="en-US" sz="2000" b="1" baseline="-25000" dirty="0">
                      <a:solidFill>
                        <a:schemeClr val="tx1"/>
                      </a:solidFill>
                      <a:latin typeface="Times New Roman" panose="02020603050405020304" pitchFamily="18" charset="0"/>
                    </a:rPr>
                    <a:t>1</a:t>
                  </a:r>
                  <a:r>
                    <a:rPr lang="zh-CN" altLang="en-US" sz="2000" b="1" i="1" dirty="0">
                      <a:solidFill>
                        <a:schemeClr val="tx1"/>
                      </a:solidFill>
                      <a:latin typeface="Times New Roman" panose="02020603050405020304" pitchFamily="18" charset="0"/>
                    </a:rPr>
                    <a:t> </a:t>
                  </a:r>
                  <a:endParaRPr lang="zh-CN" altLang="en-US" sz="2000" b="1" baseline="-25000" dirty="0">
                    <a:solidFill>
                      <a:schemeClr val="tx1"/>
                    </a:solidFill>
                    <a:latin typeface="Times New Roman" panose="02020603050405020304" pitchFamily="18" charset="0"/>
                  </a:endParaRPr>
                </a:p>
              </p:txBody>
            </p:sp>
            <p:sp>
              <p:nvSpPr>
                <p:cNvPr id="68" name="Rectangle 248"/>
                <p:cNvSpPr>
                  <a:spLocks noChangeArrowheads="1"/>
                </p:cNvSpPr>
                <p:nvPr/>
              </p:nvSpPr>
              <p:spPr bwMode="auto">
                <a:xfrm>
                  <a:off x="1909" y="152"/>
                  <a:ext cx="631" cy="3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lstStyle/>
                <a:p>
                  <a:r>
                    <a:rPr lang="zh-CN" altLang="en-US" sz="2000" b="1" dirty="0">
                      <a:solidFill>
                        <a:schemeClr val="tx1"/>
                      </a:solidFill>
                      <a:latin typeface="Times New Roman" panose="02020603050405020304" pitchFamily="18" charset="0"/>
                    </a:rPr>
                    <a:t>L</a:t>
                  </a:r>
                  <a:r>
                    <a:rPr lang="zh-CN" altLang="en-US" sz="2000" b="1" baseline="-25000" dirty="0">
                      <a:solidFill>
                        <a:schemeClr val="tx1"/>
                      </a:solidFill>
                      <a:latin typeface="Times New Roman" panose="02020603050405020304" pitchFamily="18" charset="0"/>
                    </a:rPr>
                    <a:t>2</a:t>
                  </a:r>
                  <a:r>
                    <a:rPr lang="zh-CN" altLang="en-US" sz="4400" b="1" i="1" dirty="0">
                      <a:solidFill>
                        <a:srgbClr val="FF3300"/>
                      </a:solidFill>
                      <a:latin typeface="Times New Roman" panose="02020603050405020304" pitchFamily="18" charset="0"/>
                    </a:rPr>
                    <a:t> </a:t>
                  </a:r>
                  <a:endParaRPr lang="zh-CN" altLang="en-US" sz="4400" b="1" baseline="-25000" dirty="0">
                    <a:solidFill>
                      <a:srgbClr val="FF3300"/>
                    </a:solidFill>
                    <a:latin typeface="Times New Roman" panose="02020603050405020304" pitchFamily="18" charset="0"/>
                  </a:endParaRPr>
                </a:p>
              </p:txBody>
            </p:sp>
          </p:grpSp>
          <p:sp>
            <p:nvSpPr>
              <p:cNvPr id="57" name="任意多边形 382"/>
              <p:cNvSpPr>
                <a:spLocks noChangeArrowheads="1"/>
              </p:cNvSpPr>
              <p:nvPr/>
            </p:nvSpPr>
            <p:spPr bwMode="auto">
              <a:xfrm>
                <a:off x="1268380" y="3134800"/>
                <a:ext cx="1294196" cy="667921"/>
              </a:xfrm>
              <a:custGeom>
                <a:avLst/>
                <a:gdLst>
                  <a:gd name="T0" fmla="*/ 892 w 892"/>
                  <a:gd name="T1" fmla="*/ 34 h 496"/>
                  <a:gd name="T2" fmla="*/ 387 w 892"/>
                  <a:gd name="T3" fmla="*/ 52 h 496"/>
                  <a:gd name="T4" fmla="*/ 43 w 892"/>
                  <a:gd name="T5" fmla="*/ 344 h 496"/>
                  <a:gd name="T6" fmla="*/ 129 w 892"/>
                  <a:gd name="T7" fmla="*/ 496 h 496"/>
                </a:gdLst>
                <a:ahLst/>
                <a:cxnLst>
                  <a:cxn ang="0">
                    <a:pos x="T0" y="T1"/>
                  </a:cxn>
                  <a:cxn ang="0">
                    <a:pos x="T2" y="T3"/>
                  </a:cxn>
                  <a:cxn ang="0">
                    <a:pos x="T4" y="T5"/>
                  </a:cxn>
                  <a:cxn ang="0">
                    <a:pos x="T6" y="T7"/>
                  </a:cxn>
                </a:cxnLst>
                <a:rect l="0" t="0" r="r" b="b"/>
                <a:pathLst>
                  <a:path w="892" h="496">
                    <a:moveTo>
                      <a:pt x="892" y="34"/>
                    </a:moveTo>
                    <a:cubicBezTo>
                      <a:pt x="808" y="37"/>
                      <a:pt x="528" y="0"/>
                      <a:pt x="387" y="52"/>
                    </a:cubicBezTo>
                    <a:cubicBezTo>
                      <a:pt x="246" y="104"/>
                      <a:pt x="86" y="270"/>
                      <a:pt x="43" y="344"/>
                    </a:cubicBezTo>
                    <a:cubicBezTo>
                      <a:pt x="0" y="418"/>
                      <a:pt x="111" y="464"/>
                      <a:pt x="129" y="496"/>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58" name="任意多边形 386"/>
              <p:cNvSpPr>
                <a:spLocks noChangeArrowheads="1"/>
              </p:cNvSpPr>
              <p:nvPr/>
            </p:nvSpPr>
            <p:spPr bwMode="auto">
              <a:xfrm>
                <a:off x="2951415" y="3163079"/>
                <a:ext cx="1243415" cy="692160"/>
              </a:xfrm>
              <a:custGeom>
                <a:avLst/>
                <a:gdLst>
                  <a:gd name="T0" fmla="*/ 0 w 857"/>
                  <a:gd name="T1" fmla="*/ 0 h 514"/>
                  <a:gd name="T2" fmla="*/ 114 w 857"/>
                  <a:gd name="T3" fmla="*/ 64 h 514"/>
                  <a:gd name="T4" fmla="*/ 406 w 857"/>
                  <a:gd name="T5" fmla="*/ 124 h 514"/>
                  <a:gd name="T6" fmla="*/ 671 w 857"/>
                  <a:gd name="T7" fmla="*/ 151 h 514"/>
                  <a:gd name="T8" fmla="*/ 836 w 857"/>
                  <a:gd name="T9" fmla="*/ 296 h 514"/>
                  <a:gd name="T10" fmla="*/ 796 w 857"/>
                  <a:gd name="T11" fmla="*/ 482 h 514"/>
                  <a:gd name="T12" fmla="*/ 684 w 857"/>
                  <a:gd name="T13" fmla="*/ 488 h 514"/>
                </a:gdLst>
                <a:ahLst/>
                <a:cxnLst>
                  <a:cxn ang="0">
                    <a:pos x="T0" y="T1"/>
                  </a:cxn>
                  <a:cxn ang="0">
                    <a:pos x="T2" y="T3"/>
                  </a:cxn>
                  <a:cxn ang="0">
                    <a:pos x="T4" y="T5"/>
                  </a:cxn>
                  <a:cxn ang="0">
                    <a:pos x="T6" y="T7"/>
                  </a:cxn>
                  <a:cxn ang="0">
                    <a:pos x="T8" y="T9"/>
                  </a:cxn>
                  <a:cxn ang="0">
                    <a:pos x="T10" y="T11"/>
                  </a:cxn>
                  <a:cxn ang="0">
                    <a:pos x="T12" y="T13"/>
                  </a:cxn>
                </a:cxnLst>
                <a:rect l="0" t="0" r="r" b="b"/>
                <a:pathLst>
                  <a:path w="857" h="514">
                    <a:moveTo>
                      <a:pt x="0" y="0"/>
                    </a:moveTo>
                    <a:cubicBezTo>
                      <a:pt x="19" y="11"/>
                      <a:pt x="46" y="43"/>
                      <a:pt x="114" y="64"/>
                    </a:cubicBezTo>
                    <a:cubicBezTo>
                      <a:pt x="182" y="85"/>
                      <a:pt x="313" y="110"/>
                      <a:pt x="406" y="124"/>
                    </a:cubicBezTo>
                    <a:cubicBezTo>
                      <a:pt x="499" y="138"/>
                      <a:pt x="599" y="122"/>
                      <a:pt x="671" y="151"/>
                    </a:cubicBezTo>
                    <a:cubicBezTo>
                      <a:pt x="743" y="180"/>
                      <a:pt x="815" y="241"/>
                      <a:pt x="836" y="296"/>
                    </a:cubicBezTo>
                    <a:cubicBezTo>
                      <a:pt x="857" y="351"/>
                      <a:pt x="821" y="450"/>
                      <a:pt x="796" y="482"/>
                    </a:cubicBezTo>
                    <a:cubicBezTo>
                      <a:pt x="771" y="514"/>
                      <a:pt x="707" y="487"/>
                      <a:pt x="684" y="488"/>
                    </a:cubicBezTo>
                  </a:path>
                </a:pathLst>
              </a:custGeom>
              <a:noFill/>
              <a:ln w="28575">
                <a:solidFill>
                  <a:srgbClr val="CC0000"/>
                </a:solidFill>
                <a:round/>
              </a:ln>
              <a:extLst>
                <a:ext uri="{909E8E84-426E-40DD-AFC4-6F175D3DCCD1}">
                  <a14:hiddenFill xmlns:a14="http://schemas.microsoft.com/office/drawing/2010/main" xmlns="">
                    <a:solidFill>
                      <a:srgbClr val="FFFFFF"/>
                    </a:solidFill>
                  </a14:hiddenFill>
                </a:ext>
              </a:extLst>
            </p:spPr>
            <p:txBody>
              <a:bodyPr/>
              <a:lstStyle/>
              <a:p>
                <a:endParaRPr lang="zh-CN" altLang="en-US"/>
              </a:p>
            </p:txBody>
          </p:sp>
        </p:grpSp>
      </p:grpSp>
      <p:sp>
        <p:nvSpPr>
          <p:cNvPr id="69" name="矩形 68"/>
          <p:cNvSpPr>
            <a:spLocks noChangeArrowheads="1"/>
          </p:cNvSpPr>
          <p:nvPr/>
        </p:nvSpPr>
        <p:spPr bwMode="auto">
          <a:xfrm>
            <a:off x="390163" y="4228987"/>
            <a:ext cx="5680953"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2400" dirty="0" smtClean="0">
                <a:solidFill>
                  <a:schemeClr val="tx1"/>
                </a:solidFill>
                <a:latin typeface="微软雅黑" panose="020B0503020204020204" charset="-122"/>
                <a:ea typeface="微软雅黑" panose="020B0503020204020204" charset="-122"/>
              </a:rPr>
              <a:t>④</a:t>
            </a:r>
            <a:r>
              <a:rPr lang="zh-CN" altLang="en-US" sz="2400" dirty="0">
                <a:solidFill>
                  <a:schemeClr val="tx1"/>
                </a:solidFill>
                <a:latin typeface="微软雅黑" panose="020B0503020204020204" charset="-122"/>
                <a:ea typeface="微软雅黑" panose="020B0503020204020204" charset="-122"/>
              </a:rPr>
              <a:t>改变两个小灯泡的</a:t>
            </a:r>
            <a:r>
              <a:rPr lang="zh-CN" altLang="en-US" sz="2400" dirty="0" smtClean="0">
                <a:solidFill>
                  <a:schemeClr val="tx1"/>
                </a:solidFill>
                <a:latin typeface="微软雅黑" panose="020B0503020204020204" charset="-122"/>
                <a:ea typeface="微软雅黑" panose="020B0503020204020204" charset="-122"/>
              </a:rPr>
              <a:t>规格</a:t>
            </a:r>
            <a:r>
              <a:rPr lang="en-US" altLang="zh-CN" sz="2400" dirty="0" smtClean="0">
                <a:solidFill>
                  <a:schemeClr val="tx1"/>
                </a:solidFill>
                <a:latin typeface="微软雅黑" panose="020B0503020204020204" charset="-122"/>
                <a:ea typeface="微软雅黑" panose="020B0503020204020204" charset="-122"/>
              </a:rPr>
              <a:t>,</a:t>
            </a:r>
            <a:r>
              <a:rPr lang="zh-CN" altLang="en-US" sz="2400" dirty="0" smtClean="0">
                <a:solidFill>
                  <a:schemeClr val="tx1"/>
                </a:solidFill>
                <a:latin typeface="微软雅黑" panose="020B0503020204020204" charset="-122"/>
                <a:ea typeface="微软雅黑" panose="020B0503020204020204" charset="-122"/>
              </a:rPr>
              <a:t>重做</a:t>
            </a:r>
            <a:r>
              <a:rPr lang="zh-CN" altLang="en-US" sz="2400" dirty="0">
                <a:solidFill>
                  <a:schemeClr val="tx1"/>
                </a:solidFill>
                <a:latin typeface="微软雅黑" panose="020B0503020204020204" charset="-122"/>
                <a:ea typeface="微软雅黑" panose="020B0503020204020204" charset="-122"/>
              </a:rPr>
              <a:t>上述实验。</a:t>
            </a: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01515" y="4690652"/>
            <a:ext cx="736376" cy="359227"/>
          </a:xfrm>
          <a:prstGeom prst="rect">
            <a:avLst/>
          </a:prstGeom>
        </p:spPr>
      </p:pic>
      <p:graphicFrame>
        <p:nvGraphicFramePr>
          <p:cNvPr id="8" name="表格 7"/>
          <p:cNvGraphicFramePr/>
          <p:nvPr/>
        </p:nvGraphicFramePr>
        <p:xfrm>
          <a:off x="423333" y="749300"/>
          <a:ext cx="8419824" cy="2264834"/>
        </p:xfrm>
        <a:graphic>
          <a:graphicData uri="http://schemas.openxmlformats.org/drawingml/2006/table">
            <a:tbl>
              <a:tblPr/>
              <a:tblGrid>
                <a:gridCol w="804334">
                  <a:extLst>
                    <a:ext uri="{9D8B030D-6E8A-4147-A177-3AD203B41FA5}">
                      <a16:colId xmlns:a16="http://schemas.microsoft.com/office/drawing/2014/main" xmlns="" val="20000"/>
                    </a:ext>
                  </a:extLst>
                </a:gridCol>
                <a:gridCol w="2150533">
                  <a:extLst>
                    <a:ext uri="{9D8B030D-6E8A-4147-A177-3AD203B41FA5}">
                      <a16:colId xmlns:a16="http://schemas.microsoft.com/office/drawing/2014/main" xmlns="" val="20001"/>
                    </a:ext>
                  </a:extLst>
                </a:gridCol>
                <a:gridCol w="2167467">
                  <a:extLst>
                    <a:ext uri="{9D8B030D-6E8A-4147-A177-3AD203B41FA5}">
                      <a16:colId xmlns:a16="http://schemas.microsoft.com/office/drawing/2014/main" xmlns="" val="20002"/>
                    </a:ext>
                  </a:extLst>
                </a:gridCol>
                <a:gridCol w="3297490">
                  <a:extLst>
                    <a:ext uri="{9D8B030D-6E8A-4147-A177-3AD203B41FA5}">
                      <a16:colId xmlns:a16="http://schemas.microsoft.com/office/drawing/2014/main" xmlns="" val="20003"/>
                    </a:ext>
                  </a:extLst>
                </a:gridCol>
              </a:tblGrid>
              <a:tr h="1223434">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eaLnBrk="1" hangingPunct="1">
                        <a:buNone/>
                      </a:pPr>
                      <a:endParaRPr lang="en-US" altLang="zh-CN" sz="2400" b="1" dirty="0">
                        <a:solidFill>
                          <a:srgbClr val="025EAA"/>
                        </a:solidFill>
                        <a:latin typeface="Times New Roman" panose="02020603050405020304" pitchFamily="18" charset="0"/>
                      </a:endParaRPr>
                    </a:p>
                  </a:txBody>
                  <a:tcP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w="12700" cap="flat" cmpd="sng" algn="ctr">
                      <a:solidFill>
                        <a:schemeClr val="tx1"/>
                      </a:solidFill>
                      <a:prstDash val="solid"/>
                      <a:round/>
                      <a:headEnd type="none" w="med" len="med"/>
                      <a:tailEnd type="none" w="med" len="med"/>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marR="0" lvl="0" indent="0" algn="ctr"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2400" b="0" dirty="0" smtClean="0">
                          <a:latin typeface="微软雅黑" panose="020B0503020204020204" charset="-122"/>
                          <a:ea typeface="微软雅黑" panose="020B0503020204020204" charset="-122"/>
                          <a:cs typeface="Times New Roman" panose="02020603050405020304" pitchFamily="18" charset="0"/>
                        </a:rPr>
                        <a:t>L</a:t>
                      </a:r>
                      <a:r>
                        <a:rPr lang="en-US" altLang="zh-CN" sz="2400" b="0" baseline="-30000" dirty="0" smtClean="0">
                          <a:latin typeface="微软雅黑" panose="020B0503020204020204" charset="-122"/>
                          <a:ea typeface="微软雅黑" panose="020B0503020204020204" charset="-122"/>
                          <a:cs typeface="Times New Roman" panose="02020603050405020304" pitchFamily="18" charset="0"/>
                        </a:rPr>
                        <a:t>1</a:t>
                      </a:r>
                      <a:r>
                        <a:rPr lang="en-US" altLang="zh-CN" sz="2400" b="0" dirty="0" smtClean="0">
                          <a:latin typeface="微软雅黑" panose="020B0503020204020204" charset="-122"/>
                          <a:ea typeface="微软雅黑" panose="020B0503020204020204" charset="-122"/>
                        </a:rPr>
                        <a:t> </a:t>
                      </a:r>
                      <a:r>
                        <a:rPr lang="zh-CN" altLang="en-US" sz="2400" b="0" dirty="0" smtClean="0">
                          <a:latin typeface="微软雅黑" panose="020B0503020204020204" charset="-122"/>
                          <a:ea typeface="微软雅黑" panose="020B0503020204020204" charset="-122"/>
                        </a:rPr>
                        <a:t>两端的电压  </a:t>
                      </a:r>
                      <a:r>
                        <a:rPr lang="en-US" altLang="zh-CN" sz="2400" b="0" i="1" dirty="0" smtClean="0">
                          <a:latin typeface="微软雅黑" panose="020B0503020204020204" charset="-122"/>
                          <a:ea typeface="微软雅黑" panose="020B0503020204020204" charset="-122"/>
                          <a:cs typeface="Times New Roman" panose="02020603050405020304" pitchFamily="18" charset="0"/>
                        </a:rPr>
                        <a:t>U</a:t>
                      </a:r>
                      <a:r>
                        <a:rPr lang="en-US" altLang="zh-CN" sz="2400" b="0" baseline="-30000" dirty="0" smtClean="0">
                          <a:latin typeface="微软雅黑" panose="020B0503020204020204" charset="-122"/>
                          <a:ea typeface="微软雅黑" panose="020B0503020204020204" charset="-122"/>
                          <a:cs typeface="Times New Roman" panose="02020603050405020304" pitchFamily="18" charset="0"/>
                        </a:rPr>
                        <a:t>1</a:t>
                      </a:r>
                      <a:r>
                        <a:rPr lang="en-US" altLang="zh-CN" sz="2400" b="0" dirty="0" smtClean="0">
                          <a:latin typeface="微软雅黑" panose="020B0503020204020204" charset="-122"/>
                          <a:ea typeface="微软雅黑" panose="020B0503020204020204" charset="-122"/>
                        </a:rPr>
                        <a:t>/ V</a:t>
                      </a:r>
                      <a:endParaRPr lang="en-US" altLang="zh-CN" sz="2400" b="1" dirty="0">
                        <a:latin typeface="Times New Roman" panose="02020603050405020304" pitchFamily="18" charset="0"/>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marR="0" lvl="0" indent="0" algn="ctr"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2400" b="0" dirty="0" smtClean="0">
                          <a:latin typeface="微软雅黑" panose="020B0503020204020204" charset="-122"/>
                          <a:ea typeface="微软雅黑" panose="020B0503020204020204" charset="-122"/>
                          <a:cs typeface="Times New Roman" panose="02020603050405020304" pitchFamily="18" charset="0"/>
                        </a:rPr>
                        <a:t>L</a:t>
                      </a:r>
                      <a:r>
                        <a:rPr lang="en-US" altLang="zh-CN" sz="2400" b="0" baseline="-30000" dirty="0" smtClean="0">
                          <a:latin typeface="微软雅黑" panose="020B0503020204020204" charset="-122"/>
                          <a:ea typeface="微软雅黑" panose="020B0503020204020204" charset="-122"/>
                          <a:cs typeface="Times New Roman" panose="02020603050405020304" pitchFamily="18" charset="0"/>
                        </a:rPr>
                        <a:t>2</a:t>
                      </a:r>
                      <a:r>
                        <a:rPr lang="en-US" altLang="zh-CN" sz="2400" b="0" dirty="0" smtClean="0">
                          <a:latin typeface="微软雅黑" panose="020B0503020204020204" charset="-122"/>
                          <a:ea typeface="微软雅黑" panose="020B0503020204020204" charset="-122"/>
                        </a:rPr>
                        <a:t> </a:t>
                      </a:r>
                      <a:r>
                        <a:rPr lang="zh-CN" altLang="en-US" sz="2400" b="0" dirty="0" smtClean="0">
                          <a:latin typeface="微软雅黑" panose="020B0503020204020204" charset="-122"/>
                          <a:ea typeface="微软雅黑" panose="020B0503020204020204" charset="-122"/>
                        </a:rPr>
                        <a:t>两端的电压 </a:t>
                      </a:r>
                      <a:endParaRPr lang="en-US" altLang="zh-CN" sz="2400" b="0" dirty="0" smtClean="0">
                        <a:latin typeface="微软雅黑" panose="020B0503020204020204" charset="-122"/>
                        <a:ea typeface="微软雅黑" panose="020B0503020204020204" charset="-122"/>
                      </a:endParaRPr>
                    </a:p>
                    <a:p>
                      <a:pPr marL="0" marR="0" lvl="0" indent="0" algn="ctr"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en-US" altLang="zh-CN" sz="2400" b="0" i="1" dirty="0" smtClean="0">
                          <a:latin typeface="微软雅黑" panose="020B0503020204020204" charset="-122"/>
                          <a:ea typeface="微软雅黑" panose="020B0503020204020204" charset="-122"/>
                          <a:cs typeface="Times New Roman" panose="02020603050405020304" pitchFamily="18" charset="0"/>
                        </a:rPr>
                        <a:t>U</a:t>
                      </a:r>
                      <a:r>
                        <a:rPr lang="en-US" altLang="zh-CN" sz="2400" b="0" baseline="-30000" dirty="0" smtClean="0">
                          <a:latin typeface="微软雅黑" panose="020B0503020204020204" charset="-122"/>
                          <a:ea typeface="微软雅黑" panose="020B0503020204020204" charset="-122"/>
                          <a:cs typeface="Times New Roman" panose="02020603050405020304" pitchFamily="18" charset="0"/>
                        </a:rPr>
                        <a:t>2</a:t>
                      </a:r>
                      <a:r>
                        <a:rPr lang="en-US" altLang="zh-CN" sz="2400" b="0" dirty="0" smtClean="0">
                          <a:latin typeface="微软雅黑" panose="020B0503020204020204" charset="-122"/>
                          <a:ea typeface="微软雅黑" panose="020B0503020204020204" charset="-122"/>
                        </a:rPr>
                        <a:t>/ V</a:t>
                      </a:r>
                      <a:endParaRPr lang="en-US" altLang="zh-CN" sz="2400" b="0" dirty="0">
                        <a:latin typeface="微软雅黑" panose="020B0503020204020204" charset="-122"/>
                        <a:ea typeface="微软雅黑" panose="020B0503020204020204" charset="-122"/>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marR="0" lvl="0" indent="0" algn="ctr" defTabSz="914400" rtl="0" eaLnBrk="1" fontAlgn="base" latinLnBrk="0" hangingPunct="1">
                        <a:lnSpc>
                          <a:spcPct val="150000"/>
                        </a:lnSpc>
                        <a:spcBef>
                          <a:spcPts val="0"/>
                        </a:spcBef>
                        <a:spcAft>
                          <a:spcPct val="0"/>
                        </a:spcAft>
                        <a:buClrTx/>
                        <a:buSzTx/>
                        <a:buFont typeface="Arial" panose="020B0604020202020204" pitchFamily="34" charset="0"/>
                        <a:buNone/>
                        <a:defRPr/>
                      </a:pPr>
                      <a:r>
                        <a:rPr lang="zh-CN" altLang="en-US" sz="2400" b="0" dirty="0" smtClean="0">
                          <a:latin typeface="微软雅黑" panose="020B0503020204020204" charset="-122"/>
                          <a:ea typeface="微软雅黑" panose="020B0503020204020204" charset="-122"/>
                        </a:rPr>
                        <a:t>串联部分两端的总电压 </a:t>
                      </a:r>
                      <a:r>
                        <a:rPr lang="en-US" altLang="zh-CN" sz="2400" b="0" i="1" dirty="0" smtClean="0">
                          <a:latin typeface="微软雅黑" panose="020B0503020204020204" charset="-122"/>
                          <a:ea typeface="微软雅黑" panose="020B0503020204020204" charset="-122"/>
                          <a:cs typeface="Times New Roman" panose="02020603050405020304" pitchFamily="18" charset="0"/>
                        </a:rPr>
                        <a:t>U </a:t>
                      </a:r>
                      <a:r>
                        <a:rPr lang="en-US" altLang="zh-CN" sz="2400" b="0" dirty="0" smtClean="0">
                          <a:latin typeface="微软雅黑" panose="020B0503020204020204" charset="-122"/>
                          <a:ea typeface="微软雅黑" panose="020B0503020204020204" charset="-122"/>
                        </a:rPr>
                        <a:t>/ V </a:t>
                      </a:r>
                    </a:p>
                  </a:txBody>
                  <a:tcP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20700">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400" dirty="0" smtClean="0">
                          <a:latin typeface="微软雅黑" panose="020B0503020204020204" charset="-122"/>
                          <a:ea typeface="微软雅黑" panose="020B0503020204020204" charset="-122"/>
                        </a:rPr>
                        <a:t>1</a:t>
                      </a:r>
                      <a:endParaRPr lang="zh-CN" altLang="en-US" sz="2400" dirty="0">
                        <a:latin typeface="微软雅黑" panose="020B0503020204020204" charset="-122"/>
                        <a:ea typeface="微软雅黑" panose="020B0503020204020204" charset="-122"/>
                      </a:endParaRPr>
                    </a:p>
                  </a:txBody>
                  <a:tcP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1.2</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1.8</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3.0</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20700">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defTabSz="914400" rtl="0" eaLnBrk="1" fontAlgn="base" latinLnBrk="0" hangingPunct="1">
                        <a:lnSpc>
                          <a:spcPct val="100000"/>
                        </a:lnSpc>
                        <a:spcBef>
                          <a:spcPct val="20000"/>
                        </a:spcBef>
                        <a:spcAft>
                          <a:spcPct val="0"/>
                        </a:spcAft>
                        <a:buFont typeface="Arial" panose="020B0604020202020204" pitchFamily="34" charset="0"/>
                        <a:buNone/>
                      </a:pPr>
                      <a:r>
                        <a:rPr lang="en-US" altLang="zh-CN" sz="2400" u="none" kern="1200" baseline="0" dirty="0" smtClean="0">
                          <a:solidFill>
                            <a:schemeClr val="tx1"/>
                          </a:solidFill>
                          <a:latin typeface="微软雅黑" panose="020B0503020204020204" charset="-122"/>
                          <a:ea typeface="微软雅黑" panose="020B0503020204020204" charset="-122"/>
                          <a:cs typeface="+mn-cs"/>
                          <a:sym typeface="Arial" panose="020B0604020202020204"/>
                        </a:rPr>
                        <a:t>2</a:t>
                      </a:r>
                      <a:endParaRPr lang="zh-CN" altLang="en-US" sz="2400" u="none" kern="1200" baseline="0" dirty="0">
                        <a:solidFill>
                          <a:schemeClr val="tx1"/>
                        </a:solidFill>
                        <a:latin typeface="微软雅黑" panose="020B0503020204020204" charset="-122"/>
                        <a:ea typeface="微软雅黑" panose="020B0503020204020204" charset="-122"/>
                        <a:cs typeface="+mn-cs"/>
                        <a:sym typeface="Arial" panose="020B0604020202020204"/>
                      </a:endParaRPr>
                    </a:p>
                  </a:txBody>
                  <a:tcP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1.6</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1.4</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rtl="0" eaLnBrk="0" fontAlgn="base" latinLnBrk="0" hangingPunct="0">
                        <a:lnSpc>
                          <a:spcPct val="100000"/>
                        </a:lnSpc>
                        <a:spcBef>
                          <a:spcPct val="20000"/>
                        </a:spcBef>
                        <a:spcAft>
                          <a:spcPct val="0"/>
                        </a:spcAft>
                        <a:buFont typeface="Arial" panose="020B0604020202020204" pitchFamily="34" charset="0"/>
                        <a:buChar char="•"/>
                        <a:defRPr sz="2800" u="none" kern="1200" baseline="0">
                          <a:solidFill>
                            <a:schemeClr val="tx1"/>
                          </a:solidFill>
                          <a:latin typeface="Calibri" panose="020F0502020204030204" pitchFamily="34"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Font typeface="Arial" panose="020B0604020202020204" pitchFamily="34" charset="0"/>
                        <a:buChar char="–"/>
                        <a:defRPr sz="2400" b="0" i="0" u="none" kern="1200" baseline="0">
                          <a:solidFill>
                            <a:schemeClr val="tx1"/>
                          </a:solidFill>
                          <a:latin typeface="Calibri" panose="020F0502020204030204" pitchFamily="34"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Calibri" panose="020F0502020204030204" pitchFamily="34"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Arial" panose="020B0604020202020204" pitchFamily="34" charset="0"/>
                        <a:buChar char="»"/>
                        <a:defRPr sz="1800" b="0" i="0" u="none" kern="1200" baseline="0">
                          <a:solidFill>
                            <a:schemeClr val="tx1"/>
                          </a:solidFill>
                          <a:latin typeface="Calibri" panose="020F0502020204030204" pitchFamily="34" charset="0"/>
                          <a:ea typeface="宋体" panose="02010600030101010101" pitchFamily="2" charset="-122"/>
                        </a:defRPr>
                      </a:lvl5pPr>
                    </a:lstStyle>
                    <a:p>
                      <a:pPr marL="0" lvl="0" indent="0" algn="ctr" eaLnBrk="1" hangingPunct="1">
                        <a:buNone/>
                      </a:pPr>
                      <a:r>
                        <a:rPr lang="en-US" altLang="zh-CN" sz="2000" dirty="0" smtClean="0">
                          <a:solidFill>
                            <a:srgbClr val="FF0000"/>
                          </a:solidFill>
                        </a:rPr>
                        <a:t>3.0</a:t>
                      </a:r>
                      <a:endParaRPr lang="zh-CN" altLang="en-US" sz="2000" dirty="0">
                        <a:solidFill>
                          <a:srgbClr val="FF0000"/>
                        </a:solidFill>
                      </a:endParaRPr>
                    </a:p>
                  </a:txBody>
                  <a:tcP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bl>
          </a:graphicData>
        </a:graphic>
      </p:graphicFrame>
      <p:sp>
        <p:nvSpPr>
          <p:cNvPr id="9" name="Rectangle 4"/>
          <p:cNvSpPr>
            <a:spLocks noChangeArrowheads="1"/>
          </p:cNvSpPr>
          <p:nvPr/>
        </p:nvSpPr>
        <p:spPr bwMode="auto">
          <a:xfrm>
            <a:off x="423333" y="303213"/>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记录数据</a:t>
            </a:r>
          </a:p>
        </p:txBody>
      </p:sp>
      <p:sp>
        <p:nvSpPr>
          <p:cNvPr id="10" name="Rectangle 4"/>
          <p:cNvSpPr>
            <a:spLocks noChangeArrowheads="1"/>
          </p:cNvSpPr>
          <p:nvPr/>
        </p:nvSpPr>
        <p:spPr bwMode="auto">
          <a:xfrm>
            <a:off x="499534" y="4321320"/>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分析数据</a:t>
            </a:r>
            <a:endParaRPr lang="zh-CN" altLang="en-US" sz="2400" b="1" dirty="0">
              <a:solidFill>
                <a:srgbClr val="007E27"/>
              </a:solidFill>
              <a:latin typeface="微软雅黑" panose="020B0503020204020204" charset="-122"/>
              <a:ea typeface="微软雅黑" panose="020B0503020204020204" charset="-122"/>
              <a:cs typeface="微软雅黑" panose="020B0503020204020204" charset="-122"/>
            </a:endParaRPr>
          </a:p>
        </p:txBody>
      </p:sp>
      <p:sp>
        <p:nvSpPr>
          <p:cNvPr id="2" name="矩形 1"/>
          <p:cNvSpPr/>
          <p:nvPr/>
        </p:nvSpPr>
        <p:spPr>
          <a:xfrm>
            <a:off x="423332" y="3024553"/>
            <a:ext cx="8720667" cy="1200329"/>
          </a:xfrm>
          <a:prstGeom prst="rect">
            <a:avLst/>
          </a:prstGeom>
        </p:spPr>
        <p:txBody>
          <a:bodyPr wrap="square">
            <a:spAutoFit/>
          </a:bodyPr>
          <a:lstStyle/>
          <a:p>
            <a:pPr algn="l">
              <a:lnSpc>
                <a:spcPct val="150000"/>
              </a:lnSpc>
            </a:pPr>
            <a:r>
              <a:rPr lang="zh-CN" altLang="en-US" sz="2400" dirty="0" smtClean="0">
                <a:latin typeface="微软雅黑" panose="020B0503020204020204" charset="-122"/>
                <a:ea typeface="微软雅黑" panose="020B0503020204020204" charset="-122"/>
              </a:rPr>
              <a:t>注意：为了</a:t>
            </a:r>
            <a:r>
              <a:rPr lang="zh-CN" altLang="en-US" sz="2400" dirty="0">
                <a:latin typeface="微软雅黑" panose="020B0503020204020204" charset="-122"/>
                <a:ea typeface="微软雅黑" panose="020B0503020204020204" charset="-122"/>
              </a:rPr>
              <a:t>确保实验结论的</a:t>
            </a:r>
            <a:r>
              <a:rPr lang="zh-CN" altLang="en-US" sz="2400" dirty="0">
                <a:solidFill>
                  <a:srgbClr val="FF0000"/>
                </a:solidFill>
                <a:latin typeface="微软雅黑" panose="020B0503020204020204" charset="-122"/>
                <a:ea typeface="微软雅黑" panose="020B0503020204020204" charset="-122"/>
              </a:rPr>
              <a:t>准确性</a:t>
            </a:r>
            <a:r>
              <a:rPr lang="zh-CN" altLang="en-US" sz="2400" dirty="0">
                <a:latin typeface="微软雅黑" panose="020B0503020204020204" charset="-122"/>
                <a:ea typeface="微软雅黑" panose="020B0503020204020204" charset="-122"/>
              </a:rPr>
              <a:t>和</a:t>
            </a:r>
            <a:r>
              <a:rPr lang="zh-CN" altLang="en-US" sz="2400" dirty="0">
                <a:solidFill>
                  <a:srgbClr val="FF0000"/>
                </a:solidFill>
                <a:latin typeface="微软雅黑" panose="020B0503020204020204" charset="-122"/>
                <a:ea typeface="微软雅黑" panose="020B0503020204020204" charset="-122"/>
              </a:rPr>
              <a:t>普遍性</a:t>
            </a:r>
            <a:r>
              <a:rPr lang="zh-CN" altLang="en-US" sz="2400" dirty="0" smtClean="0">
                <a:latin typeface="微软雅黑" panose="020B0503020204020204" charset="-122"/>
                <a:ea typeface="微软雅黑" panose="020B0503020204020204" charset="-122"/>
              </a:rPr>
              <a:t>，实验中应做到：</a:t>
            </a:r>
            <a:endParaRPr lang="en-US" altLang="zh-CN" sz="2400" dirty="0" smtClean="0">
              <a:latin typeface="微软雅黑" panose="020B0503020204020204" charset="-122"/>
              <a:ea typeface="微软雅黑" panose="020B0503020204020204" charset="-122"/>
            </a:endParaRPr>
          </a:p>
          <a:p>
            <a:pPr algn="l">
              <a:lnSpc>
                <a:spcPct val="150000"/>
              </a:lnSpc>
            </a:pPr>
            <a:r>
              <a:rPr lang="zh-CN" altLang="en-US" sz="2400" dirty="0" smtClean="0">
                <a:latin typeface="微软雅黑" panose="020B0503020204020204" charset="-122"/>
                <a:ea typeface="微软雅黑" panose="020B0503020204020204" charset="-122"/>
              </a:rPr>
              <a:t>①</a:t>
            </a:r>
            <a:r>
              <a:rPr lang="zh-CN" altLang="en-US" sz="2400" dirty="0">
                <a:solidFill>
                  <a:schemeClr val="tx1"/>
                </a:solidFill>
                <a:latin typeface="微软雅黑" panose="020B0503020204020204" charset="-122"/>
                <a:ea typeface="微软雅黑" panose="020B0503020204020204" charset="-122"/>
              </a:rPr>
              <a:t>多进行几次实验     </a:t>
            </a:r>
            <a:r>
              <a:rPr lang="zh-CN" altLang="en-US" sz="2400" dirty="0" smtClean="0">
                <a:solidFill>
                  <a:schemeClr val="tx1"/>
                </a:solidFill>
                <a:latin typeface="微软雅黑" panose="020B0503020204020204" charset="-122"/>
                <a:ea typeface="微软雅黑" panose="020B0503020204020204" charset="-122"/>
              </a:rPr>
              <a:t>②</a:t>
            </a:r>
            <a:r>
              <a:rPr lang="zh-CN" altLang="en-US" sz="2400" dirty="0">
                <a:solidFill>
                  <a:schemeClr val="tx1"/>
                </a:solidFill>
                <a:latin typeface="微软雅黑" panose="020B0503020204020204" charset="-122"/>
                <a:ea typeface="微软雅黑" panose="020B0503020204020204" charset="-122"/>
              </a:rPr>
              <a:t>每次实验选用不同的规格的小</a:t>
            </a:r>
            <a:r>
              <a:rPr lang="zh-CN" altLang="en-US" sz="2400" dirty="0" smtClean="0">
                <a:solidFill>
                  <a:schemeClr val="tx1"/>
                </a:solidFill>
                <a:latin typeface="微软雅黑" panose="020B0503020204020204" charset="-122"/>
                <a:ea typeface="微软雅黑" panose="020B0503020204020204" charset="-122"/>
              </a:rPr>
              <a:t>灯泡</a:t>
            </a:r>
            <a:endParaRPr lang="zh-CN" altLang="en-US" sz="2400" dirty="0">
              <a:solidFill>
                <a:schemeClr val="tx1"/>
              </a:solidFill>
              <a:latin typeface="微软雅黑" panose="020B0503020204020204" charset="-122"/>
              <a:ea typeface="微软雅黑" panose="020B0503020204020204" charset="-122"/>
            </a:endParaRPr>
          </a:p>
        </p:txBody>
      </p:sp>
      <p:sp>
        <p:nvSpPr>
          <p:cNvPr id="7" name="TextBox 6"/>
          <p:cNvSpPr txBox="1"/>
          <p:nvPr/>
        </p:nvSpPr>
        <p:spPr>
          <a:xfrm>
            <a:off x="423332" y="1577469"/>
            <a:ext cx="75247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sz="2000"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次数</a:t>
            </a:r>
            <a:endParaRPr kumimoji="0" lang="zh-CN" altLang="en-US" sz="2000"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
        <p:nvSpPr>
          <p:cNvPr id="11" name="TextBox 10"/>
          <p:cNvSpPr txBox="1"/>
          <p:nvPr/>
        </p:nvSpPr>
        <p:spPr>
          <a:xfrm>
            <a:off x="559065" y="772641"/>
            <a:ext cx="880533" cy="3693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pPr>
            <a:r>
              <a:rPr kumimoji="0" lang="zh-CN" altLang="en-US" b="0" i="0" u="none" strike="noStrike" cap="none" spc="0" normalizeH="0" baseline="0" dirty="0" smtClean="0">
                <a:ln>
                  <a:noFill/>
                </a:ln>
                <a:solidFill>
                  <a:srgbClr val="000000"/>
                </a:solidFill>
                <a:effectLst/>
                <a:uFillTx/>
                <a:latin typeface="微软雅黑" panose="020B0503020204020204" charset="-122"/>
                <a:ea typeface="微软雅黑" panose="020B0503020204020204" charset="-122"/>
                <a:sym typeface="Arial" panose="020B0604020202020204"/>
              </a:rPr>
              <a:t>物理量</a:t>
            </a:r>
            <a:endParaRPr kumimoji="0" lang="zh-CN" altLang="en-US" b="0" i="0" u="none" strike="noStrike" cap="none" spc="0" normalizeH="0" baseline="0" dirty="0">
              <a:ln>
                <a:noFill/>
              </a:ln>
              <a:solidFill>
                <a:srgbClr val="000000"/>
              </a:solidFill>
              <a:effectLst/>
              <a:uFillTx/>
              <a:latin typeface="微软雅黑" panose="020B0503020204020204" charset="-122"/>
              <a:ea typeface="微软雅黑" panose="020B0503020204020204" charset="-122"/>
              <a:sym typeface="Arial" panose="020B0604020202020204"/>
            </a:endParaRPr>
          </a:p>
        </p:txBody>
      </p:sp>
    </p:spTree>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423333" y="303213"/>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得出结论</a:t>
            </a:r>
          </a:p>
        </p:txBody>
      </p:sp>
      <p:sp>
        <p:nvSpPr>
          <p:cNvPr id="3" name="Rectangle 22"/>
          <p:cNvSpPr>
            <a:spLocks noChangeArrowheads="1"/>
          </p:cNvSpPr>
          <p:nvPr/>
        </p:nvSpPr>
        <p:spPr bwMode="auto">
          <a:xfrm>
            <a:off x="457442" y="885065"/>
            <a:ext cx="6062133" cy="461665"/>
          </a:xfrm>
          <a:prstGeom prst="rect">
            <a:avLst/>
          </a:prstGeom>
          <a:noFill/>
          <a:ln>
            <a:noFill/>
          </a:ln>
        </p:spPr>
        <p:txBody>
          <a:bodyPr wrap="square">
            <a:spAutoFit/>
          </a:bodyPr>
          <a:lstStyle/>
          <a:p>
            <a:pPr eaLnBrk="0" hangingPunct="0">
              <a:spcBef>
                <a:spcPct val="50000"/>
              </a:spcBef>
            </a:pPr>
            <a:r>
              <a:rPr lang="zh-CN" altLang="en-US" sz="2400" dirty="0" smtClean="0">
                <a:latin typeface="微软雅黑" panose="020B0503020204020204" charset="-122"/>
                <a:ea typeface="微软雅黑" panose="020B0503020204020204" charset="-122"/>
              </a:rPr>
              <a:t>串联电路</a:t>
            </a:r>
            <a:r>
              <a:rPr lang="zh-CN" altLang="en-US" sz="2400" dirty="0">
                <a:latin typeface="微软雅黑" panose="020B0503020204020204" charset="-122"/>
                <a:ea typeface="微软雅黑" panose="020B0503020204020204" charset="-122"/>
              </a:rPr>
              <a:t>总电压等于各部分两端电压之和。</a:t>
            </a:r>
          </a:p>
        </p:txBody>
      </p:sp>
      <p:sp>
        <p:nvSpPr>
          <p:cNvPr id="4" name="Rectangle 31"/>
          <p:cNvSpPr>
            <a:spLocks noChangeArrowheads="1"/>
          </p:cNvSpPr>
          <p:nvPr/>
        </p:nvSpPr>
        <p:spPr bwMode="auto">
          <a:xfrm>
            <a:off x="2868746" y="3634847"/>
            <a:ext cx="2519362" cy="564257"/>
          </a:xfrm>
          <a:prstGeom prst="rect">
            <a:avLst/>
          </a:prstGeom>
          <a:solidFill>
            <a:schemeClr val="bg1"/>
          </a:solidFill>
          <a:ln w="28575">
            <a:solidFill>
              <a:schemeClr val="bg1"/>
            </a:solidFill>
            <a:miter lim="800000"/>
          </a:ln>
        </p:spPr>
        <p:txBody>
          <a:bodyPr>
            <a:spAutoFit/>
          </a:bodyPr>
          <a:lstStyle/>
          <a:p>
            <a:pPr algn="ctr">
              <a:lnSpc>
                <a:spcPct val="120000"/>
              </a:lnSpc>
            </a:pPr>
            <a:r>
              <a:rPr lang="zh-CN" altLang="en-US" sz="2800" b="1" i="1" dirty="0">
                <a:solidFill>
                  <a:srgbClr val="FF0000"/>
                </a:solidFill>
                <a:latin typeface="Times New Roman" panose="02020603050405020304" pitchFamily="18" charset="0"/>
              </a:rPr>
              <a:t>U=U</a:t>
            </a:r>
            <a:r>
              <a:rPr lang="zh-CN" altLang="en-US" sz="2800" b="1" baseline="-25000" dirty="0">
                <a:solidFill>
                  <a:srgbClr val="FF0000"/>
                </a:solidFill>
                <a:latin typeface="Times New Roman" panose="02020603050405020304" pitchFamily="18" charset="0"/>
              </a:rPr>
              <a:t>1</a:t>
            </a:r>
            <a:r>
              <a:rPr lang="zh-CN" altLang="en-US" sz="2800" b="1" i="1" dirty="0">
                <a:solidFill>
                  <a:srgbClr val="FF0000"/>
                </a:solidFill>
                <a:latin typeface="Times New Roman" panose="02020603050405020304" pitchFamily="18" charset="0"/>
              </a:rPr>
              <a:t>+U</a:t>
            </a:r>
            <a:r>
              <a:rPr lang="zh-CN" altLang="en-US" sz="2800" b="1" baseline="-25000" dirty="0">
                <a:solidFill>
                  <a:srgbClr val="FF0000"/>
                </a:solidFill>
                <a:latin typeface="Times New Roman" panose="02020603050405020304" pitchFamily="18" charset="0"/>
              </a:rPr>
              <a:t>2</a:t>
            </a:r>
          </a:p>
        </p:txBody>
      </p:sp>
      <p:grpSp>
        <p:nvGrpSpPr>
          <p:cNvPr id="27" name="组合 26"/>
          <p:cNvGrpSpPr/>
          <p:nvPr/>
        </p:nvGrpSpPr>
        <p:grpSpPr>
          <a:xfrm>
            <a:off x="2607732" y="1289381"/>
            <a:ext cx="3362061" cy="2197100"/>
            <a:chOff x="2224882" y="1346730"/>
            <a:chExt cx="3744912" cy="2736850"/>
          </a:xfrm>
        </p:grpSpPr>
        <p:grpSp>
          <p:nvGrpSpPr>
            <p:cNvPr id="5" name="组合 32771"/>
            <p:cNvGrpSpPr/>
            <p:nvPr/>
          </p:nvGrpSpPr>
          <p:grpSpPr bwMode="auto">
            <a:xfrm>
              <a:off x="2224882" y="1346730"/>
              <a:ext cx="3744912" cy="2736850"/>
              <a:chOff x="-5" y="0"/>
              <a:chExt cx="2359" cy="1724"/>
            </a:xfrm>
          </p:grpSpPr>
          <p:sp>
            <p:nvSpPr>
              <p:cNvPr id="6" name="矩形 32772"/>
              <p:cNvSpPr>
                <a:spLocks noChangeArrowheads="1"/>
              </p:cNvSpPr>
              <p:nvPr/>
            </p:nvSpPr>
            <p:spPr bwMode="auto">
              <a:xfrm>
                <a:off x="-5" y="550"/>
                <a:ext cx="2359" cy="1089"/>
              </a:xfrm>
              <a:prstGeom prst="rect">
                <a:avLst/>
              </a:prstGeom>
              <a:noFill/>
              <a:ln w="28575">
                <a:solidFill>
                  <a:schemeClr val="tx1"/>
                </a:solidFill>
                <a:miter lim="800000"/>
              </a:ln>
              <a:extLst>
                <a:ext uri="{909E8E84-426E-40DD-AFC4-6F175D3DCCD1}">
                  <a14:hiddenFill xmlns:a14="http://schemas.microsoft.com/office/drawing/2010/main" xmlns="">
                    <a:solidFill>
                      <a:srgbClr val="FFFFFF"/>
                    </a:solidFill>
                  </a14:hiddenFill>
                </a:ext>
              </a:extLst>
            </p:spPr>
            <p:txBody>
              <a:bodyPr/>
              <a:lstStyle/>
              <a:p>
                <a:endParaRPr lang="zh-CN" altLang="en-US"/>
              </a:p>
            </p:txBody>
          </p:sp>
          <p:sp>
            <p:nvSpPr>
              <p:cNvPr id="7" name="AutoShape 21"/>
              <p:cNvSpPr>
                <a:spLocks noChangeArrowheads="1"/>
              </p:cNvSpPr>
              <p:nvPr/>
            </p:nvSpPr>
            <p:spPr bwMode="auto">
              <a:xfrm>
                <a:off x="590" y="318"/>
                <a:ext cx="309" cy="306"/>
              </a:xfrm>
              <a:prstGeom prst="flowChartSummingJunction">
                <a:avLst/>
              </a:prstGeom>
              <a:solidFill>
                <a:schemeClr val="bg1"/>
              </a:solidFill>
              <a:ln w="25400">
                <a:solidFill>
                  <a:schemeClr val="tx1"/>
                </a:solidFill>
                <a:round/>
              </a:ln>
            </p:spPr>
            <p:txBody>
              <a:bodyPr wrap="none" anchor="ctr"/>
              <a:lstStyle/>
              <a:p>
                <a:endParaRPr lang="zh-CN" altLang="en-US" sz="1800">
                  <a:solidFill>
                    <a:srgbClr val="000000"/>
                  </a:solidFill>
                  <a:latin typeface="Calibri" panose="020F0502020204030204" pitchFamily="34" charset="0"/>
                </a:endParaRPr>
              </a:p>
            </p:txBody>
          </p:sp>
          <p:sp>
            <p:nvSpPr>
              <p:cNvPr id="8" name="文本框 32774"/>
              <p:cNvSpPr txBox="1">
                <a:spLocks noChangeArrowheads="1"/>
              </p:cNvSpPr>
              <p:nvPr/>
            </p:nvSpPr>
            <p:spPr bwMode="auto">
              <a:xfrm>
                <a:off x="1542" y="0"/>
                <a:ext cx="310"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2</a:t>
                </a:r>
              </a:p>
            </p:txBody>
          </p:sp>
          <p:grpSp>
            <p:nvGrpSpPr>
              <p:cNvPr id="9" name="组合 32775"/>
              <p:cNvGrpSpPr/>
              <p:nvPr/>
            </p:nvGrpSpPr>
            <p:grpSpPr bwMode="auto">
              <a:xfrm>
                <a:off x="522" y="1463"/>
                <a:ext cx="283" cy="170"/>
                <a:chOff x="0" y="0"/>
                <a:chExt cx="256" cy="142"/>
              </a:xfrm>
            </p:grpSpPr>
            <p:sp>
              <p:nvSpPr>
                <p:cNvPr id="16"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17"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8"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en-US" sz="1800"/>
                </a:p>
              </p:txBody>
            </p:sp>
          </p:grpSp>
          <p:grpSp>
            <p:nvGrpSpPr>
              <p:cNvPr id="10" name="组合 32779"/>
              <p:cNvGrpSpPr/>
              <p:nvPr/>
            </p:nvGrpSpPr>
            <p:grpSpPr bwMode="auto">
              <a:xfrm>
                <a:off x="1587" y="1384"/>
                <a:ext cx="85" cy="340"/>
                <a:chOff x="0" y="0"/>
                <a:chExt cx="85" cy="340"/>
              </a:xfrm>
            </p:grpSpPr>
            <p:sp>
              <p:nvSpPr>
                <p:cNvPr id="13" name="Rectangle 19"/>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14" name="Line 20"/>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5" name="Line 21"/>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11" name="AutoShape 21"/>
              <p:cNvSpPr>
                <a:spLocks noChangeArrowheads="1"/>
              </p:cNvSpPr>
              <p:nvPr/>
            </p:nvSpPr>
            <p:spPr bwMode="auto">
              <a:xfrm>
                <a:off x="1551" y="318"/>
                <a:ext cx="309" cy="306"/>
              </a:xfrm>
              <a:prstGeom prst="flowChartSummingJunction">
                <a:avLst/>
              </a:prstGeom>
              <a:solidFill>
                <a:schemeClr val="bg1"/>
              </a:solidFill>
              <a:ln w="25400">
                <a:solidFill>
                  <a:schemeClr val="tx1"/>
                </a:solidFill>
                <a:round/>
              </a:ln>
            </p:spPr>
            <p:txBody>
              <a:bodyPr wrap="none" anchor="ctr"/>
              <a:lstStyle/>
              <a:p>
                <a:endParaRPr lang="zh-CN" altLang="en-US" sz="1800">
                  <a:solidFill>
                    <a:srgbClr val="000000"/>
                  </a:solidFill>
                  <a:latin typeface="Calibri" panose="020F0502020204030204" pitchFamily="34" charset="0"/>
                </a:endParaRPr>
              </a:p>
            </p:txBody>
          </p:sp>
          <p:sp>
            <p:nvSpPr>
              <p:cNvPr id="12" name="文本框 32784"/>
              <p:cNvSpPr txBox="1">
                <a:spLocks noChangeArrowheads="1"/>
              </p:cNvSpPr>
              <p:nvPr/>
            </p:nvSpPr>
            <p:spPr bwMode="auto">
              <a:xfrm>
                <a:off x="613" y="0"/>
                <a:ext cx="310"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1</a:t>
                </a:r>
              </a:p>
            </p:txBody>
          </p:sp>
        </p:grpSp>
        <p:grpSp>
          <p:nvGrpSpPr>
            <p:cNvPr id="19" name="组合 18"/>
            <p:cNvGrpSpPr/>
            <p:nvPr/>
          </p:nvGrpSpPr>
          <p:grpSpPr bwMode="auto">
            <a:xfrm>
              <a:off x="2334419" y="2319867"/>
              <a:ext cx="3635375" cy="1131887"/>
              <a:chOff x="0" y="0"/>
              <a:chExt cx="2290" cy="713"/>
            </a:xfrm>
          </p:grpSpPr>
          <p:sp>
            <p:nvSpPr>
              <p:cNvPr id="20" name="直接连接符 32786"/>
              <p:cNvSpPr>
                <a:spLocks noChangeShapeType="1"/>
              </p:cNvSpPr>
              <p:nvPr/>
            </p:nvSpPr>
            <p:spPr bwMode="auto">
              <a:xfrm>
                <a:off x="1134" y="0"/>
                <a:ext cx="0" cy="294"/>
              </a:xfrm>
              <a:prstGeom prst="line">
                <a:avLst/>
              </a:prstGeom>
              <a:noFill/>
              <a:ln w="1905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1" name="直接连接符 32787"/>
              <p:cNvSpPr>
                <a:spLocks noChangeShapeType="1"/>
              </p:cNvSpPr>
              <p:nvPr/>
            </p:nvSpPr>
            <p:spPr bwMode="auto">
              <a:xfrm>
                <a:off x="0" y="181"/>
                <a:ext cx="1088" cy="0"/>
              </a:xfrm>
              <a:prstGeom prst="line">
                <a:avLst/>
              </a:prstGeom>
              <a:noFill/>
              <a:ln w="28575">
                <a:solidFill>
                  <a:schemeClr val="tx1"/>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2" name="直接连接符 32788"/>
              <p:cNvSpPr>
                <a:spLocks noChangeShapeType="1"/>
              </p:cNvSpPr>
              <p:nvPr/>
            </p:nvSpPr>
            <p:spPr bwMode="auto">
              <a:xfrm>
                <a:off x="1202" y="204"/>
                <a:ext cx="1088" cy="0"/>
              </a:xfrm>
              <a:prstGeom prst="line">
                <a:avLst/>
              </a:prstGeom>
              <a:noFill/>
              <a:ln w="28575">
                <a:solidFill>
                  <a:schemeClr val="tx1"/>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3" name="直接连接符 32789"/>
              <p:cNvSpPr>
                <a:spLocks noChangeShapeType="1"/>
              </p:cNvSpPr>
              <p:nvPr/>
            </p:nvSpPr>
            <p:spPr bwMode="auto">
              <a:xfrm>
                <a:off x="23" y="567"/>
                <a:ext cx="2200" cy="0"/>
              </a:xfrm>
              <a:prstGeom prst="line">
                <a:avLst/>
              </a:prstGeom>
              <a:noFill/>
              <a:ln w="28575">
                <a:solidFill>
                  <a:schemeClr val="tx1"/>
                </a:solidFill>
                <a:round/>
                <a:headEnd type="triangle" w="med" len="lg"/>
                <a:tailEnd type="triangle" w="med" len="lg"/>
              </a:ln>
              <a:extLst>
                <a:ext uri="{909E8E84-426E-40DD-AFC4-6F175D3DCCD1}">
                  <a14:hiddenFill xmlns:a14="http://schemas.microsoft.com/office/drawing/2010/main" xmlns="">
                    <a:noFill/>
                  </a14:hiddenFill>
                </a:ext>
              </a:extLst>
            </p:spPr>
            <p:txBody>
              <a:bodyPr/>
              <a:lstStyle/>
              <a:p>
                <a:endParaRPr lang="zh-CN" altLang="en-US"/>
              </a:p>
            </p:txBody>
          </p:sp>
          <p:sp>
            <p:nvSpPr>
              <p:cNvPr id="24" name="矩形 32790"/>
              <p:cNvSpPr>
                <a:spLocks noChangeArrowheads="1"/>
              </p:cNvSpPr>
              <p:nvPr/>
            </p:nvSpPr>
            <p:spPr bwMode="auto">
              <a:xfrm>
                <a:off x="998" y="386"/>
                <a:ext cx="278" cy="32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i="1" dirty="0">
                    <a:solidFill>
                      <a:srgbClr val="CC0000"/>
                    </a:solidFill>
                    <a:latin typeface="Times New Roman" panose="02020603050405020304" pitchFamily="18" charset="0"/>
                  </a:rPr>
                  <a:t>U</a:t>
                </a:r>
              </a:p>
            </p:txBody>
          </p:sp>
          <p:sp>
            <p:nvSpPr>
              <p:cNvPr id="25" name="矩形 32791"/>
              <p:cNvSpPr>
                <a:spLocks noChangeArrowheads="1"/>
              </p:cNvSpPr>
              <p:nvPr/>
            </p:nvSpPr>
            <p:spPr bwMode="auto">
              <a:xfrm>
                <a:off x="454" y="23"/>
                <a:ext cx="354" cy="32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i="1" dirty="0">
                    <a:solidFill>
                      <a:srgbClr val="CC0000"/>
                    </a:solidFill>
                    <a:latin typeface="Times New Roman" panose="02020603050405020304" pitchFamily="18" charset="0"/>
                  </a:rPr>
                  <a:t>U</a:t>
                </a:r>
                <a:r>
                  <a:rPr lang="zh-CN" altLang="en-US" sz="2800" b="1" baseline="-25000" dirty="0">
                    <a:solidFill>
                      <a:srgbClr val="CC0000"/>
                    </a:solidFill>
                    <a:latin typeface="Times New Roman" panose="02020603050405020304" pitchFamily="18" charset="0"/>
                  </a:rPr>
                  <a:t>1</a:t>
                </a:r>
              </a:p>
            </p:txBody>
          </p:sp>
          <p:sp>
            <p:nvSpPr>
              <p:cNvPr id="26" name="矩形 32792"/>
              <p:cNvSpPr>
                <a:spLocks noChangeArrowheads="1"/>
              </p:cNvSpPr>
              <p:nvPr/>
            </p:nvSpPr>
            <p:spPr bwMode="auto">
              <a:xfrm>
                <a:off x="1542" y="23"/>
                <a:ext cx="354" cy="32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800" b="1" i="1">
                    <a:solidFill>
                      <a:srgbClr val="CC0000"/>
                    </a:solidFill>
                    <a:latin typeface="Times New Roman" panose="02020603050405020304" pitchFamily="18" charset="0"/>
                  </a:rPr>
                  <a:t>U</a:t>
                </a:r>
                <a:r>
                  <a:rPr lang="zh-CN" altLang="en-US" sz="2800" b="1" baseline="-25000">
                    <a:solidFill>
                      <a:srgbClr val="CC0000"/>
                    </a:solidFill>
                    <a:latin typeface="Times New Roman" panose="02020603050405020304" pitchFamily="18" charset="0"/>
                  </a:rPr>
                  <a:t>2</a:t>
                </a:r>
                <a:endParaRPr lang="en-US" altLang="zh-CN" sz="2800" b="1" baseline="-25000">
                  <a:solidFill>
                    <a:srgbClr val="CC0000"/>
                  </a:solidFill>
                  <a:latin typeface="Times New Roman" panose="02020603050405020304" pitchFamily="18" charset="0"/>
                </a:endParaRPr>
              </a:p>
            </p:txBody>
          </p:sp>
        </p:grpSp>
      </p:grpSp>
      <p:sp>
        <p:nvSpPr>
          <p:cNvPr id="28" name="Rectangle 22"/>
          <p:cNvSpPr>
            <a:spLocks noChangeArrowheads="1"/>
          </p:cNvSpPr>
          <p:nvPr/>
        </p:nvSpPr>
        <p:spPr bwMode="auto">
          <a:xfrm>
            <a:off x="524934" y="4199104"/>
            <a:ext cx="7780866" cy="461665"/>
          </a:xfrm>
          <a:prstGeom prst="rect">
            <a:avLst/>
          </a:prstGeom>
          <a:noFill/>
          <a:ln>
            <a:noFill/>
          </a:ln>
        </p:spPr>
        <p:txBody>
          <a:bodyPr wrap="square">
            <a:spAutoFit/>
          </a:bodyPr>
          <a:lstStyle/>
          <a:p>
            <a:pPr eaLnBrk="0" hangingPunct="0">
              <a:spcBef>
                <a:spcPct val="50000"/>
              </a:spcBef>
            </a:pPr>
            <a:r>
              <a:rPr lang="zh-CN" altLang="en-US" sz="2400" dirty="0" smtClean="0">
                <a:latin typeface="微软雅黑" panose="020B0503020204020204" charset="-122"/>
                <a:ea typeface="微软雅黑" panose="020B0503020204020204" charset="-122"/>
              </a:rPr>
              <a:t>并联电路中，各支路电压和总电压又有什么关系呢？</a:t>
            </a:r>
            <a:endParaRPr lang="zh-CN" altLang="en-US" sz="2400" dirty="0">
              <a:latin typeface="微软雅黑" panose="020B0503020204020204" charset="-122"/>
              <a:ea typeface="微软雅黑" panose="020B050302020402020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4"/>
          <p:cNvSpPr>
            <a:spLocks noChangeArrowheads="1"/>
          </p:cNvSpPr>
          <p:nvPr/>
        </p:nvSpPr>
        <p:spPr bwMode="auto">
          <a:xfrm>
            <a:off x="521229" y="142875"/>
            <a:ext cx="4042130" cy="52321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algn="l" rtl="0" latinLnBrk="1" hangingPunct="0"/>
            <a:r>
              <a:rPr lang="zh-CN" altLang="en-US" sz="2800" dirty="0">
                <a:solidFill>
                  <a:srgbClr val="000000"/>
                </a:solidFill>
                <a:latin typeface="微软雅黑" panose="020B0503020204020204" charset="-122"/>
                <a:ea typeface="微软雅黑" panose="020B0503020204020204" charset="-122"/>
              </a:rPr>
              <a:t>二</a:t>
            </a:r>
            <a:r>
              <a:rPr lang="zh-CN" altLang="en-US" sz="2800" dirty="0" smtClean="0">
                <a:solidFill>
                  <a:srgbClr val="000000"/>
                </a:solidFill>
                <a:latin typeface="微软雅黑" panose="020B0503020204020204" charset="-122"/>
                <a:ea typeface="微软雅黑" panose="020B0503020204020204" charset="-122"/>
              </a:rPr>
              <a:t>、并联电路</a:t>
            </a:r>
            <a:r>
              <a:rPr lang="zh-CN" altLang="en-US" sz="2800" dirty="0">
                <a:solidFill>
                  <a:srgbClr val="000000"/>
                </a:solidFill>
                <a:latin typeface="微软雅黑" panose="020B0503020204020204" charset="-122"/>
                <a:ea typeface="微软雅黑" panose="020B0503020204020204" charset="-122"/>
              </a:rPr>
              <a:t>的</a:t>
            </a:r>
            <a:r>
              <a:rPr lang="zh-CN" altLang="en-US" sz="2800" dirty="0" smtClean="0">
                <a:solidFill>
                  <a:srgbClr val="000000"/>
                </a:solidFill>
                <a:latin typeface="微软雅黑" panose="020B0503020204020204" charset="-122"/>
                <a:ea typeface="微软雅黑" panose="020B0503020204020204" charset="-122"/>
              </a:rPr>
              <a:t>电压规律</a:t>
            </a:r>
            <a:endParaRPr lang="zh-CN" altLang="en-US" sz="2800" dirty="0">
              <a:solidFill>
                <a:srgbClr val="000000"/>
              </a:solidFill>
              <a:latin typeface="微软雅黑" panose="020B0503020204020204" charset="-122"/>
              <a:ea typeface="微软雅黑" panose="020B0503020204020204" charset="-122"/>
            </a:endParaRPr>
          </a:p>
        </p:txBody>
      </p:sp>
      <p:sp>
        <p:nvSpPr>
          <p:cNvPr id="3" name="矩形 2"/>
          <p:cNvSpPr>
            <a:spLocks noChangeArrowheads="1"/>
          </p:cNvSpPr>
          <p:nvPr/>
        </p:nvSpPr>
        <p:spPr bwMode="auto">
          <a:xfrm>
            <a:off x="2271010" y="3756623"/>
            <a:ext cx="2683229" cy="46166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dirty="0">
                <a:latin typeface="微软雅黑" panose="020B0503020204020204" charset="-122"/>
                <a:ea typeface="微软雅黑" panose="020B0503020204020204" charset="-122"/>
              </a:rPr>
              <a:t>画出电路图</a:t>
            </a:r>
          </a:p>
        </p:txBody>
      </p:sp>
      <p:grpSp>
        <p:nvGrpSpPr>
          <p:cNvPr id="4" name="组合 3"/>
          <p:cNvGrpSpPr/>
          <p:nvPr/>
        </p:nvGrpSpPr>
        <p:grpSpPr bwMode="auto">
          <a:xfrm>
            <a:off x="5933549" y="2805429"/>
            <a:ext cx="2438400" cy="1799759"/>
            <a:chOff x="0" y="-10"/>
            <a:chExt cx="1838" cy="1835"/>
          </a:xfrm>
        </p:grpSpPr>
        <p:sp>
          <p:nvSpPr>
            <p:cNvPr id="5" name="矩形 30725"/>
            <p:cNvSpPr>
              <a:spLocks noChangeArrowheads="1"/>
            </p:cNvSpPr>
            <p:nvPr/>
          </p:nvSpPr>
          <p:spPr bwMode="auto">
            <a:xfrm>
              <a:off x="0" y="658"/>
              <a:ext cx="1838" cy="998"/>
            </a:xfrm>
            <a:prstGeom prst="rect">
              <a:avLst/>
            </a:prstGeom>
            <a:solidFill>
              <a:schemeClr val="bg1"/>
            </a:solidFill>
            <a:ln w="28575">
              <a:solidFill>
                <a:schemeClr val="tx1"/>
              </a:solidFill>
              <a:miter lim="800000"/>
            </a:ln>
          </p:spPr>
          <p:txBody>
            <a:bodyPr/>
            <a:lstStyle/>
            <a:p>
              <a:endParaRPr lang="zh-CN" altLang="en-US"/>
            </a:p>
          </p:txBody>
        </p:sp>
        <p:sp>
          <p:nvSpPr>
            <p:cNvPr id="6" name="矩形 30726"/>
            <p:cNvSpPr>
              <a:spLocks noChangeArrowheads="1"/>
            </p:cNvSpPr>
            <p:nvPr/>
          </p:nvSpPr>
          <p:spPr bwMode="auto">
            <a:xfrm>
              <a:off x="386" y="340"/>
              <a:ext cx="1089" cy="635"/>
            </a:xfrm>
            <a:prstGeom prst="rect">
              <a:avLst/>
            </a:prstGeom>
            <a:solidFill>
              <a:schemeClr val="bg1"/>
            </a:solidFill>
            <a:ln w="28575">
              <a:solidFill>
                <a:schemeClr val="tx1"/>
              </a:solidFill>
              <a:miter lim="800000"/>
            </a:ln>
          </p:spPr>
          <p:txBody>
            <a:bodyPr/>
            <a:lstStyle/>
            <a:p>
              <a:endParaRPr lang="zh-CN" altLang="en-US"/>
            </a:p>
          </p:txBody>
        </p:sp>
        <p:sp>
          <p:nvSpPr>
            <p:cNvPr id="7" name="AutoShape 187"/>
            <p:cNvSpPr>
              <a:spLocks noChangeArrowheads="1"/>
            </p:cNvSpPr>
            <p:nvPr/>
          </p:nvSpPr>
          <p:spPr bwMode="auto">
            <a:xfrm>
              <a:off x="778" y="181"/>
              <a:ext cx="311" cy="300"/>
            </a:xfrm>
            <a:prstGeom prst="flowChartSummingJunction">
              <a:avLst/>
            </a:prstGeom>
            <a:solidFill>
              <a:srgbClr val="FFFFFF"/>
            </a:solidFill>
            <a:ln w="28575">
              <a:solidFill>
                <a:schemeClr val="tx1"/>
              </a:solidFill>
              <a:round/>
            </a:ln>
          </p:spPr>
          <p:txBody>
            <a:bodyPr wrap="none" anchor="ctr"/>
            <a:lstStyle/>
            <a:p>
              <a:endParaRPr lang="zh-CN" altLang="en-US" sz="1800"/>
            </a:p>
          </p:txBody>
        </p:sp>
        <p:sp>
          <p:nvSpPr>
            <p:cNvPr id="8" name="AutoShape 187"/>
            <p:cNvSpPr>
              <a:spLocks noChangeArrowheads="1"/>
            </p:cNvSpPr>
            <p:nvPr/>
          </p:nvSpPr>
          <p:spPr bwMode="auto">
            <a:xfrm>
              <a:off x="771" y="834"/>
              <a:ext cx="311" cy="300"/>
            </a:xfrm>
            <a:prstGeom prst="flowChartSummingJunction">
              <a:avLst/>
            </a:prstGeom>
            <a:solidFill>
              <a:srgbClr val="FFFFFF"/>
            </a:solidFill>
            <a:ln w="28575">
              <a:solidFill>
                <a:schemeClr val="tx1"/>
              </a:solidFill>
              <a:round/>
            </a:ln>
          </p:spPr>
          <p:txBody>
            <a:bodyPr wrap="none" anchor="ctr"/>
            <a:lstStyle/>
            <a:p>
              <a:endParaRPr lang="zh-CN" altLang="en-US" sz="1800"/>
            </a:p>
          </p:txBody>
        </p:sp>
        <p:grpSp>
          <p:nvGrpSpPr>
            <p:cNvPr id="9" name="组合 30729"/>
            <p:cNvGrpSpPr/>
            <p:nvPr/>
          </p:nvGrpSpPr>
          <p:grpSpPr bwMode="auto">
            <a:xfrm flipH="1">
              <a:off x="477" y="1497"/>
              <a:ext cx="85" cy="328"/>
              <a:chOff x="0" y="0"/>
              <a:chExt cx="85" cy="340"/>
            </a:xfrm>
          </p:grpSpPr>
          <p:sp>
            <p:nvSpPr>
              <p:cNvPr id="18" name="Rectangle 23"/>
              <p:cNvSpPr>
                <a:spLocks noChangeArrowheads="1"/>
              </p:cNvSpPr>
              <p:nvPr/>
            </p:nvSpPr>
            <p:spPr bwMode="auto">
              <a:xfrm>
                <a:off x="0" y="113"/>
                <a:ext cx="85" cy="8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19" name="Line 24"/>
              <p:cNvSpPr>
                <a:spLocks noChangeShapeType="1"/>
              </p:cNvSpPr>
              <p:nvPr/>
            </p:nvSpPr>
            <p:spPr bwMode="auto">
              <a:xfrm>
                <a:off x="0" y="0"/>
                <a:ext cx="0" cy="340"/>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0" name="Line 25"/>
              <p:cNvSpPr>
                <a:spLocks noChangeShapeType="1"/>
              </p:cNvSpPr>
              <p:nvPr/>
            </p:nvSpPr>
            <p:spPr bwMode="auto">
              <a:xfrm>
                <a:off x="85" y="85"/>
                <a:ext cx="0" cy="170"/>
              </a:xfrm>
              <a:prstGeom prst="line">
                <a:avLst/>
              </a:prstGeom>
              <a:noFill/>
              <a:ln w="3810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10" name="Text Box 109"/>
            <p:cNvSpPr txBox="1">
              <a:spLocks noChangeArrowheads="1"/>
            </p:cNvSpPr>
            <p:nvPr/>
          </p:nvSpPr>
          <p:spPr bwMode="auto">
            <a:xfrm>
              <a:off x="1082" y="-10"/>
              <a:ext cx="341" cy="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1</a:t>
              </a:r>
            </a:p>
          </p:txBody>
        </p:sp>
        <p:grpSp>
          <p:nvGrpSpPr>
            <p:cNvPr id="11" name="组合 30734"/>
            <p:cNvGrpSpPr/>
            <p:nvPr/>
          </p:nvGrpSpPr>
          <p:grpSpPr bwMode="auto">
            <a:xfrm>
              <a:off x="1134" y="1565"/>
              <a:ext cx="283" cy="165"/>
              <a:chOff x="0" y="0"/>
              <a:chExt cx="256" cy="142"/>
            </a:xfrm>
          </p:grpSpPr>
          <p:sp>
            <p:nvSpPr>
              <p:cNvPr id="15" name="Rectangle 15"/>
              <p:cNvSpPr>
                <a:spLocks noChangeArrowheads="1"/>
              </p:cNvSpPr>
              <p:nvPr/>
            </p:nvSpPr>
            <p:spPr bwMode="auto">
              <a:xfrm>
                <a:off x="29" y="0"/>
                <a:ext cx="226" cy="14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zh-CN" altLang="en-US" sz="1800"/>
              </a:p>
            </p:txBody>
          </p:sp>
          <p:sp>
            <p:nvSpPr>
              <p:cNvPr id="16" name="Line 16"/>
              <p:cNvSpPr>
                <a:spLocks noChangeShapeType="1"/>
              </p:cNvSpPr>
              <p:nvPr/>
            </p:nvSpPr>
            <p:spPr bwMode="auto">
              <a:xfrm flipV="1">
                <a:off x="29" y="0"/>
                <a:ext cx="227" cy="86"/>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17" name="Oval 17"/>
              <p:cNvSpPr>
                <a:spLocks noChangeArrowheads="1"/>
              </p:cNvSpPr>
              <p:nvPr/>
            </p:nvSpPr>
            <p:spPr bwMode="auto">
              <a:xfrm>
                <a:off x="0" y="57"/>
                <a:ext cx="57" cy="56"/>
              </a:xfrm>
              <a:prstGeom prst="ellipse">
                <a:avLst/>
              </a:prstGeom>
              <a:solidFill>
                <a:srgbClr val="FFFFFF"/>
              </a:solidFill>
              <a:ln w="28575">
                <a:solidFill>
                  <a:schemeClr val="tx1"/>
                </a:solidFill>
                <a:round/>
              </a:ln>
            </p:spPr>
            <p:txBody>
              <a:bodyPr wrap="none" anchor="ctr"/>
              <a:lstStyle/>
              <a:p>
                <a:endParaRPr lang="zh-CN" altLang="en-US" sz="1800"/>
              </a:p>
            </p:txBody>
          </p:sp>
        </p:grpSp>
        <p:sp>
          <p:nvSpPr>
            <p:cNvPr id="12" name="Text Box 109"/>
            <p:cNvSpPr txBox="1">
              <a:spLocks noChangeArrowheads="1"/>
            </p:cNvSpPr>
            <p:nvPr/>
          </p:nvSpPr>
          <p:spPr bwMode="auto">
            <a:xfrm>
              <a:off x="1112" y="658"/>
              <a:ext cx="341" cy="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a:defRPr sz="2000">
                  <a:solidFill>
                    <a:schemeClr val="tx1"/>
                  </a:solidFill>
                  <a:latin typeface="Arial" panose="020B0604020202020204" pitchFamily="34" charset="0"/>
                  <a:ea typeface="宋体" panose="02010600030101010101" pitchFamily="2" charset="-122"/>
                </a:defRPr>
              </a:lvl2pPr>
              <a:lvl3pPr>
                <a:defRPr sz="2000">
                  <a:solidFill>
                    <a:schemeClr val="tx1"/>
                  </a:solidFill>
                  <a:latin typeface="Arial" panose="020B0604020202020204" pitchFamily="34" charset="0"/>
                  <a:ea typeface="宋体" panose="02010600030101010101" pitchFamily="2" charset="-122"/>
                </a:defRPr>
              </a:lvl3pPr>
              <a:lvl4pPr>
                <a:defRPr sz="2000">
                  <a:solidFill>
                    <a:schemeClr val="tx1"/>
                  </a:solidFill>
                  <a:latin typeface="Arial" panose="020B0604020202020204" pitchFamily="34" charset="0"/>
                  <a:ea typeface="宋体" panose="02010600030101010101" pitchFamily="2" charset="-122"/>
                </a:defRPr>
              </a:lvl4pPr>
              <a:lvl5pPr>
                <a:defRPr sz="2000">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sz="2000">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400" b="1" dirty="0">
                  <a:latin typeface="Times New Roman" panose="02020603050405020304" pitchFamily="18" charset="0"/>
                </a:rPr>
                <a:t>L</a:t>
              </a:r>
              <a:r>
                <a:rPr lang="en-US" altLang="zh-CN" sz="2400" b="1" baseline="-25000" dirty="0">
                  <a:latin typeface="Times New Roman" panose="02020603050405020304" pitchFamily="18" charset="0"/>
                </a:rPr>
                <a:t>2</a:t>
              </a:r>
            </a:p>
          </p:txBody>
        </p:sp>
        <p:sp>
          <p:nvSpPr>
            <p:cNvPr id="13" name="Oval 125"/>
            <p:cNvSpPr>
              <a:spLocks noChangeArrowheads="1"/>
            </p:cNvSpPr>
            <p:nvPr/>
          </p:nvSpPr>
          <p:spPr bwMode="auto">
            <a:xfrm rot="5400000" flipV="1">
              <a:off x="1441" y="622"/>
              <a:ext cx="55" cy="57"/>
            </a:xfrm>
            <a:prstGeom prst="ellipse">
              <a:avLst/>
            </a:pr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vert="eaVert" wrap="none" anchor="ctr"/>
            <a:lstStyle/>
            <a:p>
              <a:endParaRPr lang="zh-CN" altLang="en-US" sz="1800"/>
            </a:p>
          </p:txBody>
        </p:sp>
        <p:sp>
          <p:nvSpPr>
            <p:cNvPr id="14" name="Oval 125"/>
            <p:cNvSpPr>
              <a:spLocks noChangeArrowheads="1"/>
            </p:cNvSpPr>
            <p:nvPr/>
          </p:nvSpPr>
          <p:spPr bwMode="auto">
            <a:xfrm rot="5400000" flipV="1">
              <a:off x="341" y="622"/>
              <a:ext cx="55" cy="57"/>
            </a:xfrm>
            <a:prstGeom prst="ellipse">
              <a:avLst/>
            </a:prstGeom>
            <a:solidFill>
              <a:schemeClr val="tx1"/>
            </a:solidFill>
            <a:ln>
              <a:noFill/>
            </a:ln>
            <a:extLst>
              <a:ext uri="{91240B29-F687-4F45-9708-019B960494DF}">
                <a14:hiddenLine xmlns:a14="http://schemas.microsoft.com/office/drawing/2010/main" xmlns="" w="9525">
                  <a:solidFill>
                    <a:srgbClr val="000000"/>
                  </a:solidFill>
                  <a:round/>
                </a14:hiddenLine>
              </a:ext>
            </a:extLst>
          </p:spPr>
          <p:txBody>
            <a:bodyPr vert="eaVert" wrap="none" anchor="ctr"/>
            <a:lstStyle/>
            <a:p>
              <a:endParaRPr lang="zh-CN" altLang="en-US" sz="1800"/>
            </a:p>
          </p:txBody>
        </p:sp>
      </p:grpSp>
      <p:sp>
        <p:nvSpPr>
          <p:cNvPr id="25" name="Rectangle 5"/>
          <p:cNvSpPr>
            <a:spLocks noChangeArrowheads="1"/>
          </p:cNvSpPr>
          <p:nvPr/>
        </p:nvSpPr>
        <p:spPr bwMode="auto">
          <a:xfrm>
            <a:off x="519113" y="1035425"/>
            <a:ext cx="7567777" cy="1042721"/>
          </a:xfrm>
          <a:prstGeom prst="rect">
            <a:avLst/>
          </a:prstGeom>
          <a:noFill/>
          <a:ln w="12700" cap="flat">
            <a:noFill/>
            <a:miter lim="400000"/>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numCol="1" anchor="t">
            <a:spAutoFit/>
          </a:bodyPr>
          <a:lstStyle/>
          <a:p>
            <a:pPr algn="l">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1</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．各支路两端的电压与电源两端电压的关系是怎样的？</a:t>
            </a:r>
          </a:p>
          <a:p>
            <a:pPr algn="l">
              <a:lnSpc>
                <a:spcPct val="150000"/>
              </a:lnSpc>
            </a:pPr>
            <a:r>
              <a:rPr lang="en-US" altLang="zh-CN" sz="2400" dirty="0">
                <a:solidFill>
                  <a:schemeClr val="tx1"/>
                </a:solidFill>
                <a:latin typeface="微软雅黑" panose="020B0503020204020204" charset="-122"/>
                <a:ea typeface="微软雅黑" panose="020B0503020204020204" charset="-122"/>
                <a:cs typeface="微软雅黑" panose="020B0503020204020204" charset="-122"/>
              </a:rPr>
              <a:t>2</a:t>
            </a:r>
            <a:r>
              <a:rPr lang="zh-CN" altLang="en-US" sz="2400" dirty="0">
                <a:solidFill>
                  <a:schemeClr val="tx1"/>
                </a:solidFill>
                <a:latin typeface="微软雅黑" panose="020B0503020204020204" charset="-122"/>
                <a:ea typeface="微软雅黑" panose="020B0503020204020204" charset="-122"/>
                <a:cs typeface="微软雅黑" panose="020B0503020204020204" charset="-122"/>
              </a:rPr>
              <a:t>．与串联电路中的电压关系一样吗？</a:t>
            </a:r>
          </a:p>
        </p:txBody>
      </p:sp>
      <p:sp>
        <p:nvSpPr>
          <p:cNvPr id="26" name="Rectangle 4"/>
          <p:cNvSpPr>
            <a:spLocks noChangeArrowheads="1"/>
          </p:cNvSpPr>
          <p:nvPr/>
        </p:nvSpPr>
        <p:spPr bwMode="auto">
          <a:xfrm>
            <a:off x="578380" y="666093"/>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提出问题</a:t>
            </a:r>
            <a:endParaRPr lang="zh-CN" altLang="en-US" sz="2400" b="1" dirty="0">
              <a:solidFill>
                <a:srgbClr val="007E27"/>
              </a:solidFill>
              <a:latin typeface="微软雅黑" panose="020B0503020204020204" charset="-122"/>
              <a:ea typeface="微软雅黑" panose="020B0503020204020204" charset="-122"/>
              <a:cs typeface="微软雅黑" panose="020B0503020204020204" charset="-122"/>
            </a:endParaRPr>
          </a:p>
        </p:txBody>
      </p:sp>
      <p:sp>
        <p:nvSpPr>
          <p:cNvPr id="28" name="矩形 27"/>
          <p:cNvSpPr/>
          <p:nvPr/>
        </p:nvSpPr>
        <p:spPr>
          <a:xfrm>
            <a:off x="336943" y="2718647"/>
            <a:ext cx="6861261" cy="461665"/>
          </a:xfrm>
          <a:prstGeom prst="rect">
            <a:avLst/>
          </a:prstGeom>
        </p:spPr>
        <p:txBody>
          <a:bodyPr wrap="square">
            <a:spAutoFit/>
          </a:bodyPr>
          <a:lstStyle/>
          <a:p>
            <a:pPr eaLnBrk="1" hangingPunct="1">
              <a:defRPr/>
            </a:pPr>
            <a:r>
              <a:rPr lang="zh-CN" altLang="en-US" sz="2400" dirty="0">
                <a:latin typeface="微软雅黑" panose="020B0503020204020204" charset="-122"/>
                <a:ea typeface="微软雅黑" panose="020B0503020204020204" charset="-122"/>
              </a:rPr>
              <a:t>①可能三个电压相等，②可能 </a:t>
            </a:r>
            <a:r>
              <a:rPr lang="en-US" altLang="zh-CN" sz="2400" i="1" dirty="0">
                <a:latin typeface="微软雅黑" panose="020B0503020204020204" charset="-122"/>
                <a:ea typeface="微软雅黑" panose="020B0503020204020204" charset="-122"/>
              </a:rPr>
              <a:t>U</a:t>
            </a:r>
            <a:r>
              <a:rPr lang="zh-CN" altLang="en-US" sz="2400" dirty="0">
                <a:latin typeface="微软雅黑" panose="020B0503020204020204" charset="-122"/>
                <a:ea typeface="微软雅黑" panose="020B0503020204020204" charset="-122"/>
              </a:rPr>
              <a:t>＝</a:t>
            </a:r>
            <a:r>
              <a:rPr lang="en-US" altLang="zh-CN" sz="2400" i="1" dirty="0">
                <a:latin typeface="微软雅黑" panose="020B0503020204020204" charset="-122"/>
                <a:ea typeface="微软雅黑" panose="020B0503020204020204" charset="-122"/>
              </a:rPr>
              <a:t>U</a:t>
            </a:r>
            <a:r>
              <a:rPr lang="en-US" altLang="zh-CN" sz="2400" baseline="-25000" dirty="0">
                <a:latin typeface="微软雅黑" panose="020B0503020204020204" charset="-122"/>
                <a:ea typeface="微软雅黑" panose="020B0503020204020204" charset="-122"/>
              </a:rPr>
              <a:t>1</a:t>
            </a:r>
            <a:r>
              <a:rPr lang="en-US" altLang="zh-CN" sz="2400" dirty="0">
                <a:latin typeface="微软雅黑" panose="020B0503020204020204" charset="-122"/>
                <a:ea typeface="微软雅黑" panose="020B0503020204020204" charset="-122"/>
              </a:rPr>
              <a:t>+</a:t>
            </a:r>
            <a:r>
              <a:rPr lang="en-US" altLang="zh-CN" sz="2400" i="1" dirty="0">
                <a:latin typeface="微软雅黑" panose="020B0503020204020204" charset="-122"/>
                <a:ea typeface="微软雅黑" panose="020B0503020204020204" charset="-122"/>
              </a:rPr>
              <a:t>U</a:t>
            </a:r>
            <a:r>
              <a:rPr lang="en-US" altLang="zh-CN" sz="2400" baseline="-25000" dirty="0">
                <a:latin typeface="微软雅黑" panose="020B0503020204020204" charset="-122"/>
                <a:ea typeface="微软雅黑" panose="020B0503020204020204" charset="-122"/>
              </a:rPr>
              <a:t>2</a:t>
            </a:r>
            <a:r>
              <a:rPr lang="zh-CN" altLang="en-US" sz="2400" b="1" dirty="0">
                <a:latin typeface="+mn-lt"/>
                <a:ea typeface="黑体" panose="02010609060101010101" pitchFamily="49" charset="-122"/>
              </a:rPr>
              <a:t>。</a:t>
            </a:r>
          </a:p>
        </p:txBody>
      </p:sp>
      <p:sp>
        <p:nvSpPr>
          <p:cNvPr id="29" name="Rectangle 4"/>
          <p:cNvSpPr>
            <a:spLocks noChangeArrowheads="1"/>
          </p:cNvSpPr>
          <p:nvPr/>
        </p:nvSpPr>
        <p:spPr bwMode="auto">
          <a:xfrm>
            <a:off x="521229" y="2243693"/>
            <a:ext cx="2637271" cy="368935"/>
          </a:xfrm>
          <a:prstGeom prst="rect">
            <a:avLst/>
          </a:prstGeom>
          <a:noFill/>
          <a:ln w="12700" cap="flat">
            <a:noFill/>
            <a:miter lim="400000"/>
          </a:ln>
          <a:effectLst/>
        </p:spPr>
        <p:txBody>
          <a:bodyPr wrap="squar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猜想</a:t>
            </a:r>
            <a:r>
              <a:rPr lang="zh-CN" altLang="en-US" sz="2400" b="1" dirty="0" smtClean="0">
                <a:solidFill>
                  <a:srgbClr val="007E27"/>
                </a:solidFill>
                <a:latin typeface="微软雅黑" panose="020B0503020204020204" charset="-122"/>
                <a:ea typeface="微软雅黑" panose="020B0503020204020204" charset="-122"/>
                <a:cs typeface="微软雅黑" panose="020B0503020204020204" charset="-122"/>
              </a:rPr>
              <a:t>假设┅</a:t>
            </a:r>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 ┅</a:t>
            </a:r>
          </a:p>
        </p:txBody>
      </p:sp>
      <p:sp>
        <p:nvSpPr>
          <p:cNvPr id="30" name="Rectangle 4"/>
          <p:cNvSpPr>
            <a:spLocks noChangeArrowheads="1"/>
          </p:cNvSpPr>
          <p:nvPr/>
        </p:nvSpPr>
        <p:spPr bwMode="auto">
          <a:xfrm>
            <a:off x="578380" y="3734106"/>
            <a:ext cx="1219200" cy="368935"/>
          </a:xfrm>
          <a:prstGeom prst="rect">
            <a:avLst/>
          </a:prstGeom>
          <a:noFill/>
          <a:ln w="12700" cap="flat">
            <a:noFill/>
            <a:miter lim="400000"/>
          </a:ln>
          <a:effectLst/>
        </p:spPr>
        <p:txBody>
          <a:bodyPr wrap="none" lIns="0" tIns="0" rIns="0" bIns="0" numCol="1" anchor="t">
            <a:spAutoFit/>
          </a:bodyPr>
          <a:lstStyle/>
          <a:p>
            <a:r>
              <a:rPr lang="zh-CN" altLang="en-US" sz="2400" b="1" dirty="0">
                <a:solidFill>
                  <a:srgbClr val="007E27"/>
                </a:solidFill>
                <a:latin typeface="微软雅黑" panose="020B0503020204020204" charset="-122"/>
                <a:ea typeface="微软雅黑" panose="020B0503020204020204" charset="-122"/>
                <a:cs typeface="微软雅黑" panose="020B0503020204020204" charset="-122"/>
              </a:rPr>
              <a:t>设计实验</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down)">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6" grpId="0" bldLvl="0" animBg="1"/>
      <p:bldP spid="28" grpId="0"/>
      <p:bldP spid="29" grpId="0" bldLvl="0" animBg="1"/>
      <p:bldP spid="30" grpId="0" bldLvl="0" animBg="1"/>
    </p:bldLst>
  </p:timing>
</p:sld>
</file>

<file path=ppt/theme/theme1.xml><?xml version="1.0" encoding="utf-8"?>
<a:theme xmlns:a="http://schemas.openxmlformats.org/drawingml/2006/main" name="Default">
  <a:themeElements>
    <a:clrScheme name="Default">
      <a:dk1>
        <a:srgbClr val="000000"/>
      </a:dk1>
      <a:lt1>
        <a:srgbClr val="F2F2F2"/>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BBE0E3"/>
      </a:accent1>
      <a:accent2>
        <a:srgbClr val="333399"/>
      </a:accent2>
      <a:accent3>
        <a:srgbClr val="8F8F8F"/>
      </a:accent3>
      <a:accent4>
        <a:srgbClr val="707070"/>
      </a:accent4>
      <a:accent5>
        <a:srgbClr val="DAEDEF"/>
      </a:accent5>
      <a:accent6>
        <a:srgbClr val="2D2D8A"/>
      </a:accent6>
      <a:hlink>
        <a:srgbClr val="0000FF"/>
      </a:hlink>
      <a:folHlink>
        <a:srgbClr val="FF00FF"/>
      </a:folHlink>
    </a:clrScheme>
    <a:fontScheme name="Default">
      <a:majorFont>
        <a:latin typeface="Helvetica Neue"/>
        <a:ea typeface="Helvetica Neue"/>
        <a:cs typeface="Helvetica Neue"/>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BBE0E3"/>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微软雅黑" panose="020B0503020204020204" charset="-122"/>
            <a:sym typeface="微软雅黑" panose="020B0503020204020204"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BBE0E3"/>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Arial" panose="020B0604020202020204"/>
            <a:ea typeface="Arial" panose="020B0604020202020204"/>
            <a:cs typeface="Arial" panose="020B0604020202020204"/>
            <a:sym typeface="Arial" panose="020B060402020202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956</Words>
  <Application>Microsoft Office PowerPoint</Application>
  <PresentationFormat>自定义</PresentationFormat>
  <Paragraphs>182</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Default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zxxk</dc:creator>
  <cp:lastModifiedBy>lenovo</cp:lastModifiedBy>
  <cp:revision>70</cp:revision>
  <dcterms:created xsi:type="dcterms:W3CDTF">2019-04-02T02:49:00Z</dcterms:created>
  <dcterms:modified xsi:type="dcterms:W3CDTF">2019-10-25T01:43:08Z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