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410" r:id="rId3"/>
    <p:sldId id="412" r:id="rId4"/>
    <p:sldId id="414" r:id="rId5"/>
    <p:sldId id="493" r:id="rId6"/>
    <p:sldId id="494" r:id="rId7"/>
    <p:sldId id="420" r:id="rId8"/>
    <p:sldId id="423" r:id="rId9"/>
    <p:sldId id="484" r:id="rId10"/>
    <p:sldId id="480" r:id="rId11"/>
    <p:sldId id="478" r:id="rId12"/>
    <p:sldId id="445" r:id="rId13"/>
    <p:sldId id="495" r:id="rId14"/>
    <p:sldId id="496" r:id="rId15"/>
    <p:sldId id="497" r:id="rId16"/>
    <p:sldId id="488" r:id="rId17"/>
    <p:sldId id="428" r:id="rId18"/>
    <p:sldId id="448" r:id="rId19"/>
    <p:sldId id="447" r:id="rId20"/>
    <p:sldId id="318" r:id="rId21"/>
    <p:sldId id="434" r:id="rId22"/>
    <p:sldId id="487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CC0099"/>
    <a:srgbClr val="333399"/>
    <a:srgbClr val="B2B2B2"/>
    <a:srgbClr val="BAECFE"/>
    <a:srgbClr val="CCECFF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96"/>
    <p:restoredTop sz="94660"/>
  </p:normalViewPr>
  <p:slideViewPr>
    <p:cSldViewPr showGuides="1">
      <p:cViewPr varScale="1">
        <p:scale>
          <a:sx n="103" d="100"/>
          <a:sy n="103" d="100"/>
        </p:scale>
        <p:origin x="-1674" y="-96"/>
      </p:cViewPr>
      <p:guideLst>
        <p:guide orient="horz"/>
        <p:guide pos="385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1896"/>
    </p:cViewPr>
  </p:sorterViewPr>
  <p:gridSpacing cx="73734613" cy="737346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rgbClr val="BAEC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9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235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289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7290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r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4099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102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8094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8094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mtClean="0"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fontAlgn="base"/>
            <a:fld id="{9A0DB2DC-4C9A-4742-B13C-FB6460FD3503}" type="slidenum">
              <a:rPr lang="en-US" altLang="zh-CN" strike="noStrike" noProof="1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algn="r" fontAlgn="base"/>
              <a:t>‹#›</a:t>
            </a:fld>
            <a:endParaRPr lang="en-US" altLang="zh-CN" strike="noStrike" noProof="1">
              <a:solidFill>
                <a:schemeClr val="bg2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EC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37171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1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1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1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1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2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3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4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5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6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7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8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79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0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1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2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3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4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59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72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371861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2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3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4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5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6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7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8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69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0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1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2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3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86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371875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6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7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8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79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0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1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2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3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4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5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6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87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00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371889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0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1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2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3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4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5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6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7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8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899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0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1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14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371903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4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5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6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7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8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09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0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1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2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3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4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5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28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371917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8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19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0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1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2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3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4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5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6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7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8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29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42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371931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2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3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4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5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6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7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8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39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40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41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42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943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72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273" name="Rectangle 249"/>
          <p:cNvSpPr>
            <a:spLocks noGrp="1" noRot="1"/>
          </p:cNvSpPr>
          <p:nvPr>
            <p:ph type="body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37196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196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196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0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0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0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1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1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1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8" name="Rectangle 10"/>
          <p:cNvSpPr>
            <a:spLocks noGrp="1"/>
          </p:cNvSpPr>
          <p:nvPr>
            <p:ph type="body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3799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 smtClean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 smtClean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99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en-US" alt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EC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 descr="花束"/>
          <p:cNvSpPr>
            <a:spLocks noChangeArrowheads="1"/>
          </p:cNvSpPr>
          <p:nvPr/>
        </p:nvSpPr>
        <p:spPr bwMode="auto">
          <a:xfrm>
            <a:off x="1547748" y="2924958"/>
            <a:ext cx="5832475" cy="6445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563972" dir="14049741" sx="125000" sy="125000" algn="tl" rotWithShape="0">
              <a:schemeClr val="bg2">
                <a:alpha val="80000"/>
              </a:schemeClr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长度和时间的测量</a:t>
            </a:r>
          </a:p>
        </p:txBody>
      </p:sp>
      <p:sp>
        <p:nvSpPr>
          <p:cNvPr id="5123" name="Text Box 3"/>
          <p:cNvSpPr txBox="1"/>
          <p:nvPr/>
        </p:nvSpPr>
        <p:spPr>
          <a:xfrm>
            <a:off x="971550" y="765175"/>
            <a:ext cx="3384550" cy="366713"/>
          </a:xfrm>
          <a:prstGeom prst="rect">
            <a:avLst/>
          </a:prstGeom>
          <a:noFill/>
          <a:ln w="15875">
            <a:noFill/>
          </a:ln>
        </p:spPr>
        <p:txBody>
          <a:bodyPr lIns="92075" tIns="46038" rIns="92075" bIns="46038" anchor="t">
            <a:spAutoFit/>
          </a:bodyPr>
          <a:lstStyle/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971700" y="1412832"/>
            <a:ext cx="7439025" cy="400752"/>
          </a:xfrm>
          <a:prstGeom prst="rect">
            <a:avLst/>
          </a:prstGeom>
          <a:noFill/>
          <a:ln w="15875">
            <a:noFill/>
          </a:ln>
        </p:spPr>
        <p:txBody>
          <a:bodyPr wrap="square" lIns="92075" tIns="46038" rIns="92075" bIns="460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初中物理人教</a:t>
            </a:r>
            <a:r>
              <a:rPr lang="en-US" altLang="zh-CN" sz="2000" dirty="0">
                <a:latin typeface="Arial" panose="020B0604020202020204" pitchFamily="34" charset="0"/>
                <a:ea typeface="宋体" panose="02010600030101010101" pitchFamily="2" charset="-122"/>
              </a:rPr>
              <a:t>2011</a:t>
            </a:r>
            <a:r>
              <a:rPr lang="zh-CN" alt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课标</a:t>
            </a:r>
            <a:r>
              <a:rPr lang="zh-CN" altLang="en-US" sz="2000" dirty="0" smtClean="0">
                <a:latin typeface="Arial" panose="020B0604020202020204" pitchFamily="34" charset="0"/>
                <a:ea typeface="宋体" panose="02010600030101010101" pitchFamily="2" charset="-122"/>
              </a:rPr>
              <a:t>版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/>
          <p:nvPr/>
        </p:nvSpPr>
        <p:spPr>
          <a:xfrm>
            <a:off x="107950" y="404813"/>
            <a:ext cx="9036050" cy="5908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       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刻度尺的正确使用归纳为五个字：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①选（量程、分度值）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②放（刻度尺贴近被测长度，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左边刻度线与物体 边缘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对齐</a:t>
            </a: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③看（视线与尺面垂直）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④读（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测量值要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估读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分度值下一位）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99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⑤记（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记录测量结果时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要写出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6600" b="1" dirty="0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4400" b="1">
              <a:solidFill>
                <a:srgbClr val="99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8" name="Text Box 11"/>
          <p:cNvSpPr txBox="1"/>
          <p:nvPr/>
        </p:nvSpPr>
        <p:spPr>
          <a:xfrm>
            <a:off x="5786438" y="4643438"/>
            <a:ext cx="15128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数字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39" name="Text Box 12"/>
          <p:cNvSpPr txBox="1"/>
          <p:nvPr/>
        </p:nvSpPr>
        <p:spPr>
          <a:xfrm>
            <a:off x="7072313" y="4643438"/>
            <a:ext cx="1763712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单位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08520" y="-27386"/>
            <a:ext cx="2271776" cy="923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905"/>
                <a:solidFill>
                  <a:srgbClr val="FF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小结：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/>
          <p:nvPr/>
        </p:nvSpPr>
        <p:spPr>
          <a:xfrm>
            <a:off x="682625" y="1117600"/>
            <a:ext cx="7561263" cy="5172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二、时间的测量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时间的单位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国际单位制中，时间的基本单位是秒，符号是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常用的时间单位还有：小时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h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，分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min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时间的换算关系 ：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1min=60s ; 1h=60min=3600s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时间的测量工具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钟表和停表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秒表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634" y="1052802"/>
            <a:ext cx="52768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090" y="1268820"/>
            <a:ext cx="3334533" cy="474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48129"/>
          <p:cNvSpPr>
            <a:spLocks noGrp="1" noRot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dirty="0"/>
              <a:t>练习</a:t>
            </a:r>
          </a:p>
        </p:txBody>
      </p:sp>
      <p:sp>
        <p:nvSpPr>
          <p:cNvPr id="17410" name="文本占位符 48130"/>
          <p:cNvSpPr>
            <a:spLocks noGrp="1" noRot="1"/>
          </p:cNvSpPr>
          <p:nvPr>
            <p:ph idx="1"/>
          </p:nvPr>
        </p:nvSpPr>
        <p:spPr>
          <a:xfrm>
            <a:off x="611188" y="1628775"/>
            <a:ext cx="8153400" cy="4498975"/>
          </a:xfrm>
          <a:ln/>
        </p:spPr>
        <p:txBody>
          <a:bodyPr anchor="t"/>
          <a:lstStyle/>
          <a:p>
            <a:r>
              <a:rPr lang="zh-CN" altLang="en-US" dirty="0"/>
              <a:t>看图</a:t>
            </a:r>
          </a:p>
        </p:txBody>
      </p:sp>
      <p:sp>
        <p:nvSpPr>
          <p:cNvPr id="17412" name="文本框 48132"/>
          <p:cNvSpPr txBox="1"/>
          <p:nvPr/>
        </p:nvSpPr>
        <p:spPr>
          <a:xfrm>
            <a:off x="1187450" y="3429000"/>
            <a:ext cx="2881313" cy="946150"/>
          </a:xfrm>
          <a:prstGeom prst="rect">
            <a:avLst/>
          </a:prstGeom>
          <a:noFill/>
          <a:ln w="1587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小表盘的分度值是：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0.5min</a:t>
            </a:r>
          </a:p>
          <a:p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文本框 48133"/>
          <p:cNvSpPr txBox="1"/>
          <p:nvPr/>
        </p:nvSpPr>
        <p:spPr>
          <a:xfrm>
            <a:off x="1187450" y="4365625"/>
            <a:ext cx="2952750" cy="701675"/>
          </a:xfrm>
          <a:prstGeom prst="rect">
            <a:avLst/>
          </a:prstGeom>
          <a:noFill/>
          <a:ln w="1587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表盘所示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2min+5.9s=125.9s</a:t>
            </a:r>
          </a:p>
        </p:txBody>
      </p:sp>
      <p:sp>
        <p:nvSpPr>
          <p:cNvPr id="17414" name="文本框 48134"/>
          <p:cNvSpPr txBox="1"/>
          <p:nvPr/>
        </p:nvSpPr>
        <p:spPr>
          <a:xfrm>
            <a:off x="1187450" y="2636838"/>
            <a:ext cx="3097213" cy="701675"/>
          </a:xfrm>
          <a:prstGeom prst="rect">
            <a:avLst/>
          </a:prstGeom>
          <a:noFill/>
          <a:ln w="1587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大表盘的分度值是：</a:t>
            </a:r>
            <a:r>
              <a:rPr lang="en-US" altLang="zh-CN" sz="2000" b="1">
                <a:latin typeface="Arial" panose="020B0604020202020204" pitchFamily="34" charset="0"/>
                <a:ea typeface="宋体" panose="02010600030101010101" pitchFamily="2" charset="-122"/>
              </a:rPr>
              <a:t>0.1s</a:t>
            </a:r>
          </a:p>
        </p:txBody>
      </p:sp>
    </p:spTree>
    <p:controls>
      <p:control spid="2050" name="ShockwaveFlash1" r:id="rId2" imgW="4608305" imgH="4246496"/>
    </p:controls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9153" descr="IMG_1212_1"/>
          <p:cNvPicPr>
            <a:picLocks noChangeAspect="1"/>
          </p:cNvPicPr>
          <p:nvPr/>
        </p:nvPicPr>
        <p:blipFill>
          <a:blip r:embed="rId2" cstate="print">
            <a:lum bright="23996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838200" y="1066800"/>
            <a:ext cx="2438400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分</a:t>
            </a: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39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4"/>
          <p:cNvSpPr txBox="1"/>
          <p:nvPr/>
        </p:nvSpPr>
        <p:spPr>
          <a:xfrm>
            <a:off x="611188" y="414338"/>
            <a:ext cx="63912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36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小实验</a:t>
            </a:r>
            <a:r>
              <a:rPr lang="en-US" altLang="zh-CN" sz="36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3600" b="1" dirty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用停表测量时间</a:t>
            </a:r>
          </a:p>
        </p:txBody>
      </p:sp>
      <p:sp>
        <p:nvSpPr>
          <p:cNvPr id="19458" name="Text Box 5"/>
          <p:cNvSpPr txBox="1"/>
          <p:nvPr/>
        </p:nvSpPr>
        <p:spPr>
          <a:xfrm>
            <a:off x="0" y="2420916"/>
            <a:ext cx="6218237" cy="3292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练习使用停表；</a:t>
            </a:r>
          </a:p>
          <a:p>
            <a:pPr>
              <a:lnSpc>
                <a:spcPct val="125000"/>
              </a:lnSpc>
            </a:pP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．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用停表测量你脉搏跳动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10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次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所用的时间是</a:t>
            </a:r>
            <a:r>
              <a:rPr lang="zh-CN" altLang="en-US" sz="2800" b="1" u="sng" dirty="0">
                <a:latin typeface="Times New Roman" panose="02020603050405020304" pitchFamily="18" charset="0"/>
                <a:ea typeface="楷体_GB2312" pitchFamily="49" charset="-122"/>
              </a:rPr>
              <a:t>             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25000"/>
              </a:lnSpc>
            </a:pP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     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1min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内你的脉搏的次数是</a:t>
            </a:r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次。</a:t>
            </a:r>
          </a:p>
        </p:txBody>
      </p:sp>
    </p:spTree>
    <p:controls>
      <p:control spid="1026" name="ShockwaveFlash1" r:id="rId2" imgW="3887771" imgH="338274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/>
          <p:nvPr/>
        </p:nvSpPr>
        <p:spPr>
          <a:xfrm>
            <a:off x="395288" y="620713"/>
            <a:ext cx="3671887" cy="5683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太阳钟：日晷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Rectangle 7"/>
          <p:cNvSpPr/>
          <p:nvPr/>
        </p:nvSpPr>
        <p:spPr>
          <a:xfrm>
            <a:off x="3779934" y="5517174"/>
            <a:ext cx="2519362" cy="5683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沙钟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沙漏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0490" name="矩形 27"/>
          <p:cNvSpPr/>
          <p:nvPr/>
        </p:nvSpPr>
        <p:spPr>
          <a:xfrm>
            <a:off x="611188" y="115888"/>
            <a:ext cx="20383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扩展新知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156" y="3429000"/>
            <a:ext cx="2524125" cy="310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Administrator\Desktop\timgCAUW9VW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640" y="1124808"/>
            <a:ext cx="5554566" cy="36993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/>
          <p:nvPr/>
        </p:nvSpPr>
        <p:spPr>
          <a:xfrm>
            <a:off x="468313" y="908050"/>
            <a:ext cx="8439150" cy="5172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    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三、误差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误差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测量值与真实值之间的差别。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误差的来源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测量工具和测量方法的限制。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减小误差的方法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多次测量取平均值；使用精密的测量工具；改进测量方法。</a:t>
            </a:r>
          </a:p>
        </p:txBody>
      </p:sp>
      <p:sp>
        <p:nvSpPr>
          <p:cNvPr id="21506" name="矩形 4"/>
          <p:cNvSpPr/>
          <p:nvPr/>
        </p:nvSpPr>
        <p:spPr>
          <a:xfrm>
            <a:off x="611188" y="115888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98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498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98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98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/>
          <p:nvPr/>
        </p:nvSpPr>
        <p:spPr>
          <a:xfrm>
            <a:off x="539664" y="2420916"/>
            <a:ext cx="8164512" cy="199707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1.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错误是由于不遵守测量仪器的使用规则、读数时粗心等造成的，是能够避免的。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误差是不能避免的，只能尽量减小。</a:t>
            </a:r>
          </a:p>
        </p:txBody>
      </p:sp>
      <p:sp>
        <p:nvSpPr>
          <p:cNvPr id="22534" name="Rectangle 7"/>
          <p:cNvSpPr/>
          <p:nvPr/>
        </p:nvSpPr>
        <p:spPr>
          <a:xfrm>
            <a:off x="2987868" y="1484838"/>
            <a:ext cx="3311525" cy="519113"/>
          </a:xfrm>
          <a:prstGeom prst="rect">
            <a:avLst/>
          </a:prstGeom>
          <a:noFill/>
          <a:ln w="15875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误差和错误的区别 </a:t>
            </a:r>
          </a:p>
        </p:txBody>
      </p:sp>
      <p:sp>
        <p:nvSpPr>
          <p:cNvPr id="8" name="矩形 7"/>
          <p:cNvSpPr/>
          <p:nvPr/>
        </p:nvSpPr>
        <p:spPr>
          <a:xfrm>
            <a:off x="1331730" y="404748"/>
            <a:ext cx="1988045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科学小资料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/>
          <p:nvPr/>
        </p:nvSpPr>
        <p:spPr>
          <a:xfrm>
            <a:off x="0" y="836613"/>
            <a:ext cx="8604250" cy="26543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1.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三次测得书桌的长度为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1.08 m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1.10 m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和 </a:t>
            </a: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1.05 m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，书桌的测量值应取</a:t>
            </a:r>
            <a:r>
              <a:rPr lang="en-US" altLang="zh-CN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</a:p>
          <a:p>
            <a:pPr>
              <a:lnSpc>
                <a:spcPct val="16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A. 1.077 m       B. 1.08 m       </a:t>
            </a:r>
          </a:p>
          <a:p>
            <a:pPr>
              <a:lnSpc>
                <a:spcPct val="160000"/>
              </a:lnSpc>
            </a:pPr>
            <a:r>
              <a:rPr lang="en-US" altLang="zh-CN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C. 1.1 m          D. 1.10 m</a:t>
            </a:r>
          </a:p>
        </p:txBody>
      </p:sp>
      <p:sp>
        <p:nvSpPr>
          <p:cNvPr id="106500" name="Rectangle 4"/>
          <p:cNvSpPr/>
          <p:nvPr/>
        </p:nvSpPr>
        <p:spPr>
          <a:xfrm>
            <a:off x="2987675" y="1628775"/>
            <a:ext cx="633413" cy="488950"/>
          </a:xfrm>
          <a:prstGeom prst="rect">
            <a:avLst/>
          </a:prstGeom>
          <a:noFill/>
          <a:ln w="19050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sp>
        <p:nvSpPr>
          <p:cNvPr id="23560" name="矩形 11"/>
          <p:cNvSpPr/>
          <p:nvPr/>
        </p:nvSpPr>
        <p:spPr>
          <a:xfrm>
            <a:off x="611188" y="115888"/>
            <a:ext cx="20383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知识反馈</a:t>
            </a:r>
          </a:p>
        </p:txBody>
      </p:sp>
      <p:sp>
        <p:nvSpPr>
          <p:cNvPr id="23561" name="Rectangle 2"/>
          <p:cNvSpPr/>
          <p:nvPr/>
        </p:nvSpPr>
        <p:spPr>
          <a:xfrm>
            <a:off x="220663" y="3533775"/>
            <a:ext cx="7159625" cy="2632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下列单位换算中，正确的是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endParaRPr lang="en-US" altLang="zh-CN" sz="2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    A. 2.5 m = 2.5 m×100 = 25 cm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    B. 2.5 m = 2.5×100 cm = 250 cm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    C. 2.5 m = 2.5 m×100 cm = 250 cm</a:t>
            </a:r>
          </a:p>
        </p:txBody>
      </p:sp>
      <p:sp>
        <p:nvSpPr>
          <p:cNvPr id="14" name="Rectangle 3"/>
          <p:cNvSpPr/>
          <p:nvPr/>
        </p:nvSpPr>
        <p:spPr>
          <a:xfrm>
            <a:off x="5003800" y="3660775"/>
            <a:ext cx="633413" cy="488950"/>
          </a:xfrm>
          <a:prstGeom prst="rect">
            <a:avLst/>
          </a:prstGeom>
          <a:noFill/>
          <a:ln w="19050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2" y="1484838"/>
            <a:ext cx="3312276" cy="205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0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/>
          <p:cNvSpPr/>
          <p:nvPr/>
        </p:nvSpPr>
        <p:spPr>
          <a:xfrm>
            <a:off x="1116013" y="1484313"/>
            <a:ext cx="5327650" cy="4635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中心的两个圆哪个的面积大？</a:t>
            </a:r>
          </a:p>
        </p:txBody>
      </p:sp>
      <p:pic>
        <p:nvPicPr>
          <p:cNvPr id="6146" name="Picture 8" descr="12-8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825" y="2852738"/>
            <a:ext cx="4808538" cy="3097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467544" y="548680"/>
            <a:ext cx="2993128" cy="923328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50" normalizeH="0" baseline="0" noProof="0" dirty="0">
                <a:ln w="11430"/>
                <a:solidFill>
                  <a:srgbClr val="CC0099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创设情境</a:t>
            </a:r>
          </a:p>
        </p:txBody>
      </p:sp>
      <p:sp>
        <p:nvSpPr>
          <p:cNvPr id="12" name="矩形 11"/>
          <p:cNvSpPr/>
          <p:nvPr/>
        </p:nvSpPr>
        <p:spPr>
          <a:xfrm>
            <a:off x="1187450" y="1990725"/>
            <a:ext cx="576103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图中帽檐直径</a:t>
            </a:r>
            <a:r>
              <a:rPr lang="en-US" altLang="zh-CN" sz="2400" b="1" i="1">
                <a:latin typeface="黑体" panose="02010609060101010101" pitchFamily="49" charset="-122"/>
                <a:ea typeface="黑体" panose="02010609060101010101" pitchFamily="49" charset="-122"/>
              </a:rPr>
              <a:t>AB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、帽子高</a:t>
            </a:r>
            <a:r>
              <a:rPr lang="en-US" altLang="zh-CN" sz="2400" b="1" i="1">
                <a:latin typeface="黑体" panose="02010609060101010101" pitchFamily="49" charset="-122"/>
                <a:ea typeface="黑体" panose="02010609060101010101" pitchFamily="49" charset="-122"/>
              </a:rPr>
              <a:t>CD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哪个较长？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833" name="图片 1" descr="http://old.pep.com.cn/czwl/jszx/tbjx/sj/sj8s/sj911_1/201409/W020140905512482292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063" y="2511425"/>
            <a:ext cx="3095625" cy="372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5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/>
          <p:nvPr/>
        </p:nvSpPr>
        <p:spPr>
          <a:xfrm>
            <a:off x="323850" y="333375"/>
            <a:ext cx="8439150" cy="3267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以下哪个物体的长度接近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8 mm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endParaRPr lang="en-US" altLang="zh-CN" sz="2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    A.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物理课本的长度  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乒乓球的直径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C.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木铅笔的直径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D.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图画纸的厚度</a:t>
            </a:r>
          </a:p>
        </p:txBody>
      </p:sp>
      <p:sp>
        <p:nvSpPr>
          <p:cNvPr id="232451" name="Rectangle 3"/>
          <p:cNvSpPr/>
          <p:nvPr/>
        </p:nvSpPr>
        <p:spPr>
          <a:xfrm>
            <a:off x="5651500" y="476250"/>
            <a:ext cx="733425" cy="493713"/>
          </a:xfrm>
          <a:prstGeom prst="rect">
            <a:avLst/>
          </a:prstGeom>
          <a:noFill/>
          <a:ln w="19050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24579" name="Group 9"/>
          <p:cNvGrpSpPr/>
          <p:nvPr/>
        </p:nvGrpSpPr>
        <p:grpSpPr>
          <a:xfrm>
            <a:off x="4500563" y="1125538"/>
            <a:ext cx="4032250" cy="2374900"/>
            <a:chOff x="2282" y="2110"/>
            <a:chExt cx="3051" cy="1608"/>
          </a:xfrm>
        </p:grpSpPr>
        <p:grpSp>
          <p:nvGrpSpPr>
            <p:cNvPr id="24580" name="Group 6"/>
            <p:cNvGrpSpPr/>
            <p:nvPr/>
          </p:nvGrpSpPr>
          <p:grpSpPr>
            <a:xfrm>
              <a:off x="2282" y="2110"/>
              <a:ext cx="3051" cy="1608"/>
              <a:chOff x="3241" y="1979"/>
              <a:chExt cx="1811" cy="1830"/>
            </a:xfrm>
          </p:grpSpPr>
          <p:sp>
            <p:nvSpPr>
              <p:cNvPr id="24581" name="Rectangle 7"/>
              <p:cNvSpPr/>
              <p:nvPr/>
            </p:nvSpPr>
            <p:spPr>
              <a:xfrm>
                <a:off x="3251" y="1990"/>
                <a:ext cx="1801" cy="1819"/>
              </a:xfrm>
              <a:prstGeom prst="rect">
                <a:avLst/>
              </a:prstGeom>
              <a:noFill/>
              <a:ln w="57150" cap="flat" cmpd="sng">
                <a:solidFill>
                  <a:srgbClr val="111111">
                    <a:alpha val="27843"/>
                  </a:srgbClr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2456" name="Rectangle 8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alpha val="58000"/>
                    </a:srgbClr>
                  </a:gs>
                  <a:gs pos="50000">
                    <a:srgbClr val="FFFFFF">
                      <a:alpha val="82001"/>
                    </a:srgbClr>
                  </a:gs>
                  <a:gs pos="100000">
                    <a:srgbClr val="FFFFFF">
                      <a:alpha val="58000"/>
                    </a:srgbClr>
                  </a:gs>
                </a:gsLst>
                <a:lin ang="5400000" scaled="1"/>
              </a:gradFill>
              <a:ln w="19050">
                <a:noFill/>
                <a:miter lim="800000"/>
                <a:tailEnd type="none" w="lg" len="lg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24583" name="Picture 5" descr="12-30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336" y="2382"/>
              <a:ext cx="2903" cy="123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584" name="Rectangle 2"/>
          <p:cNvSpPr/>
          <p:nvPr/>
        </p:nvSpPr>
        <p:spPr>
          <a:xfrm>
            <a:off x="323850" y="3716338"/>
            <a:ext cx="6769100" cy="2632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有关误差的正确说法是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endParaRPr lang="en-US" altLang="zh-CN" sz="26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    A.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误差就是测量中产生的错误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使用精密仪器认真测量，可以避免误差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C.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误差可尽量减小，不能够绝对避免</a:t>
            </a:r>
          </a:p>
        </p:txBody>
      </p:sp>
      <p:sp>
        <p:nvSpPr>
          <p:cNvPr id="12" name="Rectangle 3"/>
          <p:cNvSpPr/>
          <p:nvPr/>
        </p:nvSpPr>
        <p:spPr>
          <a:xfrm>
            <a:off x="4427538" y="3876675"/>
            <a:ext cx="633412" cy="488950"/>
          </a:xfrm>
          <a:prstGeom prst="rect">
            <a:avLst/>
          </a:prstGeom>
          <a:noFill/>
          <a:ln w="19050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2600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2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/>
          <p:nvPr/>
        </p:nvSpPr>
        <p:spPr>
          <a:xfrm>
            <a:off x="66675" y="-3897312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2" name="Picture 3" descr="0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781300"/>
            <a:ext cx="6397625" cy="255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4"/>
          <p:cNvSpPr txBox="1"/>
          <p:nvPr/>
        </p:nvSpPr>
        <p:spPr>
          <a:xfrm>
            <a:off x="439738" y="692150"/>
            <a:ext cx="8704262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用最小刻度是毫米的刻度尺，测量一木块的长度，如图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所示，则此木块长度是（    ）</a:t>
            </a:r>
          </a:p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1.8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厘米  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1.85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厘米</a:t>
            </a:r>
          </a:p>
          <a:p>
            <a:pPr eaLnBrk="0" hangingPunct="0"/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7.85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厘米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7.8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厘米</a:t>
            </a:r>
          </a:p>
          <a:p>
            <a:endParaRPr lang="en-US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8469" name="Text Box 5"/>
          <p:cNvSpPr txBox="1"/>
          <p:nvPr/>
        </p:nvSpPr>
        <p:spPr>
          <a:xfrm>
            <a:off x="7689850" y="1127125"/>
            <a:ext cx="9144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  <a:p>
            <a:endParaRPr lang="en-US" altLang="zh-CN" sz="240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/>
          <p:nvPr/>
        </p:nvSpPr>
        <p:spPr>
          <a:xfrm>
            <a:off x="973138" y="3030538"/>
            <a:ext cx="5111750" cy="36385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 km = 1 000 m = 10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m	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 dm = 0.1 m = 10</a:t>
            </a:r>
            <a:r>
              <a:rPr lang="en-US" altLang="zh-CN" sz="24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m	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 cm = 0.01 m = 10</a:t>
            </a:r>
            <a:r>
              <a:rPr lang="en-US" altLang="zh-CN" sz="24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m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 mm = 0.001 m = 10</a:t>
            </a:r>
            <a:r>
              <a:rPr lang="en-US" altLang="zh-CN" sz="24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m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 </a:t>
            </a:r>
            <a:r>
              <a:rPr lang="en-US" altLang="zh-CN" sz="2400" b="1" err="1">
                <a:latin typeface="Times New Roman" panose="02020603050405020304" pitchFamily="18" charset="0"/>
                <a:ea typeface="黑体" panose="02010609060101010101" pitchFamily="49" charset="-122"/>
              </a:rPr>
              <a:t>μm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= 0.000 001 m = 10</a:t>
            </a:r>
            <a:r>
              <a:rPr lang="en-US" altLang="zh-CN" sz="24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m</a:t>
            </a:r>
          </a:p>
          <a:p>
            <a:pPr>
              <a:lnSpc>
                <a:spcPct val="16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 nm = 0.000 000 001 m = 10</a:t>
            </a:r>
            <a:r>
              <a:rPr lang="en-US" altLang="zh-CN" sz="2400" b="1" baseline="30000"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en-US" altLang="zh-CN" sz="2400" b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 m</a:t>
            </a:r>
          </a:p>
        </p:txBody>
      </p:sp>
      <p:pic>
        <p:nvPicPr>
          <p:cNvPr id="7170" name="Picture 10" descr="12-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888" y="5300663"/>
            <a:ext cx="2705100" cy="11525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>
          <a:xfrm>
            <a:off x="6588125" y="3357563"/>
            <a:ext cx="1100138" cy="2084387"/>
            <a:chOff x="4652" y="2480"/>
            <a:chExt cx="693" cy="1313"/>
          </a:xfrm>
        </p:grpSpPr>
        <p:pic>
          <p:nvPicPr>
            <p:cNvPr id="7172" name="Picture 12" descr="12-0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68" y="2767"/>
              <a:ext cx="346" cy="102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3" name="Rectangle 13"/>
            <p:cNvSpPr/>
            <p:nvPr/>
          </p:nvSpPr>
          <p:spPr>
            <a:xfrm>
              <a:off x="4652" y="2480"/>
              <a:ext cx="693" cy="308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none" lIns="92075" tIns="46038" rIns="92075" bIns="46038" anchor="t">
              <a:spAutoFit/>
            </a:bodyPr>
            <a:lstStyle/>
            <a:p>
              <a:r>
                <a:rPr lang="en-US" altLang="zh-CN" sz="26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cm</a:t>
              </a:r>
              <a:r>
                <a:rPr lang="en-US" altLang="zh-CN" sz="2600" b="1">
                  <a:latin typeface="Times New Roman" panose="02020603050405020304" pitchFamily="18" charset="0"/>
                  <a:ea typeface="黑体" panose="02010609060101010101" pitchFamily="49" charset="-122"/>
                </a:rPr>
                <a:t>   </a:t>
              </a: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5003800" y="3068638"/>
            <a:ext cx="1373188" cy="1714500"/>
            <a:chOff x="3022" y="989"/>
            <a:chExt cx="865" cy="1080"/>
          </a:xfrm>
        </p:grpSpPr>
        <p:pic>
          <p:nvPicPr>
            <p:cNvPr id="7175" name="Picture 15" descr="12-0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2" y="1026"/>
              <a:ext cx="804" cy="10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6" name="Rectangle 17"/>
            <p:cNvSpPr/>
            <p:nvPr/>
          </p:nvSpPr>
          <p:spPr>
            <a:xfrm>
              <a:off x="3170" y="989"/>
              <a:ext cx="717" cy="308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none" lIns="92075" tIns="46038" rIns="92075" bIns="46038" anchor="t">
              <a:spAutoFit/>
            </a:bodyPr>
            <a:lstStyle/>
            <a:p>
              <a:r>
                <a:rPr lang="en-US" altLang="zh-CN" sz="26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dm   </a:t>
              </a:r>
            </a:p>
          </p:txBody>
        </p:sp>
      </p:grpSp>
      <p:grpSp>
        <p:nvGrpSpPr>
          <p:cNvPr id="4" name="组合 15"/>
          <p:cNvGrpSpPr/>
          <p:nvPr/>
        </p:nvGrpSpPr>
        <p:grpSpPr>
          <a:xfrm>
            <a:off x="7383463" y="1125538"/>
            <a:ext cx="1760537" cy="3216275"/>
            <a:chOff x="7383463" y="1139850"/>
            <a:chExt cx="1760537" cy="3216027"/>
          </a:xfrm>
        </p:grpSpPr>
        <p:pic>
          <p:nvPicPr>
            <p:cNvPr id="7178" name="Picture 14" descr="12-0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383463" y="1196752"/>
              <a:ext cx="1760537" cy="31591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Rectangle 18"/>
            <p:cNvSpPr/>
            <p:nvPr/>
          </p:nvSpPr>
          <p:spPr>
            <a:xfrm>
              <a:off x="7938392" y="1139850"/>
              <a:ext cx="954088" cy="488950"/>
            </a:xfrm>
            <a:prstGeom prst="rect">
              <a:avLst/>
            </a:prstGeom>
            <a:noFill/>
            <a:ln w="15875">
              <a:noFill/>
            </a:ln>
          </p:spPr>
          <p:txBody>
            <a:bodyPr wrap="none" lIns="92075" tIns="46038" rIns="92075" bIns="46038" anchor="t">
              <a:spAutoFit/>
            </a:bodyPr>
            <a:lstStyle/>
            <a:p>
              <a:r>
                <a:rPr lang="en-US" altLang="zh-CN" sz="2600" b="1">
                  <a:solidFill>
                    <a:srgbClr val="FF33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 m   </a:t>
              </a:r>
            </a:p>
          </p:txBody>
        </p:sp>
      </p:grpSp>
      <p:sp>
        <p:nvSpPr>
          <p:cNvPr id="7180" name="Rectangle 21"/>
          <p:cNvSpPr/>
          <p:nvPr/>
        </p:nvSpPr>
        <p:spPr>
          <a:xfrm>
            <a:off x="7883525" y="4937125"/>
            <a:ext cx="504825" cy="579438"/>
          </a:xfrm>
          <a:prstGeom prst="rect">
            <a:avLst/>
          </a:prstGeom>
          <a:noFill/>
          <a:ln w="15875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15" name="矩形 14"/>
          <p:cNvSpPr/>
          <p:nvPr/>
        </p:nvSpPr>
        <p:spPr>
          <a:xfrm>
            <a:off x="323850" y="476250"/>
            <a:ext cx="6911975" cy="2752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一、长度的测量</a:t>
            </a:r>
          </a:p>
          <a:p>
            <a:pPr>
              <a:lnSpc>
                <a:spcPct val="16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长度的单位</a:t>
            </a:r>
          </a:p>
          <a:p>
            <a:pPr>
              <a:lnSpc>
                <a:spcPct val="16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国际单位制中，长度的基本单位是米，符号是 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6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常用的长度单位还有千米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km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、分米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dm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、厘米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cm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、毫米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mm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、微米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 err="1">
                <a:latin typeface="Times New Roman" panose="02020603050405020304" pitchFamily="18" charset="0"/>
                <a:ea typeface="黑体" panose="02010609060101010101" pitchFamily="49" charset="-122"/>
              </a:rPr>
              <a:t>μm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、纳米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b="1">
                <a:latin typeface="Times New Roman" panose="02020603050405020304" pitchFamily="18" charset="0"/>
                <a:ea typeface="黑体" panose="02010609060101010101" pitchFamily="49" charset="-122"/>
              </a:rPr>
              <a:t>nm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等。</a:t>
            </a:r>
          </a:p>
        </p:txBody>
      </p:sp>
      <p:sp>
        <p:nvSpPr>
          <p:cNvPr id="7182" name="矩形 17"/>
          <p:cNvSpPr/>
          <p:nvPr/>
        </p:nvSpPr>
        <p:spPr>
          <a:xfrm>
            <a:off x="611188" y="115888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2"/>
          <p:cNvSpPr txBox="1"/>
          <p:nvPr/>
        </p:nvSpPr>
        <p:spPr>
          <a:xfrm>
            <a:off x="755650" y="1052513"/>
            <a:ext cx="7704138" cy="646112"/>
          </a:xfrm>
          <a:prstGeom prst="rect">
            <a:avLst/>
          </a:prstGeom>
          <a:noFill/>
          <a:ln w="3175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500m=</a:t>
            </a:r>
            <a:r>
              <a:rPr lang="en-US" altLang="zh-CN" sz="36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zh-CN" sz="3600" b="1" err="1">
                <a:latin typeface="Arial" panose="020B0604020202020204" pitchFamily="34" charset="0"/>
                <a:ea typeface="宋体" panose="02010600030101010101" pitchFamily="2" charset="-122"/>
              </a:rPr>
              <a:t>μm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=</a:t>
            </a:r>
            <a:r>
              <a:rPr lang="en-US" altLang="zh-CN" sz="3600" b="1" u="sng">
                <a:latin typeface="Times New Roman" panose="02020603050405020304" pitchFamily="18" charset="0"/>
                <a:ea typeface="华文新魏" pitchFamily="2" charset="-122"/>
              </a:rPr>
              <a:t>             </a:t>
            </a:r>
            <a:r>
              <a:rPr lang="en-US" altLang="zh-CN" sz="3600" b="1" err="1">
                <a:latin typeface="Times New Roman" panose="02020603050405020304" pitchFamily="18" charset="0"/>
                <a:ea typeface="华文新魏" pitchFamily="2" charset="-122"/>
              </a:rPr>
              <a:t>μm</a:t>
            </a:r>
            <a:endParaRPr lang="en-US" altLang="zh-CN" sz="36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194" name="Rectangle 3"/>
          <p:cNvSpPr/>
          <p:nvPr/>
        </p:nvSpPr>
        <p:spPr>
          <a:xfrm>
            <a:off x="0" y="-1714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endParaRPr lang="zh-CN" altLang="zh-CN" sz="4800" b="1" i="1" dirty="0">
              <a:solidFill>
                <a:srgbClr val="FF0000"/>
              </a:solidFill>
              <a:latin typeface="Arial" panose="020B0604020202020204" pitchFamily="34" charset="0"/>
              <a:ea typeface="方正舒体" pitchFamily="2" charset="-122"/>
            </a:endParaRPr>
          </a:p>
        </p:txBody>
      </p:sp>
      <p:sp>
        <p:nvSpPr>
          <p:cNvPr id="388100" name="Text Box 4"/>
          <p:cNvSpPr txBox="1"/>
          <p:nvPr/>
        </p:nvSpPr>
        <p:spPr>
          <a:xfrm>
            <a:off x="2339975" y="981075"/>
            <a:ext cx="19367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华文新魏" pitchFamily="2" charset="-122"/>
              </a:rPr>
              <a:t>500×10</a:t>
            </a:r>
            <a:r>
              <a:rPr lang="en-US" altLang="zh-CN" sz="3600" b="1" baseline="30000">
                <a:latin typeface="Times New Roman" panose="02020603050405020304" pitchFamily="18" charset="0"/>
                <a:ea typeface="华文新魏" pitchFamily="2" charset="-122"/>
              </a:rPr>
              <a:t>6</a:t>
            </a:r>
          </a:p>
        </p:txBody>
      </p:sp>
      <p:sp>
        <p:nvSpPr>
          <p:cNvPr id="8196" name="Text Box 5"/>
          <p:cNvSpPr txBox="1"/>
          <p:nvPr/>
        </p:nvSpPr>
        <p:spPr>
          <a:xfrm>
            <a:off x="539750" y="2708275"/>
            <a:ext cx="7993063" cy="646113"/>
          </a:xfrm>
          <a:prstGeom prst="rect">
            <a:avLst/>
          </a:prstGeom>
          <a:noFill/>
          <a:ln w="3175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42nm=</a:t>
            </a:r>
            <a:r>
              <a:rPr lang="en-US" altLang="zh-CN" sz="3600" b="1" u="sng"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mm  =</a:t>
            </a:r>
            <a:r>
              <a:rPr lang="en-US" altLang="zh-CN" sz="3600" b="1" u="sng">
                <a:latin typeface="Times New Roman" panose="02020603050405020304" pitchFamily="18" charset="0"/>
                <a:ea typeface="华文新魏" pitchFamily="2" charset="-122"/>
              </a:rPr>
              <a:t>                </a:t>
            </a:r>
            <a:r>
              <a:rPr lang="en-US" altLang="zh-CN" sz="3600" b="1" err="1">
                <a:latin typeface="Arial" panose="020B0604020202020204" pitchFamily="34" charset="0"/>
                <a:ea typeface="宋体" panose="02010600030101010101" pitchFamily="2" charset="-122"/>
              </a:rPr>
              <a:t>mm</a:t>
            </a: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8102" name="Text Box 6"/>
          <p:cNvSpPr txBox="1"/>
          <p:nvPr/>
        </p:nvSpPr>
        <p:spPr>
          <a:xfrm>
            <a:off x="2124075" y="2565400"/>
            <a:ext cx="2012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华文新魏" pitchFamily="2" charset="-122"/>
              </a:rPr>
              <a:t>42×10</a:t>
            </a:r>
            <a:r>
              <a:rPr lang="zh-CN" altLang="en-US" sz="3600" b="1" baseline="30000" dirty="0">
                <a:latin typeface="Times New Roman" panose="02020603050405020304" pitchFamily="18" charset="0"/>
                <a:ea typeface="华文新魏" pitchFamily="2" charset="-122"/>
              </a:rPr>
              <a:t>－</a:t>
            </a:r>
            <a:r>
              <a:rPr lang="en-US" altLang="zh-CN" sz="3600" b="1" baseline="30000">
                <a:latin typeface="Times New Roman" panose="02020603050405020304" pitchFamily="18" charset="0"/>
                <a:ea typeface="华文新魏" pitchFamily="2" charset="-122"/>
              </a:rPr>
              <a:t>6</a:t>
            </a:r>
          </a:p>
        </p:txBody>
      </p:sp>
      <p:sp>
        <p:nvSpPr>
          <p:cNvPr id="8198" name="Rectangle 7"/>
          <p:cNvSpPr/>
          <p:nvPr/>
        </p:nvSpPr>
        <p:spPr>
          <a:xfrm>
            <a:off x="468313" y="-17462"/>
            <a:ext cx="3251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巩固新知</a:t>
            </a:r>
          </a:p>
        </p:txBody>
      </p:sp>
      <p:sp>
        <p:nvSpPr>
          <p:cNvPr id="388104" name="Text Box 8"/>
          <p:cNvSpPr txBox="1"/>
          <p:nvPr/>
        </p:nvSpPr>
        <p:spPr>
          <a:xfrm>
            <a:off x="323850" y="4221163"/>
            <a:ext cx="374332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总结：</a:t>
            </a:r>
          </a:p>
        </p:txBody>
      </p:sp>
      <p:sp>
        <p:nvSpPr>
          <p:cNvPr id="8200" name="Text Box 9"/>
          <p:cNvSpPr txBox="1"/>
          <p:nvPr/>
        </p:nvSpPr>
        <p:spPr>
          <a:xfrm>
            <a:off x="1403350" y="5084763"/>
            <a:ext cx="6264275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8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88106" name="Text Box 10"/>
          <p:cNvSpPr txBox="1"/>
          <p:nvPr/>
        </p:nvSpPr>
        <p:spPr>
          <a:xfrm>
            <a:off x="1331913" y="5013325"/>
            <a:ext cx="69119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华文新魏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、大单位化小单位：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88107" name="Text Box 11"/>
          <p:cNvSpPr txBox="1"/>
          <p:nvPr/>
        </p:nvSpPr>
        <p:spPr>
          <a:xfrm>
            <a:off x="4140200" y="5013325"/>
            <a:ext cx="4032250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乘以进率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88108" name="Text Box 12"/>
          <p:cNvSpPr txBox="1"/>
          <p:nvPr/>
        </p:nvSpPr>
        <p:spPr>
          <a:xfrm>
            <a:off x="1331913" y="5516563"/>
            <a:ext cx="4032250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华文新魏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华文新魏" pitchFamily="2" charset="-122"/>
              </a:rPr>
              <a:t>、小单位化大单位：</a:t>
            </a:r>
            <a:endParaRPr lang="zh-CN" altLang="en-US" sz="2400" b="1" dirty="0">
              <a:solidFill>
                <a:srgbClr val="FF505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88109" name="Text Box 13"/>
          <p:cNvSpPr txBox="1"/>
          <p:nvPr/>
        </p:nvSpPr>
        <p:spPr>
          <a:xfrm>
            <a:off x="4140200" y="5516563"/>
            <a:ext cx="3529013" cy="1004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5050"/>
                </a:solidFill>
                <a:latin typeface="Times New Roman" panose="02020603050405020304" pitchFamily="18" charset="0"/>
                <a:ea typeface="华文新魏" pitchFamily="2" charset="-122"/>
              </a:rPr>
              <a:t>乘以进率的倒数</a:t>
            </a:r>
          </a:p>
          <a:p>
            <a:pPr>
              <a:spcBef>
                <a:spcPct val="50000"/>
              </a:spcBef>
            </a:pPr>
            <a:endParaRPr lang="en-US" altLang="zh-CN" sz="24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206" name="矩形 15"/>
          <p:cNvSpPr/>
          <p:nvPr/>
        </p:nvSpPr>
        <p:spPr>
          <a:xfrm>
            <a:off x="5795963" y="981075"/>
            <a:ext cx="17303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5×10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8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343525" y="2636838"/>
            <a:ext cx="2036763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4.2×10</a:t>
            </a:r>
            <a:r>
              <a:rPr lang="zh-CN" altLang="en-US" sz="36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－</a:t>
            </a:r>
            <a:r>
              <a:rPr lang="en-US" altLang="zh-CN" sz="3600" b="1" baseline="30000">
                <a:solidFill>
                  <a:srgbClr val="000000"/>
                </a:solidFill>
                <a:latin typeface="Times New Roman" panose="02020603050405020304" pitchFamily="18" charset="0"/>
                <a:ea typeface="华文新魏" pitchFamily="2" charset="-122"/>
              </a:rPr>
              <a:t>5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8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8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8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8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88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88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88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8100" grpId="0"/>
      <p:bldP spid="388102" grpId="0"/>
      <p:bldP spid="388104" grpId="0"/>
      <p:bldP spid="388106" grpId="0"/>
      <p:bldP spid="388107" grpId="0"/>
      <p:bldP spid="388108" grpId="0"/>
      <p:bldP spid="388109" grpId="0"/>
      <p:bldP spid="820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6"/>
          <p:cNvSpPr txBox="1"/>
          <p:nvPr/>
        </p:nvSpPr>
        <p:spPr>
          <a:xfrm>
            <a:off x="771525" y="1797050"/>
            <a:ext cx="32146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某人高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1.67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9218" name="Text Box 7"/>
          <p:cNvSpPr txBox="1"/>
          <p:nvPr/>
        </p:nvSpPr>
        <p:spPr>
          <a:xfrm>
            <a:off x="792163" y="2544763"/>
            <a:ext cx="4552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头发丝直径约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0.07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9219" name="Text Box 8"/>
          <p:cNvSpPr txBox="1"/>
          <p:nvPr/>
        </p:nvSpPr>
        <p:spPr>
          <a:xfrm>
            <a:off x="808038" y="3306763"/>
            <a:ext cx="44672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一层楼房高约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9220" name="Text Box 9"/>
          <p:cNvSpPr txBox="1"/>
          <p:nvPr/>
        </p:nvSpPr>
        <p:spPr>
          <a:xfrm>
            <a:off x="738188" y="4068763"/>
            <a:ext cx="464026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地球半径约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6 400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9221" name="Text Box 10"/>
          <p:cNvSpPr txBox="1"/>
          <p:nvPr/>
        </p:nvSpPr>
        <p:spPr>
          <a:xfrm>
            <a:off x="701675" y="4845050"/>
            <a:ext cx="562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珠穆朗玛峰高约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8 844.43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9222" name="Text Box 11"/>
          <p:cNvSpPr txBox="1"/>
          <p:nvPr/>
        </p:nvSpPr>
        <p:spPr>
          <a:xfrm>
            <a:off x="731838" y="5664200"/>
            <a:ext cx="3660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钢笔长约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0.15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8444" name="Text Box 12"/>
          <p:cNvSpPr txBox="1"/>
          <p:nvPr/>
        </p:nvSpPr>
        <p:spPr>
          <a:xfrm>
            <a:off x="3176588" y="1763713"/>
            <a:ext cx="4810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</a:p>
        </p:txBody>
      </p:sp>
      <p:sp>
        <p:nvSpPr>
          <p:cNvPr id="18445" name="Text Box 13"/>
          <p:cNvSpPr txBox="1"/>
          <p:nvPr/>
        </p:nvSpPr>
        <p:spPr>
          <a:xfrm>
            <a:off x="4257675" y="2528888"/>
            <a:ext cx="7778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mm</a:t>
            </a:r>
          </a:p>
        </p:txBody>
      </p:sp>
      <p:sp>
        <p:nvSpPr>
          <p:cNvPr id="18446" name="Text Box 14"/>
          <p:cNvSpPr txBox="1"/>
          <p:nvPr/>
        </p:nvSpPr>
        <p:spPr>
          <a:xfrm>
            <a:off x="3927475" y="3265488"/>
            <a:ext cx="8572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dm </a:t>
            </a:r>
          </a:p>
        </p:txBody>
      </p:sp>
      <p:sp>
        <p:nvSpPr>
          <p:cNvPr id="18447" name="Text Box 15"/>
          <p:cNvSpPr txBox="1"/>
          <p:nvPr/>
        </p:nvSpPr>
        <p:spPr>
          <a:xfrm>
            <a:off x="4122738" y="4059238"/>
            <a:ext cx="6794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km</a:t>
            </a:r>
          </a:p>
        </p:txBody>
      </p:sp>
      <p:sp>
        <p:nvSpPr>
          <p:cNvPr id="18448" name="Text Box 16"/>
          <p:cNvSpPr txBox="1"/>
          <p:nvPr/>
        </p:nvSpPr>
        <p:spPr>
          <a:xfrm>
            <a:off x="5337175" y="4824413"/>
            <a:ext cx="4810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</a:p>
        </p:txBody>
      </p:sp>
      <p:sp>
        <p:nvSpPr>
          <p:cNvPr id="18449" name="Text Box 17"/>
          <p:cNvSpPr txBox="1"/>
          <p:nvPr/>
        </p:nvSpPr>
        <p:spPr>
          <a:xfrm>
            <a:off x="3446463" y="5678488"/>
            <a:ext cx="4810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m</a:t>
            </a:r>
          </a:p>
        </p:txBody>
      </p:sp>
      <p:sp>
        <p:nvSpPr>
          <p:cNvPr id="9230" name="矩形 17"/>
          <p:cNvSpPr/>
          <p:nvPr/>
        </p:nvSpPr>
        <p:spPr>
          <a:xfrm>
            <a:off x="504825" y="765175"/>
            <a:ext cx="2038350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巩固新知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  <p:bldP spid="18445" grpId="0"/>
      <p:bldP spid="18446" grpId="0"/>
      <p:bldP spid="18447" grpId="0"/>
      <p:bldP spid="18448" grpId="0"/>
      <p:bldP spid="184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/>
          <p:cNvSpPr/>
          <p:nvPr/>
        </p:nvSpPr>
        <p:spPr>
          <a:xfrm>
            <a:off x="539750" y="1284288"/>
            <a:ext cx="3168650" cy="4889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长度的测量工具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941388" y="2154238"/>
            <a:ext cx="7285037" cy="3614737"/>
            <a:chOff x="521" y="1357"/>
            <a:chExt cx="4589" cy="2277"/>
          </a:xfrm>
        </p:grpSpPr>
        <p:grpSp>
          <p:nvGrpSpPr>
            <p:cNvPr id="10243" name="Group 8"/>
            <p:cNvGrpSpPr/>
            <p:nvPr/>
          </p:nvGrpSpPr>
          <p:grpSpPr>
            <a:xfrm>
              <a:off x="521" y="1357"/>
              <a:ext cx="4589" cy="2277"/>
              <a:chOff x="3241" y="1979"/>
              <a:chExt cx="1811" cy="1830"/>
            </a:xfrm>
          </p:grpSpPr>
          <p:sp>
            <p:nvSpPr>
              <p:cNvPr id="10244" name="Rectangle 9"/>
              <p:cNvSpPr/>
              <p:nvPr/>
            </p:nvSpPr>
            <p:spPr>
              <a:xfrm>
                <a:off x="3251" y="1990"/>
                <a:ext cx="1801" cy="1819"/>
              </a:xfrm>
              <a:prstGeom prst="rect">
                <a:avLst/>
              </a:prstGeom>
              <a:noFill/>
              <a:ln w="57150" cap="flat" cmpd="sng">
                <a:solidFill>
                  <a:srgbClr val="111111">
                    <a:alpha val="27843"/>
                  </a:srgbClr>
                </a:solidFill>
                <a:prstDash val="solid"/>
                <a:miter/>
                <a:headEnd type="none" w="med" len="med"/>
                <a:tailEnd type="none" w="lg" len="lg"/>
              </a:ln>
            </p:spPr>
            <p:txBody>
              <a:bodyPr wrap="none" anchor="ctr"/>
              <a:lstStyle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6074" name="Rectangle 10"/>
              <p:cNvSpPr>
                <a:spLocks noChangeArrowheads="1"/>
              </p:cNvSpPr>
              <p:nvPr/>
            </p:nvSpPr>
            <p:spPr bwMode="auto">
              <a:xfrm>
                <a:off x="3241" y="1979"/>
                <a:ext cx="1793" cy="1811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alpha val="58000"/>
                    </a:srgbClr>
                  </a:gs>
                  <a:gs pos="50000">
                    <a:srgbClr val="FFFFFF">
                      <a:alpha val="82001"/>
                    </a:srgbClr>
                  </a:gs>
                  <a:gs pos="100000">
                    <a:srgbClr val="FFFFFF">
                      <a:alpha val="58000"/>
                    </a:srgbClr>
                  </a:gs>
                </a:gsLst>
                <a:lin ang="5400000" scaled="1"/>
              </a:gradFill>
              <a:ln w="19050">
                <a:noFill/>
                <a:miter lim="800000"/>
                <a:tailEnd type="none" w="lg" len="lg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247" name="Rectangle 4"/>
            <p:cNvSpPr/>
            <p:nvPr/>
          </p:nvSpPr>
          <p:spPr>
            <a:xfrm>
              <a:off x="3398" y="1979"/>
              <a:ext cx="1376" cy="30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2075" tIns="46038" rIns="92075" bIns="46038" anchor="t">
              <a:spAutoFit/>
            </a:bodyPr>
            <a:lstStyle/>
            <a:p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刻度尺</a:t>
              </a:r>
            </a:p>
          </p:txBody>
        </p:sp>
        <p:sp>
          <p:nvSpPr>
            <p:cNvPr id="10248" name="Rectangle 5"/>
            <p:cNvSpPr/>
            <p:nvPr/>
          </p:nvSpPr>
          <p:spPr>
            <a:xfrm>
              <a:off x="874" y="1394"/>
              <a:ext cx="1376" cy="30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2075" tIns="46038" rIns="92075" bIns="46038" anchor="t">
              <a:spAutoFit/>
            </a:bodyPr>
            <a:lstStyle/>
            <a:p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游标卡尺</a:t>
              </a:r>
            </a:p>
          </p:txBody>
        </p:sp>
        <p:sp>
          <p:nvSpPr>
            <p:cNvPr id="10250" name="Rectangle 7"/>
            <p:cNvSpPr/>
            <p:nvPr/>
          </p:nvSpPr>
          <p:spPr>
            <a:xfrm>
              <a:off x="3579" y="3022"/>
              <a:ext cx="1179" cy="30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2075" tIns="46038" rIns="92075" bIns="46038" anchor="t">
              <a:spAutoFit/>
            </a:bodyPr>
            <a:lstStyle/>
            <a:p>
              <a:r>
                <a:rPr lang="zh-CN" altLang="en-US" sz="2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螺旋测微器</a:t>
              </a:r>
            </a:p>
          </p:txBody>
        </p:sp>
        <p:sp>
          <p:nvSpPr>
            <p:cNvPr id="10249" name="Rectangle 6"/>
            <p:cNvSpPr/>
            <p:nvPr/>
          </p:nvSpPr>
          <p:spPr>
            <a:xfrm>
              <a:off x="1311" y="3294"/>
              <a:ext cx="1376" cy="308"/>
            </a:xfrm>
            <a:prstGeom prst="rect">
              <a:avLst/>
            </a:prstGeom>
            <a:noFill/>
            <a:ln w="15875">
              <a:noFill/>
            </a:ln>
          </p:spPr>
          <p:txBody>
            <a:bodyPr lIns="92075" tIns="46038" rIns="92075" bIns="46038" anchor="t">
              <a:spAutoFit/>
            </a:bodyPr>
            <a:lstStyle/>
            <a:p>
              <a:r>
                <a:rPr lang="zh-CN" altLang="en-US" sz="26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卷 尺</a:t>
              </a:r>
              <a:endPara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251" name="矩形 13"/>
          <p:cNvSpPr/>
          <p:nvPr/>
        </p:nvSpPr>
        <p:spPr>
          <a:xfrm>
            <a:off x="611188" y="115888"/>
            <a:ext cx="1111250" cy="647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754" y="2852952"/>
            <a:ext cx="2268656" cy="100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760" y="3717024"/>
            <a:ext cx="2343933" cy="1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078" y="3861036"/>
            <a:ext cx="2428285" cy="870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18" y="2708940"/>
            <a:ext cx="2789399" cy="29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Group 8"/>
          <p:cNvGrpSpPr/>
          <p:nvPr/>
        </p:nvGrpSpPr>
        <p:grpSpPr>
          <a:xfrm>
            <a:off x="671513" y="3424238"/>
            <a:ext cx="3816350" cy="2592387"/>
            <a:chOff x="3241" y="1979"/>
            <a:chExt cx="1811" cy="1830"/>
          </a:xfrm>
        </p:grpSpPr>
        <p:sp>
          <p:nvSpPr>
            <p:cNvPr id="11266" name="Rectangle 9"/>
            <p:cNvSpPr/>
            <p:nvPr/>
          </p:nvSpPr>
          <p:spPr>
            <a:xfrm>
              <a:off x="3251" y="1990"/>
              <a:ext cx="1801" cy="1819"/>
            </a:xfrm>
            <a:prstGeom prst="rect">
              <a:avLst/>
            </a:prstGeom>
            <a:noFill/>
            <a:ln w="57150" cap="flat" cmpd="sng">
              <a:solidFill>
                <a:srgbClr val="111111">
                  <a:alpha val="27843"/>
                </a:srgbClr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146" name="Rectangle 10"/>
            <p:cNvSpPr>
              <a:spLocks noChangeArrowheads="1"/>
            </p:cNvSpPr>
            <p:nvPr/>
          </p:nvSpPr>
          <p:spPr bwMode="auto">
            <a:xfrm>
              <a:off x="3241" y="1979"/>
              <a:ext cx="1793" cy="1811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58000"/>
                  </a:srgbClr>
                </a:gs>
                <a:gs pos="50000">
                  <a:srgbClr val="FFFFFF">
                    <a:alpha val="82001"/>
                  </a:srgbClr>
                </a:gs>
                <a:gs pos="100000">
                  <a:srgbClr val="FFFFFF">
                    <a:alpha val="58000"/>
                  </a:srgbClr>
                </a:gs>
              </a:gsLst>
              <a:lin ang="5400000" scaled="1"/>
            </a:gradFill>
            <a:ln w="19050">
              <a:noFill/>
              <a:miter lim="800000"/>
              <a:tailEnd type="none" w="lg" len="lg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268" name="Group 13"/>
          <p:cNvGrpSpPr/>
          <p:nvPr/>
        </p:nvGrpSpPr>
        <p:grpSpPr>
          <a:xfrm>
            <a:off x="4716463" y="3424238"/>
            <a:ext cx="3816350" cy="2592387"/>
            <a:chOff x="3241" y="1979"/>
            <a:chExt cx="1811" cy="1830"/>
          </a:xfrm>
        </p:grpSpPr>
        <p:sp>
          <p:nvSpPr>
            <p:cNvPr id="11269" name="Rectangle 14"/>
            <p:cNvSpPr/>
            <p:nvPr/>
          </p:nvSpPr>
          <p:spPr>
            <a:xfrm>
              <a:off x="3251" y="1990"/>
              <a:ext cx="1801" cy="1819"/>
            </a:xfrm>
            <a:prstGeom prst="rect">
              <a:avLst/>
            </a:prstGeom>
            <a:noFill/>
            <a:ln w="57150" cap="flat" cmpd="sng">
              <a:solidFill>
                <a:srgbClr val="111111">
                  <a:alpha val="27843"/>
                </a:srgbClr>
              </a:solidFill>
              <a:prstDash val="solid"/>
              <a:miter/>
              <a:headEnd type="none" w="med" len="med"/>
              <a:tailEnd type="none" w="lg" len="lg"/>
            </a:ln>
          </p:spPr>
          <p:txBody>
            <a:bodyPr wrap="none" anchor="ctr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9151" name="Rectangle 15"/>
            <p:cNvSpPr>
              <a:spLocks noChangeArrowheads="1"/>
            </p:cNvSpPr>
            <p:nvPr/>
          </p:nvSpPr>
          <p:spPr bwMode="auto">
            <a:xfrm>
              <a:off x="3241" y="1979"/>
              <a:ext cx="1793" cy="1811"/>
            </a:xfrm>
            <a:prstGeom prst="rect">
              <a:avLst/>
            </a:prstGeom>
            <a:gradFill rotWithShape="0">
              <a:gsLst>
                <a:gs pos="0">
                  <a:srgbClr val="FFFFFF">
                    <a:alpha val="58000"/>
                  </a:srgbClr>
                </a:gs>
                <a:gs pos="50000">
                  <a:srgbClr val="FFFFFF">
                    <a:alpha val="82001"/>
                  </a:srgbClr>
                </a:gs>
                <a:gs pos="100000">
                  <a:srgbClr val="FFFFFF">
                    <a:alpha val="58000"/>
                  </a:srgbClr>
                </a:gs>
              </a:gsLst>
              <a:lin ang="5400000" scaled="1"/>
            </a:gradFill>
            <a:ln w="19050">
              <a:noFill/>
              <a:miter lim="800000"/>
              <a:tailEnd type="none" w="lg" len="lg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1271" name="Rectangle 2"/>
          <p:cNvSpPr/>
          <p:nvPr/>
        </p:nvSpPr>
        <p:spPr>
          <a:xfrm>
            <a:off x="539750" y="1052513"/>
            <a:ext cx="8177213" cy="1997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刻度尺的使用</a:t>
            </a:r>
          </a:p>
          <a:p>
            <a:pPr>
              <a:lnSpc>
                <a:spcPct val="160000"/>
              </a:lnSpc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正确选择刻度尺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根据测量需要选择合适的刻度尺。</a:t>
            </a:r>
          </a:p>
        </p:txBody>
      </p:sp>
      <p:pic>
        <p:nvPicPr>
          <p:cNvPr id="11272" name="Picture 5" descr="12-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3613" y="3860800"/>
            <a:ext cx="2947987" cy="1695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6" descr="12-0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1900" y="3775075"/>
            <a:ext cx="3240088" cy="191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2" name="Text Box 8"/>
          <p:cNvSpPr txBox="1"/>
          <p:nvPr/>
        </p:nvSpPr>
        <p:spPr>
          <a:xfrm>
            <a:off x="468313" y="333375"/>
            <a:ext cx="8207375" cy="1158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使用前认清刻度尺的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单位、零刻度线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的位置、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量程、分度值。</a:t>
            </a:r>
          </a:p>
        </p:txBody>
      </p:sp>
      <p:pic>
        <p:nvPicPr>
          <p:cNvPr id="12291" name="Picture 10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16113"/>
            <a:ext cx="9144000" cy="10810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22"/>
          <p:cNvGrpSpPr/>
          <p:nvPr/>
        </p:nvGrpSpPr>
        <p:grpSpPr>
          <a:xfrm>
            <a:off x="827088" y="2762250"/>
            <a:ext cx="2305050" cy="811213"/>
            <a:chOff x="827584" y="3356992"/>
            <a:chExt cx="2304255" cy="811252"/>
          </a:xfrm>
        </p:grpSpPr>
        <p:sp>
          <p:nvSpPr>
            <p:cNvPr id="12293" name="Line 11"/>
            <p:cNvSpPr/>
            <p:nvPr/>
          </p:nvSpPr>
          <p:spPr>
            <a:xfrm flipH="1" flipV="1">
              <a:off x="827584" y="3356992"/>
              <a:ext cx="1296888" cy="54768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2294" name="Text Box 12"/>
            <p:cNvSpPr txBox="1"/>
            <p:nvPr/>
          </p:nvSpPr>
          <p:spPr>
            <a:xfrm>
              <a:off x="2051720" y="3645024"/>
              <a:ext cx="108011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单位</a:t>
              </a:r>
            </a:p>
          </p:txBody>
        </p:sp>
      </p:grpSp>
      <p:grpSp>
        <p:nvGrpSpPr>
          <p:cNvPr id="3" name="组合 21"/>
          <p:cNvGrpSpPr/>
          <p:nvPr/>
        </p:nvGrpSpPr>
        <p:grpSpPr>
          <a:xfrm>
            <a:off x="395288" y="1412875"/>
            <a:ext cx="2736850" cy="981075"/>
            <a:chOff x="395536" y="1628800"/>
            <a:chExt cx="2736304" cy="981234"/>
          </a:xfrm>
        </p:grpSpPr>
        <p:sp>
          <p:nvSpPr>
            <p:cNvPr id="12296" name="Line 13"/>
            <p:cNvSpPr/>
            <p:nvPr/>
          </p:nvSpPr>
          <p:spPr>
            <a:xfrm flipH="1">
              <a:off x="395536" y="1916832"/>
              <a:ext cx="648072" cy="69320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sp>
        <p:sp>
          <p:nvSpPr>
            <p:cNvPr id="12297" name="Text Box 14"/>
            <p:cNvSpPr txBox="1"/>
            <p:nvPr/>
          </p:nvSpPr>
          <p:spPr>
            <a:xfrm>
              <a:off x="971252" y="1628800"/>
              <a:ext cx="2160588" cy="3607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零刻度线</a:t>
              </a:r>
            </a:p>
          </p:txBody>
        </p:sp>
      </p:grpSp>
      <p:grpSp>
        <p:nvGrpSpPr>
          <p:cNvPr id="4" name="组合 20"/>
          <p:cNvGrpSpPr/>
          <p:nvPr/>
        </p:nvGrpSpPr>
        <p:grpSpPr>
          <a:xfrm>
            <a:off x="430213" y="1196975"/>
            <a:ext cx="8235950" cy="815975"/>
            <a:chOff x="431006" y="1772816"/>
            <a:chExt cx="8235950" cy="816259"/>
          </a:xfrm>
        </p:grpSpPr>
        <p:sp>
          <p:nvSpPr>
            <p:cNvPr id="12299" name="Text Box 16"/>
            <p:cNvSpPr txBox="1"/>
            <p:nvPr/>
          </p:nvSpPr>
          <p:spPr>
            <a:xfrm>
              <a:off x="3995936" y="1772816"/>
              <a:ext cx="1401763" cy="3607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量程</a:t>
              </a:r>
            </a:p>
          </p:txBody>
        </p:sp>
        <p:sp>
          <p:nvSpPr>
            <p:cNvPr id="12300" name="AutoShape 17"/>
            <p:cNvSpPr/>
            <p:nvPr/>
          </p:nvSpPr>
          <p:spPr>
            <a:xfrm rot="-5400000">
              <a:off x="4392880" y="-1685001"/>
              <a:ext cx="312202" cy="8235950"/>
            </a:xfrm>
            <a:prstGeom prst="rightBrace">
              <a:avLst>
                <a:gd name="adj1" fmla="val 59111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23"/>
          <p:cNvGrpSpPr/>
          <p:nvPr/>
        </p:nvGrpSpPr>
        <p:grpSpPr>
          <a:xfrm>
            <a:off x="5376863" y="2276475"/>
            <a:ext cx="1250950" cy="1081088"/>
            <a:chOff x="5376863" y="2708920"/>
            <a:chExt cx="1250950" cy="1080822"/>
          </a:xfrm>
        </p:grpSpPr>
        <p:sp>
          <p:nvSpPr>
            <p:cNvPr id="12302" name="Text Box 17"/>
            <p:cNvSpPr txBox="1"/>
            <p:nvPr/>
          </p:nvSpPr>
          <p:spPr>
            <a:xfrm>
              <a:off x="5376863" y="3429000"/>
              <a:ext cx="1250950" cy="3607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分度值</a:t>
              </a:r>
            </a:p>
          </p:txBody>
        </p:sp>
        <p:grpSp>
          <p:nvGrpSpPr>
            <p:cNvPr id="12303" name="Group 26"/>
            <p:cNvGrpSpPr/>
            <p:nvPr/>
          </p:nvGrpSpPr>
          <p:grpSpPr>
            <a:xfrm>
              <a:off x="5427663" y="2708920"/>
              <a:ext cx="944563" cy="313305"/>
              <a:chOff x="3419" y="2841"/>
              <a:chExt cx="595" cy="284"/>
            </a:xfrm>
          </p:grpSpPr>
          <p:sp>
            <p:nvSpPr>
              <p:cNvPr id="12304" name="Line 22"/>
              <p:cNvSpPr/>
              <p:nvPr/>
            </p:nvSpPr>
            <p:spPr>
              <a:xfrm>
                <a:off x="3711" y="2841"/>
                <a:ext cx="0" cy="28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05" name="Line 23"/>
              <p:cNvSpPr/>
              <p:nvPr/>
            </p:nvSpPr>
            <p:spPr>
              <a:xfrm>
                <a:off x="3784" y="2842"/>
                <a:ext cx="0" cy="28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06" name="Line 24"/>
              <p:cNvSpPr/>
              <p:nvPr/>
            </p:nvSpPr>
            <p:spPr>
              <a:xfrm>
                <a:off x="3419" y="2982"/>
                <a:ext cx="283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2307" name="Line 25"/>
              <p:cNvSpPr/>
              <p:nvPr/>
            </p:nvSpPr>
            <p:spPr>
              <a:xfrm flipH="1">
                <a:off x="3787" y="2982"/>
                <a:ext cx="227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</p:grpSp>
      </p:grpSp>
      <p:sp>
        <p:nvSpPr>
          <p:cNvPr id="25" name="Rectangle 2"/>
          <p:cNvSpPr/>
          <p:nvPr/>
        </p:nvSpPr>
        <p:spPr>
          <a:xfrm>
            <a:off x="539750" y="3500438"/>
            <a:ext cx="8177213" cy="13620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正确放置刻度尺</a:t>
            </a:r>
          </a:p>
          <a:p>
            <a:pPr>
              <a:lnSpc>
                <a:spcPct val="160000"/>
              </a:lnSpc>
            </a:pP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刻度尺与被测物体平行放置，刻度线贴紧被测物体。</a:t>
            </a:r>
          </a:p>
        </p:txBody>
      </p:sp>
      <p:pic>
        <p:nvPicPr>
          <p:cNvPr id="26" name="Picture 13" descr="12-54"/>
          <p:cNvPicPr>
            <a:picLocks noChangeAspect="1"/>
          </p:cNvPicPr>
          <p:nvPr/>
        </p:nvPicPr>
        <p:blipFill>
          <a:blip r:embed="rId3" cstate="print"/>
          <a:srcRect r="54453" b="72276"/>
          <a:stretch>
            <a:fillRect/>
          </a:stretch>
        </p:blipFill>
        <p:spPr>
          <a:xfrm>
            <a:off x="3059874" y="4941888"/>
            <a:ext cx="3108325" cy="1916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8"/>
          <p:cNvGrpSpPr/>
          <p:nvPr/>
        </p:nvGrpSpPr>
        <p:grpSpPr>
          <a:xfrm>
            <a:off x="0" y="2852738"/>
            <a:ext cx="5113338" cy="4005262"/>
            <a:chOff x="0" y="2852936"/>
            <a:chExt cx="5113338" cy="4005064"/>
          </a:xfrm>
        </p:grpSpPr>
        <p:pic>
          <p:nvPicPr>
            <p:cNvPr id="13314" name="Picture 2" descr="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4841875"/>
              <a:ext cx="5113338" cy="20161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15" name="Picture 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852936"/>
              <a:ext cx="5111750" cy="204311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9252" name="Rectangle 4"/>
          <p:cNvSpPr/>
          <p:nvPr/>
        </p:nvSpPr>
        <p:spPr>
          <a:xfrm>
            <a:off x="5364163" y="5868988"/>
            <a:ext cx="3024187" cy="5842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物体长度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09253" name="Rectangle 5"/>
          <p:cNvSpPr/>
          <p:nvPr/>
        </p:nvSpPr>
        <p:spPr>
          <a:xfrm>
            <a:off x="5219700" y="3563938"/>
            <a:ext cx="2952750" cy="5857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物体长度</a:t>
            </a:r>
            <a:r>
              <a:rPr lang="zh-CN" altLang="en-US" sz="3200" b="1" u="sng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09254" name="AutoShape 6"/>
          <p:cNvSpPr/>
          <p:nvPr/>
        </p:nvSpPr>
        <p:spPr>
          <a:xfrm>
            <a:off x="684213" y="2133600"/>
            <a:ext cx="2232025" cy="619125"/>
          </a:xfrm>
          <a:prstGeom prst="wedgeRoundRectCallout">
            <a:avLst>
              <a:gd name="adj1" fmla="val 7435"/>
              <a:gd name="adj2" fmla="val 100472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18000" anchor="t"/>
          <a:lstStyle/>
          <a:p>
            <a:pPr algn="ctr"/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）读</a:t>
            </a:r>
            <a:endParaRPr lang="zh-CN" altLang="en-US" sz="2800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6659563" y="5357813"/>
            <a:ext cx="16049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1mm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6424613" y="2714625"/>
            <a:ext cx="19637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zh-CN" u="sng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5148263" y="4627563"/>
            <a:ext cx="13684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准确值</a:t>
            </a:r>
          </a:p>
        </p:txBody>
      </p:sp>
      <p:sp>
        <p:nvSpPr>
          <p:cNvPr id="20491" name="Text Box 11"/>
          <p:cNvSpPr txBox="1"/>
          <p:nvPr/>
        </p:nvSpPr>
        <p:spPr>
          <a:xfrm>
            <a:off x="6551613" y="4581525"/>
            <a:ext cx="2592387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估读值（分度值的下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位）</a:t>
            </a:r>
          </a:p>
        </p:txBody>
      </p:sp>
      <p:sp>
        <p:nvSpPr>
          <p:cNvPr id="20493" name="Text Box 13"/>
          <p:cNvSpPr txBox="1"/>
          <p:nvPr/>
        </p:nvSpPr>
        <p:spPr>
          <a:xfrm>
            <a:off x="7097713" y="592455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2.76cm</a:t>
            </a:r>
          </a:p>
        </p:txBody>
      </p:sp>
      <p:sp>
        <p:nvSpPr>
          <p:cNvPr id="20494" name="Text Box 14"/>
          <p:cNvSpPr txBox="1"/>
          <p:nvPr/>
        </p:nvSpPr>
        <p:spPr>
          <a:xfrm>
            <a:off x="6588125" y="2997200"/>
            <a:ext cx="10080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1cm</a:t>
            </a:r>
          </a:p>
        </p:txBody>
      </p:sp>
      <p:sp>
        <p:nvSpPr>
          <p:cNvPr id="20495" name="Text Box 15"/>
          <p:cNvSpPr txBox="1"/>
          <p:nvPr/>
        </p:nvSpPr>
        <p:spPr>
          <a:xfrm>
            <a:off x="7019925" y="3573463"/>
            <a:ext cx="133191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2.7cm</a:t>
            </a:r>
          </a:p>
        </p:txBody>
      </p:sp>
      <p:sp>
        <p:nvSpPr>
          <p:cNvPr id="13326" name="Text Box 17"/>
          <p:cNvSpPr txBox="1"/>
          <p:nvPr/>
        </p:nvSpPr>
        <p:spPr>
          <a:xfrm>
            <a:off x="2771775" y="3284538"/>
            <a:ext cx="143986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Text Box 20"/>
          <p:cNvSpPr txBox="1"/>
          <p:nvPr/>
        </p:nvSpPr>
        <p:spPr>
          <a:xfrm>
            <a:off x="5148263" y="40767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2cm+</a:t>
            </a:r>
          </a:p>
        </p:txBody>
      </p:sp>
      <p:sp>
        <p:nvSpPr>
          <p:cNvPr id="13329" name="Text Box 21"/>
          <p:cNvSpPr txBox="1"/>
          <p:nvPr/>
        </p:nvSpPr>
        <p:spPr>
          <a:xfrm>
            <a:off x="6443663" y="4076700"/>
            <a:ext cx="15128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0.7cm</a:t>
            </a:r>
          </a:p>
        </p:txBody>
      </p:sp>
      <p:sp>
        <p:nvSpPr>
          <p:cNvPr id="309270" name="AutoShape 21"/>
          <p:cNvSpPr/>
          <p:nvPr/>
        </p:nvSpPr>
        <p:spPr>
          <a:xfrm>
            <a:off x="5219700" y="2205038"/>
            <a:ext cx="2011363" cy="714375"/>
          </a:xfrm>
          <a:prstGeom prst="wedgeRoundRectCallout">
            <a:avLst>
              <a:gd name="adj1" fmla="val 30583"/>
              <a:gd name="adj2" fmla="val 6311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en-US" altLang="zh-CN" sz="2800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记</a:t>
            </a:r>
          </a:p>
        </p:txBody>
      </p:sp>
      <p:sp>
        <p:nvSpPr>
          <p:cNvPr id="13331" name="Rectangle 2"/>
          <p:cNvSpPr/>
          <p:nvPr/>
        </p:nvSpPr>
        <p:spPr>
          <a:xfrm>
            <a:off x="250825" y="0"/>
            <a:ext cx="7961313" cy="6477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6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600" b="1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看  ：</a:t>
            </a:r>
            <a:r>
              <a:rPr lang="zh-CN" altLang="en-US" sz="2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读数时视线与尺面垂直。</a:t>
            </a:r>
          </a:p>
        </p:txBody>
      </p:sp>
      <p:sp>
        <p:nvSpPr>
          <p:cNvPr id="30" name="矩形 29"/>
          <p:cNvSpPr/>
          <p:nvPr/>
        </p:nvSpPr>
        <p:spPr>
          <a:xfrm>
            <a:off x="5292725" y="3068638"/>
            <a:ext cx="26447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分度值</a:t>
            </a:r>
            <a:r>
              <a:rPr lang="zh-CN" altLang="en-US" sz="32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64163" y="5373688"/>
            <a:ext cx="28956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分度值</a:t>
            </a:r>
            <a:r>
              <a:rPr lang="zh-CN" altLang="en-US" sz="32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；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838" y="692772"/>
            <a:ext cx="338428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9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0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2" grpId="0"/>
      <p:bldP spid="309254" grpId="0" animBg="1"/>
      <p:bldP spid="20487" grpId="0"/>
      <p:bldP spid="20490" grpId="0"/>
      <p:bldP spid="20491" grpId="0"/>
      <p:bldP spid="20493" grpId="0"/>
      <p:bldP spid="20494" grpId="0"/>
      <p:bldP spid="20495" grpId="0"/>
      <p:bldP spid="20500" grpId="0"/>
      <p:bldP spid="13329" grpId="0"/>
      <p:bldP spid="309270" grpId="0" animBg="1"/>
      <p:bldP spid="30" grpId="0"/>
      <p:bldP spid="31" grpId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lg" len="lg"/>
        </a:ln>
      </a:spPr>
      <a:bodyPr vert="horz" wrap="square" lIns="92075" tIns="46038" rIns="92075" bIns="46038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lg" len="lg"/>
        </a:ln>
      </a:spPr>
      <a:bodyPr vert="horz" wrap="square" lIns="92075" tIns="46038" rIns="92075" bIns="46038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lg" len="lg"/>
        </a:ln>
      </a:spPr>
      <a:bodyPr vert="horz" wrap="square" lIns="92075" tIns="46038" rIns="92075" bIns="46038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lg" len="lg"/>
        </a:ln>
      </a:spPr>
      <a:bodyPr vert="horz" wrap="square" lIns="92075" tIns="46038" rIns="92075" bIns="46038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845</Words>
  <Application>Microsoft Office PowerPoint</Application>
  <PresentationFormat>全屏显示(4:3)</PresentationFormat>
  <Paragraphs>146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吉祥如意</vt:lpstr>
      <vt:lpstr>Blends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练习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北京三帆中学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第一节 运动的描述</dc:title>
  <dc:creator>张全贵</dc:creator>
  <cp:keywords>教案</cp:keywords>
  <cp:lastModifiedBy>Administrator</cp:lastModifiedBy>
  <cp:revision>1432</cp:revision>
  <dcterms:created xsi:type="dcterms:W3CDTF">2005-11-28T04:00:00Z</dcterms:created>
  <dcterms:modified xsi:type="dcterms:W3CDTF">2018-08-31T01:37:02Z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