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93" r:id="rId1"/>
  </p:sldMasterIdLst>
  <p:notesMasterIdLst>
    <p:notesMasterId r:id="rId63"/>
  </p:notesMasterIdLst>
  <p:handoutMasterIdLst>
    <p:handoutMasterId r:id="rId64"/>
  </p:handoutMasterIdLst>
  <p:sldIdLst>
    <p:sldId id="927" r:id="rId2"/>
    <p:sldId id="938" r:id="rId3"/>
    <p:sldId id="928" r:id="rId4"/>
    <p:sldId id="863" r:id="rId5"/>
    <p:sldId id="975" r:id="rId6"/>
    <p:sldId id="858" r:id="rId7"/>
    <p:sldId id="539" r:id="rId8"/>
    <p:sldId id="930" r:id="rId9"/>
    <p:sldId id="467" r:id="rId10"/>
    <p:sldId id="940" r:id="rId11"/>
    <p:sldId id="982" r:id="rId12"/>
    <p:sldId id="986" r:id="rId13"/>
    <p:sldId id="991" r:id="rId14"/>
    <p:sldId id="1048" r:id="rId15"/>
    <p:sldId id="1050" r:id="rId16"/>
    <p:sldId id="1052" r:id="rId17"/>
    <p:sldId id="992" r:id="rId18"/>
    <p:sldId id="1053" r:id="rId19"/>
    <p:sldId id="1054" r:id="rId20"/>
    <p:sldId id="1049" r:id="rId21"/>
    <p:sldId id="1055" r:id="rId22"/>
    <p:sldId id="996" r:id="rId23"/>
    <p:sldId id="1020" r:id="rId24"/>
    <p:sldId id="1019" r:id="rId25"/>
    <p:sldId id="997" r:id="rId26"/>
    <p:sldId id="1062" r:id="rId27"/>
    <p:sldId id="1063" r:id="rId28"/>
    <p:sldId id="1002" r:id="rId29"/>
    <p:sldId id="1003" r:id="rId30"/>
    <p:sldId id="1004" r:id="rId31"/>
    <p:sldId id="1005" r:id="rId32"/>
    <p:sldId id="1006" r:id="rId33"/>
    <p:sldId id="1007" r:id="rId34"/>
    <p:sldId id="1064" r:id="rId35"/>
    <p:sldId id="1066" r:id="rId36"/>
    <p:sldId id="1065" r:id="rId37"/>
    <p:sldId id="1067" r:id="rId38"/>
    <p:sldId id="1068" r:id="rId39"/>
    <p:sldId id="1069" r:id="rId40"/>
    <p:sldId id="1022" r:id="rId41"/>
    <p:sldId id="1071" r:id="rId42"/>
    <p:sldId id="1070" r:id="rId43"/>
    <p:sldId id="1023" r:id="rId44"/>
    <p:sldId id="1025" r:id="rId45"/>
    <p:sldId id="1072" r:id="rId46"/>
    <p:sldId id="1073" r:id="rId47"/>
    <p:sldId id="989" r:id="rId48"/>
    <p:sldId id="1027" r:id="rId49"/>
    <p:sldId id="1074" r:id="rId50"/>
    <p:sldId id="1033" r:id="rId51"/>
    <p:sldId id="1037" r:id="rId52"/>
    <p:sldId id="1078" r:id="rId53"/>
    <p:sldId id="1079" r:id="rId54"/>
    <p:sldId id="1041" r:id="rId55"/>
    <p:sldId id="1042" r:id="rId56"/>
    <p:sldId id="1081" r:id="rId57"/>
    <p:sldId id="1043" r:id="rId58"/>
    <p:sldId id="1044" r:id="rId59"/>
    <p:sldId id="1046" r:id="rId60"/>
    <p:sldId id="1083" r:id="rId61"/>
    <p:sldId id="1082" r:id="rId62"/>
  </p:sldIdLst>
  <p:sldSz cx="12190413" cy="6859588"/>
  <p:notesSz cx="6858000" cy="9144000"/>
  <p:embeddedFontLst>
    <p:embeddedFont>
      <p:font typeface="黑体" pitchFamily="49" charset="-122"/>
      <p:regular r:id="rId65"/>
    </p:embeddedFont>
    <p:embeddedFont>
      <p:font typeface="微软雅黑" pitchFamily="34" charset="-122"/>
      <p:regular r:id="rId66"/>
      <p:bold r:id="rId67"/>
    </p:embeddedFont>
    <p:embeddedFont>
      <p:font typeface="华文细黑" pitchFamily="2" charset="-122"/>
      <p:regular r:id="rId68"/>
    </p:embeddedFont>
    <p:embeddedFont>
      <p:font typeface="Broadway" pitchFamily="82" charset="0"/>
      <p:regular r:id="rId69"/>
    </p:embeddedFont>
    <p:embeddedFont>
      <p:font typeface="楷体" pitchFamily="49" charset="-122"/>
      <p:regular r:id="rId70"/>
    </p:embeddedFont>
    <p:embeddedFont>
      <p:font typeface="IPAPANNEW" charset="-122"/>
      <p:regular r:id="rId71"/>
    </p:embeddedFont>
    <p:embeddedFont>
      <p:font typeface="Arial Black" pitchFamily="34" charset="0"/>
      <p:bold r:id="rId72"/>
    </p:embeddedFont>
    <p:embeddedFont>
      <p:font typeface="Calibri" pitchFamily="34" charset="0"/>
      <p:regular r:id="rId73"/>
      <p:bold r:id="rId74"/>
      <p:italic r:id="rId75"/>
      <p:boldItalic r:id="rId76"/>
    </p:embeddedFont>
  </p:embeddedFontLst>
  <p:defaultTextStyle>
    <a:defPPr>
      <a:defRPr lang="zh-CN"/>
    </a:defPPr>
    <a:lvl1pPr algn="l" defTabSz="1217613" rtl="0" fontAlgn="base">
      <a:spcBef>
        <a:spcPct val="0"/>
      </a:spcBef>
      <a:spcAft>
        <a:spcPct val="0"/>
      </a:spcAft>
      <a:defRPr sz="2400" kern="1200">
        <a:solidFill>
          <a:schemeClr val="tx1"/>
        </a:solidFill>
        <a:latin typeface="Arial" charset="0"/>
        <a:ea typeface="宋体" charset="-122"/>
        <a:cs typeface="+mn-cs"/>
      </a:defRPr>
    </a:lvl1pPr>
    <a:lvl2pPr marL="608013" indent="-150813" algn="l" defTabSz="1217613" rtl="0" fontAlgn="base">
      <a:spcBef>
        <a:spcPct val="0"/>
      </a:spcBef>
      <a:spcAft>
        <a:spcPct val="0"/>
      </a:spcAft>
      <a:defRPr sz="2400" kern="1200">
        <a:solidFill>
          <a:schemeClr val="tx1"/>
        </a:solidFill>
        <a:latin typeface="Arial" charset="0"/>
        <a:ea typeface="宋体" charset="-122"/>
        <a:cs typeface="+mn-cs"/>
      </a:defRPr>
    </a:lvl2pPr>
    <a:lvl3pPr marL="1217613" indent="-303213" algn="l" defTabSz="1217613" rtl="0" fontAlgn="base">
      <a:spcBef>
        <a:spcPct val="0"/>
      </a:spcBef>
      <a:spcAft>
        <a:spcPct val="0"/>
      </a:spcAft>
      <a:defRPr sz="2400" kern="1200">
        <a:solidFill>
          <a:schemeClr val="tx1"/>
        </a:solidFill>
        <a:latin typeface="Arial" charset="0"/>
        <a:ea typeface="宋体" charset="-122"/>
        <a:cs typeface="+mn-cs"/>
      </a:defRPr>
    </a:lvl3pPr>
    <a:lvl4pPr marL="1827213" indent="-455613" algn="l" defTabSz="1217613" rtl="0" fontAlgn="base">
      <a:spcBef>
        <a:spcPct val="0"/>
      </a:spcBef>
      <a:spcAft>
        <a:spcPct val="0"/>
      </a:spcAft>
      <a:defRPr sz="2400" kern="1200">
        <a:solidFill>
          <a:schemeClr val="tx1"/>
        </a:solidFill>
        <a:latin typeface="Arial" charset="0"/>
        <a:ea typeface="宋体" charset="-122"/>
        <a:cs typeface="+mn-cs"/>
      </a:defRPr>
    </a:lvl4pPr>
    <a:lvl5pPr marL="2436813" indent="-608013" algn="l" defTabSz="1217613" rtl="0" fontAlgn="base">
      <a:spcBef>
        <a:spcPct val="0"/>
      </a:spcBef>
      <a:spcAft>
        <a:spcPct val="0"/>
      </a:spcAft>
      <a:defRPr sz="2400" kern="1200">
        <a:solidFill>
          <a:schemeClr val="tx1"/>
        </a:solidFill>
        <a:latin typeface="Arial" charset="0"/>
        <a:ea typeface="宋体" charset="-122"/>
        <a:cs typeface="+mn-cs"/>
      </a:defRPr>
    </a:lvl5pPr>
    <a:lvl6pPr marL="2286000" algn="l" defTabSz="914400" rtl="0" eaLnBrk="1" latinLnBrk="0" hangingPunct="1">
      <a:defRPr sz="2400" kern="1200">
        <a:solidFill>
          <a:schemeClr val="tx1"/>
        </a:solidFill>
        <a:latin typeface="Arial" charset="0"/>
        <a:ea typeface="宋体" charset="-122"/>
        <a:cs typeface="+mn-cs"/>
      </a:defRPr>
    </a:lvl6pPr>
    <a:lvl7pPr marL="2743200" algn="l" defTabSz="914400" rtl="0" eaLnBrk="1" latinLnBrk="0" hangingPunct="1">
      <a:defRPr sz="2400" kern="1200">
        <a:solidFill>
          <a:schemeClr val="tx1"/>
        </a:solidFill>
        <a:latin typeface="Arial" charset="0"/>
        <a:ea typeface="宋体" charset="-122"/>
        <a:cs typeface="+mn-cs"/>
      </a:defRPr>
    </a:lvl7pPr>
    <a:lvl8pPr marL="3200400" algn="l" defTabSz="914400" rtl="0" eaLnBrk="1" latinLnBrk="0" hangingPunct="1">
      <a:defRPr sz="2400" kern="1200">
        <a:solidFill>
          <a:schemeClr val="tx1"/>
        </a:solidFill>
        <a:latin typeface="Arial" charset="0"/>
        <a:ea typeface="宋体" charset="-122"/>
        <a:cs typeface="+mn-cs"/>
      </a:defRPr>
    </a:lvl8pPr>
    <a:lvl9pPr marL="3657600" algn="l" defTabSz="914400" rtl="0" eaLnBrk="1" latinLnBrk="0" hangingPunct="1">
      <a:defRPr sz="24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00FF"/>
    <a:srgbClr val="029038"/>
    <a:srgbClr val="FF6600"/>
    <a:srgbClr val="0066FF"/>
    <a:srgbClr val="03EB5B"/>
    <a:srgbClr val="FFFFFF"/>
    <a:srgbClr val="00CCFF"/>
    <a:srgbClr val="0000CC"/>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2254" autoAdjust="0"/>
  </p:normalViewPr>
  <p:slideViewPr>
    <p:cSldViewPr>
      <p:cViewPr varScale="1">
        <p:scale>
          <a:sx n="109" d="100"/>
          <a:sy n="109" d="100"/>
        </p:scale>
        <p:origin x="-750" y="-90"/>
      </p:cViewPr>
      <p:guideLst>
        <p:guide orient="horz" pos="2161"/>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4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1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9140" fontAlgn="auto">
              <a:spcBef>
                <a:spcPts val="0"/>
              </a:spcBef>
              <a:spcAft>
                <a:spcPts val="0"/>
              </a:spcAft>
              <a:defRPr sz="1200">
                <a:latin typeface="+mn-lt"/>
                <a:ea typeface="+mn-ea"/>
              </a:defRPr>
            </a:lvl1pPr>
          </a:lstStyle>
          <a:p>
            <a:pPr>
              <a:defRPr/>
            </a:pPr>
            <a:fld id="{4DA07923-B4C4-4C26-BB4D-9098CB69BF0D}" type="datetimeFigureOut">
              <a:rPr lang="zh-CN" altLang="en-US"/>
              <a:pPr>
                <a:defRPr/>
              </a:pPr>
              <a:t>2018/8/29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2191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219140" fontAlgn="auto">
              <a:spcBef>
                <a:spcPts val="0"/>
              </a:spcBef>
              <a:spcAft>
                <a:spcPts val="0"/>
              </a:spcAft>
              <a:defRPr sz="1200">
                <a:latin typeface="+mn-lt"/>
                <a:ea typeface="+mn-ea"/>
              </a:defRPr>
            </a:lvl1pPr>
          </a:lstStyle>
          <a:p>
            <a:pPr>
              <a:defRPr/>
            </a:pPr>
            <a:fld id="{C724DBD9-5FDE-4CE2-AF2A-9A33491B1B1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1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9140" fontAlgn="auto">
              <a:spcBef>
                <a:spcPts val="0"/>
              </a:spcBef>
              <a:spcAft>
                <a:spcPts val="0"/>
              </a:spcAft>
              <a:defRPr sz="1200">
                <a:latin typeface="+mn-lt"/>
                <a:ea typeface="+mn-ea"/>
              </a:defRPr>
            </a:lvl1pPr>
          </a:lstStyle>
          <a:p>
            <a:pPr>
              <a:defRPr/>
            </a:pPr>
            <a:fld id="{63CBA01B-E573-4355-AA5B-D0DED703D790}" type="datetimeFigureOut">
              <a:rPr lang="zh-CN" altLang="en-US"/>
              <a:pPr>
                <a:defRPr/>
              </a:pPr>
              <a:t>2018/8/29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91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219140" fontAlgn="auto">
              <a:spcBef>
                <a:spcPts val="0"/>
              </a:spcBef>
              <a:spcAft>
                <a:spcPts val="0"/>
              </a:spcAft>
              <a:defRPr sz="1200">
                <a:latin typeface="+mn-lt"/>
                <a:ea typeface="+mn-ea"/>
              </a:defRPr>
            </a:lvl1pPr>
          </a:lstStyle>
          <a:p>
            <a:pPr>
              <a:defRPr/>
            </a:pPr>
            <a:fld id="{1F19A3B2-0605-490F-BA78-DC884C85842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defTabSz="1217613" rtl="0" eaLnBrk="0" fontAlgn="base" hangingPunct="0">
      <a:spcBef>
        <a:spcPct val="30000"/>
      </a:spcBef>
      <a:spcAft>
        <a:spcPct val="0"/>
      </a:spcAft>
      <a:defRPr sz="1600" kern="1200">
        <a:solidFill>
          <a:schemeClr val="tx1"/>
        </a:solidFill>
        <a:latin typeface="+mn-lt"/>
        <a:ea typeface="+mn-ea"/>
        <a:cs typeface="+mn-cs"/>
      </a:defRPr>
    </a:lvl1pPr>
    <a:lvl2pPr marL="608013" algn="l" defTabSz="1217613" rtl="0" eaLnBrk="0" fontAlgn="base" hangingPunct="0">
      <a:spcBef>
        <a:spcPct val="30000"/>
      </a:spcBef>
      <a:spcAft>
        <a:spcPct val="0"/>
      </a:spcAft>
      <a:defRPr sz="1600" kern="1200">
        <a:solidFill>
          <a:schemeClr val="tx1"/>
        </a:solidFill>
        <a:latin typeface="+mn-lt"/>
        <a:ea typeface="+mn-ea"/>
        <a:cs typeface="+mn-cs"/>
      </a:defRPr>
    </a:lvl2pPr>
    <a:lvl3pPr marL="1217613" algn="l" defTabSz="1217613" rtl="0" eaLnBrk="0" fontAlgn="base" hangingPunct="0">
      <a:spcBef>
        <a:spcPct val="30000"/>
      </a:spcBef>
      <a:spcAft>
        <a:spcPct val="0"/>
      </a:spcAft>
      <a:defRPr sz="1600" kern="1200">
        <a:solidFill>
          <a:schemeClr val="tx1"/>
        </a:solidFill>
        <a:latin typeface="+mn-lt"/>
        <a:ea typeface="+mn-ea"/>
        <a:cs typeface="+mn-cs"/>
      </a:defRPr>
    </a:lvl3pPr>
    <a:lvl4pPr marL="1827213" algn="l" defTabSz="1217613" rtl="0" eaLnBrk="0" fontAlgn="base" hangingPunct="0">
      <a:spcBef>
        <a:spcPct val="30000"/>
      </a:spcBef>
      <a:spcAft>
        <a:spcPct val="0"/>
      </a:spcAft>
      <a:defRPr sz="1600" kern="1200">
        <a:solidFill>
          <a:schemeClr val="tx1"/>
        </a:solidFill>
        <a:latin typeface="+mn-lt"/>
        <a:ea typeface="+mn-ea"/>
        <a:cs typeface="+mn-cs"/>
      </a:defRPr>
    </a:lvl4pPr>
    <a:lvl5pPr marL="2436813" algn="l" defTabSz="1217613" rtl="0" eaLnBrk="0" fontAlgn="base" hangingPunct="0">
      <a:spcBef>
        <a:spcPct val="30000"/>
      </a:spcBef>
      <a:spcAft>
        <a:spcPct val="0"/>
      </a:spcAft>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sp>
        <p:nvSpPr>
          <p:cNvPr id="2" name="AutoShape 46"/>
          <p:cNvSpPr>
            <a:spLocks noChangeArrowheads="1"/>
          </p:cNvSpPr>
          <p:nvPr userDrawn="1"/>
        </p:nvSpPr>
        <p:spPr bwMode="gray">
          <a:xfrm>
            <a:off x="-369888" y="11113"/>
            <a:ext cx="12879388" cy="615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lIns="121898" tIns="60948" rIns="121898" bIns="60948" anchor="ctr"/>
          <a:lstStyle/>
          <a:p>
            <a:pPr algn="ctr" defTabSz="1219140" fontAlgn="auto">
              <a:spcBef>
                <a:spcPts val="0"/>
              </a:spcBef>
              <a:spcAft>
                <a:spcPts val="0"/>
              </a:spcAft>
              <a:defRPr/>
            </a:pPr>
            <a:endParaRPr lang="zh-CN" altLang="en-US" b="1">
              <a:latin typeface="Times New Roman" pitchFamily="18" charset="0"/>
              <a:ea typeface="+mn-ea"/>
              <a:cs typeface="Times New Roman" pitchFamily="18" charset="0"/>
            </a:endParaRPr>
          </a:p>
        </p:txBody>
      </p:sp>
      <p:graphicFrame>
        <p:nvGraphicFramePr>
          <p:cNvPr id="3" name="表格 2"/>
          <p:cNvGraphicFramePr>
            <a:graphicFrameLocks noGrp="1"/>
          </p:cNvGraphicFramePr>
          <p:nvPr/>
        </p:nvGraphicFramePr>
        <p:xfrm>
          <a:off x="201613" y="42863"/>
          <a:ext cx="11653837" cy="519112"/>
        </p:xfrm>
        <a:graphic>
          <a:graphicData uri="http://schemas.openxmlformats.org/drawingml/2006/table">
            <a:tbl>
              <a:tblPr firstRow="1" bandRow="1">
                <a:tableStyleId>{5C22544A-7EE6-4342-B048-85BDC9FD1C3A}</a:tableStyleId>
              </a:tblPr>
              <a:tblGrid>
                <a:gridCol w="832420"/>
                <a:gridCol w="832420"/>
                <a:gridCol w="832420"/>
                <a:gridCol w="832420"/>
                <a:gridCol w="832420"/>
                <a:gridCol w="832420"/>
                <a:gridCol w="832420"/>
                <a:gridCol w="832420"/>
                <a:gridCol w="832420"/>
                <a:gridCol w="832420"/>
                <a:gridCol w="832420"/>
                <a:gridCol w="832420"/>
                <a:gridCol w="832420"/>
                <a:gridCol w="832420"/>
              </a:tblGrid>
              <a:tr h="519643">
                <a:tc>
                  <a:txBody>
                    <a:bodyPr/>
                    <a:lstStyle/>
                    <a:p>
                      <a:pPr>
                        <a:lnSpc>
                          <a:spcPct val="50000"/>
                        </a:lnSpc>
                      </a:pPr>
                      <a:endParaRPr lang="zh-CN" altLang="en-US" sz="1900" baseline="0" dirty="0"/>
                    </a:p>
                  </a:txBody>
                  <a:tcPr marL="121904" marR="121904" marT="60974" marB="6097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50000"/>
                        </a:lnSpc>
                      </a:pPr>
                      <a:endParaRPr lang="zh-CN" altLang="en-US" sz="1900" baseline="0" dirty="0"/>
                    </a:p>
                  </a:txBody>
                  <a:tcPr marL="121904" marR="121904" marT="60974" marB="6097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9" r:id="rId1"/>
    <p:sldLayoutId id="2147483798" r:id="rId2"/>
    <p:sldLayoutId id="2147483797" r:id="rId3"/>
    <p:sldLayoutId id="2147483800" r:id="rId4"/>
    <p:sldLayoutId id="2147483796" r:id="rId5"/>
    <p:sldLayoutId id="2147483795" r:id="rId6"/>
  </p:sldLayoutIdLst>
  <p:timing>
    <p:tnLst>
      <p:par>
        <p:cTn id="1" dur="indefinite" restart="never" nodeType="tmRoot"/>
      </p:par>
    </p:tnLst>
  </p:timing>
  <p:txStyles>
    <p:titleStyle>
      <a:lvl1pPr algn="ctr" defTabSz="1217613" rtl="0" eaLnBrk="0" fontAlgn="base" hangingPunct="0">
        <a:spcBef>
          <a:spcPct val="0"/>
        </a:spcBef>
        <a:spcAft>
          <a:spcPct val="0"/>
        </a:spcAft>
        <a:defRPr sz="5900" kern="1200">
          <a:solidFill>
            <a:schemeClr val="tx1"/>
          </a:solidFill>
          <a:latin typeface="+mj-lt"/>
          <a:ea typeface="+mj-ea"/>
          <a:cs typeface="+mj-cs"/>
        </a:defRPr>
      </a:lvl1pPr>
      <a:lvl2pPr algn="ctr" defTabSz="1217613" rtl="0" eaLnBrk="0" fontAlgn="base" hangingPunct="0">
        <a:spcBef>
          <a:spcPct val="0"/>
        </a:spcBef>
        <a:spcAft>
          <a:spcPct val="0"/>
        </a:spcAft>
        <a:defRPr sz="5900">
          <a:solidFill>
            <a:schemeClr val="tx1"/>
          </a:solidFill>
          <a:latin typeface="Arial Black" pitchFamily="34" charset="0"/>
          <a:ea typeface="微软雅黑" pitchFamily="34" charset="-122"/>
        </a:defRPr>
      </a:lvl2pPr>
      <a:lvl3pPr algn="ctr" defTabSz="1217613" rtl="0" eaLnBrk="0" fontAlgn="base" hangingPunct="0">
        <a:spcBef>
          <a:spcPct val="0"/>
        </a:spcBef>
        <a:spcAft>
          <a:spcPct val="0"/>
        </a:spcAft>
        <a:defRPr sz="5900">
          <a:solidFill>
            <a:schemeClr val="tx1"/>
          </a:solidFill>
          <a:latin typeface="Arial Black" pitchFamily="34" charset="0"/>
          <a:ea typeface="微软雅黑" pitchFamily="34" charset="-122"/>
        </a:defRPr>
      </a:lvl3pPr>
      <a:lvl4pPr algn="ctr" defTabSz="1217613" rtl="0" eaLnBrk="0" fontAlgn="base" hangingPunct="0">
        <a:spcBef>
          <a:spcPct val="0"/>
        </a:spcBef>
        <a:spcAft>
          <a:spcPct val="0"/>
        </a:spcAft>
        <a:defRPr sz="5900">
          <a:solidFill>
            <a:schemeClr val="tx1"/>
          </a:solidFill>
          <a:latin typeface="Arial Black" pitchFamily="34" charset="0"/>
          <a:ea typeface="微软雅黑" pitchFamily="34" charset="-122"/>
        </a:defRPr>
      </a:lvl4pPr>
      <a:lvl5pPr algn="ctr" defTabSz="1217613" rtl="0" eaLnBrk="0" fontAlgn="base" hangingPunct="0">
        <a:spcBef>
          <a:spcPct val="0"/>
        </a:spcBef>
        <a:spcAft>
          <a:spcPct val="0"/>
        </a:spcAft>
        <a:defRPr sz="5900">
          <a:solidFill>
            <a:schemeClr val="tx1"/>
          </a:solidFill>
          <a:latin typeface="Arial Black" pitchFamily="34" charset="0"/>
          <a:ea typeface="微软雅黑" pitchFamily="34" charset="-122"/>
        </a:defRPr>
      </a:lvl5pPr>
      <a:lvl6pPr marL="457200" algn="ctr" defTabSz="1217613" rtl="0" fontAlgn="base">
        <a:spcBef>
          <a:spcPct val="0"/>
        </a:spcBef>
        <a:spcAft>
          <a:spcPct val="0"/>
        </a:spcAft>
        <a:defRPr sz="5900">
          <a:solidFill>
            <a:schemeClr val="tx1"/>
          </a:solidFill>
          <a:latin typeface="Arial Black" pitchFamily="34" charset="0"/>
          <a:ea typeface="微软雅黑" pitchFamily="34" charset="-122"/>
        </a:defRPr>
      </a:lvl6pPr>
      <a:lvl7pPr marL="914400" algn="ctr" defTabSz="1217613" rtl="0" fontAlgn="base">
        <a:spcBef>
          <a:spcPct val="0"/>
        </a:spcBef>
        <a:spcAft>
          <a:spcPct val="0"/>
        </a:spcAft>
        <a:defRPr sz="5900">
          <a:solidFill>
            <a:schemeClr val="tx1"/>
          </a:solidFill>
          <a:latin typeface="Arial Black" pitchFamily="34" charset="0"/>
          <a:ea typeface="微软雅黑" pitchFamily="34" charset="-122"/>
        </a:defRPr>
      </a:lvl7pPr>
      <a:lvl8pPr marL="1371600" algn="ctr" defTabSz="1217613" rtl="0" fontAlgn="base">
        <a:spcBef>
          <a:spcPct val="0"/>
        </a:spcBef>
        <a:spcAft>
          <a:spcPct val="0"/>
        </a:spcAft>
        <a:defRPr sz="5900">
          <a:solidFill>
            <a:schemeClr val="tx1"/>
          </a:solidFill>
          <a:latin typeface="Arial Black" pitchFamily="34" charset="0"/>
          <a:ea typeface="微软雅黑" pitchFamily="34" charset="-122"/>
        </a:defRPr>
      </a:lvl8pPr>
      <a:lvl9pPr marL="1828800" algn="ctr" defTabSz="1217613" rtl="0" fontAlgn="base">
        <a:spcBef>
          <a:spcPct val="0"/>
        </a:spcBef>
        <a:spcAft>
          <a:spcPct val="0"/>
        </a:spcAft>
        <a:defRPr sz="5900">
          <a:solidFill>
            <a:schemeClr val="tx1"/>
          </a:solidFill>
          <a:latin typeface="Arial Black" pitchFamily="34" charset="0"/>
          <a:ea typeface="微软雅黑" pitchFamily="34" charset="-122"/>
        </a:defRPr>
      </a:lvl9pPr>
    </p:titleStyle>
    <p:bodyStyle>
      <a:lvl1pPr marL="455613" indent="-455613" algn="l" defTabSz="1217613"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Word___2.docx"/><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__3.docx"/><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Word___4.docx"/><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Word___5.docx"/><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4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 Target="slide27.xml"/><Relationship Id="rId11" Type="http://schemas.openxmlformats.org/officeDocument/2006/relationships/slide" Target="slide4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2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5.xml"/><Relationship Id="rId7" Type="http://schemas.openxmlformats.org/officeDocument/2006/relationships/slide" Target="slide33.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7.xml"/><Relationship Id="rId10" Type="http://schemas.openxmlformats.org/officeDocument/2006/relationships/slide" Target="slide47.xml"/><Relationship Id="rId4" Type="http://schemas.openxmlformats.org/officeDocument/2006/relationships/slide" Target="slide26.xml"/><Relationship Id="rId9" Type="http://schemas.openxmlformats.org/officeDocument/2006/relationships/slide" Target="slide43.xml"/></Relationships>
</file>

<file path=ppt/slides/_rels/slide2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2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5.xml"/><Relationship Id="rId7" Type="http://schemas.openxmlformats.org/officeDocument/2006/relationships/slide" Target="slide33.xml"/><Relationship Id="rId2"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43.xml"/></Relationships>
</file>

<file path=ppt/slides/_rels/slide26.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5.xml"/><Relationship Id="rId7" Type="http://schemas.openxmlformats.org/officeDocument/2006/relationships/slide" Target="slide33.xml"/><Relationship Id="rId2"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43.xml"/></Relationships>
</file>

<file path=ppt/slides/_rels/slide2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package" Target="../embeddings/Microsoft_Office_Word___6.docx"/><Relationship Id="rId7"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slide" Target="slide26.xml"/><Relationship Id="rId11" Type="http://schemas.openxmlformats.org/officeDocument/2006/relationships/slide" Target="slide43.xml"/><Relationship Id="rId5" Type="http://schemas.openxmlformats.org/officeDocument/2006/relationships/slide" Target="slide25.xml"/><Relationship Id="rId10" Type="http://schemas.openxmlformats.org/officeDocument/2006/relationships/slide" Target="slide40.xml"/><Relationship Id="rId4" Type="http://schemas.openxmlformats.org/officeDocument/2006/relationships/slide" Target="slide22.xml"/><Relationship Id="rId9" Type="http://schemas.openxmlformats.org/officeDocument/2006/relationships/slide" Target="slide33.xml"/></Relationships>
</file>

<file path=ppt/slides/_rels/slide29.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31.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package" Target="../embeddings/Microsoft_Office_Word___7.docx"/><Relationship Id="rId7" Type="http://schemas.openxmlformats.org/officeDocument/2006/relationships/slide" Target="slide26.xml"/><Relationship Id="rId12" Type="http://schemas.openxmlformats.org/officeDocument/2006/relationships/slide" Target="slide4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slide" Target="slide25.xml"/><Relationship Id="rId11" Type="http://schemas.openxmlformats.org/officeDocument/2006/relationships/slide" Target="slide40.xml"/><Relationship Id="rId5" Type="http://schemas.openxmlformats.org/officeDocument/2006/relationships/slide" Target="slide22.xml"/><Relationship Id="rId10" Type="http://schemas.openxmlformats.org/officeDocument/2006/relationships/slide" Target="slide33.xml"/><Relationship Id="rId4" Type="http://schemas.openxmlformats.org/officeDocument/2006/relationships/package" Target="../embeddings/Microsoft_Office_Word___8.docx"/><Relationship Id="rId9" Type="http://schemas.openxmlformats.org/officeDocument/2006/relationships/slide" Target="slide30.xml"/></Relationships>
</file>

<file path=ppt/slides/_rels/slide3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3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3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5.xml"/><Relationship Id="rId7" Type="http://schemas.openxmlformats.org/officeDocument/2006/relationships/slide" Target="slide33.xml"/><Relationship Id="rId2"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43.xml"/></Relationships>
</file>

<file path=ppt/slides/_rels/slide3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3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37.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package" Target="../embeddings/Microsoft_Office_Word___9.docx"/><Relationship Id="rId7" Type="http://schemas.openxmlformats.org/officeDocument/2006/relationships/slide" Target="slide27.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slide" Target="slide26.xml"/><Relationship Id="rId11" Type="http://schemas.openxmlformats.org/officeDocument/2006/relationships/slide" Target="slide43.xml"/><Relationship Id="rId5" Type="http://schemas.openxmlformats.org/officeDocument/2006/relationships/slide" Target="slide25.xml"/><Relationship Id="rId10" Type="http://schemas.openxmlformats.org/officeDocument/2006/relationships/slide" Target="slide40.xml"/><Relationship Id="rId4" Type="http://schemas.openxmlformats.org/officeDocument/2006/relationships/slide" Target="slide22.xml"/><Relationship Id="rId9" Type="http://schemas.openxmlformats.org/officeDocument/2006/relationships/slide" Target="slide33.xml"/></Relationships>
</file>

<file path=ppt/slides/_rels/slide3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3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package" Target="../embeddings/Microsoft_Office_Word___10.docx"/><Relationship Id="rId7" Type="http://schemas.openxmlformats.org/officeDocument/2006/relationships/slide" Target="slide27.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slide" Target="slide26.xml"/><Relationship Id="rId11" Type="http://schemas.openxmlformats.org/officeDocument/2006/relationships/slide" Target="slide43.xml"/><Relationship Id="rId5" Type="http://schemas.openxmlformats.org/officeDocument/2006/relationships/slide" Target="slide25.xml"/><Relationship Id="rId10" Type="http://schemas.openxmlformats.org/officeDocument/2006/relationships/slide" Target="slide40.xml"/><Relationship Id="rId4" Type="http://schemas.openxmlformats.org/officeDocument/2006/relationships/slide" Target="slide22.xml"/><Relationship Id="rId9" Type="http://schemas.openxmlformats.org/officeDocument/2006/relationships/slide" Target="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4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43.xml"/><Relationship Id="rId3" Type="http://schemas.openxmlformats.org/officeDocument/2006/relationships/package" Target="../embeddings/Microsoft_Office_Word___11.docx"/><Relationship Id="rId7" Type="http://schemas.openxmlformats.org/officeDocument/2006/relationships/slide" Target="slide25.xml"/><Relationship Id="rId12" Type="http://schemas.openxmlformats.org/officeDocument/2006/relationships/slide" Target="slide40.xml"/><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slide" Target="slide22.xml"/><Relationship Id="rId11" Type="http://schemas.openxmlformats.org/officeDocument/2006/relationships/slide" Target="slide33.xml"/><Relationship Id="rId5" Type="http://schemas.openxmlformats.org/officeDocument/2006/relationships/package" Target="../embeddings/Microsoft_Office_Word___13.docx"/><Relationship Id="rId10" Type="http://schemas.openxmlformats.org/officeDocument/2006/relationships/slide" Target="slide30.xml"/><Relationship Id="rId4" Type="http://schemas.openxmlformats.org/officeDocument/2006/relationships/package" Target="../embeddings/Microsoft_Office_Word___12.docx"/><Relationship Id="rId9" Type="http://schemas.openxmlformats.org/officeDocument/2006/relationships/slide" Target="slide27.xml"/></Relationships>
</file>

<file path=ppt/slides/_rels/slide4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4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4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4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22.xml"/><Relationship Id="rId7" Type="http://schemas.openxmlformats.org/officeDocument/2006/relationships/slide" Target="slide30.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slide" Target="slide26.xml"/><Relationship Id="rId10" Type="http://schemas.openxmlformats.org/officeDocument/2006/relationships/slide" Target="slide43.xml"/><Relationship Id="rId4" Type="http://schemas.openxmlformats.org/officeDocument/2006/relationships/slide" Target="slide25.xml"/><Relationship Id="rId9" Type="http://schemas.openxmlformats.org/officeDocument/2006/relationships/slide" Target="slide40.xml"/></Relationships>
</file>

<file path=ppt/slides/_rels/slide46.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43.xml"/><Relationship Id="rId3" Type="http://schemas.openxmlformats.org/officeDocument/2006/relationships/image" Target="../media/image24.png"/><Relationship Id="rId7" Type="http://schemas.openxmlformats.org/officeDocument/2006/relationships/slide" Target="slide25.xml"/><Relationship Id="rId12" Type="http://schemas.openxmlformats.org/officeDocument/2006/relationships/slide" Target="slide40.xm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slide" Target="slide22.xml"/><Relationship Id="rId11" Type="http://schemas.openxmlformats.org/officeDocument/2006/relationships/slide" Target="slide33.xml"/><Relationship Id="rId5" Type="http://schemas.openxmlformats.org/officeDocument/2006/relationships/package" Target="../embeddings/Microsoft_Office_Word___15.docx"/><Relationship Id="rId10" Type="http://schemas.openxmlformats.org/officeDocument/2006/relationships/slide" Target="slide30.xml"/><Relationship Id="rId4" Type="http://schemas.openxmlformats.org/officeDocument/2006/relationships/package" Target="../embeddings/Microsoft_Office_Word___14.docx"/><Relationship Id="rId9" Type="http://schemas.openxmlformats.org/officeDocument/2006/relationships/slide" Target="slide27.xml"/><Relationship Id="rId14" Type="http://schemas.openxmlformats.org/officeDocument/2006/relationships/slide" Target="slide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Office_Word___16.docx"/><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Office_Word___17.docx"/><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Office_Word___18.docx"/><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package" Target="../embeddings/Microsoft_Office_Word___20.docx"/><Relationship Id="rId4" Type="http://schemas.openxmlformats.org/officeDocument/2006/relationships/package" Target="../embeddings/Microsoft_Office_Word___19.docx"/></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Office_Word___21.docx"/><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870200"/>
            <a:ext cx="7170738" cy="11811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solidFill>
                <a:srgbClr val="FFFFFF"/>
              </a:solidFill>
            </a:endParaRPr>
          </a:p>
        </p:txBody>
      </p:sp>
      <p:sp>
        <p:nvSpPr>
          <p:cNvPr id="10242" name="矩形 3"/>
          <p:cNvSpPr>
            <a:spLocks noChangeArrowheads="1"/>
          </p:cNvSpPr>
          <p:nvPr/>
        </p:nvSpPr>
        <p:spPr bwMode="auto">
          <a:xfrm>
            <a:off x="118542" y="3069754"/>
            <a:ext cx="6696075" cy="579438"/>
          </a:xfrm>
          <a:prstGeom prst="rect">
            <a:avLst/>
          </a:prstGeom>
          <a:noFill/>
          <a:ln w="9525">
            <a:noFill/>
            <a:miter lim="800000"/>
            <a:headEnd/>
            <a:tailEnd/>
          </a:ln>
        </p:spPr>
        <p:txBody>
          <a:bodyPr>
            <a:spAutoFit/>
          </a:bodyPr>
          <a:lstStyle/>
          <a:p>
            <a:r>
              <a:rPr lang="zh-CN" altLang="en-US" sz="3200" b="1" dirty="0" smtClean="0">
                <a:solidFill>
                  <a:srgbClr val="C00000"/>
                </a:solidFill>
                <a:latin typeface="Times New Roman" pitchFamily="18" charset="0"/>
                <a:ea typeface="微软雅黑" pitchFamily="34" charset="-122"/>
                <a:cs typeface="Times New Roman" pitchFamily="18" charset="0"/>
              </a:rPr>
              <a:t>复习：</a:t>
            </a:r>
            <a:r>
              <a:rPr lang="zh-CN" altLang="zh-CN" sz="3200" b="1" dirty="0" smtClean="0">
                <a:solidFill>
                  <a:srgbClr val="C00000"/>
                </a:solidFill>
                <a:latin typeface="Times New Roman" pitchFamily="18" charset="0"/>
                <a:ea typeface="微软雅黑" pitchFamily="34" charset="-122"/>
                <a:cs typeface="Times New Roman" pitchFamily="18" charset="0"/>
              </a:rPr>
              <a:t>质量</a:t>
            </a:r>
            <a:r>
              <a:rPr lang="zh-CN" altLang="zh-CN" sz="3200" b="1" dirty="0">
                <a:solidFill>
                  <a:srgbClr val="C00000"/>
                </a:solidFill>
                <a:latin typeface="Times New Roman" pitchFamily="18" charset="0"/>
                <a:ea typeface="微软雅黑" pitchFamily="34" charset="-122"/>
                <a:cs typeface="Times New Roman" pitchFamily="18" charset="0"/>
              </a:rPr>
              <a:t>、密度</a:t>
            </a:r>
          </a:p>
        </p:txBody>
      </p:sp>
      <p:pic>
        <p:nvPicPr>
          <p:cNvPr id="10244" name="Picture 2" descr="C:\Users\Administrator\Desktop\新建文件夹\14.jpg"/>
          <p:cNvPicPr>
            <a:picLocks noChangeAspect="1" noChangeArrowheads="1"/>
          </p:cNvPicPr>
          <p:nvPr/>
        </p:nvPicPr>
        <p:blipFill>
          <a:blip r:embed="rId2" cstate="print"/>
          <a:srcRect/>
          <a:stretch>
            <a:fillRect/>
          </a:stretch>
        </p:blipFill>
        <p:spPr bwMode="auto">
          <a:xfrm>
            <a:off x="6932613" y="1755775"/>
            <a:ext cx="5257800" cy="334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2"/>
          <p:cNvSpPr>
            <a:spLocks noChangeArrowheads="1"/>
          </p:cNvSpPr>
          <p:nvPr/>
        </p:nvSpPr>
        <p:spPr bwMode="auto">
          <a:xfrm>
            <a:off x="650875" y="1412875"/>
            <a:ext cx="10888663" cy="3243263"/>
          </a:xfrm>
          <a:prstGeom prst="rect">
            <a:avLst/>
          </a:prstGeom>
          <a:noFill/>
          <a:ln w="9525">
            <a:noFill/>
            <a:miter lim="800000"/>
            <a:headEnd/>
            <a:tailEnd/>
          </a:ln>
        </p:spPr>
        <p:txBody>
          <a:bodyPr>
            <a:spAutoFit/>
          </a:bodyPr>
          <a:lstStyle/>
          <a:p>
            <a:pPr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en-US" altLang="zh-CN" sz="2800">
                <a:solidFill>
                  <a:srgbClr val="0000FF"/>
                </a:solidFill>
                <a:latin typeface="Times New Roman" pitchFamily="18" charset="0"/>
                <a:ea typeface="华文细黑" pitchFamily="2" charset="-122"/>
                <a:cs typeface="Courier New" pitchFamily="49" charset="0"/>
              </a:rPr>
              <a:t>(1)</a:t>
            </a:r>
            <a:r>
              <a:rPr lang="zh-CN" altLang="zh-CN" sz="2800">
                <a:solidFill>
                  <a:srgbClr val="0000FF"/>
                </a:solidFill>
                <a:latin typeface="Times New Roman" pitchFamily="18" charset="0"/>
                <a:ea typeface="华文细黑" pitchFamily="2" charset="-122"/>
                <a:cs typeface="Times New Roman" pitchFamily="18" charset="0"/>
              </a:rPr>
              <a:t>测质量前，首先把天平放在水平桌面上，将游码置于标尺左端的零刻度线处，若指针偏向中央刻度线的左侧，则应向右移动平衡螺母直至横梁平衡；</a:t>
            </a:r>
            <a:endParaRPr lang="en-US" altLang="zh-CN" sz="2800">
              <a:solidFill>
                <a:srgbClr val="0000FF"/>
              </a:solidFill>
              <a:latin typeface="Times New Roman" pitchFamily="18" charset="0"/>
              <a:ea typeface="华文细黑" pitchFamily="2" charset="-122"/>
              <a:cs typeface="Times New Roman" pitchFamily="18" charset="0"/>
            </a:endParaRPr>
          </a:p>
          <a:p>
            <a:pPr algn="just">
              <a:lnSpc>
                <a:spcPct val="150000"/>
              </a:lnSpc>
              <a:tabLst>
                <a:tab pos="2700338" algn="l"/>
              </a:tabLst>
            </a:pPr>
            <a:r>
              <a:rPr lang="en-US" altLang="zh-CN" sz="2800">
                <a:solidFill>
                  <a:srgbClr val="0000FF"/>
                </a:solidFill>
                <a:latin typeface="Times New Roman" pitchFamily="18" charset="0"/>
                <a:ea typeface="华文细黑" pitchFamily="2" charset="-122"/>
                <a:cs typeface="Courier New" pitchFamily="49" charset="0"/>
              </a:rPr>
              <a:t>(2)</a:t>
            </a:r>
            <a:r>
              <a:rPr lang="zh-CN" altLang="zh-CN" sz="2800">
                <a:solidFill>
                  <a:srgbClr val="0000FF"/>
                </a:solidFill>
                <a:latin typeface="Times New Roman" pitchFamily="18" charset="0"/>
                <a:ea typeface="华文细黑" pitchFamily="2" charset="-122"/>
                <a:cs typeface="Times New Roman" pitchFamily="18" charset="0"/>
              </a:rPr>
              <a:t>由图知，标尺的分度值为</a:t>
            </a:r>
            <a:r>
              <a:rPr lang="en-US" altLang="zh-CN" sz="2800">
                <a:solidFill>
                  <a:srgbClr val="0000FF"/>
                </a:solidFill>
                <a:latin typeface="Times New Roman" pitchFamily="18" charset="0"/>
                <a:ea typeface="华文细黑" pitchFamily="2" charset="-122"/>
                <a:cs typeface="Courier New" pitchFamily="49" charset="0"/>
              </a:rPr>
              <a:t>0.2g</a:t>
            </a:r>
            <a:r>
              <a:rPr lang="zh-CN" altLang="zh-CN" sz="2800">
                <a:solidFill>
                  <a:srgbClr val="0000FF"/>
                </a:solidFill>
                <a:latin typeface="Times New Roman" pitchFamily="18" charset="0"/>
                <a:ea typeface="华文细黑" pitchFamily="2" charset="-122"/>
                <a:cs typeface="Times New Roman" pitchFamily="18" charset="0"/>
              </a:rPr>
              <a:t>，石块的质量</a:t>
            </a:r>
            <a:r>
              <a:rPr lang="en-US" altLang="zh-CN" sz="2800">
                <a:solidFill>
                  <a:srgbClr val="0000FF"/>
                </a:solidFill>
                <a:latin typeface="Times New Roman" pitchFamily="18" charset="0"/>
                <a:ea typeface="华文细黑" pitchFamily="2" charset="-122"/>
                <a:cs typeface="Courier New" pitchFamily="49" charset="0"/>
              </a:rPr>
              <a:t>m</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50g</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20g</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4.4g</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74.4g</a:t>
            </a:r>
            <a:r>
              <a:rPr lang="zh-CN" altLang="zh-CN" sz="2800">
                <a:solidFill>
                  <a:srgbClr val="0000FF"/>
                </a:solidFill>
                <a:latin typeface="Times New Roman" pitchFamily="18" charset="0"/>
                <a:ea typeface="华文细黑" pitchFamily="2" charset="-122"/>
                <a:cs typeface="Times New Roman" pitchFamily="18" charset="0"/>
              </a:rPr>
              <a:t>。</a:t>
            </a:r>
            <a:endParaRPr lang="zh-CN" altLang="zh-CN" sz="2800">
              <a:latin typeface="宋体" charset="-122"/>
              <a:ea typeface="华文细黑" pitchFamily="2" charset="-122"/>
              <a:cs typeface="Courier New" pitchFamily="49" charset="0"/>
            </a:endParaRPr>
          </a:p>
        </p:txBody>
      </p:sp>
      <p:sp>
        <p:nvSpPr>
          <p:cNvPr id="9" name="矩形 8"/>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 name="Rectangle 21">
            <a:hlinkClick r:id="rId2" action="ppaction://hlinksldjump"/>
          </p:cNvPr>
          <p:cNvSpPr>
            <a:spLocks noChangeArrowheads="1"/>
          </p:cNvSpPr>
          <p:nvPr/>
        </p:nvSpPr>
        <p:spPr bwMode="auto">
          <a:xfrm>
            <a:off x="1054243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7" name="Rectangle 21">
            <a:hlinkClick r:id="rId3" action="ppaction://hlinksldjump"/>
          </p:cNvPr>
          <p:cNvSpPr>
            <a:spLocks noChangeArrowheads="1"/>
          </p:cNvSpPr>
          <p:nvPr/>
        </p:nvSpPr>
        <p:spPr bwMode="auto">
          <a:xfrm>
            <a:off x="1099590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8" name="Rectangle 21">
            <a:hlinkClick r:id="rId4" action="ppaction://hlinksldjump"/>
          </p:cNvPr>
          <p:cNvSpPr>
            <a:spLocks noChangeArrowheads="1"/>
          </p:cNvSpPr>
          <p:nvPr/>
        </p:nvSpPr>
        <p:spPr bwMode="auto">
          <a:xfrm>
            <a:off x="1144937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blinds(horizontal)">
                                      <p:cBhvr>
                                        <p:cTn id="7" dur="750"/>
                                        <p:tgtEl>
                                          <p:spTgt spid="24577">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4577">
                                            <p:txEl>
                                              <p:pRg st="1" end="1"/>
                                            </p:txEl>
                                          </p:spTgt>
                                        </p:tgtEl>
                                        <p:attrNameLst>
                                          <p:attrName>style.visibility</p:attrName>
                                        </p:attrNameLst>
                                      </p:cBhvr>
                                      <p:to>
                                        <p:strVal val="visible"/>
                                      </p:to>
                                    </p:set>
                                    <p:animEffect transition="in" filter="blinds(horizontal)">
                                      <p:cBhvr>
                                        <p:cTn id="11" dur="750"/>
                                        <p:tgtEl>
                                          <p:spTgt spid="245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3" name="矩形 12"/>
          <p:cNvSpPr>
            <a:spLocks noChangeArrowheads="1"/>
          </p:cNvSpPr>
          <p:nvPr/>
        </p:nvSpPr>
        <p:spPr bwMode="auto">
          <a:xfrm>
            <a:off x="550863" y="620713"/>
            <a:ext cx="11066462" cy="4324350"/>
          </a:xfrm>
          <a:prstGeom prst="rect">
            <a:avLst/>
          </a:prstGeom>
          <a:noFill/>
          <a:ln w="9525">
            <a:noFill/>
            <a:miter lim="800000"/>
            <a:headEnd/>
            <a:tailEnd/>
          </a:ln>
        </p:spPr>
        <p:txBody>
          <a:bodyPr>
            <a:spAutoFit/>
          </a:bodyPr>
          <a:lstStyle/>
          <a:p>
            <a:pPr marL="263525" indent="-263525" defTabSz="1219140" fontAlgn="auto">
              <a:lnSpc>
                <a:spcPts val="5500"/>
              </a:lnSpc>
              <a:spcBef>
                <a:spcPts val="0"/>
              </a:spcBef>
              <a:spcAft>
                <a:spcPts val="0"/>
              </a:spcAft>
              <a:defRPr/>
            </a:pPr>
            <a:r>
              <a:rPr lang="en-US" altLang="zh-CN" sz="2800" kern="100" dirty="0">
                <a:latin typeface="Times New Roman"/>
                <a:ea typeface="华文细黑"/>
              </a:rPr>
              <a:t>3.(2017·</a:t>
            </a:r>
            <a:r>
              <a:rPr lang="zh-CN" altLang="zh-CN" sz="2800" kern="100" dirty="0">
                <a:latin typeface="Times New Roman"/>
                <a:ea typeface="华文细黑"/>
                <a:cs typeface="Times New Roman"/>
              </a:rPr>
              <a:t>枣庄</a:t>
            </a:r>
            <a:r>
              <a:rPr lang="en-US" altLang="zh-CN" sz="2800" kern="100" dirty="0">
                <a:latin typeface="Times New Roman"/>
                <a:ea typeface="华文细黑"/>
              </a:rPr>
              <a:t>)</a:t>
            </a:r>
            <a:r>
              <a:rPr lang="zh-CN" altLang="zh-CN" sz="2800" kern="100" dirty="0">
                <a:latin typeface="Times New Roman"/>
                <a:ea typeface="华文细黑"/>
                <a:cs typeface="Times New Roman"/>
              </a:rPr>
              <a:t>在我市科学实验操作考试中，小红抽到的试题是</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测量石块的质量</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。她将天平放在水平桌面上，移动游码至标尺左端的</a:t>
            </a:r>
          </a:p>
          <a:p>
            <a:pPr marL="263525" indent="-263525" defTabSz="1219140" fontAlgn="auto">
              <a:lnSpc>
                <a:spcPts val="5500"/>
              </a:lnSpc>
              <a:spcBef>
                <a:spcPts val="0"/>
              </a:spcBef>
              <a:spcAft>
                <a:spcPts val="0"/>
              </a:spcAft>
              <a:defRPr/>
            </a:pPr>
            <a:r>
              <a:rPr lang="en-US" altLang="zh-CN" sz="2800" kern="100" dirty="0">
                <a:latin typeface="Times New Roman"/>
                <a:ea typeface="华文细黑"/>
                <a:cs typeface="Times New Roman"/>
              </a:rPr>
              <a:t>   </a:t>
            </a:r>
            <a:r>
              <a:rPr lang="zh-CN" altLang="zh-CN" sz="2800" u="sng" kern="100" dirty="0">
                <a:latin typeface="Times New Roman"/>
                <a:ea typeface="华文细黑"/>
                <a:cs typeface="Times New Roman"/>
              </a:rPr>
              <a:t>　　</a:t>
            </a:r>
            <a:r>
              <a:rPr lang="en-US" altLang="zh-CN" sz="2800" u="sng" kern="100" dirty="0">
                <a:latin typeface="Times New Roman"/>
                <a:ea typeface="华文细黑"/>
                <a:cs typeface="Times New Roman"/>
              </a:rPr>
              <a:t> </a:t>
            </a:r>
            <a:r>
              <a:rPr lang="zh-CN"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处，若此时指针偏向中央刻度线的左侧，她应将平衡螺母向</a:t>
            </a:r>
            <a:r>
              <a:rPr lang="zh-CN"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调节，直到天平平衡。测量时，小红将石块放在天平左盘，右盘加减砝码，并移动游码的位置，天平平衡时砝码使用情况和游码位置如图所示，则石块的质量为</a:t>
            </a:r>
            <a:r>
              <a:rPr lang="zh-CN" altLang="zh-CN" sz="2800" u="sng" kern="100" dirty="0">
                <a:latin typeface="Times New Roman"/>
                <a:ea typeface="华文细黑"/>
                <a:cs typeface="Times New Roman"/>
              </a:rPr>
              <a:t>　　</a:t>
            </a:r>
            <a:r>
              <a:rPr lang="en-US" altLang="zh-CN" sz="2800" u="sng" kern="100" dirty="0">
                <a:latin typeface="Times New Roman"/>
                <a:ea typeface="华文细黑"/>
                <a:cs typeface="Times New Roman"/>
              </a:rPr>
              <a:t>  </a:t>
            </a:r>
            <a:r>
              <a:rPr lang="en-US" altLang="zh-CN" sz="2800" kern="100" dirty="0">
                <a:latin typeface="Times New Roman"/>
                <a:ea typeface="华文细黑"/>
              </a:rPr>
              <a:t>g</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pic>
        <p:nvPicPr>
          <p:cNvPr id="80899" name="Picture 2" descr="\\李笑影\李笑影\2018科学\科学\2018中考科学\KX248.TIF"/>
          <p:cNvPicPr>
            <a:picLocks noChangeAspect="1" noChangeArrowheads="1"/>
          </p:cNvPicPr>
          <p:nvPr/>
        </p:nvPicPr>
        <p:blipFill>
          <a:blip r:embed="rId2" cstate="print"/>
          <a:srcRect/>
          <a:stretch>
            <a:fillRect/>
          </a:stretch>
        </p:blipFill>
        <p:spPr bwMode="auto">
          <a:xfrm>
            <a:off x="8759825" y="4354513"/>
            <a:ext cx="2709863" cy="2171700"/>
          </a:xfrm>
          <a:prstGeom prst="rect">
            <a:avLst/>
          </a:prstGeom>
          <a:noFill/>
          <a:ln w="9525">
            <a:noFill/>
            <a:miter lim="800000"/>
            <a:headEnd/>
            <a:tailEnd/>
          </a:ln>
        </p:spPr>
      </p:pic>
      <p:sp>
        <p:nvSpPr>
          <p:cNvPr id="3" name="矩形 2"/>
          <p:cNvSpPr/>
          <p:nvPr/>
        </p:nvSpPr>
        <p:spPr>
          <a:xfrm>
            <a:off x="828675" y="2133600"/>
            <a:ext cx="1620838"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零刻度线</a:t>
            </a:r>
            <a:endParaRPr lang="zh-CN" altLang="en-US" sz="2800" kern="100" dirty="0">
              <a:solidFill>
                <a:srgbClr val="C00000"/>
              </a:solidFill>
              <a:latin typeface="Times New Roman"/>
              <a:ea typeface="华文细黑"/>
              <a:cs typeface="Times New Roman"/>
            </a:endParaRPr>
          </a:p>
        </p:txBody>
      </p:sp>
      <p:sp>
        <p:nvSpPr>
          <p:cNvPr id="18" name="矩形 17"/>
          <p:cNvSpPr/>
          <p:nvPr/>
        </p:nvSpPr>
        <p:spPr>
          <a:xfrm>
            <a:off x="1343025" y="2865438"/>
            <a:ext cx="544513"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右</a:t>
            </a:r>
            <a:endParaRPr lang="zh-CN" altLang="en-US" sz="2800" kern="100" dirty="0">
              <a:solidFill>
                <a:srgbClr val="C00000"/>
              </a:solidFill>
              <a:latin typeface="Times New Roman"/>
              <a:ea typeface="华文细黑"/>
              <a:cs typeface="Times New Roman"/>
            </a:endParaRPr>
          </a:p>
        </p:txBody>
      </p:sp>
      <p:sp>
        <p:nvSpPr>
          <p:cNvPr id="21" name="矩形 20"/>
          <p:cNvSpPr/>
          <p:nvPr/>
        </p:nvSpPr>
        <p:spPr>
          <a:xfrm>
            <a:off x="6249988" y="4283075"/>
            <a:ext cx="812800" cy="523875"/>
          </a:xfrm>
          <a:prstGeom prst="rect">
            <a:avLst/>
          </a:prstGeom>
        </p:spPr>
        <p:txBody>
          <a:bodyPr wrap="none">
            <a:spAutoFit/>
          </a:bodyPr>
          <a:lstStyle/>
          <a:p>
            <a:pPr defTabSz="1219140" fontAlgn="auto">
              <a:spcBef>
                <a:spcPts val="0"/>
              </a:spcBef>
              <a:spcAft>
                <a:spcPts val="0"/>
              </a:spcAft>
              <a:defRPr/>
            </a:pPr>
            <a:r>
              <a:rPr lang="en-US" altLang="zh-CN" sz="2800" kern="100" dirty="0">
                <a:solidFill>
                  <a:srgbClr val="C00000"/>
                </a:solidFill>
                <a:latin typeface="Times New Roman"/>
                <a:ea typeface="华文细黑"/>
                <a:cs typeface="Times New Roman"/>
              </a:rPr>
              <a:t>74.4</a:t>
            </a:r>
            <a:endParaRPr lang="zh-CN" altLang="en-US" sz="2800" kern="100" dirty="0">
              <a:solidFill>
                <a:srgbClr val="C00000"/>
              </a:solidFill>
              <a:latin typeface="Times New Roman"/>
              <a:ea typeface="华文细黑"/>
              <a:cs typeface="Times New Roman"/>
            </a:endParaRPr>
          </a:p>
        </p:txBody>
      </p:sp>
      <p:sp>
        <p:nvSpPr>
          <p:cNvPr id="22" name="圆角矩形 21">
            <a:hlinkClick r:id="rId3" action="ppaction://hlinksldjump"/>
          </p:cNvPr>
          <p:cNvSpPr/>
          <p:nvPr/>
        </p:nvSpPr>
        <p:spPr>
          <a:xfrm>
            <a:off x="11382375" y="6656388"/>
            <a:ext cx="808038" cy="201612"/>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chemeClr val="tx1"/>
                </a:solidFill>
                <a:latin typeface="黑体" pitchFamily="2" charset="-122"/>
              </a:rPr>
              <a:t>返回</a:t>
            </a:r>
          </a:p>
        </p:txBody>
      </p:sp>
      <p:sp>
        <p:nvSpPr>
          <p:cNvPr id="29" name="圆角矩形 10"/>
          <p:cNvSpPr/>
          <p:nvPr/>
        </p:nvSpPr>
        <p:spPr>
          <a:xfrm>
            <a:off x="95948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30" name="圆角矩形 10"/>
          <p:cNvSpPr/>
          <p:nvPr/>
        </p:nvSpPr>
        <p:spPr>
          <a:xfrm>
            <a:off x="10488613" y="6657975"/>
            <a:ext cx="792162"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答案</a:t>
            </a:r>
          </a:p>
        </p:txBody>
      </p:sp>
      <p:sp>
        <p:nvSpPr>
          <p:cNvPr id="31" name="Rectangle 21">
            <a:hlinkClick r:id="rId4" action="ppaction://hlinksldjump"/>
          </p:cNvPr>
          <p:cNvSpPr>
            <a:spLocks noChangeArrowheads="1"/>
          </p:cNvSpPr>
          <p:nvPr/>
        </p:nvSpPr>
        <p:spPr bwMode="auto">
          <a:xfrm>
            <a:off x="1054243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32" name="Rectangle 21">
            <a:hlinkClick r:id="rId5" action="ppaction://hlinksldjump"/>
          </p:cNvPr>
          <p:cNvSpPr>
            <a:spLocks noChangeArrowheads="1"/>
          </p:cNvSpPr>
          <p:nvPr/>
        </p:nvSpPr>
        <p:spPr bwMode="auto">
          <a:xfrm>
            <a:off x="1099590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33" name="Rectangle 21">
            <a:hlinkClick r:id="rId6" action="ppaction://hlinksldjump"/>
          </p:cNvPr>
          <p:cNvSpPr>
            <a:spLocks noChangeArrowheads="1"/>
          </p:cNvSpPr>
          <p:nvPr/>
        </p:nvSpPr>
        <p:spPr bwMode="auto">
          <a:xfrm>
            <a:off x="1144937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25" y="0"/>
            <a:ext cx="12199938" cy="68627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dirty="0">
              <a:latin typeface="+mj-ea"/>
              <a:ea typeface="+mj-ea"/>
            </a:endParaRPr>
          </a:p>
        </p:txBody>
      </p:sp>
      <p:sp>
        <p:nvSpPr>
          <p:cNvPr id="3" name="文本框 1"/>
          <p:cNvSpPr txBox="1"/>
          <p:nvPr/>
        </p:nvSpPr>
        <p:spPr>
          <a:xfrm>
            <a:off x="2206625" y="2638425"/>
            <a:ext cx="7777163" cy="1246188"/>
          </a:xfrm>
          <a:prstGeom prst="rect">
            <a:avLst/>
          </a:prstGeom>
          <a:noFill/>
        </p:spPr>
        <p:txBody>
          <a:bodyPr wrap="none" anchor="ctr">
            <a:spAutoFit/>
          </a:bodyPr>
          <a:lstStyle/>
          <a:p>
            <a:pPr algn="ctr" defTabSz="1219140" fontAlgn="auto">
              <a:lnSpc>
                <a:spcPts val="9000"/>
              </a:lnSpc>
              <a:spcBef>
                <a:spcPts val="0"/>
              </a:spcBef>
              <a:spcAft>
                <a:spcPts val="0"/>
              </a:spcAft>
              <a:defRPr/>
            </a:pPr>
            <a:r>
              <a:rPr lang="zh-CN" altLang="en-US" sz="7500" b="1" dirty="0">
                <a:solidFill>
                  <a:schemeClr val="bg1"/>
                </a:solidFill>
                <a:latin typeface="+mj-ea"/>
                <a:ea typeface="+mj-ea"/>
              </a:rPr>
              <a:t>专题二   </a:t>
            </a:r>
            <a:r>
              <a:rPr lang="zh-CN" altLang="zh-CN" sz="7500" b="1" dirty="0">
                <a:solidFill>
                  <a:schemeClr val="bg1"/>
                </a:solidFill>
                <a:latin typeface="+mj-ea"/>
                <a:ea typeface="+mj-ea"/>
              </a:rPr>
              <a:t>物质密度</a:t>
            </a:r>
            <a:endParaRPr lang="zh-CN" altLang="en-US" sz="7500" b="1" dirty="0">
              <a:solidFill>
                <a:schemeClr val="bg1"/>
              </a:solidFill>
              <a:latin typeface="+mj-ea"/>
              <a:ea typeface="+mj-ea"/>
            </a:endParaRPr>
          </a:p>
        </p:txBody>
      </p:sp>
      <p:sp>
        <p:nvSpPr>
          <p:cNvPr id="4" name="圆角矩形 3">
            <a:hlinkClick r:id="rId2" action="ppaction://hlinksldjump"/>
          </p:cNvPr>
          <p:cNvSpPr/>
          <p:nvPr/>
        </p:nvSpPr>
        <p:spPr>
          <a:xfrm>
            <a:off x="11382375" y="6657975"/>
            <a:ext cx="808038"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chemeClr val="tx1"/>
                </a:solidFill>
                <a:latin typeface="黑体" pitchFamily="2" charset="-122"/>
              </a:rPr>
              <a:t>返回</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25400" y="-26988"/>
            <a:ext cx="6408738" cy="676276"/>
          </a:xfrm>
          <a:prstGeom prst="roundRect">
            <a:avLst>
              <a:gd name="adj" fmla="val 10598"/>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15" name="矩形 14"/>
          <p:cNvSpPr>
            <a:spLocks noChangeArrowheads="1"/>
          </p:cNvSpPr>
          <p:nvPr/>
        </p:nvSpPr>
        <p:spPr bwMode="auto">
          <a:xfrm>
            <a:off x="1533525" y="20638"/>
            <a:ext cx="4489450" cy="584200"/>
          </a:xfrm>
          <a:prstGeom prst="rect">
            <a:avLst/>
          </a:prstGeom>
          <a:noFill/>
          <a:ln w="9525">
            <a:noFill/>
            <a:miter lim="800000"/>
            <a:headEnd/>
            <a:tailEnd/>
          </a:ln>
        </p:spPr>
        <p:txBody>
          <a:bodyPr>
            <a:spAutoFit/>
          </a:bodyPr>
          <a:lstStyle/>
          <a:p>
            <a:pPr defTabSz="1219140" fontAlgn="auto">
              <a:spcBef>
                <a:spcPts val="0"/>
              </a:spcBef>
              <a:spcAft>
                <a:spcPts val="0"/>
              </a:spcAft>
              <a:defRPr/>
            </a:pPr>
            <a:r>
              <a:rPr lang="zh-CN" altLang="en-US" sz="3200" b="1" dirty="0">
                <a:solidFill>
                  <a:schemeClr val="bg1"/>
                </a:solidFill>
                <a:latin typeface="+mj-ea"/>
                <a:ea typeface="+mj-ea"/>
              </a:rPr>
              <a:t>基础知识</a:t>
            </a:r>
            <a:endParaRPr lang="zh-CN" altLang="zh-CN" sz="3200" b="1" dirty="0">
              <a:solidFill>
                <a:schemeClr val="bg1"/>
              </a:solidFill>
              <a:latin typeface="+mj-ea"/>
              <a:ea typeface="+mj-ea"/>
            </a:endParaRPr>
          </a:p>
        </p:txBody>
      </p:sp>
      <p:sp>
        <p:nvSpPr>
          <p:cNvPr id="16" name="平行四边形 15"/>
          <p:cNvSpPr/>
          <p:nvPr/>
        </p:nvSpPr>
        <p:spPr bwMode="auto">
          <a:xfrm flipH="1">
            <a:off x="0" y="-26988"/>
            <a:ext cx="1414463" cy="676276"/>
          </a:xfrm>
          <a:prstGeom prst="parallelogram">
            <a:avLst>
              <a:gd name="adj" fmla="val 5709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391" name="矩形 3"/>
          <p:cNvSpPr>
            <a:spLocks noChangeArrowheads="1"/>
          </p:cNvSpPr>
          <p:nvPr/>
        </p:nvSpPr>
        <p:spPr bwMode="auto">
          <a:xfrm>
            <a:off x="476250" y="1116013"/>
            <a:ext cx="11142663" cy="3970337"/>
          </a:xfrm>
          <a:prstGeom prst="rect">
            <a:avLst/>
          </a:prstGeom>
          <a:noFill/>
          <a:ln w="9525">
            <a:noFill/>
            <a:miter lim="800000"/>
            <a:headEnd/>
            <a:tailEnd/>
          </a:ln>
        </p:spPr>
        <p:txBody>
          <a:bodyPr>
            <a:spAutoFit/>
          </a:bodyPr>
          <a:lstStyle/>
          <a:p>
            <a:pPr marL="266700" indent="-266700">
              <a:lnSpc>
                <a:spcPct val="150000"/>
              </a:lnSpc>
              <a:spcAft>
                <a:spcPts val="0"/>
              </a:spcAft>
              <a:defRPr/>
            </a:pPr>
            <a:r>
              <a:rPr lang="zh-CN" altLang="zh-CN" sz="2800" b="1" kern="100" dirty="0">
                <a:solidFill>
                  <a:srgbClr val="C00000"/>
                </a:solidFill>
                <a:latin typeface="+mj-ea"/>
                <a:ea typeface="+mj-ea"/>
                <a:cs typeface="Times New Roman"/>
              </a:rPr>
              <a:t>一、物质的密度</a:t>
            </a:r>
            <a:endParaRPr lang="en-US" altLang="zh-CN" sz="2800" b="1" kern="100" dirty="0">
              <a:solidFill>
                <a:srgbClr val="C00000"/>
              </a:solidFill>
              <a:latin typeface="+mj-ea"/>
              <a:ea typeface="+mj-ea"/>
              <a:cs typeface="Times New Roman"/>
            </a:endParaRPr>
          </a:p>
          <a:p>
            <a:pPr marL="263525" indent="-263525" algn="just">
              <a:lnSpc>
                <a:spcPct val="150000"/>
              </a:lnSpc>
              <a:spcAft>
                <a:spcPts val="0"/>
              </a:spcAft>
              <a:tabLst>
                <a:tab pos="2700655" algn="l"/>
              </a:tabLst>
              <a:defRPr/>
            </a:pPr>
            <a:r>
              <a:rPr lang="en-US" altLang="zh-CN" sz="2800" b="1" kern="100" dirty="0">
                <a:solidFill>
                  <a:srgbClr val="0000FF"/>
                </a:solidFill>
                <a:latin typeface="Times New Roman"/>
                <a:ea typeface="华文细黑"/>
                <a:cs typeface="Courier New"/>
              </a:rPr>
              <a:t>1.</a:t>
            </a:r>
            <a:r>
              <a:rPr lang="zh-CN" altLang="zh-CN" sz="2800" b="1" kern="100" dirty="0">
                <a:solidFill>
                  <a:srgbClr val="0000FF"/>
                </a:solidFill>
                <a:latin typeface="Times New Roman"/>
                <a:ea typeface="华文细黑"/>
                <a:cs typeface="Times New Roman"/>
              </a:rPr>
              <a:t>含义：</a:t>
            </a:r>
            <a:r>
              <a:rPr lang="zh-CN" altLang="zh-CN" sz="2800" kern="100" dirty="0">
                <a:latin typeface="Times New Roman"/>
                <a:ea typeface="华文细黑"/>
                <a:cs typeface="Times New Roman"/>
              </a:rPr>
              <a:t>由某种物质组成的物体的</a:t>
            </a:r>
            <a:r>
              <a:rPr lang="en-US"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和它的</a:t>
            </a:r>
            <a:r>
              <a:rPr lang="en-US"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的比值叫做这种物质的密度。</a:t>
            </a:r>
            <a:endParaRPr lang="zh-CN" altLang="zh-CN" sz="2800" kern="100" dirty="0">
              <a:latin typeface="宋体"/>
              <a:cs typeface="Courier New"/>
            </a:endParaRPr>
          </a:p>
          <a:p>
            <a:pPr marL="263525" indent="-263525" algn="just">
              <a:lnSpc>
                <a:spcPct val="150000"/>
              </a:lnSpc>
              <a:spcAft>
                <a:spcPts val="0"/>
              </a:spcAft>
              <a:tabLst>
                <a:tab pos="2700655" algn="l"/>
              </a:tabLst>
              <a:defRPr/>
            </a:pPr>
            <a:r>
              <a:rPr lang="en-US" altLang="zh-CN" sz="2800" b="1" kern="100" dirty="0">
                <a:solidFill>
                  <a:srgbClr val="0000FF"/>
                </a:solidFill>
                <a:latin typeface="Times New Roman"/>
                <a:ea typeface="华文细黑"/>
                <a:cs typeface="Courier New"/>
              </a:rPr>
              <a:t>2.</a:t>
            </a:r>
            <a:r>
              <a:rPr lang="zh-CN" altLang="zh-CN" sz="2800" b="1" kern="100" dirty="0">
                <a:solidFill>
                  <a:srgbClr val="0000FF"/>
                </a:solidFill>
                <a:latin typeface="Times New Roman"/>
                <a:ea typeface="华文细黑"/>
                <a:cs typeface="Times New Roman"/>
              </a:rPr>
              <a:t>密度是物质的一种特性，</a:t>
            </a:r>
            <a:r>
              <a:rPr lang="zh-CN" altLang="zh-CN" sz="2800" kern="100" dirty="0">
                <a:latin typeface="Times New Roman"/>
                <a:ea typeface="华文细黑"/>
                <a:cs typeface="Times New Roman"/>
              </a:rPr>
              <a:t>与质量多少、体积大小</a:t>
            </a:r>
            <a:r>
              <a:rPr lang="en-US"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，但当温度、状态等发生改变时，物质的密度也会发生改变，如：热水的密度小于冷水，水的密度大于冰的密度。不同的物质，密度一般</a:t>
            </a:r>
            <a:r>
              <a:rPr lang="en-US"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sp>
        <p:nvSpPr>
          <p:cNvPr id="13" name="文本框 9"/>
          <p:cNvSpPr txBox="1"/>
          <p:nvPr/>
        </p:nvSpPr>
        <p:spPr bwMode="auto">
          <a:xfrm>
            <a:off x="223838" y="15875"/>
            <a:ext cx="1268412" cy="584200"/>
          </a:xfrm>
          <a:prstGeom prst="rect">
            <a:avLst/>
          </a:prstGeom>
          <a:noFill/>
        </p:spPr>
        <p:txBody>
          <a:bodyPr anchor="ctr">
            <a:spAutoFit/>
          </a:bodyPr>
          <a:lstStyle/>
          <a:p>
            <a:pPr defTabSz="1219140" fontAlgn="auto">
              <a:spcBef>
                <a:spcPts val="0"/>
              </a:spcBef>
              <a:spcAft>
                <a:spcPts val="0"/>
              </a:spcAft>
              <a:defRPr/>
            </a:pPr>
            <a:r>
              <a:rPr lang="zh-CN" altLang="en-US" sz="3200" b="1" dirty="0">
                <a:solidFill>
                  <a:schemeClr val="bg1"/>
                </a:solidFill>
                <a:latin typeface="+mn-ea"/>
                <a:ea typeface="微软雅黑" panose="020B0503020204020204" pitchFamily="34" charset="-122"/>
              </a:rPr>
              <a:t>梳理</a:t>
            </a:r>
          </a:p>
        </p:txBody>
      </p:sp>
      <p:sp>
        <p:nvSpPr>
          <p:cNvPr id="2" name="矩形 1"/>
          <p:cNvSpPr/>
          <p:nvPr/>
        </p:nvSpPr>
        <p:spPr>
          <a:xfrm>
            <a:off x="5715000" y="1836738"/>
            <a:ext cx="903288"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质量</a:t>
            </a:r>
            <a:endParaRPr lang="zh-CN" altLang="en-US" sz="2800" kern="100" dirty="0">
              <a:solidFill>
                <a:srgbClr val="C00000"/>
              </a:solidFill>
              <a:latin typeface="Times New Roman"/>
              <a:ea typeface="华文细黑"/>
              <a:cs typeface="Times New Roman"/>
            </a:endParaRPr>
          </a:p>
        </p:txBody>
      </p:sp>
      <p:sp>
        <p:nvSpPr>
          <p:cNvPr id="17" name="矩形 16"/>
          <p:cNvSpPr/>
          <p:nvPr/>
        </p:nvSpPr>
        <p:spPr>
          <a:xfrm>
            <a:off x="7507288" y="1836738"/>
            <a:ext cx="901700"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体积</a:t>
            </a:r>
            <a:endParaRPr lang="zh-CN" altLang="en-US" sz="2800" kern="100" dirty="0">
              <a:solidFill>
                <a:srgbClr val="C00000"/>
              </a:solidFill>
              <a:latin typeface="Times New Roman"/>
              <a:ea typeface="华文细黑"/>
              <a:cs typeface="Times New Roman"/>
            </a:endParaRPr>
          </a:p>
        </p:txBody>
      </p:sp>
      <p:sp>
        <p:nvSpPr>
          <p:cNvPr id="3" name="矩形 2"/>
          <p:cNvSpPr/>
          <p:nvPr/>
        </p:nvSpPr>
        <p:spPr>
          <a:xfrm>
            <a:off x="8258175" y="3121025"/>
            <a:ext cx="903288" cy="523875"/>
          </a:xfrm>
          <a:prstGeom prst="rect">
            <a:avLst/>
          </a:prstGeom>
        </p:spPr>
        <p:txBody>
          <a:bodyPr wrap="none">
            <a:spAutoFit/>
          </a:bodyPr>
          <a:lstStyle/>
          <a:p>
            <a:pPr defTabSz="1219140" fontAlgn="auto">
              <a:spcBef>
                <a:spcPts val="0"/>
              </a:spcBef>
              <a:spcAft>
                <a:spcPts val="0"/>
              </a:spcAft>
              <a:defRPr/>
            </a:pPr>
            <a:r>
              <a:rPr lang="zh-CN" altLang="zh-CN" sz="2800" kern="100">
                <a:solidFill>
                  <a:srgbClr val="C00000"/>
                </a:solidFill>
                <a:latin typeface="Times New Roman"/>
                <a:ea typeface="华文细黑"/>
                <a:cs typeface="Times New Roman"/>
              </a:rPr>
              <a:t>无关</a:t>
            </a:r>
            <a:endParaRPr lang="zh-CN" altLang="en-US" sz="2800" kern="100">
              <a:solidFill>
                <a:srgbClr val="C00000"/>
              </a:solidFill>
              <a:latin typeface="Times New Roman"/>
              <a:ea typeface="华文细黑"/>
              <a:cs typeface="Times New Roman"/>
            </a:endParaRPr>
          </a:p>
        </p:txBody>
      </p:sp>
      <p:sp>
        <p:nvSpPr>
          <p:cNvPr id="11" name="矩形 10"/>
          <p:cNvSpPr/>
          <p:nvPr/>
        </p:nvSpPr>
        <p:spPr>
          <a:xfrm>
            <a:off x="8977313" y="4408488"/>
            <a:ext cx="903287"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不同</a:t>
            </a:r>
            <a:endParaRPr lang="zh-CN" altLang="en-US" sz="2800" kern="100" dirty="0">
              <a:solidFill>
                <a:srgbClr val="C00000"/>
              </a:solidFill>
              <a:latin typeface="Times New Roman"/>
              <a:ea typeface="华文细黑"/>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391" name="矩形 3"/>
          <p:cNvSpPr>
            <a:spLocks noChangeArrowheads="1"/>
          </p:cNvSpPr>
          <p:nvPr/>
        </p:nvSpPr>
        <p:spPr bwMode="auto">
          <a:xfrm>
            <a:off x="660400" y="1554163"/>
            <a:ext cx="10815638" cy="2678112"/>
          </a:xfrm>
          <a:prstGeom prst="rect">
            <a:avLst/>
          </a:prstGeom>
          <a:noFill/>
          <a:ln w="9525">
            <a:noFill/>
            <a:miter lim="800000"/>
            <a:headEnd/>
            <a:tailEnd/>
          </a:ln>
        </p:spPr>
        <p:txBody>
          <a:bodyPr>
            <a:spAutoFit/>
          </a:bodyPr>
          <a:lstStyle/>
          <a:p>
            <a:pPr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深化理解　</a:t>
            </a:r>
            <a:r>
              <a:rPr lang="zh-CN" altLang="zh-CN" sz="2800">
                <a:solidFill>
                  <a:srgbClr val="7030A0"/>
                </a:solidFill>
                <a:latin typeface="Times New Roman" pitchFamily="18" charset="0"/>
                <a:ea typeface="华文细黑" pitchFamily="2" charset="-122"/>
                <a:cs typeface="Times New Roman" pitchFamily="18" charset="0"/>
              </a:rPr>
              <a:t>密度的理解：一块冰化成水的过程中，密度变大；倒掉一半水后，密度不变；空气受热后体积变大，密度变小；这说明物质的密度也不是绝对不变的，当外界条件发生变化时</a:t>
            </a:r>
            <a:r>
              <a:rPr lang="en-US" altLang="zh-CN" sz="2800">
                <a:solidFill>
                  <a:srgbClr val="7030A0"/>
                </a:solidFill>
                <a:latin typeface="Symbol" pitchFamily="18" charset="2"/>
                <a:ea typeface="华文细黑" pitchFamily="2" charset="-122"/>
                <a:cs typeface="Times New Roman" pitchFamily="18" charset="0"/>
              </a:rPr>
              <a:t>(</a:t>
            </a:r>
            <a:r>
              <a:rPr lang="zh-CN" altLang="zh-CN" sz="2800">
                <a:solidFill>
                  <a:srgbClr val="7030A0"/>
                </a:solidFill>
                <a:latin typeface="Times New Roman" pitchFamily="18" charset="0"/>
                <a:ea typeface="华文细黑" pitchFamily="2" charset="-122"/>
                <a:cs typeface="Times New Roman" pitchFamily="18" charset="0"/>
              </a:rPr>
              <a:t>温度、状态等</a:t>
            </a:r>
            <a:r>
              <a:rPr lang="en-US" altLang="zh-CN" sz="2800">
                <a:solidFill>
                  <a:srgbClr val="7030A0"/>
                </a:solidFill>
                <a:latin typeface="Symbol" pitchFamily="18" charset="2"/>
                <a:ea typeface="华文细黑" pitchFamily="2" charset="-122"/>
                <a:cs typeface="Times New Roman" pitchFamily="18" charset="0"/>
              </a:rPr>
              <a:t>)</a:t>
            </a:r>
            <a:r>
              <a:rPr lang="zh-CN" altLang="zh-CN" sz="2800">
                <a:solidFill>
                  <a:srgbClr val="7030A0"/>
                </a:solidFill>
                <a:latin typeface="Times New Roman" pitchFamily="18" charset="0"/>
                <a:ea typeface="华文细黑" pitchFamily="2" charset="-122"/>
                <a:cs typeface="Times New Roman" pitchFamily="18" charset="0"/>
              </a:rPr>
              <a:t>，物质的密度也会发生变化。</a:t>
            </a:r>
            <a:endParaRPr lang="zh-CN" altLang="zh-CN" sz="2800">
              <a:solidFill>
                <a:srgbClr val="7030A0"/>
              </a:solidFill>
              <a:latin typeface="宋体" charset="-122"/>
              <a:ea typeface="华文细黑" pitchFamily="2" charset="-122"/>
              <a:cs typeface="Courier New" pitchFamily="49"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391" name="矩形 3"/>
          <p:cNvSpPr>
            <a:spLocks noChangeArrowheads="1"/>
          </p:cNvSpPr>
          <p:nvPr/>
        </p:nvSpPr>
        <p:spPr bwMode="auto">
          <a:xfrm>
            <a:off x="476250" y="1185863"/>
            <a:ext cx="11142663" cy="3619500"/>
          </a:xfrm>
          <a:prstGeom prst="rect">
            <a:avLst/>
          </a:prstGeom>
          <a:noFill/>
          <a:ln w="9525">
            <a:noFill/>
            <a:miter lim="800000"/>
            <a:headEnd/>
            <a:tailEnd/>
          </a:ln>
        </p:spPr>
        <p:txBody>
          <a:bodyPr>
            <a:spAutoFit/>
          </a:bodyPr>
          <a:lstStyle/>
          <a:p>
            <a:pPr algn="just">
              <a:lnSpc>
                <a:spcPts val="5500"/>
              </a:lnSpc>
              <a:tabLst>
                <a:tab pos="2700338" algn="l"/>
              </a:tabLst>
            </a:pPr>
            <a:r>
              <a:rPr lang="en-US" altLang="zh-CN" sz="2800" b="1">
                <a:solidFill>
                  <a:srgbClr val="0000FF"/>
                </a:solidFill>
                <a:latin typeface="Times New Roman" pitchFamily="18" charset="0"/>
                <a:ea typeface="华文细黑" pitchFamily="2" charset="-122"/>
                <a:cs typeface="Times New Roman" pitchFamily="18" charset="0"/>
              </a:rPr>
              <a:t>3.</a:t>
            </a:r>
            <a:r>
              <a:rPr lang="zh-CN" altLang="zh-CN" sz="2800" b="1">
                <a:solidFill>
                  <a:srgbClr val="0000FF"/>
                </a:solidFill>
                <a:latin typeface="Times New Roman" pitchFamily="18" charset="0"/>
                <a:ea typeface="华文细黑" pitchFamily="2" charset="-122"/>
                <a:cs typeface="Times New Roman" pitchFamily="18" charset="0"/>
              </a:rPr>
              <a:t>密度的定义式：</a:t>
            </a:r>
            <a:r>
              <a:rPr lang="zh-CN" altLang="zh-CN" sz="2800">
                <a:latin typeface="Times New Roman" pitchFamily="18" charset="0"/>
                <a:ea typeface="华文细黑" pitchFamily="2" charset="-122"/>
                <a:cs typeface="Times New Roman" pitchFamily="18" charset="0"/>
              </a:rPr>
              <a:t>密度＝质量</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体积，即</a:t>
            </a:r>
            <a:r>
              <a:rPr lang="en-US" altLang="zh-CN" sz="2800" i="1">
                <a:latin typeface="Times New Roman" pitchFamily="18" charset="0"/>
                <a:ea typeface="华文细黑" pitchFamily="2" charset="-122"/>
                <a:cs typeface="Courier New" pitchFamily="49" charset="0"/>
              </a:rPr>
              <a:t>ρ</a:t>
            </a:r>
            <a:r>
              <a:rPr lang="zh-CN" altLang="zh-CN" sz="2800">
                <a:latin typeface="Times New Roman" pitchFamily="18" charset="0"/>
                <a:ea typeface="华文细黑" pitchFamily="2" charset="-122"/>
                <a:cs typeface="Times New Roman" pitchFamily="18" charset="0"/>
              </a:rPr>
              <a:t>＝</a:t>
            </a:r>
            <a:r>
              <a:rPr lang="en-US" altLang="zh-CN" sz="2800">
                <a:latin typeface="Times New Roman" pitchFamily="18" charset="0"/>
                <a:ea typeface="华文细黑" pitchFamily="2" charset="-122"/>
                <a:cs typeface="Courier New" pitchFamily="49" charset="0"/>
              </a:rPr>
              <a:t>     </a:t>
            </a:r>
            <a:r>
              <a:rPr lang="zh-CN" altLang="zh-CN" sz="2800">
                <a:latin typeface="Times New Roman" pitchFamily="18" charset="0"/>
                <a:ea typeface="华文细黑" pitchFamily="2" charset="-122"/>
                <a:cs typeface="Times New Roman" pitchFamily="18" charset="0"/>
              </a:rPr>
              <a:t>。</a:t>
            </a:r>
            <a:endParaRPr lang="zh-CN" altLang="zh-CN" sz="2800">
              <a:latin typeface="宋体" charset="-122"/>
              <a:ea typeface="华文细黑" pitchFamily="2" charset="-122"/>
              <a:cs typeface="Courier New" pitchFamily="49" charset="0"/>
            </a:endParaRPr>
          </a:p>
          <a:p>
            <a:pPr algn="just">
              <a:lnSpc>
                <a:spcPts val="5500"/>
              </a:lnSpc>
              <a:tabLst>
                <a:tab pos="2700338" algn="l"/>
              </a:tabLst>
            </a:pPr>
            <a:r>
              <a:rPr lang="en-US" altLang="zh-CN" sz="2800" b="1">
                <a:solidFill>
                  <a:srgbClr val="0000FF"/>
                </a:solidFill>
                <a:latin typeface="Times New Roman" pitchFamily="18" charset="0"/>
                <a:ea typeface="华文细黑" pitchFamily="2" charset="-122"/>
                <a:cs typeface="Times New Roman" pitchFamily="18" charset="0"/>
              </a:rPr>
              <a:t>4.</a:t>
            </a:r>
            <a:r>
              <a:rPr lang="zh-CN" altLang="zh-CN" sz="2800" b="1">
                <a:solidFill>
                  <a:srgbClr val="0000FF"/>
                </a:solidFill>
                <a:latin typeface="Times New Roman" pitchFamily="18" charset="0"/>
                <a:ea typeface="华文细黑" pitchFamily="2" charset="-122"/>
                <a:cs typeface="Times New Roman" pitchFamily="18" charset="0"/>
              </a:rPr>
              <a:t>密度的单位：</a:t>
            </a:r>
            <a:r>
              <a:rPr lang="zh-CN" altLang="zh-CN" sz="2800">
                <a:latin typeface="Times New Roman" pitchFamily="18" charset="0"/>
                <a:ea typeface="华文细黑" pitchFamily="2" charset="-122"/>
                <a:cs typeface="Times New Roman" pitchFamily="18" charset="0"/>
              </a:rPr>
              <a:t>千克</a:t>
            </a:r>
            <a:r>
              <a:rPr lang="en-US" altLang="zh-CN" sz="2800">
                <a:latin typeface="IPAPANNEW"/>
                <a:ea typeface="华文细黑" pitchFamily="2" charset="-122"/>
                <a:cs typeface="Times New Roman" pitchFamily="18" charset="0"/>
              </a:rPr>
              <a:t>/</a:t>
            </a:r>
            <a:r>
              <a:rPr lang="zh-CN" altLang="zh-CN" sz="2800">
                <a:latin typeface="IPAPANNEW"/>
                <a:ea typeface="华文细黑" pitchFamily="2" charset="-122"/>
                <a:cs typeface="Times New Roman" pitchFamily="18" charset="0"/>
              </a:rPr>
              <a:t>米</a:t>
            </a:r>
            <a:r>
              <a:rPr lang="en-US" altLang="zh-CN" sz="2800" baseline="30000">
                <a:latin typeface="IPAPANNEW"/>
                <a:ea typeface="华文细黑" pitchFamily="2" charset="-122"/>
                <a:cs typeface="Times New Roman" pitchFamily="18" charset="0"/>
              </a:rPr>
              <a:t>3</a:t>
            </a:r>
            <a:r>
              <a:rPr lang="zh-CN" altLang="zh-CN" sz="2800">
                <a:latin typeface="IPAPANNEW"/>
                <a:ea typeface="华文细黑" pitchFamily="2" charset="-122"/>
                <a:cs typeface="Times New Roman" pitchFamily="18" charset="0"/>
              </a:rPr>
              <a:t>，克</a:t>
            </a:r>
            <a:r>
              <a:rPr lang="en-US" altLang="zh-CN" sz="2800">
                <a:latin typeface="IPAPANNEW"/>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厘米</a:t>
            </a:r>
            <a:r>
              <a:rPr lang="en-US" altLang="zh-CN" sz="2800" baseline="30000">
                <a:latin typeface="Times New Roman" pitchFamily="18" charset="0"/>
                <a:ea typeface="华文细黑" pitchFamily="2" charset="-122"/>
                <a:cs typeface="Courier New" pitchFamily="49" charset="0"/>
              </a:rPr>
              <a:t>3</a:t>
            </a:r>
            <a:r>
              <a:rPr lang="zh-CN" altLang="zh-CN" sz="2800">
                <a:latin typeface="Times New Roman" pitchFamily="18" charset="0"/>
                <a:ea typeface="华文细黑" pitchFamily="2" charset="-122"/>
                <a:cs typeface="Times New Roman" pitchFamily="18" charset="0"/>
              </a:rPr>
              <a:t>。</a:t>
            </a:r>
            <a:r>
              <a:rPr lang="en-US" altLang="zh-CN" sz="2800">
                <a:latin typeface="Times New Roman" pitchFamily="18" charset="0"/>
                <a:ea typeface="华文细黑" pitchFamily="2" charset="-122"/>
                <a:cs typeface="Times New Roman" pitchFamily="18" charset="0"/>
              </a:rPr>
              <a:t>1000</a:t>
            </a:r>
            <a:r>
              <a:rPr lang="zh-CN" altLang="zh-CN" sz="2800">
                <a:latin typeface="Times New Roman" pitchFamily="18" charset="0"/>
                <a:ea typeface="华文细黑" pitchFamily="2" charset="-122"/>
              </a:rPr>
              <a:t>千克</a:t>
            </a:r>
            <a:r>
              <a:rPr lang="en-US" altLang="zh-CN" sz="2800">
                <a:latin typeface="IPAPANNEW"/>
                <a:ea typeface="华文细黑" pitchFamily="2" charset="-122"/>
              </a:rPr>
              <a:t>/</a:t>
            </a:r>
            <a:r>
              <a:rPr lang="zh-CN" altLang="zh-CN" sz="2800">
                <a:latin typeface="IPAPANNEW"/>
                <a:ea typeface="华文细黑" pitchFamily="2" charset="-122"/>
              </a:rPr>
              <a:t>米</a:t>
            </a:r>
            <a:r>
              <a:rPr lang="en-US" altLang="zh-CN" sz="2800" baseline="30000">
                <a:latin typeface="IPAPANNEW"/>
                <a:ea typeface="华文细黑" pitchFamily="2" charset="-122"/>
              </a:rPr>
              <a:t>3</a:t>
            </a:r>
            <a:r>
              <a:rPr lang="zh-CN" altLang="zh-CN" sz="2800">
                <a:latin typeface="IPAPANNEW"/>
                <a:ea typeface="华文细黑" pitchFamily="2" charset="-122"/>
              </a:rPr>
              <a:t>＝</a:t>
            </a:r>
            <a:r>
              <a:rPr lang="en-US" altLang="zh-CN" sz="2800" u="sng">
                <a:latin typeface="IPAPANNEW"/>
                <a:ea typeface="华文细黑" pitchFamily="2" charset="-122"/>
              </a:rPr>
              <a:t>     </a:t>
            </a:r>
            <a:r>
              <a:rPr lang="zh-CN" altLang="zh-CN" sz="2800">
                <a:latin typeface="IPAPANNEW"/>
                <a:ea typeface="华文细黑" pitchFamily="2" charset="-122"/>
              </a:rPr>
              <a:t>克</a:t>
            </a:r>
            <a:r>
              <a:rPr lang="en-US" altLang="zh-CN" sz="2800">
                <a:latin typeface="IPAPANNEW"/>
                <a:ea typeface="华文细黑" pitchFamily="2" charset="-122"/>
              </a:rPr>
              <a:t>/</a:t>
            </a:r>
            <a:r>
              <a:rPr lang="zh-CN" altLang="zh-CN" sz="2800">
                <a:latin typeface="Times New Roman" pitchFamily="18" charset="0"/>
                <a:ea typeface="华文细黑" pitchFamily="2" charset="-122"/>
              </a:rPr>
              <a:t>厘米</a:t>
            </a:r>
            <a:r>
              <a:rPr lang="en-US" altLang="zh-CN" sz="2800" baseline="30000">
                <a:latin typeface="Times New Roman" pitchFamily="18" charset="0"/>
                <a:ea typeface="华文细黑" pitchFamily="2" charset="-122"/>
              </a:rPr>
              <a:t>3</a:t>
            </a:r>
            <a:r>
              <a:rPr lang="zh-CN" altLang="zh-CN" sz="2800">
                <a:latin typeface="Times New Roman" pitchFamily="18" charset="0"/>
                <a:ea typeface="华文细黑" pitchFamily="2" charset="-122"/>
              </a:rPr>
              <a:t>。</a:t>
            </a:r>
            <a:endParaRPr lang="en-US" altLang="zh-CN" sz="2800">
              <a:latin typeface="宋体" charset="-122"/>
              <a:cs typeface="Courier New" pitchFamily="49" charset="0"/>
            </a:endParaRPr>
          </a:p>
          <a:p>
            <a:pPr algn="just">
              <a:lnSpc>
                <a:spcPts val="5500"/>
              </a:lnSpc>
              <a:tabLst>
                <a:tab pos="2700338" algn="l"/>
              </a:tabLst>
            </a:pPr>
            <a:r>
              <a:rPr lang="zh-CN" altLang="zh-CN" sz="2800" b="1">
                <a:solidFill>
                  <a:srgbClr val="0000FF"/>
                </a:solidFill>
                <a:latin typeface="Times New Roman" pitchFamily="18" charset="0"/>
                <a:ea typeface="华文细黑" pitchFamily="2" charset="-122"/>
              </a:rPr>
              <a:t>特别提醒　</a:t>
            </a:r>
            <a:r>
              <a:rPr lang="zh-CN" altLang="zh-CN" sz="2800">
                <a:solidFill>
                  <a:srgbClr val="7030A0"/>
                </a:solidFill>
                <a:latin typeface="Times New Roman" pitchFamily="18" charset="0"/>
                <a:ea typeface="华文细黑" pitchFamily="2" charset="-122"/>
              </a:rPr>
              <a:t>常见物质的密度：水的密度为</a:t>
            </a:r>
            <a:r>
              <a:rPr lang="en-US" altLang="zh-CN" sz="2800">
                <a:solidFill>
                  <a:srgbClr val="7030A0"/>
                </a:solidFill>
                <a:latin typeface="Times New Roman" pitchFamily="18" charset="0"/>
                <a:ea typeface="华文细黑" pitchFamily="2" charset="-122"/>
              </a:rPr>
              <a:t>1.0</a:t>
            </a:r>
            <a:r>
              <a:rPr lang="en-US" altLang="zh-CN" sz="2800">
                <a:solidFill>
                  <a:srgbClr val="7030A0"/>
                </a:solidFill>
                <a:latin typeface="宋体" charset="-122"/>
                <a:ea typeface="华文细黑" pitchFamily="2" charset="-122"/>
              </a:rPr>
              <a:t>×</a:t>
            </a:r>
            <a:r>
              <a:rPr lang="en-US" altLang="zh-CN" sz="2800">
                <a:solidFill>
                  <a:srgbClr val="7030A0"/>
                </a:solidFill>
                <a:latin typeface="Times New Roman" pitchFamily="18" charset="0"/>
                <a:ea typeface="华文细黑" pitchFamily="2" charset="-122"/>
              </a:rPr>
              <a:t>10</a:t>
            </a:r>
            <a:r>
              <a:rPr lang="en-US" altLang="zh-CN" sz="2800" baseline="30000">
                <a:solidFill>
                  <a:srgbClr val="7030A0"/>
                </a:solidFill>
                <a:latin typeface="Times New Roman" pitchFamily="18" charset="0"/>
                <a:ea typeface="华文细黑" pitchFamily="2" charset="-122"/>
              </a:rPr>
              <a:t>3</a:t>
            </a:r>
            <a:r>
              <a:rPr lang="en-US" altLang="zh-CN" sz="2800" i="1">
                <a:solidFill>
                  <a:srgbClr val="7030A0"/>
                </a:solidFill>
                <a:latin typeface="Times New Roman" pitchFamily="18" charset="0"/>
                <a:ea typeface="华文细黑" pitchFamily="2" charset="-122"/>
              </a:rPr>
              <a:t>kg</a:t>
            </a:r>
            <a:r>
              <a:rPr lang="en-US" altLang="zh-CN" sz="2800">
                <a:solidFill>
                  <a:srgbClr val="7030A0"/>
                </a:solidFill>
                <a:latin typeface="Times New Roman" pitchFamily="18" charset="0"/>
                <a:ea typeface="华文细黑" pitchFamily="2" charset="-122"/>
              </a:rPr>
              <a:t>/</a:t>
            </a:r>
            <a:r>
              <a:rPr lang="en-US" altLang="zh-CN" sz="2800" i="1">
                <a:solidFill>
                  <a:srgbClr val="7030A0"/>
                </a:solidFill>
                <a:latin typeface="Times New Roman" pitchFamily="18" charset="0"/>
                <a:ea typeface="华文细黑" pitchFamily="2" charset="-122"/>
              </a:rPr>
              <a:t>m</a:t>
            </a:r>
            <a:r>
              <a:rPr lang="en-US" altLang="zh-CN" sz="2800" baseline="30000">
                <a:solidFill>
                  <a:srgbClr val="7030A0"/>
                </a:solidFill>
                <a:latin typeface="Times New Roman" pitchFamily="18" charset="0"/>
                <a:ea typeface="华文细黑" pitchFamily="2" charset="-122"/>
              </a:rPr>
              <a:t>3</a:t>
            </a:r>
            <a:r>
              <a:rPr lang="zh-CN" altLang="zh-CN" sz="2800">
                <a:solidFill>
                  <a:srgbClr val="7030A0"/>
                </a:solidFill>
                <a:latin typeface="Times New Roman" pitchFamily="18" charset="0"/>
                <a:ea typeface="华文细黑" pitchFamily="2" charset="-122"/>
              </a:rPr>
              <a:t>；冰的密度为</a:t>
            </a:r>
            <a:r>
              <a:rPr lang="en-US" altLang="zh-CN" sz="2800">
                <a:solidFill>
                  <a:srgbClr val="7030A0"/>
                </a:solidFill>
                <a:latin typeface="Times New Roman" pitchFamily="18" charset="0"/>
                <a:ea typeface="华文细黑" pitchFamily="2" charset="-122"/>
              </a:rPr>
              <a:t>0.9</a:t>
            </a:r>
            <a:r>
              <a:rPr lang="en-US" altLang="zh-CN" sz="2800">
                <a:solidFill>
                  <a:srgbClr val="7030A0"/>
                </a:solidFill>
                <a:latin typeface="宋体" charset="-122"/>
                <a:ea typeface="华文细黑" pitchFamily="2" charset="-122"/>
              </a:rPr>
              <a:t>×</a:t>
            </a:r>
            <a:r>
              <a:rPr lang="en-US" altLang="zh-CN" sz="2800">
                <a:solidFill>
                  <a:srgbClr val="7030A0"/>
                </a:solidFill>
                <a:latin typeface="Times New Roman" pitchFamily="18" charset="0"/>
                <a:ea typeface="华文细黑" pitchFamily="2" charset="-122"/>
              </a:rPr>
              <a:t>10</a:t>
            </a:r>
            <a:r>
              <a:rPr lang="en-US" altLang="zh-CN" sz="2800" baseline="30000">
                <a:solidFill>
                  <a:srgbClr val="7030A0"/>
                </a:solidFill>
                <a:latin typeface="Times New Roman" pitchFamily="18" charset="0"/>
                <a:ea typeface="华文细黑" pitchFamily="2" charset="-122"/>
              </a:rPr>
              <a:t>3</a:t>
            </a:r>
            <a:r>
              <a:rPr lang="en-US" altLang="zh-CN" sz="2800" i="1">
                <a:solidFill>
                  <a:srgbClr val="7030A0"/>
                </a:solidFill>
                <a:latin typeface="Times New Roman" pitchFamily="18" charset="0"/>
                <a:ea typeface="华文细黑" pitchFamily="2" charset="-122"/>
              </a:rPr>
              <a:t>kg</a:t>
            </a:r>
            <a:r>
              <a:rPr lang="en-US" altLang="zh-CN" sz="2800">
                <a:solidFill>
                  <a:srgbClr val="7030A0"/>
                </a:solidFill>
                <a:latin typeface="Times New Roman" pitchFamily="18" charset="0"/>
                <a:ea typeface="华文细黑" pitchFamily="2" charset="-122"/>
              </a:rPr>
              <a:t>/</a:t>
            </a:r>
            <a:r>
              <a:rPr lang="en-US" altLang="zh-CN" sz="2800" i="1">
                <a:solidFill>
                  <a:srgbClr val="7030A0"/>
                </a:solidFill>
                <a:latin typeface="Times New Roman" pitchFamily="18" charset="0"/>
                <a:ea typeface="华文细黑" pitchFamily="2" charset="-122"/>
              </a:rPr>
              <a:t>m</a:t>
            </a:r>
            <a:r>
              <a:rPr lang="en-US" altLang="zh-CN" sz="2800" baseline="30000">
                <a:solidFill>
                  <a:srgbClr val="7030A0"/>
                </a:solidFill>
                <a:latin typeface="Times New Roman" pitchFamily="18" charset="0"/>
                <a:ea typeface="华文细黑" pitchFamily="2" charset="-122"/>
              </a:rPr>
              <a:t>3</a:t>
            </a:r>
            <a:r>
              <a:rPr lang="zh-CN" altLang="zh-CN" sz="2800">
                <a:solidFill>
                  <a:srgbClr val="7030A0"/>
                </a:solidFill>
                <a:latin typeface="Times New Roman" pitchFamily="18" charset="0"/>
                <a:ea typeface="华文细黑" pitchFamily="2" charset="-122"/>
              </a:rPr>
              <a:t>；一般来说，固体的密度较大，液体的密度较小，气体的密度最小，但水银例外。</a:t>
            </a:r>
            <a:endParaRPr lang="en-US" altLang="zh-CN" sz="2800">
              <a:solidFill>
                <a:srgbClr val="7030A0"/>
              </a:solidFill>
              <a:latin typeface="Times New Roman" pitchFamily="18" charset="0"/>
              <a:ea typeface="华文细黑" pitchFamily="2" charset="-122"/>
            </a:endParaRPr>
          </a:p>
        </p:txBody>
      </p:sp>
      <p:graphicFrame>
        <p:nvGraphicFramePr>
          <p:cNvPr id="3177" name="Object 105"/>
          <p:cNvGraphicFramePr>
            <a:graphicFrameLocks noChangeAspect="1"/>
          </p:cNvGraphicFramePr>
          <p:nvPr/>
        </p:nvGraphicFramePr>
        <p:xfrm>
          <a:off x="7239000" y="1184275"/>
          <a:ext cx="569913" cy="1249363"/>
        </p:xfrm>
        <a:graphic>
          <a:graphicData uri="http://schemas.openxmlformats.org/presentationml/2006/ole">
            <p:oleObj spid="_x0000_s3177" name="文档" r:id="rId3" imgW="570142" imgH="1248919" progId="Word.Document.12">
              <p:embed/>
            </p:oleObj>
          </a:graphicData>
        </a:graphic>
      </p:graphicFrame>
      <p:sp>
        <p:nvSpPr>
          <p:cNvPr id="5" name="矩形 4"/>
          <p:cNvSpPr/>
          <p:nvPr/>
        </p:nvSpPr>
        <p:spPr>
          <a:xfrm>
            <a:off x="8672513" y="2041525"/>
            <a:ext cx="365125" cy="523875"/>
          </a:xfrm>
          <a:prstGeom prst="rect">
            <a:avLst/>
          </a:prstGeom>
        </p:spPr>
        <p:txBody>
          <a:bodyPr wrap="none">
            <a:spAutoFit/>
          </a:bodyPr>
          <a:lstStyle/>
          <a:p>
            <a:pPr>
              <a:defRPr/>
            </a:pPr>
            <a:r>
              <a:rPr lang="en-US" altLang="zh-CN" sz="2800" kern="100" dirty="0">
                <a:solidFill>
                  <a:srgbClr val="C00000"/>
                </a:solidFill>
                <a:latin typeface="Times New Roman"/>
                <a:ea typeface="华文细黑"/>
                <a:cs typeface="Times New Roman"/>
              </a:rPr>
              <a:t>1</a:t>
            </a:r>
            <a:endParaRPr lang="zh-CN" altLang="en-US" sz="2800" kern="100" dirty="0">
              <a:solidFill>
                <a:srgbClr val="C00000"/>
              </a:solidFill>
              <a:latin typeface="Times New Roman"/>
              <a:ea typeface="华文细黑"/>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1">
                                            <p:txEl>
                                              <p:pRg st="2" end="2"/>
                                            </p:txEl>
                                          </p:spTgt>
                                        </p:tgtEl>
                                        <p:attrNameLst>
                                          <p:attrName>style.visibility</p:attrName>
                                        </p:attrNameLst>
                                      </p:cBhvr>
                                      <p:to>
                                        <p:strVal val="visible"/>
                                      </p:to>
                                    </p:set>
                                    <p:animEffect transition="in" filter="blinds(horizontal)">
                                      <p:cBhvr>
                                        <p:cTn id="12" dur="500"/>
                                        <p:tgtEl>
                                          <p:spTgt spid="163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391" name="矩形 3"/>
          <p:cNvSpPr>
            <a:spLocks noChangeArrowheads="1"/>
          </p:cNvSpPr>
          <p:nvPr/>
        </p:nvSpPr>
        <p:spPr bwMode="auto">
          <a:xfrm>
            <a:off x="476250" y="1125538"/>
            <a:ext cx="11142663" cy="3754437"/>
          </a:xfrm>
          <a:prstGeom prst="rect">
            <a:avLst/>
          </a:prstGeom>
          <a:noFill/>
          <a:ln w="9525">
            <a:noFill/>
            <a:miter lim="800000"/>
            <a:headEnd/>
            <a:tailEnd/>
          </a:ln>
        </p:spPr>
        <p:txBody>
          <a:bodyPr>
            <a:spAutoFit/>
          </a:bodyPr>
          <a:lstStyle/>
          <a:p>
            <a:pPr algn="just">
              <a:lnSpc>
                <a:spcPct val="150000"/>
              </a:lnSpc>
              <a:spcAft>
                <a:spcPts val="0"/>
              </a:spcAft>
              <a:tabLst>
                <a:tab pos="2700655" algn="l"/>
              </a:tabLst>
              <a:defRPr/>
            </a:pPr>
            <a:r>
              <a:rPr lang="en-US" altLang="zh-CN" sz="2800" b="1" kern="100" dirty="0">
                <a:solidFill>
                  <a:srgbClr val="0000FF"/>
                </a:solidFill>
                <a:latin typeface="Times New Roman"/>
                <a:ea typeface="华文细黑"/>
                <a:cs typeface="Courier New"/>
              </a:rPr>
              <a:t>5.</a:t>
            </a:r>
            <a:r>
              <a:rPr lang="zh-CN" altLang="zh-CN" sz="2800" b="1" kern="100" dirty="0">
                <a:solidFill>
                  <a:srgbClr val="0000FF"/>
                </a:solidFill>
                <a:latin typeface="Times New Roman"/>
                <a:ea typeface="华文细黑"/>
                <a:cs typeface="Times New Roman"/>
              </a:rPr>
              <a:t>密度知识的应用：</a:t>
            </a:r>
            <a:endParaRPr lang="zh-CN" altLang="zh-CN" sz="2800" kern="100" dirty="0">
              <a:latin typeface="宋体"/>
              <a:cs typeface="Courier New"/>
            </a:endParaRPr>
          </a:p>
          <a:p>
            <a:pPr algn="just">
              <a:lnSpc>
                <a:spcPct val="150000"/>
              </a:lnSpc>
              <a:spcAft>
                <a:spcPts val="0"/>
              </a:spcAft>
              <a:tabLst>
                <a:tab pos="2700655" algn="l"/>
              </a:tabLst>
              <a:defRPr/>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根据已知物质的密度、体积，求物体的质量，</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a:t>
            </a:r>
            <a:r>
              <a:rPr lang="en-US" altLang="zh-CN" sz="2800" i="1" u="sng" kern="100" dirty="0">
                <a:latin typeface="Times New Roman"/>
                <a:ea typeface="华文细黑"/>
                <a:cs typeface="Courier New"/>
              </a:rPr>
              <a:t>      </a:t>
            </a:r>
            <a:r>
              <a:rPr lang="zh-CN" altLang="zh-CN" sz="2800" kern="100" dirty="0">
                <a:latin typeface="Times New Roman"/>
                <a:ea typeface="华文细黑"/>
                <a:cs typeface="Times New Roman"/>
              </a:rPr>
              <a:t>；</a:t>
            </a:r>
            <a:endParaRPr lang="zh-CN" altLang="zh-CN" sz="2800" kern="100" dirty="0">
              <a:latin typeface="宋体"/>
              <a:cs typeface="Courier New"/>
            </a:endParaRPr>
          </a:p>
          <a:p>
            <a:pPr algn="just">
              <a:spcAft>
                <a:spcPts val="0"/>
              </a:spcAft>
              <a:tabLst>
                <a:tab pos="2700655" algn="l"/>
              </a:tabLst>
              <a:defRPr/>
            </a:pPr>
            <a:endParaRPr lang="en-US" altLang="zh-CN" sz="2800" kern="100" dirty="0">
              <a:latin typeface="Times New Roman"/>
              <a:ea typeface="华文细黑"/>
              <a:cs typeface="Courier New"/>
            </a:endParaRPr>
          </a:p>
          <a:p>
            <a:pPr algn="just">
              <a:lnSpc>
                <a:spcPct val="150000"/>
              </a:lnSpc>
              <a:spcAft>
                <a:spcPts val="0"/>
              </a:spcAft>
              <a:tabLst>
                <a:tab pos="2700655" algn="l"/>
              </a:tabLst>
              <a:defRPr/>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根据已知物质的密度、质量，求物体的体积，</a:t>
            </a:r>
            <a:r>
              <a:rPr lang="en-US" altLang="zh-CN" sz="2800" i="1" kern="100" dirty="0">
                <a:latin typeface="Times New Roman"/>
                <a:ea typeface="华文细黑"/>
                <a:cs typeface="Courier New"/>
              </a:rPr>
              <a:t>V</a:t>
            </a:r>
            <a:r>
              <a:rPr lang="zh-CN" altLang="zh-CN" sz="2800" kern="100" dirty="0">
                <a:latin typeface="Times New Roman"/>
                <a:ea typeface="华文细黑"/>
                <a:cs typeface="Times New Roman"/>
              </a:rPr>
              <a:t>＝</a:t>
            </a:r>
            <a:r>
              <a:rPr lang="en-US"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a:t>
            </a:r>
            <a:endParaRPr lang="zh-CN" altLang="zh-CN" sz="2800" kern="100" dirty="0">
              <a:latin typeface="宋体"/>
              <a:cs typeface="Courier New"/>
            </a:endParaRPr>
          </a:p>
          <a:p>
            <a:pPr marL="447675" indent="-447675" algn="just">
              <a:lnSpc>
                <a:spcPct val="150000"/>
              </a:lnSpc>
              <a:spcAft>
                <a:spcPts val="0"/>
              </a:spcAft>
              <a:tabLst>
                <a:tab pos="2700655" algn="l"/>
              </a:tabLst>
              <a:defRPr/>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根据物体的质量和体积，算出物质的密度，再通过查密度表鉴别是什么物质。</a:t>
            </a:r>
            <a:endParaRPr lang="zh-CN" altLang="zh-CN" sz="2800" kern="100" dirty="0">
              <a:latin typeface="宋体"/>
              <a:cs typeface="Courier New"/>
            </a:endParaRPr>
          </a:p>
        </p:txBody>
      </p:sp>
      <p:sp>
        <p:nvSpPr>
          <p:cNvPr id="19" name="矩形 18"/>
          <p:cNvSpPr/>
          <p:nvPr/>
        </p:nvSpPr>
        <p:spPr>
          <a:xfrm>
            <a:off x="8728075" y="1814513"/>
            <a:ext cx="576263" cy="523875"/>
          </a:xfrm>
          <a:prstGeom prst="rect">
            <a:avLst/>
          </a:prstGeom>
        </p:spPr>
        <p:txBody>
          <a:bodyPr wrap="none">
            <a:spAutoFit/>
          </a:bodyPr>
          <a:lstStyle/>
          <a:p>
            <a:pPr>
              <a:defRPr/>
            </a:pPr>
            <a:r>
              <a:rPr lang="en-US" altLang="zh-CN" sz="2800" i="1" kern="100" dirty="0" err="1">
                <a:solidFill>
                  <a:srgbClr val="C00000"/>
                </a:solidFill>
                <a:latin typeface="Times New Roman"/>
                <a:ea typeface="华文细黑"/>
                <a:cs typeface="Courier New"/>
              </a:rPr>
              <a:t>ρV</a:t>
            </a:r>
            <a:endParaRPr lang="zh-CN" altLang="en-US" sz="2800" kern="100" dirty="0">
              <a:solidFill>
                <a:srgbClr val="C00000"/>
              </a:solidFill>
              <a:latin typeface="Times New Roman"/>
              <a:ea typeface="华文细黑"/>
              <a:cs typeface="Times New Roman"/>
            </a:endParaRPr>
          </a:p>
        </p:txBody>
      </p:sp>
      <p:graphicFrame>
        <p:nvGraphicFramePr>
          <p:cNvPr id="22" name="Object 100"/>
          <p:cNvGraphicFramePr>
            <a:graphicFrameLocks noChangeAspect="1"/>
          </p:cNvGraphicFramePr>
          <p:nvPr/>
        </p:nvGraphicFramePr>
        <p:xfrm>
          <a:off x="8821738" y="2457450"/>
          <a:ext cx="762000" cy="1239838"/>
        </p:xfrm>
        <a:graphic>
          <a:graphicData uri="http://schemas.openxmlformats.org/presentationml/2006/ole">
            <p:oleObj spid="_x0000_s4196" name="文档" r:id="rId3" imgW="768108" imgH="1238841" progId="Word.Documen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391" name="矩形 3"/>
          <p:cNvSpPr>
            <a:spLocks noChangeArrowheads="1"/>
          </p:cNvSpPr>
          <p:nvPr/>
        </p:nvSpPr>
        <p:spPr bwMode="auto">
          <a:xfrm>
            <a:off x="427038" y="452438"/>
            <a:ext cx="11274425" cy="5735637"/>
          </a:xfrm>
          <a:prstGeom prst="rect">
            <a:avLst/>
          </a:prstGeom>
          <a:noFill/>
          <a:ln w="9525">
            <a:noFill/>
            <a:miter lim="800000"/>
            <a:headEnd/>
            <a:tailEnd/>
          </a:ln>
        </p:spPr>
        <p:txBody>
          <a:bodyPr>
            <a:spAutoFit/>
          </a:bodyPr>
          <a:lstStyle/>
          <a:p>
            <a:pPr algn="just">
              <a:lnSpc>
                <a:spcPts val="5500"/>
              </a:lnSpc>
            </a:pPr>
            <a:r>
              <a:rPr lang="zh-CN" altLang="zh-CN" sz="2800" b="1">
                <a:solidFill>
                  <a:srgbClr val="C00000"/>
                </a:solidFill>
                <a:latin typeface="微软雅黑" pitchFamily="34" charset="-122"/>
                <a:ea typeface="微软雅黑" pitchFamily="34" charset="-122"/>
                <a:cs typeface="Times New Roman" pitchFamily="18" charset="0"/>
              </a:rPr>
              <a:t>二、测物体的密度</a:t>
            </a:r>
            <a:endParaRPr lang="en-US" altLang="zh-CN" sz="2800" b="1">
              <a:solidFill>
                <a:srgbClr val="C00000"/>
              </a:solidFill>
              <a:latin typeface="微软雅黑" pitchFamily="34" charset="-122"/>
              <a:ea typeface="微软雅黑" pitchFamily="34" charset="-122"/>
              <a:cs typeface="Times New Roman" pitchFamily="18" charset="0"/>
            </a:endParaRPr>
          </a:p>
          <a:p>
            <a:pPr algn="just">
              <a:lnSpc>
                <a:spcPts val="5500"/>
              </a:lnSpc>
            </a:pPr>
            <a:r>
              <a:rPr lang="en-US" altLang="zh-CN" sz="2800" b="1">
                <a:solidFill>
                  <a:srgbClr val="0000FF"/>
                </a:solidFill>
                <a:latin typeface="Times New Roman" pitchFamily="18" charset="0"/>
                <a:ea typeface="华文细黑" pitchFamily="2" charset="-122"/>
                <a:cs typeface="Courier New" pitchFamily="49" charset="0"/>
              </a:rPr>
              <a:t>1.</a:t>
            </a:r>
            <a:r>
              <a:rPr lang="zh-CN" altLang="zh-CN" sz="2800" b="1">
                <a:solidFill>
                  <a:srgbClr val="0000FF"/>
                </a:solidFill>
                <a:latin typeface="Times New Roman" pitchFamily="18" charset="0"/>
                <a:ea typeface="华文细黑" pitchFamily="2" charset="-122"/>
                <a:cs typeface="Times New Roman" pitchFamily="18" charset="0"/>
              </a:rPr>
              <a:t>测物体的密度：</a:t>
            </a:r>
            <a:r>
              <a:rPr lang="zh-CN" altLang="zh-CN" sz="2800">
                <a:latin typeface="Times New Roman" pitchFamily="18" charset="0"/>
                <a:ea typeface="华文细黑" pitchFamily="2" charset="-122"/>
                <a:cs typeface="Times New Roman" pitchFamily="18" charset="0"/>
              </a:rPr>
              <a:t>根据公式</a:t>
            </a:r>
            <a:r>
              <a:rPr lang="en-US" altLang="zh-CN" sz="2800" i="1">
                <a:latin typeface="Times New Roman" pitchFamily="18" charset="0"/>
                <a:ea typeface="华文细黑" pitchFamily="2" charset="-122"/>
                <a:cs typeface="Courier New" pitchFamily="49" charset="0"/>
              </a:rPr>
              <a:t>ρ</a:t>
            </a:r>
            <a:r>
              <a:rPr lang="zh-CN" altLang="zh-CN" sz="2800">
                <a:latin typeface="Times New Roman" pitchFamily="18" charset="0"/>
                <a:ea typeface="华文细黑" pitchFamily="2" charset="-122"/>
                <a:cs typeface="Times New Roman" pitchFamily="18" charset="0"/>
              </a:rPr>
              <a:t>＝</a:t>
            </a:r>
            <a:r>
              <a:rPr lang="en-US" altLang="zh-CN" sz="2800">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，用天平</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或其它仪器</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测出物体的</a:t>
            </a:r>
            <a:r>
              <a:rPr lang="en-US" altLang="zh-CN" sz="2800">
                <a:latin typeface="Times New Roman" pitchFamily="18" charset="0"/>
                <a:ea typeface="华文细黑" pitchFamily="2" charset="-122"/>
                <a:cs typeface="Times New Roman" pitchFamily="18" charset="0"/>
              </a:rPr>
              <a:t>____</a:t>
            </a:r>
          </a:p>
          <a:p>
            <a:pPr algn="just">
              <a:lnSpc>
                <a:spcPts val="5500"/>
              </a:lnSpc>
            </a:pPr>
            <a:r>
              <a:rPr lang="en-US" altLang="zh-CN" sz="2800">
                <a:latin typeface="Times New Roman" pitchFamily="18" charset="0"/>
                <a:ea typeface="华文细黑" pitchFamily="2" charset="-122"/>
                <a:cs typeface="Courier New" pitchFamily="49" charset="0"/>
              </a:rPr>
              <a:t>(</a:t>
            </a:r>
            <a:r>
              <a:rPr lang="en-US" altLang="zh-CN" sz="2800" i="1">
                <a:latin typeface="Times New Roman" pitchFamily="18" charset="0"/>
                <a:ea typeface="华文细黑" pitchFamily="2" charset="-122"/>
                <a:cs typeface="Courier New" pitchFamily="49" charset="0"/>
              </a:rPr>
              <a:t>m</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，用量筒</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或其它仪器</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测出物体的</a:t>
            </a:r>
            <a:r>
              <a:rPr lang="en-US" altLang="zh-CN" sz="2800" u="sng">
                <a:latin typeface="Times New Roman" pitchFamily="18" charset="0"/>
                <a:ea typeface="华文细黑" pitchFamily="2" charset="-122"/>
                <a:cs typeface="Times New Roman" pitchFamily="18" charset="0"/>
              </a:rPr>
              <a:t>       </a:t>
            </a:r>
            <a:r>
              <a:rPr lang="en-US" altLang="zh-CN" sz="2800">
                <a:latin typeface="Times New Roman" pitchFamily="18" charset="0"/>
                <a:ea typeface="华文细黑" pitchFamily="2" charset="-122"/>
                <a:cs typeface="Courier New" pitchFamily="49" charset="0"/>
              </a:rPr>
              <a:t>(V)</a:t>
            </a:r>
            <a:r>
              <a:rPr lang="zh-CN" altLang="zh-CN" sz="2800">
                <a:latin typeface="Times New Roman" pitchFamily="18" charset="0"/>
                <a:ea typeface="华文细黑" pitchFamily="2" charset="-122"/>
                <a:cs typeface="Times New Roman" pitchFamily="18" charset="0"/>
              </a:rPr>
              <a:t>，通过计算就可得出物体的密度。</a:t>
            </a:r>
            <a:endParaRPr lang="zh-CN" altLang="zh-CN" sz="2800">
              <a:latin typeface="宋体" charset="-122"/>
              <a:ea typeface="华文细黑" pitchFamily="2" charset="-122"/>
              <a:cs typeface="Courier New" pitchFamily="49" charset="0"/>
            </a:endParaRPr>
          </a:p>
          <a:p>
            <a:pPr algn="just">
              <a:lnSpc>
                <a:spcPts val="5500"/>
              </a:lnSpc>
            </a:pPr>
            <a:r>
              <a:rPr lang="en-US" altLang="zh-CN" sz="2800" b="1">
                <a:solidFill>
                  <a:srgbClr val="0000FF"/>
                </a:solidFill>
                <a:latin typeface="Times New Roman" pitchFamily="18" charset="0"/>
                <a:ea typeface="华文细黑" pitchFamily="2" charset="-122"/>
                <a:cs typeface="Times New Roman" pitchFamily="18" charset="0"/>
              </a:rPr>
              <a:t>2.</a:t>
            </a:r>
            <a:r>
              <a:rPr lang="zh-CN" altLang="zh-CN" sz="2800" b="1">
                <a:solidFill>
                  <a:srgbClr val="0000FF"/>
                </a:solidFill>
                <a:latin typeface="Times New Roman" pitchFamily="18" charset="0"/>
                <a:ea typeface="华文细黑" pitchFamily="2" charset="-122"/>
                <a:cs typeface="Times New Roman" pitchFamily="18" charset="0"/>
              </a:rPr>
              <a:t>量筒的使用：</a:t>
            </a:r>
            <a:endParaRPr lang="zh-CN" altLang="zh-CN" sz="2800">
              <a:latin typeface="宋体" charset="-122"/>
              <a:cs typeface="Courier New" pitchFamily="49" charset="0"/>
            </a:endParaRPr>
          </a:p>
          <a:p>
            <a:pPr algn="just">
              <a:lnSpc>
                <a:spcPts val="5500"/>
              </a:lnSpc>
            </a:pPr>
            <a:r>
              <a:rPr lang="en-US" altLang="zh-CN" sz="2800">
                <a:latin typeface="Times New Roman" pitchFamily="18" charset="0"/>
                <a:ea typeface="华文细黑" pitchFamily="2" charset="-122"/>
              </a:rPr>
              <a:t>(1)</a:t>
            </a:r>
            <a:r>
              <a:rPr lang="zh-CN" altLang="zh-CN" sz="2800">
                <a:latin typeface="Times New Roman" pitchFamily="18" charset="0"/>
                <a:ea typeface="华文细黑" pitchFamily="2" charset="-122"/>
              </a:rPr>
              <a:t>看：首先要看清量筒</a:t>
            </a:r>
            <a:r>
              <a:rPr lang="en-US" altLang="zh-CN" sz="2800">
                <a:latin typeface="Times New Roman" pitchFamily="18" charset="0"/>
                <a:ea typeface="华文细黑" pitchFamily="2" charset="-122"/>
              </a:rPr>
              <a:t>(</a:t>
            </a:r>
            <a:r>
              <a:rPr lang="zh-CN" altLang="zh-CN" sz="2800">
                <a:latin typeface="Times New Roman" pitchFamily="18" charset="0"/>
                <a:ea typeface="华文细黑" pitchFamily="2" charset="-122"/>
              </a:rPr>
              <a:t>或量杯</a:t>
            </a:r>
            <a:r>
              <a:rPr lang="en-US" altLang="zh-CN" sz="2800">
                <a:latin typeface="Times New Roman" pitchFamily="18" charset="0"/>
                <a:ea typeface="华文细黑" pitchFamily="2" charset="-122"/>
              </a:rPr>
              <a:t>)</a:t>
            </a:r>
            <a:r>
              <a:rPr lang="zh-CN" altLang="zh-CN" sz="2800">
                <a:latin typeface="Times New Roman" pitchFamily="18" charset="0"/>
                <a:ea typeface="华文细黑" pitchFamily="2" charset="-122"/>
              </a:rPr>
              <a:t>的</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范围和</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刻度；</a:t>
            </a:r>
            <a:endParaRPr lang="zh-CN" altLang="zh-CN" sz="2800">
              <a:latin typeface="宋体" charset="-122"/>
              <a:cs typeface="Courier New" pitchFamily="49" charset="0"/>
            </a:endParaRPr>
          </a:p>
          <a:p>
            <a:pPr algn="just">
              <a:lnSpc>
                <a:spcPts val="5500"/>
              </a:lnSpc>
            </a:pPr>
            <a:r>
              <a:rPr lang="en-US" altLang="zh-CN" sz="2800">
                <a:latin typeface="Times New Roman" pitchFamily="18" charset="0"/>
                <a:ea typeface="华文细黑" pitchFamily="2" charset="-122"/>
              </a:rPr>
              <a:t>(2)</a:t>
            </a:r>
            <a:r>
              <a:rPr lang="zh-CN" altLang="zh-CN" sz="2800">
                <a:latin typeface="Times New Roman" pitchFamily="18" charset="0"/>
                <a:ea typeface="华文细黑" pitchFamily="2" charset="-122"/>
              </a:rPr>
              <a:t>放：在测量体积时，量筒要平稳地放在水平桌面上；</a:t>
            </a:r>
            <a:endParaRPr lang="zh-CN" altLang="zh-CN" sz="2800">
              <a:latin typeface="宋体" charset="-122"/>
              <a:cs typeface="Courier New" pitchFamily="49" charset="0"/>
            </a:endParaRPr>
          </a:p>
          <a:p>
            <a:pPr algn="just">
              <a:lnSpc>
                <a:spcPts val="5500"/>
              </a:lnSpc>
            </a:pPr>
            <a:r>
              <a:rPr lang="en-US" altLang="zh-CN" sz="2800">
                <a:latin typeface="Times New Roman" pitchFamily="18" charset="0"/>
                <a:ea typeface="华文细黑" pitchFamily="2" charset="-122"/>
              </a:rPr>
              <a:t>(3)</a:t>
            </a:r>
            <a:r>
              <a:rPr lang="zh-CN" altLang="zh-CN" sz="2800">
                <a:latin typeface="Times New Roman" pitchFamily="18" charset="0"/>
                <a:ea typeface="华文细黑" pitchFamily="2" charset="-122"/>
              </a:rPr>
              <a:t>读：视线要与量筒壁垂直，与</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相齐，并以液面层的下沿读数。</a:t>
            </a:r>
            <a:endParaRPr lang="zh-CN" altLang="zh-CN" sz="2800">
              <a:latin typeface="宋体" charset="-122"/>
              <a:cs typeface="Courier New" pitchFamily="49" charset="0"/>
            </a:endParaRPr>
          </a:p>
        </p:txBody>
      </p:sp>
      <p:graphicFrame>
        <p:nvGraphicFramePr>
          <p:cNvPr id="5216" name="Object 96"/>
          <p:cNvGraphicFramePr>
            <a:graphicFrameLocks noChangeAspect="1"/>
          </p:cNvGraphicFramePr>
          <p:nvPr/>
        </p:nvGraphicFramePr>
        <p:xfrm>
          <a:off x="5283200" y="1104900"/>
          <a:ext cx="560388" cy="1177925"/>
        </p:xfrm>
        <a:graphic>
          <a:graphicData uri="http://schemas.openxmlformats.org/presentationml/2006/ole">
            <p:oleObj spid="_x0000_s5216" name="文档" r:id="rId3" imgW="560063" imgH="1178015" progId="Word.Document.12">
              <p:embed/>
            </p:oleObj>
          </a:graphicData>
        </a:graphic>
      </p:graphicFrame>
      <p:sp>
        <p:nvSpPr>
          <p:cNvPr id="5" name="矩形 4"/>
          <p:cNvSpPr/>
          <p:nvPr/>
        </p:nvSpPr>
        <p:spPr>
          <a:xfrm>
            <a:off x="10650538" y="1281113"/>
            <a:ext cx="903287" cy="523875"/>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质量</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6396038" y="2000250"/>
            <a:ext cx="903287" cy="522288"/>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体积</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5997575" y="4068763"/>
            <a:ext cx="901700" cy="523875"/>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测量</a:t>
            </a:r>
            <a:endParaRPr lang="zh-CN" altLang="en-US" sz="2800" kern="100" dirty="0">
              <a:solidFill>
                <a:srgbClr val="C00000"/>
              </a:solidFill>
              <a:latin typeface="Times New Roman"/>
              <a:ea typeface="华文细黑"/>
              <a:cs typeface="Times New Roman"/>
            </a:endParaRPr>
          </a:p>
        </p:txBody>
      </p:sp>
      <p:sp>
        <p:nvSpPr>
          <p:cNvPr id="10" name="矩形 9"/>
          <p:cNvSpPr/>
          <p:nvPr/>
        </p:nvSpPr>
        <p:spPr>
          <a:xfrm>
            <a:off x="7937500" y="4068763"/>
            <a:ext cx="903288" cy="523875"/>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最小</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5680075" y="5476875"/>
            <a:ext cx="903288" cy="522288"/>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液面</a:t>
            </a:r>
            <a:endParaRPr lang="zh-CN" altLang="en-US" sz="2800" kern="100" dirty="0">
              <a:solidFill>
                <a:srgbClr val="C00000"/>
              </a:solidFill>
              <a:latin typeface="Times New Roman"/>
              <a:ea typeface="华文细黑"/>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0"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391" name="矩形 3"/>
          <p:cNvSpPr>
            <a:spLocks noChangeArrowheads="1"/>
          </p:cNvSpPr>
          <p:nvPr/>
        </p:nvSpPr>
        <p:spPr bwMode="auto">
          <a:xfrm>
            <a:off x="482600" y="503238"/>
            <a:ext cx="11163300" cy="5245100"/>
          </a:xfrm>
          <a:prstGeom prst="rect">
            <a:avLst/>
          </a:prstGeom>
          <a:noFill/>
          <a:ln w="9525">
            <a:noFill/>
            <a:miter lim="800000"/>
            <a:headEnd/>
            <a:tailEnd/>
          </a:ln>
        </p:spPr>
        <p:txBody>
          <a:bodyPr>
            <a:spAutoFit/>
          </a:bodyPr>
          <a:lstStyle/>
          <a:p>
            <a:pPr algn="just">
              <a:lnSpc>
                <a:spcPts val="5500"/>
              </a:lnSpc>
              <a:tabLst>
                <a:tab pos="2700338" algn="l"/>
              </a:tabLst>
            </a:pPr>
            <a:r>
              <a:rPr lang="en-US" altLang="zh-CN" sz="2800" b="1">
                <a:solidFill>
                  <a:srgbClr val="0000FF"/>
                </a:solidFill>
                <a:latin typeface="Times New Roman" pitchFamily="18" charset="0"/>
                <a:ea typeface="华文细黑" pitchFamily="2" charset="-122"/>
                <a:cs typeface="Courier New" pitchFamily="49" charset="0"/>
              </a:rPr>
              <a:t>3.</a:t>
            </a:r>
            <a:r>
              <a:rPr lang="zh-CN" altLang="zh-CN" sz="2800" b="1">
                <a:solidFill>
                  <a:srgbClr val="0000FF"/>
                </a:solidFill>
                <a:latin typeface="Times New Roman" pitchFamily="18" charset="0"/>
                <a:ea typeface="华文细黑" pitchFamily="2" charset="-122"/>
                <a:cs typeface="Times New Roman" pitchFamily="18" charset="0"/>
              </a:rPr>
              <a:t>固体密度的测定：</a:t>
            </a:r>
            <a:endParaRPr lang="zh-CN" altLang="zh-CN" sz="2800">
              <a:latin typeface="宋体" charset="-122"/>
              <a:ea typeface="华文细黑" pitchFamily="2" charset="-122"/>
              <a:cs typeface="Courier New" pitchFamily="49" charset="0"/>
            </a:endParaRPr>
          </a:p>
          <a:p>
            <a:pPr algn="just">
              <a:lnSpc>
                <a:spcPts val="5500"/>
              </a:lnSpc>
              <a:tabLst>
                <a:tab pos="2700338" algn="l"/>
              </a:tabLst>
            </a:pPr>
            <a:r>
              <a:rPr lang="en-US" altLang="zh-CN" sz="2800">
                <a:latin typeface="Times New Roman" pitchFamily="18" charset="0"/>
                <a:ea typeface="华文细黑" pitchFamily="2" charset="-122"/>
                <a:cs typeface="Times New Roman" pitchFamily="18" charset="0"/>
              </a:rPr>
              <a:t>(1)</a:t>
            </a:r>
            <a:r>
              <a:rPr lang="zh-CN" altLang="zh-CN" sz="2800">
                <a:latin typeface="Times New Roman" pitchFamily="18" charset="0"/>
                <a:ea typeface="华文细黑" pitchFamily="2" charset="-122"/>
                <a:cs typeface="Times New Roman" pitchFamily="18" charset="0"/>
              </a:rPr>
              <a:t>用</a:t>
            </a:r>
            <a:r>
              <a:rPr lang="en-US" altLang="zh-CN" sz="2800" u="sng">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测固体的质量，记为</a:t>
            </a:r>
            <a:r>
              <a:rPr lang="en-US" altLang="zh-CN" sz="2800" i="1">
                <a:latin typeface="Times New Roman" pitchFamily="18" charset="0"/>
                <a:ea typeface="华文细黑" pitchFamily="2" charset="-122"/>
                <a:cs typeface="Courier New" pitchFamily="49" charset="0"/>
              </a:rPr>
              <a:t>m</a:t>
            </a:r>
            <a:r>
              <a:rPr lang="zh-CN" altLang="zh-CN" sz="2800">
                <a:latin typeface="Times New Roman" pitchFamily="18" charset="0"/>
                <a:ea typeface="华文细黑" pitchFamily="2" charset="-122"/>
                <a:cs typeface="Times New Roman" pitchFamily="18" charset="0"/>
              </a:rPr>
              <a:t>；</a:t>
            </a:r>
            <a:endParaRPr lang="zh-CN" altLang="zh-CN" sz="2800">
              <a:latin typeface="宋体" charset="-122"/>
              <a:ea typeface="华文细黑" pitchFamily="2" charset="-122"/>
              <a:cs typeface="Courier New" pitchFamily="49" charset="0"/>
            </a:endParaRPr>
          </a:p>
          <a:p>
            <a:pPr algn="just">
              <a:lnSpc>
                <a:spcPts val="5500"/>
              </a:lnSpc>
              <a:tabLst>
                <a:tab pos="2700338" algn="l"/>
              </a:tabLst>
            </a:pPr>
            <a:r>
              <a:rPr lang="en-US" altLang="zh-CN" sz="2800">
                <a:latin typeface="Times New Roman" pitchFamily="18" charset="0"/>
                <a:ea typeface="华文细黑" pitchFamily="2" charset="-122"/>
              </a:rPr>
              <a:t>(2)</a:t>
            </a:r>
            <a:r>
              <a:rPr lang="zh-CN" altLang="zh-CN" sz="2800">
                <a:latin typeface="Times New Roman" pitchFamily="18" charset="0"/>
                <a:ea typeface="华文细黑" pitchFamily="2" charset="-122"/>
              </a:rPr>
              <a:t>向量筒中注入适量的水，记下水的体积</a:t>
            </a:r>
            <a:r>
              <a:rPr lang="en-US" altLang="zh-CN" sz="2800" i="1">
                <a:latin typeface="Times New Roman" pitchFamily="18" charset="0"/>
                <a:ea typeface="华文细黑" pitchFamily="2" charset="-122"/>
              </a:rPr>
              <a:t>V</a:t>
            </a:r>
            <a:r>
              <a:rPr lang="en-US" altLang="zh-CN" sz="2800" baseline="-25000">
                <a:latin typeface="Times New Roman" pitchFamily="18" charset="0"/>
                <a:ea typeface="华文细黑" pitchFamily="2" charset="-122"/>
              </a:rPr>
              <a:t>1</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ts val="5500"/>
              </a:lnSpc>
              <a:tabLst>
                <a:tab pos="2700338" algn="l"/>
              </a:tabLst>
            </a:pPr>
            <a:r>
              <a:rPr lang="en-US" altLang="zh-CN" sz="2800">
                <a:latin typeface="Times New Roman" pitchFamily="18" charset="0"/>
                <a:ea typeface="华文细黑" pitchFamily="2" charset="-122"/>
              </a:rPr>
              <a:t>(3)</a:t>
            </a:r>
            <a:r>
              <a:rPr lang="zh-CN" altLang="zh-CN" sz="2800">
                <a:latin typeface="Times New Roman" pitchFamily="18" charset="0"/>
                <a:ea typeface="华文细黑" pitchFamily="2" charset="-122"/>
              </a:rPr>
              <a:t>用细线绑住固体</a:t>
            </a:r>
            <a:r>
              <a:rPr lang="en-US" altLang="zh-CN" sz="2800">
                <a:latin typeface="Times New Roman" pitchFamily="18" charset="0"/>
                <a:ea typeface="华文细黑" pitchFamily="2" charset="-122"/>
              </a:rPr>
              <a:t>(</a:t>
            </a:r>
            <a:r>
              <a:rPr lang="zh-CN" altLang="zh-CN" sz="2800">
                <a:latin typeface="Times New Roman" pitchFamily="18" charset="0"/>
                <a:ea typeface="华文细黑" pitchFamily="2" charset="-122"/>
              </a:rPr>
              <a:t>或其它方法</a:t>
            </a:r>
            <a:r>
              <a:rPr lang="en-US" altLang="zh-CN" sz="2800">
                <a:latin typeface="Times New Roman" pitchFamily="18" charset="0"/>
                <a:ea typeface="华文细黑" pitchFamily="2" charset="-122"/>
              </a:rPr>
              <a:t>)</a:t>
            </a:r>
            <a:r>
              <a:rPr lang="zh-CN" altLang="zh-CN" sz="2800">
                <a:latin typeface="Times New Roman" pitchFamily="18" charset="0"/>
                <a:ea typeface="华文细黑" pitchFamily="2" charset="-122"/>
              </a:rPr>
              <a:t>，使其全部浸入量筒的水中，记下水和固体的总体积</a:t>
            </a:r>
            <a:r>
              <a:rPr lang="en-US" altLang="zh-CN" sz="2800" i="1">
                <a:latin typeface="Times New Roman" pitchFamily="18" charset="0"/>
                <a:ea typeface="华文细黑" pitchFamily="2" charset="-122"/>
              </a:rPr>
              <a:t>V</a:t>
            </a:r>
            <a:r>
              <a:rPr lang="en-US" altLang="zh-CN" sz="2800" baseline="-25000">
                <a:latin typeface="Times New Roman" pitchFamily="18" charset="0"/>
                <a:ea typeface="华文细黑" pitchFamily="2" charset="-122"/>
              </a:rPr>
              <a:t>2</a:t>
            </a:r>
            <a:r>
              <a:rPr lang="en-US" altLang="zh-CN" sz="2800">
                <a:latin typeface="Times New Roman" pitchFamily="18" charset="0"/>
                <a:ea typeface="华文细黑" pitchFamily="2" charset="-122"/>
              </a:rPr>
              <a:t>(</a:t>
            </a:r>
            <a:r>
              <a:rPr lang="zh-CN" altLang="zh-CN" sz="2800">
                <a:latin typeface="Times New Roman" pitchFamily="18" charset="0"/>
                <a:ea typeface="华文细黑" pitchFamily="2" charset="-122"/>
              </a:rPr>
              <a:t>对于规则的物体，可用</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量出尺寸，根据体积公式计算出物体的体积</a:t>
            </a:r>
            <a:r>
              <a:rPr lang="en-US" altLang="zh-CN" sz="2800">
                <a:latin typeface="Times New Roman" pitchFamily="18" charset="0"/>
                <a:ea typeface="华文细黑" pitchFamily="2" charset="-122"/>
              </a:rPr>
              <a:t>)</a:t>
            </a:r>
            <a:r>
              <a:rPr lang="zh-CN" altLang="zh-CN" sz="2800">
                <a:latin typeface="Times New Roman" pitchFamily="18" charset="0"/>
                <a:ea typeface="华文细黑" pitchFamily="2" charset="-122"/>
              </a:rPr>
              <a:t>；</a:t>
            </a:r>
            <a:endParaRPr lang="en-US" altLang="zh-CN" sz="2800">
              <a:latin typeface="Times New Roman" pitchFamily="18" charset="0"/>
              <a:ea typeface="华文细黑" pitchFamily="2" charset="-122"/>
            </a:endParaRPr>
          </a:p>
          <a:p>
            <a:pPr algn="just">
              <a:lnSpc>
                <a:spcPct val="50000"/>
              </a:lnSpc>
              <a:tabLst>
                <a:tab pos="2700338" algn="l"/>
              </a:tabLst>
            </a:pPr>
            <a:endParaRPr lang="zh-CN" altLang="zh-CN" sz="2800">
              <a:latin typeface="宋体" charset="-122"/>
              <a:cs typeface="Courier New" pitchFamily="49" charset="0"/>
            </a:endParaRPr>
          </a:p>
          <a:p>
            <a:pPr algn="just">
              <a:lnSpc>
                <a:spcPts val="5500"/>
              </a:lnSpc>
              <a:tabLst>
                <a:tab pos="2700338" algn="l"/>
              </a:tabLst>
            </a:pPr>
            <a:r>
              <a:rPr lang="en-US" altLang="zh-CN" sz="2800">
                <a:latin typeface="Times New Roman" pitchFamily="18" charset="0"/>
                <a:ea typeface="华文细黑" pitchFamily="2" charset="-122"/>
              </a:rPr>
              <a:t>(4)</a:t>
            </a:r>
            <a:r>
              <a:rPr lang="zh-CN" altLang="zh-CN" sz="2800">
                <a:latin typeface="Times New Roman" pitchFamily="18" charset="0"/>
                <a:ea typeface="华文细黑" pitchFamily="2" charset="-122"/>
              </a:rPr>
              <a:t>根据上述已测数据，得出固体的密度</a:t>
            </a:r>
            <a:r>
              <a:rPr lang="en-US" altLang="zh-CN" sz="2800" i="1">
                <a:latin typeface="Times New Roman" pitchFamily="18" charset="0"/>
                <a:ea typeface="华文细黑" pitchFamily="2" charset="-122"/>
              </a:rPr>
              <a:t>ρ</a:t>
            </a:r>
            <a:r>
              <a:rPr lang="zh-CN" altLang="zh-CN" sz="2800">
                <a:latin typeface="Times New Roman" pitchFamily="18" charset="0"/>
                <a:ea typeface="华文细黑" pitchFamily="2" charset="-122"/>
              </a:rPr>
              <a:t>＝</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p:txBody>
      </p:sp>
      <p:sp>
        <p:nvSpPr>
          <p:cNvPr id="3" name="矩形 2"/>
          <p:cNvSpPr/>
          <p:nvPr/>
        </p:nvSpPr>
        <p:spPr>
          <a:xfrm>
            <a:off x="1547813" y="1316038"/>
            <a:ext cx="903287" cy="522287"/>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天平</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7086600" y="3405188"/>
            <a:ext cx="1260475" cy="522287"/>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刻度尺</a:t>
            </a:r>
            <a:endParaRPr lang="zh-CN" altLang="en-US" sz="2800" kern="100" dirty="0">
              <a:solidFill>
                <a:srgbClr val="C00000"/>
              </a:solidFill>
              <a:latin typeface="Times New Roman"/>
              <a:ea typeface="华文细黑"/>
              <a:cs typeface="Times New Roman"/>
            </a:endParaRPr>
          </a:p>
        </p:txBody>
      </p:sp>
      <p:graphicFrame>
        <p:nvGraphicFramePr>
          <p:cNvPr id="9" name="Object 88"/>
          <p:cNvGraphicFramePr>
            <a:graphicFrameLocks noChangeAspect="1"/>
          </p:cNvGraphicFramePr>
          <p:nvPr/>
        </p:nvGraphicFramePr>
        <p:xfrm>
          <a:off x="7477125" y="4591050"/>
          <a:ext cx="1354138" cy="1258888"/>
        </p:xfrm>
        <a:graphic>
          <a:graphicData uri="http://schemas.openxmlformats.org/presentationml/2006/ole">
            <p:oleObj spid="_x0000_s6232" name="文档" r:id="rId3" imgW="1354026" imgH="1258996" progId="Word.Documen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391" name="矩形 3"/>
          <p:cNvSpPr>
            <a:spLocks noChangeArrowheads="1"/>
          </p:cNvSpPr>
          <p:nvPr/>
        </p:nvSpPr>
        <p:spPr bwMode="auto">
          <a:xfrm>
            <a:off x="482600" y="915988"/>
            <a:ext cx="11163300" cy="4049712"/>
          </a:xfrm>
          <a:prstGeom prst="rect">
            <a:avLst/>
          </a:prstGeom>
          <a:noFill/>
          <a:ln w="9525">
            <a:noFill/>
            <a:miter lim="800000"/>
            <a:headEnd/>
            <a:tailEnd/>
          </a:ln>
        </p:spPr>
        <p:txBody>
          <a:bodyPr>
            <a:spAutoFit/>
          </a:bodyPr>
          <a:lstStyle/>
          <a:p>
            <a:pPr algn="just">
              <a:lnSpc>
                <a:spcPts val="5500"/>
              </a:lnSpc>
              <a:tabLst>
                <a:tab pos="2700338" algn="l"/>
              </a:tabLst>
            </a:pPr>
            <a:r>
              <a:rPr lang="en-US" altLang="zh-CN" sz="2800" b="1">
                <a:solidFill>
                  <a:srgbClr val="0000FF"/>
                </a:solidFill>
                <a:latin typeface="Times New Roman" pitchFamily="18" charset="0"/>
                <a:ea typeface="华文细黑" pitchFamily="2" charset="-122"/>
                <a:cs typeface="Courier New" pitchFamily="49" charset="0"/>
              </a:rPr>
              <a:t>4.</a:t>
            </a:r>
            <a:r>
              <a:rPr lang="zh-CN" altLang="zh-CN" sz="2800" b="1">
                <a:solidFill>
                  <a:srgbClr val="0000FF"/>
                </a:solidFill>
                <a:latin typeface="Times New Roman" pitchFamily="18" charset="0"/>
                <a:ea typeface="华文细黑" pitchFamily="2" charset="-122"/>
                <a:cs typeface="Times New Roman" pitchFamily="18" charset="0"/>
              </a:rPr>
              <a:t>液体密度的测定：</a:t>
            </a:r>
            <a:r>
              <a:rPr lang="zh-CN" altLang="zh-CN" sz="2800">
                <a:latin typeface="Times New Roman" pitchFamily="18" charset="0"/>
                <a:ea typeface="华文细黑" pitchFamily="2" charset="-122"/>
                <a:cs typeface="Times New Roman" pitchFamily="18" charset="0"/>
              </a:rPr>
              <a:t>差值法</a:t>
            </a:r>
            <a:endParaRPr lang="zh-CN" altLang="zh-CN" sz="2800">
              <a:latin typeface="宋体" charset="-122"/>
              <a:ea typeface="华文细黑" pitchFamily="2" charset="-122"/>
              <a:cs typeface="Courier New" pitchFamily="49" charset="0"/>
            </a:endParaRPr>
          </a:p>
          <a:p>
            <a:pPr algn="just">
              <a:lnSpc>
                <a:spcPts val="5500"/>
              </a:lnSpc>
              <a:tabLst>
                <a:tab pos="2700338" algn="l"/>
              </a:tabLst>
            </a:pPr>
            <a:r>
              <a:rPr lang="en-US" altLang="zh-CN" sz="2800">
                <a:latin typeface="Times New Roman" pitchFamily="18" charset="0"/>
                <a:ea typeface="华文细黑" pitchFamily="2" charset="-122"/>
                <a:cs typeface="Courier New" pitchFamily="49" charset="0"/>
              </a:rPr>
              <a:t>(1)</a:t>
            </a:r>
            <a:r>
              <a:rPr lang="zh-CN" altLang="zh-CN" sz="2800">
                <a:latin typeface="Times New Roman" pitchFamily="18" charset="0"/>
                <a:ea typeface="华文细黑" pitchFamily="2" charset="-122"/>
                <a:cs typeface="Times New Roman" pitchFamily="18" charset="0"/>
              </a:rPr>
              <a:t>往烧杯中倒入适量的液体，用天平测出烧杯和液体的总质量</a:t>
            </a:r>
            <a:r>
              <a:rPr lang="en-US" altLang="zh-CN" sz="2800" i="1">
                <a:latin typeface="Times New Roman" pitchFamily="18" charset="0"/>
                <a:ea typeface="华文细黑" pitchFamily="2" charset="-122"/>
                <a:cs typeface="Courier New" pitchFamily="49" charset="0"/>
              </a:rPr>
              <a:t>m</a:t>
            </a:r>
            <a:r>
              <a:rPr lang="en-US" altLang="zh-CN" sz="2800" baseline="-25000">
                <a:latin typeface="Times New Roman" pitchFamily="18" charset="0"/>
                <a:ea typeface="华文细黑" pitchFamily="2" charset="-122"/>
                <a:cs typeface="Courier New" pitchFamily="49" charset="0"/>
              </a:rPr>
              <a:t>1</a:t>
            </a:r>
            <a:r>
              <a:rPr lang="zh-CN" altLang="zh-CN" sz="2800">
                <a:latin typeface="Times New Roman" pitchFamily="18" charset="0"/>
                <a:ea typeface="华文细黑" pitchFamily="2" charset="-122"/>
                <a:cs typeface="Times New Roman" pitchFamily="18" charset="0"/>
              </a:rPr>
              <a:t>；</a:t>
            </a:r>
            <a:endParaRPr lang="zh-CN" altLang="zh-CN" sz="2800">
              <a:latin typeface="宋体" charset="-122"/>
              <a:cs typeface="Courier New" pitchFamily="49" charset="0"/>
            </a:endParaRPr>
          </a:p>
          <a:p>
            <a:pPr algn="just">
              <a:lnSpc>
                <a:spcPts val="5500"/>
              </a:lnSpc>
              <a:tabLst>
                <a:tab pos="2700338" algn="l"/>
              </a:tabLst>
            </a:pPr>
            <a:r>
              <a:rPr lang="en-US" altLang="zh-CN" sz="2800">
                <a:latin typeface="Times New Roman" pitchFamily="18" charset="0"/>
                <a:ea typeface="华文细黑" pitchFamily="2" charset="-122"/>
              </a:rPr>
              <a:t>(2)</a:t>
            </a:r>
            <a:r>
              <a:rPr lang="zh-CN" altLang="zh-CN" sz="2800">
                <a:latin typeface="Times New Roman" pitchFamily="18" charset="0"/>
                <a:ea typeface="华文细黑" pitchFamily="2" charset="-122"/>
              </a:rPr>
              <a:t>把烧杯中的部分液体倒入量筒中，记下液体的体积</a:t>
            </a:r>
            <a:r>
              <a:rPr lang="en-US" altLang="zh-CN" sz="2800" i="1">
                <a:latin typeface="Times New Roman" pitchFamily="18" charset="0"/>
                <a:ea typeface="华文细黑" pitchFamily="2" charset="-122"/>
              </a:rPr>
              <a:t>V</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ts val="5500"/>
              </a:lnSpc>
              <a:tabLst>
                <a:tab pos="2700338" algn="l"/>
              </a:tabLst>
            </a:pPr>
            <a:r>
              <a:rPr lang="en-US" altLang="zh-CN" sz="2800">
                <a:latin typeface="Times New Roman" pitchFamily="18" charset="0"/>
                <a:ea typeface="华文细黑" pitchFamily="2" charset="-122"/>
              </a:rPr>
              <a:t>(3)</a:t>
            </a:r>
            <a:r>
              <a:rPr lang="zh-CN" altLang="zh-CN" sz="2800">
                <a:latin typeface="Times New Roman" pitchFamily="18" charset="0"/>
                <a:ea typeface="华文细黑" pitchFamily="2" charset="-122"/>
              </a:rPr>
              <a:t>用天平测出剩余液体和烧杯的总质量</a:t>
            </a:r>
            <a:r>
              <a:rPr lang="en-US" altLang="zh-CN" sz="2800" i="1">
                <a:latin typeface="Times New Roman" pitchFamily="18" charset="0"/>
                <a:ea typeface="华文细黑" pitchFamily="2" charset="-122"/>
              </a:rPr>
              <a:t>m</a:t>
            </a:r>
            <a:r>
              <a:rPr lang="en-US" altLang="zh-CN" sz="2800" baseline="-25000">
                <a:latin typeface="Times New Roman" pitchFamily="18" charset="0"/>
                <a:ea typeface="华文细黑" pitchFamily="2" charset="-122"/>
              </a:rPr>
              <a:t>2</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algn="just">
              <a:tabLst>
                <a:tab pos="2700338" algn="l"/>
              </a:tabLst>
            </a:pPr>
            <a:endParaRPr lang="en-US" altLang="zh-CN" sz="2800">
              <a:latin typeface="Times New Roman" pitchFamily="18" charset="0"/>
              <a:ea typeface="华文细黑" pitchFamily="2" charset="-122"/>
            </a:endParaRPr>
          </a:p>
          <a:p>
            <a:pPr algn="just">
              <a:lnSpc>
                <a:spcPts val="5500"/>
              </a:lnSpc>
              <a:tabLst>
                <a:tab pos="2700338" algn="l"/>
              </a:tabLst>
            </a:pPr>
            <a:r>
              <a:rPr lang="en-US" altLang="zh-CN" sz="2800">
                <a:latin typeface="Times New Roman" pitchFamily="18" charset="0"/>
                <a:ea typeface="华文细黑" pitchFamily="2" charset="-122"/>
              </a:rPr>
              <a:t>(4)</a:t>
            </a:r>
            <a:r>
              <a:rPr lang="zh-CN" altLang="zh-CN" sz="2800">
                <a:latin typeface="Times New Roman" pitchFamily="18" charset="0"/>
                <a:ea typeface="华文细黑" pitchFamily="2" charset="-122"/>
              </a:rPr>
              <a:t>根据上述已测数据，得出液体的密度</a:t>
            </a:r>
            <a:r>
              <a:rPr lang="en-US" altLang="zh-CN" sz="2800" i="1">
                <a:latin typeface="Times New Roman" pitchFamily="18" charset="0"/>
                <a:ea typeface="华文细黑" pitchFamily="2" charset="-122"/>
              </a:rPr>
              <a:t>ρ</a:t>
            </a:r>
            <a:r>
              <a:rPr lang="zh-CN" altLang="zh-CN" sz="2800">
                <a:latin typeface="Times New Roman" pitchFamily="18" charset="0"/>
                <a:ea typeface="华文细黑" pitchFamily="2" charset="-122"/>
              </a:rPr>
              <a:t>＝</a:t>
            </a:r>
            <a:r>
              <a:rPr lang="zh-CN" altLang="zh-CN" sz="2800" u="sng">
                <a:latin typeface="宋体" charset="-122"/>
                <a:cs typeface="Times New Roman" pitchFamily="18" charset="0"/>
              </a:rPr>
              <a:t> </a:t>
            </a:r>
            <a:r>
              <a:rPr lang="en-US" altLang="zh-CN" sz="2800" u="sng">
                <a:latin typeface="宋体" charset="-122"/>
                <a:cs typeface="Times New Roman" pitchFamily="18" charset="0"/>
              </a:rPr>
              <a:t>      </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p:txBody>
      </p:sp>
      <p:graphicFrame>
        <p:nvGraphicFramePr>
          <p:cNvPr id="9" name="Object 88"/>
          <p:cNvGraphicFramePr>
            <a:graphicFrameLocks noChangeAspect="1"/>
          </p:cNvGraphicFramePr>
          <p:nvPr/>
        </p:nvGraphicFramePr>
        <p:xfrm>
          <a:off x="7553325" y="3830638"/>
          <a:ext cx="1350963" cy="1249362"/>
        </p:xfrm>
        <a:graphic>
          <a:graphicData uri="http://schemas.openxmlformats.org/presentationml/2006/ole">
            <p:oleObj spid="_x0000_s7256" name="文档" r:id="rId3" imgW="1354026" imgH="1258636" progId="Word.Documen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1">
            <a:hlinkClick r:id="rId2" action="ppaction://hlinksldjump"/>
          </p:cNvPr>
          <p:cNvSpPr txBox="1">
            <a:spLocks noChangeArrowheads="1"/>
          </p:cNvSpPr>
          <p:nvPr/>
        </p:nvSpPr>
        <p:spPr bwMode="auto">
          <a:xfrm>
            <a:off x="3446463" y="1917700"/>
            <a:ext cx="5437187" cy="738188"/>
          </a:xfrm>
          <a:prstGeom prst="rect">
            <a:avLst/>
          </a:prstGeom>
          <a:noFill/>
          <a:ln w="9525">
            <a:noFill/>
            <a:miter lim="800000"/>
            <a:headEnd/>
            <a:tailEnd/>
          </a:ln>
        </p:spPr>
        <p:txBody>
          <a:bodyPr lIns="121917" tIns="60958" rIns="121917" bIns="60958">
            <a:spAutoFit/>
          </a:bodyPr>
          <a:lstStyle/>
          <a:p>
            <a:pPr algn="ctr"/>
            <a:r>
              <a:rPr lang="zh-CN" altLang="en-US" sz="4000" b="1">
                <a:solidFill>
                  <a:srgbClr val="0000FF"/>
                </a:solidFill>
                <a:latin typeface="微软雅黑" pitchFamily="34" charset="-122"/>
                <a:ea typeface="微软雅黑" pitchFamily="34" charset="-122"/>
              </a:rPr>
              <a:t>专题一   </a:t>
            </a:r>
            <a:r>
              <a:rPr lang="zh-CN" altLang="zh-CN" sz="4000" b="1">
                <a:solidFill>
                  <a:srgbClr val="0000FF"/>
                </a:solidFill>
                <a:latin typeface="微软雅黑" pitchFamily="34" charset="-122"/>
                <a:ea typeface="微软雅黑" pitchFamily="34" charset="-122"/>
              </a:rPr>
              <a:t>质量的测量</a:t>
            </a:r>
            <a:endParaRPr lang="zh-CN" altLang="en-US" sz="4000" b="1">
              <a:solidFill>
                <a:srgbClr val="0000FF"/>
              </a:solidFill>
              <a:latin typeface="微软雅黑" pitchFamily="34" charset="-122"/>
              <a:ea typeface="微软雅黑" pitchFamily="34" charset="-122"/>
            </a:endParaRPr>
          </a:p>
        </p:txBody>
      </p:sp>
      <p:sp>
        <p:nvSpPr>
          <p:cNvPr id="11266" name="TextBox 2">
            <a:hlinkClick r:id="rId3" action="ppaction://hlinksldjump"/>
          </p:cNvPr>
          <p:cNvSpPr txBox="1">
            <a:spLocks noChangeArrowheads="1"/>
          </p:cNvSpPr>
          <p:nvPr/>
        </p:nvSpPr>
        <p:spPr bwMode="auto">
          <a:xfrm>
            <a:off x="3446463" y="3114675"/>
            <a:ext cx="5437187" cy="738188"/>
          </a:xfrm>
          <a:prstGeom prst="rect">
            <a:avLst/>
          </a:prstGeom>
          <a:noFill/>
          <a:ln w="9525">
            <a:noFill/>
            <a:miter lim="800000"/>
            <a:headEnd/>
            <a:tailEnd/>
          </a:ln>
        </p:spPr>
        <p:txBody>
          <a:bodyPr lIns="121917" tIns="60958" rIns="121917" bIns="60958">
            <a:spAutoFit/>
          </a:bodyPr>
          <a:lstStyle/>
          <a:p>
            <a:pPr algn="ctr"/>
            <a:r>
              <a:rPr lang="zh-CN" altLang="en-US" sz="4000" b="1">
                <a:solidFill>
                  <a:srgbClr val="0000FF"/>
                </a:solidFill>
                <a:latin typeface="微软雅黑" pitchFamily="34" charset="-122"/>
                <a:ea typeface="微软雅黑" pitchFamily="34" charset="-122"/>
              </a:rPr>
              <a:t>专题二   </a:t>
            </a:r>
            <a:r>
              <a:rPr lang="zh-CN" altLang="zh-CN" sz="4000" b="1">
                <a:solidFill>
                  <a:srgbClr val="0000FF"/>
                </a:solidFill>
                <a:latin typeface="微软雅黑" pitchFamily="34" charset="-122"/>
                <a:ea typeface="微软雅黑" pitchFamily="34" charset="-122"/>
              </a:rPr>
              <a:t>物质密度</a:t>
            </a:r>
            <a:endParaRPr lang="zh-CN" altLang="en-US" sz="4000" b="1">
              <a:solidFill>
                <a:srgbClr val="0000FF"/>
              </a:solidFill>
              <a:latin typeface="微软雅黑" pitchFamily="34" charset="-122"/>
              <a:ea typeface="微软雅黑" pitchFamily="34" charset="-122"/>
            </a:endParaRPr>
          </a:p>
        </p:txBody>
      </p:sp>
      <p:sp>
        <p:nvSpPr>
          <p:cNvPr id="10" name="矩形 9"/>
          <p:cNvSpPr/>
          <p:nvPr/>
        </p:nvSpPr>
        <p:spPr>
          <a:xfrm>
            <a:off x="611188" y="0"/>
            <a:ext cx="1092200" cy="12001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dirty="0"/>
          </a:p>
        </p:txBody>
      </p:sp>
      <p:sp>
        <p:nvSpPr>
          <p:cNvPr id="11268" name="TextBox 10"/>
          <p:cNvSpPr txBox="1">
            <a:spLocks noChangeArrowheads="1"/>
          </p:cNvSpPr>
          <p:nvPr/>
        </p:nvSpPr>
        <p:spPr bwMode="auto">
          <a:xfrm>
            <a:off x="693738" y="33338"/>
            <a:ext cx="936625" cy="1082675"/>
          </a:xfrm>
          <a:prstGeom prst="rect">
            <a:avLst/>
          </a:prstGeom>
          <a:noFill/>
          <a:ln w="9525">
            <a:noFill/>
            <a:miter lim="800000"/>
            <a:headEnd/>
            <a:tailEnd/>
          </a:ln>
        </p:spPr>
        <p:txBody>
          <a:bodyPr>
            <a:spAutoFit/>
          </a:bodyPr>
          <a:lstStyle/>
          <a:p>
            <a:pPr algn="ctr">
              <a:lnSpc>
                <a:spcPct val="130000"/>
              </a:lnSpc>
            </a:pPr>
            <a:r>
              <a:rPr lang="zh-CN" altLang="en-US" sz="2600">
                <a:solidFill>
                  <a:schemeClr val="bg1"/>
                </a:solidFill>
                <a:latin typeface="微软雅黑" pitchFamily="34" charset="-122"/>
                <a:ea typeface="微软雅黑" pitchFamily="34" charset="-122"/>
              </a:rPr>
              <a:t>内容索引</a:t>
            </a:r>
          </a:p>
        </p:txBody>
      </p:sp>
      <p:cxnSp>
        <p:nvCxnSpPr>
          <p:cNvPr id="5" name="直接连接符 4"/>
          <p:cNvCxnSpPr/>
          <p:nvPr/>
        </p:nvCxnSpPr>
        <p:spPr>
          <a:xfrm>
            <a:off x="3484563" y="2717800"/>
            <a:ext cx="53990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直接连接符 4"/>
          <p:cNvCxnSpPr/>
          <p:nvPr/>
        </p:nvCxnSpPr>
        <p:spPr>
          <a:xfrm>
            <a:off x="3484563" y="3906838"/>
            <a:ext cx="5399087" cy="0"/>
          </a:xfrm>
          <a:prstGeom prst="line">
            <a:avLst/>
          </a:prstGeom>
        </p:spPr>
        <p:style>
          <a:lnRef idx="1">
            <a:schemeClr val="accent1"/>
          </a:lnRef>
          <a:fillRef idx="0">
            <a:schemeClr val="accent1"/>
          </a:fillRef>
          <a:effectRef idx="0">
            <a:schemeClr val="accent1"/>
          </a:effectRef>
          <a:fontRef idx="minor">
            <a:schemeClr val="tx1"/>
          </a:fontRef>
        </p:style>
      </p:cxnSp>
      <p:sp>
        <p:nvSpPr>
          <p:cNvPr id="11271" name="TextBox 2">
            <a:hlinkClick r:id="rId4" action="ppaction://hlinksldjump"/>
          </p:cNvPr>
          <p:cNvSpPr txBox="1">
            <a:spLocks noChangeArrowheads="1"/>
          </p:cNvSpPr>
          <p:nvPr/>
        </p:nvSpPr>
        <p:spPr bwMode="auto">
          <a:xfrm>
            <a:off x="3465513" y="4295775"/>
            <a:ext cx="5437187" cy="739775"/>
          </a:xfrm>
          <a:prstGeom prst="rect">
            <a:avLst/>
          </a:prstGeom>
          <a:noFill/>
          <a:ln w="9525">
            <a:noFill/>
            <a:miter lim="800000"/>
            <a:headEnd/>
            <a:tailEnd/>
          </a:ln>
        </p:spPr>
        <p:txBody>
          <a:bodyPr lIns="121917" tIns="60958" rIns="121917" bIns="60958">
            <a:spAutoFit/>
          </a:bodyPr>
          <a:lstStyle/>
          <a:p>
            <a:pPr algn="ctr"/>
            <a:r>
              <a:rPr lang="zh-CN" altLang="en-US" sz="4000" b="1">
                <a:solidFill>
                  <a:srgbClr val="0000FF"/>
                </a:solidFill>
                <a:latin typeface="微软雅黑" pitchFamily="34" charset="-122"/>
                <a:ea typeface="微软雅黑" pitchFamily="34" charset="-122"/>
              </a:rPr>
              <a:t>实验探究与学科素养</a:t>
            </a:r>
          </a:p>
        </p:txBody>
      </p:sp>
      <p:cxnSp>
        <p:nvCxnSpPr>
          <p:cNvPr id="11" name="直接连接符 4"/>
          <p:cNvCxnSpPr/>
          <p:nvPr/>
        </p:nvCxnSpPr>
        <p:spPr>
          <a:xfrm>
            <a:off x="3484563" y="5097463"/>
            <a:ext cx="539908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a:spLocks noChangeArrowheads="1"/>
          </p:cNvSpPr>
          <p:nvPr/>
        </p:nvSpPr>
        <p:spPr bwMode="auto">
          <a:xfrm>
            <a:off x="395288" y="46038"/>
            <a:ext cx="11276012" cy="3887787"/>
          </a:xfrm>
          <a:prstGeom prst="rect">
            <a:avLst/>
          </a:prstGeom>
          <a:noFill/>
          <a:ln w="9525">
            <a:noFill/>
            <a:miter lim="800000"/>
            <a:headEnd/>
            <a:tailEnd/>
          </a:ln>
        </p:spPr>
        <p:txBody>
          <a:bodyPr>
            <a:spAutoFit/>
          </a:bodyPr>
          <a:lstStyle/>
          <a:p>
            <a:pPr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特别提醒　</a:t>
            </a:r>
            <a:r>
              <a:rPr lang="zh-CN" altLang="zh-CN" sz="2800">
                <a:latin typeface="Times New Roman" pitchFamily="18" charset="0"/>
                <a:ea typeface="华文细黑" pitchFamily="2" charset="-122"/>
                <a:cs typeface="Times New Roman" pitchFamily="18" charset="0"/>
              </a:rPr>
              <a:t>如何减小测液体密度的误差：</a:t>
            </a:r>
            <a:endParaRPr lang="zh-CN" altLang="zh-CN" sz="2800">
              <a:latin typeface="宋体" charset="-122"/>
              <a:ea typeface="华文细黑" pitchFamily="2" charset="-122"/>
              <a:cs typeface="Courier New" pitchFamily="49" charset="0"/>
            </a:endParaRPr>
          </a:p>
          <a:p>
            <a:pPr algn="just">
              <a:lnSpc>
                <a:spcPct val="150000"/>
              </a:lnSpc>
              <a:tabLst>
                <a:tab pos="2700338" algn="l"/>
              </a:tabLst>
            </a:pPr>
            <a:r>
              <a:rPr lang="en-US" altLang="zh-CN" sz="2800">
                <a:latin typeface="Times New Roman" pitchFamily="18" charset="0"/>
                <a:ea typeface="华文细黑" pitchFamily="2" charset="-122"/>
                <a:cs typeface="Courier New" pitchFamily="49" charset="0"/>
              </a:rPr>
              <a:t>(1)</a:t>
            </a:r>
            <a:r>
              <a:rPr lang="zh-CN" altLang="zh-CN" sz="2800">
                <a:latin typeface="Times New Roman" pitchFamily="18" charset="0"/>
                <a:ea typeface="华文细黑" pitchFamily="2" charset="-122"/>
                <a:cs typeface="Times New Roman" pitchFamily="18" charset="0"/>
              </a:rPr>
              <a:t>若先测液体体积</a:t>
            </a:r>
            <a:r>
              <a:rPr lang="en-US" altLang="zh-CN" sz="2800" i="1">
                <a:latin typeface="Times New Roman" pitchFamily="18" charset="0"/>
                <a:ea typeface="华文细黑" pitchFamily="2" charset="-122"/>
                <a:cs typeface="Courier New" pitchFamily="49" charset="0"/>
              </a:rPr>
              <a:t>V</a:t>
            </a:r>
            <a:r>
              <a:rPr lang="zh-CN" altLang="zh-CN" sz="2800">
                <a:latin typeface="Times New Roman" pitchFamily="18" charset="0"/>
                <a:ea typeface="华文细黑" pitchFamily="2" charset="-122"/>
                <a:cs typeface="Times New Roman" pitchFamily="18" charset="0"/>
              </a:rPr>
              <a:t>，后测质量</a:t>
            </a:r>
            <a:r>
              <a:rPr lang="en-US" altLang="zh-CN" sz="2800" i="1">
                <a:latin typeface="Times New Roman" pitchFamily="18" charset="0"/>
                <a:ea typeface="华文细黑" pitchFamily="2" charset="-122"/>
                <a:cs typeface="Courier New" pitchFamily="49" charset="0"/>
              </a:rPr>
              <a:t>m</a:t>
            </a:r>
            <a:r>
              <a:rPr lang="zh-CN" altLang="zh-CN" sz="2800">
                <a:latin typeface="Times New Roman" pitchFamily="18" charset="0"/>
                <a:ea typeface="华文细黑" pitchFamily="2" charset="-122"/>
                <a:cs typeface="Times New Roman" pitchFamily="18" charset="0"/>
              </a:rPr>
              <a:t>，如图甲，因量筒中尚有一些残留液体，所测的质量并不是体积</a:t>
            </a:r>
            <a:r>
              <a:rPr lang="en-US" altLang="zh-CN" sz="2800" i="1">
                <a:latin typeface="Times New Roman" pitchFamily="18" charset="0"/>
                <a:ea typeface="华文细黑" pitchFamily="2" charset="-122"/>
                <a:cs typeface="Courier New" pitchFamily="49" charset="0"/>
              </a:rPr>
              <a:t>V</a:t>
            </a:r>
            <a:r>
              <a:rPr lang="zh-CN" altLang="zh-CN" sz="2800">
                <a:latin typeface="Times New Roman" pitchFamily="18" charset="0"/>
                <a:ea typeface="华文细黑" pitchFamily="2" charset="-122"/>
                <a:cs typeface="Times New Roman" pitchFamily="18" charset="0"/>
              </a:rPr>
              <a:t>对应的质量，使得测出的质量偏小，故测得密度偏小。</a:t>
            </a:r>
            <a:endParaRPr lang="zh-CN" altLang="zh-CN" sz="2800">
              <a:latin typeface="宋体" charset="-122"/>
              <a:cs typeface="Courier New" pitchFamily="49" charset="0"/>
            </a:endParaRPr>
          </a:p>
          <a:p>
            <a:pPr algn="just">
              <a:lnSpc>
                <a:spcPct val="150000"/>
              </a:lnSpc>
              <a:tabLst>
                <a:tab pos="2700338" algn="l"/>
              </a:tabLst>
            </a:pPr>
            <a:r>
              <a:rPr lang="en-US" altLang="zh-CN" sz="2800">
                <a:latin typeface="Times New Roman" pitchFamily="18" charset="0"/>
                <a:ea typeface="华文细黑" pitchFamily="2" charset="-122"/>
              </a:rPr>
              <a:t>(2)</a:t>
            </a:r>
            <a:r>
              <a:rPr lang="zh-CN" altLang="zh-CN" sz="2800">
                <a:latin typeface="Times New Roman" pitchFamily="18" charset="0"/>
                <a:ea typeface="华文细黑" pitchFamily="2" charset="-122"/>
              </a:rPr>
              <a:t>若先测质量，再将烧杯中的液体往量筒倒的过程中也有残留，如图乙，则测得的体积将偏小，故测得密度偏大。</a:t>
            </a:r>
            <a:endParaRPr lang="zh-CN" altLang="zh-CN" sz="2800">
              <a:latin typeface="宋体" charset="-122"/>
              <a:cs typeface="Courier New" pitchFamily="49" charset="0"/>
            </a:endParaRPr>
          </a:p>
        </p:txBody>
      </p:sp>
      <p:pic>
        <p:nvPicPr>
          <p:cNvPr id="34819" name="Picture 2" descr="\\李笑影\李笑影\2018科学\科学\2018中考科学\KX249.TIF"/>
          <p:cNvPicPr>
            <a:picLocks noChangeAspect="1" noChangeArrowheads="1"/>
          </p:cNvPicPr>
          <p:nvPr/>
        </p:nvPicPr>
        <p:blipFill>
          <a:blip r:embed="rId2" cstate="print"/>
          <a:srcRect/>
          <a:stretch>
            <a:fillRect/>
          </a:stretch>
        </p:blipFill>
        <p:spPr bwMode="auto">
          <a:xfrm>
            <a:off x="3013075" y="3954463"/>
            <a:ext cx="6164263"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a:spLocks noChangeArrowheads="1"/>
          </p:cNvSpPr>
          <p:nvPr/>
        </p:nvSpPr>
        <p:spPr bwMode="auto">
          <a:xfrm>
            <a:off x="395288" y="1181100"/>
            <a:ext cx="11276012" cy="657225"/>
          </a:xfrm>
          <a:prstGeom prst="rect">
            <a:avLst/>
          </a:prstGeom>
          <a:noFill/>
          <a:ln w="9525">
            <a:noFill/>
            <a:miter lim="800000"/>
            <a:headEnd/>
            <a:tailEnd/>
          </a:ln>
        </p:spPr>
        <p:txBody>
          <a:bodyPr>
            <a:spAutoFit/>
          </a:bodyPr>
          <a:lstStyle/>
          <a:p>
            <a:pPr algn="just">
              <a:lnSpc>
                <a:spcPct val="150000"/>
              </a:lnSpc>
              <a:spcAft>
                <a:spcPts val="0"/>
              </a:spcAft>
              <a:tabLst>
                <a:tab pos="2700655" algn="l"/>
              </a:tabLst>
              <a:defRPr/>
            </a:pPr>
            <a:r>
              <a:rPr lang="en-US" altLang="zh-CN" sz="2800" kern="100" dirty="0">
                <a:latin typeface="Times New Roman"/>
                <a:ea typeface="华文细黑"/>
              </a:rPr>
              <a:t>(3)</a:t>
            </a:r>
            <a:r>
              <a:rPr lang="zh-CN" altLang="zh-CN" sz="2800" kern="100" dirty="0">
                <a:latin typeface="Times New Roman"/>
                <a:ea typeface="华文细黑"/>
                <a:cs typeface="Times New Roman"/>
              </a:rPr>
              <a:t>改进方案如图丙，用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差值法</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测量液体的密度就是为了减少误差。</a:t>
            </a:r>
            <a:endParaRPr lang="zh-CN" altLang="zh-CN" sz="2800" kern="100" dirty="0">
              <a:latin typeface="宋体"/>
              <a:cs typeface="Courier New"/>
            </a:endParaRPr>
          </a:p>
        </p:txBody>
      </p:sp>
      <p:pic>
        <p:nvPicPr>
          <p:cNvPr id="35843" name="Picture 2" descr="\\李笑影\李笑影\2018科学\科学\2018中考科学\KX250.TIF"/>
          <p:cNvPicPr>
            <a:picLocks noChangeAspect="1" noChangeArrowheads="1"/>
          </p:cNvPicPr>
          <p:nvPr/>
        </p:nvPicPr>
        <p:blipFill>
          <a:blip r:embed="rId2" cstate="print"/>
          <a:srcRect/>
          <a:stretch>
            <a:fillRect/>
          </a:stretch>
        </p:blipFill>
        <p:spPr bwMode="auto">
          <a:xfrm>
            <a:off x="4137025" y="2270125"/>
            <a:ext cx="3916363" cy="151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290513" y="754063"/>
            <a:ext cx="11437937" cy="3500437"/>
          </a:xfrm>
          <a:prstGeom prst="rect">
            <a:avLst/>
          </a:prstGeom>
          <a:noFill/>
          <a:ln w="9525">
            <a:noFill/>
            <a:miter lim="800000"/>
            <a:headEnd/>
            <a:tailEnd/>
          </a:ln>
        </p:spPr>
        <p:txBody>
          <a:bodyPr>
            <a:spAutoFit/>
          </a:bodyPr>
          <a:lstStyle/>
          <a:p>
            <a:pPr defTabSz="1219140" fontAlgn="auto">
              <a:lnSpc>
                <a:spcPts val="5500"/>
              </a:lnSpc>
              <a:spcBef>
                <a:spcPts val="0"/>
              </a:spcBef>
              <a:spcAft>
                <a:spcPts val="0"/>
              </a:spcAft>
              <a:defRPr/>
            </a:pPr>
            <a:r>
              <a:rPr lang="zh-CN" altLang="zh-CN" sz="2800" b="1" dirty="0">
                <a:solidFill>
                  <a:srgbClr val="C00000"/>
                </a:solidFill>
                <a:latin typeface="Times New Roman" pitchFamily="18" charset="0"/>
                <a:ea typeface="微软雅黑" panose="020B0503020204020204" pitchFamily="34" charset="-122"/>
                <a:cs typeface="Times New Roman" pitchFamily="18" charset="0"/>
              </a:rPr>
              <a:t>命题点</a:t>
            </a:r>
            <a:r>
              <a:rPr lang="en-US" altLang="zh-CN" sz="2800" b="1" dirty="0">
                <a:solidFill>
                  <a:srgbClr val="C00000"/>
                </a:solidFill>
                <a:latin typeface="Times New Roman" pitchFamily="18" charset="0"/>
                <a:ea typeface="微软雅黑" panose="020B0503020204020204" pitchFamily="34" charset="-122"/>
                <a:cs typeface="Times New Roman" pitchFamily="18" charset="0"/>
              </a:rPr>
              <a:t>1</a:t>
            </a:r>
            <a:r>
              <a:rPr lang="zh-CN" altLang="zh-CN" sz="2800" b="1" dirty="0">
                <a:solidFill>
                  <a:srgbClr val="C00000"/>
                </a:solidFill>
                <a:latin typeface="Times New Roman" pitchFamily="18" charset="0"/>
                <a:ea typeface="微软雅黑" panose="020B0503020204020204" pitchFamily="34" charset="-122"/>
                <a:cs typeface="Times New Roman" pitchFamily="18" charset="0"/>
              </a:rPr>
              <a:t>　密度是物质的一种特性</a:t>
            </a:r>
            <a:endParaRPr lang="en-US" altLang="zh-CN" sz="2800" b="1" dirty="0">
              <a:solidFill>
                <a:srgbClr val="C00000"/>
              </a:solidFill>
              <a:latin typeface="Times New Roman" pitchFamily="18" charset="0"/>
              <a:ea typeface="微软雅黑" panose="020B0503020204020204" pitchFamily="34" charset="-122"/>
              <a:cs typeface="Times New Roman" pitchFamily="18" charset="0"/>
            </a:endParaRPr>
          </a:p>
          <a:p>
            <a:pPr marL="266700" indent="-266700" algn="just">
              <a:lnSpc>
                <a:spcPts val="5500"/>
              </a:lnSpc>
              <a:spcAft>
                <a:spcPts val="0"/>
              </a:spcAft>
              <a:tabLst>
                <a:tab pos="2430780" algn="l"/>
              </a:tabLst>
              <a:defRPr/>
            </a:pPr>
            <a:r>
              <a:rPr lang="en-US" altLang="zh-CN" sz="2800" kern="100" dirty="0">
                <a:latin typeface="Times New Roman"/>
                <a:ea typeface="华文细黑"/>
              </a:rPr>
              <a:t>1.(2015·</a:t>
            </a:r>
            <a:r>
              <a:rPr lang="zh-CN" altLang="zh-CN" sz="2800" kern="100" dirty="0">
                <a:latin typeface="Times New Roman"/>
                <a:ea typeface="华文细黑"/>
                <a:cs typeface="Times New Roman"/>
              </a:rPr>
              <a:t>济宁</a:t>
            </a:r>
            <a:r>
              <a:rPr lang="en-US" altLang="zh-CN" sz="2800" kern="100" dirty="0">
                <a:latin typeface="Times New Roman"/>
                <a:ea typeface="华文细黑"/>
              </a:rPr>
              <a:t>)</a:t>
            </a:r>
            <a:r>
              <a:rPr lang="zh-CN" altLang="zh-CN" sz="2800" kern="100" dirty="0">
                <a:latin typeface="Times New Roman"/>
                <a:ea typeface="华文细黑"/>
                <a:cs typeface="Times New Roman"/>
              </a:rPr>
              <a:t>小夏用柱形图表示出了一些物质的密度</a:t>
            </a:r>
            <a:r>
              <a:rPr lang="en-US" altLang="zh-CN" sz="2800" kern="100" dirty="0">
                <a:latin typeface="Times New Roman"/>
                <a:ea typeface="华文细黑"/>
              </a:rPr>
              <a:t>(</a:t>
            </a:r>
            <a:r>
              <a:rPr lang="zh-CN" altLang="zh-CN" sz="2800" kern="100" dirty="0">
                <a:latin typeface="Times New Roman"/>
                <a:ea typeface="华文细黑"/>
                <a:cs typeface="Times New Roman"/>
              </a:rPr>
              <a:t>如图所示</a:t>
            </a:r>
            <a:r>
              <a:rPr lang="en-US" altLang="zh-CN" sz="2800" kern="100" dirty="0">
                <a:latin typeface="Times New Roman"/>
                <a:ea typeface="华文细黑"/>
              </a:rPr>
              <a:t>)</a:t>
            </a:r>
            <a:r>
              <a:rPr lang="zh-CN" altLang="zh-CN" sz="2800" kern="100" dirty="0">
                <a:latin typeface="Times New Roman"/>
                <a:ea typeface="华文细黑"/>
                <a:cs typeface="Times New Roman"/>
              </a:rPr>
              <a:t>，依据图中信息，你有哪些发现？写出其中的两条：</a:t>
            </a:r>
            <a:endParaRPr lang="en-US" altLang="zh-CN" sz="2800" kern="100" dirty="0">
              <a:latin typeface="宋体"/>
              <a:cs typeface="Courier New"/>
            </a:endParaRPr>
          </a:p>
          <a:p>
            <a:pPr marL="216000" algn="just">
              <a:lnSpc>
                <a:spcPct val="150000"/>
              </a:lnSpc>
              <a:spcAft>
                <a:spcPts val="0"/>
              </a:spcAft>
              <a:tabLst>
                <a:tab pos="2700655" algn="l"/>
              </a:tabLst>
              <a:defRPr/>
            </a:pPr>
            <a:r>
              <a:rPr lang="en-US" altLang="zh-CN" sz="2800" kern="100" dirty="0">
                <a:latin typeface="Times New Roman"/>
                <a:ea typeface="华文细黑"/>
                <a:cs typeface="Courier New"/>
              </a:rPr>
              <a:t>(1)__________________________</a:t>
            </a:r>
            <a:r>
              <a:rPr lang="zh-CN" altLang="zh-CN" sz="2800" kern="100" dirty="0">
                <a:latin typeface="Times New Roman"/>
                <a:ea typeface="华文细黑"/>
                <a:cs typeface="Times New Roman"/>
              </a:rPr>
              <a:t>；</a:t>
            </a:r>
            <a:endParaRPr lang="zh-CN" altLang="zh-CN" sz="2800" kern="100" dirty="0">
              <a:latin typeface="宋体"/>
              <a:cs typeface="Courier New"/>
            </a:endParaRPr>
          </a:p>
          <a:p>
            <a:pPr marL="216000" algn="just">
              <a:lnSpc>
                <a:spcPct val="150000"/>
              </a:lnSpc>
              <a:spcAft>
                <a:spcPts val="0"/>
              </a:spcAft>
              <a:tabLst>
                <a:tab pos="2700655" algn="l"/>
              </a:tabLst>
              <a:defRPr/>
            </a:pPr>
            <a:r>
              <a:rPr lang="en-US" altLang="zh-CN" sz="2800" kern="100" dirty="0">
                <a:latin typeface="Times New Roman"/>
                <a:ea typeface="华文细黑"/>
                <a:cs typeface="Courier New"/>
              </a:rPr>
              <a:t>(2)__________________________</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sp>
        <p:nvSpPr>
          <p:cNvPr id="10" name="矩形 9"/>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3" name="圆角矩形 22"/>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24"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25" name="圆角矩形 24"/>
          <p:cNvSpPr/>
          <p:nvPr/>
        </p:nvSpPr>
        <p:spPr bwMode="auto">
          <a:xfrm>
            <a:off x="-25400" y="-26988"/>
            <a:ext cx="6408738" cy="676276"/>
          </a:xfrm>
          <a:prstGeom prst="roundRect">
            <a:avLst>
              <a:gd name="adj" fmla="val 10598"/>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26" name="矩形 25"/>
          <p:cNvSpPr>
            <a:spLocks noChangeArrowheads="1"/>
          </p:cNvSpPr>
          <p:nvPr/>
        </p:nvSpPr>
        <p:spPr bwMode="auto">
          <a:xfrm>
            <a:off x="1533525" y="20638"/>
            <a:ext cx="4489450" cy="584200"/>
          </a:xfrm>
          <a:prstGeom prst="rect">
            <a:avLst/>
          </a:prstGeom>
          <a:noFill/>
          <a:ln w="9525">
            <a:noFill/>
            <a:miter lim="800000"/>
            <a:headEnd/>
            <a:tailEnd/>
          </a:ln>
        </p:spPr>
        <p:txBody>
          <a:bodyPr>
            <a:spAutoFit/>
          </a:bodyPr>
          <a:lstStyle/>
          <a:p>
            <a:pPr defTabSz="1219140" fontAlgn="auto">
              <a:spcBef>
                <a:spcPts val="0"/>
              </a:spcBef>
              <a:spcAft>
                <a:spcPts val="0"/>
              </a:spcAft>
              <a:defRPr/>
            </a:pPr>
            <a:r>
              <a:rPr lang="zh-CN" altLang="en-US" sz="3200" b="1" dirty="0">
                <a:solidFill>
                  <a:schemeClr val="bg1"/>
                </a:solidFill>
                <a:latin typeface="+mj-ea"/>
                <a:ea typeface="+mj-ea"/>
              </a:rPr>
              <a:t>命题规律</a:t>
            </a:r>
            <a:endParaRPr lang="zh-CN" altLang="zh-CN" sz="3200" b="1" dirty="0">
              <a:solidFill>
                <a:schemeClr val="bg1"/>
              </a:solidFill>
              <a:latin typeface="+mj-ea"/>
              <a:ea typeface="+mj-ea"/>
            </a:endParaRPr>
          </a:p>
        </p:txBody>
      </p:sp>
      <p:sp>
        <p:nvSpPr>
          <p:cNvPr id="27" name="平行四边形 26"/>
          <p:cNvSpPr/>
          <p:nvPr/>
        </p:nvSpPr>
        <p:spPr bwMode="auto">
          <a:xfrm flipH="1">
            <a:off x="0" y="-26988"/>
            <a:ext cx="1414463" cy="676276"/>
          </a:xfrm>
          <a:prstGeom prst="parallelogram">
            <a:avLst>
              <a:gd name="adj" fmla="val 5709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28" name="文本框 9"/>
          <p:cNvSpPr txBox="1"/>
          <p:nvPr/>
        </p:nvSpPr>
        <p:spPr bwMode="auto">
          <a:xfrm>
            <a:off x="223838" y="15875"/>
            <a:ext cx="1268412" cy="584200"/>
          </a:xfrm>
          <a:prstGeom prst="rect">
            <a:avLst/>
          </a:prstGeom>
          <a:noFill/>
        </p:spPr>
        <p:txBody>
          <a:bodyPr anchor="ctr">
            <a:spAutoFit/>
          </a:bodyPr>
          <a:lstStyle/>
          <a:p>
            <a:pPr defTabSz="1219140" fontAlgn="auto">
              <a:spcBef>
                <a:spcPts val="0"/>
              </a:spcBef>
              <a:spcAft>
                <a:spcPts val="0"/>
              </a:spcAft>
              <a:defRPr/>
            </a:pPr>
            <a:r>
              <a:rPr lang="zh-CN" altLang="en-US" sz="3200" b="1" dirty="0">
                <a:solidFill>
                  <a:schemeClr val="bg1"/>
                </a:solidFill>
                <a:latin typeface="+mn-ea"/>
                <a:ea typeface="微软雅黑" panose="020B0503020204020204" pitchFamily="34" charset="-122"/>
              </a:rPr>
              <a:t>探究</a:t>
            </a:r>
          </a:p>
        </p:txBody>
      </p:sp>
      <p:pic>
        <p:nvPicPr>
          <p:cNvPr id="36873" name="Picture 2" descr="\\李笑影\李笑影\2018科学\科学\2018中考科学\KX251.TIF"/>
          <p:cNvPicPr>
            <a:picLocks noChangeAspect="1" noChangeArrowheads="1"/>
          </p:cNvPicPr>
          <p:nvPr/>
        </p:nvPicPr>
        <p:blipFill>
          <a:blip r:embed="rId2" cstate="print"/>
          <a:srcRect/>
          <a:stretch>
            <a:fillRect/>
          </a:stretch>
        </p:blipFill>
        <p:spPr bwMode="auto">
          <a:xfrm>
            <a:off x="6002338" y="2967038"/>
            <a:ext cx="5889625" cy="3341687"/>
          </a:xfrm>
          <a:prstGeom prst="rect">
            <a:avLst/>
          </a:prstGeom>
          <a:noFill/>
          <a:ln w="9525">
            <a:noFill/>
            <a:miter lim="800000"/>
            <a:headEnd/>
            <a:tailEnd/>
          </a:ln>
        </p:spPr>
      </p:pic>
      <p:sp>
        <p:nvSpPr>
          <p:cNvPr id="34" name="Rectangle 21">
            <a:hlinkClick r:id="rId3" action="ppaction://hlinksldjump"/>
          </p:cNvPr>
          <p:cNvSpPr>
            <a:spLocks noChangeArrowheads="1"/>
          </p:cNvSpPr>
          <p:nvPr/>
        </p:nvSpPr>
        <p:spPr bwMode="auto">
          <a:xfrm>
            <a:off x="7830325"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35" name="Rectangle 21">
            <a:hlinkClick r:id="rId4" action="ppaction://hlinksldjump"/>
          </p:cNvPr>
          <p:cNvSpPr>
            <a:spLocks noChangeArrowheads="1"/>
          </p:cNvSpPr>
          <p:nvPr/>
        </p:nvSpPr>
        <p:spPr bwMode="auto">
          <a:xfrm>
            <a:off x="8281364"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36" name="Rectangle 21">
            <a:hlinkClick r:id="rId5" action="ppaction://hlinksldjump"/>
          </p:cNvPr>
          <p:cNvSpPr>
            <a:spLocks noChangeArrowheads="1"/>
          </p:cNvSpPr>
          <p:nvPr/>
        </p:nvSpPr>
        <p:spPr bwMode="auto">
          <a:xfrm>
            <a:off x="873240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37" name="Rectangle 21">
            <a:hlinkClick r:id="rId6" action="ppaction://hlinksldjump"/>
          </p:cNvPr>
          <p:cNvSpPr>
            <a:spLocks noChangeArrowheads="1"/>
          </p:cNvSpPr>
          <p:nvPr/>
        </p:nvSpPr>
        <p:spPr bwMode="auto">
          <a:xfrm>
            <a:off x="918344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38" name="Rectangle 21">
            <a:hlinkClick r:id="rId7" action="ppaction://hlinksldjump"/>
          </p:cNvPr>
          <p:cNvSpPr>
            <a:spLocks noChangeArrowheads="1"/>
          </p:cNvSpPr>
          <p:nvPr/>
        </p:nvSpPr>
        <p:spPr bwMode="auto">
          <a:xfrm>
            <a:off x="963448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39" name="Rectangle 21">
            <a:hlinkClick r:id="rId8" action="ppaction://hlinksldjump"/>
          </p:cNvPr>
          <p:cNvSpPr>
            <a:spLocks noChangeArrowheads="1"/>
          </p:cNvSpPr>
          <p:nvPr/>
        </p:nvSpPr>
        <p:spPr bwMode="auto">
          <a:xfrm>
            <a:off x="1008552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40" name="Rectangle 21">
            <a:hlinkClick r:id="rId9" action="ppaction://hlinksldjump"/>
          </p:cNvPr>
          <p:cNvSpPr>
            <a:spLocks noChangeArrowheads="1"/>
          </p:cNvSpPr>
          <p:nvPr/>
        </p:nvSpPr>
        <p:spPr bwMode="auto">
          <a:xfrm>
            <a:off x="1053655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41" name="Rectangle 21">
            <a:hlinkClick r:id="rId10" action="ppaction://hlinksldjump"/>
          </p:cNvPr>
          <p:cNvSpPr>
            <a:spLocks noChangeArrowheads="1"/>
          </p:cNvSpPr>
          <p:nvPr/>
        </p:nvSpPr>
        <p:spPr bwMode="auto">
          <a:xfrm>
            <a:off x="1098759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42" name="Rectangle 21">
            <a:hlinkClick r:id="rId11" action="ppaction://hlinksldjump"/>
          </p:cNvPr>
          <p:cNvSpPr>
            <a:spLocks noChangeArrowheads="1"/>
          </p:cNvSpPr>
          <p:nvPr/>
        </p:nvSpPr>
        <p:spPr bwMode="auto">
          <a:xfrm>
            <a:off x="1143863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p:nvPr/>
        </p:nvSpPr>
        <p:spPr>
          <a:xfrm>
            <a:off x="641350" y="1533525"/>
            <a:ext cx="10793413" cy="2811463"/>
          </a:xfrm>
          <a:prstGeom prst="rect">
            <a:avLst/>
          </a:prstGeom>
        </p:spPr>
        <p:txBody>
          <a:bodyPr>
            <a:spAutoFit/>
          </a:bodyPr>
          <a:lstStyle/>
          <a:p>
            <a:pPr algn="just">
              <a:lnSpc>
                <a:spcPts val="5500"/>
              </a:lnSpc>
              <a:tabLst>
                <a:tab pos="2430463"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由柱形图表可以看出：</a:t>
            </a:r>
            <a:r>
              <a:rPr lang="en-US" altLang="zh-CN" sz="2800">
                <a:solidFill>
                  <a:srgbClr val="0000FF"/>
                </a:solidFill>
                <a:latin typeface="宋体" charset="-122"/>
                <a:ea typeface="华文细黑" pitchFamily="2" charset="-122"/>
                <a:cs typeface="Times New Roman" pitchFamily="18" charset="0"/>
              </a:rPr>
              <a:t>①</a:t>
            </a:r>
            <a:r>
              <a:rPr lang="zh-CN" altLang="zh-CN" sz="2800">
                <a:solidFill>
                  <a:srgbClr val="0000FF"/>
                </a:solidFill>
                <a:latin typeface="Times New Roman" pitchFamily="18" charset="0"/>
                <a:ea typeface="华文细黑" pitchFamily="2" charset="-122"/>
                <a:cs typeface="Times New Roman" pitchFamily="18" charset="0"/>
              </a:rPr>
              <a:t>绝大部分物质的密度都不相同；</a:t>
            </a:r>
            <a:endParaRPr lang="en-US" altLang="zh-CN" sz="2800">
              <a:solidFill>
                <a:srgbClr val="0000FF"/>
              </a:solidFill>
              <a:latin typeface="Times New Roman" pitchFamily="18" charset="0"/>
              <a:ea typeface="华文细黑" pitchFamily="2" charset="-122"/>
              <a:cs typeface="Times New Roman" pitchFamily="18" charset="0"/>
            </a:endParaRPr>
          </a:p>
          <a:p>
            <a:pPr algn="just">
              <a:lnSpc>
                <a:spcPts val="5500"/>
              </a:lnSpc>
              <a:tabLst>
                <a:tab pos="2430463" algn="l"/>
              </a:tabLst>
            </a:pPr>
            <a:r>
              <a:rPr lang="en-US" altLang="zh-CN" sz="2800">
                <a:solidFill>
                  <a:srgbClr val="0000FF"/>
                </a:solidFill>
                <a:latin typeface="宋体" charset="-122"/>
                <a:ea typeface="华文细黑" pitchFamily="2" charset="-122"/>
                <a:cs typeface="Times New Roman" pitchFamily="18" charset="0"/>
              </a:rPr>
              <a:t>②</a:t>
            </a:r>
            <a:r>
              <a:rPr lang="zh-CN" altLang="zh-CN" sz="2800">
                <a:solidFill>
                  <a:srgbClr val="0000FF"/>
                </a:solidFill>
                <a:latin typeface="Times New Roman" pitchFamily="18" charset="0"/>
                <a:ea typeface="华文细黑" pitchFamily="2" charset="-122"/>
                <a:cs typeface="Times New Roman" pitchFamily="18" charset="0"/>
              </a:rPr>
              <a:t>水和冰虽然是同种物质，但状态不同，密度不同；</a:t>
            </a:r>
            <a:endParaRPr lang="en-US" altLang="zh-CN" sz="2800">
              <a:solidFill>
                <a:srgbClr val="0000FF"/>
              </a:solidFill>
              <a:latin typeface="Times New Roman" pitchFamily="18" charset="0"/>
              <a:ea typeface="华文细黑" pitchFamily="2" charset="-122"/>
              <a:cs typeface="Times New Roman" pitchFamily="18" charset="0"/>
            </a:endParaRPr>
          </a:p>
          <a:p>
            <a:pPr algn="just">
              <a:lnSpc>
                <a:spcPts val="5500"/>
              </a:lnSpc>
              <a:tabLst>
                <a:tab pos="2430463" algn="l"/>
              </a:tabLst>
            </a:pPr>
            <a:r>
              <a:rPr lang="en-US" altLang="zh-CN" sz="2800">
                <a:solidFill>
                  <a:srgbClr val="0000FF"/>
                </a:solidFill>
                <a:latin typeface="宋体" charset="-122"/>
                <a:ea typeface="华文细黑" pitchFamily="2" charset="-122"/>
                <a:cs typeface="Times New Roman" pitchFamily="18" charset="0"/>
              </a:rPr>
              <a:t>③</a:t>
            </a:r>
            <a:r>
              <a:rPr lang="zh-CN" altLang="zh-CN" sz="2800">
                <a:solidFill>
                  <a:srgbClr val="0000FF"/>
                </a:solidFill>
                <a:latin typeface="Times New Roman" pitchFamily="18" charset="0"/>
                <a:ea typeface="华文细黑" pitchFamily="2" charset="-122"/>
                <a:cs typeface="Times New Roman" pitchFamily="18" charset="0"/>
              </a:rPr>
              <a:t>煤油和酒精虽然是不同物质，但密度相同；</a:t>
            </a:r>
            <a:endParaRPr lang="en-US" altLang="zh-CN" sz="2800">
              <a:solidFill>
                <a:srgbClr val="0000FF"/>
              </a:solidFill>
              <a:latin typeface="Times New Roman" pitchFamily="18" charset="0"/>
              <a:ea typeface="华文细黑" pitchFamily="2" charset="-122"/>
              <a:cs typeface="Times New Roman" pitchFamily="18" charset="0"/>
            </a:endParaRPr>
          </a:p>
          <a:p>
            <a:pPr algn="just">
              <a:lnSpc>
                <a:spcPts val="5500"/>
              </a:lnSpc>
              <a:tabLst>
                <a:tab pos="2430463" algn="l"/>
              </a:tabLst>
            </a:pPr>
            <a:r>
              <a:rPr lang="en-US" altLang="zh-CN" sz="2800">
                <a:solidFill>
                  <a:srgbClr val="0000FF"/>
                </a:solidFill>
                <a:latin typeface="宋体" charset="-122"/>
                <a:ea typeface="华文细黑" pitchFamily="2" charset="-122"/>
                <a:cs typeface="Times New Roman" pitchFamily="18" charset="0"/>
              </a:rPr>
              <a:t>④</a:t>
            </a:r>
            <a:r>
              <a:rPr lang="zh-CN" altLang="zh-CN" sz="2800">
                <a:solidFill>
                  <a:srgbClr val="0000FF"/>
                </a:solidFill>
                <a:latin typeface="Times New Roman" pitchFamily="18" charset="0"/>
                <a:ea typeface="华文细黑" pitchFamily="2" charset="-122"/>
                <a:cs typeface="Times New Roman" pitchFamily="18" charset="0"/>
              </a:rPr>
              <a:t>水银是液体，但密度大于铅、铜、铝等固体。</a:t>
            </a:r>
            <a:endParaRPr lang="zh-CN" altLang="zh-CN" sz="2800">
              <a:solidFill>
                <a:srgbClr val="0000FF"/>
              </a:solidFill>
              <a:latin typeface="宋体" charset="-122"/>
              <a:ea typeface="华文细黑" pitchFamily="2" charset="-122"/>
              <a:cs typeface="Courier New" pitchFamily="49" charset="0"/>
            </a:endParaRPr>
          </a:p>
        </p:txBody>
      </p:sp>
      <p:sp>
        <p:nvSpPr>
          <p:cNvPr id="5" name="圆角矩形 4"/>
          <p:cNvSpPr/>
          <p:nvPr/>
        </p:nvSpPr>
        <p:spPr bwMode="auto">
          <a:xfrm>
            <a:off x="-25400" y="-26988"/>
            <a:ext cx="6408738" cy="676276"/>
          </a:xfrm>
          <a:prstGeom prst="roundRect">
            <a:avLst>
              <a:gd name="adj" fmla="val 10598"/>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6" name="矩形 5"/>
          <p:cNvSpPr>
            <a:spLocks noChangeArrowheads="1"/>
          </p:cNvSpPr>
          <p:nvPr/>
        </p:nvSpPr>
        <p:spPr bwMode="auto">
          <a:xfrm>
            <a:off x="1533525" y="20638"/>
            <a:ext cx="4489450" cy="584200"/>
          </a:xfrm>
          <a:prstGeom prst="rect">
            <a:avLst/>
          </a:prstGeom>
          <a:noFill/>
          <a:ln w="9525">
            <a:noFill/>
            <a:miter lim="800000"/>
            <a:headEnd/>
            <a:tailEnd/>
          </a:ln>
        </p:spPr>
        <p:txBody>
          <a:bodyPr>
            <a:spAutoFit/>
          </a:bodyPr>
          <a:lstStyle/>
          <a:p>
            <a:pPr defTabSz="1219140" fontAlgn="auto">
              <a:spcBef>
                <a:spcPts val="0"/>
              </a:spcBef>
              <a:spcAft>
                <a:spcPts val="0"/>
              </a:spcAft>
              <a:defRPr/>
            </a:pPr>
            <a:r>
              <a:rPr lang="zh-CN" altLang="en-US" sz="3200" b="1" dirty="0">
                <a:solidFill>
                  <a:schemeClr val="bg1"/>
                </a:solidFill>
                <a:latin typeface="+mj-ea"/>
                <a:ea typeface="+mj-ea"/>
              </a:rPr>
              <a:t>命题规律</a:t>
            </a:r>
            <a:endParaRPr lang="zh-CN" altLang="zh-CN" sz="3200" b="1" dirty="0">
              <a:solidFill>
                <a:schemeClr val="bg1"/>
              </a:solidFill>
              <a:latin typeface="+mj-ea"/>
              <a:ea typeface="+mj-ea"/>
            </a:endParaRPr>
          </a:p>
        </p:txBody>
      </p:sp>
      <p:sp>
        <p:nvSpPr>
          <p:cNvPr id="7" name="平行四边形 6"/>
          <p:cNvSpPr/>
          <p:nvPr/>
        </p:nvSpPr>
        <p:spPr bwMode="auto">
          <a:xfrm flipH="1">
            <a:off x="0" y="-26988"/>
            <a:ext cx="1414463" cy="676276"/>
          </a:xfrm>
          <a:prstGeom prst="parallelogram">
            <a:avLst>
              <a:gd name="adj" fmla="val 5709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8" name="文本框 9"/>
          <p:cNvSpPr txBox="1"/>
          <p:nvPr/>
        </p:nvSpPr>
        <p:spPr bwMode="auto">
          <a:xfrm>
            <a:off x="223838" y="15875"/>
            <a:ext cx="1268412" cy="584200"/>
          </a:xfrm>
          <a:prstGeom prst="rect">
            <a:avLst/>
          </a:prstGeom>
          <a:noFill/>
        </p:spPr>
        <p:txBody>
          <a:bodyPr anchor="ctr">
            <a:spAutoFit/>
          </a:bodyPr>
          <a:lstStyle/>
          <a:p>
            <a:pPr defTabSz="1219140" fontAlgn="auto">
              <a:spcBef>
                <a:spcPts val="0"/>
              </a:spcBef>
              <a:spcAft>
                <a:spcPts val="0"/>
              </a:spcAft>
              <a:defRPr/>
            </a:pPr>
            <a:r>
              <a:rPr lang="zh-CN" altLang="en-US" sz="3200" b="1" dirty="0">
                <a:solidFill>
                  <a:schemeClr val="bg1"/>
                </a:solidFill>
                <a:latin typeface="+mn-ea"/>
                <a:ea typeface="微软雅黑" panose="020B0503020204020204" pitchFamily="34" charset="-122"/>
              </a:rPr>
              <a:t>探究</a:t>
            </a:r>
          </a:p>
        </p:txBody>
      </p:sp>
      <p:sp>
        <p:nvSpPr>
          <p:cNvPr id="29" name="Rectangle 21">
            <a:hlinkClick r:id="rId2" action="ppaction://hlinksldjump"/>
          </p:cNvPr>
          <p:cNvSpPr>
            <a:spLocks noChangeArrowheads="1"/>
          </p:cNvSpPr>
          <p:nvPr/>
        </p:nvSpPr>
        <p:spPr bwMode="auto">
          <a:xfrm>
            <a:off x="7830325"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8281364"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873240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32" name="Rectangle 21">
            <a:hlinkClick r:id="rId5" action="ppaction://hlinksldjump"/>
          </p:cNvPr>
          <p:cNvSpPr>
            <a:spLocks noChangeArrowheads="1"/>
          </p:cNvSpPr>
          <p:nvPr/>
        </p:nvSpPr>
        <p:spPr bwMode="auto">
          <a:xfrm>
            <a:off x="918344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33" name="Rectangle 21">
            <a:hlinkClick r:id="rId6" action="ppaction://hlinksldjump"/>
          </p:cNvPr>
          <p:cNvSpPr>
            <a:spLocks noChangeArrowheads="1"/>
          </p:cNvSpPr>
          <p:nvPr/>
        </p:nvSpPr>
        <p:spPr bwMode="auto">
          <a:xfrm>
            <a:off x="963448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34" name="Rectangle 21">
            <a:hlinkClick r:id="rId7" action="ppaction://hlinksldjump"/>
          </p:cNvPr>
          <p:cNvSpPr>
            <a:spLocks noChangeArrowheads="1"/>
          </p:cNvSpPr>
          <p:nvPr/>
        </p:nvSpPr>
        <p:spPr bwMode="auto">
          <a:xfrm>
            <a:off x="1008552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35" name="Rectangle 21">
            <a:hlinkClick r:id="rId8" action="ppaction://hlinksldjump"/>
          </p:cNvPr>
          <p:cNvSpPr>
            <a:spLocks noChangeArrowheads="1"/>
          </p:cNvSpPr>
          <p:nvPr/>
        </p:nvSpPr>
        <p:spPr bwMode="auto">
          <a:xfrm>
            <a:off x="1053655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36" name="Rectangle 21">
            <a:hlinkClick r:id="rId9" action="ppaction://hlinksldjump"/>
          </p:cNvPr>
          <p:cNvSpPr>
            <a:spLocks noChangeArrowheads="1"/>
          </p:cNvSpPr>
          <p:nvPr/>
        </p:nvSpPr>
        <p:spPr bwMode="auto">
          <a:xfrm>
            <a:off x="1098759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37" name="Rectangle 21">
            <a:hlinkClick r:id="rId10" action="ppaction://hlinksldjump"/>
          </p:cNvPr>
          <p:cNvSpPr>
            <a:spLocks noChangeArrowheads="1"/>
          </p:cNvSpPr>
          <p:nvPr/>
        </p:nvSpPr>
        <p:spPr bwMode="auto">
          <a:xfrm>
            <a:off x="1143863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750"/>
                                        <p:tgtEl>
                                          <p:spTgt spid="4">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750"/>
                                        <p:tgtEl>
                                          <p:spTgt spid="4">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750"/>
                                        <p:tgtEl>
                                          <p:spTgt spid="4">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linds(horizontal)">
                                      <p:cBhvr>
                                        <p:cTn id="19" dur="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3" name="圆角矩形 22"/>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24"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25" name="圆角矩形 24"/>
          <p:cNvSpPr/>
          <p:nvPr/>
        </p:nvSpPr>
        <p:spPr bwMode="auto">
          <a:xfrm>
            <a:off x="-25400" y="-26988"/>
            <a:ext cx="6408738" cy="676276"/>
          </a:xfrm>
          <a:prstGeom prst="roundRect">
            <a:avLst>
              <a:gd name="adj" fmla="val 10598"/>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26" name="矩形 25"/>
          <p:cNvSpPr>
            <a:spLocks noChangeArrowheads="1"/>
          </p:cNvSpPr>
          <p:nvPr/>
        </p:nvSpPr>
        <p:spPr bwMode="auto">
          <a:xfrm>
            <a:off x="1533525" y="20638"/>
            <a:ext cx="4489450" cy="584200"/>
          </a:xfrm>
          <a:prstGeom prst="rect">
            <a:avLst/>
          </a:prstGeom>
          <a:noFill/>
          <a:ln w="9525">
            <a:noFill/>
            <a:miter lim="800000"/>
            <a:headEnd/>
            <a:tailEnd/>
          </a:ln>
        </p:spPr>
        <p:txBody>
          <a:bodyPr>
            <a:spAutoFit/>
          </a:bodyPr>
          <a:lstStyle/>
          <a:p>
            <a:pPr defTabSz="1219140" fontAlgn="auto">
              <a:spcBef>
                <a:spcPts val="0"/>
              </a:spcBef>
              <a:spcAft>
                <a:spcPts val="0"/>
              </a:spcAft>
              <a:defRPr/>
            </a:pPr>
            <a:r>
              <a:rPr lang="zh-CN" altLang="en-US" sz="3200" b="1" dirty="0">
                <a:solidFill>
                  <a:schemeClr val="bg1"/>
                </a:solidFill>
                <a:latin typeface="+mj-ea"/>
                <a:ea typeface="+mj-ea"/>
              </a:rPr>
              <a:t>命题规律</a:t>
            </a:r>
            <a:endParaRPr lang="zh-CN" altLang="zh-CN" sz="3200" b="1" dirty="0">
              <a:solidFill>
                <a:schemeClr val="bg1"/>
              </a:solidFill>
              <a:latin typeface="+mj-ea"/>
              <a:ea typeface="+mj-ea"/>
            </a:endParaRPr>
          </a:p>
        </p:txBody>
      </p:sp>
      <p:sp>
        <p:nvSpPr>
          <p:cNvPr id="27" name="平行四边形 26"/>
          <p:cNvSpPr/>
          <p:nvPr/>
        </p:nvSpPr>
        <p:spPr bwMode="auto">
          <a:xfrm flipH="1">
            <a:off x="0" y="-26988"/>
            <a:ext cx="1414463" cy="676276"/>
          </a:xfrm>
          <a:prstGeom prst="parallelogram">
            <a:avLst>
              <a:gd name="adj" fmla="val 5709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28" name="文本框 9"/>
          <p:cNvSpPr txBox="1"/>
          <p:nvPr/>
        </p:nvSpPr>
        <p:spPr bwMode="auto">
          <a:xfrm>
            <a:off x="223838" y="15875"/>
            <a:ext cx="1268412" cy="584200"/>
          </a:xfrm>
          <a:prstGeom prst="rect">
            <a:avLst/>
          </a:prstGeom>
          <a:noFill/>
        </p:spPr>
        <p:txBody>
          <a:bodyPr anchor="ctr">
            <a:spAutoFit/>
          </a:bodyPr>
          <a:lstStyle/>
          <a:p>
            <a:pPr defTabSz="1219140" fontAlgn="auto">
              <a:spcBef>
                <a:spcPts val="0"/>
              </a:spcBef>
              <a:spcAft>
                <a:spcPts val="0"/>
              </a:spcAft>
              <a:defRPr/>
            </a:pPr>
            <a:r>
              <a:rPr lang="zh-CN" altLang="en-US" sz="3200" b="1" dirty="0">
                <a:solidFill>
                  <a:schemeClr val="bg1"/>
                </a:solidFill>
                <a:latin typeface="+mn-ea"/>
                <a:ea typeface="微软雅黑" panose="020B0503020204020204" pitchFamily="34" charset="-122"/>
              </a:rPr>
              <a:t>探究</a:t>
            </a:r>
          </a:p>
        </p:txBody>
      </p:sp>
      <p:sp>
        <p:nvSpPr>
          <p:cNvPr id="40" name="矩形 39"/>
          <p:cNvSpPr>
            <a:spLocks noChangeArrowheads="1"/>
          </p:cNvSpPr>
          <p:nvPr/>
        </p:nvSpPr>
        <p:spPr bwMode="auto">
          <a:xfrm>
            <a:off x="290513" y="754063"/>
            <a:ext cx="11437937" cy="3500437"/>
          </a:xfrm>
          <a:prstGeom prst="rect">
            <a:avLst/>
          </a:prstGeom>
          <a:noFill/>
          <a:ln w="9525">
            <a:noFill/>
            <a:miter lim="800000"/>
            <a:headEnd/>
            <a:tailEnd/>
          </a:ln>
        </p:spPr>
        <p:txBody>
          <a:bodyPr>
            <a:spAutoFit/>
          </a:bodyPr>
          <a:lstStyle/>
          <a:p>
            <a:pPr defTabSz="1219140" fontAlgn="auto">
              <a:lnSpc>
                <a:spcPts val="5500"/>
              </a:lnSpc>
              <a:spcBef>
                <a:spcPts val="0"/>
              </a:spcBef>
              <a:spcAft>
                <a:spcPts val="0"/>
              </a:spcAft>
              <a:defRPr/>
            </a:pPr>
            <a:r>
              <a:rPr lang="zh-CN" altLang="zh-CN" sz="2800" b="1" dirty="0">
                <a:solidFill>
                  <a:srgbClr val="C00000"/>
                </a:solidFill>
                <a:latin typeface="Times New Roman" pitchFamily="18" charset="0"/>
                <a:ea typeface="微软雅黑" panose="020B0503020204020204" pitchFamily="34" charset="-122"/>
                <a:cs typeface="Times New Roman" pitchFamily="18" charset="0"/>
              </a:rPr>
              <a:t>命题点</a:t>
            </a:r>
            <a:r>
              <a:rPr lang="en-US" altLang="zh-CN" sz="2800" b="1" dirty="0">
                <a:solidFill>
                  <a:srgbClr val="C00000"/>
                </a:solidFill>
                <a:latin typeface="Times New Roman" pitchFamily="18" charset="0"/>
                <a:ea typeface="微软雅黑" panose="020B0503020204020204" pitchFamily="34" charset="-122"/>
                <a:cs typeface="Times New Roman" pitchFamily="18" charset="0"/>
              </a:rPr>
              <a:t>1</a:t>
            </a:r>
            <a:r>
              <a:rPr lang="zh-CN" altLang="zh-CN" sz="2800" b="1" dirty="0">
                <a:solidFill>
                  <a:srgbClr val="C00000"/>
                </a:solidFill>
                <a:latin typeface="Times New Roman" pitchFamily="18" charset="0"/>
                <a:ea typeface="微软雅黑" panose="020B0503020204020204" pitchFamily="34" charset="-122"/>
                <a:cs typeface="Times New Roman" pitchFamily="18" charset="0"/>
              </a:rPr>
              <a:t>　密度是物质的一种特性</a:t>
            </a:r>
            <a:endParaRPr lang="en-US" altLang="zh-CN" sz="2800" b="1" dirty="0">
              <a:solidFill>
                <a:srgbClr val="C00000"/>
              </a:solidFill>
              <a:latin typeface="Times New Roman" pitchFamily="18" charset="0"/>
              <a:ea typeface="微软雅黑" panose="020B0503020204020204" pitchFamily="34" charset="-122"/>
              <a:cs typeface="Times New Roman" pitchFamily="18" charset="0"/>
            </a:endParaRPr>
          </a:p>
          <a:p>
            <a:pPr marL="266700" indent="-266700" algn="just">
              <a:lnSpc>
                <a:spcPts val="5500"/>
              </a:lnSpc>
              <a:spcAft>
                <a:spcPts val="0"/>
              </a:spcAft>
              <a:tabLst>
                <a:tab pos="2430780" algn="l"/>
              </a:tabLst>
              <a:defRPr/>
            </a:pPr>
            <a:r>
              <a:rPr lang="en-US" altLang="zh-CN" sz="2800" kern="100" dirty="0">
                <a:latin typeface="Times New Roman"/>
                <a:ea typeface="华文细黑"/>
              </a:rPr>
              <a:t>1.(2015·</a:t>
            </a:r>
            <a:r>
              <a:rPr lang="zh-CN" altLang="zh-CN" sz="2800" kern="100" dirty="0">
                <a:latin typeface="Times New Roman"/>
                <a:ea typeface="华文细黑"/>
                <a:cs typeface="Times New Roman"/>
              </a:rPr>
              <a:t>济宁</a:t>
            </a:r>
            <a:r>
              <a:rPr lang="en-US" altLang="zh-CN" sz="2800" kern="100" dirty="0">
                <a:latin typeface="Times New Roman"/>
                <a:ea typeface="华文细黑"/>
              </a:rPr>
              <a:t>)</a:t>
            </a:r>
            <a:r>
              <a:rPr lang="zh-CN" altLang="zh-CN" sz="2800" kern="100" dirty="0">
                <a:latin typeface="Times New Roman"/>
                <a:ea typeface="华文细黑"/>
                <a:cs typeface="Times New Roman"/>
              </a:rPr>
              <a:t>小夏用柱形图表示出了一些物质的密度</a:t>
            </a:r>
            <a:r>
              <a:rPr lang="en-US" altLang="zh-CN" sz="2800" kern="100" dirty="0">
                <a:latin typeface="Times New Roman"/>
                <a:ea typeface="华文细黑"/>
              </a:rPr>
              <a:t>(</a:t>
            </a:r>
            <a:r>
              <a:rPr lang="zh-CN" altLang="zh-CN" sz="2800" kern="100" dirty="0">
                <a:latin typeface="Times New Roman"/>
                <a:ea typeface="华文细黑"/>
                <a:cs typeface="Times New Roman"/>
              </a:rPr>
              <a:t>如图所示</a:t>
            </a:r>
            <a:r>
              <a:rPr lang="en-US" altLang="zh-CN" sz="2800" kern="100" dirty="0">
                <a:latin typeface="Times New Roman"/>
                <a:ea typeface="华文细黑"/>
              </a:rPr>
              <a:t>)</a:t>
            </a:r>
            <a:r>
              <a:rPr lang="zh-CN" altLang="zh-CN" sz="2800" kern="100" dirty="0">
                <a:latin typeface="Times New Roman"/>
                <a:ea typeface="华文细黑"/>
                <a:cs typeface="Times New Roman"/>
              </a:rPr>
              <a:t>，依据图中信息，你有哪些发现？写出其中的两条：</a:t>
            </a:r>
            <a:endParaRPr lang="en-US" altLang="zh-CN" sz="2800" kern="100" dirty="0">
              <a:latin typeface="宋体"/>
              <a:cs typeface="Courier New"/>
            </a:endParaRPr>
          </a:p>
          <a:p>
            <a:pPr marL="216000" algn="just">
              <a:lnSpc>
                <a:spcPct val="150000"/>
              </a:lnSpc>
              <a:spcAft>
                <a:spcPts val="0"/>
              </a:spcAft>
              <a:tabLst>
                <a:tab pos="2700655" algn="l"/>
              </a:tabLst>
              <a:defRPr/>
            </a:pPr>
            <a:r>
              <a:rPr lang="en-US" altLang="zh-CN" sz="2800" kern="100" dirty="0">
                <a:latin typeface="Times New Roman"/>
                <a:ea typeface="华文细黑"/>
                <a:cs typeface="Courier New"/>
              </a:rPr>
              <a:t>(1)__________________________</a:t>
            </a:r>
            <a:r>
              <a:rPr lang="zh-CN" altLang="zh-CN" sz="2800" kern="100" dirty="0">
                <a:latin typeface="Times New Roman"/>
                <a:ea typeface="华文细黑"/>
                <a:cs typeface="Times New Roman"/>
              </a:rPr>
              <a:t>；</a:t>
            </a:r>
            <a:endParaRPr lang="zh-CN" altLang="zh-CN" sz="2800" kern="100" dirty="0">
              <a:latin typeface="宋体"/>
              <a:cs typeface="Courier New"/>
            </a:endParaRPr>
          </a:p>
          <a:p>
            <a:pPr marL="216000" algn="just">
              <a:lnSpc>
                <a:spcPct val="150000"/>
              </a:lnSpc>
              <a:spcAft>
                <a:spcPts val="0"/>
              </a:spcAft>
              <a:tabLst>
                <a:tab pos="2700655" algn="l"/>
              </a:tabLst>
              <a:defRPr/>
            </a:pPr>
            <a:r>
              <a:rPr lang="en-US" altLang="zh-CN" sz="2800" kern="100" dirty="0">
                <a:latin typeface="Times New Roman"/>
                <a:ea typeface="华文细黑"/>
                <a:cs typeface="Courier New"/>
              </a:rPr>
              <a:t>(2)__________________________</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pic>
        <p:nvPicPr>
          <p:cNvPr id="38921" name="Picture 2" descr="\\李笑影\李笑影\2018科学\科学\2018中考科学\KX251.TIF"/>
          <p:cNvPicPr>
            <a:picLocks noChangeAspect="1" noChangeArrowheads="1"/>
          </p:cNvPicPr>
          <p:nvPr/>
        </p:nvPicPr>
        <p:blipFill>
          <a:blip r:embed="rId2" cstate="print"/>
          <a:srcRect/>
          <a:stretch>
            <a:fillRect/>
          </a:stretch>
        </p:blipFill>
        <p:spPr bwMode="auto">
          <a:xfrm>
            <a:off x="6002338" y="2967038"/>
            <a:ext cx="5889625" cy="3341687"/>
          </a:xfrm>
          <a:prstGeom prst="rect">
            <a:avLst/>
          </a:prstGeom>
          <a:noFill/>
          <a:ln w="9525">
            <a:noFill/>
            <a:miter lim="800000"/>
            <a:headEnd/>
            <a:tailEnd/>
          </a:ln>
        </p:spPr>
      </p:pic>
      <p:sp>
        <p:nvSpPr>
          <p:cNvPr id="3" name="矩形 2"/>
          <p:cNvSpPr/>
          <p:nvPr/>
        </p:nvSpPr>
        <p:spPr>
          <a:xfrm>
            <a:off x="965200" y="2946400"/>
            <a:ext cx="3775075" cy="522288"/>
          </a:xfrm>
          <a:prstGeom prst="rect">
            <a:avLst/>
          </a:prstGeom>
        </p:spPr>
        <p:txBody>
          <a:bodyPr wrap="none">
            <a:spAutoFit/>
          </a:bodyPr>
          <a:lstStyle/>
          <a:p>
            <a:r>
              <a:rPr lang="zh-CN" altLang="zh-CN" sz="2800">
                <a:solidFill>
                  <a:srgbClr val="C00000"/>
                </a:solidFill>
                <a:latin typeface="Times New Roman" pitchFamily="18" charset="0"/>
                <a:ea typeface="华文细黑" pitchFamily="2" charset="-122"/>
                <a:cs typeface="Times New Roman" pitchFamily="18" charset="0"/>
              </a:rPr>
              <a:t>不同物质密度一般不同</a:t>
            </a:r>
            <a:endParaRPr lang="zh-CN" altLang="en-US" sz="2800">
              <a:solidFill>
                <a:srgbClr val="C00000"/>
              </a:solidFill>
              <a:ea typeface="华文细黑" pitchFamily="2" charset="-122"/>
              <a:cs typeface="Times New Roman" pitchFamily="18" charset="0"/>
            </a:endParaRPr>
          </a:p>
        </p:txBody>
      </p:sp>
      <p:sp>
        <p:nvSpPr>
          <p:cNvPr id="42" name="矩形 41"/>
          <p:cNvSpPr/>
          <p:nvPr/>
        </p:nvSpPr>
        <p:spPr>
          <a:xfrm>
            <a:off x="965200" y="3578225"/>
            <a:ext cx="4851400" cy="522288"/>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同种物质，状态不同密度不同</a:t>
            </a:r>
            <a:endParaRPr lang="zh-CN" altLang="en-US" sz="2800" kern="100" dirty="0">
              <a:solidFill>
                <a:srgbClr val="C00000"/>
              </a:solidFill>
              <a:latin typeface="Times New Roman"/>
              <a:ea typeface="华文细黑"/>
              <a:cs typeface="Times New Roman"/>
            </a:endParaRPr>
          </a:p>
        </p:txBody>
      </p:sp>
      <p:sp>
        <p:nvSpPr>
          <p:cNvPr id="52"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53"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54"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55"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56"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57"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58"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59"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矩形 12"/>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9" name="圆角矩形 18"/>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a:solidFill>
                  <a:srgbClr val="C00000"/>
                </a:solidFill>
                <a:latin typeface="黑体" pitchFamily="2" charset="-122"/>
              </a:rPr>
              <a:t>答案 </a:t>
            </a:r>
          </a:p>
        </p:txBody>
      </p:sp>
      <p:sp>
        <p:nvSpPr>
          <p:cNvPr id="20"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41" name="Rectangle 21">
            <a:hlinkClick r:id="rId2"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42" name="Rectangle 21">
            <a:hlinkClick r:id="rId3"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43" name="Rectangle 21">
            <a:hlinkClick r:id="rId4"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44" name="Rectangle 21">
            <a:hlinkClick r:id="rId5"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45" name="Rectangle 21">
            <a:hlinkClick r:id="rId6"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46" name="Rectangle 21">
            <a:hlinkClick r:id="rId7"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47" name="Rectangle 21">
            <a:hlinkClick r:id="rId8"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48" name="Rectangle 21">
            <a:hlinkClick r:id="rId9"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16" name="矩形 15"/>
          <p:cNvSpPr/>
          <p:nvPr/>
        </p:nvSpPr>
        <p:spPr>
          <a:xfrm>
            <a:off x="694606" y="477466"/>
            <a:ext cx="11089232" cy="3046988"/>
          </a:xfrm>
          <a:prstGeom prst="rect">
            <a:avLst/>
          </a:prstGeom>
        </p:spPr>
        <p:txBody>
          <a:bodyPr wrap="square">
            <a:spAutoFit/>
          </a:bodyPr>
          <a:lstStyle/>
          <a:p>
            <a:pPr>
              <a:lnSpc>
                <a:spcPct val="150000"/>
              </a:lnSpc>
            </a:pPr>
            <a:r>
              <a:rPr lang="en-US" altLang="zh-CN" sz="3200" dirty="0" smtClean="0">
                <a:latin typeface="宋体" pitchFamily="2" charset="-122"/>
                <a:ea typeface="宋体" pitchFamily="2" charset="-122"/>
              </a:rPr>
              <a:t>2</a:t>
            </a:r>
            <a:r>
              <a:rPr lang="zh-CN" altLang="en-US" sz="3200" dirty="0" smtClean="0">
                <a:latin typeface="宋体" pitchFamily="2" charset="-122"/>
                <a:ea typeface="宋体" pitchFamily="2" charset="-122"/>
              </a:rPr>
              <a:t>（</a:t>
            </a:r>
            <a:r>
              <a:rPr lang="en-US" altLang="zh-CN" sz="3200" dirty="0" smtClean="0">
                <a:latin typeface="宋体" pitchFamily="2" charset="-122"/>
                <a:ea typeface="宋体" pitchFamily="2" charset="-122"/>
              </a:rPr>
              <a:t>2018•</a:t>
            </a:r>
            <a:r>
              <a:rPr lang="zh-CN" altLang="en-US" sz="3200" dirty="0" smtClean="0">
                <a:latin typeface="宋体" pitchFamily="2" charset="-122"/>
                <a:ea typeface="宋体" pitchFamily="2" charset="-122"/>
              </a:rPr>
              <a:t>梧州）小明把装有</a:t>
            </a:r>
            <a:r>
              <a:rPr lang="en-US" altLang="zh-CN" sz="3200" dirty="0" smtClean="0">
                <a:latin typeface="宋体" pitchFamily="2" charset="-122"/>
                <a:ea typeface="宋体" pitchFamily="2" charset="-122"/>
              </a:rPr>
              <a:t>450mL</a:t>
            </a:r>
            <a:r>
              <a:rPr lang="zh-CN" altLang="en-US" sz="3200" dirty="0" smtClean="0">
                <a:latin typeface="宋体" pitchFamily="2" charset="-122"/>
                <a:ea typeface="宋体" pitchFamily="2" charset="-122"/>
              </a:rPr>
              <a:t>纯净水的容器放进冰箱，当容器里的水全部变成冰以后，冰的质量</a:t>
            </a:r>
            <a:r>
              <a:rPr lang="zh-CN" altLang="en-US" sz="3200" dirty="0" smtClean="0">
                <a:latin typeface="宋体" pitchFamily="2" charset="-122"/>
                <a:ea typeface="宋体" pitchFamily="2" charset="-122"/>
              </a:rPr>
              <a:t>是</a:t>
            </a:r>
            <a:r>
              <a:rPr lang="zh-CN" altLang="en-US" sz="3200" u="sng" dirty="0" smtClean="0">
                <a:latin typeface="宋体" pitchFamily="2" charset="-122"/>
                <a:ea typeface="宋体" pitchFamily="2" charset="-122"/>
              </a:rPr>
              <a:t>    </a:t>
            </a:r>
            <a:r>
              <a:rPr lang="en-US" altLang="zh-CN" sz="3200" dirty="0" smtClean="0">
                <a:latin typeface="宋体" pitchFamily="2" charset="-122"/>
                <a:ea typeface="宋体" pitchFamily="2" charset="-122"/>
              </a:rPr>
              <a:t>g</a:t>
            </a:r>
            <a:r>
              <a:rPr lang="zh-CN" altLang="en-US" sz="3200" dirty="0" smtClean="0">
                <a:latin typeface="宋体" pitchFamily="2" charset="-122"/>
                <a:ea typeface="宋体" pitchFamily="2" charset="-122"/>
              </a:rPr>
              <a:t>，此过程体积变化了 </a:t>
            </a:r>
            <a:r>
              <a:rPr lang="zh-CN" altLang="en-US" sz="3200" u="sng" dirty="0" smtClean="0">
                <a:latin typeface="宋体" pitchFamily="2" charset="-122"/>
                <a:ea typeface="宋体" pitchFamily="2" charset="-122"/>
              </a:rPr>
              <a:t>    </a:t>
            </a:r>
            <a:r>
              <a:rPr lang="en-US" altLang="zh-CN" sz="3200" dirty="0" smtClean="0">
                <a:latin typeface="宋体" pitchFamily="2" charset="-122"/>
                <a:ea typeface="宋体" pitchFamily="2" charset="-122"/>
              </a:rPr>
              <a:t>cm</a:t>
            </a:r>
            <a:r>
              <a:rPr lang="en-US" altLang="zh-CN" sz="3200" baseline="30000" dirty="0" smtClean="0">
                <a:latin typeface="宋体" pitchFamily="2" charset="-122"/>
                <a:ea typeface="宋体" pitchFamily="2" charset="-122"/>
              </a:rPr>
              <a:t>3</a:t>
            </a:r>
            <a:r>
              <a:rPr lang="zh-CN" altLang="en-US" sz="3200" dirty="0" smtClean="0">
                <a:latin typeface="宋体" pitchFamily="2" charset="-122"/>
                <a:ea typeface="宋体" pitchFamily="2" charset="-122"/>
              </a:rPr>
              <a:t>．</a:t>
            </a:r>
            <a:endParaRPr lang="en-US" altLang="zh-CN" sz="3200" dirty="0" smtClean="0">
              <a:latin typeface="宋体" pitchFamily="2" charset="-122"/>
              <a:ea typeface="宋体" pitchFamily="2" charset="-122"/>
            </a:endParaRPr>
          </a:p>
          <a:p>
            <a:pPr>
              <a:lnSpc>
                <a:spcPct val="150000"/>
              </a:lnSpc>
            </a:pPr>
            <a:r>
              <a:rPr lang="zh-CN" altLang="en-US" sz="3200" dirty="0" smtClean="0">
                <a:latin typeface="宋体" pitchFamily="2" charset="-122"/>
                <a:ea typeface="宋体" pitchFamily="2" charset="-122"/>
              </a:rPr>
              <a:t>（</a:t>
            </a:r>
            <a:r>
              <a:rPr lang="en-US" altLang="zh-CN" sz="3200" dirty="0" smtClean="0">
                <a:latin typeface="宋体" pitchFamily="2" charset="-122"/>
                <a:ea typeface="宋体" pitchFamily="2" charset="-122"/>
              </a:rPr>
              <a:t>ρ</a:t>
            </a:r>
            <a:r>
              <a:rPr lang="zh-CN" altLang="en-US" sz="3200" dirty="0" smtClean="0">
                <a:latin typeface="宋体" pitchFamily="2" charset="-122"/>
                <a:ea typeface="宋体" pitchFamily="2" charset="-122"/>
              </a:rPr>
              <a:t>水</a:t>
            </a:r>
            <a:r>
              <a:rPr lang="en-US" altLang="zh-CN" sz="3200" dirty="0" smtClean="0">
                <a:latin typeface="宋体" pitchFamily="2" charset="-122"/>
                <a:ea typeface="宋体" pitchFamily="2" charset="-122"/>
              </a:rPr>
              <a:t>=1×10</a:t>
            </a:r>
            <a:r>
              <a:rPr lang="en-US" altLang="zh-CN" sz="3200" baseline="30000" dirty="0" smtClean="0">
                <a:latin typeface="宋体" pitchFamily="2" charset="-122"/>
                <a:ea typeface="宋体" pitchFamily="2" charset="-122"/>
              </a:rPr>
              <a:t>3</a:t>
            </a:r>
            <a:r>
              <a:rPr lang="en-US" altLang="zh-CN" sz="3200" dirty="0" smtClean="0">
                <a:latin typeface="宋体" pitchFamily="2" charset="-122"/>
                <a:ea typeface="宋体" pitchFamily="2" charset="-122"/>
              </a:rPr>
              <a:t>kg/m</a:t>
            </a:r>
            <a:r>
              <a:rPr lang="en-US" altLang="zh-CN" sz="3200" baseline="30000" dirty="0" smtClean="0">
                <a:latin typeface="宋体" pitchFamily="2" charset="-122"/>
                <a:ea typeface="宋体" pitchFamily="2" charset="-122"/>
              </a:rPr>
              <a:t>3</a:t>
            </a:r>
            <a:r>
              <a:rPr lang="zh-CN" altLang="en-US" sz="3200" dirty="0" smtClean="0">
                <a:latin typeface="宋体" pitchFamily="2" charset="-122"/>
                <a:ea typeface="宋体" pitchFamily="2" charset="-122"/>
              </a:rPr>
              <a:t>，</a:t>
            </a:r>
            <a:r>
              <a:rPr lang="en-US" altLang="zh-CN" sz="3200" dirty="0" smtClean="0">
                <a:latin typeface="宋体" pitchFamily="2" charset="-122"/>
                <a:ea typeface="宋体" pitchFamily="2" charset="-122"/>
              </a:rPr>
              <a:t>ρ</a:t>
            </a:r>
            <a:r>
              <a:rPr lang="zh-CN" altLang="en-US" sz="3200" dirty="0" smtClean="0">
                <a:latin typeface="宋体" pitchFamily="2" charset="-122"/>
                <a:ea typeface="宋体" pitchFamily="2" charset="-122"/>
              </a:rPr>
              <a:t>冰</a:t>
            </a:r>
            <a:r>
              <a:rPr lang="en-US" altLang="zh-CN" sz="3200" dirty="0" smtClean="0">
                <a:latin typeface="宋体" pitchFamily="2" charset="-122"/>
                <a:ea typeface="宋体" pitchFamily="2" charset="-122"/>
              </a:rPr>
              <a:t>=0.9×10</a:t>
            </a:r>
            <a:r>
              <a:rPr lang="en-US" altLang="zh-CN" sz="3200" baseline="30000" dirty="0" smtClean="0">
                <a:latin typeface="宋体" pitchFamily="2" charset="-122"/>
                <a:ea typeface="宋体" pitchFamily="2" charset="-122"/>
              </a:rPr>
              <a:t>3</a:t>
            </a:r>
            <a:r>
              <a:rPr lang="en-US" altLang="zh-CN" sz="3200" dirty="0" smtClean="0">
                <a:latin typeface="宋体" pitchFamily="2" charset="-122"/>
                <a:ea typeface="宋体" pitchFamily="2" charset="-122"/>
              </a:rPr>
              <a:t>kg/m</a:t>
            </a:r>
            <a:r>
              <a:rPr lang="en-US" altLang="zh-CN" sz="3200" baseline="30000" dirty="0" smtClean="0">
                <a:latin typeface="宋体" pitchFamily="2" charset="-122"/>
                <a:ea typeface="宋体" pitchFamily="2" charset="-122"/>
              </a:rPr>
              <a:t>3</a:t>
            </a:r>
            <a:r>
              <a:rPr lang="zh-CN" altLang="en-US" sz="3200"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sp>
        <p:nvSpPr>
          <p:cNvPr id="21" name="TextBox 20"/>
          <p:cNvSpPr txBox="1"/>
          <p:nvPr/>
        </p:nvSpPr>
        <p:spPr>
          <a:xfrm>
            <a:off x="262558" y="4149874"/>
            <a:ext cx="11449272" cy="1569660"/>
          </a:xfrm>
          <a:prstGeom prst="rect">
            <a:avLst/>
          </a:prstGeom>
          <a:noFill/>
        </p:spPr>
        <p:txBody>
          <a:bodyPr wrap="square" rtlCol="0">
            <a:spAutoFit/>
          </a:bodyPr>
          <a:lstStyle/>
          <a:p>
            <a:r>
              <a:rPr lang="zh-CN" altLang="en-US" b="1" dirty="0" smtClean="0">
                <a:solidFill>
                  <a:srgbClr val="0000FF"/>
                </a:solidFill>
              </a:rPr>
              <a:t>分析：（</a:t>
            </a:r>
            <a:r>
              <a:rPr lang="en-US" altLang="zh-CN" b="1" dirty="0" smtClean="0">
                <a:solidFill>
                  <a:srgbClr val="0000FF"/>
                </a:solidFill>
              </a:rPr>
              <a:t>1</a:t>
            </a:r>
            <a:r>
              <a:rPr lang="zh-CN" altLang="en-US" b="1" dirty="0" smtClean="0">
                <a:solidFill>
                  <a:srgbClr val="0000FF"/>
                </a:solidFill>
              </a:rPr>
              <a:t>）已知水的体积和密度，利用公式</a:t>
            </a:r>
            <a:r>
              <a:rPr lang="en-US" altLang="zh-CN" b="1" dirty="0" smtClean="0">
                <a:solidFill>
                  <a:srgbClr val="0000FF"/>
                </a:solidFill>
              </a:rPr>
              <a:t>m=</a:t>
            </a:r>
            <a:r>
              <a:rPr lang="en-US" altLang="zh-CN" b="1" dirty="0" err="1" smtClean="0">
                <a:solidFill>
                  <a:srgbClr val="0000FF"/>
                </a:solidFill>
              </a:rPr>
              <a:t>ρV</a:t>
            </a:r>
            <a:r>
              <a:rPr lang="zh-CN" altLang="en-US" b="1" dirty="0" smtClean="0">
                <a:solidFill>
                  <a:srgbClr val="0000FF"/>
                </a:solidFill>
              </a:rPr>
              <a:t>得到水的质量；质量是物体的一种属性，与状态无关，水结冰后，质量不变；</a:t>
            </a:r>
          </a:p>
          <a:p>
            <a:r>
              <a:rPr lang="zh-CN" altLang="en-US" b="1" dirty="0" smtClean="0">
                <a:solidFill>
                  <a:srgbClr val="0000FF"/>
                </a:solidFill>
              </a:rPr>
              <a:t>（</a:t>
            </a:r>
            <a:r>
              <a:rPr lang="en-US" altLang="zh-CN" b="1" dirty="0" smtClean="0">
                <a:solidFill>
                  <a:srgbClr val="0000FF"/>
                </a:solidFill>
              </a:rPr>
              <a:t>2</a:t>
            </a:r>
            <a:r>
              <a:rPr lang="zh-CN" altLang="en-US" b="1" dirty="0" smtClean="0">
                <a:solidFill>
                  <a:srgbClr val="0000FF"/>
                </a:solidFill>
              </a:rPr>
              <a:t>）已知冰的质量和密度，根据</a:t>
            </a:r>
            <a:r>
              <a:rPr lang="en-US" altLang="zh-CN" b="1" dirty="0" smtClean="0">
                <a:solidFill>
                  <a:srgbClr val="0000FF"/>
                </a:solidFill>
              </a:rPr>
              <a:t>V=m </a:t>
            </a:r>
            <a:r>
              <a:rPr lang="en-US" altLang="zh-CN" b="1" dirty="0" smtClean="0">
                <a:solidFill>
                  <a:srgbClr val="0000FF"/>
                </a:solidFill>
              </a:rPr>
              <a:t>/ρ </a:t>
            </a:r>
            <a:endParaRPr lang="en-US" altLang="zh-CN" b="1" dirty="0" smtClean="0">
              <a:solidFill>
                <a:srgbClr val="0000FF"/>
              </a:solidFill>
            </a:endParaRPr>
          </a:p>
          <a:p>
            <a:r>
              <a:rPr lang="zh-CN" altLang="en-US" b="1" dirty="0" smtClean="0">
                <a:solidFill>
                  <a:srgbClr val="0000FF"/>
                </a:solidFill>
              </a:rPr>
              <a:t>求出冰的体积；冰的体积减去水的体积即为水结冰后体积的变化。</a:t>
            </a:r>
            <a:endParaRPr lang="zh-CN" altLang="en-US" b="1" dirty="0">
              <a:solidFill>
                <a:srgbClr val="0000FF"/>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477838" y="620713"/>
            <a:ext cx="11290300" cy="5910262"/>
          </a:xfrm>
          <a:prstGeom prst="rect">
            <a:avLst/>
          </a:prstGeom>
          <a:noFill/>
          <a:ln w="9525">
            <a:noFill/>
            <a:miter lim="800000"/>
            <a:headEnd/>
            <a:tailEnd/>
          </a:ln>
        </p:spPr>
        <p:txBody>
          <a:bodyPr>
            <a:spAutoFit/>
          </a:bodyPr>
          <a:lstStyle/>
          <a:p>
            <a:pPr defTabSz="1219140" fontAlgn="auto">
              <a:lnSpc>
                <a:spcPct val="150000"/>
              </a:lnSpc>
              <a:spcBef>
                <a:spcPts val="0"/>
              </a:spcBef>
              <a:spcAft>
                <a:spcPts val="0"/>
              </a:spcAft>
              <a:defRPr/>
            </a:pPr>
            <a:r>
              <a:rPr lang="zh-CN" altLang="zh-CN" sz="2800" b="1" kern="100" dirty="0">
                <a:solidFill>
                  <a:srgbClr val="C00000"/>
                </a:solidFill>
                <a:latin typeface="Times New Roman" pitchFamily="18" charset="0"/>
                <a:ea typeface="微软雅黑"/>
                <a:cs typeface="Times New Roman" pitchFamily="18" charset="0"/>
              </a:rPr>
              <a:t>命题点</a:t>
            </a:r>
            <a:r>
              <a:rPr lang="en-US" altLang="zh-CN" sz="2800" b="1" kern="100" dirty="0">
                <a:solidFill>
                  <a:srgbClr val="C00000"/>
                </a:solidFill>
                <a:latin typeface="Times New Roman" pitchFamily="18" charset="0"/>
                <a:ea typeface="微软雅黑"/>
                <a:cs typeface="Times New Roman" pitchFamily="18" charset="0"/>
              </a:rPr>
              <a:t>2</a:t>
            </a:r>
            <a:r>
              <a:rPr lang="zh-CN" altLang="zh-CN" sz="2800" b="1" kern="100" dirty="0">
                <a:solidFill>
                  <a:srgbClr val="C00000"/>
                </a:solidFill>
                <a:latin typeface="Times New Roman" pitchFamily="18" charset="0"/>
                <a:ea typeface="微软雅黑"/>
                <a:cs typeface="Times New Roman" pitchFamily="18" charset="0"/>
              </a:rPr>
              <a:t>　利用密度公式进行简单的计算</a:t>
            </a:r>
            <a:endParaRPr lang="en-US" altLang="zh-CN" sz="2800" b="1" kern="100" dirty="0">
              <a:solidFill>
                <a:srgbClr val="C00000"/>
              </a:solidFill>
              <a:latin typeface="Times New Roman" pitchFamily="18" charset="0"/>
              <a:ea typeface="微软雅黑"/>
              <a:cs typeface="Times New Roman" pitchFamily="18" charset="0"/>
            </a:endParaRPr>
          </a:p>
          <a:p>
            <a:pPr marL="266700" indent="-266700" algn="just">
              <a:lnSpc>
                <a:spcPct val="150000"/>
              </a:lnSpc>
              <a:spcAft>
                <a:spcPts val="0"/>
              </a:spcAft>
              <a:tabLst>
                <a:tab pos="2430780" algn="l"/>
              </a:tabLst>
              <a:defRPr/>
            </a:pPr>
            <a:r>
              <a:rPr lang="en-US" altLang="zh-CN" sz="2800" kern="100" dirty="0">
                <a:latin typeface="Times New Roman"/>
                <a:ea typeface="华文细黑"/>
              </a:rPr>
              <a:t>3.</a:t>
            </a:r>
            <a:r>
              <a:rPr lang="zh-CN" altLang="zh-CN" sz="2800" kern="100" dirty="0">
                <a:latin typeface="Times New Roman"/>
                <a:ea typeface="华文细黑"/>
                <a:cs typeface="Times New Roman"/>
              </a:rPr>
              <a:t>一把汤匙的质量是</a:t>
            </a:r>
            <a:r>
              <a:rPr lang="en-US" altLang="zh-CN" sz="2800" kern="100" dirty="0">
                <a:latin typeface="Times New Roman"/>
                <a:ea typeface="华文细黑"/>
              </a:rPr>
              <a:t>18.4g</a:t>
            </a:r>
            <a:r>
              <a:rPr lang="zh-CN" altLang="zh-CN" sz="2800" kern="100" dirty="0">
                <a:latin typeface="Times New Roman"/>
                <a:ea typeface="华文细黑"/>
                <a:cs typeface="Times New Roman"/>
              </a:rPr>
              <a:t>，体积是</a:t>
            </a:r>
            <a:r>
              <a:rPr lang="en-US" altLang="zh-CN" sz="2800" kern="100" dirty="0">
                <a:latin typeface="Times New Roman"/>
                <a:ea typeface="华文细黑"/>
              </a:rPr>
              <a:t>8cm</a:t>
            </a:r>
            <a:r>
              <a:rPr lang="en-US" altLang="zh-CN" sz="2800" kern="100" baseline="30000" dirty="0">
                <a:latin typeface="Times New Roman"/>
                <a:ea typeface="华文细黑"/>
              </a:rPr>
              <a:t>3</a:t>
            </a:r>
            <a:r>
              <a:rPr lang="zh-CN" altLang="zh-CN" sz="2800" kern="100" dirty="0">
                <a:latin typeface="Times New Roman"/>
                <a:ea typeface="华文细黑"/>
                <a:cs typeface="Times New Roman"/>
              </a:rPr>
              <a:t>，则根据如下密度表，可以知道做成这把汤匙的材料可能是</a:t>
            </a:r>
            <a:r>
              <a:rPr lang="en-US" altLang="zh-CN" sz="2800" kern="100" dirty="0">
                <a:latin typeface="Times New Roman"/>
                <a:ea typeface="华文细黑"/>
              </a:rPr>
              <a:t>(</a:t>
            </a:r>
            <a:r>
              <a:rPr lang="zh-CN" altLang="zh-CN" sz="2800" kern="100" dirty="0">
                <a:latin typeface="Times New Roman"/>
                <a:ea typeface="华文细黑"/>
                <a:cs typeface="Times New Roman"/>
              </a:rPr>
              <a:t>　　</a:t>
            </a:r>
            <a:r>
              <a:rPr lang="en-US" altLang="zh-CN" sz="2800" kern="100" dirty="0">
                <a:latin typeface="Times New Roman"/>
                <a:ea typeface="华文细黑"/>
              </a:rPr>
              <a:t>)</a:t>
            </a:r>
            <a:endParaRPr lang="en-US" altLang="zh-CN" sz="2800" kern="100" dirty="0">
              <a:latin typeface="宋体"/>
              <a:cs typeface="Courier New"/>
            </a:endParaRPr>
          </a:p>
          <a:p>
            <a:pPr marL="266700" indent="-266700" algn="just">
              <a:lnSpc>
                <a:spcPct val="150000"/>
              </a:lnSpc>
              <a:spcAft>
                <a:spcPts val="0"/>
              </a:spcAft>
              <a:tabLst>
                <a:tab pos="2430780" algn="l"/>
              </a:tabLst>
              <a:defRPr/>
            </a:pPr>
            <a:endParaRPr lang="en-US" altLang="zh-CN" sz="2800" kern="100" dirty="0">
              <a:solidFill>
                <a:prstClr val="black"/>
              </a:solidFill>
              <a:latin typeface="Times New Roman"/>
              <a:ea typeface="华文细黑"/>
            </a:endParaRPr>
          </a:p>
          <a:p>
            <a:pPr marL="266700" indent="-266700" algn="just">
              <a:lnSpc>
                <a:spcPct val="150000"/>
              </a:lnSpc>
              <a:spcAft>
                <a:spcPts val="0"/>
              </a:spcAft>
              <a:tabLst>
                <a:tab pos="2430780" algn="l"/>
              </a:tabLst>
              <a:defRPr/>
            </a:pPr>
            <a:endParaRPr lang="en-US" altLang="zh-CN" sz="2800" kern="100" dirty="0">
              <a:solidFill>
                <a:prstClr val="black"/>
              </a:solidFill>
              <a:latin typeface="Times New Roman"/>
              <a:ea typeface="华文细黑"/>
            </a:endParaRPr>
          </a:p>
          <a:p>
            <a:pPr marL="215900" indent="-33338" algn="just">
              <a:lnSpc>
                <a:spcPct val="150000"/>
              </a:lnSpc>
              <a:spcAft>
                <a:spcPts val="0"/>
              </a:spcAft>
              <a:tabLst>
                <a:tab pos="263525" algn="l"/>
                <a:tab pos="2430463" algn="l"/>
              </a:tabLst>
              <a:defRPr/>
            </a:pPr>
            <a:endParaRPr lang="en-US" altLang="zh-CN" sz="2800" kern="100" dirty="0">
              <a:solidFill>
                <a:prstClr val="black"/>
              </a:solidFill>
              <a:latin typeface="Times New Roman"/>
              <a:ea typeface="华文细黑"/>
            </a:endParaRPr>
          </a:p>
          <a:p>
            <a:pPr marL="215900" indent="-33338" algn="just">
              <a:lnSpc>
                <a:spcPct val="150000"/>
              </a:lnSpc>
              <a:spcAft>
                <a:spcPts val="0"/>
              </a:spcAft>
              <a:tabLst>
                <a:tab pos="263525" algn="l"/>
                <a:tab pos="2430463" algn="l"/>
              </a:tabLst>
              <a:defRPr/>
            </a:pPr>
            <a:r>
              <a:rPr lang="en-US" altLang="zh-CN" sz="2800" kern="100" dirty="0">
                <a:solidFill>
                  <a:prstClr val="black"/>
                </a:solidFill>
                <a:latin typeface="Times New Roman"/>
                <a:ea typeface="华文细黑"/>
              </a:rPr>
              <a:t> A.</a:t>
            </a:r>
            <a:r>
              <a:rPr lang="zh-CN" altLang="zh-CN" sz="2800" kern="100" dirty="0">
                <a:solidFill>
                  <a:prstClr val="black"/>
                </a:solidFill>
                <a:latin typeface="Times New Roman"/>
                <a:ea typeface="华文细黑"/>
                <a:cs typeface="Times New Roman"/>
              </a:rPr>
              <a:t>铝</a:t>
            </a:r>
            <a:r>
              <a:rPr lang="zh-CN" altLang="zh-CN" sz="2800" kern="100" dirty="0">
                <a:solidFill>
                  <a:prstClr val="black"/>
                </a:solidFill>
                <a:ea typeface="Times New Roman"/>
              </a:rPr>
              <a:t> </a:t>
            </a:r>
            <a:r>
              <a:rPr lang="en-US" altLang="zh-CN" sz="2800" kern="100" dirty="0">
                <a:solidFill>
                  <a:prstClr val="black"/>
                </a:solidFill>
                <a:ea typeface="Times New Roman"/>
              </a:rPr>
              <a:t>           </a:t>
            </a:r>
            <a:r>
              <a:rPr lang="en-US" altLang="zh-CN" sz="2800" kern="100" dirty="0">
                <a:solidFill>
                  <a:prstClr val="black"/>
                </a:solidFill>
                <a:latin typeface="Times New Roman"/>
                <a:ea typeface="华文细黑"/>
              </a:rPr>
              <a:t>B.</a:t>
            </a:r>
            <a:r>
              <a:rPr lang="zh-CN" altLang="zh-CN" sz="2800" kern="100" dirty="0">
                <a:solidFill>
                  <a:prstClr val="black"/>
                </a:solidFill>
                <a:latin typeface="Times New Roman"/>
                <a:ea typeface="华文细黑"/>
                <a:cs typeface="Times New Roman"/>
              </a:rPr>
              <a:t>铜</a:t>
            </a:r>
            <a:r>
              <a:rPr lang="en-US" altLang="zh-CN" sz="2800" kern="100" dirty="0">
                <a:solidFill>
                  <a:prstClr val="black"/>
                </a:solidFill>
                <a:latin typeface="Times New Roman"/>
                <a:ea typeface="华文细黑"/>
              </a:rPr>
              <a:t>             C.</a:t>
            </a:r>
            <a:r>
              <a:rPr lang="zh-CN" altLang="zh-CN" sz="2800" kern="100" dirty="0">
                <a:solidFill>
                  <a:prstClr val="black"/>
                </a:solidFill>
                <a:latin typeface="Times New Roman"/>
                <a:ea typeface="华文细黑"/>
                <a:cs typeface="Times New Roman"/>
              </a:rPr>
              <a:t>铁</a:t>
            </a:r>
            <a:r>
              <a:rPr lang="en-US" altLang="zh-CN" sz="2800" kern="100" dirty="0">
                <a:solidFill>
                  <a:prstClr val="black"/>
                </a:solidFill>
                <a:latin typeface="Times New Roman"/>
                <a:ea typeface="华文细黑"/>
              </a:rPr>
              <a:t>             D.</a:t>
            </a:r>
            <a:r>
              <a:rPr lang="zh-CN" altLang="zh-CN" sz="2800" kern="100" dirty="0">
                <a:solidFill>
                  <a:prstClr val="black"/>
                </a:solidFill>
                <a:latin typeface="Times New Roman"/>
                <a:ea typeface="华文细黑"/>
                <a:cs typeface="Times New Roman"/>
              </a:rPr>
              <a:t>陶瓷</a:t>
            </a:r>
            <a:endParaRPr lang="en-US" altLang="zh-CN" sz="2800" kern="100" dirty="0">
              <a:solidFill>
                <a:prstClr val="black"/>
              </a:solidFill>
              <a:latin typeface="Times New Roman"/>
              <a:ea typeface="华文细黑"/>
              <a:cs typeface="Times New Roman"/>
            </a:endParaRPr>
          </a:p>
          <a:p>
            <a:pPr marL="215900" indent="-33338" algn="just">
              <a:lnSpc>
                <a:spcPct val="150000"/>
              </a:lnSpc>
              <a:spcAft>
                <a:spcPts val="0"/>
              </a:spcAft>
              <a:tabLst>
                <a:tab pos="263525" algn="l"/>
                <a:tab pos="2430463" algn="l"/>
              </a:tabLst>
              <a:defRPr/>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00FF"/>
                </a:solidFill>
                <a:latin typeface="Times New Roman"/>
                <a:ea typeface="华文细黑"/>
                <a:cs typeface="Times New Roman"/>
              </a:rPr>
              <a:t>根据密度等于质量和体积的比值，可得汤匙的密度为</a:t>
            </a:r>
            <a:r>
              <a:rPr lang="en-US" altLang="zh-CN" sz="2800" kern="100" dirty="0">
                <a:solidFill>
                  <a:srgbClr val="0000FF"/>
                </a:solidFill>
                <a:latin typeface="Times New Roman"/>
                <a:ea typeface="华文细黑"/>
              </a:rPr>
              <a:t>2.3</a:t>
            </a:r>
            <a:r>
              <a:rPr lang="en-US" altLang="zh-CN" sz="2800" kern="100" dirty="0">
                <a:solidFill>
                  <a:srgbClr val="0000FF"/>
                </a:solidFill>
                <a:latin typeface="宋体"/>
                <a:ea typeface="华文细黑"/>
                <a:cs typeface="Times New Roman"/>
              </a:rPr>
              <a:t>× </a:t>
            </a:r>
            <a:r>
              <a:rPr lang="en-US" altLang="zh-CN" sz="2800" kern="100" dirty="0">
                <a:solidFill>
                  <a:srgbClr val="0000FF"/>
                </a:solidFill>
                <a:latin typeface="Times New Roman"/>
                <a:ea typeface="华文细黑"/>
              </a:rPr>
              <a:t>10</a:t>
            </a:r>
            <a:r>
              <a:rPr lang="en-US" altLang="zh-CN" sz="2800" kern="100" baseline="30000" dirty="0">
                <a:solidFill>
                  <a:srgbClr val="0000FF"/>
                </a:solidFill>
                <a:latin typeface="Times New Roman"/>
                <a:ea typeface="华文细黑"/>
              </a:rPr>
              <a:t>3</a:t>
            </a:r>
            <a:r>
              <a:rPr lang="en-US" altLang="zh-CN" sz="2800" kern="100" dirty="0">
                <a:solidFill>
                  <a:srgbClr val="0000FF"/>
                </a:solidFill>
                <a:latin typeface="Times New Roman"/>
                <a:ea typeface="华文细黑"/>
              </a:rPr>
              <a:t>kg/m</a:t>
            </a:r>
            <a:r>
              <a:rPr lang="en-US" altLang="zh-CN" sz="2800" kern="100" baseline="30000" dirty="0">
                <a:solidFill>
                  <a:srgbClr val="0000FF"/>
                </a:solidFill>
                <a:latin typeface="Times New Roman"/>
                <a:ea typeface="华文细黑"/>
              </a:rPr>
              <a:t>3</a:t>
            </a:r>
            <a:r>
              <a:rPr lang="zh-CN" altLang="zh-CN" sz="2800" kern="100" dirty="0">
                <a:solidFill>
                  <a:srgbClr val="0000FF"/>
                </a:solidFill>
                <a:latin typeface="Times New Roman"/>
                <a:ea typeface="华文细黑"/>
                <a:cs typeface="Times New Roman"/>
              </a:rPr>
              <a:t>，则汤匙的材料为陶瓷。</a:t>
            </a:r>
            <a:endParaRPr lang="en-US" altLang="zh-CN" sz="2800" kern="100" dirty="0">
              <a:latin typeface="Times New Roman"/>
              <a:ea typeface="华文细黑"/>
            </a:endParaRPr>
          </a:p>
        </p:txBody>
      </p:sp>
      <p:sp>
        <p:nvSpPr>
          <p:cNvPr id="14" name="矩形 13"/>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graphicFrame>
        <p:nvGraphicFramePr>
          <p:cNvPr id="6" name="表格 5"/>
          <p:cNvGraphicFramePr>
            <a:graphicFrameLocks noGrp="1"/>
          </p:cNvGraphicFramePr>
          <p:nvPr/>
        </p:nvGraphicFramePr>
        <p:xfrm>
          <a:off x="974725" y="2797175"/>
          <a:ext cx="10240963" cy="1495426"/>
        </p:xfrm>
        <a:graphic>
          <a:graphicData uri="http://schemas.openxmlformats.org/drawingml/2006/table">
            <a:tbl>
              <a:tblPr/>
              <a:tblGrid>
                <a:gridCol w="2114550"/>
                <a:gridCol w="1766888"/>
                <a:gridCol w="1590675"/>
                <a:gridCol w="1589087"/>
                <a:gridCol w="1589088"/>
                <a:gridCol w="1590675"/>
              </a:tblGrid>
              <a:tr h="747713">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物质</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银</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铜</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铁</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铝</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陶瓷</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密度</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(kg/m</a:t>
                      </a:r>
                      <a:r>
                        <a:rPr kumimoji="0" lang="en-US" altLang="zh-CN" sz="2800" b="0" i="0" u="none" strike="noStrike" cap="none" normalizeH="0" baseline="30000" smtClean="0">
                          <a:ln>
                            <a:noFill/>
                          </a:ln>
                          <a:solidFill>
                            <a:schemeClr val="tx1"/>
                          </a:solidFill>
                          <a:effectLst/>
                          <a:latin typeface="Times New Roman" pitchFamily="18" charset="0"/>
                          <a:ea typeface="华文细黑" pitchFamily="2" charset="-122"/>
                          <a:cs typeface="Courier New" pitchFamily="49" charset="0"/>
                        </a:rPr>
                        <a:t>3</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10.5</a:t>
                      </a:r>
                      <a:r>
                        <a:rPr kumimoji="0" lang="en-US" altLang="zh-CN" sz="2800" b="0" i="0" u="none" strike="noStrike" cap="none" normalizeH="0" baseline="0" smtClean="0">
                          <a:ln>
                            <a:noFill/>
                          </a:ln>
                          <a:solidFill>
                            <a:schemeClr val="tx1"/>
                          </a:solidFill>
                          <a:effectLst/>
                          <a:latin typeface="宋体" charset="-122"/>
                          <a:ea typeface="华文细黑" pitchFamily="2" charset="-122"/>
                          <a:cs typeface="Times New Roman" pitchFamily="18" charset="0"/>
                        </a:rPr>
                        <a:t>×</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10</a:t>
                      </a:r>
                      <a:r>
                        <a:rPr kumimoji="0" lang="en-US" altLang="zh-CN" sz="2800" b="0" i="0" u="none" strike="noStrike" cap="none" normalizeH="0" baseline="30000" smtClean="0">
                          <a:ln>
                            <a:noFill/>
                          </a:ln>
                          <a:solidFill>
                            <a:schemeClr val="tx1"/>
                          </a:solidFill>
                          <a:effectLst/>
                          <a:latin typeface="Times New Roman" pitchFamily="18" charset="0"/>
                          <a:ea typeface="华文细黑" pitchFamily="2" charset="-122"/>
                          <a:cs typeface="Courier New" pitchFamily="49" charset="0"/>
                        </a:rPr>
                        <a:t>3</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8.9</a:t>
                      </a:r>
                      <a:r>
                        <a:rPr kumimoji="0" lang="en-US" altLang="zh-CN" sz="2800" b="0" i="0" u="none" strike="noStrike" cap="none" normalizeH="0" baseline="0" smtClean="0">
                          <a:ln>
                            <a:noFill/>
                          </a:ln>
                          <a:solidFill>
                            <a:schemeClr val="tx1"/>
                          </a:solidFill>
                          <a:effectLst/>
                          <a:latin typeface="宋体" charset="-122"/>
                          <a:ea typeface="华文细黑" pitchFamily="2" charset="-122"/>
                          <a:cs typeface="Times New Roman" pitchFamily="18" charset="0"/>
                        </a:rPr>
                        <a:t>×</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10</a:t>
                      </a:r>
                      <a:r>
                        <a:rPr kumimoji="0" lang="en-US" altLang="zh-CN" sz="2800" b="0" i="0" u="none" strike="noStrike" cap="none" normalizeH="0" baseline="30000" smtClean="0">
                          <a:ln>
                            <a:noFill/>
                          </a:ln>
                          <a:solidFill>
                            <a:schemeClr val="tx1"/>
                          </a:solidFill>
                          <a:effectLst/>
                          <a:latin typeface="Times New Roman" pitchFamily="18" charset="0"/>
                          <a:ea typeface="华文细黑" pitchFamily="2" charset="-122"/>
                          <a:cs typeface="Courier New" pitchFamily="49" charset="0"/>
                        </a:rPr>
                        <a:t>3</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7.9</a:t>
                      </a:r>
                      <a:r>
                        <a:rPr kumimoji="0" lang="en-US" altLang="zh-CN" sz="2800" b="0" i="0" u="none" strike="noStrike" cap="none" normalizeH="0" baseline="0" smtClean="0">
                          <a:ln>
                            <a:noFill/>
                          </a:ln>
                          <a:solidFill>
                            <a:schemeClr val="tx1"/>
                          </a:solidFill>
                          <a:effectLst/>
                          <a:latin typeface="宋体" charset="-122"/>
                          <a:ea typeface="华文细黑" pitchFamily="2" charset="-122"/>
                          <a:cs typeface="Times New Roman" pitchFamily="18" charset="0"/>
                        </a:rPr>
                        <a:t>×</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10</a:t>
                      </a:r>
                      <a:r>
                        <a:rPr kumimoji="0" lang="en-US" altLang="zh-CN" sz="2800" b="0" i="0" u="none" strike="noStrike" cap="none" normalizeH="0" baseline="30000" smtClean="0">
                          <a:ln>
                            <a:noFill/>
                          </a:ln>
                          <a:solidFill>
                            <a:schemeClr val="tx1"/>
                          </a:solidFill>
                          <a:effectLst/>
                          <a:latin typeface="Times New Roman" pitchFamily="18" charset="0"/>
                          <a:ea typeface="华文细黑" pitchFamily="2" charset="-122"/>
                          <a:cs typeface="Courier New" pitchFamily="49" charset="0"/>
                        </a:rPr>
                        <a:t>3</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2.7</a:t>
                      </a:r>
                      <a:r>
                        <a:rPr kumimoji="0" lang="en-US" altLang="zh-CN" sz="2800" b="0" i="0" u="none" strike="noStrike" cap="none" normalizeH="0" baseline="0" smtClean="0">
                          <a:ln>
                            <a:noFill/>
                          </a:ln>
                          <a:solidFill>
                            <a:schemeClr val="tx1"/>
                          </a:solidFill>
                          <a:effectLst/>
                          <a:latin typeface="宋体" charset="-122"/>
                          <a:ea typeface="华文细黑" pitchFamily="2" charset="-122"/>
                          <a:cs typeface="Times New Roman" pitchFamily="18" charset="0"/>
                        </a:rPr>
                        <a:t>×</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10</a:t>
                      </a:r>
                      <a:r>
                        <a:rPr kumimoji="0" lang="en-US" altLang="zh-CN" sz="2800" b="0" i="0" u="none" strike="noStrike" cap="none" normalizeH="0" baseline="30000" smtClean="0">
                          <a:ln>
                            <a:noFill/>
                          </a:ln>
                          <a:solidFill>
                            <a:schemeClr val="tx1"/>
                          </a:solidFill>
                          <a:effectLst/>
                          <a:latin typeface="Times New Roman" pitchFamily="18" charset="0"/>
                          <a:ea typeface="华文细黑" pitchFamily="2" charset="-122"/>
                          <a:cs typeface="Courier New" pitchFamily="49" charset="0"/>
                        </a:rPr>
                        <a:t>3</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2.3</a:t>
                      </a:r>
                      <a:r>
                        <a:rPr kumimoji="0" lang="en-US" altLang="zh-CN" sz="2800" b="0" i="0" u="none" strike="noStrike" cap="none" normalizeH="0" baseline="0" smtClean="0">
                          <a:ln>
                            <a:noFill/>
                          </a:ln>
                          <a:solidFill>
                            <a:schemeClr val="tx1"/>
                          </a:solidFill>
                          <a:effectLst/>
                          <a:latin typeface="宋体" charset="-122"/>
                          <a:ea typeface="华文细黑" pitchFamily="2" charset="-122"/>
                          <a:cs typeface="Times New Roman" pitchFamily="18" charset="0"/>
                        </a:rPr>
                        <a:t>×</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10</a:t>
                      </a:r>
                      <a:r>
                        <a:rPr kumimoji="0" lang="en-US" altLang="zh-CN" sz="2800" b="0" i="0" u="none" strike="noStrike" cap="none" normalizeH="0" baseline="30000" smtClean="0">
                          <a:ln>
                            <a:noFill/>
                          </a:ln>
                          <a:solidFill>
                            <a:schemeClr val="tx1"/>
                          </a:solidFill>
                          <a:effectLst/>
                          <a:latin typeface="Times New Roman" pitchFamily="18" charset="0"/>
                          <a:ea typeface="华文细黑" pitchFamily="2" charset="-122"/>
                          <a:cs typeface="Courier New" pitchFamily="49" charset="0"/>
                        </a:rPr>
                        <a:t>3</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矩形 1"/>
          <p:cNvSpPr/>
          <p:nvPr/>
        </p:nvSpPr>
        <p:spPr>
          <a:xfrm>
            <a:off x="5334000" y="2062163"/>
            <a:ext cx="444500" cy="522287"/>
          </a:xfrm>
          <a:prstGeom prst="rect">
            <a:avLst/>
          </a:prstGeom>
        </p:spPr>
        <p:txBody>
          <a:bodyPr wrap="none">
            <a:spAutoFit/>
          </a:bodyPr>
          <a:lstStyle/>
          <a:p>
            <a:pPr>
              <a:defRPr/>
            </a:pPr>
            <a:r>
              <a:rPr lang="en-US" altLang="zh-CN" sz="2800" b="1" kern="100" dirty="0">
                <a:solidFill>
                  <a:srgbClr val="C00000"/>
                </a:solidFill>
                <a:latin typeface="Times New Roman"/>
                <a:ea typeface="华文细黑"/>
              </a:rPr>
              <a:t>D</a:t>
            </a:r>
            <a:endParaRPr lang="zh-CN" altLang="en-US" sz="2800" b="1" kern="100" dirty="0">
              <a:solidFill>
                <a:srgbClr val="C00000"/>
              </a:solidFill>
              <a:latin typeface="Times New Roman"/>
              <a:ea typeface="华文细黑"/>
            </a:endParaRPr>
          </a:p>
        </p:txBody>
      </p:sp>
      <p:sp>
        <p:nvSpPr>
          <p:cNvPr id="35" name="Rectangle 21">
            <a:hlinkClick r:id="rId2"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36" name="Rectangle 21">
            <a:hlinkClick r:id="rId3"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37" name="Rectangle 21">
            <a:hlinkClick r:id="rId4"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38" name="Rectangle 21">
            <a:hlinkClick r:id="rId5"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39" name="Rectangle 21">
            <a:hlinkClick r:id="rId6"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40" name="Rectangle 21">
            <a:hlinkClick r:id="rId7"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41" name="Rectangle 21">
            <a:hlinkClick r:id="rId8"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42" name="Rectangle 21">
            <a:hlinkClick r:id="rId9"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linds(horizontal)">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6"/>
          <p:cNvSpPr>
            <a:spLocks noChangeArrowheads="1"/>
          </p:cNvSpPr>
          <p:nvPr/>
        </p:nvSpPr>
        <p:spPr bwMode="auto">
          <a:xfrm>
            <a:off x="358775" y="509588"/>
            <a:ext cx="11280775" cy="2030412"/>
          </a:xfrm>
          <a:prstGeom prst="rect">
            <a:avLst/>
          </a:prstGeom>
          <a:noFill/>
          <a:ln w="9525">
            <a:noFill/>
            <a:miter lim="800000"/>
            <a:headEnd/>
            <a:tailEnd/>
          </a:ln>
        </p:spPr>
        <p:txBody>
          <a:bodyPr>
            <a:spAutoFit/>
          </a:bodyPr>
          <a:lstStyle/>
          <a:p>
            <a:pPr marL="266700" indent="-266700" algn="just">
              <a:lnSpc>
                <a:spcPct val="150000"/>
              </a:lnSpc>
              <a:spcAft>
                <a:spcPts val="0"/>
              </a:spcAft>
              <a:tabLst>
                <a:tab pos="2340610" algn="l"/>
              </a:tabLst>
              <a:defRPr/>
            </a:pPr>
            <a:r>
              <a:rPr lang="en-US" altLang="zh-CN" sz="2800" kern="100" dirty="0">
                <a:latin typeface="Times New Roman"/>
                <a:ea typeface="华文细黑"/>
              </a:rPr>
              <a:t>4.(2015·</a:t>
            </a:r>
            <a:r>
              <a:rPr lang="zh-CN" altLang="zh-CN" sz="2800" kern="100" dirty="0">
                <a:latin typeface="Times New Roman"/>
                <a:ea typeface="华文细黑"/>
                <a:cs typeface="Times New Roman"/>
              </a:rPr>
              <a:t>枣庄</a:t>
            </a:r>
            <a:r>
              <a:rPr lang="en-US" altLang="zh-CN" sz="2800" kern="100" dirty="0">
                <a:latin typeface="Times New Roman"/>
                <a:ea typeface="华文细黑"/>
              </a:rPr>
              <a:t>)</a:t>
            </a:r>
            <a:r>
              <a:rPr lang="zh-CN" altLang="zh-CN" sz="2800" kern="100" dirty="0">
                <a:latin typeface="Times New Roman"/>
                <a:ea typeface="华文细黑"/>
                <a:cs typeface="Times New Roman"/>
              </a:rPr>
              <a:t>小明利用天平和量杯测量某种液体的密度，得到的数据如下表，他根据实验数据绘出的图象如图所示。量杯的质量与液体的密度分别是</a:t>
            </a:r>
            <a:r>
              <a:rPr lang="en-US" altLang="zh-CN" sz="2800" kern="100" dirty="0">
                <a:latin typeface="Times New Roman"/>
                <a:ea typeface="华文细黑"/>
              </a:rPr>
              <a:t>(</a:t>
            </a:r>
            <a:r>
              <a:rPr lang="zh-CN" altLang="zh-CN" sz="2800" kern="100" dirty="0">
                <a:latin typeface="Times New Roman"/>
                <a:ea typeface="华文细黑"/>
                <a:cs typeface="Times New Roman"/>
              </a:rPr>
              <a:t>　　</a:t>
            </a:r>
            <a:r>
              <a:rPr lang="en-US" altLang="zh-CN" sz="2800" kern="100" dirty="0">
                <a:latin typeface="Times New Roman"/>
                <a:ea typeface="华文细黑"/>
              </a:rPr>
              <a:t>)</a:t>
            </a:r>
          </a:p>
        </p:txBody>
      </p:sp>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graphicFrame>
        <p:nvGraphicFramePr>
          <p:cNvPr id="5" name="表格 4"/>
          <p:cNvGraphicFramePr>
            <a:graphicFrameLocks noGrp="1"/>
          </p:cNvGraphicFramePr>
          <p:nvPr/>
        </p:nvGraphicFramePr>
        <p:xfrm>
          <a:off x="2439988" y="2565400"/>
          <a:ext cx="7310437" cy="1280160"/>
        </p:xfrm>
        <a:graphic>
          <a:graphicData uri="http://schemas.openxmlformats.org/drawingml/2006/table">
            <a:tbl>
              <a:tblPr/>
              <a:tblGrid>
                <a:gridCol w="4119562"/>
                <a:gridCol w="747713"/>
                <a:gridCol w="747712"/>
                <a:gridCol w="749300"/>
                <a:gridCol w="946150"/>
              </a:tblGrid>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液体与量杯的质量</a:t>
                      </a:r>
                      <a:r>
                        <a:rPr kumimoji="0" lang="en-US" altLang="zh-CN" sz="2800" b="0" i="1"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m</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/g</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40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60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80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100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液体的体积</a:t>
                      </a:r>
                      <a:r>
                        <a:rPr kumimoji="0" lang="en-US" altLang="zh-CN" sz="2800" b="0" i="1"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V</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/cm</a:t>
                      </a:r>
                      <a:r>
                        <a:rPr kumimoji="0" lang="en-US" altLang="zh-CN" sz="2800" b="0" i="0" u="none" strike="noStrike" cap="none" normalizeH="0" baseline="30000" smtClean="0">
                          <a:ln>
                            <a:noFill/>
                          </a:ln>
                          <a:solidFill>
                            <a:schemeClr val="tx1"/>
                          </a:solidFill>
                          <a:effectLst/>
                          <a:latin typeface="Times New Roman" pitchFamily="18" charset="0"/>
                          <a:ea typeface="华文细黑" pitchFamily="2" charset="-122"/>
                          <a:cs typeface="Courier New" pitchFamily="49" charset="0"/>
                        </a:rPr>
                        <a:t>3</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20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40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60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80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2009" name="Picture 2" descr="\\李笑影\李笑影\2018科学\科学\2018中考科学\KX252.TIF"/>
          <p:cNvPicPr>
            <a:picLocks noChangeAspect="1" noChangeArrowheads="1"/>
          </p:cNvPicPr>
          <p:nvPr/>
        </p:nvPicPr>
        <p:blipFill>
          <a:blip r:embed="rId2" cstate="print"/>
          <a:srcRect/>
          <a:stretch>
            <a:fillRect/>
          </a:stretch>
        </p:blipFill>
        <p:spPr bwMode="auto">
          <a:xfrm>
            <a:off x="4508500" y="4064000"/>
            <a:ext cx="3173413" cy="2462213"/>
          </a:xfrm>
          <a:prstGeom prst="rect">
            <a:avLst/>
          </a:prstGeom>
          <a:noFill/>
          <a:ln w="9525">
            <a:noFill/>
            <a:miter lim="800000"/>
            <a:headEnd/>
            <a:tailEnd/>
          </a:ln>
        </p:spPr>
      </p:pic>
      <p:sp>
        <p:nvSpPr>
          <p:cNvPr id="20" name="矩形 16"/>
          <p:cNvSpPr>
            <a:spLocks noChangeArrowheads="1"/>
          </p:cNvSpPr>
          <p:nvPr/>
        </p:nvSpPr>
        <p:spPr bwMode="auto">
          <a:xfrm>
            <a:off x="358775" y="3862388"/>
            <a:ext cx="11169650" cy="2676525"/>
          </a:xfrm>
          <a:prstGeom prst="rect">
            <a:avLst/>
          </a:prstGeom>
          <a:noFill/>
          <a:ln w="9525">
            <a:noFill/>
            <a:miter lim="800000"/>
            <a:headEnd/>
            <a:tailEnd/>
          </a:ln>
        </p:spPr>
        <p:txBody>
          <a:bodyPr>
            <a:spAutoFit/>
          </a:bodyPr>
          <a:lstStyle/>
          <a:p>
            <a:pPr marL="250825" algn="just">
              <a:lnSpc>
                <a:spcPct val="150000"/>
              </a:lnSpc>
              <a:tabLst>
                <a:tab pos="2700338" algn="l"/>
              </a:tabLst>
            </a:pPr>
            <a:r>
              <a:rPr lang="en-US" altLang="zh-CN" sz="2800">
                <a:latin typeface="Times New Roman" pitchFamily="18" charset="0"/>
                <a:ea typeface="华文细黑" pitchFamily="2" charset="-122"/>
                <a:cs typeface="Courier New" pitchFamily="49" charset="0"/>
              </a:rPr>
              <a:t>A.20g,0.8×10</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kg/m</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  	</a:t>
            </a:r>
          </a:p>
          <a:p>
            <a:pPr marL="250825" algn="just">
              <a:lnSpc>
                <a:spcPct val="150000"/>
              </a:lnSpc>
              <a:tabLst>
                <a:tab pos="2700338" algn="l"/>
              </a:tabLst>
            </a:pPr>
            <a:r>
              <a:rPr lang="en-US" altLang="zh-CN" sz="2800">
                <a:latin typeface="Times New Roman" pitchFamily="18" charset="0"/>
                <a:ea typeface="华文细黑" pitchFamily="2" charset="-122"/>
                <a:cs typeface="Courier New" pitchFamily="49" charset="0"/>
              </a:rPr>
              <a:t>B.60g,0.8×10</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kg/m</a:t>
            </a:r>
            <a:r>
              <a:rPr lang="en-US" altLang="zh-CN" sz="2800" baseline="30000">
                <a:latin typeface="Times New Roman" pitchFamily="18" charset="0"/>
                <a:ea typeface="华文细黑" pitchFamily="2" charset="-122"/>
                <a:cs typeface="Courier New" pitchFamily="49" charset="0"/>
              </a:rPr>
              <a:t>3</a:t>
            </a:r>
            <a:endParaRPr lang="zh-CN" altLang="zh-CN" sz="2800">
              <a:latin typeface="宋体" charset="-122"/>
              <a:ea typeface="华文细黑" pitchFamily="2" charset="-122"/>
              <a:cs typeface="Courier New" pitchFamily="49" charset="0"/>
            </a:endParaRPr>
          </a:p>
          <a:p>
            <a:pPr marL="250825" algn="just">
              <a:lnSpc>
                <a:spcPct val="150000"/>
              </a:lnSpc>
              <a:tabLst>
                <a:tab pos="2700338" algn="l"/>
              </a:tabLst>
            </a:pPr>
            <a:r>
              <a:rPr lang="en-US" altLang="zh-CN" sz="2800">
                <a:latin typeface="Times New Roman" pitchFamily="18" charset="0"/>
                <a:ea typeface="华文细黑" pitchFamily="2" charset="-122"/>
                <a:cs typeface="Courier New" pitchFamily="49" charset="0"/>
              </a:rPr>
              <a:t>C.60g,1.0×10</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kg/m</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  	</a:t>
            </a:r>
          </a:p>
          <a:p>
            <a:pPr marL="250825" algn="just">
              <a:lnSpc>
                <a:spcPct val="150000"/>
              </a:lnSpc>
              <a:tabLst>
                <a:tab pos="2700338" algn="l"/>
              </a:tabLst>
            </a:pPr>
            <a:r>
              <a:rPr lang="en-US" altLang="zh-CN" sz="2800">
                <a:latin typeface="Times New Roman" pitchFamily="18" charset="0"/>
                <a:ea typeface="华文细黑" pitchFamily="2" charset="-122"/>
                <a:cs typeface="Courier New" pitchFamily="49" charset="0"/>
              </a:rPr>
              <a:t>D.20g,1.0×10</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kg/m</a:t>
            </a:r>
            <a:r>
              <a:rPr lang="en-US" altLang="zh-CN" sz="2800" baseline="30000">
                <a:latin typeface="Times New Roman" pitchFamily="18" charset="0"/>
                <a:ea typeface="华文细黑" pitchFamily="2" charset="-122"/>
                <a:cs typeface="Courier New" pitchFamily="49" charset="0"/>
              </a:rPr>
              <a:t>3</a:t>
            </a:r>
            <a:endParaRPr lang="zh-CN" altLang="zh-CN" sz="2800">
              <a:latin typeface="宋体" charset="-122"/>
              <a:ea typeface="华文细黑" pitchFamily="2" charset="-122"/>
              <a:cs typeface="Courier New" pitchFamily="49" charset="0"/>
            </a:endParaRPr>
          </a:p>
        </p:txBody>
      </p:sp>
      <p:sp>
        <p:nvSpPr>
          <p:cNvPr id="18"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9"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22"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23"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4"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5"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6"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7"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541338" y="1125538"/>
            <a:ext cx="11075987" cy="2913062"/>
          </a:xfrm>
          <a:prstGeom prst="rect">
            <a:avLst/>
          </a:prstGeom>
          <a:noFill/>
          <a:ln w="9525">
            <a:noFill/>
            <a:miter lim="800000"/>
            <a:headEnd/>
            <a:tailEnd/>
          </a:ln>
        </p:spPr>
        <p:txBody>
          <a:bodyPr>
            <a:spAutoFit/>
          </a:bodyPr>
          <a:lstStyle/>
          <a:p>
            <a:pPr algn="just">
              <a:lnSpc>
                <a:spcPts val="55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en-US" altLang="zh-CN" sz="2800">
                <a:solidFill>
                  <a:srgbClr val="0000FF"/>
                </a:solidFill>
                <a:latin typeface="Times New Roman" pitchFamily="18" charset="0"/>
                <a:ea typeface="华文细黑" pitchFamily="2" charset="-122"/>
                <a:cs typeface="Courier New" pitchFamily="49" charset="0"/>
              </a:rPr>
              <a:t>(1)</a:t>
            </a:r>
            <a:r>
              <a:rPr lang="zh-CN" altLang="zh-CN" sz="2800">
                <a:solidFill>
                  <a:srgbClr val="0000FF"/>
                </a:solidFill>
                <a:latin typeface="Times New Roman" pitchFamily="18" charset="0"/>
                <a:ea typeface="华文细黑" pitchFamily="2" charset="-122"/>
                <a:cs typeface="Times New Roman" pitchFamily="18" charset="0"/>
              </a:rPr>
              <a:t>读图及表格中数据可知，当液体体积为</a:t>
            </a:r>
            <a:r>
              <a:rPr lang="en-US" altLang="zh-CN" sz="2800">
                <a:solidFill>
                  <a:srgbClr val="0000FF"/>
                </a:solidFill>
                <a:latin typeface="Times New Roman" pitchFamily="18" charset="0"/>
                <a:ea typeface="华文细黑" pitchFamily="2" charset="-122"/>
                <a:cs typeface="Courier New" pitchFamily="49" charset="0"/>
              </a:rPr>
              <a:t>0</a:t>
            </a:r>
            <a:r>
              <a:rPr lang="zh-CN" altLang="zh-CN" sz="2800">
                <a:solidFill>
                  <a:srgbClr val="0000FF"/>
                </a:solidFill>
                <a:latin typeface="Times New Roman" pitchFamily="18" charset="0"/>
                <a:ea typeface="华文细黑" pitchFamily="2" charset="-122"/>
                <a:cs typeface="Times New Roman" pitchFamily="18" charset="0"/>
              </a:rPr>
              <a:t>时，即量杯中没有装液体时，质量</a:t>
            </a:r>
            <a:r>
              <a:rPr lang="en-US" altLang="zh-CN" sz="2800" i="1">
                <a:solidFill>
                  <a:srgbClr val="0000FF"/>
                </a:solidFill>
                <a:latin typeface="Times New Roman" pitchFamily="18" charset="0"/>
                <a:ea typeface="华文细黑" pitchFamily="2" charset="-122"/>
                <a:cs typeface="Courier New" pitchFamily="49" charset="0"/>
              </a:rPr>
              <a:t>m</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20g</a:t>
            </a:r>
            <a:r>
              <a:rPr lang="zh-CN" altLang="zh-CN" sz="2800">
                <a:solidFill>
                  <a:srgbClr val="0000FF"/>
                </a:solidFill>
                <a:latin typeface="Times New Roman" pitchFamily="18" charset="0"/>
                <a:ea typeface="华文细黑" pitchFamily="2" charset="-122"/>
                <a:cs typeface="Times New Roman" pitchFamily="18" charset="0"/>
              </a:rPr>
              <a:t>，这就是量杯的质量，</a:t>
            </a:r>
            <a:r>
              <a:rPr lang="en-US" altLang="zh-CN" sz="2800" i="1">
                <a:solidFill>
                  <a:srgbClr val="0000FF"/>
                </a:solidFill>
                <a:latin typeface="Times New Roman" pitchFamily="18" charset="0"/>
                <a:ea typeface="华文细黑" pitchFamily="2" charset="-122"/>
                <a:cs typeface="Courier New" pitchFamily="49" charset="0"/>
              </a:rPr>
              <a:t>m</a:t>
            </a:r>
            <a:r>
              <a:rPr lang="zh-CN" altLang="zh-CN" sz="2800" baseline="-25000">
                <a:solidFill>
                  <a:srgbClr val="0000FF"/>
                </a:solidFill>
                <a:latin typeface="Times New Roman" pitchFamily="18" charset="0"/>
                <a:ea typeface="华文细黑" pitchFamily="2" charset="-122"/>
                <a:cs typeface="Times New Roman" pitchFamily="18" charset="0"/>
              </a:rPr>
              <a:t>杯</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20g</a:t>
            </a:r>
            <a:r>
              <a:rPr lang="zh-CN" altLang="zh-CN" sz="2800">
                <a:solidFill>
                  <a:srgbClr val="0000FF"/>
                </a:solidFill>
                <a:latin typeface="Times New Roman" pitchFamily="18" charset="0"/>
                <a:ea typeface="华文细黑" pitchFamily="2" charset="-122"/>
                <a:cs typeface="Times New Roman" pitchFamily="18" charset="0"/>
              </a:rPr>
              <a:t>；</a:t>
            </a:r>
            <a:endParaRPr lang="zh-CN" altLang="zh-CN" sz="2800">
              <a:latin typeface="宋体" charset="-122"/>
              <a:ea typeface="华文细黑" pitchFamily="2" charset="-122"/>
              <a:cs typeface="Courier New" pitchFamily="49" charset="0"/>
            </a:endParaRPr>
          </a:p>
          <a:p>
            <a:pPr algn="just">
              <a:lnSpc>
                <a:spcPts val="5500"/>
              </a:lnSpc>
              <a:tabLst>
                <a:tab pos="2700338" algn="l"/>
              </a:tabLst>
            </a:pPr>
            <a:r>
              <a:rPr lang="en-US" altLang="zh-CN" sz="2800">
                <a:solidFill>
                  <a:srgbClr val="0000FF"/>
                </a:solidFill>
                <a:latin typeface="Times New Roman" pitchFamily="18" charset="0"/>
                <a:ea typeface="华文细黑" pitchFamily="2" charset="-122"/>
              </a:rPr>
              <a:t>(2)</a:t>
            </a:r>
            <a:r>
              <a:rPr lang="zh-CN" altLang="zh-CN" sz="2800">
                <a:solidFill>
                  <a:srgbClr val="0000FF"/>
                </a:solidFill>
                <a:latin typeface="Times New Roman" pitchFamily="18" charset="0"/>
                <a:ea typeface="华文细黑" pitchFamily="2" charset="-122"/>
              </a:rPr>
              <a:t>读图可知，当液体体积为</a:t>
            </a:r>
            <a:r>
              <a:rPr lang="en-US" altLang="zh-CN" sz="2800">
                <a:solidFill>
                  <a:srgbClr val="0000FF"/>
                </a:solidFill>
                <a:latin typeface="Times New Roman" pitchFamily="18" charset="0"/>
                <a:ea typeface="华文细黑" pitchFamily="2" charset="-122"/>
              </a:rPr>
              <a:t>60cm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时，液体质量</a:t>
            </a:r>
            <a:r>
              <a:rPr lang="en-US" altLang="zh-CN" sz="2800" i="1">
                <a:solidFill>
                  <a:srgbClr val="0000FF"/>
                </a:solidFill>
                <a:latin typeface="Times New Roman" pitchFamily="18" charset="0"/>
                <a:ea typeface="华文细黑" pitchFamily="2" charset="-122"/>
              </a:rPr>
              <a:t>m</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80g</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20g</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60g</a:t>
            </a:r>
            <a:r>
              <a:rPr lang="zh-CN" altLang="zh-CN" sz="2800">
                <a:solidFill>
                  <a:srgbClr val="0000FF"/>
                </a:solidFill>
                <a:latin typeface="Times New Roman" pitchFamily="18" charset="0"/>
                <a:ea typeface="华文细黑" pitchFamily="2" charset="-122"/>
              </a:rPr>
              <a:t>，则液体的密度：</a:t>
            </a:r>
            <a:endParaRPr lang="zh-CN" altLang="zh-CN" sz="2800">
              <a:latin typeface="宋体" charset="-122"/>
              <a:cs typeface="Courier New" pitchFamily="49" charset="0"/>
            </a:endParaRPr>
          </a:p>
        </p:txBody>
      </p:sp>
      <p:sp>
        <p:nvSpPr>
          <p:cNvPr id="9" name="矩形 8"/>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Object 83"/>
          <p:cNvGraphicFramePr>
            <a:graphicFrameLocks noChangeAspect="1"/>
          </p:cNvGraphicFramePr>
          <p:nvPr/>
        </p:nvGraphicFramePr>
        <p:xfrm>
          <a:off x="495300" y="4038600"/>
          <a:ext cx="6804025" cy="1219200"/>
        </p:xfrm>
        <a:graphic>
          <a:graphicData uri="http://schemas.openxmlformats.org/presentationml/2006/ole">
            <p:oleObj spid="_x0000_s18515" name="文档" r:id="rId3" imgW="6804739" imgH="1218685" progId="Word.Document.12">
              <p:embed/>
            </p:oleObj>
          </a:graphicData>
        </a:graphic>
      </p:graphicFrame>
      <p:sp>
        <p:nvSpPr>
          <p:cNvPr id="14" name="Rectangle 21">
            <a:hlinkClick r:id="rId4"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5" name="Rectangle 21">
            <a:hlinkClick r:id="rId5"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6" name="Rectangle 21">
            <a:hlinkClick r:id="rId6"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7" name="Rectangle 21">
            <a:hlinkClick r:id="rId7"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8" name="Rectangle 21">
            <a:hlinkClick r:id="rId8"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9" name="Rectangle 21">
            <a:hlinkClick r:id="rId9"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0" name="Rectangle 21">
            <a:hlinkClick r:id="rId10"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1" name="Rectangle 21">
            <a:hlinkClick r:id="rId11"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6"/>
          <p:cNvSpPr>
            <a:spLocks noChangeArrowheads="1"/>
          </p:cNvSpPr>
          <p:nvPr/>
        </p:nvSpPr>
        <p:spPr bwMode="auto">
          <a:xfrm>
            <a:off x="358775" y="509588"/>
            <a:ext cx="11280775" cy="2030412"/>
          </a:xfrm>
          <a:prstGeom prst="rect">
            <a:avLst/>
          </a:prstGeom>
          <a:noFill/>
          <a:ln w="9525">
            <a:noFill/>
            <a:miter lim="800000"/>
            <a:headEnd/>
            <a:tailEnd/>
          </a:ln>
        </p:spPr>
        <p:txBody>
          <a:bodyPr>
            <a:spAutoFit/>
          </a:bodyPr>
          <a:lstStyle/>
          <a:p>
            <a:pPr marL="266700" indent="-266700" algn="just">
              <a:lnSpc>
                <a:spcPct val="150000"/>
              </a:lnSpc>
              <a:spcAft>
                <a:spcPts val="0"/>
              </a:spcAft>
              <a:tabLst>
                <a:tab pos="2340610" algn="l"/>
              </a:tabLst>
              <a:defRPr/>
            </a:pPr>
            <a:r>
              <a:rPr lang="en-US" altLang="zh-CN" sz="2800" kern="100" dirty="0">
                <a:latin typeface="Times New Roman"/>
                <a:ea typeface="华文细黑"/>
              </a:rPr>
              <a:t>4.(2015·</a:t>
            </a:r>
            <a:r>
              <a:rPr lang="zh-CN" altLang="zh-CN" sz="2800" kern="100" dirty="0">
                <a:latin typeface="Times New Roman"/>
                <a:ea typeface="华文细黑"/>
                <a:cs typeface="Times New Roman"/>
              </a:rPr>
              <a:t>枣庄</a:t>
            </a:r>
            <a:r>
              <a:rPr lang="en-US" altLang="zh-CN" sz="2800" kern="100" dirty="0">
                <a:latin typeface="Times New Roman"/>
                <a:ea typeface="华文细黑"/>
              </a:rPr>
              <a:t>)</a:t>
            </a:r>
            <a:r>
              <a:rPr lang="zh-CN" altLang="zh-CN" sz="2800" kern="100" dirty="0">
                <a:latin typeface="Times New Roman"/>
                <a:ea typeface="华文细黑"/>
                <a:cs typeface="Times New Roman"/>
              </a:rPr>
              <a:t>小明利用天平和量杯测量某种液体的密度，得到的数据如下表，他根据实验数据绘出的图象如图所示。量杯的质量与液体的密度分别是</a:t>
            </a:r>
            <a:r>
              <a:rPr lang="en-US" altLang="zh-CN" sz="2800" kern="100" dirty="0">
                <a:latin typeface="Times New Roman"/>
                <a:ea typeface="华文细黑"/>
              </a:rPr>
              <a:t>(</a:t>
            </a:r>
            <a:r>
              <a:rPr lang="zh-CN" altLang="zh-CN" sz="2800" kern="100" dirty="0">
                <a:latin typeface="Times New Roman"/>
                <a:ea typeface="华文细黑"/>
                <a:cs typeface="Times New Roman"/>
              </a:rPr>
              <a:t>　　</a:t>
            </a:r>
            <a:r>
              <a:rPr lang="en-US" altLang="zh-CN" sz="2800" kern="100" dirty="0">
                <a:latin typeface="Times New Roman"/>
                <a:ea typeface="华文细黑"/>
              </a:rPr>
              <a:t>)</a:t>
            </a:r>
          </a:p>
        </p:txBody>
      </p:sp>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4"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5" name="圆角矩形 14"/>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2" name="矩形 1"/>
          <p:cNvSpPr>
            <a:spLocks noChangeArrowheads="1"/>
          </p:cNvSpPr>
          <p:nvPr/>
        </p:nvSpPr>
        <p:spPr bwMode="auto">
          <a:xfrm>
            <a:off x="2351088" y="1958975"/>
            <a:ext cx="523875" cy="519113"/>
          </a:xfrm>
          <a:prstGeom prst="rect">
            <a:avLst/>
          </a:prstGeom>
          <a:noFill/>
          <a:ln w="9525">
            <a:noFill/>
            <a:miter lim="800000"/>
            <a:headEnd/>
            <a:tailEnd/>
          </a:ln>
        </p:spPr>
        <p:txBody>
          <a:bodyPr>
            <a:spAutoFit/>
          </a:bodyPr>
          <a:lstStyle/>
          <a:p>
            <a:pPr defTabSz="1219140" fontAlgn="auto">
              <a:spcBef>
                <a:spcPts val="0"/>
              </a:spcBef>
              <a:spcAft>
                <a:spcPts val="0"/>
              </a:spcAft>
              <a:defRPr/>
            </a:pPr>
            <a:r>
              <a:rPr lang="en-US" altLang="zh-CN" sz="2800" b="1" kern="100" dirty="0">
                <a:solidFill>
                  <a:srgbClr val="C00000"/>
                </a:solidFill>
                <a:latin typeface="Times New Roman"/>
                <a:ea typeface="华文细黑"/>
                <a:cs typeface="Times New Roman"/>
              </a:rPr>
              <a:t>D</a:t>
            </a:r>
            <a:endParaRPr lang="zh-CN" altLang="en-US" sz="2800" b="1" kern="100" dirty="0">
              <a:solidFill>
                <a:srgbClr val="C00000"/>
              </a:solidFill>
              <a:latin typeface="Times New Roman"/>
              <a:ea typeface="华文细黑"/>
              <a:cs typeface="Times New Roman"/>
            </a:endParaRPr>
          </a:p>
        </p:txBody>
      </p:sp>
      <p:graphicFrame>
        <p:nvGraphicFramePr>
          <p:cNvPr id="20" name="表格 19"/>
          <p:cNvGraphicFramePr>
            <a:graphicFrameLocks noGrp="1"/>
          </p:cNvGraphicFramePr>
          <p:nvPr/>
        </p:nvGraphicFramePr>
        <p:xfrm>
          <a:off x="2439988" y="2565400"/>
          <a:ext cx="7310437" cy="1280160"/>
        </p:xfrm>
        <a:graphic>
          <a:graphicData uri="http://schemas.openxmlformats.org/drawingml/2006/table">
            <a:tbl>
              <a:tblPr/>
              <a:tblGrid>
                <a:gridCol w="4119562"/>
                <a:gridCol w="747713"/>
                <a:gridCol w="747712"/>
                <a:gridCol w="749300"/>
                <a:gridCol w="946150"/>
              </a:tblGrid>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液体与量杯的质量</a:t>
                      </a:r>
                      <a:r>
                        <a:rPr kumimoji="0" lang="en-US" altLang="zh-CN" sz="2800" b="0" i="1"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m</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/g</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40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60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80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100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液体的体积</a:t>
                      </a:r>
                      <a:r>
                        <a:rPr kumimoji="0" lang="en-US" altLang="zh-CN" sz="2800" b="0" i="1"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V</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/cm</a:t>
                      </a:r>
                      <a:r>
                        <a:rPr kumimoji="0" lang="en-US" altLang="zh-CN" sz="2800" b="0" i="0" u="none" strike="noStrike" cap="none" normalizeH="0" baseline="30000" smtClean="0">
                          <a:ln>
                            <a:noFill/>
                          </a:ln>
                          <a:solidFill>
                            <a:schemeClr val="tx1"/>
                          </a:solidFill>
                          <a:effectLst/>
                          <a:latin typeface="Times New Roman" pitchFamily="18" charset="0"/>
                          <a:ea typeface="华文细黑" pitchFamily="2" charset="-122"/>
                          <a:cs typeface="Courier New" pitchFamily="49" charset="0"/>
                        </a:rPr>
                        <a:t>3</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20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40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60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80</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5082" name="Picture 2" descr="\\李笑影\李笑影\2018科学\科学\2018中考科学\KX252.TIF"/>
          <p:cNvPicPr>
            <a:picLocks noChangeAspect="1" noChangeArrowheads="1"/>
          </p:cNvPicPr>
          <p:nvPr/>
        </p:nvPicPr>
        <p:blipFill>
          <a:blip r:embed="rId2" cstate="print"/>
          <a:srcRect/>
          <a:stretch>
            <a:fillRect/>
          </a:stretch>
        </p:blipFill>
        <p:spPr bwMode="auto">
          <a:xfrm>
            <a:off x="4508500" y="4064000"/>
            <a:ext cx="3173413" cy="2462213"/>
          </a:xfrm>
          <a:prstGeom prst="rect">
            <a:avLst/>
          </a:prstGeom>
          <a:noFill/>
          <a:ln w="9525">
            <a:noFill/>
            <a:miter lim="800000"/>
            <a:headEnd/>
            <a:tailEnd/>
          </a:ln>
        </p:spPr>
      </p:pic>
      <p:sp>
        <p:nvSpPr>
          <p:cNvPr id="28" name="矩形 16"/>
          <p:cNvSpPr>
            <a:spLocks noChangeArrowheads="1"/>
          </p:cNvSpPr>
          <p:nvPr/>
        </p:nvSpPr>
        <p:spPr bwMode="auto">
          <a:xfrm>
            <a:off x="358775" y="3862388"/>
            <a:ext cx="11169650" cy="2676525"/>
          </a:xfrm>
          <a:prstGeom prst="rect">
            <a:avLst/>
          </a:prstGeom>
          <a:noFill/>
          <a:ln w="9525">
            <a:noFill/>
            <a:miter lim="800000"/>
            <a:headEnd/>
            <a:tailEnd/>
          </a:ln>
        </p:spPr>
        <p:txBody>
          <a:bodyPr>
            <a:spAutoFit/>
          </a:bodyPr>
          <a:lstStyle/>
          <a:p>
            <a:pPr marL="250825" algn="just">
              <a:lnSpc>
                <a:spcPct val="150000"/>
              </a:lnSpc>
              <a:tabLst>
                <a:tab pos="2700338" algn="l"/>
              </a:tabLst>
            </a:pPr>
            <a:r>
              <a:rPr lang="en-US" altLang="zh-CN" sz="2800">
                <a:latin typeface="Times New Roman" pitchFamily="18" charset="0"/>
                <a:ea typeface="华文细黑" pitchFamily="2" charset="-122"/>
                <a:cs typeface="Courier New" pitchFamily="49" charset="0"/>
              </a:rPr>
              <a:t>A.20g,0.8×10</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kg/m</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  	</a:t>
            </a:r>
          </a:p>
          <a:p>
            <a:pPr marL="250825" algn="just">
              <a:lnSpc>
                <a:spcPct val="150000"/>
              </a:lnSpc>
              <a:tabLst>
                <a:tab pos="2700338" algn="l"/>
              </a:tabLst>
            </a:pPr>
            <a:r>
              <a:rPr lang="en-US" altLang="zh-CN" sz="2800">
                <a:latin typeface="Times New Roman" pitchFamily="18" charset="0"/>
                <a:ea typeface="华文细黑" pitchFamily="2" charset="-122"/>
                <a:cs typeface="Courier New" pitchFamily="49" charset="0"/>
              </a:rPr>
              <a:t>B.60g,0.8×10</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kg/m</a:t>
            </a:r>
            <a:r>
              <a:rPr lang="en-US" altLang="zh-CN" sz="2800" baseline="30000">
                <a:latin typeface="Times New Roman" pitchFamily="18" charset="0"/>
                <a:ea typeface="华文细黑" pitchFamily="2" charset="-122"/>
                <a:cs typeface="Courier New" pitchFamily="49" charset="0"/>
              </a:rPr>
              <a:t>3</a:t>
            </a:r>
            <a:endParaRPr lang="zh-CN" altLang="zh-CN" sz="2800">
              <a:latin typeface="宋体" charset="-122"/>
              <a:ea typeface="华文细黑" pitchFamily="2" charset="-122"/>
              <a:cs typeface="Courier New" pitchFamily="49" charset="0"/>
            </a:endParaRPr>
          </a:p>
          <a:p>
            <a:pPr marL="250825" algn="just">
              <a:lnSpc>
                <a:spcPct val="150000"/>
              </a:lnSpc>
              <a:tabLst>
                <a:tab pos="2700338" algn="l"/>
              </a:tabLst>
            </a:pPr>
            <a:r>
              <a:rPr lang="en-US" altLang="zh-CN" sz="2800">
                <a:latin typeface="Times New Roman" pitchFamily="18" charset="0"/>
                <a:ea typeface="华文细黑" pitchFamily="2" charset="-122"/>
                <a:cs typeface="Courier New" pitchFamily="49" charset="0"/>
              </a:rPr>
              <a:t>C.60g,1.0×10</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kg/m</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  	</a:t>
            </a:r>
          </a:p>
          <a:p>
            <a:pPr marL="250825" algn="just">
              <a:lnSpc>
                <a:spcPct val="150000"/>
              </a:lnSpc>
              <a:tabLst>
                <a:tab pos="2700338" algn="l"/>
              </a:tabLst>
            </a:pPr>
            <a:r>
              <a:rPr lang="en-US" altLang="zh-CN" sz="2800">
                <a:latin typeface="Times New Roman" pitchFamily="18" charset="0"/>
                <a:ea typeface="华文细黑" pitchFamily="2" charset="-122"/>
                <a:cs typeface="Courier New" pitchFamily="49" charset="0"/>
              </a:rPr>
              <a:t>D.20g,1.0×10</a:t>
            </a:r>
            <a:r>
              <a:rPr lang="en-US" altLang="zh-CN" sz="2800" baseline="30000">
                <a:latin typeface="Times New Roman" pitchFamily="18" charset="0"/>
                <a:ea typeface="华文细黑" pitchFamily="2" charset="-122"/>
                <a:cs typeface="Courier New" pitchFamily="49" charset="0"/>
              </a:rPr>
              <a:t>3</a:t>
            </a:r>
            <a:r>
              <a:rPr lang="en-US" altLang="zh-CN" sz="2800">
                <a:latin typeface="Times New Roman" pitchFamily="18" charset="0"/>
                <a:ea typeface="华文细黑" pitchFamily="2" charset="-122"/>
                <a:cs typeface="Courier New" pitchFamily="49" charset="0"/>
              </a:rPr>
              <a:t>kg/m</a:t>
            </a:r>
            <a:r>
              <a:rPr lang="en-US" altLang="zh-CN" sz="2800" baseline="30000">
                <a:latin typeface="Times New Roman" pitchFamily="18" charset="0"/>
                <a:ea typeface="华文细黑" pitchFamily="2" charset="-122"/>
                <a:cs typeface="Courier New" pitchFamily="49" charset="0"/>
              </a:rPr>
              <a:t>3</a:t>
            </a:r>
            <a:endParaRPr lang="zh-CN" altLang="zh-CN" sz="2800">
              <a:latin typeface="宋体" charset="-122"/>
              <a:ea typeface="华文细黑" pitchFamily="2" charset="-122"/>
              <a:cs typeface="Courier New" pitchFamily="49" charset="0"/>
            </a:endParaRPr>
          </a:p>
        </p:txBody>
      </p:sp>
      <p:sp>
        <p:nvSpPr>
          <p:cNvPr id="44"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45"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46"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47"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48"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49"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50"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51"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25" y="0"/>
            <a:ext cx="12199938" cy="68627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dirty="0">
              <a:latin typeface="+mj-ea"/>
              <a:ea typeface="+mj-ea"/>
            </a:endParaRPr>
          </a:p>
        </p:txBody>
      </p:sp>
      <p:sp>
        <p:nvSpPr>
          <p:cNvPr id="3" name="文本框 1"/>
          <p:cNvSpPr txBox="1"/>
          <p:nvPr/>
        </p:nvSpPr>
        <p:spPr>
          <a:xfrm>
            <a:off x="1725613" y="2638425"/>
            <a:ext cx="8739187" cy="1246188"/>
          </a:xfrm>
          <a:prstGeom prst="rect">
            <a:avLst/>
          </a:prstGeom>
          <a:noFill/>
        </p:spPr>
        <p:txBody>
          <a:bodyPr wrap="none" anchor="ctr">
            <a:spAutoFit/>
          </a:bodyPr>
          <a:lstStyle/>
          <a:p>
            <a:pPr algn="ctr" defTabSz="1219140" fontAlgn="auto">
              <a:lnSpc>
                <a:spcPts val="9000"/>
              </a:lnSpc>
              <a:spcBef>
                <a:spcPts val="0"/>
              </a:spcBef>
              <a:spcAft>
                <a:spcPts val="0"/>
              </a:spcAft>
              <a:defRPr/>
            </a:pPr>
            <a:r>
              <a:rPr lang="zh-CN" altLang="en-US" sz="7500" b="1" dirty="0">
                <a:solidFill>
                  <a:schemeClr val="bg1"/>
                </a:solidFill>
                <a:latin typeface="+mj-ea"/>
                <a:ea typeface="+mj-ea"/>
              </a:rPr>
              <a:t>专题一   </a:t>
            </a:r>
            <a:r>
              <a:rPr lang="zh-CN" altLang="zh-CN" sz="7500" b="1" dirty="0">
                <a:solidFill>
                  <a:schemeClr val="bg1"/>
                </a:solidFill>
                <a:latin typeface="+mj-ea"/>
                <a:ea typeface="+mj-ea"/>
              </a:rPr>
              <a:t>质量的测量</a:t>
            </a:r>
            <a:endParaRPr lang="zh-CN" altLang="en-US" sz="7500" b="1" dirty="0">
              <a:solidFill>
                <a:schemeClr val="bg1"/>
              </a:solidFill>
              <a:latin typeface="+mj-ea"/>
              <a:ea typeface="+mj-ea"/>
            </a:endParaRPr>
          </a:p>
        </p:txBody>
      </p:sp>
      <p:sp>
        <p:nvSpPr>
          <p:cNvPr id="4" name="圆角矩形 3">
            <a:hlinkClick r:id="rId2" action="ppaction://hlinksldjump"/>
          </p:cNvPr>
          <p:cNvSpPr/>
          <p:nvPr/>
        </p:nvSpPr>
        <p:spPr>
          <a:xfrm>
            <a:off x="11382375" y="6657975"/>
            <a:ext cx="808038"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chemeClr val="tx1"/>
                </a:solidFill>
                <a:latin typeface="黑体" pitchFamily="2" charset="-122"/>
              </a:rPr>
              <a:t>返回</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6"/>
          <p:cNvSpPr>
            <a:spLocks noChangeArrowheads="1"/>
          </p:cNvSpPr>
          <p:nvPr/>
        </p:nvSpPr>
        <p:spPr bwMode="auto">
          <a:xfrm>
            <a:off x="425450" y="971550"/>
            <a:ext cx="8478838" cy="4324350"/>
          </a:xfrm>
          <a:prstGeom prst="rect">
            <a:avLst/>
          </a:prstGeom>
          <a:noFill/>
          <a:ln w="9525">
            <a:noFill/>
            <a:miter lim="800000"/>
            <a:headEnd/>
            <a:tailEnd/>
          </a:ln>
        </p:spPr>
        <p:txBody>
          <a:bodyPr>
            <a:spAutoFit/>
          </a:bodyPr>
          <a:lstStyle/>
          <a:p>
            <a:pPr marL="215900" indent="-215900" algn="just">
              <a:lnSpc>
                <a:spcPts val="5500"/>
              </a:lnSpc>
              <a:tabLst>
                <a:tab pos="2700338" algn="l"/>
              </a:tabLst>
            </a:pPr>
            <a:r>
              <a:rPr lang="en-US" altLang="zh-CN" sz="2800">
                <a:latin typeface="Times New Roman" pitchFamily="18" charset="0"/>
                <a:ea typeface="华文细黑" pitchFamily="2" charset="-122"/>
                <a:cs typeface="Courier New" pitchFamily="49" charset="0"/>
              </a:rPr>
              <a:t>5.(2017·</a:t>
            </a:r>
            <a:r>
              <a:rPr lang="zh-CN" altLang="zh-CN" sz="2800">
                <a:latin typeface="Times New Roman" pitchFamily="18" charset="0"/>
                <a:ea typeface="华文细黑" pitchFamily="2" charset="-122"/>
                <a:cs typeface="Times New Roman" pitchFamily="18" charset="0"/>
              </a:rPr>
              <a:t>自贡</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甲、乙两种物质的</a:t>
            </a:r>
            <a:r>
              <a:rPr lang="en-US" altLang="zh-CN" sz="2800" i="1">
                <a:latin typeface="Times New Roman" pitchFamily="18" charset="0"/>
                <a:ea typeface="华文细黑" pitchFamily="2" charset="-122"/>
                <a:cs typeface="Courier New" pitchFamily="49" charset="0"/>
              </a:rPr>
              <a:t>m</a:t>
            </a:r>
            <a:r>
              <a:rPr lang="en-US" altLang="zh-CN" sz="2800">
                <a:latin typeface="Times New Roman" pitchFamily="18" charset="0"/>
                <a:ea typeface="华文细黑" pitchFamily="2" charset="-122"/>
                <a:cs typeface="Courier New" pitchFamily="49" charset="0"/>
              </a:rPr>
              <a:t>—</a:t>
            </a:r>
            <a:r>
              <a:rPr lang="en-US" altLang="zh-CN" sz="2800" i="1">
                <a:latin typeface="Times New Roman" pitchFamily="18" charset="0"/>
                <a:ea typeface="华文细黑" pitchFamily="2" charset="-122"/>
                <a:cs typeface="Courier New" pitchFamily="49" charset="0"/>
              </a:rPr>
              <a:t>V</a:t>
            </a:r>
            <a:r>
              <a:rPr lang="zh-CN" altLang="zh-CN" sz="2800">
                <a:latin typeface="Times New Roman" pitchFamily="18" charset="0"/>
                <a:ea typeface="华文细黑" pitchFamily="2" charset="-122"/>
                <a:cs typeface="Times New Roman" pitchFamily="18" charset="0"/>
              </a:rPr>
              <a:t>图像如图所示，分析图像可知</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　　</a:t>
            </a:r>
            <a:r>
              <a:rPr lang="en-US" altLang="zh-CN" sz="2800">
                <a:latin typeface="Times New Roman" pitchFamily="18" charset="0"/>
                <a:ea typeface="华文细黑" pitchFamily="2" charset="-122"/>
                <a:cs typeface="Courier New" pitchFamily="49" charset="0"/>
              </a:rPr>
              <a:t>)</a:t>
            </a:r>
            <a:endParaRPr lang="zh-CN" altLang="zh-CN" sz="2800">
              <a:latin typeface="宋体" charset="-122"/>
              <a:ea typeface="华文细黑" pitchFamily="2" charset="-122"/>
              <a:cs typeface="Courier New" pitchFamily="49" charset="0"/>
            </a:endParaRPr>
          </a:p>
          <a:p>
            <a:pPr marL="215900" indent="-215900" algn="just">
              <a:lnSpc>
                <a:spcPts val="5500"/>
              </a:lnSpc>
              <a:tabLst>
                <a:tab pos="2700338" algn="l"/>
              </a:tabLst>
            </a:pPr>
            <a:r>
              <a:rPr lang="en-US" altLang="zh-CN" sz="2800">
                <a:latin typeface="Times New Roman" pitchFamily="18" charset="0"/>
                <a:ea typeface="华文细黑" pitchFamily="2" charset="-122"/>
                <a:cs typeface="Courier New" pitchFamily="49" charset="0"/>
              </a:rPr>
              <a:t>A.</a:t>
            </a:r>
            <a:r>
              <a:rPr lang="zh-CN" altLang="zh-CN" sz="2800">
                <a:latin typeface="Times New Roman" pitchFamily="18" charset="0"/>
                <a:ea typeface="华文细黑" pitchFamily="2" charset="-122"/>
              </a:rPr>
              <a:t>若甲、乙的质量相等，则甲的体积较大</a:t>
            </a:r>
            <a:endParaRPr lang="zh-CN" altLang="zh-CN" sz="2800">
              <a:latin typeface="宋体" charset="-122"/>
              <a:cs typeface="Courier New" pitchFamily="49" charset="0"/>
            </a:endParaRPr>
          </a:p>
          <a:p>
            <a:pPr marL="215900" indent="-215900" algn="just">
              <a:lnSpc>
                <a:spcPts val="5500"/>
              </a:lnSpc>
              <a:tabLst>
                <a:tab pos="2700338" algn="l"/>
              </a:tabLst>
            </a:pPr>
            <a:r>
              <a:rPr lang="en-US" altLang="zh-CN" sz="2800">
                <a:latin typeface="Times New Roman" pitchFamily="18" charset="0"/>
                <a:ea typeface="华文细黑" pitchFamily="2" charset="-122"/>
              </a:rPr>
              <a:t>B.</a:t>
            </a:r>
            <a:r>
              <a:rPr lang="zh-CN" altLang="zh-CN" sz="2800">
                <a:latin typeface="Times New Roman" pitchFamily="18" charset="0"/>
                <a:ea typeface="华文细黑" pitchFamily="2" charset="-122"/>
              </a:rPr>
              <a:t>若甲、乙的体积相等，则甲的质量较小</a:t>
            </a:r>
            <a:endParaRPr lang="zh-CN" altLang="zh-CN" sz="2800">
              <a:latin typeface="宋体" charset="-122"/>
              <a:cs typeface="Courier New" pitchFamily="49" charset="0"/>
            </a:endParaRPr>
          </a:p>
          <a:p>
            <a:pPr marL="215900" indent="-215900" algn="just">
              <a:lnSpc>
                <a:spcPts val="5500"/>
              </a:lnSpc>
              <a:tabLst>
                <a:tab pos="2700338" algn="l"/>
              </a:tabLst>
            </a:pPr>
            <a:r>
              <a:rPr lang="en-US" altLang="zh-CN" sz="2800">
                <a:latin typeface="Times New Roman" pitchFamily="18" charset="0"/>
                <a:ea typeface="华文细黑" pitchFamily="2" charset="-122"/>
              </a:rPr>
              <a:t>C.</a:t>
            </a:r>
            <a:r>
              <a:rPr lang="zh-CN" altLang="zh-CN" sz="2800">
                <a:latin typeface="Times New Roman" pitchFamily="18" charset="0"/>
                <a:ea typeface="华文细黑" pitchFamily="2" charset="-122"/>
              </a:rPr>
              <a:t>两物质的密度之比为</a:t>
            </a:r>
            <a:r>
              <a:rPr lang="en-US" altLang="zh-CN" sz="2800">
                <a:latin typeface="Times New Roman" pitchFamily="18" charset="0"/>
                <a:ea typeface="华文细黑" pitchFamily="2" charset="-122"/>
              </a:rPr>
              <a:t>4</a:t>
            </a:r>
            <a:r>
              <a:rPr lang="en-US" altLang="zh-CN" sz="2800">
                <a:latin typeface="宋体" charset="-122"/>
                <a:ea typeface="华文细黑" pitchFamily="2" charset="-122"/>
              </a:rPr>
              <a:t>∶</a:t>
            </a:r>
            <a:r>
              <a:rPr lang="en-US" altLang="zh-CN" sz="2800">
                <a:latin typeface="Times New Roman" pitchFamily="18" charset="0"/>
                <a:ea typeface="华文细黑" pitchFamily="2" charset="-122"/>
              </a:rPr>
              <a:t>1</a:t>
            </a:r>
            <a:endParaRPr lang="zh-CN" altLang="zh-CN" sz="2800">
              <a:latin typeface="宋体" charset="-122"/>
              <a:cs typeface="Courier New" pitchFamily="49" charset="0"/>
            </a:endParaRPr>
          </a:p>
          <a:p>
            <a:pPr marL="215900" indent="-215900" algn="just">
              <a:lnSpc>
                <a:spcPts val="5500"/>
              </a:lnSpc>
              <a:tabLst>
                <a:tab pos="2700338" algn="l"/>
              </a:tabLst>
            </a:pPr>
            <a:r>
              <a:rPr lang="en-US" altLang="zh-CN" sz="2800">
                <a:latin typeface="Times New Roman" pitchFamily="18" charset="0"/>
                <a:ea typeface="华文细黑" pitchFamily="2" charset="-122"/>
              </a:rPr>
              <a:t>D.</a:t>
            </a:r>
            <a:r>
              <a:rPr lang="zh-CN" altLang="zh-CN" sz="2800">
                <a:latin typeface="Times New Roman" pitchFamily="18" charset="0"/>
                <a:ea typeface="华文细黑" pitchFamily="2" charset="-122"/>
              </a:rPr>
              <a:t>两物质的密度之比为</a:t>
            </a:r>
            <a:r>
              <a:rPr lang="en-US" altLang="zh-CN" sz="2800">
                <a:latin typeface="Times New Roman" pitchFamily="18" charset="0"/>
                <a:ea typeface="华文细黑" pitchFamily="2" charset="-122"/>
              </a:rPr>
              <a:t>1</a:t>
            </a:r>
            <a:r>
              <a:rPr lang="en-US" altLang="zh-CN" sz="2800">
                <a:latin typeface="宋体" charset="-122"/>
                <a:ea typeface="华文细黑" pitchFamily="2" charset="-122"/>
              </a:rPr>
              <a:t>∶</a:t>
            </a:r>
            <a:r>
              <a:rPr lang="en-US" altLang="zh-CN" sz="2800">
                <a:latin typeface="Times New Roman" pitchFamily="18" charset="0"/>
                <a:ea typeface="华文细黑" pitchFamily="2" charset="-122"/>
              </a:rPr>
              <a:t>4</a:t>
            </a:r>
            <a:endParaRPr lang="zh-CN" altLang="zh-CN" sz="2800">
              <a:latin typeface="宋体" charset="-122"/>
              <a:cs typeface="Courier New" pitchFamily="49" charset="0"/>
            </a:endParaRPr>
          </a:p>
        </p:txBody>
      </p:sp>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pic>
        <p:nvPicPr>
          <p:cNvPr id="46085" name="Picture 2" descr="\\李笑影\李笑影\2018科学\科学\2018中考科学\KX253.TIF"/>
          <p:cNvPicPr>
            <a:picLocks noChangeAspect="1" noChangeArrowheads="1"/>
          </p:cNvPicPr>
          <p:nvPr/>
        </p:nvPicPr>
        <p:blipFill>
          <a:blip r:embed="rId2" cstate="print"/>
          <a:srcRect/>
          <a:stretch>
            <a:fillRect/>
          </a:stretch>
        </p:blipFill>
        <p:spPr bwMode="auto">
          <a:xfrm>
            <a:off x="8820150" y="1217613"/>
            <a:ext cx="3014663" cy="2746375"/>
          </a:xfrm>
          <a:prstGeom prst="rect">
            <a:avLst/>
          </a:prstGeom>
          <a:noFill/>
          <a:ln w="9525">
            <a:noFill/>
            <a:miter lim="800000"/>
            <a:headEnd/>
            <a:tailEnd/>
          </a:ln>
        </p:spPr>
      </p:pic>
      <p:sp>
        <p:nvSpPr>
          <p:cNvPr id="16"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7"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8"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9"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2"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3"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4"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5"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492125" y="785813"/>
            <a:ext cx="11075988" cy="5030787"/>
          </a:xfrm>
          <a:prstGeom prst="rect">
            <a:avLst/>
          </a:prstGeom>
          <a:noFill/>
          <a:ln w="9525">
            <a:noFill/>
            <a:miter lim="800000"/>
            <a:headEnd/>
            <a:tailEnd/>
          </a:ln>
        </p:spPr>
        <p:txBody>
          <a:bodyPr>
            <a:spAutoFit/>
          </a:bodyPr>
          <a:lstStyle/>
          <a:p>
            <a:pPr algn="just">
              <a:lnSpc>
                <a:spcPts val="55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图像的横轴表示体积，纵轴表示质量。由图可知，若甲、乙的质量相等，则甲的体积较小，故</a:t>
            </a:r>
            <a:r>
              <a:rPr lang="en-US" altLang="zh-CN" sz="2800">
                <a:solidFill>
                  <a:srgbClr val="0000FF"/>
                </a:solidFill>
                <a:latin typeface="Times New Roman" pitchFamily="18" charset="0"/>
                <a:ea typeface="华文细黑" pitchFamily="2" charset="-122"/>
                <a:cs typeface="Courier New" pitchFamily="49" charset="0"/>
              </a:rPr>
              <a:t>A</a:t>
            </a:r>
            <a:r>
              <a:rPr lang="zh-CN" altLang="zh-CN" sz="2800">
                <a:solidFill>
                  <a:srgbClr val="0000FF"/>
                </a:solidFill>
                <a:latin typeface="Times New Roman" pitchFamily="18" charset="0"/>
                <a:ea typeface="华文细黑" pitchFamily="2" charset="-122"/>
                <a:cs typeface="Times New Roman" pitchFamily="18" charset="0"/>
              </a:rPr>
              <a:t>错误；</a:t>
            </a:r>
            <a:endParaRPr lang="zh-CN" altLang="zh-CN" sz="2800">
              <a:latin typeface="宋体" charset="-122"/>
              <a:ea typeface="华文细黑" pitchFamily="2" charset="-122"/>
              <a:cs typeface="Courier New" pitchFamily="49" charset="0"/>
            </a:endParaRPr>
          </a:p>
          <a:p>
            <a:pPr algn="just">
              <a:lnSpc>
                <a:spcPts val="5500"/>
              </a:lnSpc>
              <a:tabLst>
                <a:tab pos="2700338" algn="l"/>
              </a:tabLst>
            </a:pPr>
            <a:r>
              <a:rPr lang="zh-CN" altLang="zh-CN" sz="2800">
                <a:solidFill>
                  <a:srgbClr val="0000FF"/>
                </a:solidFill>
                <a:latin typeface="Times New Roman" pitchFamily="18" charset="0"/>
                <a:ea typeface="华文细黑" pitchFamily="2" charset="-122"/>
                <a:cs typeface="Courier New" pitchFamily="49" charset="0"/>
              </a:rPr>
              <a:t>若甲、乙的体积相等，则甲的质量较大，故</a:t>
            </a:r>
            <a:r>
              <a:rPr lang="en-US" altLang="zh-CN" sz="2800">
                <a:solidFill>
                  <a:srgbClr val="0000FF"/>
                </a:solidFill>
                <a:latin typeface="Times New Roman" pitchFamily="18" charset="0"/>
                <a:ea typeface="华文细黑" pitchFamily="2" charset="-122"/>
                <a:cs typeface="Times New Roman" pitchFamily="18" charset="0"/>
              </a:rPr>
              <a:t>B</a:t>
            </a:r>
            <a:r>
              <a:rPr lang="zh-CN" altLang="zh-CN" sz="2800">
                <a:solidFill>
                  <a:srgbClr val="0000FF"/>
                </a:solidFill>
                <a:latin typeface="Times New Roman" pitchFamily="18" charset="0"/>
                <a:ea typeface="华文细黑" pitchFamily="2" charset="-122"/>
                <a:cs typeface="Courier New" pitchFamily="49" charset="0"/>
              </a:rPr>
              <a:t>错误</a:t>
            </a:r>
            <a:r>
              <a:rPr lang="zh-CN" altLang="zh-CN" sz="2800">
                <a:solidFill>
                  <a:srgbClr val="0000FF"/>
                </a:solidFill>
                <a:latin typeface="Times New Roman" pitchFamily="18" charset="0"/>
                <a:ea typeface="华文细黑" pitchFamily="2" charset="-122"/>
                <a:cs typeface="Times New Roman" pitchFamily="18" charset="0"/>
              </a:rPr>
              <a:t>；</a:t>
            </a:r>
            <a:endParaRPr lang="en-US" altLang="zh-CN" sz="2800">
              <a:latin typeface="宋体" charset="-122"/>
              <a:ea typeface="华文细黑" pitchFamily="2" charset="-122"/>
              <a:cs typeface="Courier New" pitchFamily="49" charset="0"/>
            </a:endParaRPr>
          </a:p>
          <a:p>
            <a:pPr algn="just">
              <a:lnSpc>
                <a:spcPts val="5500"/>
              </a:lnSpc>
              <a:tabLst>
                <a:tab pos="2700338" algn="l"/>
              </a:tabLst>
            </a:pPr>
            <a:r>
              <a:rPr lang="zh-CN" altLang="zh-CN" sz="2800">
                <a:solidFill>
                  <a:srgbClr val="0000FF"/>
                </a:solidFill>
                <a:latin typeface="Times New Roman" pitchFamily="18" charset="0"/>
                <a:ea typeface="华文细黑" pitchFamily="2" charset="-122"/>
                <a:cs typeface="Times New Roman" pitchFamily="18" charset="0"/>
              </a:rPr>
              <a:t>当</a:t>
            </a:r>
            <a:r>
              <a:rPr lang="en-US" altLang="zh-CN" sz="2800" i="1">
                <a:solidFill>
                  <a:srgbClr val="0000FF"/>
                </a:solidFill>
                <a:latin typeface="Times New Roman" pitchFamily="18" charset="0"/>
                <a:ea typeface="华文细黑" pitchFamily="2" charset="-122"/>
              </a:rPr>
              <a:t>m</a:t>
            </a:r>
            <a:r>
              <a:rPr lang="zh-CN" altLang="zh-CN" sz="2800" baseline="-25000">
                <a:solidFill>
                  <a:srgbClr val="0000FF"/>
                </a:solidFill>
                <a:latin typeface="Times New Roman" pitchFamily="18" charset="0"/>
                <a:ea typeface="华文细黑" pitchFamily="2" charset="-122"/>
              </a:rPr>
              <a:t>甲</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20kg</a:t>
            </a:r>
            <a:r>
              <a:rPr lang="zh-CN" altLang="zh-CN" sz="2800">
                <a:solidFill>
                  <a:srgbClr val="0000FF"/>
                </a:solidFill>
                <a:latin typeface="Times New Roman" pitchFamily="18" charset="0"/>
                <a:ea typeface="华文细黑" pitchFamily="2" charset="-122"/>
              </a:rPr>
              <a:t>时，</a:t>
            </a:r>
            <a:r>
              <a:rPr lang="en-US" altLang="zh-CN" sz="2800" i="1">
                <a:solidFill>
                  <a:srgbClr val="0000FF"/>
                </a:solidFill>
                <a:latin typeface="Times New Roman" pitchFamily="18" charset="0"/>
                <a:ea typeface="华文细黑" pitchFamily="2" charset="-122"/>
              </a:rPr>
              <a:t>V</a:t>
            </a:r>
            <a:r>
              <a:rPr lang="zh-CN" altLang="zh-CN" sz="2800" baseline="-25000">
                <a:solidFill>
                  <a:srgbClr val="0000FF"/>
                </a:solidFill>
                <a:latin typeface="Times New Roman" pitchFamily="18" charset="0"/>
                <a:ea typeface="华文细黑" pitchFamily="2" charset="-122"/>
              </a:rPr>
              <a:t>甲</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4m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；当</a:t>
            </a:r>
            <a:r>
              <a:rPr lang="en-US" altLang="zh-CN" sz="2800" i="1">
                <a:solidFill>
                  <a:srgbClr val="0000FF"/>
                </a:solidFill>
                <a:latin typeface="Times New Roman" pitchFamily="18" charset="0"/>
                <a:ea typeface="华文细黑" pitchFamily="2" charset="-122"/>
              </a:rPr>
              <a:t>m</a:t>
            </a:r>
            <a:r>
              <a:rPr lang="zh-CN" altLang="zh-CN" sz="2800" baseline="-25000">
                <a:solidFill>
                  <a:srgbClr val="0000FF"/>
                </a:solidFill>
                <a:latin typeface="Times New Roman" pitchFamily="18" charset="0"/>
                <a:ea typeface="华文细黑" pitchFamily="2" charset="-122"/>
              </a:rPr>
              <a:t>乙</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10kg</a:t>
            </a:r>
            <a:r>
              <a:rPr lang="zh-CN" altLang="zh-CN" sz="2800">
                <a:solidFill>
                  <a:srgbClr val="0000FF"/>
                </a:solidFill>
                <a:latin typeface="Times New Roman" pitchFamily="18" charset="0"/>
                <a:ea typeface="华文细黑" pitchFamily="2" charset="-122"/>
              </a:rPr>
              <a:t>时，</a:t>
            </a:r>
            <a:r>
              <a:rPr lang="en-US" altLang="zh-CN" sz="2800" i="1">
                <a:solidFill>
                  <a:srgbClr val="0000FF"/>
                </a:solidFill>
                <a:latin typeface="Times New Roman" pitchFamily="18" charset="0"/>
                <a:ea typeface="华文细黑" pitchFamily="2" charset="-122"/>
              </a:rPr>
              <a:t>V</a:t>
            </a:r>
            <a:r>
              <a:rPr lang="zh-CN" altLang="zh-CN" sz="2800" baseline="-25000">
                <a:solidFill>
                  <a:srgbClr val="0000FF"/>
                </a:solidFill>
                <a:latin typeface="Times New Roman" pitchFamily="18" charset="0"/>
                <a:ea typeface="华文细黑" pitchFamily="2" charset="-122"/>
              </a:rPr>
              <a:t>乙</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8m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，则甲、乙的密度分别为：</a:t>
            </a:r>
            <a:r>
              <a:rPr lang="en-US" altLang="zh-CN" sz="2800" i="1">
                <a:solidFill>
                  <a:srgbClr val="0000FF"/>
                </a:solidFill>
                <a:latin typeface="Times New Roman" pitchFamily="18" charset="0"/>
                <a:ea typeface="华文细黑" pitchFamily="2" charset="-122"/>
              </a:rPr>
              <a:t>ρ</a:t>
            </a:r>
            <a:r>
              <a:rPr lang="zh-CN" altLang="zh-CN" sz="2800" baseline="-25000">
                <a:solidFill>
                  <a:srgbClr val="0000FF"/>
                </a:solidFill>
                <a:latin typeface="Times New Roman" pitchFamily="18" charset="0"/>
                <a:ea typeface="华文细黑" pitchFamily="2" charset="-122"/>
              </a:rPr>
              <a:t>甲</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               </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5kg/m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a:t>
            </a:r>
            <a:r>
              <a:rPr lang="en-US" altLang="zh-CN" sz="2800" i="1">
                <a:solidFill>
                  <a:srgbClr val="0000FF"/>
                </a:solidFill>
                <a:latin typeface="Times New Roman" pitchFamily="18" charset="0"/>
                <a:ea typeface="华文细黑" pitchFamily="2" charset="-122"/>
              </a:rPr>
              <a:t>ρ</a:t>
            </a:r>
            <a:r>
              <a:rPr lang="zh-CN" altLang="zh-CN" sz="2800" baseline="-25000">
                <a:solidFill>
                  <a:srgbClr val="0000FF"/>
                </a:solidFill>
                <a:latin typeface="Times New Roman" pitchFamily="18" charset="0"/>
                <a:ea typeface="华文细黑" pitchFamily="2" charset="-122"/>
              </a:rPr>
              <a:t>乙</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               </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1.25kg/m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，所以甲、乙的密度之比：</a:t>
            </a:r>
            <a:r>
              <a:rPr lang="en-US" altLang="zh-CN" sz="2800" i="1">
                <a:solidFill>
                  <a:srgbClr val="0000FF"/>
                </a:solidFill>
                <a:latin typeface="Times New Roman" pitchFamily="18" charset="0"/>
                <a:ea typeface="华文细黑" pitchFamily="2" charset="-122"/>
              </a:rPr>
              <a:t>ρ</a:t>
            </a:r>
            <a:r>
              <a:rPr lang="zh-CN" altLang="zh-CN" sz="2800" baseline="-25000">
                <a:solidFill>
                  <a:srgbClr val="0000FF"/>
                </a:solidFill>
                <a:latin typeface="Times New Roman" pitchFamily="18" charset="0"/>
                <a:ea typeface="华文细黑" pitchFamily="2" charset="-122"/>
              </a:rPr>
              <a:t>甲</a:t>
            </a:r>
            <a:r>
              <a:rPr lang="zh-CN" altLang="zh-CN" sz="2800">
                <a:solidFill>
                  <a:srgbClr val="0000FF"/>
                </a:solidFill>
                <a:latin typeface="Times New Roman" pitchFamily="18" charset="0"/>
                <a:ea typeface="华文细黑" pitchFamily="2" charset="-122"/>
              </a:rPr>
              <a:t>：</a:t>
            </a:r>
            <a:r>
              <a:rPr lang="en-US" altLang="zh-CN" sz="2800" i="1">
                <a:solidFill>
                  <a:srgbClr val="0000FF"/>
                </a:solidFill>
                <a:latin typeface="Times New Roman" pitchFamily="18" charset="0"/>
                <a:ea typeface="华文细黑" pitchFamily="2" charset="-122"/>
              </a:rPr>
              <a:t>ρ</a:t>
            </a:r>
            <a:r>
              <a:rPr lang="zh-CN" altLang="zh-CN" sz="2800" baseline="-25000">
                <a:solidFill>
                  <a:srgbClr val="0000FF"/>
                </a:solidFill>
                <a:latin typeface="Times New Roman" pitchFamily="18" charset="0"/>
                <a:ea typeface="华文细黑" pitchFamily="2" charset="-122"/>
              </a:rPr>
              <a:t>乙</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5kg/m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宋体" charset="-122"/>
                <a:ea typeface="华文细黑" pitchFamily="2" charset="-122"/>
              </a:rPr>
              <a:t>∶</a:t>
            </a:r>
            <a:r>
              <a:rPr lang="en-US" altLang="zh-CN" sz="2800">
                <a:solidFill>
                  <a:srgbClr val="0000FF"/>
                </a:solidFill>
                <a:latin typeface="Times New Roman" pitchFamily="18" charset="0"/>
                <a:ea typeface="华文细黑" pitchFamily="2" charset="-122"/>
              </a:rPr>
              <a:t>1.25kg/m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4</a:t>
            </a:r>
            <a:r>
              <a:rPr lang="zh-CN" altLang="zh-CN" sz="2800">
                <a:solidFill>
                  <a:srgbClr val="0000FF"/>
                </a:solidFill>
                <a:latin typeface="宋体" charset="-122"/>
                <a:ea typeface="华文细黑" pitchFamily="2" charset="-122"/>
              </a:rPr>
              <a:t>∶</a:t>
            </a:r>
            <a:r>
              <a:rPr lang="en-US" altLang="zh-CN" sz="2800">
                <a:solidFill>
                  <a:srgbClr val="0000FF"/>
                </a:solidFill>
                <a:latin typeface="Times New Roman" pitchFamily="18" charset="0"/>
                <a:ea typeface="华文细黑" pitchFamily="2" charset="-122"/>
              </a:rPr>
              <a:t>1</a:t>
            </a:r>
            <a:r>
              <a:rPr lang="zh-CN" altLang="zh-CN" sz="2800">
                <a:solidFill>
                  <a:srgbClr val="0000FF"/>
                </a:solidFill>
                <a:latin typeface="Times New Roman" pitchFamily="18" charset="0"/>
                <a:ea typeface="华文细黑" pitchFamily="2" charset="-122"/>
              </a:rPr>
              <a:t>，故</a:t>
            </a:r>
            <a:r>
              <a:rPr lang="en-US" altLang="zh-CN" sz="2800">
                <a:solidFill>
                  <a:srgbClr val="0000FF"/>
                </a:solidFill>
                <a:latin typeface="Times New Roman" pitchFamily="18" charset="0"/>
                <a:ea typeface="华文细黑" pitchFamily="2" charset="-122"/>
              </a:rPr>
              <a:t>C</a:t>
            </a:r>
            <a:r>
              <a:rPr lang="zh-CN" altLang="zh-CN" sz="2800">
                <a:solidFill>
                  <a:srgbClr val="0000FF"/>
                </a:solidFill>
                <a:latin typeface="Times New Roman" pitchFamily="18" charset="0"/>
                <a:ea typeface="华文细黑" pitchFamily="2" charset="-122"/>
              </a:rPr>
              <a:t>正确，</a:t>
            </a:r>
            <a:r>
              <a:rPr lang="en-US" altLang="zh-CN" sz="2800">
                <a:solidFill>
                  <a:srgbClr val="0000FF"/>
                </a:solidFill>
                <a:latin typeface="Times New Roman" pitchFamily="18" charset="0"/>
                <a:ea typeface="华文细黑" pitchFamily="2" charset="-122"/>
              </a:rPr>
              <a:t>D</a:t>
            </a:r>
            <a:r>
              <a:rPr lang="zh-CN" altLang="zh-CN" sz="2800">
                <a:solidFill>
                  <a:srgbClr val="0000FF"/>
                </a:solidFill>
                <a:latin typeface="Times New Roman" pitchFamily="18" charset="0"/>
                <a:ea typeface="华文细黑" pitchFamily="2" charset="-122"/>
              </a:rPr>
              <a:t>错误。</a:t>
            </a:r>
            <a:r>
              <a:rPr lang="zh-CN" altLang="zh-CN" sz="2800">
                <a:latin typeface="宋体" charset="-122"/>
                <a:cs typeface="Times New Roman" pitchFamily="18" charset="0"/>
              </a:rPr>
              <a:t> </a:t>
            </a:r>
            <a:endParaRPr lang="zh-CN" altLang="zh-CN" sz="2800">
              <a:latin typeface="宋体" charset="-122"/>
              <a:cs typeface="Courier New" pitchFamily="49" charset="0"/>
            </a:endParaRPr>
          </a:p>
        </p:txBody>
      </p:sp>
      <p:sp>
        <p:nvSpPr>
          <p:cNvPr id="9" name="矩形 8"/>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Object 162"/>
          <p:cNvGraphicFramePr>
            <a:graphicFrameLocks noChangeAspect="1"/>
          </p:cNvGraphicFramePr>
          <p:nvPr/>
        </p:nvGraphicFramePr>
        <p:xfrm>
          <a:off x="3113088" y="3419475"/>
          <a:ext cx="1831975" cy="1462088"/>
        </p:xfrm>
        <a:graphic>
          <a:graphicData uri="http://schemas.openxmlformats.org/presentationml/2006/ole">
            <p:oleObj spid="_x0000_s20642" name="文档" r:id="rId3" imgW="1832667" imgH="1462710" progId="Word.Document.12">
              <p:embed/>
            </p:oleObj>
          </a:graphicData>
        </a:graphic>
      </p:graphicFrame>
      <p:graphicFrame>
        <p:nvGraphicFramePr>
          <p:cNvPr id="27" name="Object 163"/>
          <p:cNvGraphicFramePr>
            <a:graphicFrameLocks noChangeAspect="1"/>
          </p:cNvGraphicFramePr>
          <p:nvPr/>
        </p:nvGraphicFramePr>
        <p:xfrm>
          <a:off x="7092950" y="3409950"/>
          <a:ext cx="1831975" cy="1462088"/>
        </p:xfrm>
        <a:graphic>
          <a:graphicData uri="http://schemas.openxmlformats.org/presentationml/2006/ole">
            <p:oleObj spid="_x0000_s20643" name="文档" r:id="rId4" imgW="1832667" imgH="1461631" progId="Word.Document.12">
              <p:embed/>
            </p:oleObj>
          </a:graphicData>
        </a:graphic>
      </p:graphicFrame>
      <p:sp>
        <p:nvSpPr>
          <p:cNvPr id="15" name="Rectangle 21">
            <a:hlinkClick r:id="rId5"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6" name="Rectangle 21">
            <a:hlinkClick r:id="rId6"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7" name="Rectangle 21">
            <a:hlinkClick r:id="rId7"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8" name="Rectangle 21">
            <a:hlinkClick r:id="rId8"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9" name="Rectangle 21">
            <a:hlinkClick r:id="rId9"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0" name="Rectangle 21">
            <a:hlinkClick r:id="rId10"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1" name="Rectangle 21">
            <a:hlinkClick r:id="rId11"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2" name="Rectangle 21">
            <a:hlinkClick r:id="rId12"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75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750"/>
                                        <p:tgtEl>
                                          <p:spTgt spid="2"/>
                                        </p:tgtEl>
                                      </p:cBhvr>
                                    </p:animEffect>
                                  </p:childTnLst>
                                </p:cTn>
                              </p:par>
                              <p:par>
                                <p:cTn id="19" presetID="3" presetClass="entr" presetSubtype="1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16"/>
          <p:cNvSpPr>
            <a:spLocks noChangeArrowheads="1"/>
          </p:cNvSpPr>
          <p:nvPr/>
        </p:nvSpPr>
        <p:spPr bwMode="auto">
          <a:xfrm>
            <a:off x="425450" y="971550"/>
            <a:ext cx="8478838" cy="4324350"/>
          </a:xfrm>
          <a:prstGeom prst="rect">
            <a:avLst/>
          </a:prstGeom>
          <a:noFill/>
          <a:ln w="9525">
            <a:noFill/>
            <a:miter lim="800000"/>
            <a:headEnd/>
            <a:tailEnd/>
          </a:ln>
        </p:spPr>
        <p:txBody>
          <a:bodyPr>
            <a:spAutoFit/>
          </a:bodyPr>
          <a:lstStyle/>
          <a:p>
            <a:pPr marL="215900" indent="-215900" algn="just">
              <a:lnSpc>
                <a:spcPts val="5500"/>
              </a:lnSpc>
              <a:tabLst>
                <a:tab pos="2700338" algn="l"/>
              </a:tabLst>
            </a:pPr>
            <a:r>
              <a:rPr lang="en-US" altLang="zh-CN" sz="2800">
                <a:latin typeface="Times New Roman" pitchFamily="18" charset="0"/>
                <a:ea typeface="华文细黑" pitchFamily="2" charset="-122"/>
                <a:cs typeface="Courier New" pitchFamily="49" charset="0"/>
              </a:rPr>
              <a:t>5.(2017·</a:t>
            </a:r>
            <a:r>
              <a:rPr lang="zh-CN" altLang="zh-CN" sz="2800">
                <a:latin typeface="Times New Roman" pitchFamily="18" charset="0"/>
                <a:ea typeface="华文细黑" pitchFamily="2" charset="-122"/>
                <a:cs typeface="Times New Roman" pitchFamily="18" charset="0"/>
              </a:rPr>
              <a:t>自贡</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甲、乙两种物质的</a:t>
            </a:r>
            <a:r>
              <a:rPr lang="en-US" altLang="zh-CN" sz="2800" i="1">
                <a:latin typeface="Times New Roman" pitchFamily="18" charset="0"/>
                <a:ea typeface="华文细黑" pitchFamily="2" charset="-122"/>
                <a:cs typeface="Courier New" pitchFamily="49" charset="0"/>
              </a:rPr>
              <a:t>m</a:t>
            </a:r>
            <a:r>
              <a:rPr lang="en-US" altLang="zh-CN" sz="2800">
                <a:latin typeface="Times New Roman" pitchFamily="18" charset="0"/>
                <a:ea typeface="华文细黑" pitchFamily="2" charset="-122"/>
                <a:cs typeface="Courier New" pitchFamily="49" charset="0"/>
              </a:rPr>
              <a:t>—</a:t>
            </a:r>
            <a:r>
              <a:rPr lang="en-US" altLang="zh-CN" sz="2800" i="1">
                <a:latin typeface="Times New Roman" pitchFamily="18" charset="0"/>
                <a:ea typeface="华文细黑" pitchFamily="2" charset="-122"/>
                <a:cs typeface="Courier New" pitchFamily="49" charset="0"/>
              </a:rPr>
              <a:t>V</a:t>
            </a:r>
            <a:r>
              <a:rPr lang="zh-CN" altLang="zh-CN" sz="2800">
                <a:latin typeface="Times New Roman" pitchFamily="18" charset="0"/>
                <a:ea typeface="华文细黑" pitchFamily="2" charset="-122"/>
                <a:cs typeface="Times New Roman" pitchFamily="18" charset="0"/>
              </a:rPr>
              <a:t>图像如图所示，分析图像可知</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　　</a:t>
            </a:r>
            <a:r>
              <a:rPr lang="en-US" altLang="zh-CN" sz="2800">
                <a:latin typeface="Times New Roman" pitchFamily="18" charset="0"/>
                <a:ea typeface="华文细黑" pitchFamily="2" charset="-122"/>
                <a:cs typeface="Courier New" pitchFamily="49" charset="0"/>
              </a:rPr>
              <a:t>)</a:t>
            </a:r>
            <a:endParaRPr lang="zh-CN" altLang="zh-CN" sz="2800">
              <a:latin typeface="宋体" charset="-122"/>
              <a:ea typeface="华文细黑" pitchFamily="2" charset="-122"/>
              <a:cs typeface="Courier New" pitchFamily="49" charset="0"/>
            </a:endParaRPr>
          </a:p>
          <a:p>
            <a:pPr marL="215900" indent="-215900" algn="just">
              <a:lnSpc>
                <a:spcPts val="5500"/>
              </a:lnSpc>
              <a:tabLst>
                <a:tab pos="2700338" algn="l"/>
              </a:tabLst>
            </a:pPr>
            <a:r>
              <a:rPr lang="en-US" altLang="zh-CN" sz="2800">
                <a:latin typeface="Times New Roman" pitchFamily="18" charset="0"/>
                <a:ea typeface="华文细黑" pitchFamily="2" charset="-122"/>
                <a:cs typeface="Courier New" pitchFamily="49" charset="0"/>
              </a:rPr>
              <a:t>A.</a:t>
            </a:r>
            <a:r>
              <a:rPr lang="zh-CN" altLang="zh-CN" sz="2800">
                <a:latin typeface="Times New Roman" pitchFamily="18" charset="0"/>
                <a:ea typeface="华文细黑" pitchFamily="2" charset="-122"/>
              </a:rPr>
              <a:t>若甲、乙的质量相等，则甲的体积较大</a:t>
            </a:r>
            <a:endParaRPr lang="zh-CN" altLang="zh-CN" sz="2800">
              <a:latin typeface="宋体" charset="-122"/>
              <a:cs typeface="Courier New" pitchFamily="49" charset="0"/>
            </a:endParaRPr>
          </a:p>
          <a:p>
            <a:pPr marL="215900" indent="-215900" algn="just">
              <a:lnSpc>
                <a:spcPts val="5500"/>
              </a:lnSpc>
              <a:tabLst>
                <a:tab pos="2700338" algn="l"/>
              </a:tabLst>
            </a:pPr>
            <a:r>
              <a:rPr lang="en-US" altLang="zh-CN" sz="2800">
                <a:latin typeface="Times New Roman" pitchFamily="18" charset="0"/>
                <a:ea typeface="华文细黑" pitchFamily="2" charset="-122"/>
              </a:rPr>
              <a:t>B.</a:t>
            </a:r>
            <a:r>
              <a:rPr lang="zh-CN" altLang="zh-CN" sz="2800">
                <a:latin typeface="Times New Roman" pitchFamily="18" charset="0"/>
                <a:ea typeface="华文细黑" pitchFamily="2" charset="-122"/>
              </a:rPr>
              <a:t>若甲、乙的体积相等，则甲的质量较小</a:t>
            </a:r>
            <a:endParaRPr lang="zh-CN" altLang="zh-CN" sz="2800">
              <a:latin typeface="宋体" charset="-122"/>
              <a:cs typeface="Courier New" pitchFamily="49" charset="0"/>
            </a:endParaRPr>
          </a:p>
          <a:p>
            <a:pPr marL="215900" indent="-215900" algn="just">
              <a:lnSpc>
                <a:spcPts val="5500"/>
              </a:lnSpc>
              <a:tabLst>
                <a:tab pos="2700338" algn="l"/>
              </a:tabLst>
            </a:pPr>
            <a:r>
              <a:rPr lang="en-US" altLang="zh-CN" sz="2800">
                <a:latin typeface="Times New Roman" pitchFamily="18" charset="0"/>
                <a:ea typeface="华文细黑" pitchFamily="2" charset="-122"/>
              </a:rPr>
              <a:t>C.</a:t>
            </a:r>
            <a:r>
              <a:rPr lang="zh-CN" altLang="zh-CN" sz="2800">
                <a:latin typeface="Times New Roman" pitchFamily="18" charset="0"/>
                <a:ea typeface="华文细黑" pitchFamily="2" charset="-122"/>
              </a:rPr>
              <a:t>两物质的密度之比为</a:t>
            </a:r>
            <a:r>
              <a:rPr lang="en-US" altLang="zh-CN" sz="2800">
                <a:latin typeface="Times New Roman" pitchFamily="18" charset="0"/>
                <a:ea typeface="华文细黑" pitchFamily="2" charset="-122"/>
              </a:rPr>
              <a:t>4</a:t>
            </a:r>
            <a:r>
              <a:rPr lang="en-US" altLang="zh-CN" sz="2800">
                <a:latin typeface="宋体" charset="-122"/>
                <a:ea typeface="华文细黑" pitchFamily="2" charset="-122"/>
              </a:rPr>
              <a:t>∶</a:t>
            </a:r>
            <a:r>
              <a:rPr lang="en-US" altLang="zh-CN" sz="2800">
                <a:latin typeface="Times New Roman" pitchFamily="18" charset="0"/>
                <a:ea typeface="华文细黑" pitchFamily="2" charset="-122"/>
              </a:rPr>
              <a:t>1</a:t>
            </a:r>
            <a:endParaRPr lang="zh-CN" altLang="zh-CN" sz="2800">
              <a:latin typeface="宋体" charset="-122"/>
              <a:cs typeface="Courier New" pitchFamily="49" charset="0"/>
            </a:endParaRPr>
          </a:p>
          <a:p>
            <a:pPr marL="215900" indent="-215900" algn="just">
              <a:lnSpc>
                <a:spcPts val="5500"/>
              </a:lnSpc>
              <a:tabLst>
                <a:tab pos="2700338" algn="l"/>
              </a:tabLst>
            </a:pPr>
            <a:r>
              <a:rPr lang="en-US" altLang="zh-CN" sz="2800">
                <a:latin typeface="Times New Roman" pitchFamily="18" charset="0"/>
                <a:ea typeface="华文细黑" pitchFamily="2" charset="-122"/>
              </a:rPr>
              <a:t>D.</a:t>
            </a:r>
            <a:r>
              <a:rPr lang="zh-CN" altLang="zh-CN" sz="2800">
                <a:latin typeface="Times New Roman" pitchFamily="18" charset="0"/>
                <a:ea typeface="华文细黑" pitchFamily="2" charset="-122"/>
              </a:rPr>
              <a:t>两物质的密度之比为</a:t>
            </a:r>
            <a:r>
              <a:rPr lang="en-US" altLang="zh-CN" sz="2800">
                <a:latin typeface="Times New Roman" pitchFamily="18" charset="0"/>
                <a:ea typeface="华文细黑" pitchFamily="2" charset="-122"/>
              </a:rPr>
              <a:t>1</a:t>
            </a:r>
            <a:r>
              <a:rPr lang="en-US" altLang="zh-CN" sz="2800">
                <a:latin typeface="宋体" charset="-122"/>
                <a:ea typeface="华文细黑" pitchFamily="2" charset="-122"/>
              </a:rPr>
              <a:t>∶</a:t>
            </a:r>
            <a:r>
              <a:rPr lang="en-US" altLang="zh-CN" sz="2800">
                <a:latin typeface="Times New Roman" pitchFamily="18" charset="0"/>
                <a:ea typeface="华文细黑" pitchFamily="2" charset="-122"/>
              </a:rPr>
              <a:t>4</a:t>
            </a:r>
            <a:endParaRPr lang="zh-CN" altLang="zh-CN" sz="2800">
              <a:latin typeface="宋体" charset="-122"/>
              <a:cs typeface="Courier New" pitchFamily="49" charset="0"/>
            </a:endParaRPr>
          </a:p>
        </p:txBody>
      </p:sp>
      <p:pic>
        <p:nvPicPr>
          <p:cNvPr id="49154" name="Picture 2" descr="\\李笑影\李笑影\2018科学\科学\2018中考科学\KX253.TIF"/>
          <p:cNvPicPr>
            <a:picLocks noChangeAspect="1" noChangeArrowheads="1"/>
          </p:cNvPicPr>
          <p:nvPr/>
        </p:nvPicPr>
        <p:blipFill>
          <a:blip r:embed="rId2" cstate="print"/>
          <a:srcRect/>
          <a:stretch>
            <a:fillRect/>
          </a:stretch>
        </p:blipFill>
        <p:spPr bwMode="auto">
          <a:xfrm>
            <a:off x="8820150" y="1290638"/>
            <a:ext cx="3014663" cy="2746375"/>
          </a:xfrm>
          <a:prstGeom prst="rect">
            <a:avLst/>
          </a:prstGeom>
          <a:noFill/>
          <a:ln w="9525">
            <a:noFill/>
            <a:miter lim="800000"/>
            <a:headEnd/>
            <a:tailEnd/>
          </a:ln>
        </p:spPr>
      </p:pic>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5"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6" name="圆角矩形 15"/>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2" name="矩形 1"/>
          <p:cNvSpPr>
            <a:spLocks noChangeArrowheads="1"/>
          </p:cNvSpPr>
          <p:nvPr/>
        </p:nvSpPr>
        <p:spPr bwMode="auto">
          <a:xfrm>
            <a:off x="3101975" y="1855788"/>
            <a:ext cx="523875" cy="519112"/>
          </a:xfrm>
          <a:prstGeom prst="rect">
            <a:avLst/>
          </a:prstGeom>
          <a:noFill/>
          <a:ln w="9525">
            <a:noFill/>
            <a:miter lim="800000"/>
            <a:headEnd/>
            <a:tailEnd/>
          </a:ln>
        </p:spPr>
        <p:txBody>
          <a:bodyPr>
            <a:spAutoFit/>
          </a:bodyPr>
          <a:lstStyle/>
          <a:p>
            <a:pPr defTabSz="1219140" fontAlgn="auto">
              <a:spcBef>
                <a:spcPts val="0"/>
              </a:spcBef>
              <a:spcAft>
                <a:spcPts val="0"/>
              </a:spcAft>
              <a:defRPr/>
            </a:pPr>
            <a:r>
              <a:rPr lang="en-US" altLang="zh-CN" sz="2800" b="1" kern="100" dirty="0">
                <a:solidFill>
                  <a:srgbClr val="C00000"/>
                </a:solidFill>
                <a:latin typeface="Times New Roman"/>
                <a:ea typeface="华文细黑"/>
                <a:cs typeface="Times New Roman"/>
              </a:rPr>
              <a:t>C</a:t>
            </a:r>
            <a:endParaRPr lang="zh-CN" altLang="en-US" sz="2800" b="1" kern="100" dirty="0">
              <a:solidFill>
                <a:srgbClr val="C00000"/>
              </a:solidFill>
              <a:latin typeface="Times New Roman"/>
              <a:ea typeface="华文细黑"/>
              <a:cs typeface="Times New Roman"/>
            </a:endParaRPr>
          </a:p>
        </p:txBody>
      </p:sp>
      <p:sp>
        <p:nvSpPr>
          <p:cNvPr id="45"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46"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47"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48"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49"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50"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51"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52"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4" name="矩形 3"/>
          <p:cNvSpPr/>
          <p:nvPr/>
        </p:nvSpPr>
        <p:spPr>
          <a:xfrm>
            <a:off x="363538" y="663575"/>
            <a:ext cx="11296650" cy="1303338"/>
          </a:xfrm>
          <a:prstGeom prst="rect">
            <a:avLst/>
          </a:prstGeom>
        </p:spPr>
        <p:txBody>
          <a:bodyPr>
            <a:spAutoFit/>
          </a:bodyPr>
          <a:lstStyle/>
          <a:p>
            <a:pPr algn="just">
              <a:lnSpc>
                <a:spcPct val="150000"/>
              </a:lnSpc>
              <a:spcAft>
                <a:spcPts val="0"/>
              </a:spcAft>
              <a:tabLst>
                <a:tab pos="2700655" algn="l"/>
              </a:tabLst>
              <a:defRPr/>
            </a:pPr>
            <a:r>
              <a:rPr lang="zh-CN" altLang="zh-CN" sz="2800" b="1" kern="100" dirty="0">
                <a:solidFill>
                  <a:srgbClr val="C00000"/>
                </a:solidFill>
                <a:latin typeface="Times New Roman"/>
                <a:ea typeface="微软雅黑"/>
                <a:cs typeface="Times New Roman"/>
              </a:rPr>
              <a:t>命题点</a:t>
            </a:r>
            <a:r>
              <a:rPr lang="en-US" altLang="zh-CN" sz="2800" b="1" kern="100" dirty="0">
                <a:solidFill>
                  <a:srgbClr val="C00000"/>
                </a:solidFill>
                <a:latin typeface="Times New Roman"/>
                <a:ea typeface="微软雅黑"/>
                <a:cs typeface="Courier New"/>
              </a:rPr>
              <a:t>3</a:t>
            </a:r>
            <a:r>
              <a:rPr lang="zh-CN" altLang="zh-CN" sz="2800" b="1" kern="100" dirty="0">
                <a:solidFill>
                  <a:srgbClr val="C00000"/>
                </a:solidFill>
                <a:latin typeface="Times New Roman"/>
                <a:ea typeface="微软雅黑"/>
                <a:cs typeface="Times New Roman"/>
              </a:rPr>
              <a:t>　密度的测量以及天平、量筒的使用</a:t>
            </a:r>
            <a:endParaRPr lang="zh-CN" altLang="zh-CN" sz="2800" kern="100" dirty="0">
              <a:latin typeface="宋体"/>
              <a:cs typeface="Courier New"/>
            </a:endParaRPr>
          </a:p>
          <a:p>
            <a:pPr algn="just">
              <a:lnSpc>
                <a:spcPct val="150000"/>
              </a:lnSpc>
              <a:spcAft>
                <a:spcPts val="0"/>
              </a:spcAft>
              <a:tabLst>
                <a:tab pos="2700655" algn="l"/>
              </a:tabLst>
              <a:defRPr/>
            </a:pPr>
            <a:r>
              <a:rPr lang="en-US" altLang="zh-CN" sz="2800" kern="100" dirty="0">
                <a:latin typeface="Times New Roman"/>
                <a:ea typeface="华文细黑"/>
                <a:cs typeface="Courier New"/>
              </a:rPr>
              <a:t>6.(2015·</a:t>
            </a:r>
            <a:r>
              <a:rPr lang="zh-CN" altLang="zh-CN" sz="2800" kern="100" dirty="0">
                <a:latin typeface="Times New Roman"/>
                <a:ea typeface="华文细黑"/>
                <a:cs typeface="Times New Roman"/>
              </a:rPr>
              <a:t>广西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测量盐水的密度</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实验中：</a:t>
            </a:r>
            <a:endParaRPr lang="zh-CN" altLang="zh-CN" sz="2800" kern="100" dirty="0">
              <a:latin typeface="宋体"/>
              <a:cs typeface="Courier New"/>
            </a:endParaRPr>
          </a:p>
        </p:txBody>
      </p:sp>
      <p:pic>
        <p:nvPicPr>
          <p:cNvPr id="84997" name="Picture 2" descr="\\李笑影\李笑影\2018科学\科学\2018中考科学\KX254.TIF"/>
          <p:cNvPicPr>
            <a:picLocks noChangeAspect="1" noChangeArrowheads="1"/>
          </p:cNvPicPr>
          <p:nvPr/>
        </p:nvPicPr>
        <p:blipFill>
          <a:blip r:embed="rId2" cstate="print"/>
          <a:srcRect/>
          <a:stretch>
            <a:fillRect/>
          </a:stretch>
        </p:blipFill>
        <p:spPr bwMode="auto">
          <a:xfrm>
            <a:off x="3127375" y="2133600"/>
            <a:ext cx="5935663" cy="2457450"/>
          </a:xfrm>
          <a:prstGeom prst="rect">
            <a:avLst/>
          </a:prstGeom>
          <a:noFill/>
          <a:ln w="9525">
            <a:noFill/>
            <a:miter lim="800000"/>
            <a:headEnd/>
            <a:tailEnd/>
          </a:ln>
        </p:spPr>
      </p:pic>
      <p:sp>
        <p:nvSpPr>
          <p:cNvPr id="22" name="矩形 21"/>
          <p:cNvSpPr/>
          <p:nvPr/>
        </p:nvSpPr>
        <p:spPr>
          <a:xfrm>
            <a:off x="363538" y="4791075"/>
            <a:ext cx="11296650" cy="1303338"/>
          </a:xfrm>
          <a:prstGeom prst="rect">
            <a:avLst/>
          </a:prstGeom>
        </p:spPr>
        <p:txBody>
          <a:bodyPr>
            <a:spAutoFit/>
          </a:bodyPr>
          <a:lstStyle/>
          <a:p>
            <a:pPr marL="250825" indent="-250825" algn="just">
              <a:lnSpc>
                <a:spcPct val="150000"/>
              </a:lnSpc>
              <a:spcAft>
                <a:spcPts val="0"/>
              </a:spcAft>
              <a:tabLst>
                <a:tab pos="2700655" algn="l"/>
              </a:tabLst>
              <a:defRPr/>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把天平放在</a:t>
            </a:r>
            <a:r>
              <a:rPr lang="zh-CN" altLang="zh-CN" sz="2800" u="sng" kern="100" dirty="0">
                <a:latin typeface="Times New Roman"/>
                <a:ea typeface="华文细黑"/>
                <a:cs typeface="Times New Roman"/>
              </a:rPr>
              <a:t>　</a:t>
            </a:r>
            <a:r>
              <a:rPr lang="en-US" altLang="zh-CN" sz="2800" u="sng" kern="100" dirty="0">
                <a:latin typeface="Times New Roman"/>
                <a:ea typeface="华文细黑"/>
                <a:cs typeface="Times New Roman"/>
              </a:rPr>
              <a:t> </a:t>
            </a:r>
            <a:r>
              <a:rPr lang="zh-CN"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桌面上，游码归零后，发现指针位置如图</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所示，此时应将平衡螺母向</a:t>
            </a:r>
            <a:r>
              <a:rPr lang="zh-CN" altLang="zh-CN" sz="2800" u="sng" kern="100" dirty="0">
                <a:latin typeface="Times New Roman"/>
                <a:ea typeface="华文细黑"/>
                <a:cs typeface="Times New Roman"/>
              </a:rPr>
              <a:t>　　</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选填</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左</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或</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右</a:t>
            </a:r>
            <a:r>
              <a:rPr lang="en-US" altLang="zh-CN" sz="2800" kern="100" spc="-100" dirty="0">
                <a:latin typeface="宋体"/>
                <a:ea typeface="华文细黑"/>
                <a:cs typeface="Times New Roman"/>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调节，直到横梁水平平衡。</a:t>
            </a:r>
            <a:endParaRPr lang="zh-CN" altLang="zh-CN" sz="2800" kern="100" spc="-100" dirty="0">
              <a:latin typeface="宋体"/>
              <a:cs typeface="Courier New"/>
            </a:endParaRPr>
          </a:p>
        </p:txBody>
      </p:sp>
      <p:sp>
        <p:nvSpPr>
          <p:cNvPr id="17"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8"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9"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23"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4"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5"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6"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7"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p:nvPr/>
        </p:nvSpPr>
        <p:spPr>
          <a:xfrm>
            <a:off x="666750" y="1701800"/>
            <a:ext cx="10856913" cy="1404938"/>
          </a:xfrm>
          <a:prstGeom prst="rect">
            <a:avLst/>
          </a:prstGeom>
        </p:spPr>
        <p:txBody>
          <a:bodyPr>
            <a:spAutoFit/>
          </a:bodyPr>
          <a:lstStyle/>
          <a:p>
            <a:pPr algn="just">
              <a:lnSpc>
                <a:spcPts val="55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天平使用时，要放在水平的桌面上；因为指针静止时指向中央刻度线的右侧，所以将平衡螺母向左移动。</a:t>
            </a:r>
            <a:endParaRPr lang="zh-CN" altLang="zh-CN" sz="2800">
              <a:latin typeface="宋体" charset="-122"/>
              <a:ea typeface="华文细黑" pitchFamily="2" charset="-122"/>
              <a:cs typeface="Courier New" pitchFamily="49" charset="0"/>
            </a:endParaRPr>
          </a:p>
        </p:txBody>
      </p:sp>
      <p:sp>
        <p:nvSpPr>
          <p:cNvPr id="13" name="Rectangle 21">
            <a:hlinkClick r:id="rId2"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4" name="Rectangle 21">
            <a:hlinkClick r:id="rId3"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5" name="Rectangle 21">
            <a:hlinkClick r:id="rId4"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6" name="Rectangle 21">
            <a:hlinkClick r:id="rId5"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7" name="Rectangle 21">
            <a:hlinkClick r:id="rId6"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8" name="Rectangle 21">
            <a:hlinkClick r:id="rId7"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9" name="Rectangle 21">
            <a:hlinkClick r:id="rId8"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0" name="Rectangle 21">
            <a:hlinkClick r:id="rId9"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4" name="矩形 3"/>
          <p:cNvSpPr/>
          <p:nvPr/>
        </p:nvSpPr>
        <p:spPr>
          <a:xfrm>
            <a:off x="363538" y="663575"/>
            <a:ext cx="11296650" cy="1303338"/>
          </a:xfrm>
          <a:prstGeom prst="rect">
            <a:avLst/>
          </a:prstGeom>
        </p:spPr>
        <p:txBody>
          <a:bodyPr>
            <a:spAutoFit/>
          </a:bodyPr>
          <a:lstStyle/>
          <a:p>
            <a:pPr algn="just">
              <a:lnSpc>
                <a:spcPct val="150000"/>
              </a:lnSpc>
              <a:spcAft>
                <a:spcPts val="0"/>
              </a:spcAft>
              <a:tabLst>
                <a:tab pos="2700655" algn="l"/>
              </a:tabLst>
              <a:defRPr/>
            </a:pPr>
            <a:r>
              <a:rPr lang="zh-CN" altLang="zh-CN" sz="2800" b="1" kern="100" dirty="0">
                <a:solidFill>
                  <a:srgbClr val="C00000"/>
                </a:solidFill>
                <a:latin typeface="Times New Roman"/>
                <a:ea typeface="微软雅黑"/>
                <a:cs typeface="Times New Roman"/>
              </a:rPr>
              <a:t>命题点</a:t>
            </a:r>
            <a:r>
              <a:rPr lang="en-US" altLang="zh-CN" sz="2800" b="1" kern="100" dirty="0">
                <a:solidFill>
                  <a:srgbClr val="C00000"/>
                </a:solidFill>
                <a:latin typeface="Times New Roman"/>
                <a:ea typeface="微软雅黑"/>
                <a:cs typeface="Courier New"/>
              </a:rPr>
              <a:t>3</a:t>
            </a:r>
            <a:r>
              <a:rPr lang="zh-CN" altLang="zh-CN" sz="2800" b="1" kern="100" dirty="0">
                <a:solidFill>
                  <a:srgbClr val="C00000"/>
                </a:solidFill>
                <a:latin typeface="Times New Roman"/>
                <a:ea typeface="微软雅黑"/>
                <a:cs typeface="Times New Roman"/>
              </a:rPr>
              <a:t>　密度的测量以及天平、量筒的使用</a:t>
            </a:r>
            <a:endParaRPr lang="zh-CN" altLang="zh-CN" sz="2800" kern="100" dirty="0">
              <a:latin typeface="宋体"/>
              <a:cs typeface="Courier New"/>
            </a:endParaRPr>
          </a:p>
          <a:p>
            <a:pPr algn="just">
              <a:lnSpc>
                <a:spcPct val="150000"/>
              </a:lnSpc>
              <a:spcAft>
                <a:spcPts val="0"/>
              </a:spcAft>
              <a:tabLst>
                <a:tab pos="2700655" algn="l"/>
              </a:tabLst>
              <a:defRPr/>
            </a:pPr>
            <a:r>
              <a:rPr lang="en-US" altLang="zh-CN" sz="2800" kern="100" dirty="0">
                <a:latin typeface="Times New Roman"/>
                <a:ea typeface="华文细黑"/>
                <a:cs typeface="Courier New"/>
              </a:rPr>
              <a:t>6.(2015·</a:t>
            </a:r>
            <a:r>
              <a:rPr lang="zh-CN" altLang="zh-CN" sz="2800" kern="100" dirty="0">
                <a:latin typeface="Times New Roman"/>
                <a:ea typeface="华文细黑"/>
                <a:cs typeface="Times New Roman"/>
              </a:rPr>
              <a:t>广西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测量盐水的密度</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实验中：</a:t>
            </a:r>
            <a:endParaRPr lang="zh-CN" altLang="zh-CN" sz="2800" kern="100" dirty="0">
              <a:latin typeface="宋体"/>
              <a:cs typeface="Courier New"/>
            </a:endParaRPr>
          </a:p>
        </p:txBody>
      </p:sp>
      <p:pic>
        <p:nvPicPr>
          <p:cNvPr id="52229" name="Picture 2" descr="\\李笑影\李笑影\2018科学\科学\2018中考科学\KX254.TIF"/>
          <p:cNvPicPr>
            <a:picLocks noChangeAspect="1" noChangeArrowheads="1"/>
          </p:cNvPicPr>
          <p:nvPr/>
        </p:nvPicPr>
        <p:blipFill>
          <a:blip r:embed="rId2" cstate="print"/>
          <a:srcRect/>
          <a:stretch>
            <a:fillRect/>
          </a:stretch>
        </p:blipFill>
        <p:spPr bwMode="auto">
          <a:xfrm>
            <a:off x="3127375" y="2133600"/>
            <a:ext cx="5935663" cy="2457450"/>
          </a:xfrm>
          <a:prstGeom prst="rect">
            <a:avLst/>
          </a:prstGeom>
          <a:noFill/>
          <a:ln w="9525">
            <a:noFill/>
            <a:miter lim="800000"/>
            <a:headEnd/>
            <a:tailEnd/>
          </a:ln>
        </p:spPr>
      </p:pic>
      <p:sp>
        <p:nvSpPr>
          <p:cNvPr id="19" name="矩形 18"/>
          <p:cNvSpPr/>
          <p:nvPr/>
        </p:nvSpPr>
        <p:spPr>
          <a:xfrm>
            <a:off x="363538" y="4791075"/>
            <a:ext cx="11296650" cy="1303338"/>
          </a:xfrm>
          <a:prstGeom prst="rect">
            <a:avLst/>
          </a:prstGeom>
        </p:spPr>
        <p:txBody>
          <a:bodyPr>
            <a:spAutoFit/>
          </a:bodyPr>
          <a:lstStyle/>
          <a:p>
            <a:pPr marL="250825" indent="-250825" algn="just">
              <a:lnSpc>
                <a:spcPct val="150000"/>
              </a:lnSpc>
              <a:spcAft>
                <a:spcPts val="0"/>
              </a:spcAft>
              <a:tabLst>
                <a:tab pos="2700655" algn="l"/>
              </a:tabLst>
              <a:defRPr/>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把天平放在</a:t>
            </a:r>
            <a:r>
              <a:rPr lang="zh-CN" altLang="zh-CN" sz="2800" u="sng" kern="100" dirty="0">
                <a:latin typeface="Times New Roman"/>
                <a:ea typeface="华文细黑"/>
                <a:cs typeface="Times New Roman"/>
              </a:rPr>
              <a:t>　</a:t>
            </a:r>
            <a:r>
              <a:rPr lang="en-US" altLang="zh-CN" sz="2800" u="sng" kern="100" dirty="0">
                <a:latin typeface="Times New Roman"/>
                <a:ea typeface="华文细黑"/>
                <a:cs typeface="Times New Roman"/>
              </a:rPr>
              <a:t> </a:t>
            </a:r>
            <a:r>
              <a:rPr lang="zh-CN"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桌面上，游码归零后，发现指针位置如图</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所示，此时应将平衡螺母向</a:t>
            </a:r>
            <a:r>
              <a:rPr lang="zh-CN" altLang="zh-CN" sz="2800" u="sng" kern="100" dirty="0">
                <a:latin typeface="Times New Roman"/>
                <a:ea typeface="华文细黑"/>
                <a:cs typeface="Times New Roman"/>
              </a:rPr>
              <a:t>　　</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选填</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左</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或</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右</a:t>
            </a:r>
            <a:r>
              <a:rPr lang="en-US" altLang="zh-CN" sz="2800" kern="100" spc="-100" dirty="0">
                <a:latin typeface="宋体"/>
                <a:ea typeface="华文细黑"/>
                <a:cs typeface="Times New Roman"/>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调节，直到横梁水平平衡。</a:t>
            </a:r>
            <a:endParaRPr lang="zh-CN" altLang="zh-CN" sz="2800" kern="100" spc="-100" dirty="0">
              <a:latin typeface="宋体"/>
              <a:cs typeface="Courier New"/>
            </a:endParaRPr>
          </a:p>
        </p:txBody>
      </p:sp>
      <p:sp>
        <p:nvSpPr>
          <p:cNvPr id="2" name="矩形 1"/>
          <p:cNvSpPr/>
          <p:nvPr/>
        </p:nvSpPr>
        <p:spPr>
          <a:xfrm>
            <a:off x="2646363" y="4867275"/>
            <a:ext cx="903287" cy="523875"/>
          </a:xfrm>
          <a:prstGeom prst="rect">
            <a:avLst/>
          </a:prstGeom>
        </p:spPr>
        <p:txBody>
          <a:bodyPr wrap="none">
            <a:spAutoFit/>
          </a:bodyPr>
          <a:lstStyle/>
          <a:p>
            <a:r>
              <a:rPr lang="zh-CN" altLang="zh-CN" sz="2800">
                <a:solidFill>
                  <a:srgbClr val="C00000"/>
                </a:solidFill>
                <a:latin typeface="Times New Roman" pitchFamily="18" charset="0"/>
                <a:ea typeface="华文细黑" pitchFamily="2" charset="-122"/>
                <a:cs typeface="Times New Roman" pitchFamily="18" charset="0"/>
              </a:rPr>
              <a:t>水平</a:t>
            </a:r>
            <a:endParaRPr lang="zh-CN" altLang="en-US" sz="2800">
              <a:solidFill>
                <a:srgbClr val="C00000"/>
              </a:solidFill>
              <a:ea typeface="华文细黑" pitchFamily="2" charset="-122"/>
              <a:cs typeface="Times New Roman" pitchFamily="18" charset="0"/>
            </a:endParaRPr>
          </a:p>
        </p:txBody>
      </p:sp>
      <p:sp>
        <p:nvSpPr>
          <p:cNvPr id="20" name="矩形 19"/>
          <p:cNvSpPr/>
          <p:nvPr/>
        </p:nvSpPr>
        <p:spPr>
          <a:xfrm>
            <a:off x="3667125" y="5514975"/>
            <a:ext cx="544513" cy="523875"/>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左</a:t>
            </a:r>
            <a:endParaRPr lang="zh-CN" altLang="en-US" sz="2800" kern="100" dirty="0">
              <a:solidFill>
                <a:srgbClr val="C00000"/>
              </a:solidFill>
              <a:latin typeface="Times New Roman"/>
              <a:ea typeface="华文细黑"/>
              <a:cs typeface="Times New Roman"/>
            </a:endParaRPr>
          </a:p>
        </p:txBody>
      </p:sp>
      <p:sp>
        <p:nvSpPr>
          <p:cNvPr id="22"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23"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24"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25"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6"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7"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8"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9"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pic>
        <p:nvPicPr>
          <p:cNvPr id="53252" name="Picture 2" descr="\\李笑影\李笑影\2018科学\科学\2018中考科学\KX254.TIF"/>
          <p:cNvPicPr>
            <a:picLocks noChangeAspect="1" noChangeArrowheads="1"/>
          </p:cNvPicPr>
          <p:nvPr/>
        </p:nvPicPr>
        <p:blipFill>
          <a:blip r:embed="rId2" cstate="print"/>
          <a:srcRect/>
          <a:stretch>
            <a:fillRect/>
          </a:stretch>
        </p:blipFill>
        <p:spPr bwMode="auto">
          <a:xfrm>
            <a:off x="3127375" y="3995738"/>
            <a:ext cx="5935663" cy="2459037"/>
          </a:xfrm>
          <a:prstGeom prst="rect">
            <a:avLst/>
          </a:prstGeom>
          <a:noFill/>
          <a:ln w="9525">
            <a:noFill/>
            <a:miter lim="800000"/>
            <a:headEnd/>
            <a:tailEnd/>
          </a:ln>
        </p:spPr>
      </p:pic>
      <p:sp>
        <p:nvSpPr>
          <p:cNvPr id="22" name="矩形 21"/>
          <p:cNvSpPr/>
          <p:nvPr/>
        </p:nvSpPr>
        <p:spPr>
          <a:xfrm>
            <a:off x="363538" y="652463"/>
            <a:ext cx="11296650" cy="3324225"/>
          </a:xfrm>
          <a:prstGeom prst="rect">
            <a:avLst/>
          </a:prstGeom>
        </p:spPr>
        <p:txBody>
          <a:bodyPr>
            <a:spAutoFit/>
          </a:bodyPr>
          <a:lstStyle/>
          <a:p>
            <a:pPr marL="355600" indent="-355600" algn="just">
              <a:lnSpc>
                <a:spcPct val="150000"/>
              </a:lnSpc>
              <a:spcAft>
                <a:spcPts val="0"/>
              </a:spcAft>
              <a:tabLst>
                <a:tab pos="2700655" algn="l"/>
              </a:tabLst>
              <a:defRPr/>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将装有适量盐水的小烧杯放在天平的左盘上，天平平衡时，所用砝码和游码在标尺上的位置如图</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所示，若小烧杯的质量为</a:t>
            </a:r>
            <a:r>
              <a:rPr lang="en-US" altLang="zh-CN" sz="2800" kern="100" dirty="0">
                <a:latin typeface="Times New Roman"/>
                <a:ea typeface="华文细黑"/>
                <a:cs typeface="Courier New"/>
              </a:rPr>
              <a:t>20g</a:t>
            </a:r>
            <a:r>
              <a:rPr lang="zh-CN" altLang="zh-CN" sz="2800" kern="100" dirty="0">
                <a:latin typeface="Times New Roman"/>
                <a:ea typeface="华文细黑"/>
                <a:cs typeface="Times New Roman"/>
              </a:rPr>
              <a:t>，则小烧杯中盐水的质量为</a:t>
            </a:r>
            <a:r>
              <a:rPr lang="en-US" altLang="zh-CN" sz="2800" u="sng" kern="100" dirty="0">
                <a:latin typeface="Times New Roman"/>
                <a:ea typeface="华文细黑"/>
                <a:cs typeface="Times New Roman"/>
              </a:rPr>
              <a:t> </a:t>
            </a:r>
            <a:r>
              <a:rPr lang="zh-CN" altLang="zh-CN" sz="2800" u="sng" kern="100" dirty="0">
                <a:latin typeface="Times New Roman"/>
                <a:ea typeface="华文细黑"/>
                <a:cs typeface="Times New Roman"/>
              </a:rPr>
              <a:t>　</a:t>
            </a:r>
            <a:r>
              <a:rPr lang="en-US" altLang="zh-CN" sz="2800" kern="100" dirty="0">
                <a:latin typeface="Times New Roman"/>
                <a:ea typeface="华文细黑"/>
                <a:cs typeface="Courier New"/>
              </a:rPr>
              <a:t>g</a:t>
            </a:r>
            <a:r>
              <a:rPr lang="zh-CN" altLang="zh-CN" sz="2800" kern="100" dirty="0">
                <a:latin typeface="Times New Roman"/>
                <a:ea typeface="华文细黑"/>
                <a:cs typeface="Times New Roman"/>
              </a:rPr>
              <a:t>。然后，将烧杯中的盐水全部倒入量筒中，液面到达的位置如图</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所示，则量筒中盐水的体积为</a:t>
            </a:r>
            <a:r>
              <a:rPr lang="zh-CN" altLang="zh-CN" sz="2800" u="sng" kern="100" dirty="0">
                <a:latin typeface="Times New Roman"/>
                <a:ea typeface="华文细黑"/>
                <a:cs typeface="Times New Roman"/>
              </a:rPr>
              <a:t>　</a:t>
            </a:r>
            <a:r>
              <a:rPr lang="en-US" altLang="zh-CN" sz="2800" u="sng" kern="100" dirty="0">
                <a:latin typeface="Times New Roman"/>
                <a:ea typeface="华文细黑"/>
                <a:cs typeface="Times New Roman"/>
              </a:rPr>
              <a:t> </a:t>
            </a:r>
            <a:r>
              <a:rPr lang="en-US" altLang="zh-CN" sz="2800" kern="100" dirty="0">
                <a:latin typeface="Times New Roman"/>
                <a:ea typeface="华文细黑"/>
                <a:cs typeface="Courier New"/>
              </a:rPr>
              <a:t>cm</a:t>
            </a:r>
            <a:r>
              <a:rPr lang="en-US" altLang="zh-CN" sz="2800" kern="100" baseline="30000" dirty="0">
                <a:latin typeface="Times New Roman"/>
                <a:ea typeface="华文细黑"/>
                <a:cs typeface="Courier New"/>
              </a:rPr>
              <a:t>3</a:t>
            </a:r>
            <a:r>
              <a:rPr lang="zh-CN" altLang="zh-CN" sz="2800" kern="100" dirty="0">
                <a:latin typeface="Times New Roman"/>
                <a:ea typeface="华文细黑"/>
                <a:cs typeface="Times New Roman"/>
              </a:rPr>
              <a:t>，由此可计算出盐水的密度为</a:t>
            </a:r>
            <a:r>
              <a:rPr lang="zh-CN" altLang="zh-CN" sz="2800" u="sng" kern="100" dirty="0">
                <a:latin typeface="Times New Roman"/>
                <a:ea typeface="华文细黑"/>
                <a:cs typeface="Times New Roman"/>
              </a:rPr>
              <a:t>　　　　</a:t>
            </a:r>
            <a:r>
              <a:rPr lang="en-US" altLang="zh-CN" sz="2800" kern="100" dirty="0">
                <a:latin typeface="Times New Roman"/>
                <a:ea typeface="华文细黑"/>
                <a:cs typeface="Courier New"/>
              </a:rPr>
              <a:t>kg/m</a:t>
            </a:r>
            <a:r>
              <a:rPr lang="en-US" altLang="zh-CN" sz="2800" kern="100" baseline="30000" dirty="0">
                <a:latin typeface="Times New Roman"/>
                <a:ea typeface="华文细黑"/>
                <a:cs typeface="Courier New"/>
              </a:rPr>
              <a:t>3</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sp>
        <p:nvSpPr>
          <p:cNvPr id="16"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7"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8"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9"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3"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4"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5"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6"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p:nvPr/>
        </p:nvSpPr>
        <p:spPr>
          <a:xfrm>
            <a:off x="603250" y="1276350"/>
            <a:ext cx="10964863" cy="3617913"/>
          </a:xfrm>
          <a:prstGeom prst="rect">
            <a:avLst/>
          </a:prstGeom>
        </p:spPr>
        <p:txBody>
          <a:bodyPr>
            <a:spAutoFit/>
          </a:bodyPr>
          <a:lstStyle/>
          <a:p>
            <a:pPr algn="just">
              <a:lnSpc>
                <a:spcPts val="55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已知烧杯</a:t>
            </a:r>
            <a:r>
              <a:rPr lang="en-US" altLang="zh-CN" sz="2800" i="1">
                <a:solidFill>
                  <a:srgbClr val="0000FF"/>
                </a:solidFill>
                <a:latin typeface="Times New Roman" pitchFamily="18" charset="0"/>
                <a:ea typeface="华文细黑" pitchFamily="2" charset="-122"/>
                <a:cs typeface="Courier New" pitchFamily="49" charset="0"/>
              </a:rPr>
              <a:t>m</a:t>
            </a:r>
            <a:r>
              <a:rPr lang="en-US" altLang="zh-CN" sz="2800" baseline="-25000">
                <a:solidFill>
                  <a:srgbClr val="0000FF"/>
                </a:solidFill>
                <a:latin typeface="Times New Roman" pitchFamily="18" charset="0"/>
                <a:ea typeface="华文细黑" pitchFamily="2" charset="-122"/>
                <a:cs typeface="Courier New" pitchFamily="49" charset="0"/>
              </a:rPr>
              <a:t>1</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20g</a:t>
            </a:r>
            <a:r>
              <a:rPr lang="zh-CN" altLang="zh-CN" sz="2800">
                <a:solidFill>
                  <a:srgbClr val="0000FF"/>
                </a:solidFill>
                <a:latin typeface="Times New Roman" pitchFamily="18" charset="0"/>
                <a:ea typeface="华文细黑" pitchFamily="2" charset="-122"/>
                <a:cs typeface="Times New Roman" pitchFamily="18" charset="0"/>
              </a:rPr>
              <a:t>，盐水和烧杯的质量为</a:t>
            </a:r>
            <a:r>
              <a:rPr lang="en-US" altLang="zh-CN" sz="2800" i="1">
                <a:solidFill>
                  <a:srgbClr val="0000FF"/>
                </a:solidFill>
                <a:latin typeface="Times New Roman" pitchFamily="18" charset="0"/>
                <a:ea typeface="华文细黑" pitchFamily="2" charset="-122"/>
                <a:cs typeface="Courier New" pitchFamily="49" charset="0"/>
              </a:rPr>
              <a:t>m</a:t>
            </a:r>
            <a:r>
              <a:rPr lang="en-US" altLang="zh-CN" sz="2800" baseline="-25000">
                <a:solidFill>
                  <a:srgbClr val="0000FF"/>
                </a:solidFill>
                <a:latin typeface="Times New Roman" pitchFamily="18" charset="0"/>
                <a:ea typeface="华文细黑" pitchFamily="2" charset="-122"/>
                <a:cs typeface="Courier New" pitchFamily="49" charset="0"/>
              </a:rPr>
              <a:t>2</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50g</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20g</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10g</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5g</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1g</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86g</a:t>
            </a:r>
            <a:r>
              <a:rPr lang="zh-CN" altLang="zh-CN" sz="2800">
                <a:solidFill>
                  <a:srgbClr val="0000FF"/>
                </a:solidFill>
                <a:latin typeface="Times New Roman" pitchFamily="18" charset="0"/>
                <a:ea typeface="华文细黑" pitchFamily="2" charset="-122"/>
                <a:cs typeface="Times New Roman" pitchFamily="18" charset="0"/>
              </a:rPr>
              <a:t>，</a:t>
            </a:r>
            <a:endParaRPr lang="zh-CN" altLang="zh-CN" sz="2800">
              <a:latin typeface="宋体" charset="-122"/>
              <a:ea typeface="华文细黑" pitchFamily="2" charset="-122"/>
              <a:cs typeface="Courier New" pitchFamily="49" charset="0"/>
            </a:endParaRPr>
          </a:p>
          <a:p>
            <a:pPr algn="just">
              <a:lnSpc>
                <a:spcPts val="5500"/>
              </a:lnSpc>
              <a:tabLst>
                <a:tab pos="2700338" algn="l"/>
              </a:tabLst>
            </a:pPr>
            <a:r>
              <a:rPr lang="zh-CN" altLang="zh-CN" sz="2800">
                <a:solidFill>
                  <a:srgbClr val="0000FF"/>
                </a:solidFill>
                <a:latin typeface="Times New Roman" pitchFamily="18" charset="0"/>
                <a:ea typeface="华文细黑" pitchFamily="2" charset="-122"/>
                <a:cs typeface="Times New Roman" pitchFamily="18" charset="0"/>
              </a:rPr>
              <a:t>量筒中盐水的质量为</a:t>
            </a:r>
            <a:r>
              <a:rPr lang="en-US" altLang="zh-CN" sz="2800" i="1">
                <a:solidFill>
                  <a:srgbClr val="0000FF"/>
                </a:solidFill>
                <a:latin typeface="Times New Roman" pitchFamily="18" charset="0"/>
                <a:ea typeface="华文细黑" pitchFamily="2" charset="-122"/>
                <a:cs typeface="Courier New" pitchFamily="49" charset="0"/>
              </a:rPr>
              <a:t>m</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rPr>
              <a:t>m</a:t>
            </a:r>
            <a:r>
              <a:rPr lang="en-US" altLang="zh-CN" sz="2800" baseline="-25000">
                <a:solidFill>
                  <a:srgbClr val="0000FF"/>
                </a:solidFill>
                <a:latin typeface="Times New Roman" pitchFamily="18" charset="0"/>
                <a:ea typeface="华文细黑" pitchFamily="2" charset="-122"/>
              </a:rPr>
              <a:t>2</a:t>
            </a:r>
            <a:r>
              <a:rPr lang="zh-CN" altLang="zh-CN" sz="2800">
                <a:solidFill>
                  <a:srgbClr val="0000FF"/>
                </a:solidFill>
                <a:latin typeface="Times New Roman" pitchFamily="18" charset="0"/>
                <a:ea typeface="华文细黑" pitchFamily="2" charset="-122"/>
              </a:rPr>
              <a:t>－</a:t>
            </a:r>
            <a:r>
              <a:rPr lang="en-US" altLang="zh-CN" sz="2800" i="1">
                <a:solidFill>
                  <a:srgbClr val="0000FF"/>
                </a:solidFill>
                <a:latin typeface="Times New Roman" pitchFamily="18" charset="0"/>
                <a:ea typeface="华文细黑" pitchFamily="2" charset="-122"/>
              </a:rPr>
              <a:t>m</a:t>
            </a:r>
            <a:r>
              <a:rPr lang="en-US" altLang="zh-CN" sz="2800" baseline="-25000">
                <a:solidFill>
                  <a:srgbClr val="0000FF"/>
                </a:solidFill>
                <a:latin typeface="Times New Roman" pitchFamily="18" charset="0"/>
                <a:ea typeface="华文细黑" pitchFamily="2" charset="-122"/>
              </a:rPr>
              <a:t>1</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86g</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20g</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66g</a:t>
            </a:r>
            <a:r>
              <a:rPr lang="zh-CN" altLang="zh-CN" sz="2800">
                <a:solidFill>
                  <a:srgbClr val="0000FF"/>
                </a:solidFill>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ts val="5500"/>
              </a:lnSpc>
              <a:tabLst>
                <a:tab pos="2700338" algn="l"/>
              </a:tabLst>
            </a:pPr>
            <a:r>
              <a:rPr lang="zh-CN" altLang="zh-CN" sz="2800">
                <a:solidFill>
                  <a:srgbClr val="0000FF"/>
                </a:solidFill>
                <a:latin typeface="Times New Roman" pitchFamily="18" charset="0"/>
                <a:ea typeface="华文细黑" pitchFamily="2" charset="-122"/>
              </a:rPr>
              <a:t>量筒中盐水的体积为</a:t>
            </a:r>
            <a:r>
              <a:rPr lang="en-US" altLang="zh-CN" sz="2800" i="1">
                <a:solidFill>
                  <a:srgbClr val="0000FF"/>
                </a:solidFill>
                <a:latin typeface="Times New Roman" pitchFamily="18" charset="0"/>
                <a:ea typeface="华文细黑" pitchFamily="2" charset="-122"/>
              </a:rPr>
              <a:t>V</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60cm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ts val="5500"/>
              </a:lnSpc>
              <a:tabLst>
                <a:tab pos="2700338" algn="l"/>
              </a:tabLst>
            </a:pPr>
            <a:r>
              <a:rPr lang="zh-CN" altLang="zh-CN" sz="2800">
                <a:solidFill>
                  <a:srgbClr val="0000FF"/>
                </a:solidFill>
                <a:latin typeface="Times New Roman" pitchFamily="18" charset="0"/>
                <a:ea typeface="华文细黑" pitchFamily="2" charset="-122"/>
              </a:rPr>
              <a:t>所以盐水的密度为</a:t>
            </a:r>
            <a:r>
              <a:rPr lang="en-US" altLang="zh-CN" sz="2800" i="1">
                <a:solidFill>
                  <a:srgbClr val="0000FF"/>
                </a:solidFill>
                <a:latin typeface="Times New Roman" pitchFamily="18" charset="0"/>
                <a:ea typeface="华文细黑" pitchFamily="2" charset="-122"/>
              </a:rPr>
              <a:t>ρ</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                  </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1.1g/cm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1.1×10</a:t>
            </a:r>
            <a:r>
              <a:rPr lang="en-US" altLang="zh-CN" sz="2800" baseline="30000">
                <a:solidFill>
                  <a:srgbClr val="0000FF"/>
                </a:solidFill>
                <a:latin typeface="Times New Roman" pitchFamily="18" charset="0"/>
                <a:ea typeface="华文细黑" pitchFamily="2" charset="-122"/>
              </a:rPr>
              <a:t>3</a:t>
            </a:r>
            <a:r>
              <a:rPr lang="en-US" altLang="zh-CN" sz="2800">
                <a:solidFill>
                  <a:srgbClr val="0000FF"/>
                </a:solidFill>
                <a:latin typeface="Times New Roman" pitchFamily="18" charset="0"/>
                <a:ea typeface="华文细黑" pitchFamily="2" charset="-122"/>
              </a:rPr>
              <a:t>kg/m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a:t>
            </a:r>
            <a:endParaRPr lang="zh-CN" altLang="zh-CN" sz="2800">
              <a:latin typeface="宋体" charset="-122"/>
              <a:cs typeface="Courier New" pitchFamily="49" charset="0"/>
            </a:endParaRPr>
          </a:p>
        </p:txBody>
      </p:sp>
      <p:graphicFrame>
        <p:nvGraphicFramePr>
          <p:cNvPr id="2" name="Object 79"/>
          <p:cNvGraphicFramePr>
            <a:graphicFrameLocks noChangeAspect="1"/>
          </p:cNvGraphicFramePr>
          <p:nvPr/>
        </p:nvGraphicFramePr>
        <p:xfrm>
          <a:off x="4121150" y="4016375"/>
          <a:ext cx="1819275" cy="1168400"/>
        </p:xfrm>
        <a:graphic>
          <a:graphicData uri="http://schemas.openxmlformats.org/presentationml/2006/ole">
            <p:oleObj spid="_x0000_s22607" name="文档" r:id="rId3" imgW="1819287" imgH="1167937" progId="Word.Document.12">
              <p:embed/>
            </p:oleObj>
          </a:graphicData>
        </a:graphic>
      </p:graphicFrame>
      <p:sp>
        <p:nvSpPr>
          <p:cNvPr id="14" name="Rectangle 21">
            <a:hlinkClick r:id="rId4"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5" name="Rectangle 21">
            <a:hlinkClick r:id="rId5"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6" name="Rectangle 21">
            <a:hlinkClick r:id="rId6"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7" name="Rectangle 21">
            <a:hlinkClick r:id="rId7"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8" name="Rectangle 21">
            <a:hlinkClick r:id="rId8"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9" name="Rectangle 21">
            <a:hlinkClick r:id="rId9"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0" name="Rectangle 21">
            <a:hlinkClick r:id="rId10"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2" name="Rectangle 21">
            <a:hlinkClick r:id="rId11"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750"/>
                                        <p:tgtEl>
                                          <p:spTgt spid="4">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750"/>
                                        <p:tgtEl>
                                          <p:spTgt spid="4">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750"/>
                                        <p:tgtEl>
                                          <p:spTgt spid="4">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linds(horizontal)">
                                      <p:cBhvr>
                                        <p:cTn id="19" dur="750"/>
                                        <p:tgtEl>
                                          <p:spTgt spid="4">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4" name="矩形 3"/>
          <p:cNvSpPr/>
          <p:nvPr/>
        </p:nvSpPr>
        <p:spPr>
          <a:xfrm>
            <a:off x="363538" y="652463"/>
            <a:ext cx="11296650" cy="3324225"/>
          </a:xfrm>
          <a:prstGeom prst="rect">
            <a:avLst/>
          </a:prstGeom>
        </p:spPr>
        <p:txBody>
          <a:bodyPr>
            <a:spAutoFit/>
          </a:bodyPr>
          <a:lstStyle/>
          <a:p>
            <a:pPr marL="355600" indent="-355600" algn="just">
              <a:lnSpc>
                <a:spcPct val="150000"/>
              </a:lnSpc>
              <a:spcAft>
                <a:spcPts val="0"/>
              </a:spcAft>
              <a:tabLst>
                <a:tab pos="2700655" algn="l"/>
              </a:tabLst>
              <a:defRPr/>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将装有适量盐水的小烧杯放在天平的左盘上，天平平衡时，所用砝码和游码在标尺上的位置如图</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所示，若小烧杯的质量为</a:t>
            </a:r>
            <a:r>
              <a:rPr lang="en-US" altLang="zh-CN" sz="2800" kern="100" dirty="0">
                <a:latin typeface="Times New Roman"/>
                <a:ea typeface="华文细黑"/>
                <a:cs typeface="Courier New"/>
              </a:rPr>
              <a:t>20g</a:t>
            </a:r>
            <a:r>
              <a:rPr lang="zh-CN" altLang="zh-CN" sz="2800" kern="100" dirty="0">
                <a:latin typeface="Times New Roman"/>
                <a:ea typeface="华文细黑"/>
                <a:cs typeface="Times New Roman"/>
              </a:rPr>
              <a:t>，则小烧杯中盐水的质量为</a:t>
            </a:r>
            <a:r>
              <a:rPr lang="en-US" altLang="zh-CN" sz="2800" u="sng" kern="100" dirty="0">
                <a:latin typeface="Times New Roman"/>
                <a:ea typeface="华文细黑"/>
                <a:cs typeface="Times New Roman"/>
              </a:rPr>
              <a:t> </a:t>
            </a:r>
            <a:r>
              <a:rPr lang="zh-CN" altLang="zh-CN" sz="2800" u="sng" kern="100" dirty="0">
                <a:latin typeface="Times New Roman"/>
                <a:ea typeface="华文细黑"/>
                <a:cs typeface="Times New Roman"/>
              </a:rPr>
              <a:t>　</a:t>
            </a:r>
            <a:r>
              <a:rPr lang="en-US" altLang="zh-CN" sz="2800" kern="100" dirty="0">
                <a:latin typeface="Times New Roman"/>
                <a:ea typeface="华文细黑"/>
                <a:cs typeface="Courier New"/>
              </a:rPr>
              <a:t>g</a:t>
            </a:r>
            <a:r>
              <a:rPr lang="zh-CN" altLang="zh-CN" sz="2800" kern="100" dirty="0">
                <a:latin typeface="Times New Roman"/>
                <a:ea typeface="华文细黑"/>
                <a:cs typeface="Times New Roman"/>
              </a:rPr>
              <a:t>。然后，将烧杯中的盐水全部倒入量筒中，液面到达的位置如图</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所示，则量筒中盐水的体积为</a:t>
            </a:r>
            <a:r>
              <a:rPr lang="zh-CN" altLang="zh-CN" sz="2800" u="sng" kern="100" dirty="0">
                <a:latin typeface="Times New Roman"/>
                <a:ea typeface="华文细黑"/>
                <a:cs typeface="Times New Roman"/>
              </a:rPr>
              <a:t>　</a:t>
            </a:r>
            <a:r>
              <a:rPr lang="en-US" altLang="zh-CN" sz="2800" u="sng" kern="100" dirty="0">
                <a:latin typeface="Times New Roman"/>
                <a:ea typeface="华文细黑"/>
                <a:cs typeface="Times New Roman"/>
              </a:rPr>
              <a:t> </a:t>
            </a:r>
            <a:r>
              <a:rPr lang="en-US" altLang="zh-CN" sz="2800" kern="100" dirty="0">
                <a:latin typeface="Times New Roman"/>
                <a:ea typeface="华文细黑"/>
                <a:cs typeface="Courier New"/>
              </a:rPr>
              <a:t>cm</a:t>
            </a:r>
            <a:r>
              <a:rPr lang="en-US" altLang="zh-CN" sz="2800" kern="100" baseline="30000" dirty="0">
                <a:latin typeface="Times New Roman"/>
                <a:ea typeface="华文细黑"/>
                <a:cs typeface="Courier New"/>
              </a:rPr>
              <a:t>3</a:t>
            </a:r>
            <a:r>
              <a:rPr lang="zh-CN" altLang="zh-CN" sz="2800" kern="100" dirty="0">
                <a:latin typeface="Times New Roman"/>
                <a:ea typeface="华文细黑"/>
                <a:cs typeface="Times New Roman"/>
              </a:rPr>
              <a:t>，由此可计算出盐水的密度为</a:t>
            </a:r>
            <a:r>
              <a:rPr lang="zh-CN" altLang="zh-CN" sz="2800" u="sng" kern="100" dirty="0">
                <a:latin typeface="Times New Roman"/>
                <a:ea typeface="华文细黑"/>
                <a:cs typeface="Times New Roman"/>
              </a:rPr>
              <a:t>　　　　</a:t>
            </a:r>
            <a:r>
              <a:rPr lang="en-US" altLang="zh-CN" sz="2800" kern="100" dirty="0">
                <a:latin typeface="Times New Roman"/>
                <a:ea typeface="华文细黑"/>
                <a:cs typeface="Courier New"/>
              </a:rPr>
              <a:t>kg/m</a:t>
            </a:r>
            <a:r>
              <a:rPr lang="en-US" altLang="zh-CN" sz="2800" kern="100" baseline="30000" dirty="0">
                <a:latin typeface="Times New Roman"/>
                <a:ea typeface="华文细黑"/>
                <a:cs typeface="Courier New"/>
              </a:rPr>
              <a:t>3</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pic>
        <p:nvPicPr>
          <p:cNvPr id="56325" name="Picture 2" descr="\\李笑影\李笑影\2018科学\科学\2018中考科学\KX254.TIF"/>
          <p:cNvPicPr>
            <a:picLocks noChangeAspect="1" noChangeArrowheads="1"/>
          </p:cNvPicPr>
          <p:nvPr/>
        </p:nvPicPr>
        <p:blipFill>
          <a:blip r:embed="rId2" cstate="print"/>
          <a:srcRect/>
          <a:stretch>
            <a:fillRect/>
          </a:stretch>
        </p:blipFill>
        <p:spPr bwMode="auto">
          <a:xfrm>
            <a:off x="3127375" y="3995738"/>
            <a:ext cx="5935663" cy="2459037"/>
          </a:xfrm>
          <a:prstGeom prst="rect">
            <a:avLst/>
          </a:prstGeom>
          <a:noFill/>
          <a:ln w="9525">
            <a:noFill/>
            <a:miter lim="800000"/>
            <a:headEnd/>
            <a:tailEnd/>
          </a:ln>
        </p:spPr>
      </p:pic>
      <p:sp>
        <p:nvSpPr>
          <p:cNvPr id="2" name="矩形 1"/>
          <p:cNvSpPr/>
          <p:nvPr/>
        </p:nvSpPr>
        <p:spPr>
          <a:xfrm>
            <a:off x="3340100" y="2052638"/>
            <a:ext cx="542925" cy="523875"/>
          </a:xfrm>
          <a:prstGeom prst="rect">
            <a:avLst/>
          </a:prstGeom>
        </p:spPr>
        <p:txBody>
          <a:bodyPr wrap="none">
            <a:spAutoFit/>
          </a:bodyPr>
          <a:lstStyle/>
          <a:p>
            <a:pPr>
              <a:defRPr/>
            </a:pPr>
            <a:r>
              <a:rPr lang="en-US" altLang="zh-CN" sz="2800" kern="100" dirty="0">
                <a:solidFill>
                  <a:srgbClr val="C00000"/>
                </a:solidFill>
                <a:latin typeface="Times New Roman"/>
                <a:ea typeface="华文细黑"/>
                <a:cs typeface="Times New Roman"/>
              </a:rPr>
              <a:t>66</a:t>
            </a:r>
            <a:endParaRPr lang="zh-CN" altLang="en-US" sz="2800" kern="100" dirty="0">
              <a:solidFill>
                <a:srgbClr val="C00000"/>
              </a:solidFill>
              <a:latin typeface="Times New Roman"/>
              <a:ea typeface="华文细黑"/>
              <a:cs typeface="Times New Roman"/>
            </a:endParaRPr>
          </a:p>
        </p:txBody>
      </p:sp>
      <p:sp>
        <p:nvSpPr>
          <p:cNvPr id="19" name="矩形 18"/>
          <p:cNvSpPr/>
          <p:nvPr/>
        </p:nvSpPr>
        <p:spPr>
          <a:xfrm>
            <a:off x="8266113" y="2700338"/>
            <a:ext cx="542925" cy="523875"/>
          </a:xfrm>
          <a:prstGeom prst="rect">
            <a:avLst/>
          </a:prstGeom>
        </p:spPr>
        <p:txBody>
          <a:bodyPr wrap="none">
            <a:spAutoFit/>
          </a:bodyPr>
          <a:lstStyle/>
          <a:p>
            <a:pPr>
              <a:defRPr/>
            </a:pPr>
            <a:r>
              <a:rPr lang="en-US" altLang="zh-CN" sz="2800" kern="100" dirty="0">
                <a:solidFill>
                  <a:srgbClr val="C00000"/>
                </a:solidFill>
                <a:latin typeface="Times New Roman"/>
                <a:ea typeface="华文细黑"/>
                <a:cs typeface="Times New Roman"/>
              </a:rPr>
              <a:t>60</a:t>
            </a:r>
            <a:endParaRPr lang="zh-CN" altLang="en-US" sz="2800" kern="100" dirty="0">
              <a:solidFill>
                <a:srgbClr val="C00000"/>
              </a:solidFill>
              <a:latin typeface="Times New Roman"/>
              <a:ea typeface="华文细黑"/>
              <a:cs typeface="Times New Roman"/>
            </a:endParaRPr>
          </a:p>
        </p:txBody>
      </p:sp>
      <p:sp>
        <p:nvSpPr>
          <p:cNvPr id="22" name="矩形 21"/>
          <p:cNvSpPr/>
          <p:nvPr/>
        </p:nvSpPr>
        <p:spPr>
          <a:xfrm>
            <a:off x="3255963" y="3338513"/>
            <a:ext cx="1471612" cy="523875"/>
          </a:xfrm>
          <a:prstGeom prst="rect">
            <a:avLst/>
          </a:prstGeom>
        </p:spPr>
        <p:txBody>
          <a:bodyPr wrap="none">
            <a:spAutoFit/>
          </a:bodyPr>
          <a:lstStyle/>
          <a:p>
            <a:pPr>
              <a:defRPr/>
            </a:pPr>
            <a:r>
              <a:rPr lang="en-US" altLang="zh-CN" sz="2800" kern="100" dirty="0">
                <a:solidFill>
                  <a:srgbClr val="C00000"/>
                </a:solidFill>
                <a:latin typeface="Times New Roman"/>
                <a:ea typeface="华文细黑"/>
              </a:rPr>
              <a:t>1.1</a:t>
            </a:r>
            <a:r>
              <a:rPr lang="en-US" altLang="zh-CN" sz="2800" kern="100" dirty="0">
                <a:solidFill>
                  <a:srgbClr val="C00000"/>
                </a:solidFill>
                <a:latin typeface="宋体"/>
                <a:ea typeface="华文细黑"/>
                <a:cs typeface="Times New Roman"/>
              </a:rPr>
              <a:t>×</a:t>
            </a:r>
            <a:r>
              <a:rPr lang="en-US" altLang="zh-CN" sz="2800" kern="100" dirty="0">
                <a:solidFill>
                  <a:srgbClr val="C00000"/>
                </a:solidFill>
                <a:latin typeface="Times New Roman"/>
                <a:ea typeface="华文细黑"/>
              </a:rPr>
              <a:t>10</a:t>
            </a:r>
            <a:r>
              <a:rPr lang="en-US" altLang="zh-CN" sz="2800" kern="100" baseline="30000" dirty="0">
                <a:solidFill>
                  <a:srgbClr val="C00000"/>
                </a:solidFill>
                <a:latin typeface="Times New Roman"/>
                <a:ea typeface="华文细黑"/>
              </a:rPr>
              <a:t>3</a:t>
            </a:r>
            <a:endParaRPr lang="zh-CN" altLang="en-US" sz="2800" kern="100" dirty="0">
              <a:solidFill>
                <a:srgbClr val="C00000"/>
              </a:solidFill>
              <a:latin typeface="Times New Roman"/>
              <a:ea typeface="华文细黑"/>
              <a:cs typeface="Times New Roman"/>
            </a:endParaRPr>
          </a:p>
        </p:txBody>
      </p:sp>
      <p:sp>
        <p:nvSpPr>
          <p:cNvPr id="23"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24"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25"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26"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7"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8"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9"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30"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4" name="矩形 3"/>
          <p:cNvSpPr/>
          <p:nvPr/>
        </p:nvSpPr>
        <p:spPr>
          <a:xfrm>
            <a:off x="414338" y="1112838"/>
            <a:ext cx="11298237" cy="2913062"/>
          </a:xfrm>
          <a:prstGeom prst="rect">
            <a:avLst/>
          </a:prstGeom>
        </p:spPr>
        <p:txBody>
          <a:bodyPr>
            <a:spAutoFit/>
          </a:bodyPr>
          <a:lstStyle/>
          <a:p>
            <a:pPr marL="355600" indent="-355600" algn="just">
              <a:lnSpc>
                <a:spcPts val="5500"/>
              </a:lnSpc>
              <a:tabLst>
                <a:tab pos="2700338" algn="l"/>
              </a:tabLst>
            </a:pPr>
            <a:r>
              <a:rPr lang="en-US" altLang="zh-CN" sz="2800">
                <a:latin typeface="Times New Roman" pitchFamily="18" charset="0"/>
                <a:ea typeface="华文细黑" pitchFamily="2" charset="-122"/>
                <a:cs typeface="Courier New" pitchFamily="49" charset="0"/>
              </a:rPr>
              <a:t>(3)</a:t>
            </a:r>
            <a:r>
              <a:rPr lang="zh-CN" altLang="zh-CN" sz="2800">
                <a:latin typeface="Times New Roman" pitchFamily="18" charset="0"/>
                <a:ea typeface="华文细黑" pitchFamily="2" charset="-122"/>
                <a:cs typeface="Times New Roman" pitchFamily="18" charset="0"/>
              </a:rPr>
              <a:t>此次实验操作测得的盐水密度值偏</a:t>
            </a:r>
            <a:r>
              <a:rPr lang="zh-CN" altLang="zh-CN" sz="2800" u="sng">
                <a:latin typeface="Times New Roman" pitchFamily="18" charset="0"/>
                <a:ea typeface="华文细黑" pitchFamily="2" charset="-122"/>
                <a:cs typeface="Courier New" pitchFamily="49" charset="0"/>
              </a:rPr>
              <a:t>　　</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选填</a:t>
            </a:r>
            <a:r>
              <a:rPr lang="en-US" altLang="zh-CN" sz="2800">
                <a:latin typeface="宋体" charset="-122"/>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大</a:t>
            </a:r>
            <a:r>
              <a:rPr lang="en-US" altLang="zh-CN" sz="2800">
                <a:latin typeface="宋体" charset="-122"/>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或</a:t>
            </a:r>
            <a:r>
              <a:rPr lang="en-US" altLang="zh-CN" sz="2800">
                <a:latin typeface="宋体" charset="-122"/>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小</a:t>
            </a:r>
            <a:r>
              <a:rPr lang="en-US" altLang="zh-CN" sz="2800">
                <a:latin typeface="宋体" charset="-122"/>
                <a:ea typeface="华文细黑" pitchFamily="2" charset="-122"/>
                <a:cs typeface="Times New Roman" pitchFamily="18" charset="0"/>
              </a:rPr>
              <a:t>”</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，原因是</a:t>
            </a:r>
            <a:r>
              <a:rPr lang="en-US" altLang="zh-CN" sz="2800">
                <a:latin typeface="Times New Roman" pitchFamily="18" charset="0"/>
                <a:ea typeface="华文细黑" pitchFamily="2" charset="-122"/>
                <a:cs typeface="Courier New" pitchFamily="49" charset="0"/>
              </a:rPr>
              <a:t>____________________________________________________</a:t>
            </a:r>
            <a:r>
              <a:rPr lang="zh-CN" altLang="zh-CN" sz="2800">
                <a:latin typeface="Times New Roman" pitchFamily="18" charset="0"/>
                <a:ea typeface="华文细黑" pitchFamily="2" charset="-122"/>
                <a:cs typeface="Times New Roman" pitchFamily="18" charset="0"/>
              </a:rPr>
              <a:t>。</a:t>
            </a:r>
            <a:endParaRPr lang="en-US" altLang="zh-CN" sz="2800">
              <a:latin typeface="宋体" charset="-122"/>
              <a:ea typeface="华文细黑" pitchFamily="2" charset="-122"/>
              <a:cs typeface="Courier New" pitchFamily="49" charset="0"/>
            </a:endParaRPr>
          </a:p>
          <a:p>
            <a:pPr marL="355600" indent="-355600" algn="just">
              <a:lnSpc>
                <a:spcPts val="5500"/>
              </a:lnSpc>
              <a:tabLst>
                <a:tab pos="2700338" algn="l"/>
              </a:tabLst>
            </a:pPr>
            <a:r>
              <a:rPr lang="zh-CN" altLang="zh-CN" sz="2800" b="1">
                <a:solidFill>
                  <a:srgbClr val="0000FF"/>
                </a:solidFill>
                <a:latin typeface="Times New Roman" pitchFamily="18" charset="0"/>
                <a:ea typeface="华文细黑" pitchFamily="2" charset="-122"/>
              </a:rPr>
              <a:t>解析　</a:t>
            </a:r>
            <a:r>
              <a:rPr lang="zh-CN" altLang="zh-CN" sz="2800">
                <a:solidFill>
                  <a:srgbClr val="0000FF"/>
                </a:solidFill>
                <a:latin typeface="Times New Roman" pitchFamily="18" charset="0"/>
                <a:ea typeface="华文细黑" pitchFamily="2" charset="-122"/>
              </a:rPr>
              <a:t>把烧杯中的盐水全部倒入量筒中，由于烧杯内壁粘有液体，所以体积</a:t>
            </a:r>
            <a:r>
              <a:rPr lang="en-US" altLang="zh-CN" sz="2800" i="1">
                <a:solidFill>
                  <a:srgbClr val="0000FF"/>
                </a:solidFill>
                <a:latin typeface="Times New Roman" pitchFamily="18" charset="0"/>
                <a:ea typeface="华文细黑" pitchFamily="2" charset="-122"/>
              </a:rPr>
              <a:t>V</a:t>
            </a:r>
            <a:r>
              <a:rPr lang="zh-CN" altLang="zh-CN" sz="2800">
                <a:solidFill>
                  <a:srgbClr val="0000FF"/>
                </a:solidFill>
                <a:latin typeface="Times New Roman" pitchFamily="18" charset="0"/>
                <a:ea typeface="华文细黑" pitchFamily="2" charset="-122"/>
              </a:rPr>
              <a:t>偏小，根据密度公式</a:t>
            </a:r>
            <a:r>
              <a:rPr lang="en-US" altLang="zh-CN" sz="2800" i="1">
                <a:solidFill>
                  <a:srgbClr val="0000FF"/>
                </a:solidFill>
                <a:latin typeface="Times New Roman" pitchFamily="18" charset="0"/>
                <a:ea typeface="华文细黑" pitchFamily="2" charset="-122"/>
              </a:rPr>
              <a:t>ρ</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   </a:t>
            </a:r>
            <a:r>
              <a:rPr lang="zh-CN" altLang="zh-CN" sz="2800">
                <a:solidFill>
                  <a:srgbClr val="0000FF"/>
                </a:solidFill>
                <a:latin typeface="Times New Roman" pitchFamily="18" charset="0"/>
                <a:ea typeface="华文细黑" pitchFamily="2" charset="-122"/>
              </a:rPr>
              <a:t>可知，密度值偏大。</a:t>
            </a:r>
            <a:endParaRPr lang="en-US" altLang="zh-CN" sz="2800">
              <a:latin typeface="Times New Roman" pitchFamily="18" charset="0"/>
              <a:ea typeface="华文细黑" pitchFamily="2" charset="-122"/>
            </a:endParaRPr>
          </a:p>
        </p:txBody>
      </p:sp>
      <p:sp>
        <p:nvSpPr>
          <p:cNvPr id="5" name="矩形 4"/>
          <p:cNvSpPr/>
          <p:nvPr/>
        </p:nvSpPr>
        <p:spPr>
          <a:xfrm>
            <a:off x="6413500" y="1257300"/>
            <a:ext cx="544513" cy="523875"/>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大</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1181100" y="1947863"/>
            <a:ext cx="9429750" cy="523875"/>
          </a:xfrm>
          <a:prstGeom prst="rect">
            <a:avLst/>
          </a:prstGeom>
        </p:spPr>
        <p:txBody>
          <a:bodyPr>
            <a:spAutoFit/>
          </a:bodyPr>
          <a:lstStyle/>
          <a:p>
            <a:pPr>
              <a:defRPr/>
            </a:pPr>
            <a:r>
              <a:rPr lang="zh-CN" altLang="zh-CN" sz="2800" kern="100" dirty="0">
                <a:solidFill>
                  <a:srgbClr val="C00000"/>
                </a:solidFill>
                <a:latin typeface="Times New Roman"/>
                <a:ea typeface="华文细黑"/>
                <a:cs typeface="Times New Roman"/>
              </a:rPr>
              <a:t>由于烧杯内壁粘有液体，所以体积</a:t>
            </a:r>
            <a:r>
              <a:rPr lang="en-US" altLang="zh-CN" sz="2800" kern="100" dirty="0">
                <a:solidFill>
                  <a:srgbClr val="C00000"/>
                </a:solidFill>
                <a:latin typeface="Times New Roman"/>
                <a:ea typeface="华文细黑"/>
                <a:cs typeface="Times New Roman"/>
              </a:rPr>
              <a:t>V</a:t>
            </a:r>
            <a:r>
              <a:rPr lang="zh-CN" altLang="zh-CN" sz="2800" kern="100" dirty="0">
                <a:solidFill>
                  <a:srgbClr val="C00000"/>
                </a:solidFill>
                <a:latin typeface="Times New Roman"/>
                <a:ea typeface="华文细黑"/>
                <a:cs typeface="Times New Roman"/>
              </a:rPr>
              <a:t>偏小，盐水密度值偏大</a:t>
            </a:r>
            <a:endParaRPr lang="zh-CN" altLang="en-US" sz="2800" kern="100" dirty="0">
              <a:solidFill>
                <a:srgbClr val="C00000"/>
              </a:solidFill>
              <a:latin typeface="Times New Roman"/>
              <a:ea typeface="华文细黑"/>
              <a:cs typeface="Times New Roman"/>
            </a:endParaRPr>
          </a:p>
        </p:txBody>
      </p:sp>
      <p:graphicFrame>
        <p:nvGraphicFramePr>
          <p:cNvPr id="7" name="Object 79"/>
          <p:cNvGraphicFramePr>
            <a:graphicFrameLocks noChangeAspect="1"/>
          </p:cNvGraphicFramePr>
          <p:nvPr/>
        </p:nvGraphicFramePr>
        <p:xfrm>
          <a:off x="5827713" y="3141663"/>
          <a:ext cx="569912" cy="1168400"/>
        </p:xfrm>
        <a:graphic>
          <a:graphicData uri="http://schemas.openxmlformats.org/presentationml/2006/ole">
            <p:oleObj spid="_x0000_s23631" name="文档" r:id="rId3" imgW="570142" imgH="1167937" progId="Word.Document.12">
              <p:embed/>
            </p:oleObj>
          </a:graphicData>
        </a:graphic>
      </p:graphicFrame>
      <p:sp>
        <p:nvSpPr>
          <p:cNvPr id="44" name="Rectangle 21">
            <a:hlinkClick r:id="rId4"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45" name="Rectangle 21">
            <a:hlinkClick r:id="rId5"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46" name="Rectangle 21">
            <a:hlinkClick r:id="rId6"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47" name="Rectangle 21">
            <a:hlinkClick r:id="rId7"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48" name="Rectangle 21">
            <a:hlinkClick r:id="rId8"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49" name="Rectangle 21">
            <a:hlinkClick r:id="rId9"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50" name="Rectangle 21">
            <a:hlinkClick r:id="rId10"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51" name="Rectangle 21">
            <a:hlinkClick r:id="rId11"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25400" y="-26988"/>
            <a:ext cx="6408738" cy="676276"/>
          </a:xfrm>
          <a:prstGeom prst="roundRect">
            <a:avLst>
              <a:gd name="adj" fmla="val 10598"/>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15" name="矩形 14"/>
          <p:cNvSpPr>
            <a:spLocks noChangeArrowheads="1"/>
          </p:cNvSpPr>
          <p:nvPr/>
        </p:nvSpPr>
        <p:spPr bwMode="auto">
          <a:xfrm>
            <a:off x="1533525" y="20638"/>
            <a:ext cx="4489450" cy="584200"/>
          </a:xfrm>
          <a:prstGeom prst="rect">
            <a:avLst/>
          </a:prstGeom>
          <a:noFill/>
          <a:ln w="9525">
            <a:noFill/>
            <a:miter lim="800000"/>
            <a:headEnd/>
            <a:tailEnd/>
          </a:ln>
        </p:spPr>
        <p:txBody>
          <a:bodyPr>
            <a:spAutoFit/>
          </a:bodyPr>
          <a:lstStyle/>
          <a:p>
            <a:pPr defTabSz="1219140" fontAlgn="auto">
              <a:spcBef>
                <a:spcPts val="0"/>
              </a:spcBef>
              <a:spcAft>
                <a:spcPts val="0"/>
              </a:spcAft>
              <a:defRPr/>
            </a:pPr>
            <a:r>
              <a:rPr lang="zh-CN" altLang="en-US" sz="3200" b="1" dirty="0">
                <a:solidFill>
                  <a:schemeClr val="bg1"/>
                </a:solidFill>
                <a:latin typeface="+mj-ea"/>
                <a:ea typeface="+mj-ea"/>
              </a:rPr>
              <a:t>基础知识</a:t>
            </a:r>
            <a:endParaRPr lang="zh-CN" altLang="zh-CN" sz="3200" b="1" dirty="0">
              <a:solidFill>
                <a:schemeClr val="bg1"/>
              </a:solidFill>
              <a:latin typeface="+mj-ea"/>
              <a:ea typeface="+mj-ea"/>
            </a:endParaRPr>
          </a:p>
        </p:txBody>
      </p:sp>
      <p:sp>
        <p:nvSpPr>
          <p:cNvPr id="16" name="平行四边形 15"/>
          <p:cNvSpPr/>
          <p:nvPr/>
        </p:nvSpPr>
        <p:spPr bwMode="auto">
          <a:xfrm flipH="1">
            <a:off x="0" y="-26988"/>
            <a:ext cx="1414463" cy="676276"/>
          </a:xfrm>
          <a:prstGeom prst="parallelogram">
            <a:avLst>
              <a:gd name="adj" fmla="val 5709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391" name="矩形 3"/>
          <p:cNvSpPr>
            <a:spLocks noChangeArrowheads="1"/>
          </p:cNvSpPr>
          <p:nvPr/>
        </p:nvSpPr>
        <p:spPr bwMode="auto">
          <a:xfrm>
            <a:off x="487363" y="914400"/>
            <a:ext cx="11053762" cy="5262563"/>
          </a:xfrm>
          <a:prstGeom prst="rect">
            <a:avLst/>
          </a:prstGeom>
          <a:noFill/>
          <a:ln w="9525">
            <a:noFill/>
            <a:miter lim="800000"/>
            <a:headEnd/>
            <a:tailEnd/>
          </a:ln>
        </p:spPr>
        <p:txBody>
          <a:bodyPr>
            <a:spAutoFit/>
          </a:bodyPr>
          <a:lstStyle/>
          <a:p>
            <a:pPr marL="266700" indent="-266700" algn="just">
              <a:lnSpc>
                <a:spcPct val="150000"/>
              </a:lnSpc>
            </a:pPr>
            <a:r>
              <a:rPr lang="zh-CN" altLang="zh-CN" sz="2800" b="1">
                <a:solidFill>
                  <a:srgbClr val="C00000"/>
                </a:solidFill>
                <a:latin typeface="微软雅黑" pitchFamily="34" charset="-122"/>
                <a:ea typeface="微软雅黑" pitchFamily="34" charset="-122"/>
                <a:cs typeface="Times New Roman" pitchFamily="18" charset="0"/>
              </a:rPr>
              <a:t>一、质量</a:t>
            </a:r>
            <a:endParaRPr lang="en-US" altLang="zh-CN" sz="2800" b="1">
              <a:solidFill>
                <a:srgbClr val="C00000"/>
              </a:solidFill>
              <a:latin typeface="微软雅黑" pitchFamily="34" charset="-122"/>
              <a:ea typeface="微软雅黑" pitchFamily="34" charset="-122"/>
              <a:cs typeface="Times New Roman" pitchFamily="18" charset="0"/>
            </a:endParaRPr>
          </a:p>
          <a:p>
            <a:pPr marL="266700" indent="-266700" algn="just">
              <a:lnSpc>
                <a:spcPct val="150000"/>
              </a:lnSpc>
            </a:pPr>
            <a:r>
              <a:rPr lang="en-US" altLang="zh-CN" sz="2800" b="1">
                <a:solidFill>
                  <a:srgbClr val="0000FF"/>
                </a:solidFill>
                <a:latin typeface="Times New Roman" pitchFamily="18" charset="0"/>
                <a:ea typeface="华文细黑" pitchFamily="2" charset="-122"/>
                <a:cs typeface="Courier New" pitchFamily="49" charset="0"/>
              </a:rPr>
              <a:t>1.</a:t>
            </a:r>
            <a:r>
              <a:rPr lang="zh-CN" altLang="zh-CN" sz="2800" b="1">
                <a:solidFill>
                  <a:srgbClr val="0000FF"/>
                </a:solidFill>
                <a:latin typeface="Times New Roman" pitchFamily="18" charset="0"/>
                <a:ea typeface="华文细黑" pitchFamily="2" charset="-122"/>
                <a:cs typeface="Times New Roman" pitchFamily="18" charset="0"/>
              </a:rPr>
              <a:t>定义：</a:t>
            </a:r>
            <a:r>
              <a:rPr lang="zh-CN" altLang="zh-CN" sz="2800">
                <a:latin typeface="Times New Roman" pitchFamily="18" charset="0"/>
                <a:ea typeface="华文细黑" pitchFamily="2" charset="-122"/>
                <a:cs typeface="Times New Roman" pitchFamily="18" charset="0"/>
              </a:rPr>
              <a:t>质量表示物体所含</a:t>
            </a:r>
            <a:r>
              <a:rPr lang="en-US" altLang="zh-CN" sz="2800" u="sng">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的多少。</a:t>
            </a:r>
            <a:endParaRPr lang="zh-CN" altLang="zh-CN" sz="2800">
              <a:latin typeface="宋体" charset="-122"/>
              <a:ea typeface="华文细黑" pitchFamily="2" charset="-122"/>
              <a:cs typeface="Courier New" pitchFamily="49" charset="0"/>
            </a:endParaRPr>
          </a:p>
          <a:p>
            <a:pPr marL="266700" indent="-266700" algn="just">
              <a:lnSpc>
                <a:spcPct val="150000"/>
              </a:lnSpc>
            </a:pPr>
            <a:r>
              <a:rPr lang="en-US" altLang="zh-CN" sz="2800" b="1">
                <a:solidFill>
                  <a:srgbClr val="0000FF"/>
                </a:solidFill>
                <a:latin typeface="Times New Roman" pitchFamily="18" charset="0"/>
                <a:ea typeface="华文细黑" pitchFamily="2" charset="-122"/>
              </a:rPr>
              <a:t>2.</a:t>
            </a:r>
            <a:r>
              <a:rPr lang="zh-CN" altLang="zh-CN" sz="2800" b="1">
                <a:solidFill>
                  <a:srgbClr val="0000FF"/>
                </a:solidFill>
                <a:latin typeface="Times New Roman" pitchFamily="18" charset="0"/>
                <a:ea typeface="华文细黑" pitchFamily="2" charset="-122"/>
              </a:rPr>
              <a:t>单位：</a:t>
            </a:r>
            <a:r>
              <a:rPr lang="zh-CN" altLang="zh-CN" sz="2800">
                <a:latin typeface="Times New Roman" pitchFamily="18" charset="0"/>
                <a:ea typeface="华文细黑" pitchFamily="2" charset="-122"/>
              </a:rPr>
              <a:t>质量的常用单位和国际单位都是</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marL="266700" indent="-266700" algn="just">
              <a:lnSpc>
                <a:spcPct val="150000"/>
              </a:lnSpc>
            </a:pPr>
            <a:r>
              <a:rPr lang="en-US" altLang="zh-CN" sz="2800" b="1">
                <a:solidFill>
                  <a:srgbClr val="0000FF"/>
                </a:solidFill>
                <a:latin typeface="Times New Roman" pitchFamily="18" charset="0"/>
                <a:ea typeface="华文细黑" pitchFamily="2" charset="-122"/>
              </a:rPr>
              <a:t>3.</a:t>
            </a:r>
            <a:r>
              <a:rPr lang="zh-CN" altLang="zh-CN" sz="2800" b="1">
                <a:solidFill>
                  <a:srgbClr val="0000FF"/>
                </a:solidFill>
                <a:latin typeface="Times New Roman" pitchFamily="18" charset="0"/>
                <a:ea typeface="华文细黑" pitchFamily="2" charset="-122"/>
              </a:rPr>
              <a:t>质量是物体的属性，</a:t>
            </a:r>
            <a:r>
              <a:rPr lang="zh-CN" altLang="zh-CN" sz="2800">
                <a:latin typeface="Times New Roman" pitchFamily="18" charset="0"/>
                <a:ea typeface="华文细黑" pitchFamily="2" charset="-122"/>
              </a:rPr>
              <a:t>它不随物体的位置、形状、温度和状态等的改</a:t>
            </a:r>
            <a:endParaRPr lang="en-US" altLang="zh-CN" sz="2800">
              <a:latin typeface="Times New Roman" pitchFamily="18" charset="0"/>
              <a:ea typeface="华文细黑" pitchFamily="2" charset="-122"/>
            </a:endParaRPr>
          </a:p>
          <a:p>
            <a:pPr marL="266700" indent="-266700" algn="just">
              <a:lnSpc>
                <a:spcPct val="150000"/>
              </a:lnSpc>
            </a:pPr>
            <a:r>
              <a:rPr lang="en-US" altLang="zh-CN" sz="2800">
                <a:latin typeface="Times New Roman" pitchFamily="18" charset="0"/>
                <a:ea typeface="华文细黑" pitchFamily="2" charset="-122"/>
              </a:rPr>
              <a:t>   </a:t>
            </a:r>
            <a:r>
              <a:rPr lang="zh-CN" altLang="zh-CN" sz="2800">
                <a:latin typeface="Times New Roman" pitchFamily="18" charset="0"/>
                <a:ea typeface="华文细黑" pitchFamily="2" charset="-122"/>
              </a:rPr>
              <a:t>变而改变。</a:t>
            </a:r>
            <a:endParaRPr lang="en-US" altLang="zh-CN" sz="2800">
              <a:latin typeface="Times New Roman" pitchFamily="18" charset="0"/>
              <a:ea typeface="华文细黑" pitchFamily="2" charset="-122"/>
            </a:endParaRPr>
          </a:p>
          <a:p>
            <a:pPr marL="266700" indent="-266700" algn="just">
              <a:lnSpc>
                <a:spcPct val="150000"/>
              </a:lnSpc>
            </a:pPr>
            <a:r>
              <a:rPr lang="zh-CN" altLang="zh-CN" sz="2800" b="1">
                <a:solidFill>
                  <a:srgbClr val="0000FF"/>
                </a:solidFill>
                <a:latin typeface="Times New Roman" pitchFamily="18" charset="0"/>
                <a:ea typeface="华文细黑" pitchFamily="2" charset="-122"/>
              </a:rPr>
              <a:t>深化理解　</a:t>
            </a:r>
            <a:r>
              <a:rPr lang="zh-CN" altLang="zh-CN" sz="2800">
                <a:solidFill>
                  <a:srgbClr val="7030A0"/>
                </a:solidFill>
                <a:latin typeface="Times New Roman" pitchFamily="18" charset="0"/>
                <a:ea typeface="华文细黑" pitchFamily="2" charset="-122"/>
              </a:rPr>
              <a:t>质量的理解：铁锭被轧钢机轧成铁板，形状变了，但它所含的物质多少没有改变，质量不变；一块冰温度升高，直到熔化成水后，其温度和状态变了，但它所含物质的多少没有变，质量不变。</a:t>
            </a:r>
            <a:endParaRPr lang="zh-CN" altLang="zh-CN" sz="2800">
              <a:solidFill>
                <a:srgbClr val="7030A0"/>
              </a:solidFill>
              <a:latin typeface="宋体" charset="-122"/>
              <a:cs typeface="Courier New" pitchFamily="49" charset="0"/>
            </a:endParaRPr>
          </a:p>
        </p:txBody>
      </p:sp>
      <p:sp>
        <p:nvSpPr>
          <p:cNvPr id="2" name="矩形 1"/>
          <p:cNvSpPr/>
          <p:nvPr/>
        </p:nvSpPr>
        <p:spPr>
          <a:xfrm>
            <a:off x="4727575" y="1646238"/>
            <a:ext cx="901700"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物质</a:t>
            </a:r>
            <a:endParaRPr lang="zh-CN" altLang="en-US" sz="2800" kern="100" dirty="0">
              <a:solidFill>
                <a:srgbClr val="C00000"/>
              </a:solidFill>
              <a:latin typeface="Times New Roman"/>
              <a:ea typeface="华文细黑"/>
              <a:cs typeface="Times New Roman"/>
            </a:endParaRPr>
          </a:p>
        </p:txBody>
      </p:sp>
      <p:sp>
        <p:nvSpPr>
          <p:cNvPr id="13" name="文本框 9"/>
          <p:cNvSpPr txBox="1"/>
          <p:nvPr/>
        </p:nvSpPr>
        <p:spPr bwMode="auto">
          <a:xfrm>
            <a:off x="223838" y="15875"/>
            <a:ext cx="1268412" cy="584200"/>
          </a:xfrm>
          <a:prstGeom prst="rect">
            <a:avLst/>
          </a:prstGeom>
          <a:noFill/>
        </p:spPr>
        <p:txBody>
          <a:bodyPr anchor="ctr">
            <a:spAutoFit/>
          </a:bodyPr>
          <a:lstStyle/>
          <a:p>
            <a:pPr defTabSz="1219140" fontAlgn="auto">
              <a:spcBef>
                <a:spcPts val="0"/>
              </a:spcBef>
              <a:spcAft>
                <a:spcPts val="0"/>
              </a:spcAft>
              <a:defRPr/>
            </a:pPr>
            <a:r>
              <a:rPr lang="zh-CN" altLang="en-US" sz="3200" b="1" dirty="0">
                <a:solidFill>
                  <a:schemeClr val="bg1"/>
                </a:solidFill>
                <a:latin typeface="+mn-ea"/>
                <a:ea typeface="微软雅黑" panose="020B0503020204020204" pitchFamily="34" charset="-122"/>
              </a:rPr>
              <a:t>梳理</a:t>
            </a:r>
          </a:p>
        </p:txBody>
      </p:sp>
      <p:sp>
        <p:nvSpPr>
          <p:cNvPr id="9" name="矩形 8"/>
          <p:cNvSpPr/>
          <p:nvPr/>
        </p:nvSpPr>
        <p:spPr>
          <a:xfrm>
            <a:off x="6842125" y="2278063"/>
            <a:ext cx="903288" cy="522287"/>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千克</a:t>
            </a:r>
            <a:endParaRPr lang="zh-CN" altLang="en-US" sz="2800" kern="100" dirty="0">
              <a:solidFill>
                <a:srgbClr val="C00000"/>
              </a:solidFill>
              <a:latin typeface="Times New Roman"/>
              <a:ea typeface="华文细黑"/>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91">
                                            <p:txEl>
                                              <p:pRg st="5" end="5"/>
                                            </p:txEl>
                                          </p:spTgt>
                                        </p:tgtEl>
                                        <p:attrNameLst>
                                          <p:attrName>style.visibility</p:attrName>
                                        </p:attrNameLst>
                                      </p:cBhvr>
                                      <p:to>
                                        <p:strVal val="visible"/>
                                      </p:to>
                                    </p:set>
                                    <p:animEffect transition="in" filter="blinds(horizontal)">
                                      <p:cBhvr>
                                        <p:cTn id="17" dur="500"/>
                                        <p:tgtEl>
                                          <p:spTgt spid="163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4" name="矩形 3"/>
          <p:cNvSpPr/>
          <p:nvPr/>
        </p:nvSpPr>
        <p:spPr>
          <a:xfrm>
            <a:off x="550863" y="1054100"/>
            <a:ext cx="11074400" cy="2032000"/>
          </a:xfrm>
          <a:prstGeom prst="rect">
            <a:avLst/>
          </a:prstGeom>
        </p:spPr>
        <p:txBody>
          <a:bodyPr>
            <a:spAutoFit/>
          </a:bodyPr>
          <a:lstStyle/>
          <a:p>
            <a:pPr marL="263525" indent="-263525" algn="just">
              <a:lnSpc>
                <a:spcPct val="150000"/>
              </a:lnSpc>
              <a:spcAft>
                <a:spcPts val="0"/>
              </a:spcAft>
              <a:tabLst>
                <a:tab pos="2430780" algn="l"/>
              </a:tabLst>
              <a:defRPr/>
            </a:pPr>
            <a:r>
              <a:rPr lang="en-US" altLang="zh-CN" sz="2800" kern="100" dirty="0">
                <a:latin typeface="Times New Roman"/>
                <a:ea typeface="华文细黑"/>
              </a:rPr>
              <a:t>7.(2016·</a:t>
            </a:r>
            <a:r>
              <a:rPr lang="zh-CN" altLang="zh-CN" sz="2800" kern="100" dirty="0">
                <a:latin typeface="Times New Roman"/>
                <a:ea typeface="华文细黑"/>
                <a:cs typeface="Times New Roman"/>
              </a:rPr>
              <a:t>张掖</a:t>
            </a:r>
            <a:r>
              <a:rPr lang="en-US" altLang="zh-CN" sz="2800" kern="100" dirty="0">
                <a:latin typeface="Times New Roman"/>
                <a:ea typeface="华文细黑"/>
              </a:rPr>
              <a:t>)</a:t>
            </a:r>
            <a:r>
              <a:rPr lang="zh-CN" altLang="zh-CN" sz="2800" kern="100" dirty="0">
                <a:latin typeface="Times New Roman"/>
                <a:ea typeface="华文细黑"/>
                <a:cs typeface="Times New Roman"/>
              </a:rPr>
              <a:t>如图所示为甲、乙两种物质的质量跟体积关系的图象，根据图象分析，密度</a:t>
            </a:r>
            <a:r>
              <a:rPr lang="en-US" altLang="zh-CN" sz="2800" i="1" kern="100" dirty="0">
                <a:latin typeface="Times New Roman"/>
                <a:ea typeface="华文细黑"/>
              </a:rPr>
              <a:t>ρ</a:t>
            </a:r>
            <a:r>
              <a:rPr lang="zh-CN" altLang="zh-CN" sz="2800" kern="100" baseline="-25000" dirty="0">
                <a:latin typeface="Times New Roman"/>
                <a:ea typeface="华文细黑"/>
                <a:cs typeface="Times New Roman"/>
              </a:rPr>
              <a:t>甲</a:t>
            </a:r>
            <a:r>
              <a:rPr lang="zh-CN" altLang="zh-CN" sz="2800" u="sng" kern="100" dirty="0">
                <a:latin typeface="Times New Roman"/>
                <a:ea typeface="华文细黑"/>
                <a:cs typeface="Times New Roman"/>
              </a:rPr>
              <a:t>　　</a:t>
            </a:r>
            <a:r>
              <a:rPr lang="en-US" altLang="zh-CN" sz="2800" i="1" kern="100" dirty="0">
                <a:latin typeface="Times New Roman"/>
                <a:ea typeface="华文细黑"/>
              </a:rPr>
              <a:t>ρ</a:t>
            </a:r>
            <a:r>
              <a:rPr lang="zh-CN" altLang="zh-CN" sz="2800" kern="100" baseline="-25000" dirty="0">
                <a:latin typeface="Times New Roman"/>
                <a:ea typeface="华文细黑"/>
                <a:cs typeface="Times New Roman"/>
              </a:rPr>
              <a:t>乙</a:t>
            </a:r>
            <a:r>
              <a:rPr lang="en-US" altLang="zh-CN" sz="2800" kern="100" dirty="0">
                <a:latin typeface="Times New Roman"/>
                <a:ea typeface="华文细黑"/>
              </a:rPr>
              <a:t>(</a:t>
            </a:r>
            <a:r>
              <a:rPr lang="zh-CN" altLang="zh-CN" sz="2800" kern="100" dirty="0">
                <a:latin typeface="Times New Roman"/>
                <a:ea typeface="华文细黑"/>
                <a:cs typeface="Times New Roman"/>
              </a:rPr>
              <a:t>选填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en-US" altLang="zh-CN" sz="2800" kern="100" dirty="0">
                <a:latin typeface="Times New Roman"/>
                <a:ea typeface="华文细黑"/>
              </a:rPr>
              <a:t>)</a:t>
            </a:r>
            <a:r>
              <a:rPr lang="zh-CN" altLang="zh-CN" sz="2800" kern="100" dirty="0">
                <a:latin typeface="Times New Roman"/>
                <a:ea typeface="华文细黑"/>
                <a:cs typeface="Times New Roman"/>
              </a:rPr>
              <a:t>；质量为</a:t>
            </a:r>
            <a:r>
              <a:rPr lang="en-US" altLang="zh-CN" sz="2800" kern="100" dirty="0">
                <a:latin typeface="Times New Roman"/>
                <a:ea typeface="华文细黑"/>
              </a:rPr>
              <a:t>1.8kg</a:t>
            </a:r>
            <a:r>
              <a:rPr lang="zh-CN" altLang="zh-CN" sz="2800" kern="100" dirty="0">
                <a:latin typeface="Times New Roman"/>
                <a:ea typeface="华文细黑"/>
                <a:cs typeface="Times New Roman"/>
              </a:rPr>
              <a:t>乙物质的体积为</a:t>
            </a:r>
            <a:r>
              <a:rPr lang="zh-CN" altLang="zh-CN" sz="2800" u="sng" kern="100" dirty="0">
                <a:latin typeface="Times New Roman"/>
                <a:ea typeface="华文细黑"/>
                <a:cs typeface="Times New Roman"/>
              </a:rPr>
              <a:t>　　</a:t>
            </a:r>
            <a:r>
              <a:rPr lang="en-US" altLang="zh-CN" sz="2800" kern="100" dirty="0">
                <a:latin typeface="Times New Roman"/>
                <a:ea typeface="华文细黑"/>
              </a:rPr>
              <a:t>dm</a:t>
            </a:r>
            <a:r>
              <a:rPr lang="en-US" altLang="zh-CN" sz="2800" kern="100" baseline="30000" dirty="0">
                <a:latin typeface="Times New Roman"/>
                <a:ea typeface="华文细黑"/>
              </a:rPr>
              <a:t>3</a:t>
            </a:r>
            <a:r>
              <a:rPr lang="zh-CN" altLang="zh-CN" sz="2800" kern="100" dirty="0">
                <a:latin typeface="Times New Roman"/>
                <a:ea typeface="华文细黑"/>
                <a:cs typeface="Times New Roman"/>
              </a:rPr>
              <a:t>。</a:t>
            </a:r>
            <a:endParaRPr lang="zh-CN" altLang="zh-CN" sz="2800" kern="100" dirty="0">
              <a:solidFill>
                <a:srgbClr val="0000FF"/>
              </a:solidFill>
              <a:latin typeface="宋体"/>
              <a:cs typeface="Courier New"/>
            </a:endParaRPr>
          </a:p>
        </p:txBody>
      </p:sp>
      <p:pic>
        <p:nvPicPr>
          <p:cNvPr id="59397" name="Picture 2" descr="\\李笑影\李笑影\2018科学\科学\2018中考科学\KX255.TIF"/>
          <p:cNvPicPr>
            <a:picLocks noChangeAspect="1" noChangeArrowheads="1"/>
          </p:cNvPicPr>
          <p:nvPr/>
        </p:nvPicPr>
        <p:blipFill>
          <a:blip r:embed="rId2" cstate="print"/>
          <a:srcRect/>
          <a:stretch>
            <a:fillRect/>
          </a:stretch>
        </p:blipFill>
        <p:spPr bwMode="auto">
          <a:xfrm>
            <a:off x="4614863" y="3357563"/>
            <a:ext cx="2960687" cy="2432050"/>
          </a:xfrm>
          <a:prstGeom prst="rect">
            <a:avLst/>
          </a:prstGeom>
          <a:noFill/>
          <a:ln w="9525">
            <a:noFill/>
            <a:miter lim="800000"/>
            <a:headEnd/>
            <a:tailEnd/>
          </a:ln>
        </p:spPr>
      </p:pic>
      <p:sp>
        <p:nvSpPr>
          <p:cNvPr id="16"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7"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8"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9"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0"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2"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3"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4"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4813" y="528638"/>
            <a:ext cx="11296650" cy="5908675"/>
          </a:xfrm>
          <a:prstGeom prst="rect">
            <a:avLst/>
          </a:prstGeom>
        </p:spPr>
        <p:txBody>
          <a:bodyPr>
            <a:spAutoFit/>
          </a:bodyPr>
          <a:lstStyle/>
          <a:p>
            <a:pPr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根据密度公式的变形式</a:t>
            </a:r>
            <a:r>
              <a:rPr lang="en-US" altLang="zh-CN" sz="2800" i="1">
                <a:solidFill>
                  <a:srgbClr val="0000FF"/>
                </a:solidFill>
                <a:latin typeface="Times New Roman" pitchFamily="18" charset="0"/>
                <a:ea typeface="华文细黑" pitchFamily="2" charset="-122"/>
                <a:cs typeface="Courier New" pitchFamily="49" charset="0"/>
              </a:rPr>
              <a:t>V</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  </a:t>
            </a:r>
            <a:r>
              <a:rPr lang="zh-CN" altLang="zh-CN" sz="2800">
                <a:solidFill>
                  <a:srgbClr val="0000FF"/>
                </a:solidFill>
                <a:latin typeface="Times New Roman" pitchFamily="18" charset="0"/>
                <a:ea typeface="华文细黑" pitchFamily="2" charset="-122"/>
                <a:cs typeface="Times New Roman" pitchFamily="18" charset="0"/>
              </a:rPr>
              <a:t>可知，体积相等时，物体的质量与密度成正比。从图中虚线可知，当甲和乙的体积都为</a:t>
            </a:r>
            <a:r>
              <a:rPr lang="en-US" altLang="zh-CN" sz="2800">
                <a:solidFill>
                  <a:srgbClr val="0000FF"/>
                </a:solidFill>
                <a:latin typeface="Times New Roman" pitchFamily="18" charset="0"/>
                <a:ea typeface="华文细黑" pitchFamily="2" charset="-122"/>
                <a:cs typeface="Courier New" pitchFamily="49" charset="0"/>
              </a:rPr>
              <a:t>1dm</a:t>
            </a:r>
            <a:r>
              <a:rPr lang="en-US" altLang="zh-CN" sz="2800" baseline="30000">
                <a:solidFill>
                  <a:srgbClr val="0000FF"/>
                </a:solidFill>
                <a:latin typeface="Times New Roman" pitchFamily="18" charset="0"/>
                <a:ea typeface="华文细黑" pitchFamily="2" charset="-122"/>
                <a:cs typeface="Courier New" pitchFamily="49" charset="0"/>
              </a:rPr>
              <a:t>3</a:t>
            </a:r>
            <a:r>
              <a:rPr lang="zh-CN" altLang="zh-CN" sz="2800">
                <a:solidFill>
                  <a:srgbClr val="0000FF"/>
                </a:solidFill>
                <a:latin typeface="Times New Roman" pitchFamily="18" charset="0"/>
                <a:ea typeface="华文细黑" pitchFamily="2" charset="-122"/>
                <a:cs typeface="Times New Roman" pitchFamily="18" charset="0"/>
              </a:rPr>
              <a:t>时，甲的质量大于乙的质量，所以甲的密度大于乙的密度；或根据密度公式的变形式</a:t>
            </a:r>
            <a:r>
              <a:rPr lang="en-US" altLang="zh-CN" sz="2800" i="1">
                <a:solidFill>
                  <a:srgbClr val="0000FF"/>
                </a:solidFill>
                <a:latin typeface="Times New Roman" pitchFamily="18" charset="0"/>
                <a:ea typeface="华文细黑" pitchFamily="2" charset="-122"/>
                <a:cs typeface="Courier New" pitchFamily="49" charset="0"/>
              </a:rPr>
              <a:t>m</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cs typeface="Courier New" pitchFamily="49" charset="0"/>
              </a:rPr>
              <a:t>ρV</a:t>
            </a:r>
            <a:r>
              <a:rPr lang="zh-CN" altLang="zh-CN" sz="2800">
                <a:solidFill>
                  <a:srgbClr val="0000FF"/>
                </a:solidFill>
                <a:latin typeface="Times New Roman" pitchFamily="18" charset="0"/>
                <a:ea typeface="华文细黑" pitchFamily="2" charset="-122"/>
                <a:cs typeface="Times New Roman" pitchFamily="18" charset="0"/>
              </a:rPr>
              <a:t>可知，质量相等时，物体的体积与密度成反比，从图中虚线可知，当甲和乙的质量都为</a:t>
            </a:r>
            <a:r>
              <a:rPr lang="en-US" altLang="zh-CN" sz="2800">
                <a:solidFill>
                  <a:srgbClr val="0000FF"/>
                </a:solidFill>
                <a:latin typeface="Times New Roman" pitchFamily="18" charset="0"/>
                <a:ea typeface="华文细黑" pitchFamily="2" charset="-122"/>
                <a:cs typeface="Courier New" pitchFamily="49" charset="0"/>
              </a:rPr>
              <a:t>2.7kg</a:t>
            </a:r>
            <a:r>
              <a:rPr lang="zh-CN" altLang="zh-CN" sz="2800">
                <a:solidFill>
                  <a:srgbClr val="0000FF"/>
                </a:solidFill>
                <a:latin typeface="Times New Roman" pitchFamily="18" charset="0"/>
                <a:ea typeface="华文细黑" pitchFamily="2" charset="-122"/>
                <a:cs typeface="Times New Roman" pitchFamily="18" charset="0"/>
              </a:rPr>
              <a:t>时，甲的体积小于乙的体积，所以甲的密度大于乙的密度。</a:t>
            </a:r>
            <a:endParaRPr lang="zh-CN" altLang="zh-CN" sz="2800">
              <a:latin typeface="宋体" charset="-122"/>
              <a:ea typeface="华文细黑" pitchFamily="2" charset="-122"/>
              <a:cs typeface="Courier New" pitchFamily="49" charset="0"/>
            </a:endParaRPr>
          </a:p>
          <a:p>
            <a:pPr algn="just">
              <a:lnSpc>
                <a:spcPct val="150000"/>
              </a:lnSpc>
              <a:tabLst>
                <a:tab pos="2700338" algn="l"/>
              </a:tabLst>
            </a:pPr>
            <a:r>
              <a:rPr lang="zh-CN" altLang="zh-CN" sz="2800">
                <a:solidFill>
                  <a:srgbClr val="0000FF"/>
                </a:solidFill>
                <a:latin typeface="Times New Roman" pitchFamily="18" charset="0"/>
                <a:ea typeface="华文细黑" pitchFamily="2" charset="-122"/>
                <a:cs typeface="Courier New" pitchFamily="49" charset="0"/>
              </a:rPr>
              <a:t>从图中乙可知，当乙的体积为</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乙</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Courier New" pitchFamily="49" charset="0"/>
              </a:rPr>
              <a:t>3dm</a:t>
            </a:r>
            <a:r>
              <a:rPr lang="en-US" altLang="zh-CN" sz="2800" baseline="30000">
                <a:solidFill>
                  <a:srgbClr val="0000FF"/>
                </a:solidFill>
                <a:latin typeface="Times New Roman" pitchFamily="18" charset="0"/>
                <a:ea typeface="华文细黑" pitchFamily="2" charset="-122"/>
                <a:cs typeface="Courier New" pitchFamily="49" charset="0"/>
              </a:rPr>
              <a:t>3</a:t>
            </a:r>
            <a:r>
              <a:rPr lang="zh-CN" altLang="zh-CN" sz="2800">
                <a:solidFill>
                  <a:srgbClr val="0000FF"/>
                </a:solidFill>
                <a:latin typeface="Times New Roman" pitchFamily="18" charset="0"/>
                <a:ea typeface="华文细黑" pitchFamily="2" charset="-122"/>
                <a:cs typeface="Times New Roman" pitchFamily="18" charset="0"/>
              </a:rPr>
              <a:t>时，乙的质量为</a:t>
            </a:r>
            <a:r>
              <a:rPr lang="en-US" altLang="zh-CN" sz="2800" i="1">
                <a:solidFill>
                  <a:srgbClr val="0000FF"/>
                </a:solidFill>
                <a:latin typeface="Times New Roman" pitchFamily="18" charset="0"/>
                <a:ea typeface="华文细黑" pitchFamily="2" charset="-122"/>
              </a:rPr>
              <a:t>m</a:t>
            </a:r>
            <a:r>
              <a:rPr lang="zh-CN" altLang="zh-CN" sz="2800" baseline="-25000">
                <a:solidFill>
                  <a:srgbClr val="0000FF"/>
                </a:solidFill>
                <a:latin typeface="Times New Roman" pitchFamily="18" charset="0"/>
                <a:ea typeface="华文细黑" pitchFamily="2" charset="-122"/>
              </a:rPr>
              <a:t>乙</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2.7kg</a:t>
            </a:r>
            <a:r>
              <a:rPr lang="zh-CN" altLang="zh-CN" sz="2800">
                <a:solidFill>
                  <a:srgbClr val="0000FF"/>
                </a:solidFill>
                <a:latin typeface="Times New Roman" pitchFamily="18" charset="0"/>
                <a:ea typeface="华文细黑" pitchFamily="2" charset="-122"/>
              </a:rPr>
              <a:t>，所以乙的密度</a:t>
            </a:r>
            <a:r>
              <a:rPr lang="en-US" altLang="zh-CN" sz="2800" i="1">
                <a:solidFill>
                  <a:srgbClr val="0000FF"/>
                </a:solidFill>
                <a:latin typeface="Times New Roman" pitchFamily="18" charset="0"/>
                <a:ea typeface="华文细黑" pitchFamily="2" charset="-122"/>
              </a:rPr>
              <a:t>ρ</a:t>
            </a:r>
            <a:r>
              <a:rPr lang="zh-CN" altLang="zh-CN" sz="2800" baseline="-25000">
                <a:solidFill>
                  <a:srgbClr val="0000FF"/>
                </a:solidFill>
                <a:latin typeface="Times New Roman" pitchFamily="18" charset="0"/>
                <a:ea typeface="华文细黑" pitchFamily="2" charset="-122"/>
              </a:rPr>
              <a:t>乙</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                 </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0.9kg/dm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，则质量为</a:t>
            </a:r>
            <a:r>
              <a:rPr lang="en-US" altLang="zh-CN" sz="2800">
                <a:solidFill>
                  <a:srgbClr val="0000FF"/>
                </a:solidFill>
                <a:latin typeface="Times New Roman" pitchFamily="18" charset="0"/>
                <a:ea typeface="华文细黑" pitchFamily="2" charset="-122"/>
              </a:rPr>
              <a:t>1.8kg</a:t>
            </a:r>
            <a:r>
              <a:rPr lang="zh-CN" altLang="zh-CN" sz="2800">
                <a:solidFill>
                  <a:srgbClr val="0000FF"/>
                </a:solidFill>
                <a:latin typeface="Times New Roman" pitchFamily="18" charset="0"/>
                <a:ea typeface="华文细黑" pitchFamily="2" charset="-122"/>
              </a:rPr>
              <a:t>乙物质的体积：</a:t>
            </a:r>
            <a:r>
              <a:rPr lang="en-US" altLang="zh-CN" sz="2800" i="1">
                <a:solidFill>
                  <a:srgbClr val="0000FF"/>
                </a:solidFill>
                <a:latin typeface="Times New Roman" pitchFamily="18" charset="0"/>
                <a:ea typeface="华文细黑" pitchFamily="2" charset="-122"/>
              </a:rPr>
              <a:t>V</a:t>
            </a:r>
            <a:r>
              <a:rPr lang="zh-CN" altLang="zh-CN" sz="2800" baseline="-25000">
                <a:solidFill>
                  <a:srgbClr val="0000FF"/>
                </a:solidFill>
                <a:latin typeface="Times New Roman" pitchFamily="18" charset="0"/>
                <a:ea typeface="华文细黑" pitchFamily="2" charset="-122"/>
              </a:rPr>
              <a:t>乙</a:t>
            </a:r>
            <a:r>
              <a:rPr lang="en-US" altLang="zh-CN" sz="2800" baseline="-25000">
                <a:solidFill>
                  <a:srgbClr val="0000FF"/>
                </a:solidFill>
                <a:latin typeface="宋体" charset="-122"/>
                <a:ea typeface="华文细黑" pitchFamily="2" charset="-122"/>
              </a:rPr>
              <a:t>′</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                  </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2</a:t>
            </a:r>
            <a:r>
              <a:rPr lang="en-US" altLang="zh-CN" sz="2800" i="1">
                <a:solidFill>
                  <a:srgbClr val="0000FF"/>
                </a:solidFill>
                <a:latin typeface="Times New Roman" pitchFamily="18" charset="0"/>
                <a:ea typeface="华文细黑" pitchFamily="2" charset="-122"/>
              </a:rPr>
              <a:t>dm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a:t>
            </a:r>
            <a:endParaRPr lang="zh-CN" altLang="zh-CN" sz="2800">
              <a:latin typeface="宋体" charset="-122"/>
              <a:cs typeface="Courier New" pitchFamily="49" charset="0"/>
            </a:endParaRPr>
          </a:p>
        </p:txBody>
      </p:sp>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Object 225"/>
          <p:cNvGraphicFramePr>
            <a:graphicFrameLocks noChangeAspect="1"/>
          </p:cNvGraphicFramePr>
          <p:nvPr/>
        </p:nvGraphicFramePr>
        <p:xfrm>
          <a:off x="5688013" y="384175"/>
          <a:ext cx="488950" cy="1168400"/>
        </p:xfrm>
        <a:graphic>
          <a:graphicData uri="http://schemas.openxmlformats.org/presentationml/2006/ole">
            <p:oleObj spid="_x0000_s25825" name="文档" r:id="rId3" imgW="488796" imgH="1167937" progId="Word.Document.12">
              <p:embed/>
            </p:oleObj>
          </a:graphicData>
        </a:graphic>
      </p:graphicFrame>
      <p:graphicFrame>
        <p:nvGraphicFramePr>
          <p:cNvPr id="5" name="Object 226"/>
          <p:cNvGraphicFramePr>
            <a:graphicFrameLocks noChangeAspect="1"/>
          </p:cNvGraphicFramePr>
          <p:nvPr/>
        </p:nvGraphicFramePr>
        <p:xfrm>
          <a:off x="3073400" y="4795838"/>
          <a:ext cx="2074863" cy="1524000"/>
        </p:xfrm>
        <a:graphic>
          <a:graphicData uri="http://schemas.openxmlformats.org/presentationml/2006/ole">
            <p:oleObj spid="_x0000_s25826" name="文档" r:id="rId4" imgW="2075505" imgH="1523537" progId="Word.Document.12">
              <p:embed/>
            </p:oleObj>
          </a:graphicData>
        </a:graphic>
      </p:graphicFrame>
      <p:graphicFrame>
        <p:nvGraphicFramePr>
          <p:cNvPr id="20" name="Object 227"/>
          <p:cNvGraphicFramePr>
            <a:graphicFrameLocks noChangeAspect="1"/>
          </p:cNvGraphicFramePr>
          <p:nvPr/>
        </p:nvGraphicFramePr>
        <p:xfrm>
          <a:off x="1579563" y="5594350"/>
          <a:ext cx="1697037" cy="1158875"/>
        </p:xfrm>
        <a:graphic>
          <a:graphicData uri="http://schemas.openxmlformats.org/presentationml/2006/ole">
            <p:oleObj spid="_x0000_s25827" name="文档" r:id="rId5" imgW="1692549" imgH="1157859" progId="Word.Document.12">
              <p:embed/>
            </p:oleObj>
          </a:graphicData>
        </a:graphic>
      </p:graphicFrame>
      <p:sp>
        <p:nvSpPr>
          <p:cNvPr id="16" name="Rectangle 21">
            <a:hlinkClick r:id="rId6"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7" name="Rectangle 21">
            <a:hlinkClick r:id="rId7"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8" name="Rectangle 21">
            <a:hlinkClick r:id="rId8"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9" name="Rectangle 21">
            <a:hlinkClick r:id="rId9"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2" name="Rectangle 21">
            <a:hlinkClick r:id="rId10"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3" name="Rectangle 21">
            <a:hlinkClick r:id="rId11"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4" name="Rectangle 21">
            <a:hlinkClick r:id="rId12"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5" name="Rectangle 21">
            <a:hlinkClick r:id="rId13"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75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750"/>
                                        <p:tgtEl>
                                          <p:spTgt spid="2"/>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linds(horizontal)">
                                      <p:cBhvr>
                                        <p:cTn id="14" dur="750"/>
                                        <p:tgtEl>
                                          <p:spTgt spid="4">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750"/>
                                        <p:tgtEl>
                                          <p:spTgt spid="5"/>
                                        </p:tgtEl>
                                      </p:cBhvr>
                                    </p:animEffect>
                                  </p:childTnLst>
                                </p:cTn>
                              </p:par>
                              <p:par>
                                <p:cTn id="18" presetID="3" presetClass="entr" presetSubtype="1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4" name="矩形 3"/>
          <p:cNvSpPr/>
          <p:nvPr/>
        </p:nvSpPr>
        <p:spPr>
          <a:xfrm>
            <a:off x="550863" y="1054100"/>
            <a:ext cx="11074400" cy="2032000"/>
          </a:xfrm>
          <a:prstGeom prst="rect">
            <a:avLst/>
          </a:prstGeom>
        </p:spPr>
        <p:txBody>
          <a:bodyPr>
            <a:spAutoFit/>
          </a:bodyPr>
          <a:lstStyle/>
          <a:p>
            <a:pPr marL="263525" indent="-263525" algn="just">
              <a:lnSpc>
                <a:spcPct val="150000"/>
              </a:lnSpc>
              <a:spcAft>
                <a:spcPts val="0"/>
              </a:spcAft>
              <a:tabLst>
                <a:tab pos="2430780" algn="l"/>
              </a:tabLst>
              <a:defRPr/>
            </a:pPr>
            <a:r>
              <a:rPr lang="en-US" altLang="zh-CN" sz="2800" kern="100" dirty="0">
                <a:latin typeface="Times New Roman"/>
                <a:ea typeface="华文细黑"/>
              </a:rPr>
              <a:t>7.(2016·</a:t>
            </a:r>
            <a:r>
              <a:rPr lang="zh-CN" altLang="zh-CN" sz="2800" kern="100" dirty="0">
                <a:latin typeface="Times New Roman"/>
                <a:ea typeface="华文细黑"/>
                <a:cs typeface="Times New Roman"/>
              </a:rPr>
              <a:t>张掖</a:t>
            </a:r>
            <a:r>
              <a:rPr lang="en-US" altLang="zh-CN" sz="2800" kern="100" dirty="0">
                <a:latin typeface="Times New Roman"/>
                <a:ea typeface="华文细黑"/>
              </a:rPr>
              <a:t>)</a:t>
            </a:r>
            <a:r>
              <a:rPr lang="zh-CN" altLang="zh-CN" sz="2800" kern="100" dirty="0">
                <a:latin typeface="Times New Roman"/>
                <a:ea typeface="华文细黑"/>
                <a:cs typeface="Times New Roman"/>
              </a:rPr>
              <a:t>如图所示为甲、乙两种物质的质量跟体积关系的图象，根据图象分析，密度</a:t>
            </a:r>
            <a:r>
              <a:rPr lang="en-US" altLang="zh-CN" sz="2800" i="1" kern="100" dirty="0">
                <a:latin typeface="Times New Roman"/>
                <a:ea typeface="华文细黑"/>
              </a:rPr>
              <a:t>ρ</a:t>
            </a:r>
            <a:r>
              <a:rPr lang="zh-CN" altLang="zh-CN" sz="2800" kern="100" baseline="-25000" dirty="0">
                <a:latin typeface="Times New Roman"/>
                <a:ea typeface="华文细黑"/>
                <a:cs typeface="Times New Roman"/>
              </a:rPr>
              <a:t>甲</a:t>
            </a:r>
            <a:r>
              <a:rPr lang="zh-CN" altLang="zh-CN" sz="2800" u="sng" kern="100" dirty="0">
                <a:latin typeface="Times New Roman"/>
                <a:ea typeface="华文细黑"/>
                <a:cs typeface="Times New Roman"/>
              </a:rPr>
              <a:t>　　</a:t>
            </a:r>
            <a:r>
              <a:rPr lang="en-US" altLang="zh-CN" sz="2800" i="1" kern="100" dirty="0">
                <a:latin typeface="Times New Roman"/>
                <a:ea typeface="华文细黑"/>
              </a:rPr>
              <a:t>ρ</a:t>
            </a:r>
            <a:r>
              <a:rPr lang="zh-CN" altLang="zh-CN" sz="2800" kern="100" baseline="-25000" dirty="0">
                <a:latin typeface="Times New Roman"/>
                <a:ea typeface="华文细黑"/>
                <a:cs typeface="Times New Roman"/>
              </a:rPr>
              <a:t>乙</a:t>
            </a:r>
            <a:r>
              <a:rPr lang="en-US" altLang="zh-CN" sz="2800" kern="100" dirty="0">
                <a:latin typeface="Times New Roman"/>
                <a:ea typeface="华文细黑"/>
              </a:rPr>
              <a:t>(</a:t>
            </a:r>
            <a:r>
              <a:rPr lang="zh-CN" altLang="zh-CN" sz="2800" kern="100" dirty="0">
                <a:latin typeface="Times New Roman"/>
                <a:ea typeface="华文细黑"/>
                <a:cs typeface="Times New Roman"/>
              </a:rPr>
              <a:t>选填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en-US" altLang="zh-CN" sz="2800" kern="100" dirty="0">
                <a:latin typeface="Times New Roman"/>
                <a:ea typeface="华文细黑"/>
              </a:rPr>
              <a:t>)</a:t>
            </a:r>
            <a:r>
              <a:rPr lang="zh-CN" altLang="zh-CN" sz="2800" kern="100" dirty="0">
                <a:latin typeface="Times New Roman"/>
                <a:ea typeface="华文细黑"/>
                <a:cs typeface="Times New Roman"/>
              </a:rPr>
              <a:t>；质量为</a:t>
            </a:r>
            <a:r>
              <a:rPr lang="en-US" altLang="zh-CN" sz="2800" kern="100" dirty="0">
                <a:latin typeface="Times New Roman"/>
                <a:ea typeface="华文细黑"/>
              </a:rPr>
              <a:t>1.8kg</a:t>
            </a:r>
            <a:r>
              <a:rPr lang="zh-CN" altLang="zh-CN" sz="2800" kern="100" dirty="0">
                <a:latin typeface="Times New Roman"/>
                <a:ea typeface="华文细黑"/>
                <a:cs typeface="Times New Roman"/>
              </a:rPr>
              <a:t>乙物质的体积为</a:t>
            </a:r>
            <a:r>
              <a:rPr lang="zh-CN" altLang="zh-CN" sz="2800" u="sng" kern="100" dirty="0">
                <a:latin typeface="Times New Roman"/>
                <a:ea typeface="华文细黑"/>
                <a:cs typeface="Times New Roman"/>
              </a:rPr>
              <a:t>　　</a:t>
            </a:r>
            <a:r>
              <a:rPr lang="en-US" altLang="zh-CN" sz="2800" kern="100" dirty="0">
                <a:latin typeface="Times New Roman"/>
                <a:ea typeface="华文细黑"/>
              </a:rPr>
              <a:t>dm</a:t>
            </a:r>
            <a:r>
              <a:rPr lang="en-US" altLang="zh-CN" sz="2800" kern="100" baseline="30000" dirty="0">
                <a:latin typeface="Times New Roman"/>
                <a:ea typeface="华文细黑"/>
              </a:rPr>
              <a:t>3</a:t>
            </a:r>
            <a:r>
              <a:rPr lang="zh-CN" altLang="zh-CN" sz="2800" kern="100" dirty="0">
                <a:latin typeface="Times New Roman"/>
                <a:ea typeface="华文细黑"/>
                <a:cs typeface="Times New Roman"/>
              </a:rPr>
              <a:t>。</a:t>
            </a:r>
            <a:endParaRPr lang="zh-CN" altLang="zh-CN" sz="2800" kern="100" dirty="0">
              <a:solidFill>
                <a:srgbClr val="0000FF"/>
              </a:solidFill>
              <a:latin typeface="宋体"/>
              <a:cs typeface="Courier New"/>
            </a:endParaRPr>
          </a:p>
        </p:txBody>
      </p:sp>
      <p:pic>
        <p:nvPicPr>
          <p:cNvPr id="62469" name="Picture 2" descr="\\李笑影\李笑影\2018科学\科学\2018中考科学\KX255.TIF"/>
          <p:cNvPicPr>
            <a:picLocks noChangeAspect="1" noChangeArrowheads="1"/>
          </p:cNvPicPr>
          <p:nvPr/>
        </p:nvPicPr>
        <p:blipFill>
          <a:blip r:embed="rId2" cstate="print"/>
          <a:srcRect/>
          <a:stretch>
            <a:fillRect/>
          </a:stretch>
        </p:blipFill>
        <p:spPr bwMode="auto">
          <a:xfrm>
            <a:off x="4614863" y="3357563"/>
            <a:ext cx="2960687" cy="2432050"/>
          </a:xfrm>
          <a:prstGeom prst="rect">
            <a:avLst/>
          </a:prstGeom>
          <a:noFill/>
          <a:ln w="9525">
            <a:noFill/>
            <a:miter lim="800000"/>
            <a:headEnd/>
            <a:tailEnd/>
          </a:ln>
        </p:spPr>
      </p:pic>
      <p:sp>
        <p:nvSpPr>
          <p:cNvPr id="5" name="矩形 4"/>
          <p:cNvSpPr/>
          <p:nvPr/>
        </p:nvSpPr>
        <p:spPr>
          <a:xfrm>
            <a:off x="4686300" y="1808163"/>
            <a:ext cx="542925" cy="523875"/>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Courier New"/>
              </a:rPr>
              <a:t>＞</a:t>
            </a:r>
            <a:endParaRPr lang="zh-CN" altLang="en-US" sz="2800" kern="100" dirty="0">
              <a:solidFill>
                <a:srgbClr val="C00000"/>
              </a:solidFill>
              <a:latin typeface="Times New Roman"/>
              <a:ea typeface="华文细黑"/>
              <a:cs typeface="Courier New"/>
            </a:endParaRPr>
          </a:p>
        </p:txBody>
      </p:sp>
      <p:sp>
        <p:nvSpPr>
          <p:cNvPr id="6" name="矩形 5"/>
          <p:cNvSpPr/>
          <p:nvPr/>
        </p:nvSpPr>
        <p:spPr>
          <a:xfrm>
            <a:off x="5005388" y="2438400"/>
            <a:ext cx="363537" cy="522288"/>
          </a:xfrm>
          <a:prstGeom prst="rect">
            <a:avLst/>
          </a:prstGeom>
        </p:spPr>
        <p:txBody>
          <a:bodyPr wrap="none">
            <a:spAutoFit/>
          </a:bodyPr>
          <a:lstStyle/>
          <a:p>
            <a:pPr>
              <a:defRPr/>
            </a:pPr>
            <a:r>
              <a:rPr lang="en-US" altLang="zh-CN" sz="2800" kern="100" dirty="0">
                <a:solidFill>
                  <a:srgbClr val="C00000"/>
                </a:solidFill>
                <a:latin typeface="Times New Roman"/>
                <a:ea typeface="华文细黑"/>
                <a:cs typeface="Courier New"/>
              </a:rPr>
              <a:t>2</a:t>
            </a:r>
            <a:endParaRPr lang="zh-CN" altLang="en-US" sz="2800" kern="100" dirty="0">
              <a:solidFill>
                <a:srgbClr val="C00000"/>
              </a:solidFill>
              <a:latin typeface="Times New Roman"/>
              <a:ea typeface="华文细黑"/>
              <a:cs typeface="Courier New"/>
            </a:endParaRPr>
          </a:p>
        </p:txBody>
      </p:sp>
      <p:sp>
        <p:nvSpPr>
          <p:cNvPr id="30"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31"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32"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33"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34"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35"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36"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37"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6"/>
          <p:cNvSpPr>
            <a:spLocks noChangeArrowheads="1"/>
          </p:cNvSpPr>
          <p:nvPr/>
        </p:nvSpPr>
        <p:spPr bwMode="auto">
          <a:xfrm>
            <a:off x="417513" y="585788"/>
            <a:ext cx="11279187" cy="6116637"/>
          </a:xfrm>
          <a:prstGeom prst="rect">
            <a:avLst/>
          </a:prstGeom>
          <a:noFill/>
          <a:ln w="9525">
            <a:noFill/>
            <a:miter lim="800000"/>
            <a:headEnd/>
            <a:tailEnd/>
          </a:ln>
        </p:spPr>
        <p:txBody>
          <a:bodyPr>
            <a:spAutoFit/>
          </a:bodyPr>
          <a:lstStyle/>
          <a:p>
            <a:pPr marL="263525" indent="-263525" algn="just">
              <a:lnSpc>
                <a:spcPct val="145000"/>
              </a:lnSpc>
              <a:spcAft>
                <a:spcPts val="0"/>
              </a:spcAft>
              <a:tabLst>
                <a:tab pos="2700655" algn="l"/>
              </a:tabLst>
              <a:defRPr/>
            </a:pPr>
            <a:r>
              <a:rPr lang="en-US" altLang="zh-CN" sz="2700" kern="100" dirty="0">
                <a:latin typeface="Times New Roman"/>
                <a:ea typeface="华文细黑"/>
                <a:cs typeface="Courier New"/>
              </a:rPr>
              <a:t>8.(2016·</a:t>
            </a:r>
            <a:r>
              <a:rPr lang="zh-CN" altLang="zh-CN" sz="2700" kern="100" dirty="0">
                <a:latin typeface="Times New Roman"/>
                <a:ea typeface="华文细黑"/>
                <a:cs typeface="Times New Roman"/>
              </a:rPr>
              <a:t>日照</a:t>
            </a:r>
            <a:r>
              <a:rPr lang="en-US" altLang="zh-CN" sz="2700" kern="100" dirty="0">
                <a:latin typeface="Times New Roman"/>
                <a:ea typeface="华文细黑"/>
                <a:cs typeface="Courier New"/>
              </a:rPr>
              <a:t>)</a:t>
            </a:r>
            <a:r>
              <a:rPr lang="zh-CN" altLang="zh-CN" sz="2700" kern="100" dirty="0">
                <a:latin typeface="Times New Roman"/>
                <a:ea typeface="华文细黑"/>
                <a:cs typeface="Times New Roman"/>
              </a:rPr>
              <a:t>吴丽知道了水的密度是</a:t>
            </a:r>
            <a:r>
              <a:rPr lang="en-US" altLang="zh-CN" sz="2700" kern="100" dirty="0">
                <a:latin typeface="Times New Roman"/>
                <a:ea typeface="华文细黑"/>
                <a:cs typeface="Courier New"/>
              </a:rPr>
              <a:t>1.0</a:t>
            </a:r>
            <a:r>
              <a:rPr lang="en-US" altLang="zh-CN" sz="2700" kern="100" dirty="0">
                <a:latin typeface="宋体"/>
                <a:ea typeface="华文细黑"/>
                <a:cs typeface="Times New Roman"/>
              </a:rPr>
              <a:t>×</a:t>
            </a:r>
            <a:r>
              <a:rPr lang="en-US" altLang="zh-CN" sz="2700" kern="100" dirty="0">
                <a:latin typeface="Times New Roman"/>
                <a:ea typeface="华文细黑"/>
                <a:cs typeface="Courier New"/>
              </a:rPr>
              <a:t>10</a:t>
            </a:r>
            <a:r>
              <a:rPr lang="en-US" altLang="zh-CN" sz="2700" kern="100" baseline="30000" dirty="0">
                <a:latin typeface="Times New Roman"/>
                <a:ea typeface="华文细黑"/>
                <a:cs typeface="Courier New"/>
              </a:rPr>
              <a:t>3</a:t>
            </a:r>
            <a:r>
              <a:rPr lang="en-US" altLang="zh-CN" sz="2700" kern="100" dirty="0">
                <a:latin typeface="Times New Roman"/>
                <a:ea typeface="华文细黑"/>
                <a:cs typeface="Courier New"/>
              </a:rPr>
              <a:t>kg/m</a:t>
            </a:r>
            <a:r>
              <a:rPr lang="en-US" altLang="zh-CN" sz="2700" kern="100" baseline="30000" dirty="0">
                <a:latin typeface="Times New Roman"/>
                <a:ea typeface="华文细黑"/>
                <a:cs typeface="Courier New"/>
              </a:rPr>
              <a:t>3</a:t>
            </a:r>
            <a:r>
              <a:rPr lang="zh-CN" altLang="zh-CN" sz="2700" kern="100" dirty="0">
                <a:latin typeface="Times New Roman"/>
                <a:ea typeface="华文细黑"/>
                <a:cs typeface="Times New Roman"/>
              </a:rPr>
              <a:t>，她还想知道家中食用油的密度，于是，她找来一个干净的小瓶</a:t>
            </a:r>
            <a:r>
              <a:rPr lang="en-US" altLang="zh-CN" sz="2700" kern="100" dirty="0">
                <a:latin typeface="Times New Roman"/>
                <a:ea typeface="华文细黑"/>
                <a:cs typeface="Courier New"/>
              </a:rPr>
              <a:t>A</a:t>
            </a:r>
            <a:r>
              <a:rPr lang="zh-CN" altLang="zh-CN" sz="2700" kern="100" dirty="0">
                <a:latin typeface="Times New Roman"/>
                <a:ea typeface="华文细黑"/>
                <a:cs typeface="Times New Roman"/>
              </a:rPr>
              <a:t>，装满食用油，利用如图所示的天平</a:t>
            </a:r>
            <a:r>
              <a:rPr lang="en-US" altLang="zh-CN" sz="2700" kern="100" dirty="0">
                <a:latin typeface="Times New Roman"/>
                <a:ea typeface="华文细黑"/>
                <a:cs typeface="Courier New"/>
              </a:rPr>
              <a:t>(</a:t>
            </a:r>
            <a:r>
              <a:rPr lang="zh-CN" altLang="zh-CN" sz="2700" kern="100" dirty="0">
                <a:latin typeface="Times New Roman"/>
                <a:ea typeface="华文细黑"/>
                <a:cs typeface="Times New Roman"/>
              </a:rPr>
              <a:t>砝码已丢失</a:t>
            </a:r>
            <a:r>
              <a:rPr lang="en-US" altLang="zh-CN" sz="2700" kern="100" dirty="0">
                <a:latin typeface="Times New Roman"/>
                <a:ea typeface="华文细黑"/>
                <a:cs typeface="Courier New"/>
              </a:rPr>
              <a:t>)</a:t>
            </a:r>
            <a:r>
              <a:rPr lang="zh-CN" altLang="zh-CN" sz="2700" kern="100" dirty="0">
                <a:latin typeface="Times New Roman"/>
                <a:ea typeface="华文细黑"/>
                <a:cs typeface="Times New Roman"/>
              </a:rPr>
              <a:t>、量筒、茶杯、水和胶头滴管等来进行测量。爸爸说，食用油太粘、不易清洗，不要直接用量筒测量它的体积。吴丽想了想，又找来了一个与</a:t>
            </a:r>
            <a:r>
              <a:rPr lang="en-US" altLang="zh-CN" sz="2700" kern="100" dirty="0">
                <a:latin typeface="Times New Roman"/>
                <a:ea typeface="华文细黑"/>
                <a:cs typeface="Courier New"/>
              </a:rPr>
              <a:t>A</a:t>
            </a:r>
            <a:r>
              <a:rPr lang="zh-CN" altLang="zh-CN" sz="2700" kern="100" dirty="0">
                <a:latin typeface="Times New Roman"/>
                <a:ea typeface="华文细黑"/>
                <a:cs typeface="Times New Roman"/>
              </a:rPr>
              <a:t>完全相同的干净的小瓶</a:t>
            </a:r>
            <a:r>
              <a:rPr lang="en-US" altLang="zh-CN" sz="2700" kern="100" dirty="0">
                <a:latin typeface="Times New Roman"/>
                <a:ea typeface="华文细黑"/>
                <a:cs typeface="Courier New"/>
              </a:rPr>
              <a:t>B</a:t>
            </a:r>
            <a:r>
              <a:rPr lang="zh-CN" altLang="zh-CN" sz="2700" kern="100" dirty="0">
                <a:latin typeface="Times New Roman"/>
                <a:ea typeface="华文细黑"/>
                <a:cs typeface="Times New Roman"/>
              </a:rPr>
              <a:t>，最终测出了食用油的密度。她的探究过程如下：</a:t>
            </a:r>
            <a:endParaRPr lang="en-US" altLang="zh-CN" sz="2700" kern="100" dirty="0">
              <a:latin typeface="宋体"/>
              <a:cs typeface="Courier New"/>
            </a:endParaRPr>
          </a:p>
          <a:p>
            <a:pPr marL="263525" indent="-263525" algn="just">
              <a:lnSpc>
                <a:spcPct val="145000"/>
              </a:lnSpc>
              <a:spcAft>
                <a:spcPts val="0"/>
              </a:spcAft>
              <a:tabLst>
                <a:tab pos="2700655" algn="l"/>
              </a:tabLst>
              <a:defRPr/>
            </a:pPr>
            <a:r>
              <a:rPr lang="en-US" altLang="zh-CN" sz="2700" kern="100" dirty="0">
                <a:latin typeface="Times New Roman"/>
                <a:ea typeface="华文细黑"/>
              </a:rPr>
              <a:t>(1)</a:t>
            </a:r>
            <a:r>
              <a:rPr lang="zh-CN" altLang="zh-CN" sz="2700" kern="100" dirty="0">
                <a:latin typeface="Times New Roman"/>
                <a:ea typeface="华文细黑"/>
                <a:cs typeface="Times New Roman"/>
              </a:rPr>
              <a:t>将托盘天平放在水平桌面上，</a:t>
            </a:r>
            <a:r>
              <a:rPr lang="zh-CN" altLang="zh-CN" sz="2700" u="sng" kern="100" dirty="0">
                <a:latin typeface="Times New Roman"/>
                <a:ea typeface="华文细黑"/>
                <a:cs typeface="Times New Roman"/>
              </a:rPr>
              <a:t>　　</a:t>
            </a:r>
            <a:r>
              <a:rPr lang="zh-CN" altLang="zh-CN" sz="2700" kern="100" dirty="0">
                <a:latin typeface="Times New Roman"/>
                <a:ea typeface="华文细黑"/>
                <a:cs typeface="Times New Roman"/>
              </a:rPr>
              <a:t>调节右端</a:t>
            </a:r>
            <a:endParaRPr lang="en-US" altLang="zh-CN" sz="2700" kern="100" dirty="0">
              <a:latin typeface="Times New Roman"/>
              <a:ea typeface="华文细黑"/>
              <a:cs typeface="Times New Roman"/>
            </a:endParaRPr>
          </a:p>
          <a:p>
            <a:pPr marL="263525" indent="-263525" algn="just">
              <a:lnSpc>
                <a:spcPct val="145000"/>
              </a:lnSpc>
              <a:spcAft>
                <a:spcPts val="0"/>
              </a:spcAft>
              <a:tabLst>
                <a:tab pos="2700655" algn="l"/>
              </a:tabLst>
              <a:defRPr/>
            </a:pPr>
            <a:r>
              <a:rPr lang="en-US" altLang="zh-CN" sz="2700" kern="100" dirty="0">
                <a:latin typeface="Times New Roman"/>
                <a:ea typeface="华文细黑"/>
                <a:cs typeface="Times New Roman"/>
              </a:rPr>
              <a:t>    </a:t>
            </a:r>
            <a:r>
              <a:rPr lang="zh-CN" altLang="zh-CN" sz="2700" kern="100" dirty="0">
                <a:latin typeface="Times New Roman"/>
                <a:ea typeface="华文细黑"/>
                <a:cs typeface="Times New Roman"/>
              </a:rPr>
              <a:t>的平衡螺母，使横梁平衡。</a:t>
            </a:r>
            <a:endParaRPr lang="en-US" altLang="zh-CN" sz="2700" kern="100" dirty="0">
              <a:latin typeface="Times New Roman"/>
              <a:ea typeface="华文细黑"/>
              <a:cs typeface="Times New Roman"/>
            </a:endParaRPr>
          </a:p>
          <a:p>
            <a:pPr marL="355600" algn="just">
              <a:lnSpc>
                <a:spcPct val="145000"/>
              </a:lnSpc>
              <a:spcAft>
                <a:spcPts val="0"/>
              </a:spcAft>
              <a:tabLst>
                <a:tab pos="2430780" algn="l"/>
              </a:tabLst>
              <a:defRPr/>
            </a:pPr>
            <a:r>
              <a:rPr lang="zh-CN" altLang="zh-CN" sz="2700" b="1" kern="100" dirty="0">
                <a:solidFill>
                  <a:srgbClr val="0000FF"/>
                </a:solidFill>
                <a:latin typeface="Times New Roman"/>
                <a:ea typeface="华文细黑"/>
                <a:cs typeface="Times New Roman"/>
              </a:rPr>
              <a:t>解析　</a:t>
            </a:r>
            <a:r>
              <a:rPr lang="zh-CN" altLang="zh-CN" sz="2700" kern="100" dirty="0">
                <a:solidFill>
                  <a:srgbClr val="0000FF"/>
                </a:solidFill>
                <a:latin typeface="Times New Roman"/>
                <a:ea typeface="华文细黑"/>
                <a:cs typeface="Times New Roman"/>
              </a:rPr>
              <a:t>如图，指针偏向分度盘的右侧，天平</a:t>
            </a:r>
            <a:endParaRPr lang="en-US" altLang="zh-CN" sz="2700" kern="100" dirty="0">
              <a:solidFill>
                <a:srgbClr val="0000FF"/>
              </a:solidFill>
              <a:latin typeface="Times New Roman"/>
              <a:ea typeface="华文细黑"/>
              <a:cs typeface="Times New Roman"/>
            </a:endParaRPr>
          </a:p>
          <a:p>
            <a:pPr marL="355600" algn="just">
              <a:lnSpc>
                <a:spcPct val="145000"/>
              </a:lnSpc>
              <a:spcAft>
                <a:spcPts val="0"/>
              </a:spcAft>
              <a:tabLst>
                <a:tab pos="2430780" algn="l"/>
              </a:tabLst>
              <a:defRPr/>
            </a:pPr>
            <a:r>
              <a:rPr lang="zh-CN" altLang="zh-CN" sz="2700" kern="100" dirty="0">
                <a:solidFill>
                  <a:srgbClr val="0000FF"/>
                </a:solidFill>
                <a:latin typeface="Times New Roman"/>
                <a:ea typeface="华文细黑"/>
                <a:cs typeface="Times New Roman"/>
              </a:rPr>
              <a:t>的左端上翘，平衡螺母向上翘的左端移动。</a:t>
            </a:r>
            <a:endParaRPr lang="zh-CN" altLang="zh-CN" sz="2700" kern="100" dirty="0">
              <a:solidFill>
                <a:srgbClr val="0000FF"/>
              </a:solidFill>
              <a:latin typeface="宋体"/>
              <a:cs typeface="Courier New"/>
            </a:endParaRPr>
          </a:p>
        </p:txBody>
      </p:sp>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pic>
        <p:nvPicPr>
          <p:cNvPr id="63493" name="Picture 2" descr="\\李笑影\李笑影\2018科学\科学\2018中考科学\KX256.TIF"/>
          <p:cNvPicPr>
            <a:picLocks noChangeAspect="1" noChangeArrowheads="1"/>
          </p:cNvPicPr>
          <p:nvPr/>
        </p:nvPicPr>
        <p:blipFill>
          <a:blip r:embed="rId2" cstate="print"/>
          <a:srcRect/>
          <a:stretch>
            <a:fillRect/>
          </a:stretch>
        </p:blipFill>
        <p:spPr bwMode="auto">
          <a:xfrm>
            <a:off x="7650163" y="3933825"/>
            <a:ext cx="3995737" cy="2154238"/>
          </a:xfrm>
          <a:prstGeom prst="rect">
            <a:avLst/>
          </a:prstGeom>
          <a:noFill/>
          <a:ln w="9525">
            <a:noFill/>
            <a:miter lim="800000"/>
            <a:headEnd/>
            <a:tailEnd/>
          </a:ln>
        </p:spPr>
      </p:pic>
      <p:sp>
        <p:nvSpPr>
          <p:cNvPr id="2" name="矩形 1"/>
          <p:cNvSpPr/>
          <p:nvPr/>
        </p:nvSpPr>
        <p:spPr>
          <a:xfrm>
            <a:off x="5292725" y="4087813"/>
            <a:ext cx="903288" cy="661987"/>
          </a:xfrm>
          <a:prstGeom prst="rect">
            <a:avLst/>
          </a:prstGeom>
        </p:spPr>
        <p:txBody>
          <a:bodyPr wrap="none">
            <a:spAutoFit/>
          </a:bodyPr>
          <a:lstStyle/>
          <a:p>
            <a:pPr algn="just" defTabSz="1219140">
              <a:lnSpc>
                <a:spcPct val="150000"/>
              </a:lnSpc>
              <a:spcAft>
                <a:spcPts val="0"/>
              </a:spcAft>
              <a:tabLst>
                <a:tab pos="2700655" algn="l"/>
              </a:tabLst>
              <a:defRPr/>
            </a:pPr>
            <a:r>
              <a:rPr lang="zh-CN" altLang="zh-CN" sz="2700" kern="100" dirty="0">
                <a:solidFill>
                  <a:srgbClr val="C00000"/>
                </a:solidFill>
                <a:latin typeface="Times New Roman"/>
                <a:ea typeface="华文细黑"/>
                <a:cs typeface="Times New Roman"/>
              </a:rPr>
              <a:t>向左</a:t>
            </a:r>
            <a:endParaRPr lang="zh-CN" altLang="en-US" sz="2700" kern="100" dirty="0">
              <a:solidFill>
                <a:srgbClr val="C00000"/>
              </a:solidFill>
              <a:latin typeface="Times New Roman"/>
              <a:ea typeface="华文细黑"/>
              <a:cs typeface="Times New Roman"/>
            </a:endParaRPr>
          </a:p>
        </p:txBody>
      </p:sp>
      <p:sp>
        <p:nvSpPr>
          <p:cNvPr id="17"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8"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9"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20"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2"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3"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4"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5"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blinds(horizontal)">
                                      <p:cBhvr>
                                        <p:cTn id="7" dur="500"/>
                                        <p:tgtEl>
                                          <p:spTgt spid="2560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1">
                                            <p:txEl>
                                              <p:pRg st="4" end="4"/>
                                            </p:txEl>
                                          </p:spTgt>
                                        </p:tgtEl>
                                        <p:attrNameLst>
                                          <p:attrName>style.visibility</p:attrName>
                                        </p:attrNameLst>
                                      </p:cBhvr>
                                      <p:to>
                                        <p:strVal val="visible"/>
                                      </p:to>
                                    </p:set>
                                    <p:animEffect transition="in" filter="blinds(horizontal)">
                                      <p:cBhvr>
                                        <p:cTn id="10" dur="500"/>
                                        <p:tgtEl>
                                          <p:spTgt spid="2560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5"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6" name="圆角矩形 15"/>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23" name="矩形 16"/>
          <p:cNvSpPr>
            <a:spLocks noChangeArrowheads="1"/>
          </p:cNvSpPr>
          <p:nvPr/>
        </p:nvSpPr>
        <p:spPr bwMode="auto">
          <a:xfrm>
            <a:off x="427038" y="601663"/>
            <a:ext cx="11280775" cy="2030412"/>
          </a:xfrm>
          <a:prstGeom prst="rect">
            <a:avLst/>
          </a:prstGeom>
          <a:noFill/>
          <a:ln w="9525">
            <a:noFill/>
            <a:miter lim="800000"/>
            <a:headEnd/>
            <a:tailEnd/>
          </a:ln>
        </p:spPr>
        <p:txBody>
          <a:bodyPr>
            <a:spAutoFit/>
          </a:bodyPr>
          <a:lstStyle/>
          <a:p>
            <a:pPr marL="355600" indent="-355600" algn="just">
              <a:lnSpc>
                <a:spcPct val="150000"/>
              </a:lnSpc>
              <a:spcAft>
                <a:spcPts val="0"/>
              </a:spcAft>
              <a:tabLst>
                <a:tab pos="2700655" algn="l"/>
              </a:tabLst>
              <a:defRPr/>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将盛满食用油的小瓶</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放入左盘，将小瓶</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放入右盘，向</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中加水，直至天平再次平衡。将小瓶</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中的水全部倒入量筒中，量筒的示数如图所示，记为</a:t>
            </a:r>
            <a:r>
              <a:rPr lang="en-US" altLang="zh-CN" sz="2800" i="1" kern="100" dirty="0">
                <a:latin typeface="Times New Roman"/>
                <a:ea typeface="华文细黑"/>
                <a:cs typeface="Courier New"/>
              </a:rPr>
              <a:t>V</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zh-CN" altLang="zh-CN" sz="2800" u="sng" kern="100" dirty="0">
                <a:latin typeface="Times New Roman"/>
                <a:ea typeface="华文细黑"/>
                <a:cs typeface="Times New Roman"/>
              </a:rPr>
              <a:t>　　</a:t>
            </a:r>
            <a:r>
              <a:rPr lang="en-US" altLang="zh-CN" sz="2800" kern="100" dirty="0">
                <a:latin typeface="Times New Roman"/>
                <a:ea typeface="华文细黑"/>
                <a:cs typeface="Courier New"/>
              </a:rPr>
              <a:t>cm</a:t>
            </a:r>
            <a:r>
              <a:rPr lang="en-US" altLang="zh-CN" sz="2800" kern="100" baseline="30000" dirty="0">
                <a:latin typeface="Times New Roman"/>
                <a:ea typeface="华文细黑"/>
                <a:cs typeface="Courier New"/>
              </a:rPr>
              <a:t>3</a:t>
            </a:r>
            <a:r>
              <a:rPr lang="zh-CN" altLang="zh-CN" sz="2800" kern="100" dirty="0">
                <a:latin typeface="Times New Roman"/>
                <a:ea typeface="华文细黑"/>
                <a:cs typeface="Times New Roman"/>
              </a:rPr>
              <a:t>。然后将量筒中的水全部倒出。</a:t>
            </a:r>
            <a:endParaRPr lang="zh-CN" altLang="zh-CN" sz="2800" kern="100" dirty="0">
              <a:latin typeface="宋体"/>
              <a:cs typeface="Courier New"/>
            </a:endParaRPr>
          </a:p>
        </p:txBody>
      </p:sp>
      <p:pic>
        <p:nvPicPr>
          <p:cNvPr id="64517" name="Picture 2" descr="\\李笑影\李笑影\2018科学\科学\2018中考科学\KX256.TIF"/>
          <p:cNvPicPr>
            <a:picLocks noChangeAspect="1" noChangeArrowheads="1"/>
          </p:cNvPicPr>
          <p:nvPr/>
        </p:nvPicPr>
        <p:blipFill>
          <a:blip r:embed="rId2" cstate="print"/>
          <a:srcRect/>
          <a:stretch>
            <a:fillRect/>
          </a:stretch>
        </p:blipFill>
        <p:spPr bwMode="auto">
          <a:xfrm>
            <a:off x="4117975" y="2586038"/>
            <a:ext cx="3954463" cy="2133600"/>
          </a:xfrm>
          <a:prstGeom prst="rect">
            <a:avLst/>
          </a:prstGeom>
          <a:noFill/>
          <a:ln w="9525">
            <a:noFill/>
            <a:miter lim="800000"/>
            <a:headEnd/>
            <a:tailEnd/>
          </a:ln>
        </p:spPr>
      </p:pic>
      <p:sp>
        <p:nvSpPr>
          <p:cNvPr id="30" name="矩形 16"/>
          <p:cNvSpPr>
            <a:spLocks noChangeArrowheads="1"/>
          </p:cNvSpPr>
          <p:nvPr/>
        </p:nvSpPr>
        <p:spPr bwMode="auto">
          <a:xfrm>
            <a:off x="427038" y="4643438"/>
            <a:ext cx="11280775" cy="1949450"/>
          </a:xfrm>
          <a:prstGeom prst="rect">
            <a:avLst/>
          </a:prstGeom>
          <a:noFill/>
          <a:ln w="9525">
            <a:noFill/>
            <a:miter lim="800000"/>
            <a:headEnd/>
            <a:tailEnd/>
          </a:ln>
        </p:spPr>
        <p:txBody>
          <a:bodyPr>
            <a:spAutoFit/>
          </a:bodyPr>
          <a:lstStyle/>
          <a:p>
            <a:pPr marL="358775"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由图知，量筒</a:t>
            </a:r>
            <a:r>
              <a:rPr lang="en-US" altLang="zh-CN" sz="2800">
                <a:solidFill>
                  <a:srgbClr val="0000FF"/>
                </a:solidFill>
                <a:latin typeface="Times New Roman" pitchFamily="18" charset="0"/>
                <a:ea typeface="华文细黑" pitchFamily="2" charset="-122"/>
                <a:cs typeface="Times New Roman" pitchFamily="18" charset="0"/>
              </a:rPr>
              <a:t>10cm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之间有</a:t>
            </a:r>
            <a:r>
              <a:rPr lang="en-US" altLang="zh-CN" sz="2800">
                <a:solidFill>
                  <a:srgbClr val="0000FF"/>
                </a:solidFill>
                <a:latin typeface="Times New Roman" pitchFamily="18" charset="0"/>
                <a:ea typeface="华文细黑" pitchFamily="2" charset="-122"/>
                <a:cs typeface="Times New Roman" pitchFamily="18" charset="0"/>
              </a:rPr>
              <a:t>5</a:t>
            </a:r>
            <a:r>
              <a:rPr lang="zh-CN" altLang="zh-CN" sz="2800">
                <a:solidFill>
                  <a:srgbClr val="0000FF"/>
                </a:solidFill>
                <a:latin typeface="Times New Roman" pitchFamily="18" charset="0"/>
                <a:ea typeface="华文细黑" pitchFamily="2" charset="-122"/>
                <a:cs typeface="Times New Roman" pitchFamily="18" charset="0"/>
              </a:rPr>
              <a:t>个小格，所以一个小格代表</a:t>
            </a:r>
            <a:r>
              <a:rPr lang="en-US" altLang="zh-CN" sz="2800">
                <a:solidFill>
                  <a:srgbClr val="0000FF"/>
                </a:solidFill>
                <a:latin typeface="Times New Roman" pitchFamily="18" charset="0"/>
                <a:ea typeface="华文细黑" pitchFamily="2" charset="-122"/>
                <a:cs typeface="Times New Roman" pitchFamily="18" charset="0"/>
              </a:rPr>
              <a:t>2cm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，即此量筒的分度值为</a:t>
            </a:r>
            <a:r>
              <a:rPr lang="en-US" altLang="zh-CN" sz="2800">
                <a:solidFill>
                  <a:srgbClr val="0000FF"/>
                </a:solidFill>
                <a:latin typeface="Times New Roman" pitchFamily="18" charset="0"/>
                <a:ea typeface="华文细黑" pitchFamily="2" charset="-122"/>
                <a:cs typeface="Times New Roman" pitchFamily="18" charset="0"/>
              </a:rPr>
              <a:t>2cm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；液面与</a:t>
            </a:r>
            <a:r>
              <a:rPr lang="en-US" altLang="zh-CN" sz="2800">
                <a:solidFill>
                  <a:srgbClr val="0000FF"/>
                </a:solidFill>
                <a:latin typeface="宋体" charset="-122"/>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34</a:t>
            </a:r>
            <a:r>
              <a:rPr lang="en-US" altLang="zh-CN" sz="2800">
                <a:solidFill>
                  <a:srgbClr val="0000FF"/>
                </a:solidFill>
                <a:latin typeface="宋体" charset="-122"/>
                <a:ea typeface="华文细黑" pitchFamily="2" charset="-122"/>
                <a:cs typeface="Times New Roman" pitchFamily="18" charset="0"/>
              </a:rPr>
              <a:t>”</a:t>
            </a:r>
            <a:r>
              <a:rPr lang="zh-CN" altLang="zh-CN" sz="2800">
                <a:solidFill>
                  <a:srgbClr val="0000FF"/>
                </a:solidFill>
                <a:latin typeface="Times New Roman" pitchFamily="18" charset="0"/>
                <a:ea typeface="华文细黑" pitchFamily="2" charset="-122"/>
                <a:cs typeface="Times New Roman" pitchFamily="18" charset="0"/>
              </a:rPr>
              <a:t>相平，所以此时水的体积</a:t>
            </a:r>
            <a:r>
              <a:rPr lang="en-US" altLang="zh-CN" sz="2800" i="1">
                <a:solidFill>
                  <a:srgbClr val="0000FF"/>
                </a:solidFill>
                <a:latin typeface="Times New Roman" pitchFamily="18" charset="0"/>
                <a:ea typeface="华文细黑" pitchFamily="2" charset="-122"/>
                <a:cs typeface="Times New Roman" pitchFamily="18" charset="0"/>
              </a:rPr>
              <a:t>V</a:t>
            </a:r>
            <a:r>
              <a:rPr lang="en-US" altLang="zh-CN" sz="2800" baseline="-25000">
                <a:solidFill>
                  <a:srgbClr val="0000FF"/>
                </a:solidFill>
                <a:latin typeface="Times New Roman" pitchFamily="18" charset="0"/>
                <a:ea typeface="华文细黑" pitchFamily="2" charset="-122"/>
                <a:cs typeface="Times New Roman" pitchFamily="18" charset="0"/>
              </a:rPr>
              <a:t>1</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34cm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a:t>
            </a:r>
            <a:endParaRPr lang="zh-CN" altLang="zh-CN" sz="2800">
              <a:latin typeface="宋体" charset="-122"/>
              <a:ea typeface="华文细黑" pitchFamily="2" charset="-122"/>
              <a:cs typeface="Courier New" pitchFamily="49" charset="0"/>
            </a:endParaRPr>
          </a:p>
        </p:txBody>
      </p:sp>
      <p:sp>
        <p:nvSpPr>
          <p:cNvPr id="3" name="矩形 2"/>
          <p:cNvSpPr/>
          <p:nvPr/>
        </p:nvSpPr>
        <p:spPr>
          <a:xfrm>
            <a:off x="3730625" y="2011363"/>
            <a:ext cx="544513" cy="523875"/>
          </a:xfrm>
          <a:prstGeom prst="rect">
            <a:avLst/>
          </a:prstGeom>
        </p:spPr>
        <p:txBody>
          <a:bodyPr wrap="none">
            <a:spAutoFit/>
          </a:bodyPr>
          <a:lstStyle/>
          <a:p>
            <a:pPr algn="just" defTabSz="1219140">
              <a:spcAft>
                <a:spcPts val="0"/>
              </a:spcAft>
              <a:tabLst>
                <a:tab pos="2700655" algn="l"/>
              </a:tabLst>
              <a:defRPr/>
            </a:pPr>
            <a:r>
              <a:rPr lang="en-US" altLang="zh-CN" sz="2800" kern="100" dirty="0">
                <a:solidFill>
                  <a:srgbClr val="C00000"/>
                </a:solidFill>
                <a:latin typeface="Times New Roman"/>
                <a:ea typeface="华文细黑"/>
                <a:cs typeface="Times New Roman"/>
              </a:rPr>
              <a:t>34</a:t>
            </a:r>
            <a:endParaRPr lang="zh-CN" altLang="en-US" sz="2800" kern="100" dirty="0">
              <a:solidFill>
                <a:srgbClr val="C00000"/>
              </a:solidFill>
              <a:latin typeface="Times New Roman"/>
              <a:ea typeface="华文细黑"/>
              <a:cs typeface="Times New Roman"/>
            </a:endParaRPr>
          </a:p>
        </p:txBody>
      </p:sp>
      <p:sp>
        <p:nvSpPr>
          <p:cNvPr id="18"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9"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20"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22"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4"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25"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26"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27"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5"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6" name="圆角矩形 15"/>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23" name="矩形 16"/>
          <p:cNvSpPr>
            <a:spLocks noChangeArrowheads="1"/>
          </p:cNvSpPr>
          <p:nvPr/>
        </p:nvSpPr>
        <p:spPr bwMode="auto">
          <a:xfrm>
            <a:off x="427038" y="873125"/>
            <a:ext cx="11280775" cy="1384300"/>
          </a:xfrm>
          <a:prstGeom prst="rect">
            <a:avLst/>
          </a:prstGeom>
          <a:noFill/>
          <a:ln w="9525">
            <a:noFill/>
            <a:miter lim="800000"/>
            <a:headEnd/>
            <a:tailEnd/>
          </a:ln>
        </p:spPr>
        <p:txBody>
          <a:bodyPr>
            <a:spAutoFit/>
          </a:bodyPr>
          <a:lstStyle/>
          <a:p>
            <a:pPr marL="355600" indent="-355600" algn="just">
              <a:lnSpc>
                <a:spcPct val="150000"/>
              </a:lnSpc>
              <a:spcAft>
                <a:spcPts val="0"/>
              </a:spcAft>
              <a:tabLst>
                <a:tab pos="2700655" algn="l"/>
              </a:tabLst>
              <a:defRPr/>
            </a:pPr>
            <a:r>
              <a:rPr lang="en-US" altLang="zh-CN" sz="2800" kern="100" dirty="0">
                <a:latin typeface="Times New Roman"/>
                <a:ea typeface="华文细黑"/>
              </a:rPr>
              <a:t>(3)</a:t>
            </a:r>
            <a:r>
              <a:rPr lang="zh-CN"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，然后将水全部倒入量筒，读出示数，即为食用油的体积，记为</a:t>
            </a:r>
            <a:r>
              <a:rPr lang="en-US" altLang="zh-CN" sz="2800" i="1" kern="100" dirty="0">
                <a:latin typeface="Times New Roman"/>
                <a:ea typeface="华文细黑"/>
              </a:rPr>
              <a:t>V</a:t>
            </a:r>
            <a:r>
              <a:rPr lang="en-US" altLang="zh-CN" sz="2800" kern="100" baseline="-25000" dirty="0">
                <a:latin typeface="Times New Roman"/>
                <a:ea typeface="华文细黑"/>
              </a:rPr>
              <a:t>2</a:t>
            </a:r>
            <a:r>
              <a:rPr lang="zh-CN" altLang="zh-CN" sz="2800" kern="100" dirty="0">
                <a:latin typeface="Times New Roman"/>
                <a:ea typeface="华文细黑"/>
                <a:cs typeface="Times New Roman"/>
              </a:rPr>
              <a:t>＝</a:t>
            </a:r>
            <a:r>
              <a:rPr lang="en-US" altLang="zh-CN" sz="2800" kern="100" dirty="0">
                <a:latin typeface="Times New Roman"/>
                <a:ea typeface="华文细黑"/>
              </a:rPr>
              <a:t>40cm</a:t>
            </a:r>
            <a:r>
              <a:rPr lang="en-US" altLang="zh-CN" sz="2800" kern="100" baseline="30000" dirty="0">
                <a:latin typeface="Times New Roman"/>
                <a:ea typeface="华文细黑"/>
              </a:rPr>
              <a:t>3</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pic>
        <p:nvPicPr>
          <p:cNvPr id="65541" name="Picture 2" descr="\\李笑影\李笑影\2018科学\科学\2018中考科学\KX256.TIF"/>
          <p:cNvPicPr>
            <a:picLocks noChangeAspect="1" noChangeArrowheads="1"/>
          </p:cNvPicPr>
          <p:nvPr/>
        </p:nvPicPr>
        <p:blipFill>
          <a:blip r:embed="rId2" cstate="print"/>
          <a:srcRect/>
          <a:stretch>
            <a:fillRect/>
          </a:stretch>
        </p:blipFill>
        <p:spPr bwMode="auto">
          <a:xfrm>
            <a:off x="4117975" y="2305050"/>
            <a:ext cx="3954463" cy="2133600"/>
          </a:xfrm>
          <a:prstGeom prst="rect">
            <a:avLst/>
          </a:prstGeom>
          <a:noFill/>
          <a:ln w="9525">
            <a:noFill/>
            <a:miter lim="800000"/>
            <a:headEnd/>
            <a:tailEnd/>
          </a:ln>
        </p:spPr>
      </p:pic>
      <p:sp>
        <p:nvSpPr>
          <p:cNvPr id="30" name="矩形 16"/>
          <p:cNvSpPr>
            <a:spLocks noChangeArrowheads="1"/>
          </p:cNvSpPr>
          <p:nvPr/>
        </p:nvSpPr>
        <p:spPr bwMode="auto">
          <a:xfrm>
            <a:off x="427038" y="4492625"/>
            <a:ext cx="11280775" cy="1385888"/>
          </a:xfrm>
          <a:prstGeom prst="rect">
            <a:avLst/>
          </a:prstGeom>
          <a:noFill/>
          <a:ln w="9525">
            <a:noFill/>
            <a:miter lim="800000"/>
            <a:headEnd/>
            <a:tailEnd/>
          </a:ln>
        </p:spPr>
        <p:txBody>
          <a:bodyPr>
            <a:spAutoFit/>
          </a:bodyPr>
          <a:lstStyle/>
          <a:p>
            <a:pPr marL="358775"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en-US" altLang="zh-CN" sz="2800">
                <a:solidFill>
                  <a:srgbClr val="0000FF"/>
                </a:solidFill>
                <a:latin typeface="Times New Roman" pitchFamily="18" charset="0"/>
                <a:ea typeface="华文细黑" pitchFamily="2" charset="-122"/>
                <a:cs typeface="Times New Roman" pitchFamily="18" charset="0"/>
              </a:rPr>
              <a:t>AB</a:t>
            </a:r>
            <a:r>
              <a:rPr lang="zh-CN" altLang="zh-CN" sz="2800">
                <a:solidFill>
                  <a:srgbClr val="0000FF"/>
                </a:solidFill>
                <a:latin typeface="Times New Roman" pitchFamily="18" charset="0"/>
                <a:ea typeface="华文细黑" pitchFamily="2" charset="-122"/>
                <a:cs typeface="Times New Roman" pitchFamily="18" charset="0"/>
              </a:rPr>
              <a:t>瓶完全相同，在</a:t>
            </a:r>
            <a:r>
              <a:rPr lang="en-US" altLang="zh-CN" sz="2800">
                <a:solidFill>
                  <a:srgbClr val="0000FF"/>
                </a:solidFill>
                <a:latin typeface="Times New Roman" pitchFamily="18" charset="0"/>
                <a:ea typeface="华文细黑" pitchFamily="2" charset="-122"/>
                <a:cs typeface="Times New Roman" pitchFamily="18" charset="0"/>
              </a:rPr>
              <a:t>B</a:t>
            </a:r>
            <a:r>
              <a:rPr lang="zh-CN" altLang="zh-CN" sz="2800">
                <a:solidFill>
                  <a:srgbClr val="0000FF"/>
                </a:solidFill>
                <a:latin typeface="Times New Roman" pitchFamily="18" charset="0"/>
                <a:ea typeface="华文细黑" pitchFamily="2" charset="-122"/>
                <a:cs typeface="Times New Roman" pitchFamily="18" charset="0"/>
              </a:rPr>
              <a:t>瓶中装满水，水的体积等于食用油的体积，则油的体积为</a:t>
            </a:r>
            <a:r>
              <a:rPr lang="en-US" altLang="zh-CN" sz="2800" i="1">
                <a:solidFill>
                  <a:srgbClr val="0000FF"/>
                </a:solidFill>
                <a:latin typeface="Times New Roman" pitchFamily="18" charset="0"/>
                <a:ea typeface="华文细黑" pitchFamily="2" charset="-122"/>
                <a:cs typeface="Times New Roman" pitchFamily="18" charset="0"/>
              </a:rPr>
              <a:t>V</a:t>
            </a:r>
            <a:r>
              <a:rPr lang="en-US" altLang="zh-CN" sz="2800" baseline="-25000">
                <a:solidFill>
                  <a:srgbClr val="0000FF"/>
                </a:solidFill>
                <a:latin typeface="Times New Roman" pitchFamily="18" charset="0"/>
                <a:ea typeface="华文细黑" pitchFamily="2" charset="-122"/>
                <a:cs typeface="Times New Roman" pitchFamily="18" charset="0"/>
              </a:rPr>
              <a:t>2</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40cm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a:t>
            </a:r>
            <a:endParaRPr lang="zh-CN" altLang="zh-CN" sz="2800">
              <a:latin typeface="宋体" charset="-122"/>
              <a:ea typeface="华文细黑" pitchFamily="2" charset="-122"/>
              <a:cs typeface="Courier New" pitchFamily="49" charset="0"/>
            </a:endParaRPr>
          </a:p>
        </p:txBody>
      </p:sp>
      <p:sp>
        <p:nvSpPr>
          <p:cNvPr id="3" name="矩形 2"/>
          <p:cNvSpPr/>
          <p:nvPr/>
        </p:nvSpPr>
        <p:spPr>
          <a:xfrm>
            <a:off x="890588" y="949325"/>
            <a:ext cx="2936875" cy="523875"/>
          </a:xfrm>
          <a:prstGeom prst="rect">
            <a:avLst/>
          </a:prstGeom>
        </p:spPr>
        <p:txBody>
          <a:bodyPr wrap="none">
            <a:spAutoFit/>
          </a:bodyPr>
          <a:lstStyle/>
          <a:p>
            <a:pPr algn="just" defTabSz="1219140">
              <a:spcAft>
                <a:spcPts val="0"/>
              </a:spcAft>
              <a:tabLst>
                <a:tab pos="2700655" algn="l"/>
              </a:tabLst>
              <a:defRPr/>
            </a:pPr>
            <a:r>
              <a:rPr lang="zh-CN" altLang="zh-CN" sz="2800" kern="100" dirty="0">
                <a:solidFill>
                  <a:srgbClr val="C00000"/>
                </a:solidFill>
                <a:latin typeface="Times New Roman"/>
                <a:ea typeface="华文细黑"/>
                <a:cs typeface="Times New Roman"/>
              </a:rPr>
              <a:t>向小瓶</a:t>
            </a:r>
            <a:r>
              <a:rPr lang="en-US" altLang="zh-CN" sz="2800" kern="100" dirty="0">
                <a:solidFill>
                  <a:srgbClr val="C00000"/>
                </a:solidFill>
                <a:latin typeface="Times New Roman"/>
                <a:ea typeface="华文细黑"/>
                <a:cs typeface="Times New Roman"/>
              </a:rPr>
              <a:t>B</a:t>
            </a:r>
            <a:r>
              <a:rPr lang="zh-CN" altLang="zh-CN" sz="2800" kern="100" dirty="0">
                <a:solidFill>
                  <a:srgbClr val="C00000"/>
                </a:solidFill>
                <a:latin typeface="Times New Roman"/>
                <a:ea typeface="华文细黑"/>
                <a:cs typeface="Times New Roman"/>
              </a:rPr>
              <a:t>中倒满水</a:t>
            </a:r>
            <a:endParaRPr lang="zh-CN" altLang="en-US" sz="2800" kern="100" dirty="0">
              <a:solidFill>
                <a:srgbClr val="C00000"/>
              </a:solidFill>
              <a:latin typeface="Times New Roman"/>
              <a:ea typeface="华文细黑"/>
              <a:cs typeface="Times New Roman"/>
            </a:endParaRPr>
          </a:p>
        </p:txBody>
      </p:sp>
      <p:sp>
        <p:nvSpPr>
          <p:cNvPr id="40" name="Rectangle 21">
            <a:hlinkClick r:id="rId3"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43" name="Rectangle 21">
            <a:hlinkClick r:id="rId6"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47" name="Rectangle 21">
            <a:hlinkClick r:id="rId10"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3" name="矩形 16"/>
          <p:cNvSpPr>
            <a:spLocks noChangeArrowheads="1"/>
          </p:cNvSpPr>
          <p:nvPr/>
        </p:nvSpPr>
        <p:spPr bwMode="auto">
          <a:xfrm>
            <a:off x="427038" y="873125"/>
            <a:ext cx="11280775" cy="738188"/>
          </a:xfrm>
          <a:prstGeom prst="rect">
            <a:avLst/>
          </a:prstGeom>
          <a:noFill/>
          <a:ln w="9525">
            <a:noFill/>
            <a:miter lim="800000"/>
            <a:headEnd/>
            <a:tailEnd/>
          </a:ln>
        </p:spPr>
        <p:txBody>
          <a:bodyPr>
            <a:spAutoFit/>
          </a:bodyPr>
          <a:lstStyle/>
          <a:p>
            <a:pPr marL="355600" indent="-355600" algn="just">
              <a:lnSpc>
                <a:spcPct val="150000"/>
              </a:lnSpc>
              <a:spcAft>
                <a:spcPts val="0"/>
              </a:spcAft>
              <a:tabLst>
                <a:tab pos="2700655" algn="l"/>
              </a:tabLst>
              <a:defRPr/>
            </a:pPr>
            <a:r>
              <a:rPr lang="en-US" altLang="zh-CN" sz="2800" kern="100" dirty="0">
                <a:latin typeface="Times New Roman"/>
                <a:ea typeface="华文细黑"/>
              </a:rPr>
              <a:t>(4)</a:t>
            </a:r>
            <a:r>
              <a:rPr lang="zh-CN" altLang="zh-CN" sz="2800" kern="100" dirty="0">
                <a:latin typeface="Times New Roman"/>
                <a:ea typeface="华文细黑"/>
                <a:cs typeface="Times New Roman"/>
              </a:rPr>
              <a:t>根据以上数据，计算得到食用油的密度为</a:t>
            </a:r>
            <a:r>
              <a:rPr lang="zh-CN" altLang="zh-CN" sz="2800" u="sng" kern="100" dirty="0">
                <a:latin typeface="Times New Roman"/>
                <a:ea typeface="华文细黑"/>
                <a:cs typeface="Times New Roman"/>
              </a:rPr>
              <a:t>　　　</a:t>
            </a:r>
            <a:r>
              <a:rPr lang="en-US" altLang="zh-CN" sz="2800" u="sng" kern="100" dirty="0">
                <a:latin typeface="Times New Roman"/>
                <a:ea typeface="华文细黑"/>
                <a:cs typeface="Times New Roman"/>
              </a:rPr>
              <a:t>   </a:t>
            </a:r>
            <a:r>
              <a:rPr lang="zh-CN" altLang="zh-CN" sz="2800" u="sng" kern="100" dirty="0">
                <a:latin typeface="Times New Roman"/>
                <a:ea typeface="华文细黑"/>
                <a:cs typeface="Times New Roman"/>
              </a:rPr>
              <a:t>　</a:t>
            </a:r>
            <a:r>
              <a:rPr lang="en-US" altLang="zh-CN" sz="2800" kern="100" dirty="0">
                <a:latin typeface="Times New Roman"/>
                <a:ea typeface="华文细黑"/>
              </a:rPr>
              <a:t>kg/m</a:t>
            </a:r>
            <a:r>
              <a:rPr lang="en-US" altLang="zh-CN" sz="2800" kern="100" baseline="30000" dirty="0">
                <a:latin typeface="Times New Roman"/>
                <a:ea typeface="华文细黑"/>
              </a:rPr>
              <a:t>3</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pic>
        <p:nvPicPr>
          <p:cNvPr id="27779" name="Picture 2" descr="\\李笑影\李笑影\2018科学\科学\2018中考科学\KX256.TIF"/>
          <p:cNvPicPr>
            <a:picLocks noChangeAspect="1" noChangeArrowheads="1"/>
          </p:cNvPicPr>
          <p:nvPr/>
        </p:nvPicPr>
        <p:blipFill>
          <a:blip r:embed="rId3" cstate="print"/>
          <a:srcRect/>
          <a:stretch>
            <a:fillRect/>
          </a:stretch>
        </p:blipFill>
        <p:spPr bwMode="auto">
          <a:xfrm>
            <a:off x="4117975" y="1701800"/>
            <a:ext cx="3954463" cy="2132013"/>
          </a:xfrm>
          <a:prstGeom prst="rect">
            <a:avLst/>
          </a:prstGeom>
          <a:noFill/>
          <a:ln w="9525">
            <a:noFill/>
            <a:miter lim="800000"/>
            <a:headEnd/>
            <a:tailEnd/>
          </a:ln>
        </p:spPr>
      </p:pic>
      <p:sp>
        <p:nvSpPr>
          <p:cNvPr id="30" name="矩形 16"/>
          <p:cNvSpPr>
            <a:spLocks noChangeArrowheads="1"/>
          </p:cNvSpPr>
          <p:nvPr/>
        </p:nvSpPr>
        <p:spPr bwMode="auto">
          <a:xfrm>
            <a:off x="427038" y="3803650"/>
            <a:ext cx="11280775" cy="2030413"/>
          </a:xfrm>
          <a:prstGeom prst="rect">
            <a:avLst/>
          </a:prstGeom>
          <a:noFill/>
          <a:ln w="9525">
            <a:noFill/>
            <a:miter lim="800000"/>
            <a:headEnd/>
            <a:tailEnd/>
          </a:ln>
        </p:spPr>
        <p:txBody>
          <a:bodyPr>
            <a:spAutoFit/>
          </a:bodyPr>
          <a:lstStyle/>
          <a:p>
            <a:pPr marL="358775"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天平平衡时，右盘</a:t>
            </a:r>
            <a:r>
              <a:rPr lang="en-US" altLang="zh-CN" sz="2800" i="1">
                <a:solidFill>
                  <a:srgbClr val="0000FF"/>
                </a:solidFill>
                <a:latin typeface="Times New Roman" pitchFamily="18" charset="0"/>
                <a:ea typeface="华文细黑" pitchFamily="2" charset="-122"/>
                <a:cs typeface="Times New Roman" pitchFamily="18" charset="0"/>
              </a:rPr>
              <a:t>B</a:t>
            </a:r>
            <a:r>
              <a:rPr lang="zh-CN" altLang="zh-CN" sz="2800">
                <a:solidFill>
                  <a:srgbClr val="0000FF"/>
                </a:solidFill>
                <a:latin typeface="Times New Roman" pitchFamily="18" charset="0"/>
                <a:ea typeface="华文细黑" pitchFamily="2" charset="-122"/>
                <a:cs typeface="Times New Roman" pitchFamily="18" charset="0"/>
              </a:rPr>
              <a:t>瓶中水的质量等于左盘</a:t>
            </a:r>
            <a:r>
              <a:rPr lang="en-US" altLang="zh-CN" sz="2800" i="1">
                <a:solidFill>
                  <a:srgbClr val="0000FF"/>
                </a:solidFill>
                <a:latin typeface="Times New Roman" pitchFamily="18" charset="0"/>
                <a:ea typeface="华文细黑" pitchFamily="2" charset="-122"/>
                <a:cs typeface="Times New Roman" pitchFamily="18" charset="0"/>
              </a:rPr>
              <a:t>A</a:t>
            </a:r>
            <a:r>
              <a:rPr lang="zh-CN" altLang="zh-CN" sz="2800">
                <a:solidFill>
                  <a:srgbClr val="0000FF"/>
                </a:solidFill>
                <a:latin typeface="Times New Roman" pitchFamily="18" charset="0"/>
                <a:ea typeface="华文细黑" pitchFamily="2" charset="-122"/>
                <a:cs typeface="Times New Roman" pitchFamily="18" charset="0"/>
              </a:rPr>
              <a:t>瓶中食用油的质量，由</a:t>
            </a:r>
            <a:r>
              <a:rPr lang="en-US" altLang="zh-CN" sz="2800" i="1">
                <a:solidFill>
                  <a:srgbClr val="0000FF"/>
                </a:solidFill>
                <a:latin typeface="Times New Roman" pitchFamily="18" charset="0"/>
                <a:ea typeface="华文细黑" pitchFamily="2" charset="-122"/>
                <a:cs typeface="Times New Roman" pitchFamily="18" charset="0"/>
              </a:rPr>
              <a:t>ρ</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  </a:t>
            </a:r>
            <a:r>
              <a:rPr lang="zh-CN" altLang="zh-CN" sz="2800">
                <a:solidFill>
                  <a:srgbClr val="0000FF"/>
                </a:solidFill>
                <a:latin typeface="Times New Roman" pitchFamily="18" charset="0"/>
                <a:ea typeface="华文细黑" pitchFamily="2" charset="-122"/>
                <a:cs typeface="Times New Roman" pitchFamily="18" charset="0"/>
              </a:rPr>
              <a:t>得，油的质量：</a:t>
            </a:r>
            <a:r>
              <a:rPr lang="en-US" altLang="zh-CN" sz="2800" i="1">
                <a:solidFill>
                  <a:srgbClr val="0000FF"/>
                </a:solidFill>
                <a:latin typeface="Times New Roman" pitchFamily="18" charset="0"/>
                <a:ea typeface="华文细黑" pitchFamily="2" charset="-122"/>
                <a:cs typeface="Times New Roman" pitchFamily="18" charset="0"/>
              </a:rPr>
              <a:t>m</a:t>
            </a:r>
            <a:r>
              <a:rPr lang="zh-CN" altLang="zh-CN" sz="2800" baseline="-25000">
                <a:solidFill>
                  <a:srgbClr val="0000FF"/>
                </a:solidFill>
                <a:latin typeface="Times New Roman" pitchFamily="18" charset="0"/>
                <a:ea typeface="华文细黑" pitchFamily="2" charset="-122"/>
                <a:cs typeface="Times New Roman" pitchFamily="18" charset="0"/>
              </a:rPr>
              <a:t>油</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cs typeface="Times New Roman" pitchFamily="18" charset="0"/>
              </a:rPr>
              <a:t>m</a:t>
            </a:r>
            <a:r>
              <a:rPr lang="zh-CN" altLang="zh-CN" sz="2800" baseline="-25000">
                <a:solidFill>
                  <a:srgbClr val="0000FF"/>
                </a:solidFill>
                <a:latin typeface="Times New Roman" pitchFamily="18" charset="0"/>
                <a:ea typeface="华文细黑" pitchFamily="2" charset="-122"/>
                <a:cs typeface="Times New Roman" pitchFamily="18" charset="0"/>
              </a:rPr>
              <a:t>水</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cs typeface="Times New Roman" pitchFamily="18" charset="0"/>
              </a:rPr>
              <a:t>ρ</a:t>
            </a:r>
            <a:r>
              <a:rPr lang="zh-CN" altLang="zh-CN" sz="2800" baseline="-25000">
                <a:solidFill>
                  <a:srgbClr val="0000FF"/>
                </a:solidFill>
                <a:latin typeface="Times New Roman" pitchFamily="18" charset="0"/>
                <a:ea typeface="华文细黑" pitchFamily="2" charset="-122"/>
                <a:cs typeface="Times New Roman" pitchFamily="18" charset="0"/>
              </a:rPr>
              <a:t>水</a:t>
            </a:r>
            <a:r>
              <a:rPr lang="en-US" altLang="zh-CN" sz="2800" i="1">
                <a:solidFill>
                  <a:srgbClr val="0000FF"/>
                </a:solidFill>
                <a:latin typeface="Times New Roman" pitchFamily="18" charset="0"/>
                <a:ea typeface="华文细黑" pitchFamily="2" charset="-122"/>
                <a:cs typeface="Times New Roman" pitchFamily="18" charset="0"/>
              </a:rPr>
              <a:t>V</a:t>
            </a:r>
            <a:r>
              <a:rPr lang="en-US" altLang="zh-CN" sz="2800" baseline="-25000">
                <a:solidFill>
                  <a:srgbClr val="0000FF"/>
                </a:solidFill>
                <a:latin typeface="Times New Roman" pitchFamily="18" charset="0"/>
                <a:ea typeface="华文细黑" pitchFamily="2" charset="-122"/>
                <a:cs typeface="Times New Roman" pitchFamily="18" charset="0"/>
              </a:rPr>
              <a:t>1</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1.0g/cm</a:t>
            </a:r>
            <a:r>
              <a:rPr lang="en-US" altLang="zh-CN" sz="2800" baseline="30000">
                <a:solidFill>
                  <a:srgbClr val="0000FF"/>
                </a:solidFill>
                <a:latin typeface="Times New Roman" pitchFamily="18" charset="0"/>
                <a:ea typeface="华文细黑" pitchFamily="2" charset="-122"/>
                <a:cs typeface="Times New Roman" pitchFamily="18" charset="0"/>
              </a:rPr>
              <a:t>3</a:t>
            </a:r>
            <a:r>
              <a:rPr lang="en-US" altLang="zh-CN" sz="2800">
                <a:solidFill>
                  <a:srgbClr val="0000FF"/>
                </a:solidFill>
                <a:latin typeface="宋体" charset="-122"/>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34cm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34g</a:t>
            </a:r>
            <a:r>
              <a:rPr lang="zh-CN" altLang="zh-CN" sz="2800">
                <a:solidFill>
                  <a:srgbClr val="0000FF"/>
                </a:solidFill>
                <a:latin typeface="Times New Roman" pitchFamily="18" charset="0"/>
                <a:ea typeface="华文细黑" pitchFamily="2" charset="-122"/>
                <a:cs typeface="Times New Roman" pitchFamily="18" charset="0"/>
              </a:rPr>
              <a:t>，食用油的密度：</a:t>
            </a:r>
            <a:r>
              <a:rPr lang="en-US" altLang="zh-CN" sz="2800" i="1">
                <a:solidFill>
                  <a:srgbClr val="0000FF"/>
                </a:solidFill>
                <a:latin typeface="Times New Roman" pitchFamily="18" charset="0"/>
                <a:ea typeface="华文细黑" pitchFamily="2" charset="-122"/>
                <a:cs typeface="Times New Roman" pitchFamily="18" charset="0"/>
              </a:rPr>
              <a:t>ρ</a:t>
            </a:r>
            <a:r>
              <a:rPr lang="zh-CN" altLang="zh-CN" sz="2800" baseline="-25000">
                <a:solidFill>
                  <a:srgbClr val="0000FF"/>
                </a:solidFill>
                <a:latin typeface="Times New Roman" pitchFamily="18" charset="0"/>
                <a:ea typeface="华文细黑" pitchFamily="2" charset="-122"/>
                <a:cs typeface="Times New Roman" pitchFamily="18" charset="0"/>
              </a:rPr>
              <a:t>油</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                    </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0.85g/cm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0.85×10</a:t>
            </a:r>
            <a:r>
              <a:rPr lang="en-US" altLang="zh-CN" sz="2800" baseline="30000">
                <a:solidFill>
                  <a:srgbClr val="0000FF"/>
                </a:solidFill>
                <a:latin typeface="Times New Roman" pitchFamily="18" charset="0"/>
                <a:ea typeface="华文细黑" pitchFamily="2" charset="-122"/>
                <a:cs typeface="Times New Roman" pitchFamily="18" charset="0"/>
              </a:rPr>
              <a:t>3</a:t>
            </a:r>
            <a:r>
              <a:rPr lang="en-US" altLang="zh-CN" sz="2800">
                <a:solidFill>
                  <a:srgbClr val="0000FF"/>
                </a:solidFill>
                <a:latin typeface="Times New Roman" pitchFamily="18" charset="0"/>
                <a:ea typeface="华文细黑" pitchFamily="2" charset="-122"/>
                <a:cs typeface="Times New Roman" pitchFamily="18" charset="0"/>
              </a:rPr>
              <a:t>kg/m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a:t>
            </a:r>
            <a:endParaRPr lang="zh-CN" altLang="zh-CN" sz="2800">
              <a:latin typeface="Times New Roman" pitchFamily="18" charset="0"/>
              <a:ea typeface="华文细黑" pitchFamily="2" charset="-122"/>
              <a:cs typeface="Courier New" pitchFamily="49" charset="0"/>
            </a:endParaRPr>
          </a:p>
        </p:txBody>
      </p:sp>
      <p:sp>
        <p:nvSpPr>
          <p:cNvPr id="3" name="矩形 2"/>
          <p:cNvSpPr/>
          <p:nvPr/>
        </p:nvSpPr>
        <p:spPr>
          <a:xfrm>
            <a:off x="7343775" y="992188"/>
            <a:ext cx="1652588" cy="523875"/>
          </a:xfrm>
          <a:prstGeom prst="rect">
            <a:avLst/>
          </a:prstGeom>
        </p:spPr>
        <p:txBody>
          <a:bodyPr wrap="none">
            <a:spAutoFit/>
          </a:bodyPr>
          <a:lstStyle/>
          <a:p>
            <a:pPr algn="just" defTabSz="1219140">
              <a:spcAft>
                <a:spcPts val="0"/>
              </a:spcAft>
              <a:tabLst>
                <a:tab pos="2700655" algn="l"/>
              </a:tabLst>
              <a:defRPr/>
            </a:pPr>
            <a:r>
              <a:rPr lang="en-US" altLang="zh-CN" sz="2800" kern="100" dirty="0">
                <a:solidFill>
                  <a:srgbClr val="C00000"/>
                </a:solidFill>
                <a:latin typeface="Times New Roman"/>
                <a:ea typeface="华文细黑"/>
              </a:rPr>
              <a:t>0.85</a:t>
            </a:r>
            <a:r>
              <a:rPr lang="en-US" altLang="zh-CN" sz="2800" kern="100" dirty="0">
                <a:solidFill>
                  <a:srgbClr val="C00000"/>
                </a:solidFill>
                <a:latin typeface="宋体"/>
                <a:ea typeface="华文细黑"/>
                <a:cs typeface="Times New Roman"/>
              </a:rPr>
              <a:t>×</a:t>
            </a:r>
            <a:r>
              <a:rPr lang="en-US" altLang="zh-CN" sz="2800" kern="100" dirty="0">
                <a:solidFill>
                  <a:srgbClr val="C00000"/>
                </a:solidFill>
                <a:latin typeface="Times New Roman"/>
                <a:ea typeface="华文细黑"/>
              </a:rPr>
              <a:t>10</a:t>
            </a:r>
            <a:r>
              <a:rPr lang="en-US" altLang="zh-CN" sz="2800" kern="100" baseline="30000" dirty="0">
                <a:solidFill>
                  <a:srgbClr val="C00000"/>
                </a:solidFill>
                <a:latin typeface="Times New Roman"/>
                <a:ea typeface="华文细黑"/>
              </a:rPr>
              <a:t>3</a:t>
            </a:r>
            <a:endParaRPr lang="zh-CN" altLang="en-US" sz="2800" kern="100" dirty="0">
              <a:solidFill>
                <a:srgbClr val="C00000"/>
              </a:solidFill>
              <a:latin typeface="Times New Roman"/>
              <a:ea typeface="华文细黑"/>
              <a:cs typeface="Times New Roman"/>
            </a:endParaRPr>
          </a:p>
        </p:txBody>
      </p:sp>
      <p:graphicFrame>
        <p:nvGraphicFramePr>
          <p:cNvPr id="2" name="Object 127"/>
          <p:cNvGraphicFramePr>
            <a:graphicFrameLocks noChangeAspect="1"/>
          </p:cNvGraphicFramePr>
          <p:nvPr/>
        </p:nvGraphicFramePr>
        <p:xfrm>
          <a:off x="2463800" y="4356100"/>
          <a:ext cx="620713" cy="1330325"/>
        </p:xfrm>
        <a:graphic>
          <a:graphicData uri="http://schemas.openxmlformats.org/presentationml/2006/ole">
            <p:oleObj spid="_x0000_s27775" name="文档" r:id="rId4" imgW="620893" imgH="1330260" progId="Word.Document.12">
              <p:embed/>
            </p:oleObj>
          </a:graphicData>
        </a:graphic>
      </p:graphicFrame>
      <p:graphicFrame>
        <p:nvGraphicFramePr>
          <p:cNvPr id="31" name="Object 128"/>
          <p:cNvGraphicFramePr>
            <a:graphicFrameLocks noChangeAspect="1"/>
          </p:cNvGraphicFramePr>
          <p:nvPr/>
        </p:nvGraphicFramePr>
        <p:xfrm>
          <a:off x="4157663" y="4932363"/>
          <a:ext cx="2101850" cy="1187450"/>
        </p:xfrm>
        <a:graphic>
          <a:graphicData uri="http://schemas.openxmlformats.org/presentationml/2006/ole">
            <p:oleObj spid="_x0000_s27776" name="文档" r:id="rId5" imgW="2105751" imgH="1188092" progId="Word.Document.12">
              <p:embed/>
            </p:oleObj>
          </a:graphicData>
        </a:graphic>
      </p:graphicFrame>
      <p:sp>
        <p:nvSpPr>
          <p:cNvPr id="41" name="Rectangle 21">
            <a:hlinkClick r:id="rId6" action="ppaction://hlinksldjump"/>
          </p:cNvPr>
          <p:cNvSpPr>
            <a:spLocks noChangeArrowheads="1"/>
          </p:cNvSpPr>
          <p:nvPr/>
        </p:nvSpPr>
        <p:spPr bwMode="auto">
          <a:xfrm>
            <a:off x="8302573"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42" name="Rectangle 21">
            <a:hlinkClick r:id="rId7" action="ppaction://hlinksldjump"/>
          </p:cNvPr>
          <p:cNvSpPr>
            <a:spLocks noChangeArrowheads="1"/>
          </p:cNvSpPr>
          <p:nvPr/>
        </p:nvSpPr>
        <p:spPr bwMode="auto">
          <a:xfrm>
            <a:off x="8753612"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43" name="Rectangle 21">
            <a:hlinkClick r:id="rId8" action="ppaction://hlinksldjump"/>
          </p:cNvPr>
          <p:cNvSpPr>
            <a:spLocks noChangeArrowheads="1"/>
          </p:cNvSpPr>
          <p:nvPr/>
        </p:nvSpPr>
        <p:spPr bwMode="auto">
          <a:xfrm>
            <a:off x="9204651"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44" name="Rectangle 21">
            <a:hlinkClick r:id="rId9" action="ppaction://hlinksldjump"/>
          </p:cNvPr>
          <p:cNvSpPr>
            <a:spLocks noChangeArrowheads="1"/>
          </p:cNvSpPr>
          <p:nvPr/>
        </p:nvSpPr>
        <p:spPr bwMode="auto">
          <a:xfrm>
            <a:off x="9655690"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45" name="Rectangle 21">
            <a:hlinkClick r:id="rId10" action="ppaction://hlinksldjump"/>
          </p:cNvPr>
          <p:cNvSpPr>
            <a:spLocks noChangeArrowheads="1"/>
          </p:cNvSpPr>
          <p:nvPr/>
        </p:nvSpPr>
        <p:spPr bwMode="auto">
          <a:xfrm>
            <a:off x="1010672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46" name="Rectangle 21">
            <a:hlinkClick r:id="rId11" action="ppaction://hlinksldjump"/>
          </p:cNvPr>
          <p:cNvSpPr>
            <a:spLocks noChangeArrowheads="1"/>
          </p:cNvSpPr>
          <p:nvPr/>
        </p:nvSpPr>
        <p:spPr bwMode="auto">
          <a:xfrm>
            <a:off x="1055776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47" name="Rectangle 21">
            <a:hlinkClick r:id="rId12" action="ppaction://hlinksldjump"/>
          </p:cNvPr>
          <p:cNvSpPr>
            <a:spLocks noChangeArrowheads="1"/>
          </p:cNvSpPr>
          <p:nvPr/>
        </p:nvSpPr>
        <p:spPr bwMode="auto">
          <a:xfrm>
            <a:off x="11008807"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48" name="Rectangle 21">
            <a:hlinkClick r:id="rId13" action="ppaction://hlinksldjump"/>
          </p:cNvPr>
          <p:cNvSpPr>
            <a:spLocks noChangeArrowheads="1"/>
          </p:cNvSpPr>
          <p:nvPr/>
        </p:nvSpPr>
        <p:spPr bwMode="auto">
          <a:xfrm>
            <a:off x="11459846"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20" name="圆角矩形 19">
            <a:hlinkClick r:id="rId14" action="ppaction://hlinksldjump"/>
          </p:cNvPr>
          <p:cNvSpPr/>
          <p:nvPr/>
        </p:nvSpPr>
        <p:spPr>
          <a:xfrm>
            <a:off x="11382375" y="6656388"/>
            <a:ext cx="808038" cy="201612"/>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chemeClr val="tx1"/>
                </a:solidFill>
                <a:latin typeface="黑体" pitchFamily="2" charset="-122"/>
              </a:rPr>
              <a:t>返回</a:t>
            </a:r>
          </a:p>
        </p:txBody>
      </p:sp>
      <p:sp>
        <p:nvSpPr>
          <p:cNvPr id="22" name="圆角矩形 10"/>
          <p:cNvSpPr/>
          <p:nvPr/>
        </p:nvSpPr>
        <p:spPr>
          <a:xfrm>
            <a:off x="95948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24" name="圆角矩形 10"/>
          <p:cNvSpPr/>
          <p:nvPr/>
        </p:nvSpPr>
        <p:spPr>
          <a:xfrm>
            <a:off x="10488613" y="6657975"/>
            <a:ext cx="792162"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答案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25" y="0"/>
            <a:ext cx="12199938" cy="686276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dirty="0">
              <a:latin typeface="+mj-ea"/>
              <a:ea typeface="+mj-ea"/>
            </a:endParaRPr>
          </a:p>
        </p:txBody>
      </p:sp>
      <p:sp>
        <p:nvSpPr>
          <p:cNvPr id="3" name="文本框 1"/>
          <p:cNvSpPr txBox="1"/>
          <p:nvPr/>
        </p:nvSpPr>
        <p:spPr>
          <a:xfrm>
            <a:off x="1719263" y="2638425"/>
            <a:ext cx="8751887" cy="1246188"/>
          </a:xfrm>
          <a:prstGeom prst="rect">
            <a:avLst/>
          </a:prstGeom>
          <a:noFill/>
        </p:spPr>
        <p:txBody>
          <a:bodyPr wrap="none" anchor="ctr">
            <a:spAutoFit/>
          </a:bodyPr>
          <a:lstStyle/>
          <a:p>
            <a:pPr algn="ctr" defTabSz="1219140" fontAlgn="auto">
              <a:lnSpc>
                <a:spcPts val="9000"/>
              </a:lnSpc>
              <a:spcBef>
                <a:spcPts val="0"/>
              </a:spcBef>
              <a:spcAft>
                <a:spcPts val="0"/>
              </a:spcAft>
              <a:defRPr/>
            </a:pPr>
            <a:r>
              <a:rPr lang="zh-CN" altLang="zh-CN" sz="7500" b="1" dirty="0">
                <a:solidFill>
                  <a:schemeClr val="bg1"/>
                </a:solidFill>
                <a:latin typeface="+mj-ea"/>
                <a:ea typeface="+mj-ea"/>
              </a:rPr>
              <a:t>实验探究与学科素养</a:t>
            </a:r>
            <a:endParaRPr lang="zh-CN" altLang="en-US" sz="7500" b="1" dirty="0">
              <a:solidFill>
                <a:schemeClr val="bg1"/>
              </a:solidFill>
              <a:latin typeface="+mj-ea"/>
              <a:ea typeface="+mj-ea"/>
            </a:endParaRPr>
          </a:p>
        </p:txBody>
      </p:sp>
      <p:sp>
        <p:nvSpPr>
          <p:cNvPr id="4" name="圆角矩形 3">
            <a:hlinkClick r:id="rId2" action="ppaction://hlinksldjump"/>
          </p:cNvPr>
          <p:cNvSpPr/>
          <p:nvPr/>
        </p:nvSpPr>
        <p:spPr>
          <a:xfrm>
            <a:off x="11382375" y="6657975"/>
            <a:ext cx="808038"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chemeClr val="tx1"/>
                </a:solidFill>
                <a:latin typeface="黑体" pitchFamily="2" charset="-122"/>
              </a:rPr>
              <a:t>返回</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69634" name="图片 14"/>
          <p:cNvPicPr>
            <a:picLocks noChangeAspect="1"/>
          </p:cNvPicPr>
          <p:nvPr/>
        </p:nvPicPr>
        <p:blipFill>
          <a:blip r:embed="rId2" cstate="print"/>
          <a:srcRect/>
          <a:stretch>
            <a:fillRect/>
          </a:stretch>
        </p:blipFill>
        <p:spPr bwMode="auto">
          <a:xfrm>
            <a:off x="1703388" y="-25400"/>
            <a:ext cx="4824412" cy="774700"/>
          </a:xfrm>
          <a:prstGeom prst="rect">
            <a:avLst/>
          </a:prstGeom>
          <a:noFill/>
          <a:ln w="9525">
            <a:noFill/>
            <a:miter lim="800000"/>
            <a:headEnd/>
            <a:tailEnd/>
          </a:ln>
        </p:spPr>
      </p:pic>
      <p:sp>
        <p:nvSpPr>
          <p:cNvPr id="4" name="矩形 3"/>
          <p:cNvSpPr/>
          <p:nvPr/>
        </p:nvSpPr>
        <p:spPr>
          <a:xfrm>
            <a:off x="-12700" y="-23813"/>
            <a:ext cx="1787525" cy="7143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dirty="0">
              <a:latin typeface="微软雅黑" panose="020B0503020204020204" pitchFamily="34" charset="-122"/>
            </a:endParaRPr>
          </a:p>
        </p:txBody>
      </p:sp>
      <p:sp>
        <p:nvSpPr>
          <p:cNvPr id="69636" name="TextBox 16"/>
          <p:cNvSpPr txBox="1">
            <a:spLocks noChangeArrowheads="1"/>
          </p:cNvSpPr>
          <p:nvPr/>
        </p:nvSpPr>
        <p:spPr bwMode="auto">
          <a:xfrm>
            <a:off x="92075" y="107950"/>
            <a:ext cx="1593850" cy="461963"/>
          </a:xfrm>
          <a:prstGeom prst="rect">
            <a:avLst/>
          </a:prstGeom>
          <a:noFill/>
          <a:ln w="9525">
            <a:noFill/>
            <a:miter lim="800000"/>
            <a:headEnd/>
            <a:tailEnd/>
          </a:ln>
        </p:spPr>
        <p:txBody>
          <a:bodyPr>
            <a:spAutoFit/>
          </a:bodyPr>
          <a:lstStyle/>
          <a:p>
            <a:r>
              <a:rPr lang="zh-CN" altLang="en-US">
                <a:solidFill>
                  <a:schemeClr val="bg1"/>
                </a:solidFill>
                <a:ea typeface="黑体" pitchFamily="49" charset="-122"/>
              </a:rPr>
              <a:t>探究体验</a:t>
            </a:r>
            <a:r>
              <a:rPr lang="en-US" altLang="zh-CN">
                <a:solidFill>
                  <a:schemeClr val="bg1"/>
                </a:solidFill>
                <a:ea typeface="黑体" pitchFamily="49" charset="-122"/>
              </a:rPr>
              <a:t>9</a:t>
            </a:r>
            <a:endParaRPr lang="zh-CN" altLang="en-US">
              <a:solidFill>
                <a:schemeClr val="bg1"/>
              </a:solidFill>
              <a:ea typeface="黑体" pitchFamily="49" charset="-122"/>
            </a:endParaRPr>
          </a:p>
        </p:txBody>
      </p:sp>
      <p:sp>
        <p:nvSpPr>
          <p:cNvPr id="69637" name="TextBox 8"/>
          <p:cNvSpPr>
            <a:spLocks noChangeArrowheads="1"/>
          </p:cNvSpPr>
          <p:nvPr/>
        </p:nvSpPr>
        <p:spPr bwMode="auto">
          <a:xfrm>
            <a:off x="1874838" y="30163"/>
            <a:ext cx="4437062" cy="585787"/>
          </a:xfrm>
          <a:prstGeom prst="rect">
            <a:avLst/>
          </a:prstGeom>
          <a:noFill/>
          <a:ln w="9525">
            <a:noFill/>
            <a:miter lim="800000"/>
            <a:headEnd/>
            <a:tailEnd/>
          </a:ln>
        </p:spPr>
        <p:txBody>
          <a:bodyPr lIns="91429" tIns="45714" rIns="91429" bIns="45714" anchor="ctr">
            <a:spAutoFit/>
          </a:bodyPr>
          <a:lstStyle/>
          <a:p>
            <a:r>
              <a:rPr lang="zh-CN" altLang="zh-CN" sz="3200" b="1">
                <a:solidFill>
                  <a:schemeClr val="bg1"/>
                </a:solidFill>
                <a:latin typeface="Times New Roman" pitchFamily="18" charset="0"/>
                <a:ea typeface="微软雅黑" pitchFamily="34" charset="-122"/>
                <a:cs typeface="Times New Roman" pitchFamily="18" charset="0"/>
              </a:rPr>
              <a:t>测量固体、液体的密度</a:t>
            </a:r>
          </a:p>
        </p:txBody>
      </p:sp>
      <p:sp>
        <p:nvSpPr>
          <p:cNvPr id="8" name="矩形 7"/>
          <p:cNvSpPr/>
          <p:nvPr/>
        </p:nvSpPr>
        <p:spPr>
          <a:xfrm>
            <a:off x="258763" y="838200"/>
            <a:ext cx="11637962" cy="5734050"/>
          </a:xfrm>
          <a:prstGeom prst="rect">
            <a:avLst/>
          </a:prstGeom>
        </p:spPr>
        <p:txBody>
          <a:bodyPr>
            <a:spAutoFit/>
          </a:bodyPr>
          <a:lstStyle/>
          <a:p>
            <a:pPr marL="266700" indent="-266700" algn="just">
              <a:lnSpc>
                <a:spcPts val="5500"/>
              </a:lnSpc>
              <a:tabLst>
                <a:tab pos="2430463" algn="l"/>
              </a:tabLst>
            </a:pPr>
            <a:r>
              <a:rPr lang="zh-CN" altLang="zh-CN" sz="2800" b="1">
                <a:solidFill>
                  <a:srgbClr val="0000FF"/>
                </a:solidFill>
                <a:latin typeface="Times New Roman" pitchFamily="18" charset="0"/>
                <a:ea typeface="华文细黑" pitchFamily="2" charset="-122"/>
                <a:cs typeface="Times New Roman" pitchFamily="18" charset="0"/>
              </a:rPr>
              <a:t>典例</a:t>
            </a:r>
            <a:r>
              <a:rPr lang="en-US" altLang="zh-CN" sz="2800" b="1">
                <a:solidFill>
                  <a:srgbClr val="0000FF"/>
                </a:solidFill>
                <a:latin typeface="Times New Roman" pitchFamily="18" charset="0"/>
                <a:ea typeface="华文细黑" pitchFamily="2" charset="-122"/>
                <a:cs typeface="Times New Roman" pitchFamily="18" charset="0"/>
              </a:rPr>
              <a:t>1</a:t>
            </a:r>
            <a:r>
              <a:rPr lang="zh-CN" altLang="zh-CN" sz="2800" b="1">
                <a:solidFill>
                  <a:srgbClr val="0000FF"/>
                </a:solidFill>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家住天府新区的小希家今年种植的五星枇杷</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如图所示</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获得了丰收。小希想知道枇杷品质和密度是否有关，于是他和小明利用家庭实验室的器材测出了枇杷的密度。</a:t>
            </a:r>
            <a:endParaRPr lang="en-US" altLang="zh-CN" sz="2800">
              <a:latin typeface="Times New Roman" pitchFamily="18" charset="0"/>
              <a:ea typeface="华文细黑" pitchFamily="2" charset="-122"/>
              <a:cs typeface="Times New Roman" pitchFamily="18" charset="0"/>
            </a:endParaRPr>
          </a:p>
          <a:p>
            <a:pPr marL="266700" indent="-266700" algn="just">
              <a:lnSpc>
                <a:spcPts val="5500"/>
              </a:lnSpc>
              <a:tabLst>
                <a:tab pos="2430463" algn="l"/>
              </a:tabLst>
            </a:pPr>
            <a:r>
              <a:rPr lang="zh-CN" altLang="zh-CN" sz="2800">
                <a:solidFill>
                  <a:srgbClr val="000000"/>
                </a:solidFill>
                <a:latin typeface="Times New Roman" pitchFamily="18" charset="0"/>
                <a:ea typeface="华文细黑" pitchFamily="2" charset="-122"/>
                <a:cs typeface="Times New Roman" pitchFamily="18" charset="0"/>
              </a:rPr>
              <a:t>小希的方法：</a:t>
            </a:r>
            <a:endParaRPr lang="zh-CN" altLang="zh-CN" sz="2800">
              <a:solidFill>
                <a:srgbClr val="000000"/>
              </a:solidFill>
              <a:latin typeface="宋体" charset="-122"/>
              <a:ea typeface="华文细黑" pitchFamily="2" charset="-122"/>
              <a:cs typeface="Courier New" pitchFamily="49" charset="0"/>
            </a:endParaRPr>
          </a:p>
          <a:p>
            <a:pPr marL="266700" indent="-266700" algn="just">
              <a:lnSpc>
                <a:spcPts val="5500"/>
              </a:lnSpc>
              <a:tabLst>
                <a:tab pos="2430463" algn="l"/>
              </a:tabLst>
            </a:pPr>
            <a:r>
              <a:rPr lang="en-US" altLang="zh-CN" sz="2800">
                <a:solidFill>
                  <a:srgbClr val="000000"/>
                </a:solidFill>
                <a:latin typeface="Times New Roman" pitchFamily="18" charset="0"/>
                <a:ea typeface="华文细黑" pitchFamily="2" charset="-122"/>
                <a:cs typeface="Courier New" pitchFamily="49" charset="0"/>
              </a:rPr>
              <a:t>(1)</a:t>
            </a:r>
            <a:r>
              <a:rPr lang="zh-CN" altLang="zh-CN" sz="2800">
                <a:solidFill>
                  <a:srgbClr val="000000"/>
                </a:solidFill>
                <a:latin typeface="Times New Roman" pitchFamily="18" charset="0"/>
                <a:ea typeface="华文细黑" pitchFamily="2" charset="-122"/>
                <a:cs typeface="Courier New" pitchFamily="49" charset="0"/>
              </a:rPr>
              <a:t>用天平测一个枇杷的质量，天平平衡</a:t>
            </a:r>
            <a:endParaRPr lang="en-US" altLang="zh-CN" sz="2800">
              <a:solidFill>
                <a:srgbClr val="000000"/>
              </a:solidFill>
              <a:latin typeface="Times New Roman" pitchFamily="18" charset="0"/>
              <a:ea typeface="华文细黑" pitchFamily="2" charset="-122"/>
              <a:cs typeface="Courier New" pitchFamily="49" charset="0"/>
            </a:endParaRPr>
          </a:p>
          <a:p>
            <a:pPr marL="266700" indent="-266700" algn="just">
              <a:lnSpc>
                <a:spcPts val="5500"/>
              </a:lnSpc>
              <a:tabLst>
                <a:tab pos="2430463" algn="l"/>
              </a:tabLst>
            </a:pPr>
            <a:r>
              <a:rPr lang="en-US" altLang="zh-CN" sz="2800">
                <a:solidFill>
                  <a:srgbClr val="000000"/>
                </a:solidFill>
                <a:latin typeface="Times New Roman" pitchFamily="18" charset="0"/>
                <a:ea typeface="华文细黑" pitchFamily="2" charset="-122"/>
                <a:cs typeface="Courier New" pitchFamily="49" charset="0"/>
              </a:rPr>
              <a:t>    </a:t>
            </a:r>
            <a:r>
              <a:rPr lang="zh-CN" altLang="zh-CN" sz="2800">
                <a:solidFill>
                  <a:srgbClr val="000000"/>
                </a:solidFill>
                <a:latin typeface="Times New Roman" pitchFamily="18" charset="0"/>
                <a:ea typeface="华文细黑" pitchFamily="2" charset="-122"/>
                <a:cs typeface="Courier New" pitchFamily="49" charset="0"/>
              </a:rPr>
              <a:t>时右盘砝码和游码如图甲所示，则枇杷的质量为</a:t>
            </a:r>
            <a:r>
              <a:rPr lang="zh-CN" altLang="zh-CN" sz="2800" u="sng">
                <a:solidFill>
                  <a:srgbClr val="000000"/>
                </a:solidFill>
                <a:latin typeface="Times New Roman" pitchFamily="18" charset="0"/>
                <a:ea typeface="华文细黑" pitchFamily="2" charset="-122"/>
                <a:cs typeface="Courier New" pitchFamily="49" charset="0"/>
              </a:rPr>
              <a:t>　</a:t>
            </a:r>
            <a:r>
              <a:rPr lang="en-US" altLang="zh-CN" sz="2800" u="sng">
                <a:solidFill>
                  <a:srgbClr val="000000"/>
                </a:solidFill>
                <a:latin typeface="Times New Roman" pitchFamily="18" charset="0"/>
                <a:ea typeface="华文细黑" pitchFamily="2" charset="-122"/>
                <a:cs typeface="Courier New" pitchFamily="49" charset="0"/>
              </a:rPr>
              <a:t>    </a:t>
            </a:r>
            <a:r>
              <a:rPr lang="zh-CN" altLang="zh-CN" sz="2800" u="sng">
                <a:solidFill>
                  <a:srgbClr val="000000"/>
                </a:solidFill>
                <a:latin typeface="Times New Roman" pitchFamily="18" charset="0"/>
                <a:ea typeface="华文细黑" pitchFamily="2" charset="-122"/>
                <a:cs typeface="Courier New" pitchFamily="49" charset="0"/>
              </a:rPr>
              <a:t>　</a:t>
            </a:r>
            <a:r>
              <a:rPr lang="en-US" altLang="zh-CN" sz="2800">
                <a:solidFill>
                  <a:srgbClr val="000000"/>
                </a:solidFill>
                <a:latin typeface="Times New Roman" pitchFamily="18" charset="0"/>
                <a:ea typeface="华文细黑" pitchFamily="2" charset="-122"/>
                <a:cs typeface="Courier New" pitchFamily="49" charset="0"/>
              </a:rPr>
              <a:t>kg</a:t>
            </a:r>
            <a:r>
              <a:rPr lang="zh-CN" altLang="zh-CN" sz="2800">
                <a:solidFill>
                  <a:srgbClr val="000000"/>
                </a:solidFill>
                <a:latin typeface="Times New Roman" pitchFamily="18" charset="0"/>
                <a:ea typeface="华文细黑" pitchFamily="2" charset="-122"/>
                <a:cs typeface="Courier New" pitchFamily="49" charset="0"/>
              </a:rPr>
              <a:t>；</a:t>
            </a:r>
            <a:endParaRPr lang="en-US" altLang="zh-CN" sz="2800">
              <a:solidFill>
                <a:srgbClr val="000000"/>
              </a:solidFill>
              <a:latin typeface="Times New Roman" pitchFamily="18" charset="0"/>
              <a:ea typeface="华文细黑" pitchFamily="2" charset="-122"/>
              <a:cs typeface="Courier New" pitchFamily="49" charset="0"/>
            </a:endParaRPr>
          </a:p>
          <a:p>
            <a:pPr marL="266700" indent="-266700" algn="just">
              <a:lnSpc>
                <a:spcPts val="5500"/>
              </a:lnSpc>
              <a:tabLst>
                <a:tab pos="2430463" algn="l"/>
              </a:tabLst>
            </a:pPr>
            <a:r>
              <a:rPr lang="zh-CN" altLang="zh-CN" sz="2800" b="1">
                <a:solidFill>
                  <a:srgbClr val="0000FF"/>
                </a:solidFill>
                <a:latin typeface="Times New Roman" pitchFamily="18" charset="0"/>
                <a:ea typeface="华文细黑" pitchFamily="2" charset="-122"/>
                <a:cs typeface="Courier New" pitchFamily="49" charset="0"/>
              </a:rPr>
              <a:t>解析　</a:t>
            </a:r>
            <a:r>
              <a:rPr lang="zh-CN" altLang="zh-CN" sz="2800">
                <a:solidFill>
                  <a:srgbClr val="0000FF"/>
                </a:solidFill>
                <a:latin typeface="Times New Roman" pitchFamily="18" charset="0"/>
                <a:ea typeface="华文细黑" pitchFamily="2" charset="-122"/>
                <a:cs typeface="Courier New" pitchFamily="49" charset="0"/>
              </a:rPr>
              <a:t>由图可知，枇杷的质量为</a:t>
            </a:r>
            <a:r>
              <a:rPr lang="en-US" altLang="zh-CN" sz="2800">
                <a:solidFill>
                  <a:srgbClr val="0000FF"/>
                </a:solidFill>
                <a:latin typeface="Times New Roman" pitchFamily="18" charset="0"/>
                <a:ea typeface="华文细黑" pitchFamily="2" charset="-122"/>
                <a:cs typeface="Courier New" pitchFamily="49" charset="0"/>
              </a:rPr>
              <a:t>0.023 kg</a:t>
            </a:r>
            <a:r>
              <a:rPr lang="zh-CN" altLang="zh-CN" sz="2800">
                <a:solidFill>
                  <a:srgbClr val="0000FF"/>
                </a:solidFill>
                <a:latin typeface="Times New Roman" pitchFamily="18" charset="0"/>
                <a:ea typeface="华文细黑" pitchFamily="2" charset="-122"/>
                <a:cs typeface="Courier New" pitchFamily="49" charset="0"/>
              </a:rPr>
              <a:t>，等于砝码质量加上游码所指刻度的质量；</a:t>
            </a:r>
            <a:endParaRPr lang="zh-CN" altLang="zh-CN" sz="2800">
              <a:solidFill>
                <a:srgbClr val="000000"/>
              </a:solidFill>
              <a:latin typeface="宋体" charset="-122"/>
              <a:ea typeface="华文细黑" pitchFamily="2" charset="-122"/>
              <a:cs typeface="Courier New" pitchFamily="49" charset="0"/>
            </a:endParaRPr>
          </a:p>
        </p:txBody>
      </p:sp>
      <p:pic>
        <p:nvPicPr>
          <p:cNvPr id="69639" name="Picture 2" descr="\\李笑影\李笑影\2018科学\科学\2018中考科学\KX257.TIF"/>
          <p:cNvPicPr>
            <a:picLocks noChangeAspect="1" noChangeArrowheads="1"/>
          </p:cNvPicPr>
          <p:nvPr/>
        </p:nvPicPr>
        <p:blipFill>
          <a:blip r:embed="rId3" cstate="print"/>
          <a:srcRect/>
          <a:stretch>
            <a:fillRect/>
          </a:stretch>
        </p:blipFill>
        <p:spPr bwMode="auto">
          <a:xfrm>
            <a:off x="6526213" y="2455863"/>
            <a:ext cx="5335587" cy="1928812"/>
          </a:xfrm>
          <a:prstGeom prst="rect">
            <a:avLst/>
          </a:prstGeom>
          <a:noFill/>
          <a:ln w="9525">
            <a:noFill/>
            <a:miter lim="800000"/>
            <a:headEnd/>
            <a:tailEnd/>
          </a:ln>
        </p:spPr>
      </p:pic>
      <p:sp>
        <p:nvSpPr>
          <p:cNvPr id="11" name="矩形 10"/>
          <p:cNvSpPr/>
          <p:nvPr/>
        </p:nvSpPr>
        <p:spPr>
          <a:xfrm>
            <a:off x="8186738" y="4489450"/>
            <a:ext cx="992187" cy="523875"/>
          </a:xfrm>
          <a:prstGeom prst="rect">
            <a:avLst/>
          </a:prstGeom>
        </p:spPr>
        <p:txBody>
          <a:bodyPr wrap="none">
            <a:spAutoFit/>
          </a:bodyPr>
          <a:lstStyle/>
          <a:p>
            <a:pPr>
              <a:defRPr/>
            </a:pPr>
            <a:r>
              <a:rPr lang="en-US" altLang="zh-CN" sz="2800" kern="100" dirty="0">
                <a:solidFill>
                  <a:srgbClr val="C00000"/>
                </a:solidFill>
                <a:latin typeface="Times New Roman"/>
                <a:ea typeface="华文细黑"/>
              </a:rPr>
              <a:t>0.023</a:t>
            </a:r>
            <a:endParaRPr lang="zh-CN" altLang="en-US" sz="2800" dirty="0">
              <a:solidFill>
                <a:srgbClr val="C00000"/>
              </a:solidFill>
            </a:endParaRPr>
          </a:p>
        </p:txBody>
      </p:sp>
      <p:sp>
        <p:nvSpPr>
          <p:cNvPr id="13" name="圆角矩形 12"/>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4" name="圆角矩形 13"/>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linds(horizontal)">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p:nvPr/>
        </p:nvSpPr>
        <p:spPr>
          <a:xfrm>
            <a:off x="112713" y="620713"/>
            <a:ext cx="11926887" cy="1503362"/>
          </a:xfrm>
          <a:prstGeom prst="rect">
            <a:avLst/>
          </a:prstGeom>
        </p:spPr>
        <p:txBody>
          <a:bodyPr>
            <a:spAutoFit/>
          </a:bodyPr>
          <a:lstStyle/>
          <a:p>
            <a:pPr marL="355600" indent="-355600" algn="just">
              <a:lnSpc>
                <a:spcPts val="5500"/>
              </a:lnSpc>
              <a:spcAft>
                <a:spcPts val="0"/>
              </a:spcAft>
              <a:tabLst>
                <a:tab pos="2700655" algn="l"/>
              </a:tabLst>
              <a:defRPr/>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如图乙所示，往量筒中加入适量的水，记下此时水的体积；将这个枇杷放入量筒，再次记录读数。枇杷的体积为</a:t>
            </a:r>
            <a:r>
              <a:rPr lang="zh-CN" altLang="zh-CN" sz="2800" u="sng" kern="100" dirty="0">
                <a:latin typeface="Times New Roman"/>
                <a:ea typeface="华文细黑"/>
                <a:cs typeface="Times New Roman"/>
              </a:rPr>
              <a:t>　</a:t>
            </a:r>
            <a:r>
              <a:rPr lang="en-US" altLang="zh-CN" sz="2800" u="sng" kern="100" dirty="0">
                <a:latin typeface="Times New Roman"/>
                <a:ea typeface="华文细黑"/>
                <a:cs typeface="Times New Roman"/>
              </a:rPr>
              <a:t>   </a:t>
            </a:r>
            <a:r>
              <a:rPr lang="en-US" altLang="zh-CN" sz="2800" kern="100" dirty="0">
                <a:latin typeface="Times New Roman"/>
                <a:ea typeface="华文细黑"/>
                <a:cs typeface="Courier New"/>
              </a:rPr>
              <a:t>cm</a:t>
            </a:r>
            <a:r>
              <a:rPr lang="en-US" altLang="zh-CN" sz="2800" kern="100" baseline="30000" dirty="0">
                <a:latin typeface="Times New Roman"/>
                <a:ea typeface="华文细黑"/>
                <a:cs typeface="Courier New"/>
              </a:rPr>
              <a:t>3</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pic>
        <p:nvPicPr>
          <p:cNvPr id="70659" name="Picture 2" descr="\\李笑影\李笑影\2018科学\科学\2018中考科学\KX257.TIF"/>
          <p:cNvPicPr>
            <a:picLocks noChangeAspect="1" noChangeArrowheads="1"/>
          </p:cNvPicPr>
          <p:nvPr/>
        </p:nvPicPr>
        <p:blipFill>
          <a:blip r:embed="rId2" cstate="print"/>
          <a:srcRect/>
          <a:stretch>
            <a:fillRect/>
          </a:stretch>
        </p:blipFill>
        <p:spPr bwMode="auto">
          <a:xfrm>
            <a:off x="3143250" y="2925763"/>
            <a:ext cx="5988050" cy="2165350"/>
          </a:xfrm>
          <a:prstGeom prst="rect">
            <a:avLst/>
          </a:prstGeom>
          <a:noFill/>
          <a:ln w="9525">
            <a:noFill/>
            <a:miter lim="800000"/>
            <a:headEnd/>
            <a:tailEnd/>
          </a:ln>
        </p:spPr>
      </p:pic>
      <p:sp>
        <p:nvSpPr>
          <p:cNvPr id="6" name="矩形 5"/>
          <p:cNvSpPr/>
          <p:nvPr/>
        </p:nvSpPr>
        <p:spPr>
          <a:xfrm>
            <a:off x="112713" y="1936750"/>
            <a:ext cx="11926887" cy="739775"/>
          </a:xfrm>
          <a:prstGeom prst="rect">
            <a:avLst/>
          </a:prstGeom>
        </p:spPr>
        <p:txBody>
          <a:bodyPr>
            <a:spAutoFit/>
          </a:bodyPr>
          <a:lstStyle/>
          <a:p>
            <a:pPr marL="355600"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由图可知，枇杷的体积为两次读数之差等于</a:t>
            </a:r>
            <a:r>
              <a:rPr lang="en-US" altLang="zh-CN" sz="2800">
                <a:solidFill>
                  <a:srgbClr val="0000FF"/>
                </a:solidFill>
                <a:latin typeface="Times New Roman" pitchFamily="18" charset="0"/>
                <a:ea typeface="华文细黑" pitchFamily="2" charset="-122"/>
                <a:cs typeface="Times New Roman" pitchFamily="18" charset="0"/>
              </a:rPr>
              <a:t>20 cm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a:t>
            </a:r>
            <a:endParaRPr lang="zh-CN" altLang="zh-CN" sz="2800">
              <a:latin typeface="宋体" charset="-122"/>
              <a:ea typeface="华文细黑" pitchFamily="2" charset="-122"/>
              <a:cs typeface="Courier New" pitchFamily="49" charset="0"/>
            </a:endParaRPr>
          </a:p>
        </p:txBody>
      </p:sp>
      <p:sp>
        <p:nvSpPr>
          <p:cNvPr id="3" name="矩形 2"/>
          <p:cNvSpPr/>
          <p:nvPr/>
        </p:nvSpPr>
        <p:spPr>
          <a:xfrm>
            <a:off x="6959600" y="1476375"/>
            <a:ext cx="542925" cy="523875"/>
          </a:xfrm>
          <a:prstGeom prst="rect">
            <a:avLst/>
          </a:prstGeom>
        </p:spPr>
        <p:txBody>
          <a:bodyPr wrap="none">
            <a:spAutoFit/>
          </a:bodyPr>
          <a:lstStyle/>
          <a:p>
            <a:pPr>
              <a:defRPr/>
            </a:pPr>
            <a:r>
              <a:rPr lang="en-US" altLang="zh-CN" sz="2800" kern="100" dirty="0">
                <a:solidFill>
                  <a:srgbClr val="C00000"/>
                </a:solidFill>
                <a:latin typeface="Times New Roman"/>
                <a:ea typeface="华文细黑"/>
              </a:rPr>
              <a:t>20</a:t>
            </a:r>
            <a:endParaRPr lang="zh-CN" altLang="en-US" sz="2800" kern="100" dirty="0">
              <a:solidFill>
                <a:srgbClr val="C00000"/>
              </a:solidFill>
              <a:latin typeface="Times New Roman"/>
              <a:ea typeface="华文细黑"/>
            </a:endParaRPr>
          </a:p>
        </p:txBody>
      </p:sp>
      <p:sp>
        <p:nvSpPr>
          <p:cNvPr id="7" name="圆角矩形 6"/>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8" name="圆角矩形 7"/>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391" name="矩形 3"/>
          <p:cNvSpPr>
            <a:spLocks noChangeArrowheads="1"/>
          </p:cNvSpPr>
          <p:nvPr/>
        </p:nvSpPr>
        <p:spPr bwMode="auto">
          <a:xfrm>
            <a:off x="514350" y="909638"/>
            <a:ext cx="11053763" cy="4675187"/>
          </a:xfrm>
          <a:prstGeom prst="rect">
            <a:avLst/>
          </a:prstGeom>
          <a:noFill/>
          <a:ln w="9525">
            <a:noFill/>
            <a:miter lim="800000"/>
            <a:headEnd/>
            <a:tailEnd/>
          </a:ln>
        </p:spPr>
        <p:txBody>
          <a:bodyPr>
            <a:spAutoFit/>
          </a:bodyPr>
          <a:lstStyle/>
          <a:p>
            <a:pPr algn="just">
              <a:lnSpc>
                <a:spcPts val="5500"/>
              </a:lnSpc>
            </a:pPr>
            <a:r>
              <a:rPr lang="zh-CN" altLang="zh-CN" sz="2800" b="1">
                <a:solidFill>
                  <a:srgbClr val="C00000"/>
                </a:solidFill>
                <a:latin typeface="微软雅黑" pitchFamily="34" charset="-122"/>
                <a:ea typeface="微软雅黑" pitchFamily="34" charset="-122"/>
                <a:cs typeface="Times New Roman" pitchFamily="18" charset="0"/>
              </a:rPr>
              <a:t>二、天平的使用</a:t>
            </a:r>
            <a:endParaRPr lang="en-US" altLang="zh-CN" sz="2800" b="1">
              <a:solidFill>
                <a:srgbClr val="C00000"/>
              </a:solidFill>
              <a:latin typeface="微软雅黑" pitchFamily="34" charset="-122"/>
              <a:ea typeface="微软雅黑" pitchFamily="34" charset="-122"/>
              <a:cs typeface="Times New Roman" pitchFamily="18" charset="0"/>
            </a:endParaRPr>
          </a:p>
          <a:p>
            <a:pPr algn="just">
              <a:lnSpc>
                <a:spcPct val="150000"/>
              </a:lnSpc>
            </a:pPr>
            <a:r>
              <a:rPr lang="en-US" altLang="zh-CN" sz="2800" b="1">
                <a:solidFill>
                  <a:srgbClr val="0000FF"/>
                </a:solidFill>
                <a:latin typeface="Times New Roman" pitchFamily="18" charset="0"/>
                <a:ea typeface="华文细黑" pitchFamily="2" charset="-122"/>
                <a:cs typeface="Courier New" pitchFamily="49" charset="0"/>
              </a:rPr>
              <a:t>1.</a:t>
            </a:r>
            <a:r>
              <a:rPr lang="zh-CN" altLang="zh-CN" sz="2800" b="1">
                <a:solidFill>
                  <a:srgbClr val="0000FF"/>
                </a:solidFill>
                <a:latin typeface="Times New Roman" pitchFamily="18" charset="0"/>
                <a:ea typeface="华文细黑" pitchFamily="2" charset="-122"/>
                <a:cs typeface="Times New Roman" pitchFamily="18" charset="0"/>
              </a:rPr>
              <a:t>调平：</a:t>
            </a:r>
            <a:r>
              <a:rPr lang="zh-CN" altLang="zh-CN" sz="2800">
                <a:latin typeface="Times New Roman" pitchFamily="18" charset="0"/>
                <a:ea typeface="华文细黑" pitchFamily="2" charset="-122"/>
                <a:cs typeface="Times New Roman" pitchFamily="18" charset="0"/>
              </a:rPr>
              <a:t>放置在水平的地方，游码要</a:t>
            </a:r>
            <a:r>
              <a:rPr lang="en-US" altLang="zh-CN" sz="2800" u="sng">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；调节</a:t>
            </a:r>
            <a:r>
              <a:rPr lang="en-US" altLang="zh-CN" sz="2800" u="sng">
                <a:latin typeface="Times New Roman" pitchFamily="18" charset="0"/>
                <a:ea typeface="华文细黑" pitchFamily="2" charset="-122"/>
                <a:cs typeface="Times New Roman" pitchFamily="18" charset="0"/>
              </a:rPr>
              <a:t>               </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天平两端的螺母</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直至指针对准</a:t>
            </a:r>
            <a:r>
              <a:rPr lang="en-US" altLang="zh-CN" sz="2800" u="sng">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a:t>
            </a:r>
            <a:endParaRPr lang="zh-CN" altLang="zh-CN" sz="2800">
              <a:latin typeface="宋体" charset="-122"/>
              <a:ea typeface="华文细黑" pitchFamily="2" charset="-122"/>
              <a:cs typeface="Courier New" pitchFamily="49" charset="0"/>
            </a:endParaRPr>
          </a:p>
          <a:p>
            <a:pPr algn="just">
              <a:lnSpc>
                <a:spcPct val="150000"/>
              </a:lnSpc>
            </a:pPr>
            <a:r>
              <a:rPr lang="en-US" altLang="zh-CN" sz="2800" b="1">
                <a:solidFill>
                  <a:srgbClr val="0000FF"/>
                </a:solidFill>
                <a:latin typeface="Times New Roman" pitchFamily="18" charset="0"/>
                <a:ea typeface="华文细黑" pitchFamily="2" charset="-122"/>
                <a:cs typeface="Courier New" pitchFamily="49" charset="0"/>
              </a:rPr>
              <a:t>2.</a:t>
            </a:r>
            <a:r>
              <a:rPr lang="zh-CN" altLang="zh-CN" sz="2800" b="1">
                <a:solidFill>
                  <a:srgbClr val="0000FF"/>
                </a:solidFill>
                <a:latin typeface="Times New Roman" pitchFamily="18" charset="0"/>
                <a:ea typeface="华文细黑" pitchFamily="2" charset="-122"/>
                <a:cs typeface="Times New Roman" pitchFamily="18" charset="0"/>
              </a:rPr>
              <a:t>称量：</a:t>
            </a:r>
            <a:r>
              <a:rPr lang="zh-CN" altLang="zh-CN" sz="2800">
                <a:latin typeface="Times New Roman" pitchFamily="18" charset="0"/>
                <a:ea typeface="华文细黑" pitchFamily="2" charset="-122"/>
                <a:cs typeface="Times New Roman" pitchFamily="18" charset="0"/>
              </a:rPr>
              <a:t>左托盘</a:t>
            </a:r>
            <a:r>
              <a:rPr lang="zh-CN" altLang="zh-CN" sz="2800">
                <a:latin typeface="Times New Roman" pitchFamily="18" charset="0"/>
                <a:ea typeface="华文细黑" pitchFamily="2" charset="-122"/>
              </a:rPr>
              <a:t>放</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，右托盘放</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；添加砝码按先</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后</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，再调节</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，直至天平恢复平衡。</a:t>
            </a:r>
            <a:endParaRPr lang="zh-CN" altLang="zh-CN" sz="2800">
              <a:latin typeface="宋体" charset="-122"/>
              <a:cs typeface="Courier New" pitchFamily="49" charset="0"/>
            </a:endParaRPr>
          </a:p>
          <a:p>
            <a:pPr algn="just">
              <a:lnSpc>
                <a:spcPct val="150000"/>
              </a:lnSpc>
            </a:pPr>
            <a:r>
              <a:rPr lang="en-US" altLang="zh-CN" sz="2800" b="1">
                <a:solidFill>
                  <a:srgbClr val="0000FF"/>
                </a:solidFill>
                <a:latin typeface="Times New Roman" pitchFamily="18" charset="0"/>
                <a:ea typeface="华文细黑" pitchFamily="2" charset="-122"/>
              </a:rPr>
              <a:t>3.</a:t>
            </a:r>
            <a:r>
              <a:rPr lang="zh-CN" altLang="zh-CN" sz="2800" b="1">
                <a:solidFill>
                  <a:srgbClr val="0000FF"/>
                </a:solidFill>
                <a:latin typeface="Times New Roman" pitchFamily="18" charset="0"/>
                <a:ea typeface="华文细黑" pitchFamily="2" charset="-122"/>
              </a:rPr>
              <a:t>读数：</a:t>
            </a:r>
            <a:r>
              <a:rPr lang="zh-CN" altLang="zh-CN" sz="2800">
                <a:latin typeface="Times New Roman" pitchFamily="18" charset="0"/>
                <a:ea typeface="华文细黑" pitchFamily="2" charset="-122"/>
              </a:rPr>
              <a:t>物体的质量＝砝码质量＋</a:t>
            </a:r>
            <a:r>
              <a:rPr lang="en-US" altLang="zh-CN" sz="2800" u="sng">
                <a:latin typeface="Times New Roman" pitchFamily="18" charset="0"/>
                <a:ea typeface="华文细黑" pitchFamily="2" charset="-122"/>
              </a:rPr>
              <a:t>                 </a:t>
            </a:r>
            <a:r>
              <a:rPr lang="zh-CN" altLang="zh-CN" sz="2800">
                <a:latin typeface="Times New Roman" pitchFamily="18" charset="0"/>
                <a:ea typeface="华文细黑" pitchFamily="2" charset="-122"/>
              </a:rPr>
              <a:t>的质量。</a:t>
            </a:r>
            <a:endParaRPr lang="zh-CN" altLang="zh-CN" sz="2800">
              <a:latin typeface="宋体" charset="-122"/>
              <a:cs typeface="Courier New" pitchFamily="49" charset="0"/>
            </a:endParaRPr>
          </a:p>
          <a:p>
            <a:pPr algn="just">
              <a:lnSpc>
                <a:spcPct val="150000"/>
              </a:lnSpc>
            </a:pPr>
            <a:r>
              <a:rPr lang="en-US" altLang="zh-CN" sz="2800">
                <a:latin typeface="Times New Roman" pitchFamily="18" charset="0"/>
                <a:ea typeface="华文细黑" pitchFamily="2" charset="-122"/>
              </a:rPr>
              <a:t>4.</a:t>
            </a:r>
            <a:r>
              <a:rPr lang="zh-CN" altLang="zh-CN" sz="2800">
                <a:latin typeface="Times New Roman" pitchFamily="18" charset="0"/>
                <a:ea typeface="华文细黑" pitchFamily="2" charset="-122"/>
              </a:rPr>
              <a:t>称量完毕，用镊子将砝码放回砝码盒中。</a:t>
            </a:r>
            <a:endParaRPr lang="zh-CN" altLang="zh-CN" sz="2800">
              <a:latin typeface="宋体" charset="-122"/>
              <a:cs typeface="Courier New" pitchFamily="49" charset="0"/>
            </a:endParaRPr>
          </a:p>
        </p:txBody>
      </p:sp>
      <p:sp>
        <p:nvSpPr>
          <p:cNvPr id="2" name="矩形 1"/>
          <p:cNvSpPr/>
          <p:nvPr/>
        </p:nvSpPr>
        <p:spPr>
          <a:xfrm>
            <a:off x="6221413" y="1703388"/>
            <a:ext cx="901700" cy="522287"/>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归零</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8029575" y="1690688"/>
            <a:ext cx="1620838"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平衡螺母</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3838575" y="2330450"/>
            <a:ext cx="1979613"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中央刻度线</a:t>
            </a:r>
            <a:endParaRPr lang="zh-CN" altLang="en-US" sz="2800" kern="100" dirty="0">
              <a:solidFill>
                <a:srgbClr val="C00000"/>
              </a:solidFill>
              <a:latin typeface="Times New Roman"/>
              <a:ea typeface="华文细黑"/>
              <a:cs typeface="Times New Roman"/>
            </a:endParaRPr>
          </a:p>
        </p:txBody>
      </p:sp>
      <p:sp>
        <p:nvSpPr>
          <p:cNvPr id="3" name="矩形 2"/>
          <p:cNvSpPr/>
          <p:nvPr/>
        </p:nvSpPr>
        <p:spPr>
          <a:xfrm>
            <a:off x="3336925" y="2976563"/>
            <a:ext cx="1262063"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称量物</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6249988" y="2976563"/>
            <a:ext cx="901700"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砝码</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9499600" y="2976563"/>
            <a:ext cx="544513"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大</a:t>
            </a:r>
            <a:endParaRPr lang="zh-CN" altLang="en-US" sz="2800" kern="100" dirty="0">
              <a:solidFill>
                <a:srgbClr val="C00000"/>
              </a:solidFill>
              <a:latin typeface="Times New Roman"/>
              <a:ea typeface="华文细黑"/>
              <a:cs typeface="Times New Roman"/>
            </a:endParaRPr>
          </a:p>
        </p:txBody>
      </p:sp>
      <p:sp>
        <p:nvSpPr>
          <p:cNvPr id="10" name="矩形 9"/>
          <p:cNvSpPr/>
          <p:nvPr/>
        </p:nvSpPr>
        <p:spPr>
          <a:xfrm>
            <a:off x="10291763" y="2976563"/>
            <a:ext cx="544512"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小</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1601788" y="3627438"/>
            <a:ext cx="903287" cy="522287"/>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游码</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5816600" y="4254500"/>
            <a:ext cx="1622425"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游码指示</a:t>
            </a:r>
            <a:endParaRPr lang="zh-CN" altLang="en-US" sz="2800" kern="100" dirty="0">
              <a:solidFill>
                <a:srgbClr val="C00000"/>
              </a:solidFill>
              <a:latin typeface="Times New Roman"/>
              <a:ea typeface="华文细黑"/>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 grpId="0"/>
      <p:bldP spid="4" grpId="0"/>
      <p:bldP spid="7" grpId="0"/>
      <p:bldP spid="10" grpId="0"/>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9063" y="379413"/>
            <a:ext cx="11926887" cy="4918075"/>
          </a:xfrm>
          <a:prstGeom prst="rect">
            <a:avLst/>
          </a:prstGeom>
        </p:spPr>
        <p:txBody>
          <a:bodyPr>
            <a:spAutoFit/>
          </a:bodyPr>
          <a:lstStyle/>
          <a:p>
            <a:pPr algn="just">
              <a:lnSpc>
                <a:spcPct val="140000"/>
              </a:lnSpc>
              <a:tabLst>
                <a:tab pos="2700338" algn="l"/>
              </a:tabLst>
            </a:pPr>
            <a:r>
              <a:rPr lang="en-US" altLang="zh-CN" sz="2800">
                <a:latin typeface="Times New Roman" pitchFamily="18" charset="0"/>
                <a:ea typeface="华文细黑" pitchFamily="2" charset="-122"/>
                <a:cs typeface="Courier New" pitchFamily="49" charset="0"/>
              </a:rPr>
              <a:t>(3)</a:t>
            </a:r>
            <a:r>
              <a:rPr lang="zh-CN" altLang="zh-CN" sz="2800">
                <a:latin typeface="Times New Roman" pitchFamily="18" charset="0"/>
                <a:ea typeface="华文细黑" pitchFamily="2" charset="-122"/>
                <a:cs typeface="Times New Roman" pitchFamily="18" charset="0"/>
              </a:rPr>
              <a:t>枇杷的密度为</a:t>
            </a:r>
            <a:r>
              <a:rPr lang="zh-CN" altLang="zh-CN" sz="2800" u="sng">
                <a:latin typeface="Times New Roman" pitchFamily="18" charset="0"/>
                <a:ea typeface="华文细黑" pitchFamily="2" charset="-122"/>
                <a:cs typeface="Times New Roman" pitchFamily="18" charset="0"/>
              </a:rPr>
              <a:t>　　</a:t>
            </a:r>
            <a:r>
              <a:rPr lang="en-US" altLang="zh-CN" sz="2800" u="sng">
                <a:latin typeface="Times New Roman" pitchFamily="18" charset="0"/>
                <a:ea typeface="华文细黑" pitchFamily="2" charset="-122"/>
                <a:cs typeface="Times New Roman" pitchFamily="18" charset="0"/>
              </a:rPr>
              <a:t>  </a:t>
            </a:r>
            <a:r>
              <a:rPr lang="zh-CN" altLang="zh-CN" sz="2800" u="sng">
                <a:latin typeface="Times New Roman" pitchFamily="18" charset="0"/>
                <a:ea typeface="华文细黑" pitchFamily="2" charset="-122"/>
                <a:cs typeface="Times New Roman" pitchFamily="18" charset="0"/>
              </a:rPr>
              <a:t>　　</a:t>
            </a:r>
            <a:r>
              <a:rPr lang="en-US" altLang="zh-CN" sz="2800">
                <a:latin typeface="Times New Roman" pitchFamily="18" charset="0"/>
                <a:ea typeface="华文细黑" pitchFamily="2" charset="-122"/>
                <a:cs typeface="Courier New" pitchFamily="49" charset="0"/>
              </a:rPr>
              <a:t>kg/m</a:t>
            </a:r>
            <a:r>
              <a:rPr lang="en-US" altLang="zh-CN" sz="2800" baseline="30000">
                <a:latin typeface="Times New Roman" pitchFamily="18" charset="0"/>
                <a:ea typeface="华文细黑" pitchFamily="2" charset="-122"/>
                <a:cs typeface="Courier New" pitchFamily="49" charset="0"/>
              </a:rPr>
              <a:t>3</a:t>
            </a:r>
            <a:r>
              <a:rPr lang="zh-CN" altLang="zh-CN" sz="2800">
                <a:latin typeface="Times New Roman" pitchFamily="18" charset="0"/>
                <a:ea typeface="华文细黑" pitchFamily="2" charset="-122"/>
                <a:cs typeface="Times New Roman" pitchFamily="18" charset="0"/>
              </a:rPr>
              <a:t>。</a:t>
            </a:r>
            <a:endParaRPr lang="en-US" altLang="zh-CN" sz="2800">
              <a:latin typeface="Times New Roman" pitchFamily="18" charset="0"/>
              <a:ea typeface="华文细黑" pitchFamily="2" charset="-122"/>
              <a:cs typeface="Times New Roman" pitchFamily="18" charset="0"/>
            </a:endParaRPr>
          </a:p>
          <a:p>
            <a:pPr algn="just">
              <a:lnSpc>
                <a:spcPct val="140000"/>
              </a:lnSpc>
              <a:tabLst>
                <a:tab pos="2700338" algn="l"/>
              </a:tabLst>
            </a:pPr>
            <a:r>
              <a:rPr lang="en-US" altLang="zh-CN" sz="2800">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小明认为小希的方法不当，应当取更多的枇杷测量。</a:t>
            </a:r>
            <a:endParaRPr lang="zh-CN" altLang="zh-CN" sz="2800">
              <a:latin typeface="宋体" charset="-122"/>
              <a:ea typeface="华文细黑" pitchFamily="2" charset="-122"/>
              <a:cs typeface="Courier New" pitchFamily="49" charset="0"/>
            </a:endParaRPr>
          </a:p>
          <a:p>
            <a:pPr algn="just">
              <a:lnSpc>
                <a:spcPct val="140000"/>
              </a:lnSpc>
              <a:tabLst>
                <a:tab pos="2700338" algn="l"/>
              </a:tabLst>
            </a:pPr>
            <a:r>
              <a:rPr lang="en-US" altLang="zh-CN" sz="2800">
                <a:latin typeface="Times New Roman" pitchFamily="18" charset="0"/>
                <a:ea typeface="华文细黑" pitchFamily="2" charset="-122"/>
                <a:cs typeface="Courier New" pitchFamily="49" charset="0"/>
              </a:rPr>
              <a:t>    </a:t>
            </a:r>
            <a:r>
              <a:rPr lang="zh-CN" altLang="zh-CN" sz="2800">
                <a:latin typeface="Times New Roman" pitchFamily="18" charset="0"/>
                <a:ea typeface="华文细黑" pitchFamily="2" charset="-122"/>
                <a:cs typeface="Courier New" pitchFamily="49" charset="0"/>
              </a:rPr>
              <a:t>小</a:t>
            </a:r>
            <a:r>
              <a:rPr lang="zh-CN" altLang="zh-CN" sz="2800">
                <a:latin typeface="Times New Roman" pitchFamily="18" charset="0"/>
                <a:ea typeface="华文细黑" pitchFamily="2" charset="-122"/>
                <a:cs typeface="Times New Roman" pitchFamily="18" charset="0"/>
              </a:rPr>
              <a:t>明的方法：</a:t>
            </a:r>
            <a:endParaRPr lang="zh-CN" altLang="zh-CN" sz="2800">
              <a:latin typeface="宋体" charset="-122"/>
              <a:ea typeface="华文细黑" pitchFamily="2" charset="-122"/>
              <a:cs typeface="Courier New" pitchFamily="49" charset="0"/>
            </a:endParaRPr>
          </a:p>
          <a:p>
            <a:pPr algn="just">
              <a:lnSpc>
                <a:spcPct val="140000"/>
              </a:lnSpc>
              <a:tabLst>
                <a:tab pos="2700338" algn="l"/>
              </a:tabLst>
            </a:pPr>
            <a:r>
              <a:rPr lang="en-US" altLang="zh-CN" sz="2800">
                <a:latin typeface="Times New Roman" pitchFamily="18" charset="0"/>
                <a:ea typeface="华文细黑" pitchFamily="2" charset="-122"/>
                <a:cs typeface="Times New Roman" pitchFamily="18" charset="0"/>
              </a:rPr>
              <a:t>    </a:t>
            </a:r>
            <a:r>
              <a:rPr lang="en-US" altLang="zh-CN" sz="2800">
                <a:latin typeface="宋体" charset="-122"/>
                <a:ea typeface="华文细黑" pitchFamily="2" charset="-122"/>
              </a:rPr>
              <a:t>①</a:t>
            </a:r>
            <a:r>
              <a:rPr lang="zh-CN" altLang="zh-CN" sz="2800">
                <a:latin typeface="Times New Roman" pitchFamily="18" charset="0"/>
                <a:ea typeface="华文细黑" pitchFamily="2" charset="-122"/>
              </a:rPr>
              <a:t>在筐里随机挑选</a:t>
            </a:r>
            <a:r>
              <a:rPr lang="en-US" altLang="zh-CN" sz="2800">
                <a:latin typeface="Times New Roman" pitchFamily="18" charset="0"/>
                <a:ea typeface="华文细黑" pitchFamily="2" charset="-122"/>
              </a:rPr>
              <a:t>6</a:t>
            </a:r>
            <a:r>
              <a:rPr lang="zh-CN" altLang="zh-CN" sz="2800">
                <a:latin typeface="Times New Roman" pitchFamily="18" charset="0"/>
                <a:ea typeface="华文细黑" pitchFamily="2" charset="-122"/>
              </a:rPr>
              <a:t>颗枇杷，用天平测得它们的总质量为</a:t>
            </a:r>
            <a:r>
              <a:rPr lang="en-US" altLang="zh-CN" sz="2800" i="1">
                <a:latin typeface="Times New Roman" pitchFamily="18" charset="0"/>
                <a:ea typeface="华文细黑" pitchFamily="2" charset="-122"/>
              </a:rPr>
              <a:t>m</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ct val="140000"/>
              </a:lnSpc>
              <a:tabLst>
                <a:tab pos="2700338" algn="l"/>
              </a:tabLst>
            </a:pPr>
            <a:r>
              <a:rPr lang="en-US" altLang="zh-CN" sz="2800">
                <a:latin typeface="Times New Roman" pitchFamily="18" charset="0"/>
                <a:ea typeface="华文细黑" pitchFamily="2" charset="-122"/>
              </a:rPr>
              <a:t>    </a:t>
            </a:r>
            <a:r>
              <a:rPr lang="en-US" altLang="zh-CN" sz="2800">
                <a:latin typeface="宋体" charset="-122"/>
                <a:ea typeface="华文细黑" pitchFamily="2" charset="-122"/>
              </a:rPr>
              <a:t>②</a:t>
            </a:r>
            <a:r>
              <a:rPr lang="zh-CN" altLang="zh-CN" sz="2800">
                <a:latin typeface="Times New Roman" pitchFamily="18" charset="0"/>
                <a:ea typeface="华文细黑" pitchFamily="2" charset="-122"/>
              </a:rPr>
              <a:t>任意选出其中</a:t>
            </a:r>
            <a:r>
              <a:rPr lang="en-US" altLang="zh-CN" sz="2800">
                <a:latin typeface="Times New Roman" pitchFamily="18" charset="0"/>
                <a:ea typeface="华文细黑" pitchFamily="2" charset="-122"/>
              </a:rPr>
              <a:t>2</a:t>
            </a:r>
            <a:r>
              <a:rPr lang="zh-CN" altLang="zh-CN" sz="2800">
                <a:latin typeface="Times New Roman" pitchFamily="18" charset="0"/>
                <a:ea typeface="华文细黑" pitchFamily="2" charset="-122"/>
              </a:rPr>
              <a:t>颗用量筒测得体积为</a:t>
            </a:r>
            <a:r>
              <a:rPr lang="en-US" altLang="zh-CN" sz="2800" i="1">
                <a:latin typeface="Times New Roman" pitchFamily="18" charset="0"/>
                <a:ea typeface="华文细黑" pitchFamily="2" charset="-122"/>
              </a:rPr>
              <a:t>V</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ct val="140000"/>
              </a:lnSpc>
              <a:tabLst>
                <a:tab pos="2700338" algn="l"/>
              </a:tabLst>
            </a:pPr>
            <a:r>
              <a:rPr lang="en-US" altLang="zh-CN" sz="2800">
                <a:latin typeface="Times New Roman" pitchFamily="18" charset="0"/>
                <a:ea typeface="华文细黑" pitchFamily="2" charset="-122"/>
              </a:rPr>
              <a:t>    </a:t>
            </a:r>
            <a:r>
              <a:rPr lang="en-US" altLang="zh-CN" sz="2800">
                <a:latin typeface="宋体" charset="-122"/>
                <a:ea typeface="华文细黑" pitchFamily="2" charset="-122"/>
              </a:rPr>
              <a:t>③</a:t>
            </a:r>
            <a:r>
              <a:rPr lang="zh-CN" altLang="zh-CN" sz="2800">
                <a:latin typeface="Times New Roman" pitchFamily="18" charset="0"/>
                <a:ea typeface="华文细黑" pitchFamily="2" charset="-122"/>
              </a:rPr>
              <a:t>枇杷的密度</a:t>
            </a:r>
            <a:r>
              <a:rPr lang="en-US" altLang="zh-CN" sz="2800" i="1">
                <a:latin typeface="Times New Roman" pitchFamily="18" charset="0"/>
                <a:ea typeface="华文细黑" pitchFamily="2" charset="-122"/>
              </a:rPr>
              <a:t>ρ</a:t>
            </a:r>
            <a:r>
              <a:rPr lang="zh-CN" altLang="zh-CN" sz="2800">
                <a:latin typeface="Times New Roman" pitchFamily="18" charset="0"/>
                <a:ea typeface="华文细黑" pitchFamily="2" charset="-122"/>
              </a:rPr>
              <a:t>＝</a:t>
            </a:r>
            <a:r>
              <a:rPr lang="en-US" altLang="zh-CN" sz="2800" i="1">
                <a:latin typeface="Times New Roman" pitchFamily="18" charset="0"/>
                <a:ea typeface="华文细黑" pitchFamily="2" charset="-122"/>
              </a:rPr>
              <a:t>m</a:t>
            </a:r>
            <a:r>
              <a:rPr lang="en-US" altLang="zh-CN" sz="2800">
                <a:latin typeface="Times New Roman" pitchFamily="18" charset="0"/>
                <a:ea typeface="华文细黑" pitchFamily="2" charset="-122"/>
              </a:rPr>
              <a:t>/3 V</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ct val="140000"/>
              </a:lnSpc>
              <a:tabLst>
                <a:tab pos="2700338" algn="l"/>
              </a:tabLst>
            </a:pPr>
            <a:r>
              <a:rPr lang="zh-CN" altLang="zh-CN" sz="2800">
                <a:latin typeface="Times New Roman" pitchFamily="18" charset="0"/>
                <a:ea typeface="华文细黑" pitchFamily="2" charset="-122"/>
              </a:rPr>
              <a:t>你认为小明这种测密度的方法是否正确，并简述理由。</a:t>
            </a:r>
            <a:endParaRPr lang="zh-CN" altLang="zh-CN" sz="2800">
              <a:latin typeface="宋体" charset="-122"/>
              <a:cs typeface="Courier New" pitchFamily="49" charset="0"/>
            </a:endParaRPr>
          </a:p>
          <a:p>
            <a:pPr algn="just">
              <a:lnSpc>
                <a:spcPct val="140000"/>
              </a:lnSpc>
              <a:tabLst>
                <a:tab pos="2700338" algn="l"/>
              </a:tabLst>
            </a:pPr>
            <a:r>
              <a:rPr lang="zh-CN" altLang="zh-CN" sz="2800">
                <a:latin typeface="Times New Roman" pitchFamily="18" charset="0"/>
                <a:ea typeface="华文细黑" pitchFamily="2" charset="-122"/>
              </a:rPr>
              <a:t>答：</a:t>
            </a:r>
            <a:r>
              <a:rPr lang="en-US" altLang="zh-CN" sz="2800">
                <a:latin typeface="Times New Roman" pitchFamily="18" charset="0"/>
                <a:ea typeface="华文细黑" pitchFamily="2" charset="-122"/>
              </a:rPr>
              <a:t>______________________________________</a:t>
            </a:r>
            <a:r>
              <a:rPr lang="zh-CN" altLang="zh-CN" sz="2800">
                <a:latin typeface="Times New Roman" pitchFamily="18" charset="0"/>
                <a:ea typeface="华文细黑" pitchFamily="2" charset="-122"/>
              </a:rPr>
              <a:t>。</a:t>
            </a:r>
            <a:r>
              <a:rPr lang="en-US" altLang="zh-CN" sz="2800">
                <a:latin typeface="Times New Roman" pitchFamily="18" charset="0"/>
                <a:ea typeface="华文细黑" pitchFamily="2" charset="-122"/>
              </a:rPr>
              <a:t> </a:t>
            </a:r>
            <a:endParaRPr lang="zh-CN" altLang="zh-CN" sz="2800">
              <a:latin typeface="宋体" charset="-122"/>
              <a:cs typeface="Courier New" pitchFamily="49" charset="0"/>
            </a:endParaRPr>
          </a:p>
        </p:txBody>
      </p:sp>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7" name="矩形 6"/>
          <p:cNvSpPr/>
          <p:nvPr/>
        </p:nvSpPr>
        <p:spPr>
          <a:xfrm>
            <a:off x="1165225" y="4578350"/>
            <a:ext cx="6907213" cy="523875"/>
          </a:xfrm>
          <a:prstGeom prst="rect">
            <a:avLst/>
          </a:prstGeom>
        </p:spPr>
        <p:txBody>
          <a:bodyPr wrap="none">
            <a:spAutoFit/>
          </a:bodyPr>
          <a:lstStyle/>
          <a:p>
            <a:pPr>
              <a:defRPr/>
            </a:pPr>
            <a:r>
              <a:rPr lang="zh-CN" altLang="zh-CN" sz="2800" kern="100" dirty="0">
                <a:solidFill>
                  <a:srgbClr val="C00000"/>
                </a:solidFill>
                <a:latin typeface="Times New Roman"/>
                <a:ea typeface="华文细黑"/>
              </a:rPr>
              <a:t>不正确；因为</a:t>
            </a:r>
            <a:r>
              <a:rPr lang="en-US" altLang="zh-CN" sz="2800" kern="100" dirty="0">
                <a:solidFill>
                  <a:srgbClr val="C00000"/>
                </a:solidFill>
                <a:latin typeface="Times New Roman"/>
                <a:ea typeface="华文细黑"/>
              </a:rPr>
              <a:t>6</a:t>
            </a:r>
            <a:r>
              <a:rPr lang="zh-CN" altLang="zh-CN" sz="2800" kern="100" dirty="0">
                <a:solidFill>
                  <a:srgbClr val="C00000"/>
                </a:solidFill>
                <a:latin typeface="Times New Roman"/>
                <a:ea typeface="华文细黑"/>
              </a:rPr>
              <a:t>颗枇杷的体积不一定等于</a:t>
            </a:r>
            <a:r>
              <a:rPr lang="en-US" altLang="zh-CN" sz="2800" kern="100" dirty="0">
                <a:solidFill>
                  <a:srgbClr val="C00000"/>
                </a:solidFill>
                <a:latin typeface="Times New Roman"/>
                <a:ea typeface="华文细黑"/>
              </a:rPr>
              <a:t>3V</a:t>
            </a:r>
            <a:endParaRPr lang="zh-CN" altLang="en-US" sz="2800" kern="100" dirty="0">
              <a:solidFill>
                <a:srgbClr val="C00000"/>
              </a:solidFill>
              <a:latin typeface="Times New Roman"/>
              <a:ea typeface="华文细黑"/>
            </a:endParaRPr>
          </a:p>
        </p:txBody>
      </p:sp>
      <p:sp>
        <p:nvSpPr>
          <p:cNvPr id="9" name="矩形 8"/>
          <p:cNvSpPr/>
          <p:nvPr/>
        </p:nvSpPr>
        <p:spPr>
          <a:xfrm>
            <a:off x="2679700" y="420688"/>
            <a:ext cx="1668463" cy="523875"/>
          </a:xfrm>
          <a:prstGeom prst="rect">
            <a:avLst/>
          </a:prstGeom>
        </p:spPr>
        <p:txBody>
          <a:bodyPr wrap="none">
            <a:spAutoFit/>
          </a:bodyPr>
          <a:lstStyle/>
          <a:p>
            <a:pPr>
              <a:defRPr/>
            </a:pPr>
            <a:r>
              <a:rPr lang="en-US" altLang="zh-CN" sz="2800" kern="100" dirty="0">
                <a:solidFill>
                  <a:srgbClr val="C00000"/>
                </a:solidFill>
                <a:latin typeface="Times New Roman"/>
                <a:ea typeface="华文细黑"/>
              </a:rPr>
              <a:t>1.15</a:t>
            </a:r>
            <a:r>
              <a:rPr lang="en-US" altLang="zh-CN" sz="2800" kern="100" dirty="0">
                <a:solidFill>
                  <a:srgbClr val="C00000"/>
                </a:solidFill>
                <a:latin typeface="宋体"/>
                <a:ea typeface="华文细黑"/>
                <a:cs typeface="Times New Roman"/>
              </a:rPr>
              <a:t>×</a:t>
            </a:r>
            <a:r>
              <a:rPr lang="en-US" altLang="zh-CN" sz="2800" kern="100" dirty="0">
                <a:solidFill>
                  <a:srgbClr val="C00000"/>
                </a:solidFill>
                <a:latin typeface="Times New Roman"/>
                <a:ea typeface="华文细黑"/>
              </a:rPr>
              <a:t>10</a:t>
            </a:r>
            <a:r>
              <a:rPr lang="en-US" altLang="zh-CN" sz="2800" kern="100" baseline="30000" dirty="0">
                <a:solidFill>
                  <a:srgbClr val="C00000"/>
                </a:solidFill>
                <a:latin typeface="Times New Roman"/>
                <a:ea typeface="华文细黑"/>
              </a:rPr>
              <a:t>3</a:t>
            </a:r>
            <a:endParaRPr lang="zh-CN" altLang="en-US" sz="2800" kern="100" dirty="0">
              <a:solidFill>
                <a:srgbClr val="C00000"/>
              </a:solidFill>
              <a:latin typeface="Times New Roman"/>
              <a:ea typeface="华文细黑"/>
            </a:endParaRPr>
          </a:p>
        </p:txBody>
      </p:sp>
      <p:sp>
        <p:nvSpPr>
          <p:cNvPr id="10" name="矩形 9"/>
          <p:cNvSpPr/>
          <p:nvPr/>
        </p:nvSpPr>
        <p:spPr>
          <a:xfrm>
            <a:off x="119063" y="5154613"/>
            <a:ext cx="11926887" cy="1227137"/>
          </a:xfrm>
          <a:prstGeom prst="rect">
            <a:avLst/>
          </a:prstGeom>
        </p:spPr>
        <p:txBody>
          <a:bodyPr>
            <a:spAutoFit/>
          </a:bodyPr>
          <a:lstStyle/>
          <a:p>
            <a:pPr marL="355600" algn="just">
              <a:lnSpc>
                <a:spcPct val="14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枇杷的密度等于质量除以体积为</a:t>
            </a:r>
            <a:r>
              <a:rPr lang="en-US" altLang="zh-CN" sz="2800">
                <a:solidFill>
                  <a:srgbClr val="0000FF"/>
                </a:solidFill>
                <a:latin typeface="Times New Roman" pitchFamily="18" charset="0"/>
                <a:ea typeface="华文细黑" pitchFamily="2" charset="-122"/>
                <a:cs typeface="Times New Roman" pitchFamily="18" charset="0"/>
              </a:rPr>
              <a:t>0.023 kg/20×10</a:t>
            </a:r>
            <a:r>
              <a:rPr lang="zh-CN" altLang="zh-CN" sz="2800" baseline="30000">
                <a:solidFill>
                  <a:srgbClr val="0000FF"/>
                </a:solidFill>
                <a:latin typeface="Times New Roman" pitchFamily="18" charset="0"/>
                <a:ea typeface="华文细黑" pitchFamily="2" charset="-122"/>
                <a:cs typeface="Times New Roman" pitchFamily="18" charset="0"/>
              </a:rPr>
              <a:t>－</a:t>
            </a:r>
            <a:r>
              <a:rPr lang="en-US" altLang="zh-CN" sz="2800" baseline="30000">
                <a:solidFill>
                  <a:srgbClr val="0000FF"/>
                </a:solidFill>
                <a:latin typeface="Times New Roman" pitchFamily="18" charset="0"/>
                <a:ea typeface="华文细黑" pitchFamily="2" charset="-122"/>
                <a:cs typeface="Times New Roman" pitchFamily="18" charset="0"/>
              </a:rPr>
              <a:t>6</a:t>
            </a:r>
            <a:r>
              <a:rPr lang="en-US" altLang="zh-CN" sz="2800">
                <a:solidFill>
                  <a:srgbClr val="0000FF"/>
                </a:solidFill>
                <a:latin typeface="Times New Roman" pitchFamily="18" charset="0"/>
                <a:ea typeface="华文细黑" pitchFamily="2" charset="-122"/>
                <a:cs typeface="Times New Roman" pitchFamily="18" charset="0"/>
              </a:rPr>
              <a:t> 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1.15×10</a:t>
            </a:r>
            <a:r>
              <a:rPr lang="en-US" altLang="zh-CN" sz="2800" baseline="30000">
                <a:solidFill>
                  <a:srgbClr val="0000FF"/>
                </a:solidFill>
                <a:latin typeface="Times New Roman" pitchFamily="18" charset="0"/>
                <a:ea typeface="华文细黑" pitchFamily="2" charset="-122"/>
                <a:cs typeface="Times New Roman" pitchFamily="18" charset="0"/>
              </a:rPr>
              <a:t>3</a:t>
            </a:r>
            <a:r>
              <a:rPr lang="en-US" altLang="zh-CN" sz="2800">
                <a:solidFill>
                  <a:srgbClr val="0000FF"/>
                </a:solidFill>
                <a:latin typeface="Times New Roman" pitchFamily="18" charset="0"/>
                <a:ea typeface="华文细黑" pitchFamily="2" charset="-122"/>
                <a:cs typeface="Times New Roman" pitchFamily="18" charset="0"/>
              </a:rPr>
              <a:t>kg/m</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a:t>
            </a:r>
            <a:endParaRPr lang="en-US" altLang="zh-CN" sz="2800">
              <a:solidFill>
                <a:srgbClr val="0000FF"/>
              </a:solidFill>
              <a:latin typeface="Times New Roman" pitchFamily="18" charset="0"/>
              <a:ea typeface="华文细黑" pitchFamily="2" charset="-122"/>
              <a:cs typeface="Times New Roman" pitchFamily="18" charset="0"/>
            </a:endParaRPr>
          </a:p>
          <a:p>
            <a:pPr marL="355600" algn="just">
              <a:lnSpc>
                <a:spcPct val="140000"/>
              </a:lnSpc>
              <a:tabLst>
                <a:tab pos="2700338" algn="l"/>
              </a:tabLst>
            </a:pPr>
            <a:r>
              <a:rPr lang="zh-CN" altLang="zh-CN" sz="2800">
                <a:solidFill>
                  <a:srgbClr val="0000FF"/>
                </a:solidFill>
                <a:latin typeface="Times New Roman" pitchFamily="18" charset="0"/>
                <a:ea typeface="华文细黑" pitchFamily="2" charset="-122"/>
                <a:cs typeface="Times New Roman" pitchFamily="18" charset="0"/>
              </a:rPr>
              <a:t>小明的做法不正确；他把</a:t>
            </a:r>
            <a:r>
              <a:rPr lang="en-US" altLang="zh-CN" sz="2800">
                <a:solidFill>
                  <a:srgbClr val="0000FF"/>
                </a:solidFill>
                <a:latin typeface="Times New Roman" pitchFamily="18" charset="0"/>
                <a:ea typeface="华文细黑" pitchFamily="2" charset="-122"/>
                <a:cs typeface="Times New Roman" pitchFamily="18" charset="0"/>
              </a:rPr>
              <a:t>6</a:t>
            </a:r>
            <a:r>
              <a:rPr lang="zh-CN" altLang="zh-CN" sz="2800">
                <a:solidFill>
                  <a:srgbClr val="0000FF"/>
                </a:solidFill>
                <a:latin typeface="Times New Roman" pitchFamily="18" charset="0"/>
                <a:ea typeface="华文细黑" pitchFamily="2" charset="-122"/>
                <a:cs typeface="Times New Roman" pitchFamily="18" charset="0"/>
              </a:rPr>
              <a:t>颗枇杷都当成一样的大小，可事实不是这样的。</a:t>
            </a:r>
            <a:endParaRPr lang="zh-CN" altLang="zh-CN" sz="2800">
              <a:latin typeface="宋体" charset="-122"/>
              <a:ea typeface="华文细黑" pitchFamily="2" charset="-122"/>
              <a:cs typeface="Courier New" pitchFamily="49" charset="0"/>
            </a:endParaRPr>
          </a:p>
        </p:txBody>
      </p:sp>
      <p:sp>
        <p:nvSpPr>
          <p:cNvPr id="11"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圆角矩形 8"/>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0" name="圆角矩形 9"/>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11" name="矩形 10"/>
          <p:cNvSpPr/>
          <p:nvPr/>
        </p:nvSpPr>
        <p:spPr>
          <a:xfrm>
            <a:off x="239713" y="257175"/>
            <a:ext cx="11688762" cy="5908675"/>
          </a:xfrm>
          <a:prstGeom prst="rect">
            <a:avLst/>
          </a:prstGeom>
        </p:spPr>
        <p:txBody>
          <a:bodyPr>
            <a:spAutoFit/>
          </a:bodyPr>
          <a:lstStyle/>
          <a:p>
            <a:pPr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典例</a:t>
            </a:r>
            <a:r>
              <a:rPr lang="en-US" altLang="zh-CN" sz="2800" b="1">
                <a:solidFill>
                  <a:srgbClr val="0000FF"/>
                </a:solidFill>
                <a:latin typeface="Times New Roman" pitchFamily="18" charset="0"/>
                <a:ea typeface="华文细黑" pitchFamily="2" charset="-122"/>
                <a:cs typeface="Courier New" pitchFamily="49" charset="0"/>
              </a:rPr>
              <a:t>2</a:t>
            </a:r>
            <a:r>
              <a:rPr lang="zh-CN" altLang="zh-CN" sz="2800">
                <a:latin typeface="Times New Roman" pitchFamily="18" charset="0"/>
                <a:ea typeface="华文细黑" pitchFamily="2" charset="-122"/>
                <a:cs typeface="Times New Roman" pitchFamily="18" charset="0"/>
              </a:rPr>
              <a:t>　某同学按照以下步骤测量盐水的密度：</a:t>
            </a:r>
            <a:endParaRPr lang="zh-CN" altLang="zh-CN" sz="2800">
              <a:latin typeface="宋体" charset="-122"/>
              <a:ea typeface="华文细黑" pitchFamily="2" charset="-122"/>
              <a:cs typeface="Courier New" pitchFamily="49" charset="0"/>
            </a:endParaRPr>
          </a:p>
          <a:p>
            <a:pPr algn="just">
              <a:lnSpc>
                <a:spcPct val="150000"/>
              </a:lnSpc>
              <a:tabLst>
                <a:tab pos="2700338" algn="l"/>
              </a:tabLst>
            </a:pPr>
            <a:r>
              <a:rPr lang="en-US" altLang="zh-CN" sz="2800">
                <a:latin typeface="宋体" charset="-122"/>
                <a:ea typeface="华文细黑" pitchFamily="2" charset="-122"/>
              </a:rPr>
              <a:t>①</a:t>
            </a:r>
            <a:r>
              <a:rPr lang="zh-CN" altLang="zh-CN" sz="2800">
                <a:latin typeface="Times New Roman" pitchFamily="18" charset="0"/>
                <a:ea typeface="华文细黑" pitchFamily="2" charset="-122"/>
              </a:rPr>
              <a:t>烧杯中倒入适量盐水，用天平测出烧杯和盐水的总质量</a:t>
            </a:r>
            <a:r>
              <a:rPr lang="en-US" altLang="zh-CN" sz="2800" i="1">
                <a:latin typeface="Times New Roman" pitchFamily="18" charset="0"/>
                <a:ea typeface="华文细黑" pitchFamily="2" charset="-122"/>
              </a:rPr>
              <a:t>m</a:t>
            </a:r>
            <a:r>
              <a:rPr lang="en-US" altLang="zh-CN" sz="2800" baseline="-25000">
                <a:latin typeface="Times New Roman" pitchFamily="18" charset="0"/>
                <a:ea typeface="华文细黑" pitchFamily="2" charset="-122"/>
              </a:rPr>
              <a:t>1</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ct val="150000"/>
              </a:lnSpc>
              <a:tabLst>
                <a:tab pos="2700338" algn="l"/>
              </a:tabLst>
            </a:pPr>
            <a:r>
              <a:rPr lang="en-US" altLang="zh-CN" sz="2800">
                <a:latin typeface="宋体" charset="-122"/>
                <a:ea typeface="华文细黑" pitchFamily="2" charset="-122"/>
              </a:rPr>
              <a:t>②</a:t>
            </a:r>
            <a:r>
              <a:rPr lang="zh-CN" altLang="zh-CN" sz="2800">
                <a:latin typeface="Times New Roman" pitchFamily="18" charset="0"/>
                <a:ea typeface="华文细黑" pitchFamily="2" charset="-122"/>
              </a:rPr>
              <a:t>将烧杯中的一部分盐水倒入量筒，测出烧杯和剩余盐水的总质量</a:t>
            </a:r>
            <a:r>
              <a:rPr lang="en-US" altLang="zh-CN" sz="2800" i="1">
                <a:latin typeface="Times New Roman" pitchFamily="18" charset="0"/>
                <a:ea typeface="华文细黑" pitchFamily="2" charset="-122"/>
              </a:rPr>
              <a:t>m</a:t>
            </a:r>
            <a:r>
              <a:rPr lang="en-US" altLang="zh-CN" sz="2800" baseline="-25000">
                <a:latin typeface="Times New Roman" pitchFamily="18" charset="0"/>
                <a:ea typeface="华文细黑" pitchFamily="2" charset="-122"/>
              </a:rPr>
              <a:t>2</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ct val="150000"/>
              </a:lnSpc>
              <a:tabLst>
                <a:tab pos="2700338" algn="l"/>
              </a:tabLst>
            </a:pPr>
            <a:r>
              <a:rPr lang="en-US" altLang="zh-CN" sz="2800">
                <a:latin typeface="宋体" charset="-122"/>
                <a:ea typeface="华文细黑" pitchFamily="2" charset="-122"/>
              </a:rPr>
              <a:t>③</a:t>
            </a:r>
            <a:r>
              <a:rPr lang="en-US" altLang="zh-CN" sz="2800">
                <a:latin typeface="Times New Roman" pitchFamily="18" charset="0"/>
                <a:ea typeface="华文细黑" pitchFamily="2" charset="-122"/>
              </a:rPr>
              <a:t>_______________________</a:t>
            </a:r>
            <a:r>
              <a:rPr lang="zh-CN" altLang="zh-CN" sz="2800">
                <a:latin typeface="Times New Roman" pitchFamily="18" charset="0"/>
                <a:ea typeface="华文细黑" pitchFamily="2" charset="-122"/>
              </a:rPr>
              <a:t>；</a:t>
            </a:r>
            <a:endParaRPr lang="zh-CN" altLang="zh-CN" sz="2800">
              <a:latin typeface="宋体" charset="-122"/>
              <a:cs typeface="Courier New" pitchFamily="49" charset="0"/>
            </a:endParaRPr>
          </a:p>
          <a:p>
            <a:pPr algn="just">
              <a:lnSpc>
                <a:spcPct val="150000"/>
              </a:lnSpc>
              <a:tabLst>
                <a:tab pos="2700338" algn="l"/>
              </a:tabLst>
            </a:pPr>
            <a:r>
              <a:rPr lang="en-US" altLang="zh-CN" sz="2800">
                <a:latin typeface="宋体" charset="-122"/>
                <a:ea typeface="华文细黑" pitchFamily="2" charset="-122"/>
              </a:rPr>
              <a:t>④</a:t>
            </a:r>
            <a:r>
              <a:rPr lang="zh-CN" altLang="zh-CN" sz="2800">
                <a:latin typeface="Times New Roman" pitchFamily="18" charset="0"/>
                <a:ea typeface="华文细黑" pitchFamily="2" charset="-122"/>
              </a:rPr>
              <a:t>把测得的数据填入表格，计算出盐水的密度。</a:t>
            </a:r>
            <a:endParaRPr lang="en-US" altLang="zh-CN" sz="2800">
              <a:latin typeface="宋体" charset="-122"/>
              <a:cs typeface="Courier New" pitchFamily="49" charset="0"/>
            </a:endParaRPr>
          </a:p>
          <a:p>
            <a:pPr algn="just">
              <a:lnSpc>
                <a:spcPct val="150000"/>
              </a:lnSpc>
              <a:tabLst>
                <a:tab pos="2700338" algn="l"/>
              </a:tabLst>
            </a:pPr>
            <a:r>
              <a:rPr lang="en-US" altLang="zh-CN" sz="2800">
                <a:latin typeface="Times New Roman" pitchFamily="18" charset="0"/>
                <a:ea typeface="华文细黑" pitchFamily="2" charset="-122"/>
              </a:rPr>
              <a:t>    (1)</a:t>
            </a:r>
            <a:r>
              <a:rPr lang="zh-CN" altLang="zh-CN" sz="2800">
                <a:latin typeface="Times New Roman" pitchFamily="18" charset="0"/>
                <a:ea typeface="华文细黑" pitchFamily="2" charset="-122"/>
              </a:rPr>
              <a:t>请补充步骤</a:t>
            </a:r>
            <a:r>
              <a:rPr lang="en-US" altLang="zh-CN" sz="2800">
                <a:latin typeface="宋体" charset="-122"/>
                <a:ea typeface="华文细黑" pitchFamily="2" charset="-122"/>
              </a:rPr>
              <a:t>③</a:t>
            </a:r>
            <a:r>
              <a:rPr lang="zh-CN" altLang="zh-CN" sz="2800">
                <a:latin typeface="Times New Roman" pitchFamily="18" charset="0"/>
                <a:ea typeface="华文细黑" pitchFamily="2" charset="-122"/>
              </a:rPr>
              <a:t>的内容。</a:t>
            </a:r>
            <a:endParaRPr lang="en-US" altLang="zh-CN" sz="2800">
              <a:latin typeface="Times New Roman" pitchFamily="18" charset="0"/>
              <a:ea typeface="华文细黑" pitchFamily="2" charset="-122"/>
            </a:endParaRPr>
          </a:p>
          <a:p>
            <a:pPr algn="just">
              <a:lnSpc>
                <a:spcPct val="150000"/>
              </a:lnSpc>
              <a:tabLst>
                <a:tab pos="2700338" algn="l"/>
              </a:tabLst>
            </a:pPr>
            <a:r>
              <a:rPr lang="zh-CN" altLang="zh-CN" sz="2800" b="1">
                <a:solidFill>
                  <a:srgbClr val="0000FF"/>
                </a:solidFill>
                <a:latin typeface="Times New Roman" pitchFamily="18" charset="0"/>
                <a:ea typeface="华文细黑" pitchFamily="2" charset="-122"/>
              </a:rPr>
              <a:t>解析　</a:t>
            </a:r>
            <a:r>
              <a:rPr lang="zh-CN" altLang="zh-CN" sz="2800">
                <a:solidFill>
                  <a:srgbClr val="0000FF"/>
                </a:solidFill>
                <a:latin typeface="Times New Roman" pitchFamily="18" charset="0"/>
                <a:ea typeface="华文细黑" pitchFamily="2" charset="-122"/>
              </a:rPr>
              <a:t>在测量液体密度时，要利用密度公式</a:t>
            </a:r>
            <a:r>
              <a:rPr lang="en-US" altLang="zh-CN" sz="2800" i="1">
                <a:solidFill>
                  <a:srgbClr val="0000FF"/>
                </a:solidFill>
                <a:latin typeface="Times New Roman" pitchFamily="18" charset="0"/>
                <a:ea typeface="华文细黑" pitchFamily="2" charset="-122"/>
              </a:rPr>
              <a:t>ρ</a:t>
            </a:r>
            <a:r>
              <a:rPr lang="zh-CN" altLang="zh-CN" sz="2800">
                <a:solidFill>
                  <a:srgbClr val="0000FF"/>
                </a:solidFill>
                <a:latin typeface="Times New Roman" pitchFamily="18" charset="0"/>
                <a:ea typeface="华文细黑" pitchFamily="2" charset="-122"/>
              </a:rPr>
              <a:t>＝</a:t>
            </a:r>
            <a:r>
              <a:rPr lang="en-US" altLang="zh-CN" sz="2800" i="1">
                <a:solidFill>
                  <a:srgbClr val="0000FF"/>
                </a:solidFill>
                <a:latin typeface="Times New Roman" pitchFamily="18" charset="0"/>
                <a:ea typeface="华文细黑" pitchFamily="2" charset="-122"/>
              </a:rPr>
              <a:t>m</a:t>
            </a:r>
            <a:r>
              <a:rPr lang="en-US" altLang="zh-CN" sz="2800">
                <a:solidFill>
                  <a:srgbClr val="0000FF"/>
                </a:solidFill>
                <a:latin typeface="Times New Roman" pitchFamily="18" charset="0"/>
                <a:ea typeface="华文细黑" pitchFamily="2" charset="-122"/>
              </a:rPr>
              <a:t>/</a:t>
            </a:r>
            <a:r>
              <a:rPr lang="en-US" altLang="zh-CN" sz="2800" i="1">
                <a:solidFill>
                  <a:srgbClr val="0000FF"/>
                </a:solidFill>
                <a:latin typeface="Times New Roman" pitchFamily="18" charset="0"/>
                <a:ea typeface="华文细黑" pitchFamily="2" charset="-122"/>
              </a:rPr>
              <a:t>V</a:t>
            </a:r>
            <a:r>
              <a:rPr lang="zh-CN" altLang="zh-CN" sz="2800">
                <a:solidFill>
                  <a:srgbClr val="0000FF"/>
                </a:solidFill>
                <a:latin typeface="Times New Roman" pitchFamily="18" charset="0"/>
                <a:ea typeface="华文细黑" pitchFamily="2" charset="-122"/>
              </a:rPr>
              <a:t>，所以用天平测量液体质量，用量筒测量液体体积，第①步与第②步测出了液体的质量，所以第③步用量筒测液体体积，即读出量筒内盐水的体积</a:t>
            </a:r>
            <a:r>
              <a:rPr lang="en-US" altLang="zh-CN" sz="2800" i="1">
                <a:solidFill>
                  <a:srgbClr val="0000FF"/>
                </a:solidFill>
                <a:latin typeface="Times New Roman" pitchFamily="18" charset="0"/>
                <a:ea typeface="华文细黑" pitchFamily="2" charset="-122"/>
              </a:rPr>
              <a:t>V</a:t>
            </a:r>
            <a:r>
              <a:rPr lang="zh-CN" altLang="zh-CN" sz="2800">
                <a:solidFill>
                  <a:srgbClr val="0000FF"/>
                </a:solidFill>
                <a:latin typeface="Times New Roman" pitchFamily="18" charset="0"/>
                <a:ea typeface="华文细黑" pitchFamily="2" charset="-122"/>
              </a:rPr>
              <a:t>；</a:t>
            </a:r>
            <a:endParaRPr lang="en-US" altLang="zh-CN" sz="2800">
              <a:latin typeface="Times New Roman" pitchFamily="18" charset="0"/>
              <a:ea typeface="华文细黑" pitchFamily="2" charset="-122"/>
            </a:endParaRPr>
          </a:p>
        </p:txBody>
      </p:sp>
      <p:sp>
        <p:nvSpPr>
          <p:cNvPr id="2" name="矩形 1"/>
          <p:cNvSpPr/>
          <p:nvPr/>
        </p:nvSpPr>
        <p:spPr>
          <a:xfrm>
            <a:off x="1041400" y="2257425"/>
            <a:ext cx="4035425" cy="523875"/>
          </a:xfrm>
          <a:prstGeom prst="rect">
            <a:avLst/>
          </a:prstGeom>
        </p:spPr>
        <p:txBody>
          <a:bodyPr wrap="none">
            <a:spAutoFit/>
          </a:bodyPr>
          <a:lstStyle/>
          <a:p>
            <a:pPr>
              <a:defRPr/>
            </a:pPr>
            <a:r>
              <a:rPr lang="zh-CN" altLang="zh-CN" sz="2800" kern="100" dirty="0">
                <a:solidFill>
                  <a:srgbClr val="C00000"/>
                </a:solidFill>
                <a:latin typeface="Times New Roman"/>
                <a:ea typeface="华文细黑"/>
              </a:rPr>
              <a:t>读出量筒内盐水的体积</a:t>
            </a:r>
            <a:r>
              <a:rPr lang="en-US" altLang="zh-CN" sz="2800" kern="100" dirty="0">
                <a:solidFill>
                  <a:srgbClr val="C00000"/>
                </a:solidFill>
                <a:latin typeface="Times New Roman"/>
                <a:ea typeface="华文细黑"/>
              </a:rPr>
              <a:t>V</a:t>
            </a:r>
            <a:endParaRPr lang="zh-CN" altLang="en-US" sz="2800" kern="100" dirty="0">
              <a:solidFill>
                <a:srgbClr val="C00000"/>
              </a:solidFill>
              <a:latin typeface="Times New Roman"/>
              <a:ea typeface="华文细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animEffect transition="in" filter="blinds(horizontal)">
                                      <p:cBhvr>
                                        <p:cTn id="7" dur="500"/>
                                        <p:tgtEl>
                                          <p:spTgt spid="11">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圆角矩形 8"/>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0" name="圆角矩形 9"/>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11" name="矩形 10"/>
          <p:cNvSpPr/>
          <p:nvPr/>
        </p:nvSpPr>
        <p:spPr>
          <a:xfrm>
            <a:off x="436563" y="257175"/>
            <a:ext cx="11231562" cy="1306513"/>
          </a:xfrm>
          <a:prstGeom prst="rect">
            <a:avLst/>
          </a:prstGeom>
        </p:spPr>
        <p:txBody>
          <a:bodyPr>
            <a:spAutoFit/>
          </a:bodyPr>
          <a:lstStyle/>
          <a:p>
            <a:pPr marL="358775" indent="-358775" algn="just">
              <a:lnSpc>
                <a:spcPct val="150000"/>
              </a:lnSpc>
              <a:spcAft>
                <a:spcPts val="0"/>
              </a:spcAft>
              <a:tabLst>
                <a:tab pos="2700655" algn="l"/>
              </a:tabLst>
              <a:defRPr/>
            </a:pPr>
            <a:r>
              <a:rPr lang="en-US" altLang="zh-CN" sz="2800" kern="100" dirty="0">
                <a:latin typeface="Times New Roman"/>
                <a:ea typeface="华文细黑"/>
              </a:rPr>
              <a:t>(2)</a:t>
            </a:r>
            <a:r>
              <a:rPr lang="zh-CN" altLang="zh-CN" sz="2800" kern="100" dirty="0">
                <a:latin typeface="Times New Roman"/>
                <a:ea typeface="华文细黑"/>
                <a:cs typeface="Times New Roman"/>
              </a:rPr>
              <a:t>为了记录相关数据，他设计了如下表格，请将表格中第一行所缺的项目补充完整。</a:t>
            </a:r>
            <a:endParaRPr lang="en-US" altLang="zh-CN" sz="2800" kern="100" dirty="0">
              <a:latin typeface="Times New Roman"/>
              <a:ea typeface="华文细黑"/>
              <a:cs typeface="Times New Roman"/>
            </a:endParaRPr>
          </a:p>
        </p:txBody>
      </p:sp>
      <p:graphicFrame>
        <p:nvGraphicFramePr>
          <p:cNvPr id="4" name="表格 3"/>
          <p:cNvGraphicFramePr>
            <a:graphicFrameLocks noGrp="1"/>
          </p:cNvGraphicFramePr>
          <p:nvPr/>
        </p:nvGraphicFramePr>
        <p:xfrm>
          <a:off x="874713" y="1917700"/>
          <a:ext cx="10440987" cy="3200400"/>
        </p:xfrm>
        <a:graphic>
          <a:graphicData uri="http://schemas.openxmlformats.org/drawingml/2006/table">
            <a:tbl>
              <a:tblPr/>
              <a:tblGrid>
                <a:gridCol w="1620837"/>
                <a:gridCol w="2447925"/>
                <a:gridCol w="1943100"/>
                <a:gridCol w="2413000"/>
                <a:gridCol w="2016125"/>
              </a:tblGrid>
              <a:tr h="0">
                <a:tc>
                  <a:txBody>
                    <a:bodyPr/>
                    <a:lstStyle/>
                    <a:p>
                      <a:pPr marL="71438" marR="0" lvl="0" indent="0" algn="l"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烧杯和盐水的总质量</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/g</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l"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烧杯和剩余盐水的总质量</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/g</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l"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量筒内盐水的质量</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/g</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 </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just"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盐水的密度</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/(g·cm</a:t>
                      </a:r>
                      <a:r>
                        <a:rPr kumimoji="0" lang="zh-CN" altLang="en-US" sz="2800" b="0" i="0" u="none" strike="noStrike" cap="none" normalizeH="0" baseline="30000" smtClean="0">
                          <a:ln>
                            <a:noFill/>
                          </a:ln>
                          <a:solidFill>
                            <a:schemeClr val="tx1"/>
                          </a:solidFill>
                          <a:effectLst/>
                          <a:latin typeface="Times New Roman" pitchFamily="18" charset="0"/>
                          <a:ea typeface="华文细黑" pitchFamily="2" charset="-122"/>
                          <a:cs typeface="Times New Roman" pitchFamily="18" charset="0"/>
                        </a:rPr>
                        <a:t>－</a:t>
                      </a:r>
                      <a:r>
                        <a:rPr kumimoji="0" lang="en-US" altLang="zh-CN" sz="2800" b="0" i="0" u="none" strike="noStrike" cap="none" normalizeH="0" baseline="30000" smtClean="0">
                          <a:ln>
                            <a:noFill/>
                          </a:ln>
                          <a:solidFill>
                            <a:schemeClr val="tx1"/>
                          </a:solidFill>
                          <a:effectLst/>
                          <a:latin typeface="Times New Roman" pitchFamily="18" charset="0"/>
                          <a:ea typeface="华文细黑" pitchFamily="2" charset="-122"/>
                          <a:cs typeface="Courier New" pitchFamily="49" charset="0"/>
                        </a:rPr>
                        <a:t>3</a:t>
                      </a: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a:t>
                      </a:r>
                      <a:endParaRPr kumimoji="0" lang="zh-CN" altLang="zh-CN"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endPar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endParaRPr>
                    </a:p>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 </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 </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 </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 </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 </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矩形 6"/>
          <p:cNvSpPr/>
          <p:nvPr/>
        </p:nvSpPr>
        <p:spPr>
          <a:xfrm>
            <a:off x="436563" y="5216525"/>
            <a:ext cx="11231562" cy="661988"/>
          </a:xfrm>
          <a:prstGeom prst="rect">
            <a:avLst/>
          </a:prstGeom>
        </p:spPr>
        <p:txBody>
          <a:bodyPr>
            <a:spAutoFit/>
          </a:bodyPr>
          <a:lstStyle/>
          <a:p>
            <a:pPr marL="360000" algn="just">
              <a:lnSpc>
                <a:spcPct val="150000"/>
              </a:lnSpc>
              <a:spcAft>
                <a:spcPts val="0"/>
              </a:spcAft>
              <a:tabLst>
                <a:tab pos="2700655" algn="l"/>
              </a:tabLst>
              <a:defRPr/>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00FF"/>
                </a:solidFill>
                <a:latin typeface="Times New Roman"/>
                <a:ea typeface="华文细黑"/>
                <a:cs typeface="Times New Roman"/>
              </a:rPr>
              <a:t>表格中缺少的是液体体积，所以应补充量筒内盐水的体积</a:t>
            </a:r>
            <a:r>
              <a:rPr lang="en-US" altLang="zh-CN" sz="2800" kern="100" dirty="0">
                <a:solidFill>
                  <a:srgbClr val="0000FF"/>
                </a:solidFill>
                <a:latin typeface="Times New Roman"/>
                <a:ea typeface="华文细黑"/>
              </a:rPr>
              <a:t>/cm</a:t>
            </a:r>
            <a:r>
              <a:rPr lang="en-US" altLang="zh-CN" sz="2800" kern="100" baseline="30000" dirty="0">
                <a:solidFill>
                  <a:srgbClr val="0000FF"/>
                </a:solidFill>
                <a:latin typeface="Times New Roman"/>
                <a:ea typeface="华文细黑"/>
              </a:rPr>
              <a:t>3</a:t>
            </a:r>
            <a:r>
              <a:rPr lang="zh-CN" altLang="zh-CN" sz="2800" kern="100" dirty="0">
                <a:solidFill>
                  <a:srgbClr val="0000FF"/>
                </a:solidFill>
                <a:latin typeface="Times New Roman"/>
                <a:ea typeface="华文细黑"/>
                <a:cs typeface="Times New Roman"/>
              </a:rPr>
              <a:t>；</a:t>
            </a:r>
            <a:endParaRPr lang="en-US" altLang="zh-CN" sz="2800" kern="100" dirty="0">
              <a:latin typeface="Times New Roman"/>
              <a:ea typeface="华文细黑"/>
              <a:cs typeface="Times New Roman"/>
            </a:endParaRPr>
          </a:p>
        </p:txBody>
      </p:sp>
      <p:sp>
        <p:nvSpPr>
          <p:cNvPr id="3" name="矩形 2"/>
          <p:cNvSpPr/>
          <p:nvPr/>
        </p:nvSpPr>
        <p:spPr>
          <a:xfrm>
            <a:off x="7058025" y="2195513"/>
            <a:ext cx="1979613" cy="1384300"/>
          </a:xfrm>
          <a:prstGeom prst="rect">
            <a:avLst/>
          </a:prstGeom>
        </p:spPr>
        <p:txBody>
          <a:bodyPr wrap="none">
            <a:spAutoFit/>
          </a:bodyPr>
          <a:lstStyle/>
          <a:p>
            <a:pPr>
              <a:lnSpc>
                <a:spcPct val="150000"/>
              </a:lnSpc>
              <a:defRPr/>
            </a:pPr>
            <a:r>
              <a:rPr lang="zh-CN" altLang="zh-CN" sz="2800" kern="100" dirty="0">
                <a:solidFill>
                  <a:srgbClr val="C00000"/>
                </a:solidFill>
                <a:latin typeface="Times New Roman"/>
                <a:ea typeface="华文细黑"/>
                <a:cs typeface="Times New Roman"/>
              </a:rPr>
              <a:t>量筒内盐水</a:t>
            </a:r>
            <a:endParaRPr lang="en-US" altLang="zh-CN" sz="2800" kern="100" dirty="0">
              <a:solidFill>
                <a:srgbClr val="C00000"/>
              </a:solidFill>
              <a:latin typeface="Times New Roman"/>
              <a:ea typeface="华文细黑"/>
              <a:cs typeface="Times New Roman"/>
            </a:endParaRPr>
          </a:p>
          <a:p>
            <a:pPr>
              <a:lnSpc>
                <a:spcPct val="150000"/>
              </a:lnSpc>
              <a:defRPr/>
            </a:pPr>
            <a:r>
              <a:rPr lang="zh-CN" altLang="zh-CN" sz="2800" kern="100" dirty="0">
                <a:solidFill>
                  <a:srgbClr val="C00000"/>
                </a:solidFill>
                <a:latin typeface="Times New Roman"/>
                <a:ea typeface="华文细黑"/>
                <a:cs typeface="Times New Roman"/>
              </a:rPr>
              <a:t>的体积</a:t>
            </a:r>
            <a:r>
              <a:rPr lang="en-US" altLang="zh-CN" sz="2800" kern="100" dirty="0">
                <a:solidFill>
                  <a:srgbClr val="C00000"/>
                </a:solidFill>
                <a:latin typeface="Times New Roman"/>
                <a:ea typeface="华文细黑"/>
              </a:rPr>
              <a:t>/cm</a:t>
            </a:r>
            <a:r>
              <a:rPr lang="en-US" altLang="zh-CN" sz="2800" kern="100" baseline="30000" dirty="0">
                <a:solidFill>
                  <a:srgbClr val="C00000"/>
                </a:solidFill>
                <a:latin typeface="Times New Roman"/>
                <a:ea typeface="华文细黑"/>
              </a:rPr>
              <a:t>3</a:t>
            </a:r>
            <a:endParaRPr lang="zh-CN" alt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圆角矩形 8"/>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0" name="圆角矩形 9"/>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11" name="矩形 10"/>
          <p:cNvSpPr/>
          <p:nvPr/>
        </p:nvSpPr>
        <p:spPr>
          <a:xfrm>
            <a:off x="479425" y="1473200"/>
            <a:ext cx="11010900" cy="660400"/>
          </a:xfrm>
          <a:prstGeom prst="rect">
            <a:avLst/>
          </a:prstGeom>
        </p:spPr>
        <p:txBody>
          <a:bodyPr>
            <a:spAutoFit/>
          </a:bodyPr>
          <a:lstStyle/>
          <a:p>
            <a:pPr marL="358775" indent="-358775" algn="just">
              <a:lnSpc>
                <a:spcPct val="150000"/>
              </a:lnSpc>
              <a:spcAft>
                <a:spcPts val="0"/>
              </a:spcAft>
              <a:tabLst>
                <a:tab pos="2700655" algn="l"/>
              </a:tabLst>
              <a:defRPr/>
            </a:pPr>
            <a:r>
              <a:rPr lang="en-US" altLang="zh-CN" sz="2800" kern="100" dirty="0">
                <a:latin typeface="Times New Roman"/>
                <a:ea typeface="华文细黑"/>
              </a:rPr>
              <a:t>(3)</a:t>
            </a:r>
            <a:r>
              <a:rPr lang="zh-CN" altLang="zh-CN" sz="2800" kern="100" dirty="0">
                <a:latin typeface="Times New Roman"/>
                <a:ea typeface="华文细黑"/>
                <a:cs typeface="Times New Roman"/>
              </a:rPr>
              <a:t>盐水密度的表达式为</a:t>
            </a:r>
            <a:r>
              <a:rPr lang="en-US" altLang="zh-CN" sz="2800" i="1" kern="100" dirty="0">
                <a:latin typeface="Times New Roman"/>
                <a:ea typeface="华文细黑"/>
              </a:rPr>
              <a:t>ρ</a:t>
            </a:r>
            <a:r>
              <a:rPr lang="zh-CN" altLang="zh-CN" sz="2800" kern="100" dirty="0">
                <a:latin typeface="Times New Roman"/>
                <a:ea typeface="华文细黑"/>
                <a:cs typeface="Times New Roman"/>
              </a:rPr>
              <a:t>＝</a:t>
            </a:r>
            <a:r>
              <a:rPr lang="zh-CN" altLang="zh-CN" sz="2800" u="sng" kern="100" dirty="0">
                <a:latin typeface="Times New Roman"/>
                <a:ea typeface="华文细黑"/>
                <a:cs typeface="Times New Roman"/>
              </a:rPr>
              <a:t>　　　　</a:t>
            </a:r>
            <a:r>
              <a:rPr lang="en-US" altLang="zh-CN" sz="2800" kern="100" dirty="0">
                <a:latin typeface="Times New Roman"/>
                <a:ea typeface="华文细黑"/>
              </a:rPr>
              <a:t>(</a:t>
            </a:r>
            <a:r>
              <a:rPr lang="zh-CN" altLang="zh-CN" sz="2800" kern="100" dirty="0">
                <a:latin typeface="Times New Roman"/>
                <a:ea typeface="华文细黑"/>
                <a:cs typeface="Times New Roman"/>
              </a:rPr>
              <a:t>用测量的物理量符号表示</a:t>
            </a:r>
            <a:r>
              <a:rPr lang="en-US" altLang="zh-CN" sz="2800" kern="100" dirty="0">
                <a:latin typeface="Times New Roman"/>
                <a:ea typeface="华文细黑"/>
              </a:rPr>
              <a:t>)</a:t>
            </a:r>
            <a:r>
              <a:rPr lang="zh-CN" altLang="zh-CN" sz="2800" kern="100" dirty="0">
                <a:latin typeface="Times New Roman"/>
                <a:ea typeface="华文细黑"/>
                <a:cs typeface="Times New Roman"/>
              </a:rPr>
              <a:t>。</a:t>
            </a:r>
            <a:endParaRPr lang="en-US" altLang="zh-CN" sz="2800" kern="100" dirty="0">
              <a:latin typeface="Times New Roman"/>
              <a:ea typeface="华文细黑"/>
              <a:cs typeface="Times New Roman"/>
            </a:endParaRPr>
          </a:p>
        </p:txBody>
      </p:sp>
      <p:sp>
        <p:nvSpPr>
          <p:cNvPr id="7" name="矩形 6"/>
          <p:cNvSpPr/>
          <p:nvPr/>
        </p:nvSpPr>
        <p:spPr>
          <a:xfrm>
            <a:off x="479425" y="2408238"/>
            <a:ext cx="11233150" cy="661987"/>
          </a:xfrm>
          <a:prstGeom prst="rect">
            <a:avLst/>
          </a:prstGeom>
        </p:spPr>
        <p:txBody>
          <a:bodyPr>
            <a:spAutoFit/>
          </a:bodyPr>
          <a:lstStyle/>
          <a:p>
            <a:pPr marL="360000" algn="just">
              <a:lnSpc>
                <a:spcPct val="150000"/>
              </a:lnSpc>
              <a:spcAft>
                <a:spcPts val="0"/>
              </a:spcAft>
              <a:tabLst>
                <a:tab pos="2700655" algn="l"/>
              </a:tabLst>
              <a:defRPr/>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00FF"/>
                </a:solidFill>
                <a:latin typeface="Times New Roman"/>
                <a:ea typeface="华文细黑"/>
                <a:cs typeface="Times New Roman"/>
              </a:rPr>
              <a:t>盐水的密度表达式为</a:t>
            </a:r>
            <a:r>
              <a:rPr lang="en-US" altLang="zh-CN" sz="2800" i="1" kern="100" dirty="0">
                <a:solidFill>
                  <a:srgbClr val="0000FF"/>
                </a:solidFill>
                <a:latin typeface="Times New Roman"/>
                <a:ea typeface="华文细黑"/>
              </a:rPr>
              <a:t>ρ</a:t>
            </a:r>
            <a:r>
              <a:rPr lang="zh-CN" altLang="zh-CN" sz="2800" kern="100" dirty="0">
                <a:solidFill>
                  <a:srgbClr val="0000FF"/>
                </a:solidFill>
                <a:latin typeface="Times New Roman"/>
                <a:ea typeface="华文细黑"/>
                <a:cs typeface="Times New Roman"/>
              </a:rPr>
              <a:t>＝</a:t>
            </a:r>
            <a:r>
              <a:rPr lang="en-US" altLang="zh-CN" sz="2800" i="1" kern="100" dirty="0">
                <a:solidFill>
                  <a:srgbClr val="0000FF"/>
                </a:solidFill>
                <a:latin typeface="Times New Roman"/>
                <a:ea typeface="华文细黑"/>
              </a:rPr>
              <a:t>m</a:t>
            </a:r>
            <a:r>
              <a:rPr lang="en-US" altLang="zh-CN" sz="2800" kern="100" dirty="0">
                <a:solidFill>
                  <a:srgbClr val="0000FF"/>
                </a:solidFill>
                <a:latin typeface="Times New Roman"/>
                <a:ea typeface="华文细黑"/>
              </a:rPr>
              <a:t>/</a:t>
            </a:r>
            <a:r>
              <a:rPr lang="en-US" altLang="zh-CN" sz="2800" i="1" kern="100" dirty="0">
                <a:solidFill>
                  <a:srgbClr val="0000FF"/>
                </a:solidFill>
                <a:latin typeface="Times New Roman"/>
                <a:ea typeface="华文细黑"/>
              </a:rPr>
              <a:t>V</a:t>
            </a:r>
            <a:r>
              <a:rPr lang="zh-CN" altLang="zh-CN" sz="2800" kern="100" dirty="0">
                <a:solidFill>
                  <a:srgbClr val="0000FF"/>
                </a:solidFill>
                <a:latin typeface="Times New Roman"/>
                <a:ea typeface="华文细黑"/>
                <a:cs typeface="Times New Roman"/>
              </a:rPr>
              <a:t>＝</a:t>
            </a:r>
            <a:r>
              <a:rPr lang="en-US" altLang="zh-CN" sz="2800" kern="100" dirty="0">
                <a:solidFill>
                  <a:srgbClr val="0000FF"/>
                </a:solidFill>
                <a:latin typeface="Times New Roman"/>
                <a:ea typeface="华文细黑"/>
              </a:rPr>
              <a:t>(</a:t>
            </a:r>
            <a:r>
              <a:rPr lang="en-US" altLang="zh-CN" sz="2800" i="1" kern="100" dirty="0">
                <a:solidFill>
                  <a:srgbClr val="0000FF"/>
                </a:solidFill>
                <a:latin typeface="Times New Roman"/>
                <a:ea typeface="华文细黑"/>
              </a:rPr>
              <a:t>m</a:t>
            </a:r>
            <a:r>
              <a:rPr lang="en-US" altLang="zh-CN" sz="2800" kern="100" baseline="-25000" dirty="0">
                <a:solidFill>
                  <a:srgbClr val="0000FF"/>
                </a:solidFill>
                <a:latin typeface="Times New Roman"/>
                <a:ea typeface="华文细黑"/>
              </a:rPr>
              <a:t>1</a:t>
            </a:r>
            <a:r>
              <a:rPr lang="zh-CN" altLang="zh-CN" sz="2800" kern="100" dirty="0">
                <a:solidFill>
                  <a:srgbClr val="0000FF"/>
                </a:solidFill>
                <a:latin typeface="Times New Roman"/>
                <a:ea typeface="华文细黑"/>
                <a:cs typeface="Times New Roman"/>
              </a:rPr>
              <a:t>－</a:t>
            </a:r>
            <a:r>
              <a:rPr lang="en-US" altLang="zh-CN" sz="2800" i="1" kern="100" dirty="0">
                <a:solidFill>
                  <a:srgbClr val="0000FF"/>
                </a:solidFill>
                <a:latin typeface="Times New Roman"/>
                <a:ea typeface="华文细黑"/>
              </a:rPr>
              <a:t>m</a:t>
            </a:r>
            <a:r>
              <a:rPr lang="en-US" altLang="zh-CN" sz="2800" kern="100" baseline="-25000" dirty="0">
                <a:solidFill>
                  <a:srgbClr val="0000FF"/>
                </a:solidFill>
                <a:latin typeface="Times New Roman"/>
                <a:ea typeface="华文细黑"/>
              </a:rPr>
              <a:t>2</a:t>
            </a:r>
            <a:r>
              <a:rPr lang="en-US" altLang="zh-CN" sz="2800" kern="100" dirty="0">
                <a:solidFill>
                  <a:srgbClr val="0000FF"/>
                </a:solidFill>
                <a:latin typeface="Times New Roman"/>
                <a:ea typeface="华文细黑"/>
              </a:rPr>
              <a:t>)/</a:t>
            </a:r>
            <a:r>
              <a:rPr lang="en-US" altLang="zh-CN" sz="2800" i="1" kern="100" dirty="0">
                <a:solidFill>
                  <a:srgbClr val="0000FF"/>
                </a:solidFill>
                <a:latin typeface="Times New Roman"/>
                <a:ea typeface="华文细黑"/>
              </a:rPr>
              <a:t>V</a:t>
            </a:r>
            <a:r>
              <a:rPr lang="zh-CN" altLang="zh-CN" sz="2800" kern="100" dirty="0">
                <a:solidFill>
                  <a:srgbClr val="0000FF"/>
                </a:solidFill>
                <a:latin typeface="Times New Roman"/>
                <a:ea typeface="华文细黑"/>
                <a:cs typeface="Times New Roman"/>
              </a:rPr>
              <a:t>。</a:t>
            </a:r>
            <a:endParaRPr lang="en-US" altLang="zh-CN" sz="2800" kern="100" dirty="0">
              <a:latin typeface="Times New Roman"/>
              <a:ea typeface="华文细黑"/>
              <a:cs typeface="Times New Roman"/>
            </a:endParaRPr>
          </a:p>
        </p:txBody>
      </p:sp>
      <p:graphicFrame>
        <p:nvGraphicFramePr>
          <p:cNvPr id="2" name="Object 24"/>
          <p:cNvGraphicFramePr>
            <a:graphicFrameLocks noChangeAspect="1"/>
          </p:cNvGraphicFramePr>
          <p:nvPr/>
        </p:nvGraphicFramePr>
        <p:xfrm>
          <a:off x="4833938" y="1125538"/>
          <a:ext cx="1592262" cy="1238250"/>
        </p:xfrm>
        <a:graphic>
          <a:graphicData uri="http://schemas.openxmlformats.org/presentationml/2006/ole">
            <p:oleObj spid="_x0000_s44056" name="文档" r:id="rId3" imgW="1592819" imgH="1238841" progId="Word.Documen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图片 14"/>
          <p:cNvPicPr>
            <a:picLocks noChangeAspect="1"/>
          </p:cNvPicPr>
          <p:nvPr/>
        </p:nvPicPr>
        <p:blipFill>
          <a:blip r:embed="rId2" cstate="print"/>
          <a:srcRect/>
          <a:stretch>
            <a:fillRect/>
          </a:stretch>
        </p:blipFill>
        <p:spPr bwMode="auto">
          <a:xfrm>
            <a:off x="1816100" y="-25400"/>
            <a:ext cx="5646738" cy="774700"/>
          </a:xfrm>
          <a:prstGeom prst="rect">
            <a:avLst/>
          </a:prstGeom>
          <a:noFill/>
          <a:ln w="9525">
            <a:noFill/>
            <a:miter lim="800000"/>
            <a:headEnd/>
            <a:tailEnd/>
          </a:ln>
        </p:spPr>
      </p:pic>
      <p:sp>
        <p:nvSpPr>
          <p:cNvPr id="3" name="矩形 2"/>
          <p:cNvSpPr/>
          <p:nvPr/>
        </p:nvSpPr>
        <p:spPr>
          <a:xfrm>
            <a:off x="-12700" y="-23813"/>
            <a:ext cx="1887538" cy="7143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dirty="0">
              <a:latin typeface="微软雅黑" panose="020B0503020204020204" pitchFamily="34" charset="-122"/>
            </a:endParaRPr>
          </a:p>
        </p:txBody>
      </p:sp>
      <p:sp>
        <p:nvSpPr>
          <p:cNvPr id="76803" name="TextBox 16"/>
          <p:cNvSpPr txBox="1">
            <a:spLocks noChangeArrowheads="1"/>
          </p:cNvSpPr>
          <p:nvPr/>
        </p:nvSpPr>
        <p:spPr bwMode="auto">
          <a:xfrm>
            <a:off x="30163" y="107950"/>
            <a:ext cx="1784350" cy="461963"/>
          </a:xfrm>
          <a:prstGeom prst="rect">
            <a:avLst/>
          </a:prstGeom>
          <a:noFill/>
          <a:ln w="9525">
            <a:noFill/>
            <a:miter lim="800000"/>
            <a:headEnd/>
            <a:tailEnd/>
          </a:ln>
        </p:spPr>
        <p:txBody>
          <a:bodyPr>
            <a:spAutoFit/>
          </a:bodyPr>
          <a:lstStyle/>
          <a:p>
            <a:r>
              <a:rPr lang="zh-CN" altLang="en-US">
                <a:solidFill>
                  <a:schemeClr val="bg1"/>
                </a:solidFill>
                <a:ea typeface="黑体" pitchFamily="49" charset="-122"/>
              </a:rPr>
              <a:t>素养提升</a:t>
            </a:r>
            <a:r>
              <a:rPr lang="en-US" altLang="zh-CN">
                <a:solidFill>
                  <a:schemeClr val="bg1"/>
                </a:solidFill>
                <a:ea typeface="黑体" pitchFamily="49" charset="-122"/>
              </a:rPr>
              <a:t>10</a:t>
            </a:r>
            <a:endParaRPr lang="zh-CN" altLang="en-US">
              <a:solidFill>
                <a:schemeClr val="bg1"/>
              </a:solidFill>
              <a:ea typeface="黑体" pitchFamily="49" charset="-122"/>
            </a:endParaRPr>
          </a:p>
        </p:txBody>
      </p:sp>
      <p:sp>
        <p:nvSpPr>
          <p:cNvPr id="76804" name="TextBox 8"/>
          <p:cNvSpPr>
            <a:spLocks noChangeArrowheads="1"/>
          </p:cNvSpPr>
          <p:nvPr/>
        </p:nvSpPr>
        <p:spPr bwMode="auto">
          <a:xfrm>
            <a:off x="1927225" y="30163"/>
            <a:ext cx="6524625" cy="585787"/>
          </a:xfrm>
          <a:prstGeom prst="rect">
            <a:avLst/>
          </a:prstGeom>
          <a:noFill/>
          <a:ln w="9525">
            <a:noFill/>
            <a:miter lim="800000"/>
            <a:headEnd/>
            <a:tailEnd/>
          </a:ln>
        </p:spPr>
        <p:txBody>
          <a:bodyPr lIns="91429" tIns="45714" rIns="91429" bIns="45714" anchor="ctr">
            <a:spAutoFit/>
          </a:bodyPr>
          <a:lstStyle/>
          <a:p>
            <a:r>
              <a:rPr lang="zh-CN" altLang="zh-CN" sz="3200" b="1">
                <a:solidFill>
                  <a:schemeClr val="bg1"/>
                </a:solidFill>
                <a:latin typeface="Times New Roman" pitchFamily="18" charset="0"/>
                <a:ea typeface="微软雅黑" pitchFamily="34" charset="-122"/>
                <a:cs typeface="Times New Roman" pitchFamily="18" charset="0"/>
              </a:rPr>
              <a:t>对试题中提供的材料的解读</a:t>
            </a:r>
          </a:p>
        </p:txBody>
      </p:sp>
      <p:sp>
        <p:nvSpPr>
          <p:cNvPr id="6" name="矩形 5"/>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 name="矩形 7"/>
          <p:cNvSpPr/>
          <p:nvPr/>
        </p:nvSpPr>
        <p:spPr>
          <a:xfrm>
            <a:off x="604838" y="1412875"/>
            <a:ext cx="10793412" cy="4227513"/>
          </a:xfrm>
          <a:prstGeom prst="rect">
            <a:avLst/>
          </a:prstGeom>
        </p:spPr>
        <p:txBody>
          <a:bodyPr>
            <a:spAutoFit/>
          </a:bodyPr>
          <a:lstStyle/>
          <a:p>
            <a:pPr marL="361950" indent="-361950" algn="just">
              <a:lnSpc>
                <a:spcPts val="5500"/>
              </a:lnSpc>
              <a:tabLst>
                <a:tab pos="2430463" algn="l"/>
              </a:tabLst>
            </a:pPr>
            <a:r>
              <a:rPr lang="zh-CN" altLang="zh-CN" sz="2800" b="1">
                <a:solidFill>
                  <a:srgbClr val="0000FF"/>
                </a:solidFill>
                <a:latin typeface="Times New Roman" pitchFamily="18" charset="0"/>
                <a:ea typeface="华文细黑" pitchFamily="2" charset="-122"/>
                <a:cs typeface="Times New Roman" pitchFamily="18" charset="0"/>
              </a:rPr>
              <a:t>要点</a:t>
            </a:r>
            <a:r>
              <a:rPr lang="zh-CN" altLang="zh-CN" sz="2800">
                <a:latin typeface="Times New Roman" pitchFamily="18" charset="0"/>
                <a:ea typeface="华文细黑" pitchFamily="2" charset="-122"/>
                <a:cs typeface="Times New Roman" pitchFamily="18" charset="0"/>
              </a:rPr>
              <a:t>　命题者为何在试题中提供一些材料呢？首先，一份试卷，字数是有一定要求的，命题者不可能将与解题无关的内容放在试题中，徒增试题中的字数，因此我们遇到试题中有提供材料时，必须认真阅读，思考他们的作用。提供的材料一般有两方面的作用：一是与给出解题的答案有关；二是便于解题者理解题意，排除对解题的干扰。</a:t>
            </a:r>
            <a:endParaRPr lang="zh-CN" altLang="zh-CN" sz="2800">
              <a:latin typeface="宋体" charset="-122"/>
              <a:ea typeface="华文细黑" pitchFamily="2" charset="-122"/>
              <a:cs typeface="Courier New" pitchFamily="49"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190500" y="204788"/>
            <a:ext cx="11755438" cy="1947862"/>
          </a:xfrm>
          <a:prstGeom prst="rect">
            <a:avLst/>
          </a:prstGeom>
        </p:spPr>
        <p:txBody>
          <a:bodyPr>
            <a:spAutoFit/>
          </a:bodyPr>
          <a:lstStyle/>
          <a:p>
            <a:pPr marL="361950" indent="-361950" algn="just">
              <a:lnSpc>
                <a:spcPct val="150000"/>
              </a:lnSpc>
              <a:tabLst>
                <a:tab pos="2430463" algn="l"/>
              </a:tabLst>
            </a:pPr>
            <a:r>
              <a:rPr lang="zh-CN" altLang="zh-CN" sz="2800" b="1">
                <a:solidFill>
                  <a:srgbClr val="0000FF"/>
                </a:solidFill>
                <a:latin typeface="Times New Roman" pitchFamily="18" charset="0"/>
                <a:ea typeface="华文细黑" pitchFamily="2" charset="-122"/>
                <a:cs typeface="Times New Roman" pitchFamily="18" charset="0"/>
              </a:rPr>
              <a:t>典例</a:t>
            </a:r>
            <a:r>
              <a:rPr lang="en-US" altLang="zh-CN" sz="2800" b="1">
                <a:solidFill>
                  <a:srgbClr val="0000FF"/>
                </a:solidFill>
                <a:latin typeface="Times New Roman" pitchFamily="18" charset="0"/>
                <a:ea typeface="华文细黑" pitchFamily="2" charset="-122"/>
                <a:cs typeface="Times New Roman" pitchFamily="18" charset="0"/>
              </a:rPr>
              <a:t>3</a:t>
            </a:r>
            <a:r>
              <a:rPr lang="zh-CN" altLang="zh-CN" sz="2800" b="1">
                <a:solidFill>
                  <a:srgbClr val="0000FF"/>
                </a:solidFill>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小明思考：能否用排空气的方法测量大米的体积呢？他设想将大米与空气密封在一个注射器内，只要测出注射器内空气和大米的总体积及空气的体积，其差值就是大米的体积。但如何测出空气的体积呢？</a:t>
            </a:r>
            <a:endParaRPr lang="zh-CN" altLang="zh-CN" sz="2800">
              <a:latin typeface="宋体" charset="-122"/>
              <a:ea typeface="华文细黑" pitchFamily="2" charset="-122"/>
              <a:cs typeface="Courier New" pitchFamily="49" charset="0"/>
            </a:endParaRPr>
          </a:p>
        </p:txBody>
      </p:sp>
      <p:pic>
        <p:nvPicPr>
          <p:cNvPr id="77827" name="Picture 2" descr="\\李笑影\李笑影\2018科学\科学\2018中考科学\KX258.TIF"/>
          <p:cNvPicPr>
            <a:picLocks noChangeAspect="1" noChangeArrowheads="1"/>
          </p:cNvPicPr>
          <p:nvPr/>
        </p:nvPicPr>
        <p:blipFill>
          <a:blip r:embed="rId2" cstate="print"/>
          <a:srcRect b="37729"/>
          <a:stretch>
            <a:fillRect/>
          </a:stretch>
        </p:blipFill>
        <p:spPr bwMode="auto">
          <a:xfrm>
            <a:off x="663575" y="2395538"/>
            <a:ext cx="5287963" cy="2360612"/>
          </a:xfrm>
          <a:prstGeom prst="rect">
            <a:avLst/>
          </a:prstGeom>
          <a:noFill/>
          <a:ln w="9525">
            <a:noFill/>
            <a:miter lim="800000"/>
            <a:headEnd/>
            <a:tailEnd/>
          </a:ln>
        </p:spPr>
      </p:pic>
      <p:sp>
        <p:nvSpPr>
          <p:cNvPr id="10" name="矩形 9"/>
          <p:cNvSpPr/>
          <p:nvPr/>
        </p:nvSpPr>
        <p:spPr>
          <a:xfrm>
            <a:off x="190500" y="4864100"/>
            <a:ext cx="11755438" cy="1301750"/>
          </a:xfrm>
          <a:prstGeom prst="rect">
            <a:avLst/>
          </a:prstGeom>
        </p:spPr>
        <p:txBody>
          <a:bodyPr>
            <a:spAutoFit/>
          </a:bodyPr>
          <a:lstStyle/>
          <a:p>
            <a:pPr marL="361950" indent="-6350" algn="just">
              <a:lnSpc>
                <a:spcPct val="150000"/>
              </a:lnSpc>
              <a:tabLst>
                <a:tab pos="2430463" algn="l"/>
              </a:tabLst>
            </a:pPr>
            <a:r>
              <a:rPr lang="zh-CN" altLang="zh-CN" sz="2800">
                <a:latin typeface="Times New Roman" pitchFamily="18" charset="0"/>
                <a:ea typeface="华文细黑" pitchFamily="2" charset="-122"/>
                <a:cs typeface="Times New Roman" pitchFamily="18" charset="0"/>
              </a:rPr>
              <a:t>查阅资料得知：温度不变时，一定质量气体的体积与其压强的乘积是定值。于是进行了实验二。</a:t>
            </a:r>
            <a:endParaRPr lang="zh-CN" altLang="zh-CN" sz="2800">
              <a:latin typeface="宋体" charset="-122"/>
              <a:ea typeface="华文细黑" pitchFamily="2" charset="-122"/>
              <a:cs typeface="Courier New" pitchFamily="49" charset="0"/>
            </a:endParaRPr>
          </a:p>
        </p:txBody>
      </p:sp>
      <p:pic>
        <p:nvPicPr>
          <p:cNvPr id="77829" name="Picture 2" descr="\\李笑影\李笑影\2018科学\科学\2018中考科学\KX258.TIF"/>
          <p:cNvPicPr>
            <a:picLocks noChangeAspect="1" noChangeArrowheads="1"/>
          </p:cNvPicPr>
          <p:nvPr/>
        </p:nvPicPr>
        <p:blipFill>
          <a:blip r:embed="rId2" cstate="print"/>
          <a:srcRect t="62926"/>
          <a:stretch>
            <a:fillRect/>
          </a:stretch>
        </p:blipFill>
        <p:spPr bwMode="auto">
          <a:xfrm>
            <a:off x="6311900" y="3349625"/>
            <a:ext cx="5286375" cy="140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圆角矩形 2"/>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4" name="圆角矩形 3"/>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6" name="矩形 5"/>
          <p:cNvSpPr/>
          <p:nvPr/>
        </p:nvSpPr>
        <p:spPr>
          <a:xfrm>
            <a:off x="190500" y="204788"/>
            <a:ext cx="11755438" cy="2676525"/>
          </a:xfrm>
          <a:prstGeom prst="rect">
            <a:avLst/>
          </a:prstGeom>
        </p:spPr>
        <p:txBody>
          <a:bodyPr>
            <a:spAutoFit/>
          </a:bodyPr>
          <a:lstStyle/>
          <a:p>
            <a:pPr algn="just">
              <a:lnSpc>
                <a:spcPct val="150000"/>
              </a:lnSpc>
              <a:tabLst>
                <a:tab pos="2430463" algn="l"/>
              </a:tabLst>
            </a:pPr>
            <a:r>
              <a:rPr lang="zh-CN" altLang="zh-CN" sz="2800">
                <a:latin typeface="Times New Roman" pitchFamily="18" charset="0"/>
                <a:ea typeface="华文细黑" pitchFamily="2" charset="-122"/>
                <a:cs typeface="Times New Roman" pitchFamily="18" charset="0"/>
              </a:rPr>
              <a:t>实验二：称取</a:t>
            </a:r>
            <a:r>
              <a:rPr lang="en-US" altLang="zh-CN" sz="2800">
                <a:latin typeface="Times New Roman" pitchFamily="18" charset="0"/>
                <a:ea typeface="华文细黑" pitchFamily="2" charset="-122"/>
                <a:cs typeface="Times New Roman" pitchFamily="18" charset="0"/>
              </a:rPr>
              <a:t>5</a:t>
            </a:r>
            <a:r>
              <a:rPr lang="zh-CN" altLang="zh-CN" sz="2800">
                <a:latin typeface="Times New Roman" pitchFamily="18" charset="0"/>
                <a:ea typeface="华文细黑" pitchFamily="2" charset="-122"/>
                <a:cs typeface="Times New Roman" pitchFamily="18" charset="0"/>
              </a:rPr>
              <a:t>克大米并装入注射器内</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如图丙</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，从注射器的刻度上读出大米和空气的总体积，通过压强传感器测出此时注射器内空气压强为</a:t>
            </a:r>
            <a:r>
              <a:rPr lang="en-US" altLang="zh-CN" sz="2800">
                <a:latin typeface="Times New Roman" pitchFamily="18" charset="0"/>
                <a:ea typeface="华文细黑" pitchFamily="2" charset="-122"/>
                <a:cs typeface="Times New Roman" pitchFamily="18" charset="0"/>
              </a:rPr>
              <a:t>P</a:t>
            </a:r>
            <a:r>
              <a:rPr lang="zh-CN" altLang="zh-CN" sz="2800">
                <a:latin typeface="Times New Roman" pitchFamily="18" charset="0"/>
                <a:ea typeface="华文细黑" pitchFamily="2" charset="-122"/>
                <a:cs typeface="Times New Roman" pitchFamily="18" charset="0"/>
              </a:rPr>
              <a:t>；而后将注射器内的空气缓慢压缩，当空气压强增大为</a:t>
            </a:r>
            <a:r>
              <a:rPr lang="en-US" altLang="zh-CN" sz="2800">
                <a:latin typeface="Times New Roman" pitchFamily="18" charset="0"/>
                <a:ea typeface="华文细黑" pitchFamily="2" charset="-122"/>
                <a:cs typeface="Times New Roman" pitchFamily="18" charset="0"/>
              </a:rPr>
              <a:t>2P</a:t>
            </a:r>
            <a:r>
              <a:rPr lang="zh-CN" altLang="zh-CN" sz="2800">
                <a:latin typeface="Times New Roman" pitchFamily="18" charset="0"/>
                <a:ea typeface="华文细黑" pitchFamily="2" charset="-122"/>
                <a:cs typeface="Times New Roman" pitchFamily="18" charset="0"/>
              </a:rPr>
              <a:t>时，再读出此时的总体积</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压缩过程中大米的体积、空气的温度均不变</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，整理相关数据记录如表。</a:t>
            </a:r>
            <a:endParaRPr lang="zh-CN" altLang="zh-CN" sz="2800">
              <a:latin typeface="宋体" charset="-122"/>
              <a:ea typeface="华文细黑" pitchFamily="2" charset="-122"/>
              <a:cs typeface="Courier New" pitchFamily="49" charset="0"/>
            </a:endParaRPr>
          </a:p>
        </p:txBody>
      </p:sp>
      <p:graphicFrame>
        <p:nvGraphicFramePr>
          <p:cNvPr id="7" name="表格 6"/>
          <p:cNvGraphicFramePr>
            <a:graphicFrameLocks noGrp="1"/>
          </p:cNvGraphicFramePr>
          <p:nvPr/>
        </p:nvGraphicFramePr>
        <p:xfrm>
          <a:off x="838200" y="2997200"/>
          <a:ext cx="10514013" cy="2560320"/>
        </p:xfrm>
        <a:graphic>
          <a:graphicData uri="http://schemas.openxmlformats.org/drawingml/2006/table">
            <a:tbl>
              <a:tblPr/>
              <a:tblGrid>
                <a:gridCol w="1382713"/>
                <a:gridCol w="2146300"/>
                <a:gridCol w="3744912"/>
                <a:gridCol w="3240088"/>
              </a:tblGrid>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 </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空气压强</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l"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注射器内空气和大米</a:t>
                      </a:r>
                      <a:endPar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endParaRPr>
                    </a:p>
                    <a:p>
                      <a:pPr marL="71438" marR="0" lvl="0" indent="0" algn="l"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的总体积</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注射器内空气体积</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压缩前</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P</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23</a:t>
                      </a: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毫升</a:t>
                      </a:r>
                      <a:endParaRPr kumimoji="0" lang="zh-CN" altLang="en-US"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1V</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压缩后</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2P</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13</a:t>
                      </a: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毫升</a:t>
                      </a:r>
                      <a:endParaRPr kumimoji="0" lang="zh-CN" altLang="en-US"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0.5V</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矩形 12"/>
          <p:cNvSpPr/>
          <p:nvPr/>
        </p:nvSpPr>
        <p:spPr>
          <a:xfrm>
            <a:off x="190500" y="5653088"/>
            <a:ext cx="11755438" cy="657225"/>
          </a:xfrm>
          <a:prstGeom prst="rect">
            <a:avLst/>
          </a:prstGeom>
        </p:spPr>
        <p:txBody>
          <a:bodyPr>
            <a:spAutoFit/>
          </a:bodyPr>
          <a:lstStyle/>
          <a:p>
            <a:pPr algn="just">
              <a:lnSpc>
                <a:spcPct val="150000"/>
              </a:lnSpc>
              <a:tabLst>
                <a:tab pos="2430463" algn="l"/>
              </a:tabLst>
            </a:pPr>
            <a:r>
              <a:rPr lang="zh-CN" altLang="zh-CN" sz="2800">
                <a:latin typeface="Times New Roman" pitchFamily="18" charset="0"/>
                <a:ea typeface="华文细黑" pitchFamily="2" charset="-122"/>
                <a:cs typeface="Times New Roman" pitchFamily="18" charset="0"/>
              </a:rPr>
              <a:t>由实验二测得大米的密度为</a:t>
            </a:r>
            <a:r>
              <a:rPr lang="zh-CN" altLang="zh-CN" sz="2800" u="sng">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克</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厘米</a:t>
            </a:r>
            <a:r>
              <a:rPr lang="en-US" altLang="zh-CN" sz="2800" baseline="30000">
                <a:latin typeface="Times New Roman" pitchFamily="18" charset="0"/>
                <a:ea typeface="华文细黑" pitchFamily="2" charset="-122"/>
                <a:cs typeface="Times New Roman" pitchFamily="18" charset="0"/>
              </a:rPr>
              <a:t>3</a:t>
            </a:r>
            <a:r>
              <a:rPr lang="zh-CN" altLang="zh-CN" sz="2800">
                <a:latin typeface="Times New Roman" pitchFamily="18" charset="0"/>
                <a:ea typeface="华文细黑" pitchFamily="2" charset="-122"/>
                <a:cs typeface="Times New Roman" pitchFamily="18" charset="0"/>
              </a:rPr>
              <a:t>。</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计算结果精确到</a:t>
            </a:r>
            <a:r>
              <a:rPr lang="en-US" altLang="zh-CN" sz="2800">
                <a:latin typeface="Times New Roman" pitchFamily="18" charset="0"/>
                <a:ea typeface="华文细黑" pitchFamily="2" charset="-122"/>
                <a:cs typeface="Times New Roman" pitchFamily="18" charset="0"/>
              </a:rPr>
              <a:t>0.01)</a:t>
            </a:r>
            <a:endParaRPr lang="zh-CN" altLang="zh-CN" sz="2800">
              <a:latin typeface="宋体" charset="-122"/>
              <a:ea typeface="华文细黑" pitchFamily="2" charset="-122"/>
              <a:cs typeface="Courier New" pitchFamily="49"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矩形 3"/>
          <p:cNvSpPr/>
          <p:nvPr/>
        </p:nvSpPr>
        <p:spPr>
          <a:xfrm>
            <a:off x="479425" y="739775"/>
            <a:ext cx="11233150" cy="4849813"/>
          </a:xfrm>
          <a:prstGeom prst="rect">
            <a:avLst/>
          </a:prstGeom>
        </p:spPr>
        <p:txBody>
          <a:bodyPr>
            <a:spAutoFit/>
          </a:bodyPr>
          <a:lstStyle/>
          <a:p>
            <a:pPr algn="just">
              <a:lnSpc>
                <a:spcPts val="5300"/>
              </a:lnSpc>
              <a:tabLst>
                <a:tab pos="2430463"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先通读整题，然后将我们的注意点聚焦到查阅资料得知的方面：</a:t>
            </a:r>
            <a:r>
              <a:rPr lang="en-US" altLang="zh-CN" sz="2800">
                <a:solidFill>
                  <a:srgbClr val="0000FF"/>
                </a:solidFill>
                <a:latin typeface="宋体" charset="-122"/>
                <a:ea typeface="华文细黑" pitchFamily="2" charset="-122"/>
                <a:cs typeface="Times New Roman" pitchFamily="18" charset="0"/>
              </a:rPr>
              <a:t>“</a:t>
            </a:r>
            <a:r>
              <a:rPr lang="zh-CN" altLang="zh-CN" sz="2800">
                <a:solidFill>
                  <a:srgbClr val="0000FF"/>
                </a:solidFill>
                <a:latin typeface="Times New Roman" pitchFamily="18" charset="0"/>
                <a:ea typeface="华文细黑" pitchFamily="2" charset="-122"/>
                <a:cs typeface="Times New Roman" pitchFamily="18" charset="0"/>
              </a:rPr>
              <a:t>温度不变时，一定质量气体的体积与其压强的乘积是定值</a:t>
            </a:r>
            <a:r>
              <a:rPr lang="en-US" altLang="zh-CN" sz="2800">
                <a:solidFill>
                  <a:srgbClr val="0000FF"/>
                </a:solidFill>
                <a:latin typeface="宋体" charset="-122"/>
                <a:ea typeface="华文细黑" pitchFamily="2" charset="-122"/>
                <a:cs typeface="Times New Roman" pitchFamily="18" charset="0"/>
              </a:rPr>
              <a:t>”</a:t>
            </a:r>
            <a:r>
              <a:rPr lang="zh-CN" altLang="zh-CN" sz="2800">
                <a:solidFill>
                  <a:srgbClr val="0000FF"/>
                </a:solidFill>
                <a:latin typeface="Times New Roman" pitchFamily="18" charset="0"/>
                <a:ea typeface="华文细黑" pitchFamily="2" charset="-122"/>
                <a:cs typeface="Times New Roman" pitchFamily="18" charset="0"/>
              </a:rPr>
              <a:t>。由此可知，在气体质量不变的前提下，压强增大为原来的几倍，则体积变为原来的几分之一。再将我们获得的信息与实验二中的数据结合起来，便可以知道在压缩前</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总</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空气</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大米</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1</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大米</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23</a:t>
            </a:r>
            <a:r>
              <a:rPr lang="zh-CN" altLang="zh-CN" sz="2800">
                <a:solidFill>
                  <a:srgbClr val="0000FF"/>
                </a:solidFill>
                <a:latin typeface="Times New Roman" pitchFamily="18" charset="0"/>
                <a:ea typeface="华文细黑" pitchFamily="2" charset="-122"/>
                <a:cs typeface="Times New Roman" pitchFamily="18" charset="0"/>
              </a:rPr>
              <a:t>毫升；压缩后</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总</a:t>
            </a:r>
            <a:r>
              <a:rPr lang="en-US" altLang="zh-CN" sz="2800">
                <a:solidFill>
                  <a:srgbClr val="0000FF"/>
                </a:solidFill>
                <a:latin typeface="宋体" charset="-122"/>
                <a:ea typeface="华文细黑" pitchFamily="2" charset="-122"/>
                <a:cs typeface="Times New Roman" pitchFamily="18" charset="0"/>
              </a:rPr>
              <a:t>′</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空气</a:t>
            </a:r>
            <a:r>
              <a:rPr lang="en-US" altLang="zh-CN" sz="2800">
                <a:solidFill>
                  <a:srgbClr val="0000FF"/>
                </a:solidFill>
                <a:latin typeface="宋体" charset="-122"/>
                <a:ea typeface="华文细黑" pitchFamily="2" charset="-122"/>
                <a:cs typeface="Times New Roman" pitchFamily="18" charset="0"/>
              </a:rPr>
              <a:t>′</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大米</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0.5</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大米</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13</a:t>
            </a:r>
            <a:r>
              <a:rPr lang="zh-CN" altLang="zh-CN" sz="2800">
                <a:solidFill>
                  <a:srgbClr val="0000FF"/>
                </a:solidFill>
                <a:latin typeface="Times New Roman" pitchFamily="18" charset="0"/>
                <a:ea typeface="华文细黑" pitchFamily="2" charset="-122"/>
                <a:cs typeface="Times New Roman" pitchFamily="18" charset="0"/>
              </a:rPr>
              <a:t>毫升，可求得</a:t>
            </a:r>
            <a:r>
              <a:rPr lang="en-US" altLang="zh-CN" sz="2800" i="1">
                <a:solidFill>
                  <a:srgbClr val="0000FF"/>
                </a:solidFill>
                <a:latin typeface="Times New Roman" pitchFamily="18" charset="0"/>
                <a:ea typeface="华文细黑" pitchFamily="2" charset="-122"/>
                <a:cs typeface="Times New Roman" pitchFamily="18" charset="0"/>
              </a:rPr>
              <a:t>V</a:t>
            </a:r>
            <a:r>
              <a:rPr lang="zh-CN" altLang="zh-CN" sz="2800" baseline="-25000">
                <a:solidFill>
                  <a:srgbClr val="0000FF"/>
                </a:solidFill>
                <a:latin typeface="Times New Roman" pitchFamily="18" charset="0"/>
                <a:ea typeface="华文细黑" pitchFamily="2" charset="-122"/>
                <a:cs typeface="Times New Roman" pitchFamily="18" charset="0"/>
              </a:rPr>
              <a:t>大米</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毫升，则可利用</a:t>
            </a:r>
            <a:r>
              <a:rPr lang="en-US" altLang="zh-CN" sz="2800" i="1">
                <a:solidFill>
                  <a:srgbClr val="0000FF"/>
                </a:solidFill>
                <a:latin typeface="Times New Roman" pitchFamily="18" charset="0"/>
                <a:ea typeface="华文细黑" pitchFamily="2" charset="-122"/>
                <a:cs typeface="Times New Roman" pitchFamily="18" charset="0"/>
              </a:rPr>
              <a:t>ρ</a:t>
            </a:r>
            <a:r>
              <a:rPr lang="zh-CN" altLang="zh-CN" sz="2800">
                <a:solidFill>
                  <a:srgbClr val="0000FF"/>
                </a:solidFill>
                <a:latin typeface="Times New Roman" pitchFamily="18" charset="0"/>
                <a:ea typeface="华文细黑" pitchFamily="2" charset="-122"/>
                <a:cs typeface="Times New Roman" pitchFamily="18" charset="0"/>
              </a:rPr>
              <a:t>＝</a:t>
            </a:r>
            <a:r>
              <a:rPr lang="en-US" altLang="zh-CN" sz="2800">
                <a:solidFill>
                  <a:srgbClr val="0000FF"/>
                </a:solidFill>
                <a:latin typeface="Times New Roman" pitchFamily="18" charset="0"/>
                <a:ea typeface="华文细黑" pitchFamily="2" charset="-122"/>
                <a:cs typeface="Times New Roman" pitchFamily="18" charset="0"/>
              </a:rPr>
              <a:t>    </a:t>
            </a:r>
            <a:r>
              <a:rPr lang="zh-CN" altLang="zh-CN" sz="2800">
                <a:solidFill>
                  <a:srgbClr val="0000FF"/>
                </a:solidFill>
                <a:latin typeface="Times New Roman" pitchFamily="18" charset="0"/>
                <a:ea typeface="华文细黑" pitchFamily="2" charset="-122"/>
                <a:cs typeface="Times New Roman" pitchFamily="18" charset="0"/>
              </a:rPr>
              <a:t>，大米的密度可求得为</a:t>
            </a:r>
            <a:r>
              <a:rPr lang="en-US" altLang="zh-CN" sz="2800">
                <a:solidFill>
                  <a:srgbClr val="0000FF"/>
                </a:solidFill>
                <a:latin typeface="Times New Roman" pitchFamily="18" charset="0"/>
                <a:ea typeface="华文细黑" pitchFamily="2" charset="-122"/>
                <a:cs typeface="Times New Roman" pitchFamily="18" charset="0"/>
              </a:rPr>
              <a:t>1.67</a:t>
            </a:r>
            <a:r>
              <a:rPr lang="zh-CN" altLang="zh-CN" sz="2800">
                <a:solidFill>
                  <a:srgbClr val="0000FF"/>
                </a:solidFill>
                <a:latin typeface="Times New Roman" pitchFamily="18" charset="0"/>
                <a:ea typeface="华文细黑" pitchFamily="2" charset="-122"/>
                <a:cs typeface="Times New Roman" pitchFamily="18" charset="0"/>
              </a:rPr>
              <a:t>克</a:t>
            </a:r>
            <a:r>
              <a:rPr lang="en-US" altLang="zh-CN" sz="2800">
                <a:solidFill>
                  <a:srgbClr val="0000FF"/>
                </a:solidFill>
                <a:latin typeface="Times New Roman" pitchFamily="18" charset="0"/>
                <a:ea typeface="华文细黑" pitchFamily="2" charset="-122"/>
                <a:cs typeface="Times New Roman" pitchFamily="18" charset="0"/>
              </a:rPr>
              <a:t>/</a:t>
            </a:r>
            <a:r>
              <a:rPr lang="zh-CN" altLang="zh-CN" sz="2800">
                <a:solidFill>
                  <a:srgbClr val="0000FF"/>
                </a:solidFill>
                <a:latin typeface="Times New Roman" pitchFamily="18" charset="0"/>
                <a:ea typeface="华文细黑" pitchFamily="2" charset="-122"/>
                <a:cs typeface="Times New Roman" pitchFamily="18" charset="0"/>
              </a:rPr>
              <a:t>厘米</a:t>
            </a:r>
            <a:r>
              <a:rPr lang="en-US" altLang="zh-CN" sz="2800" baseline="30000">
                <a:solidFill>
                  <a:srgbClr val="0000FF"/>
                </a:solidFill>
                <a:latin typeface="Times New Roman" pitchFamily="18" charset="0"/>
                <a:ea typeface="华文细黑" pitchFamily="2" charset="-122"/>
                <a:cs typeface="Times New Roman" pitchFamily="18" charset="0"/>
              </a:rPr>
              <a:t>3</a:t>
            </a:r>
            <a:r>
              <a:rPr lang="zh-CN" altLang="zh-CN" sz="2800">
                <a:solidFill>
                  <a:srgbClr val="0000FF"/>
                </a:solidFill>
                <a:latin typeface="Times New Roman" pitchFamily="18" charset="0"/>
                <a:ea typeface="华文细黑" pitchFamily="2" charset="-122"/>
                <a:cs typeface="Times New Roman" pitchFamily="18" charset="0"/>
              </a:rPr>
              <a:t>。</a:t>
            </a:r>
            <a:endParaRPr lang="zh-CN" altLang="zh-CN" sz="2800">
              <a:solidFill>
                <a:srgbClr val="0000FF"/>
              </a:solidFill>
              <a:latin typeface="宋体" charset="-122"/>
              <a:ea typeface="华文细黑" pitchFamily="2" charset="-122"/>
              <a:cs typeface="Courier New" pitchFamily="49" charset="0"/>
            </a:endParaRPr>
          </a:p>
        </p:txBody>
      </p:sp>
      <p:graphicFrame>
        <p:nvGraphicFramePr>
          <p:cNvPr id="3" name="Object 19"/>
          <p:cNvGraphicFramePr>
            <a:graphicFrameLocks noChangeAspect="1"/>
          </p:cNvGraphicFramePr>
          <p:nvPr/>
        </p:nvGraphicFramePr>
        <p:xfrm>
          <a:off x="973138" y="4735513"/>
          <a:ext cx="579437" cy="1268412"/>
        </p:xfrm>
        <a:graphic>
          <a:graphicData uri="http://schemas.openxmlformats.org/presentationml/2006/ole">
            <p:oleObj spid="_x0000_s48147" name="文档" r:id="rId3" imgW="580220" imgH="1269074" progId="Word.Documen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75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2" name="圆角矩形 11"/>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3" name="圆角矩形 12"/>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14" name="矩形 13"/>
          <p:cNvSpPr/>
          <p:nvPr/>
        </p:nvSpPr>
        <p:spPr>
          <a:xfrm>
            <a:off x="190500" y="204788"/>
            <a:ext cx="11755438" cy="2676525"/>
          </a:xfrm>
          <a:prstGeom prst="rect">
            <a:avLst/>
          </a:prstGeom>
        </p:spPr>
        <p:txBody>
          <a:bodyPr>
            <a:spAutoFit/>
          </a:bodyPr>
          <a:lstStyle/>
          <a:p>
            <a:pPr algn="just">
              <a:lnSpc>
                <a:spcPct val="150000"/>
              </a:lnSpc>
              <a:tabLst>
                <a:tab pos="2430463" algn="l"/>
              </a:tabLst>
            </a:pPr>
            <a:r>
              <a:rPr lang="zh-CN" altLang="zh-CN" sz="2800">
                <a:latin typeface="Times New Roman" pitchFamily="18" charset="0"/>
                <a:ea typeface="华文细黑" pitchFamily="2" charset="-122"/>
                <a:cs typeface="Times New Roman" pitchFamily="18" charset="0"/>
              </a:rPr>
              <a:t>实验二：称取</a:t>
            </a:r>
            <a:r>
              <a:rPr lang="en-US" altLang="zh-CN" sz="2800">
                <a:latin typeface="Times New Roman" pitchFamily="18" charset="0"/>
                <a:ea typeface="华文细黑" pitchFamily="2" charset="-122"/>
                <a:cs typeface="Times New Roman" pitchFamily="18" charset="0"/>
              </a:rPr>
              <a:t>5</a:t>
            </a:r>
            <a:r>
              <a:rPr lang="zh-CN" altLang="zh-CN" sz="2800">
                <a:latin typeface="Times New Roman" pitchFamily="18" charset="0"/>
                <a:ea typeface="华文细黑" pitchFamily="2" charset="-122"/>
                <a:cs typeface="Times New Roman" pitchFamily="18" charset="0"/>
              </a:rPr>
              <a:t>克大米并装入注射器内</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如图丙</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，从注射器的刻度上读出大米和空气的总体积，通过压强传感器测出此时注射器内空气压强为</a:t>
            </a:r>
            <a:r>
              <a:rPr lang="en-US" altLang="zh-CN" sz="2800">
                <a:latin typeface="Times New Roman" pitchFamily="18" charset="0"/>
                <a:ea typeface="华文细黑" pitchFamily="2" charset="-122"/>
                <a:cs typeface="Times New Roman" pitchFamily="18" charset="0"/>
              </a:rPr>
              <a:t>P</a:t>
            </a:r>
            <a:r>
              <a:rPr lang="zh-CN" altLang="zh-CN" sz="2800">
                <a:latin typeface="Times New Roman" pitchFamily="18" charset="0"/>
                <a:ea typeface="华文细黑" pitchFamily="2" charset="-122"/>
                <a:cs typeface="Times New Roman" pitchFamily="18" charset="0"/>
              </a:rPr>
              <a:t>；而后将注射器内的空气缓慢压缩，当空气压强增大为</a:t>
            </a:r>
            <a:r>
              <a:rPr lang="en-US" altLang="zh-CN" sz="2800">
                <a:latin typeface="Times New Roman" pitchFamily="18" charset="0"/>
                <a:ea typeface="华文细黑" pitchFamily="2" charset="-122"/>
                <a:cs typeface="Times New Roman" pitchFamily="18" charset="0"/>
              </a:rPr>
              <a:t>2P</a:t>
            </a:r>
            <a:r>
              <a:rPr lang="zh-CN" altLang="zh-CN" sz="2800">
                <a:latin typeface="Times New Roman" pitchFamily="18" charset="0"/>
                <a:ea typeface="华文细黑" pitchFamily="2" charset="-122"/>
                <a:cs typeface="Times New Roman" pitchFamily="18" charset="0"/>
              </a:rPr>
              <a:t>时，再读出此时的总体积</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压缩过程中大米的体积、空气的温度均不变</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，整理相关数据记录如表。</a:t>
            </a:r>
            <a:endParaRPr lang="zh-CN" altLang="zh-CN" sz="2800">
              <a:latin typeface="宋体" charset="-122"/>
              <a:ea typeface="华文细黑" pitchFamily="2" charset="-122"/>
              <a:cs typeface="Courier New" pitchFamily="49" charset="0"/>
            </a:endParaRPr>
          </a:p>
        </p:txBody>
      </p:sp>
      <p:graphicFrame>
        <p:nvGraphicFramePr>
          <p:cNvPr id="15" name="表格 14"/>
          <p:cNvGraphicFramePr>
            <a:graphicFrameLocks noGrp="1"/>
          </p:cNvGraphicFramePr>
          <p:nvPr/>
        </p:nvGraphicFramePr>
        <p:xfrm>
          <a:off x="838200" y="2997200"/>
          <a:ext cx="10514013" cy="2560320"/>
        </p:xfrm>
        <a:graphic>
          <a:graphicData uri="http://schemas.openxmlformats.org/drawingml/2006/table">
            <a:tbl>
              <a:tblPr/>
              <a:tblGrid>
                <a:gridCol w="1382713"/>
                <a:gridCol w="2146300"/>
                <a:gridCol w="3744912"/>
                <a:gridCol w="3240088"/>
              </a:tblGrid>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 </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空气压强</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1438" marR="0" lvl="0" indent="0" algn="l"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注射器内空气和大米</a:t>
                      </a:r>
                      <a:endPar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endParaRPr>
                    </a:p>
                    <a:p>
                      <a:pPr marL="71438" marR="0" lvl="0" indent="0" algn="l"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的总体积</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注射器内空气体积</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压缩前</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P</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23</a:t>
                      </a: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毫升</a:t>
                      </a:r>
                      <a:endParaRPr kumimoji="0" lang="zh-CN" altLang="en-US"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1V</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压缩后</a:t>
                      </a:r>
                      <a:endParaRPr kumimoji="0" lang="zh-CN" altLang="en-US"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2P</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13</a:t>
                      </a:r>
                      <a:r>
                        <a:rPr kumimoji="0" lang="zh-CN" altLang="en-US" sz="2800" b="0" i="0" u="none" strike="noStrike" cap="none" normalizeH="0" baseline="0" smtClean="0">
                          <a:ln>
                            <a:noFill/>
                          </a:ln>
                          <a:solidFill>
                            <a:schemeClr val="tx1"/>
                          </a:solidFill>
                          <a:effectLst/>
                          <a:latin typeface="Times New Roman" pitchFamily="18" charset="0"/>
                          <a:ea typeface="华文细黑" pitchFamily="2" charset="-122"/>
                          <a:cs typeface="Times New Roman" pitchFamily="18" charset="0"/>
                        </a:rPr>
                        <a:t>毫升</a:t>
                      </a:r>
                      <a:endParaRPr kumimoji="0" lang="zh-CN" altLang="en-US" sz="2800" b="0" i="0" u="none" strike="noStrike" cap="none" normalizeH="0" baseline="0" smtClean="0">
                        <a:ln>
                          <a:noFill/>
                        </a:ln>
                        <a:solidFill>
                          <a:schemeClr val="tx1"/>
                        </a:solidFill>
                        <a:effectLst/>
                        <a:latin typeface="宋体" charset="-122"/>
                        <a:ea typeface="黑体" pitchFamily="49"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700338" algn="l"/>
                        </a:tabLst>
                      </a:pPr>
                      <a:r>
                        <a:rPr kumimoji="0" lang="en-US" altLang="zh-CN" sz="2800" b="0" i="0" u="none" strike="noStrike" cap="none" normalizeH="0" baseline="0" smtClean="0">
                          <a:ln>
                            <a:noFill/>
                          </a:ln>
                          <a:solidFill>
                            <a:schemeClr val="tx1"/>
                          </a:solidFill>
                          <a:effectLst/>
                          <a:latin typeface="Times New Roman" pitchFamily="18" charset="0"/>
                          <a:ea typeface="华文细黑" pitchFamily="2" charset="-122"/>
                          <a:cs typeface="Courier New" pitchFamily="49" charset="0"/>
                        </a:rPr>
                        <a:t>0.5V</a:t>
                      </a:r>
                      <a:endParaRPr kumimoji="0" lang="zh-CN" altLang="zh-CN" sz="2800" b="0" i="0" u="none" strike="noStrike" cap="none" normalizeH="0" baseline="0" smtClean="0">
                        <a:ln>
                          <a:noFill/>
                        </a:ln>
                        <a:solidFill>
                          <a:schemeClr val="tx1"/>
                        </a:solidFill>
                        <a:effectLst/>
                        <a:latin typeface="宋体" charset="-122"/>
                        <a:ea typeface="华文细黑"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 name="矩形 15"/>
          <p:cNvSpPr/>
          <p:nvPr/>
        </p:nvSpPr>
        <p:spPr>
          <a:xfrm>
            <a:off x="190500" y="5653088"/>
            <a:ext cx="11755438" cy="657225"/>
          </a:xfrm>
          <a:prstGeom prst="rect">
            <a:avLst/>
          </a:prstGeom>
        </p:spPr>
        <p:txBody>
          <a:bodyPr>
            <a:spAutoFit/>
          </a:bodyPr>
          <a:lstStyle/>
          <a:p>
            <a:pPr algn="just">
              <a:lnSpc>
                <a:spcPct val="150000"/>
              </a:lnSpc>
              <a:tabLst>
                <a:tab pos="2430463" algn="l"/>
              </a:tabLst>
            </a:pPr>
            <a:r>
              <a:rPr lang="zh-CN" altLang="zh-CN" sz="2800">
                <a:latin typeface="Times New Roman" pitchFamily="18" charset="0"/>
                <a:ea typeface="华文细黑" pitchFamily="2" charset="-122"/>
                <a:cs typeface="Times New Roman" pitchFamily="18" charset="0"/>
              </a:rPr>
              <a:t>由实验二测得大米的密度为</a:t>
            </a:r>
            <a:r>
              <a:rPr lang="zh-CN" altLang="zh-CN" sz="2800" u="sng">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克</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厘米</a:t>
            </a:r>
            <a:r>
              <a:rPr lang="en-US" altLang="zh-CN" sz="2800" baseline="30000">
                <a:latin typeface="Times New Roman" pitchFamily="18" charset="0"/>
                <a:ea typeface="华文细黑" pitchFamily="2" charset="-122"/>
                <a:cs typeface="Times New Roman" pitchFamily="18" charset="0"/>
              </a:rPr>
              <a:t>3</a:t>
            </a:r>
            <a:r>
              <a:rPr lang="zh-CN" altLang="zh-CN" sz="2800">
                <a:latin typeface="Times New Roman" pitchFamily="18" charset="0"/>
                <a:ea typeface="华文细黑" pitchFamily="2" charset="-122"/>
                <a:cs typeface="Times New Roman" pitchFamily="18" charset="0"/>
              </a:rPr>
              <a:t>。</a:t>
            </a:r>
            <a:r>
              <a:rPr lang="en-US" altLang="zh-CN" sz="2800">
                <a:latin typeface="Times New Roman" pitchFamily="18" charset="0"/>
                <a:ea typeface="华文细黑" pitchFamily="2" charset="-122"/>
                <a:cs typeface="Times New Roman" pitchFamily="18" charset="0"/>
              </a:rPr>
              <a:t>(</a:t>
            </a:r>
            <a:r>
              <a:rPr lang="zh-CN" altLang="zh-CN" sz="2800">
                <a:latin typeface="Times New Roman" pitchFamily="18" charset="0"/>
                <a:ea typeface="华文细黑" pitchFamily="2" charset="-122"/>
                <a:cs typeface="Times New Roman" pitchFamily="18" charset="0"/>
              </a:rPr>
              <a:t>计算结果精确到</a:t>
            </a:r>
            <a:r>
              <a:rPr lang="en-US" altLang="zh-CN" sz="2800">
                <a:latin typeface="Times New Roman" pitchFamily="18" charset="0"/>
                <a:ea typeface="华文细黑" pitchFamily="2" charset="-122"/>
                <a:cs typeface="Times New Roman" pitchFamily="18" charset="0"/>
              </a:rPr>
              <a:t>0.01)</a:t>
            </a:r>
            <a:endParaRPr lang="zh-CN" altLang="zh-CN" sz="2800">
              <a:latin typeface="宋体" charset="-122"/>
              <a:ea typeface="华文细黑" pitchFamily="2" charset="-122"/>
              <a:cs typeface="Courier New" pitchFamily="49" charset="0"/>
            </a:endParaRPr>
          </a:p>
        </p:txBody>
      </p:sp>
      <p:sp>
        <p:nvSpPr>
          <p:cNvPr id="17" name="矩形 16"/>
          <p:cNvSpPr/>
          <p:nvPr/>
        </p:nvSpPr>
        <p:spPr>
          <a:xfrm>
            <a:off x="4881563" y="5746750"/>
            <a:ext cx="812800" cy="522288"/>
          </a:xfrm>
          <a:prstGeom prst="rect">
            <a:avLst/>
          </a:prstGeom>
        </p:spPr>
        <p:txBody>
          <a:bodyPr wrap="none">
            <a:spAutoFit/>
          </a:bodyPr>
          <a:lstStyle/>
          <a:p>
            <a:pPr>
              <a:defRPr/>
            </a:pPr>
            <a:r>
              <a:rPr lang="en-US" altLang="zh-CN" sz="2800" kern="100" dirty="0">
                <a:solidFill>
                  <a:srgbClr val="C00000"/>
                </a:solidFill>
                <a:latin typeface="Times New Roman"/>
                <a:ea typeface="华文细黑"/>
              </a:rPr>
              <a:t>1.67</a:t>
            </a:r>
            <a:endParaRPr lang="zh-CN" altLang="en-US" sz="2800" b="1" dirty="0">
              <a:solidFill>
                <a:srgbClr val="C00000"/>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406400" y="-26988"/>
            <a:ext cx="11344275" cy="4535488"/>
          </a:xfrm>
          <a:prstGeom prst="rect">
            <a:avLst/>
          </a:prstGeom>
        </p:spPr>
        <p:txBody>
          <a:bodyPr>
            <a:spAutoFit/>
          </a:bodyPr>
          <a:lstStyle/>
          <a:p>
            <a:pPr marL="269875" indent="-269875" algn="just">
              <a:lnSpc>
                <a:spcPct val="150000"/>
              </a:lnSpc>
              <a:tabLst>
                <a:tab pos="2700338" algn="l"/>
              </a:tabLst>
            </a:pPr>
            <a:r>
              <a:rPr lang="zh-CN" altLang="zh-CN" sz="2800" b="1">
                <a:solidFill>
                  <a:srgbClr val="0000FF"/>
                </a:solidFill>
                <a:latin typeface="Times New Roman" pitchFamily="18" charset="0"/>
                <a:ea typeface="华文细黑" pitchFamily="2" charset="-122"/>
                <a:cs typeface="Times New Roman" pitchFamily="18" charset="0"/>
              </a:rPr>
              <a:t>典例</a:t>
            </a:r>
            <a:r>
              <a:rPr lang="en-US" altLang="zh-CN" sz="2800" b="1">
                <a:solidFill>
                  <a:srgbClr val="0000FF"/>
                </a:solidFill>
                <a:latin typeface="Times New Roman" pitchFamily="18" charset="0"/>
                <a:ea typeface="华文细黑" pitchFamily="2" charset="-122"/>
                <a:cs typeface="Courier New" pitchFamily="49" charset="0"/>
              </a:rPr>
              <a:t>4</a:t>
            </a:r>
            <a:r>
              <a:rPr lang="zh-CN" altLang="zh-CN" sz="2800">
                <a:latin typeface="Times New Roman" pitchFamily="18" charset="0"/>
                <a:ea typeface="华文细黑" pitchFamily="2" charset="-122"/>
                <a:cs typeface="Times New Roman" pitchFamily="18" charset="0"/>
              </a:rPr>
              <a:t>　</a:t>
            </a:r>
            <a:r>
              <a:rPr lang="en-US" altLang="zh-CN" sz="2800">
                <a:latin typeface="Times New Roman" pitchFamily="18" charset="0"/>
                <a:ea typeface="华文细黑" pitchFamily="2" charset="-122"/>
                <a:cs typeface="Courier New" pitchFamily="49" charset="0"/>
              </a:rPr>
              <a:t>(2016·</a:t>
            </a:r>
            <a:r>
              <a:rPr lang="zh-CN" altLang="zh-CN" sz="2800">
                <a:latin typeface="Times New Roman" pitchFamily="18" charset="0"/>
                <a:ea typeface="华文细黑" pitchFamily="2" charset="-122"/>
                <a:cs typeface="Times New Roman" pitchFamily="18" charset="0"/>
              </a:rPr>
              <a:t>台州</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小晨设计了一个实验，用排水法测某实心金属块的密度，实验器材有小空桶、溢水烧杯、量筒和水。实验步骤如下：</a:t>
            </a:r>
            <a:endParaRPr lang="zh-CN" altLang="zh-CN" sz="2800">
              <a:latin typeface="宋体" charset="-122"/>
              <a:ea typeface="华文细黑" pitchFamily="2" charset="-122"/>
              <a:cs typeface="Courier New" pitchFamily="49" charset="0"/>
            </a:endParaRPr>
          </a:p>
          <a:p>
            <a:pPr marL="269875" indent="-269875" algn="just">
              <a:lnSpc>
                <a:spcPct val="150000"/>
              </a:lnSpc>
              <a:tabLst>
                <a:tab pos="2700338" algn="l"/>
              </a:tabLst>
            </a:pPr>
            <a:r>
              <a:rPr lang="en-US" altLang="zh-CN" sz="2800">
                <a:latin typeface="宋体" charset="-122"/>
                <a:ea typeface="华文细黑" pitchFamily="2" charset="-122"/>
              </a:rPr>
              <a:t>①</a:t>
            </a:r>
            <a:r>
              <a:rPr lang="zh-CN" altLang="zh-CN" sz="2800">
                <a:latin typeface="Times New Roman" pitchFamily="18" charset="0"/>
                <a:ea typeface="华文细黑" pitchFamily="2" charset="-122"/>
              </a:rPr>
              <a:t>让小空桶漂浮在盛满水的溢水杯中，如图甲；</a:t>
            </a:r>
            <a:endParaRPr lang="zh-CN" altLang="zh-CN" sz="2800">
              <a:latin typeface="宋体" charset="-122"/>
              <a:cs typeface="Courier New" pitchFamily="49" charset="0"/>
            </a:endParaRPr>
          </a:p>
          <a:p>
            <a:pPr marL="269875" indent="-269875" algn="just">
              <a:lnSpc>
                <a:spcPct val="150000"/>
              </a:lnSpc>
              <a:tabLst>
                <a:tab pos="2700338" algn="l"/>
              </a:tabLst>
            </a:pPr>
            <a:r>
              <a:rPr lang="en-US" altLang="zh-CN" sz="2800">
                <a:latin typeface="宋体" charset="-122"/>
                <a:ea typeface="华文细黑" pitchFamily="2" charset="-122"/>
              </a:rPr>
              <a:t>②</a:t>
            </a:r>
            <a:r>
              <a:rPr lang="zh-CN" altLang="zh-CN" sz="2800">
                <a:latin typeface="Times New Roman" pitchFamily="18" charset="0"/>
                <a:ea typeface="华文细黑" pitchFamily="2" charset="-122"/>
              </a:rPr>
              <a:t>将金属块浸没在水中，测得溢出水的体积为</a:t>
            </a:r>
            <a:r>
              <a:rPr lang="en-US" altLang="zh-CN" sz="2800">
                <a:latin typeface="Times New Roman" pitchFamily="18" charset="0"/>
                <a:ea typeface="华文细黑" pitchFamily="2" charset="-122"/>
              </a:rPr>
              <a:t>20</a:t>
            </a:r>
            <a:r>
              <a:rPr lang="zh-CN" altLang="zh-CN" sz="2800">
                <a:latin typeface="Times New Roman" pitchFamily="18" charset="0"/>
                <a:ea typeface="华文细黑" pitchFamily="2" charset="-122"/>
              </a:rPr>
              <a:t>毫升，如图乙；</a:t>
            </a:r>
            <a:endParaRPr lang="zh-CN" altLang="zh-CN" sz="2800">
              <a:latin typeface="宋体" charset="-122"/>
              <a:cs typeface="Courier New" pitchFamily="49" charset="0"/>
            </a:endParaRPr>
          </a:p>
          <a:p>
            <a:pPr marL="269875" indent="-269875" algn="just">
              <a:lnSpc>
                <a:spcPct val="150000"/>
              </a:lnSpc>
              <a:tabLst>
                <a:tab pos="2700338" algn="l"/>
              </a:tabLst>
            </a:pPr>
            <a:r>
              <a:rPr lang="en-US" altLang="zh-CN" sz="2800">
                <a:latin typeface="宋体" charset="-122"/>
                <a:ea typeface="华文细黑" pitchFamily="2" charset="-122"/>
              </a:rPr>
              <a:t>③</a:t>
            </a:r>
            <a:r>
              <a:rPr lang="zh-CN" altLang="zh-CN" sz="2800">
                <a:latin typeface="Times New Roman" pitchFamily="18" charset="0"/>
                <a:ea typeface="华文细黑" pitchFamily="2" charset="-122"/>
              </a:rPr>
              <a:t>将烧杯中</a:t>
            </a:r>
            <a:r>
              <a:rPr lang="en-US" altLang="zh-CN" sz="2800">
                <a:latin typeface="Times New Roman" pitchFamily="18" charset="0"/>
                <a:ea typeface="华文细黑" pitchFamily="2" charset="-122"/>
              </a:rPr>
              <a:t>20</a:t>
            </a:r>
            <a:r>
              <a:rPr lang="zh-CN" altLang="zh-CN" sz="2800">
                <a:latin typeface="Times New Roman" pitchFamily="18" charset="0"/>
                <a:ea typeface="华文细黑" pitchFamily="2" charset="-122"/>
              </a:rPr>
              <a:t>毫升水倒掉，从水中取出金属块，如图丙；</a:t>
            </a:r>
            <a:endParaRPr lang="zh-CN" altLang="zh-CN" sz="2800">
              <a:latin typeface="宋体" charset="-122"/>
              <a:cs typeface="Courier New" pitchFamily="49" charset="0"/>
            </a:endParaRPr>
          </a:p>
          <a:p>
            <a:pPr marL="269875" indent="-269875" algn="just">
              <a:lnSpc>
                <a:spcPct val="150000"/>
              </a:lnSpc>
              <a:tabLst>
                <a:tab pos="2700338" algn="l"/>
              </a:tabLst>
            </a:pPr>
            <a:r>
              <a:rPr lang="en-US" altLang="zh-CN" sz="2800">
                <a:latin typeface="宋体" charset="-122"/>
                <a:ea typeface="华文细黑" pitchFamily="2" charset="-122"/>
              </a:rPr>
              <a:t>④</a:t>
            </a:r>
            <a:r>
              <a:rPr lang="zh-CN" altLang="zh-CN" sz="2800">
                <a:latin typeface="Times New Roman" pitchFamily="18" charset="0"/>
                <a:ea typeface="华文细黑" pitchFamily="2" charset="-122"/>
              </a:rPr>
              <a:t>将金属块放入小空桶，小空桶仍漂浮在水面，测得此时溢出水的体积为</a:t>
            </a:r>
            <a:r>
              <a:rPr lang="en-US" altLang="zh-CN" sz="2800">
                <a:latin typeface="Times New Roman" pitchFamily="18" charset="0"/>
                <a:ea typeface="华文细黑" pitchFamily="2" charset="-122"/>
              </a:rPr>
              <a:t>44</a:t>
            </a:r>
            <a:r>
              <a:rPr lang="zh-CN" altLang="zh-CN" sz="2800">
                <a:latin typeface="Times New Roman" pitchFamily="18" charset="0"/>
                <a:ea typeface="华文细黑" pitchFamily="2" charset="-122"/>
              </a:rPr>
              <a:t>毫升，如图丁。</a:t>
            </a:r>
            <a:endParaRPr lang="zh-CN" altLang="zh-CN" sz="2800">
              <a:latin typeface="宋体" charset="-122"/>
              <a:cs typeface="Courier New" pitchFamily="49" charset="0"/>
            </a:endParaRPr>
          </a:p>
        </p:txBody>
      </p:sp>
      <p:pic>
        <p:nvPicPr>
          <p:cNvPr id="82947" name="Picture 2" descr="\\李笑影\李笑影\2018科学\科学\2018中考科学\KX259.TIF"/>
          <p:cNvPicPr>
            <a:picLocks noChangeAspect="1" noChangeArrowheads="1"/>
          </p:cNvPicPr>
          <p:nvPr/>
        </p:nvPicPr>
        <p:blipFill>
          <a:blip r:embed="rId2" cstate="print"/>
          <a:srcRect/>
          <a:stretch>
            <a:fillRect/>
          </a:stretch>
        </p:blipFill>
        <p:spPr bwMode="auto">
          <a:xfrm>
            <a:off x="2525713" y="4519613"/>
            <a:ext cx="7138987"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4"/>
          <p:cNvSpPr>
            <a:spLocks noChangeArrowheads="1"/>
          </p:cNvSpPr>
          <p:nvPr/>
        </p:nvSpPr>
        <p:spPr bwMode="auto">
          <a:xfrm>
            <a:off x="493713" y="477838"/>
            <a:ext cx="11074400" cy="5734050"/>
          </a:xfrm>
          <a:prstGeom prst="rect">
            <a:avLst/>
          </a:prstGeom>
          <a:noFill/>
          <a:ln w="9525">
            <a:noFill/>
            <a:miter lim="800000"/>
            <a:headEnd/>
            <a:tailEnd/>
          </a:ln>
        </p:spPr>
        <p:txBody>
          <a:bodyPr>
            <a:spAutoFit/>
          </a:bodyPr>
          <a:lstStyle/>
          <a:p>
            <a:pPr algn="just">
              <a:lnSpc>
                <a:spcPts val="5500"/>
              </a:lnSpc>
            </a:pPr>
            <a:r>
              <a:rPr lang="zh-CN" altLang="zh-CN" sz="2800" b="1">
                <a:solidFill>
                  <a:srgbClr val="0000FF"/>
                </a:solidFill>
                <a:latin typeface="Times New Roman" pitchFamily="18" charset="0"/>
                <a:ea typeface="华文细黑" pitchFamily="2" charset="-122"/>
                <a:cs typeface="Times New Roman" pitchFamily="18" charset="0"/>
              </a:rPr>
              <a:t>特别提醒　</a:t>
            </a:r>
            <a:r>
              <a:rPr lang="en-US" altLang="zh-CN" sz="2800">
                <a:solidFill>
                  <a:srgbClr val="7030A0"/>
                </a:solidFill>
                <a:latin typeface="宋体" charset="-122"/>
                <a:ea typeface="华文细黑" pitchFamily="2" charset="-122"/>
                <a:cs typeface="Times New Roman" pitchFamily="18" charset="0"/>
              </a:rPr>
              <a:t>①</a:t>
            </a:r>
            <a:r>
              <a:rPr lang="zh-CN" altLang="zh-CN" sz="2800">
                <a:solidFill>
                  <a:srgbClr val="7030A0"/>
                </a:solidFill>
                <a:latin typeface="Times New Roman" pitchFamily="18" charset="0"/>
                <a:ea typeface="华文细黑" pitchFamily="2" charset="-122"/>
                <a:cs typeface="Times New Roman" pitchFamily="18" charset="0"/>
              </a:rPr>
              <a:t>被测物体的质量不能超过天平的量程。</a:t>
            </a:r>
            <a:r>
              <a:rPr lang="en-US" altLang="zh-CN" sz="2800">
                <a:solidFill>
                  <a:srgbClr val="7030A0"/>
                </a:solidFill>
                <a:latin typeface="宋体" charset="-122"/>
                <a:ea typeface="华文细黑" pitchFamily="2" charset="-122"/>
                <a:cs typeface="Times New Roman" pitchFamily="18" charset="0"/>
              </a:rPr>
              <a:t>②</a:t>
            </a:r>
            <a:r>
              <a:rPr lang="zh-CN" altLang="zh-CN" sz="2800">
                <a:solidFill>
                  <a:srgbClr val="7030A0"/>
                </a:solidFill>
                <a:latin typeface="Times New Roman" pitchFamily="18" charset="0"/>
                <a:ea typeface="华文细黑" pitchFamily="2" charset="-122"/>
                <a:cs typeface="Times New Roman" pitchFamily="18" charset="0"/>
              </a:rPr>
              <a:t>游码归零后若指针向左偏，则平衡螺母向右调；反之，往左调。</a:t>
            </a:r>
            <a:r>
              <a:rPr lang="en-US" altLang="zh-CN" sz="2800">
                <a:solidFill>
                  <a:srgbClr val="7030A0"/>
                </a:solidFill>
                <a:latin typeface="宋体" charset="-122"/>
                <a:ea typeface="华文细黑" pitchFamily="2" charset="-122"/>
                <a:cs typeface="Times New Roman" pitchFamily="18" charset="0"/>
              </a:rPr>
              <a:t>③</a:t>
            </a:r>
            <a:r>
              <a:rPr lang="zh-CN" altLang="zh-CN" sz="2800">
                <a:solidFill>
                  <a:srgbClr val="7030A0"/>
                </a:solidFill>
                <a:latin typeface="Times New Roman" pitchFamily="18" charset="0"/>
                <a:ea typeface="华文细黑" pitchFamily="2" charset="-122"/>
                <a:cs typeface="Times New Roman" pitchFamily="18" charset="0"/>
              </a:rPr>
              <a:t>添加砝码时应按先大后小的顺序，这样可以使添加砝码的次数最少。</a:t>
            </a:r>
            <a:r>
              <a:rPr lang="en-US" altLang="zh-CN" sz="2800">
                <a:solidFill>
                  <a:srgbClr val="7030A0"/>
                </a:solidFill>
                <a:latin typeface="宋体" charset="-122"/>
                <a:ea typeface="华文细黑" pitchFamily="2" charset="-122"/>
                <a:cs typeface="Times New Roman" pitchFamily="18" charset="0"/>
              </a:rPr>
              <a:t>④</a:t>
            </a:r>
            <a:r>
              <a:rPr lang="zh-CN" altLang="zh-CN" sz="2800">
                <a:solidFill>
                  <a:srgbClr val="7030A0"/>
                </a:solidFill>
                <a:latin typeface="Times New Roman" pitchFamily="18" charset="0"/>
                <a:ea typeface="华文细黑" pitchFamily="2" charset="-122"/>
                <a:cs typeface="Times New Roman" pitchFamily="18" charset="0"/>
              </a:rPr>
              <a:t>向盘中加减砝码时要用镊子，不能用手接触砝码，不要把砝码弄湿、弄脏，以免锈蚀。</a:t>
            </a:r>
            <a:r>
              <a:rPr lang="en-US" altLang="zh-CN" sz="2800">
                <a:solidFill>
                  <a:srgbClr val="7030A0"/>
                </a:solidFill>
                <a:latin typeface="宋体" charset="-122"/>
                <a:ea typeface="华文细黑" pitchFamily="2" charset="-122"/>
                <a:cs typeface="Times New Roman" pitchFamily="18" charset="0"/>
              </a:rPr>
              <a:t>⑤</a:t>
            </a:r>
            <a:r>
              <a:rPr lang="zh-CN" altLang="zh-CN" sz="2800">
                <a:solidFill>
                  <a:srgbClr val="7030A0"/>
                </a:solidFill>
                <a:latin typeface="Times New Roman" pitchFamily="18" charset="0"/>
                <a:ea typeface="华文细黑" pitchFamily="2" charset="-122"/>
                <a:cs typeface="Times New Roman" pitchFamily="18" charset="0"/>
              </a:rPr>
              <a:t>不要把潮湿的物体和化学药品直接放在托盘里。</a:t>
            </a:r>
            <a:r>
              <a:rPr lang="en-US" altLang="zh-CN" sz="2800">
                <a:solidFill>
                  <a:srgbClr val="7030A0"/>
                </a:solidFill>
                <a:latin typeface="宋体" charset="-122"/>
                <a:ea typeface="华文细黑" pitchFamily="2" charset="-122"/>
                <a:cs typeface="Times New Roman" pitchFamily="18" charset="0"/>
              </a:rPr>
              <a:t>⑥</a:t>
            </a:r>
            <a:r>
              <a:rPr lang="zh-CN" altLang="zh-CN" sz="2800">
                <a:solidFill>
                  <a:srgbClr val="7030A0"/>
                </a:solidFill>
                <a:latin typeface="Times New Roman" pitchFamily="18" charset="0"/>
                <a:ea typeface="华文细黑" pitchFamily="2" charset="-122"/>
                <a:cs typeface="Times New Roman" pitchFamily="18" charset="0"/>
              </a:rPr>
              <a:t>测量过程中，调节好的天平不要随意更换位置或交换托盘，否则要重新调平。</a:t>
            </a:r>
            <a:r>
              <a:rPr lang="en-US" altLang="zh-CN" sz="2800">
                <a:solidFill>
                  <a:srgbClr val="7030A0"/>
                </a:solidFill>
                <a:latin typeface="宋体" charset="-122"/>
                <a:ea typeface="华文细黑" pitchFamily="2" charset="-122"/>
                <a:cs typeface="Times New Roman" pitchFamily="18" charset="0"/>
              </a:rPr>
              <a:t>⑦</a:t>
            </a:r>
            <a:r>
              <a:rPr lang="zh-CN" altLang="zh-CN" sz="2800">
                <a:solidFill>
                  <a:srgbClr val="7030A0"/>
                </a:solidFill>
                <a:latin typeface="Times New Roman" pitchFamily="18" charset="0"/>
                <a:ea typeface="华文细黑" pitchFamily="2" charset="-122"/>
                <a:cs typeface="Times New Roman" pitchFamily="18" charset="0"/>
              </a:rPr>
              <a:t>天平一旦平衡就不再调节平衡螺母。</a:t>
            </a:r>
            <a:r>
              <a:rPr lang="en-US" altLang="zh-CN" sz="2800">
                <a:solidFill>
                  <a:srgbClr val="7030A0"/>
                </a:solidFill>
                <a:latin typeface="宋体" charset="-122"/>
                <a:ea typeface="华文细黑" pitchFamily="2" charset="-122"/>
                <a:cs typeface="Times New Roman" pitchFamily="18" charset="0"/>
              </a:rPr>
              <a:t>⑧</a:t>
            </a:r>
            <a:r>
              <a:rPr lang="zh-CN" altLang="zh-CN" sz="2800">
                <a:solidFill>
                  <a:srgbClr val="7030A0"/>
                </a:solidFill>
                <a:latin typeface="Times New Roman" pitchFamily="18" charset="0"/>
                <a:ea typeface="华文细黑" pitchFamily="2" charset="-122"/>
                <a:cs typeface="Times New Roman" pitchFamily="18" charset="0"/>
              </a:rPr>
              <a:t>读游码指示值时以游码左侧刻度线为准。</a:t>
            </a:r>
            <a:endParaRPr lang="zh-CN" altLang="zh-CN" sz="2800">
              <a:solidFill>
                <a:srgbClr val="7030A0"/>
              </a:solidFill>
              <a:latin typeface="宋体" charset="-122"/>
              <a:ea typeface="华文细黑" pitchFamily="2" charset="-122"/>
              <a:cs typeface="Courier New" pitchFamily="49" charset="0"/>
            </a:endParaRPr>
          </a:p>
        </p:txBody>
      </p:sp>
      <p:sp>
        <p:nvSpPr>
          <p:cNvPr id="11" name="矩形 10"/>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406400" y="-26988"/>
            <a:ext cx="11344275" cy="6556376"/>
          </a:xfrm>
          <a:prstGeom prst="rect">
            <a:avLst/>
          </a:prstGeom>
        </p:spPr>
        <p:txBody>
          <a:bodyPr>
            <a:spAutoFit/>
          </a:bodyPr>
          <a:lstStyle/>
          <a:p>
            <a:pPr algn="just">
              <a:lnSpc>
                <a:spcPct val="150000"/>
              </a:lnSpc>
              <a:tabLst>
                <a:tab pos="2700338" algn="l"/>
              </a:tabLst>
            </a:pPr>
            <a:r>
              <a:rPr lang="zh-CN" altLang="zh-CN" sz="2800">
                <a:latin typeface="Times New Roman" pitchFamily="18" charset="0"/>
                <a:ea typeface="华文细黑" pitchFamily="2" charset="-122"/>
                <a:cs typeface="Times New Roman" pitchFamily="18" charset="0"/>
              </a:rPr>
              <a:t>请回答下列问题：</a:t>
            </a:r>
            <a:endParaRPr lang="zh-CN" altLang="zh-CN" sz="2800">
              <a:latin typeface="宋体" charset="-122"/>
              <a:ea typeface="华文细黑" pitchFamily="2" charset="-122"/>
              <a:cs typeface="Courier New" pitchFamily="49" charset="0"/>
            </a:endParaRPr>
          </a:p>
          <a:p>
            <a:pPr algn="just">
              <a:lnSpc>
                <a:spcPct val="150000"/>
              </a:lnSpc>
              <a:tabLst>
                <a:tab pos="2700338" algn="l"/>
              </a:tabLst>
            </a:pPr>
            <a:r>
              <a:rPr lang="en-US" altLang="zh-CN" sz="2800">
                <a:latin typeface="Times New Roman" pitchFamily="18" charset="0"/>
                <a:ea typeface="华文细黑" pitchFamily="2" charset="-122"/>
                <a:cs typeface="Courier New" pitchFamily="49" charset="0"/>
              </a:rPr>
              <a:t>(1)</a:t>
            </a:r>
            <a:r>
              <a:rPr lang="zh-CN" altLang="zh-CN" sz="2800">
                <a:latin typeface="Times New Roman" pitchFamily="18" charset="0"/>
                <a:ea typeface="华文细黑" pitchFamily="2" charset="-122"/>
                <a:cs typeface="Times New Roman" pitchFamily="18" charset="0"/>
              </a:rPr>
              <a:t>被测金属块的密度是</a:t>
            </a:r>
            <a:r>
              <a:rPr lang="zh-CN" altLang="zh-CN" sz="2800" u="sng">
                <a:latin typeface="Times New Roman" pitchFamily="18" charset="0"/>
                <a:ea typeface="华文细黑" pitchFamily="2" charset="-122"/>
                <a:cs typeface="Times New Roman" pitchFamily="18" charset="0"/>
              </a:rPr>
              <a:t>　　</a:t>
            </a:r>
            <a:r>
              <a:rPr lang="zh-CN" altLang="zh-CN" sz="2800">
                <a:latin typeface="Times New Roman" pitchFamily="18" charset="0"/>
                <a:ea typeface="华文细黑" pitchFamily="2" charset="-122"/>
                <a:cs typeface="Times New Roman" pitchFamily="18" charset="0"/>
              </a:rPr>
              <a:t>克</a:t>
            </a:r>
            <a:r>
              <a:rPr lang="en-US" altLang="zh-CN" sz="2800">
                <a:latin typeface="Times New Roman" pitchFamily="18" charset="0"/>
                <a:ea typeface="华文细黑" pitchFamily="2" charset="-122"/>
                <a:cs typeface="Courier New" pitchFamily="49" charset="0"/>
              </a:rPr>
              <a:t>/</a:t>
            </a:r>
            <a:r>
              <a:rPr lang="zh-CN" altLang="zh-CN" sz="2800">
                <a:latin typeface="Times New Roman" pitchFamily="18" charset="0"/>
                <a:ea typeface="华文细黑" pitchFamily="2" charset="-122"/>
                <a:cs typeface="Times New Roman" pitchFamily="18" charset="0"/>
              </a:rPr>
              <a:t>厘米</a:t>
            </a:r>
            <a:r>
              <a:rPr lang="en-US" altLang="zh-CN" sz="2800" baseline="30000">
                <a:latin typeface="Times New Roman" pitchFamily="18" charset="0"/>
                <a:ea typeface="华文细黑" pitchFamily="2" charset="-122"/>
                <a:cs typeface="Courier New" pitchFamily="49" charset="0"/>
              </a:rPr>
              <a:t>3</a:t>
            </a:r>
            <a:r>
              <a:rPr lang="zh-CN" altLang="zh-CN" sz="2800">
                <a:latin typeface="Times New Roman" pitchFamily="18" charset="0"/>
                <a:ea typeface="华文细黑" pitchFamily="2" charset="-122"/>
                <a:cs typeface="Times New Roman" pitchFamily="18" charset="0"/>
              </a:rPr>
              <a:t>。</a:t>
            </a:r>
            <a:endParaRPr lang="en-US" altLang="zh-CN" sz="2800">
              <a:latin typeface="宋体" charset="-122"/>
              <a:cs typeface="Courier New" pitchFamily="49" charset="0"/>
            </a:endParaRPr>
          </a:p>
          <a:p>
            <a:pPr algn="just">
              <a:lnSpc>
                <a:spcPct val="150000"/>
              </a:lnSpc>
              <a:tabLst>
                <a:tab pos="2700338" algn="l"/>
              </a:tabLst>
            </a:pPr>
            <a:r>
              <a:rPr lang="zh-CN" altLang="zh-CN" sz="2800" b="1">
                <a:solidFill>
                  <a:srgbClr val="0000FF"/>
                </a:solidFill>
                <a:latin typeface="Times New Roman" pitchFamily="18" charset="0"/>
                <a:ea typeface="华文细黑" pitchFamily="2" charset="-122"/>
              </a:rPr>
              <a:t>解析　</a:t>
            </a:r>
            <a:r>
              <a:rPr lang="zh-CN" altLang="zh-CN" sz="2800">
                <a:solidFill>
                  <a:srgbClr val="0000FF"/>
                </a:solidFill>
                <a:latin typeface="Times New Roman" pitchFamily="18" charset="0"/>
                <a:ea typeface="华文细黑" pitchFamily="2" charset="-122"/>
              </a:rPr>
              <a:t>由图甲和图乙可知，金属块的体积：</a:t>
            </a:r>
            <a:r>
              <a:rPr lang="en-US" altLang="zh-CN" sz="2800" i="1">
                <a:solidFill>
                  <a:srgbClr val="0000FF"/>
                </a:solidFill>
                <a:latin typeface="Times New Roman" pitchFamily="18" charset="0"/>
                <a:ea typeface="华文细黑" pitchFamily="2" charset="-122"/>
              </a:rPr>
              <a:t>V</a:t>
            </a:r>
            <a:r>
              <a:rPr lang="zh-CN" altLang="zh-CN" sz="2800">
                <a:solidFill>
                  <a:srgbClr val="0000FF"/>
                </a:solidFill>
                <a:latin typeface="Times New Roman" pitchFamily="18" charset="0"/>
                <a:ea typeface="华文细黑" pitchFamily="2" charset="-122"/>
              </a:rPr>
              <a:t>＝</a:t>
            </a:r>
            <a:r>
              <a:rPr lang="en-US" altLang="zh-CN" sz="2800" i="1">
                <a:solidFill>
                  <a:srgbClr val="0000FF"/>
                </a:solidFill>
                <a:latin typeface="Times New Roman" pitchFamily="18" charset="0"/>
                <a:ea typeface="华文细黑" pitchFamily="2" charset="-122"/>
              </a:rPr>
              <a:t>V</a:t>
            </a:r>
            <a:r>
              <a:rPr lang="zh-CN" altLang="zh-CN" sz="2800" baseline="-25000">
                <a:solidFill>
                  <a:srgbClr val="0000FF"/>
                </a:solidFill>
                <a:latin typeface="Times New Roman" pitchFamily="18" charset="0"/>
                <a:ea typeface="华文细黑" pitchFamily="2" charset="-122"/>
              </a:rPr>
              <a:t>排水</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20cm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；将金属块放入小空桶，小空桶漂浮在水面时受到的浮力等于小空桶的重力与金属块的重力之和，而小空桶浮在水面上时水未溢出，则小空桶和金属块排开</a:t>
            </a:r>
            <a:r>
              <a:rPr lang="en-US" altLang="zh-CN" sz="2800" i="1">
                <a:solidFill>
                  <a:srgbClr val="0000FF"/>
                </a:solidFill>
                <a:latin typeface="Times New Roman" pitchFamily="18" charset="0"/>
                <a:ea typeface="华文细黑" pitchFamily="2" charset="-122"/>
              </a:rPr>
              <a:t>V</a:t>
            </a:r>
            <a:r>
              <a:rPr lang="en-US" altLang="zh-CN" sz="2800">
                <a:solidFill>
                  <a:srgbClr val="0000FF"/>
                </a:solidFill>
                <a:latin typeface="宋体" charset="-122"/>
                <a:ea typeface="华文细黑" pitchFamily="2" charset="-122"/>
              </a:rPr>
              <a:t>′</a:t>
            </a:r>
            <a:r>
              <a:rPr lang="zh-CN" altLang="zh-CN" sz="2800" baseline="-25000">
                <a:solidFill>
                  <a:srgbClr val="0000FF"/>
                </a:solidFill>
                <a:latin typeface="Times New Roman" pitchFamily="18" charset="0"/>
                <a:ea typeface="华文细黑" pitchFamily="2" charset="-122"/>
              </a:rPr>
              <a:t>排水</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20mL</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44mL</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64mL</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64cm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时的浮力即为金属块所受浮力，等于金属块的重力：</a:t>
            </a:r>
            <a:r>
              <a:rPr lang="en-US" altLang="zh-CN" sz="2800" i="1">
                <a:solidFill>
                  <a:srgbClr val="0000FF"/>
                </a:solidFill>
                <a:latin typeface="Times New Roman" pitchFamily="18" charset="0"/>
                <a:ea typeface="华文细黑" pitchFamily="2" charset="-122"/>
              </a:rPr>
              <a:t>G</a:t>
            </a:r>
            <a:r>
              <a:rPr lang="zh-CN" altLang="zh-CN" sz="2800">
                <a:solidFill>
                  <a:srgbClr val="0000FF"/>
                </a:solidFill>
                <a:latin typeface="Times New Roman" pitchFamily="18" charset="0"/>
                <a:ea typeface="华文细黑" pitchFamily="2" charset="-122"/>
              </a:rPr>
              <a:t>＝</a:t>
            </a:r>
            <a:r>
              <a:rPr lang="en-US" altLang="zh-CN" sz="2800" i="1">
                <a:solidFill>
                  <a:srgbClr val="0000FF"/>
                </a:solidFill>
                <a:latin typeface="Times New Roman" pitchFamily="18" charset="0"/>
                <a:ea typeface="华文细黑" pitchFamily="2" charset="-122"/>
              </a:rPr>
              <a:t>F</a:t>
            </a:r>
            <a:r>
              <a:rPr lang="zh-CN" altLang="zh-CN" sz="2800" baseline="-25000">
                <a:solidFill>
                  <a:srgbClr val="0000FF"/>
                </a:solidFill>
                <a:latin typeface="Times New Roman" pitchFamily="18" charset="0"/>
                <a:ea typeface="华文细黑" pitchFamily="2" charset="-122"/>
              </a:rPr>
              <a:t>浮</a:t>
            </a:r>
            <a:r>
              <a:rPr lang="zh-CN" altLang="zh-CN" sz="2800">
                <a:solidFill>
                  <a:srgbClr val="0000FF"/>
                </a:solidFill>
                <a:latin typeface="Times New Roman" pitchFamily="18" charset="0"/>
                <a:ea typeface="华文细黑" pitchFamily="2" charset="-122"/>
              </a:rPr>
              <a:t>＝</a:t>
            </a:r>
            <a:r>
              <a:rPr lang="en-US" altLang="zh-CN" sz="2800" i="1">
                <a:solidFill>
                  <a:srgbClr val="0000FF"/>
                </a:solidFill>
                <a:latin typeface="Times New Roman" pitchFamily="18" charset="0"/>
                <a:ea typeface="华文细黑" pitchFamily="2" charset="-122"/>
              </a:rPr>
              <a:t>ρ</a:t>
            </a:r>
            <a:r>
              <a:rPr lang="zh-CN" altLang="zh-CN" sz="2800" baseline="-25000">
                <a:solidFill>
                  <a:srgbClr val="0000FF"/>
                </a:solidFill>
                <a:latin typeface="Times New Roman" pitchFamily="18" charset="0"/>
                <a:ea typeface="华文细黑" pitchFamily="2" charset="-122"/>
              </a:rPr>
              <a:t>水</a:t>
            </a:r>
            <a:r>
              <a:rPr lang="en-US" altLang="zh-CN" sz="2800" i="1">
                <a:solidFill>
                  <a:srgbClr val="0000FF"/>
                </a:solidFill>
                <a:latin typeface="Times New Roman" pitchFamily="18" charset="0"/>
                <a:ea typeface="华文细黑" pitchFamily="2" charset="-122"/>
              </a:rPr>
              <a:t>gV</a:t>
            </a:r>
            <a:r>
              <a:rPr lang="en-US" altLang="zh-CN" sz="2800">
                <a:solidFill>
                  <a:srgbClr val="0000FF"/>
                </a:solidFill>
                <a:latin typeface="宋体" charset="-122"/>
                <a:ea typeface="华文细黑" pitchFamily="2" charset="-122"/>
              </a:rPr>
              <a:t>′</a:t>
            </a:r>
            <a:r>
              <a:rPr lang="zh-CN" altLang="zh-CN" sz="2800" baseline="-25000">
                <a:solidFill>
                  <a:srgbClr val="0000FF"/>
                </a:solidFill>
                <a:latin typeface="Times New Roman" pitchFamily="18" charset="0"/>
                <a:ea typeface="华文细黑" pitchFamily="2" charset="-122"/>
              </a:rPr>
              <a:t>排水</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1</a:t>
            </a:r>
            <a:r>
              <a:rPr lang="en-US" altLang="zh-CN" sz="2800">
                <a:solidFill>
                  <a:srgbClr val="0000FF"/>
                </a:solidFill>
                <a:latin typeface="宋体" charset="-122"/>
                <a:ea typeface="华文细黑" pitchFamily="2" charset="-122"/>
              </a:rPr>
              <a:t>× </a:t>
            </a:r>
            <a:r>
              <a:rPr lang="en-US" altLang="zh-CN" sz="2800">
                <a:solidFill>
                  <a:srgbClr val="0000FF"/>
                </a:solidFill>
                <a:latin typeface="Times New Roman" pitchFamily="18" charset="0"/>
                <a:ea typeface="华文细黑" pitchFamily="2" charset="-122"/>
              </a:rPr>
              <a:t>10</a:t>
            </a:r>
            <a:r>
              <a:rPr lang="en-US" altLang="zh-CN" sz="2800" baseline="30000">
                <a:solidFill>
                  <a:srgbClr val="0000FF"/>
                </a:solidFill>
                <a:latin typeface="Times New Roman" pitchFamily="18" charset="0"/>
                <a:ea typeface="华文细黑" pitchFamily="2" charset="-122"/>
              </a:rPr>
              <a:t>3</a:t>
            </a:r>
            <a:r>
              <a:rPr lang="en-US" altLang="zh-CN" sz="2800">
                <a:solidFill>
                  <a:srgbClr val="0000FF"/>
                </a:solidFill>
                <a:latin typeface="Times New Roman" pitchFamily="18" charset="0"/>
                <a:ea typeface="华文细黑" pitchFamily="2" charset="-122"/>
              </a:rPr>
              <a:t>kg/m</a:t>
            </a:r>
            <a:r>
              <a:rPr lang="en-US" altLang="zh-CN" sz="2800" baseline="30000">
                <a:solidFill>
                  <a:srgbClr val="0000FF"/>
                </a:solidFill>
                <a:latin typeface="Times New Roman" pitchFamily="18" charset="0"/>
                <a:ea typeface="华文细黑" pitchFamily="2" charset="-122"/>
              </a:rPr>
              <a:t>3</a:t>
            </a:r>
            <a:r>
              <a:rPr lang="en-US" altLang="zh-CN" sz="2800">
                <a:solidFill>
                  <a:srgbClr val="0000FF"/>
                </a:solidFill>
                <a:latin typeface="Times New Roman" pitchFamily="18" charset="0"/>
                <a:ea typeface="华文细黑" pitchFamily="2" charset="-122"/>
              </a:rPr>
              <a:t>×10N/kg×64×10</a:t>
            </a:r>
            <a:r>
              <a:rPr lang="zh-CN" altLang="zh-CN" sz="2800" baseline="30000">
                <a:solidFill>
                  <a:srgbClr val="0000FF"/>
                </a:solidFill>
                <a:latin typeface="Times New Roman" pitchFamily="18" charset="0"/>
                <a:ea typeface="华文细黑" pitchFamily="2" charset="-122"/>
              </a:rPr>
              <a:t>－</a:t>
            </a:r>
            <a:r>
              <a:rPr lang="en-US" altLang="zh-CN" sz="2800" baseline="30000">
                <a:solidFill>
                  <a:srgbClr val="0000FF"/>
                </a:solidFill>
                <a:latin typeface="Times New Roman" pitchFamily="18" charset="0"/>
                <a:ea typeface="华文细黑" pitchFamily="2" charset="-122"/>
              </a:rPr>
              <a:t>6</a:t>
            </a:r>
            <a:r>
              <a:rPr lang="en-US" altLang="zh-CN" sz="2800">
                <a:solidFill>
                  <a:srgbClr val="0000FF"/>
                </a:solidFill>
                <a:latin typeface="Times New Roman" pitchFamily="18" charset="0"/>
                <a:ea typeface="华文细黑" pitchFamily="2" charset="-122"/>
              </a:rPr>
              <a:t>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0.64N</a:t>
            </a:r>
            <a:r>
              <a:rPr lang="zh-CN" altLang="zh-CN" sz="2800">
                <a:solidFill>
                  <a:srgbClr val="0000FF"/>
                </a:solidFill>
                <a:latin typeface="Times New Roman" pitchFamily="18" charset="0"/>
                <a:ea typeface="华文细黑" pitchFamily="2" charset="-122"/>
              </a:rPr>
              <a:t>，金属块的质量：</a:t>
            </a:r>
            <a:r>
              <a:rPr lang="en-US" altLang="zh-CN" sz="2800" i="1">
                <a:solidFill>
                  <a:srgbClr val="0000FF"/>
                </a:solidFill>
                <a:latin typeface="Times New Roman" pitchFamily="18" charset="0"/>
                <a:ea typeface="华文细黑" pitchFamily="2" charset="-122"/>
              </a:rPr>
              <a:t>m</a:t>
            </a:r>
            <a:r>
              <a:rPr lang="zh-CN" altLang="zh-CN" sz="2800">
                <a:solidFill>
                  <a:srgbClr val="0000FF"/>
                </a:solidFill>
                <a:latin typeface="Times New Roman" pitchFamily="18" charset="0"/>
                <a:ea typeface="华文细黑" pitchFamily="2" charset="-122"/>
              </a:rPr>
              <a:t>＝</a:t>
            </a:r>
            <a:endParaRPr lang="en-US" altLang="zh-CN" sz="2800">
              <a:solidFill>
                <a:srgbClr val="0000FF"/>
              </a:solidFill>
              <a:latin typeface="Times New Roman" pitchFamily="18" charset="0"/>
              <a:ea typeface="华文细黑" pitchFamily="2" charset="-122"/>
            </a:endParaRPr>
          </a:p>
          <a:p>
            <a:pPr algn="just">
              <a:lnSpc>
                <a:spcPct val="150000"/>
              </a:lnSpc>
              <a:tabLst>
                <a:tab pos="2700338" algn="l"/>
              </a:tabLst>
            </a:pPr>
            <a:r>
              <a:rPr lang="en-US" altLang="zh-CN" sz="2800">
                <a:solidFill>
                  <a:srgbClr val="0000FF"/>
                </a:solidFill>
                <a:latin typeface="Times New Roman" pitchFamily="18" charset="0"/>
                <a:ea typeface="华文细黑" pitchFamily="2" charset="-122"/>
              </a:rPr>
              <a:t>             </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0.064kg</a:t>
            </a:r>
            <a:r>
              <a:rPr lang="zh-CN" altLang="zh-CN" sz="2800">
                <a:solidFill>
                  <a:srgbClr val="0000FF"/>
                </a:solidFill>
                <a:latin typeface="Times New Roman" pitchFamily="18" charset="0"/>
                <a:ea typeface="华文细黑" pitchFamily="2" charset="-122"/>
              </a:rPr>
              <a:t>，则被测金属块的密度：</a:t>
            </a:r>
            <a:r>
              <a:rPr lang="en-US" altLang="zh-CN" sz="2800" i="1">
                <a:solidFill>
                  <a:srgbClr val="0000FF"/>
                </a:solidFill>
                <a:latin typeface="Times New Roman" pitchFamily="18" charset="0"/>
                <a:ea typeface="华文细黑" pitchFamily="2" charset="-122"/>
              </a:rPr>
              <a:t>ρ</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              </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3.2</a:t>
            </a:r>
            <a:r>
              <a:rPr lang="en-US" altLang="zh-CN" sz="2800">
                <a:solidFill>
                  <a:srgbClr val="0000FF"/>
                </a:solidFill>
                <a:latin typeface="宋体" charset="-122"/>
                <a:ea typeface="华文细黑" pitchFamily="2" charset="-122"/>
              </a:rPr>
              <a:t>× </a:t>
            </a:r>
            <a:r>
              <a:rPr lang="en-US" altLang="zh-CN" sz="2800">
                <a:solidFill>
                  <a:srgbClr val="0000FF"/>
                </a:solidFill>
                <a:latin typeface="Times New Roman" pitchFamily="18" charset="0"/>
                <a:ea typeface="华文细黑" pitchFamily="2" charset="-122"/>
              </a:rPr>
              <a:t>10</a:t>
            </a:r>
            <a:r>
              <a:rPr lang="en-US" altLang="zh-CN" sz="2800" baseline="30000">
                <a:solidFill>
                  <a:srgbClr val="0000FF"/>
                </a:solidFill>
                <a:latin typeface="Times New Roman" pitchFamily="18" charset="0"/>
                <a:ea typeface="华文细黑" pitchFamily="2" charset="-122"/>
              </a:rPr>
              <a:t>3</a:t>
            </a:r>
            <a:r>
              <a:rPr lang="en-US" altLang="zh-CN" sz="2800">
                <a:solidFill>
                  <a:srgbClr val="0000FF"/>
                </a:solidFill>
                <a:latin typeface="Times New Roman" pitchFamily="18" charset="0"/>
                <a:ea typeface="华文细黑" pitchFamily="2" charset="-122"/>
              </a:rPr>
              <a:t>kg/m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a:t>
            </a:r>
            <a:r>
              <a:rPr lang="en-US" altLang="zh-CN" sz="2800">
                <a:solidFill>
                  <a:srgbClr val="0000FF"/>
                </a:solidFill>
                <a:latin typeface="Times New Roman" pitchFamily="18" charset="0"/>
                <a:ea typeface="华文细黑" pitchFamily="2" charset="-122"/>
              </a:rPr>
              <a:t>3.2g/cm</a:t>
            </a:r>
            <a:r>
              <a:rPr lang="en-US" altLang="zh-CN" sz="2800" baseline="30000">
                <a:solidFill>
                  <a:srgbClr val="0000FF"/>
                </a:solidFill>
                <a:latin typeface="Times New Roman" pitchFamily="18" charset="0"/>
                <a:ea typeface="华文细黑" pitchFamily="2" charset="-122"/>
              </a:rPr>
              <a:t>3</a:t>
            </a:r>
            <a:r>
              <a:rPr lang="zh-CN" altLang="zh-CN" sz="2800">
                <a:solidFill>
                  <a:srgbClr val="0000FF"/>
                </a:solidFill>
                <a:latin typeface="Times New Roman" pitchFamily="18" charset="0"/>
                <a:ea typeface="华文细黑" pitchFamily="2" charset="-122"/>
              </a:rPr>
              <a:t>；</a:t>
            </a:r>
            <a:endParaRPr lang="en-US" altLang="zh-CN" sz="2800">
              <a:latin typeface="Times New Roman" pitchFamily="18" charset="0"/>
              <a:ea typeface="华文细黑" pitchFamily="2" charset="-122"/>
            </a:endParaRPr>
          </a:p>
        </p:txBody>
      </p:sp>
      <p:graphicFrame>
        <p:nvGraphicFramePr>
          <p:cNvPr id="3" name="Object 54"/>
          <p:cNvGraphicFramePr>
            <a:graphicFrameLocks noChangeAspect="1"/>
          </p:cNvGraphicFramePr>
          <p:nvPr/>
        </p:nvGraphicFramePr>
        <p:xfrm>
          <a:off x="10775950" y="4338638"/>
          <a:ext cx="914400" cy="1219200"/>
        </p:xfrm>
        <a:graphic>
          <a:graphicData uri="http://schemas.openxmlformats.org/presentationml/2006/ole">
            <p:oleObj spid="_x0000_s50230" name="文档" r:id="rId3" imgW="915682" imgH="1218685" progId="Word.Document.12">
              <p:embed/>
            </p:oleObj>
          </a:graphicData>
        </a:graphic>
      </p:graphicFrame>
      <p:graphicFrame>
        <p:nvGraphicFramePr>
          <p:cNvPr id="7" name="Object 55"/>
          <p:cNvGraphicFramePr>
            <a:graphicFrameLocks noChangeAspect="1"/>
          </p:cNvGraphicFramePr>
          <p:nvPr/>
        </p:nvGraphicFramePr>
        <p:xfrm>
          <a:off x="868363" y="5029200"/>
          <a:ext cx="1533525" cy="1209675"/>
        </p:xfrm>
        <a:graphic>
          <a:graphicData uri="http://schemas.openxmlformats.org/presentationml/2006/ole">
            <p:oleObj spid="_x0000_s50231" name="文档" r:id="rId4" imgW="1536946" imgH="1218685" progId="Word.Document.12">
              <p:embed/>
            </p:oleObj>
          </a:graphicData>
        </a:graphic>
      </p:graphicFrame>
      <p:graphicFrame>
        <p:nvGraphicFramePr>
          <p:cNvPr id="8" name="Object 56"/>
          <p:cNvGraphicFramePr>
            <a:graphicFrameLocks noChangeAspect="1"/>
          </p:cNvGraphicFramePr>
          <p:nvPr/>
        </p:nvGraphicFramePr>
        <p:xfrm>
          <a:off x="8050213" y="5013325"/>
          <a:ext cx="2886075" cy="1208088"/>
        </p:xfrm>
        <a:graphic>
          <a:graphicData uri="http://schemas.openxmlformats.org/presentationml/2006/ole">
            <p:oleObj spid="_x0000_s50232" name="文档" r:id="rId5" imgW="2882647" imgH="1208248" progId="Word.Document.12">
              <p:embed/>
            </p:oleObj>
          </a:graphicData>
        </a:graphic>
      </p:graphicFrame>
      <p:sp>
        <p:nvSpPr>
          <p:cNvPr id="4" name="矩形 3"/>
          <p:cNvSpPr/>
          <p:nvPr/>
        </p:nvSpPr>
        <p:spPr>
          <a:xfrm>
            <a:off x="4144963" y="715963"/>
            <a:ext cx="633412" cy="523875"/>
          </a:xfrm>
          <a:prstGeom prst="rect">
            <a:avLst/>
          </a:prstGeom>
        </p:spPr>
        <p:txBody>
          <a:bodyPr wrap="none">
            <a:spAutoFit/>
          </a:bodyPr>
          <a:lstStyle/>
          <a:p>
            <a:pPr>
              <a:defRPr/>
            </a:pPr>
            <a:r>
              <a:rPr lang="en-US" altLang="zh-CN" sz="2800" kern="100" dirty="0">
                <a:solidFill>
                  <a:srgbClr val="C00000"/>
                </a:solidFill>
                <a:latin typeface="Times New Roman"/>
                <a:ea typeface="华文细黑"/>
              </a:rPr>
              <a:t>3.2</a:t>
            </a:r>
            <a:endParaRPr lang="zh-CN" altLang="en-US" sz="2800" kern="100" dirty="0">
              <a:solidFill>
                <a:srgbClr val="C00000"/>
              </a:solidFill>
              <a:latin typeface="Times New Roman"/>
              <a:ea typeface="华文细黑"/>
            </a:endParaRPr>
          </a:p>
        </p:txBody>
      </p:sp>
      <p:sp>
        <p:nvSpPr>
          <p:cNvPr id="9" name="圆角矩形 8"/>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0" name="圆角矩形 9"/>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矩形 5"/>
          <p:cNvSpPr/>
          <p:nvPr/>
        </p:nvSpPr>
        <p:spPr>
          <a:xfrm>
            <a:off x="406400" y="765175"/>
            <a:ext cx="11344275" cy="4616450"/>
          </a:xfrm>
          <a:prstGeom prst="rect">
            <a:avLst/>
          </a:prstGeom>
        </p:spPr>
        <p:txBody>
          <a:bodyPr>
            <a:spAutoFit/>
          </a:bodyPr>
          <a:lstStyle/>
          <a:p>
            <a:pPr marL="355600" indent="-355600" algn="just">
              <a:lnSpc>
                <a:spcPct val="150000"/>
              </a:lnSpc>
              <a:spcAft>
                <a:spcPts val="0"/>
              </a:spcAft>
              <a:tabLst>
                <a:tab pos="2700655" algn="l"/>
              </a:tabLst>
              <a:defRPr/>
            </a:pPr>
            <a:r>
              <a:rPr lang="en-US" altLang="zh-CN" sz="2800" kern="100" dirty="0">
                <a:latin typeface="Times New Roman"/>
                <a:ea typeface="华文细黑"/>
              </a:rPr>
              <a:t>(2)</a:t>
            </a:r>
            <a:r>
              <a:rPr lang="zh-CN" altLang="zh-CN" sz="2800" kern="100" dirty="0">
                <a:latin typeface="Times New Roman"/>
                <a:ea typeface="华文细黑"/>
                <a:cs typeface="Times New Roman"/>
              </a:rPr>
              <a:t>在实验步骤</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和</a:t>
            </a: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中，将沾有水的金属块放入小空桶，测出的金属块密度将</a:t>
            </a:r>
            <a:r>
              <a:rPr lang="zh-CN" altLang="zh-CN" sz="2800" u="sng" kern="100" dirty="0">
                <a:latin typeface="Times New Roman"/>
                <a:ea typeface="华文细黑"/>
                <a:cs typeface="Times New Roman"/>
              </a:rPr>
              <a:t>　　</a:t>
            </a:r>
            <a:r>
              <a:rPr lang="en-US" altLang="zh-CN" sz="2800" u="sng" kern="100" dirty="0">
                <a:latin typeface="Times New Roman"/>
                <a:ea typeface="华文细黑"/>
                <a:cs typeface="Times New Roman"/>
              </a:rPr>
              <a:t>   </a:t>
            </a:r>
            <a:r>
              <a:rPr lang="en-US" altLang="zh-CN" sz="2800" kern="100" dirty="0">
                <a:latin typeface="Times New Roman"/>
                <a:ea typeface="华文细黑"/>
              </a:rPr>
              <a:t>(</a:t>
            </a:r>
            <a:r>
              <a:rPr lang="zh-CN" altLang="zh-CN" sz="2800" kern="100" dirty="0">
                <a:latin typeface="Times New Roman"/>
                <a:ea typeface="华文细黑"/>
                <a:cs typeface="Times New Roman"/>
              </a:rPr>
              <a:t>选填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偏大</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不变</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偏小</a:t>
            </a:r>
            <a:r>
              <a:rPr lang="en-US" altLang="zh-CN" sz="2800" kern="100" dirty="0">
                <a:latin typeface="宋体"/>
                <a:ea typeface="华文细黑"/>
                <a:cs typeface="Times New Roman"/>
              </a:rPr>
              <a:t>”</a:t>
            </a:r>
            <a:r>
              <a:rPr lang="en-US" altLang="zh-CN" sz="2800" kern="100" dirty="0">
                <a:latin typeface="Times New Roman"/>
                <a:ea typeface="华文细黑"/>
              </a:rPr>
              <a:t>)</a:t>
            </a:r>
            <a:r>
              <a:rPr lang="zh-CN" altLang="zh-CN" sz="2800" kern="100" dirty="0">
                <a:latin typeface="Times New Roman"/>
                <a:ea typeface="华文细黑"/>
                <a:cs typeface="Times New Roman"/>
              </a:rPr>
              <a:t>。</a:t>
            </a:r>
            <a:endParaRPr lang="en-US" altLang="zh-CN" sz="2800" kern="100" dirty="0">
              <a:latin typeface="宋体"/>
              <a:cs typeface="Courier New"/>
            </a:endParaRPr>
          </a:p>
          <a:p>
            <a:pPr marL="355600" algn="just">
              <a:lnSpc>
                <a:spcPct val="150000"/>
              </a:lnSpc>
              <a:spcAft>
                <a:spcPts val="0"/>
              </a:spcAft>
              <a:tabLst>
                <a:tab pos="2700655" algn="l"/>
              </a:tabLst>
              <a:defRPr/>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00FF"/>
                </a:solidFill>
                <a:latin typeface="Times New Roman"/>
                <a:ea typeface="华文细黑"/>
                <a:cs typeface="Times New Roman"/>
              </a:rPr>
              <a:t>在实验步骤</a:t>
            </a:r>
            <a:r>
              <a:rPr lang="en-US" altLang="zh-CN" sz="2800" kern="100" dirty="0">
                <a:solidFill>
                  <a:srgbClr val="0000FF"/>
                </a:solidFill>
                <a:latin typeface="宋体"/>
                <a:ea typeface="华文细黑"/>
                <a:cs typeface="Times New Roman"/>
              </a:rPr>
              <a:t>③</a:t>
            </a:r>
            <a:r>
              <a:rPr lang="zh-CN" altLang="zh-CN" sz="2800" kern="100" dirty="0">
                <a:solidFill>
                  <a:srgbClr val="0000FF"/>
                </a:solidFill>
                <a:latin typeface="Times New Roman"/>
                <a:ea typeface="华文细黑"/>
                <a:cs typeface="Times New Roman"/>
              </a:rPr>
              <a:t>和</a:t>
            </a:r>
            <a:r>
              <a:rPr lang="en-US" altLang="zh-CN" sz="2800" kern="100" dirty="0">
                <a:solidFill>
                  <a:srgbClr val="0000FF"/>
                </a:solidFill>
                <a:latin typeface="宋体"/>
                <a:ea typeface="华文细黑"/>
                <a:cs typeface="Times New Roman"/>
              </a:rPr>
              <a:t>④</a:t>
            </a:r>
            <a:r>
              <a:rPr lang="zh-CN" altLang="zh-CN" sz="2800" kern="100" dirty="0">
                <a:solidFill>
                  <a:srgbClr val="0000FF"/>
                </a:solidFill>
                <a:latin typeface="Times New Roman"/>
                <a:ea typeface="华文细黑"/>
                <a:cs typeface="Times New Roman"/>
              </a:rPr>
              <a:t>中测得的金属块的体积一定，在实验步骤</a:t>
            </a:r>
            <a:r>
              <a:rPr lang="en-US" altLang="zh-CN" sz="2800" kern="100" dirty="0">
                <a:solidFill>
                  <a:srgbClr val="0000FF"/>
                </a:solidFill>
                <a:latin typeface="宋体"/>
                <a:ea typeface="华文细黑"/>
                <a:cs typeface="Times New Roman"/>
              </a:rPr>
              <a:t>③</a:t>
            </a:r>
            <a:r>
              <a:rPr lang="zh-CN" altLang="zh-CN" sz="2800" kern="100" dirty="0">
                <a:solidFill>
                  <a:srgbClr val="0000FF"/>
                </a:solidFill>
                <a:latin typeface="Times New Roman"/>
                <a:ea typeface="华文细黑"/>
                <a:cs typeface="Times New Roman"/>
              </a:rPr>
              <a:t>和</a:t>
            </a:r>
            <a:r>
              <a:rPr lang="en-US" altLang="zh-CN" sz="2800" kern="100" dirty="0">
                <a:solidFill>
                  <a:srgbClr val="0000FF"/>
                </a:solidFill>
                <a:latin typeface="宋体"/>
                <a:ea typeface="华文细黑"/>
                <a:cs typeface="Times New Roman"/>
              </a:rPr>
              <a:t>④</a:t>
            </a:r>
            <a:r>
              <a:rPr lang="zh-CN" altLang="zh-CN" sz="2800" kern="100" dirty="0">
                <a:solidFill>
                  <a:srgbClr val="0000FF"/>
                </a:solidFill>
                <a:latin typeface="Times New Roman"/>
                <a:ea typeface="华文细黑"/>
                <a:cs typeface="Times New Roman"/>
              </a:rPr>
              <a:t>中，将沾有水的金属块放入小空筒，相当于减少了小空桶排开水的重力，增加了小空桶和金属块排开水的重力，而且其减少量等于增加量，故金属块排开水的体积不变，所受浮力不变，则其重力、质量不变，所以根据</a:t>
            </a:r>
            <a:r>
              <a:rPr lang="en-US" altLang="zh-CN" sz="2800" i="1" kern="100" dirty="0">
                <a:solidFill>
                  <a:srgbClr val="0000FF"/>
                </a:solidFill>
                <a:latin typeface="Times New Roman"/>
                <a:ea typeface="华文细黑"/>
              </a:rPr>
              <a:t>ρ</a:t>
            </a:r>
            <a:r>
              <a:rPr lang="zh-CN" altLang="zh-CN" sz="2800" kern="100" dirty="0">
                <a:solidFill>
                  <a:srgbClr val="0000FF"/>
                </a:solidFill>
                <a:latin typeface="Times New Roman"/>
                <a:ea typeface="华文细黑"/>
                <a:cs typeface="Times New Roman"/>
              </a:rPr>
              <a:t>＝</a:t>
            </a:r>
            <a:r>
              <a:rPr lang="en-US" altLang="zh-CN" sz="2800" kern="100" dirty="0">
                <a:solidFill>
                  <a:srgbClr val="0000FF"/>
                </a:solidFill>
                <a:latin typeface="Times New Roman"/>
                <a:ea typeface="华文细黑"/>
                <a:cs typeface="Times New Roman"/>
              </a:rPr>
              <a:t>   </a:t>
            </a:r>
            <a:r>
              <a:rPr lang="zh-CN" altLang="zh-CN" sz="2800" kern="100" dirty="0">
                <a:solidFill>
                  <a:srgbClr val="0000FF"/>
                </a:solidFill>
                <a:latin typeface="Times New Roman"/>
                <a:ea typeface="华文细黑"/>
                <a:cs typeface="Times New Roman"/>
              </a:rPr>
              <a:t>可知，测出的金属块密度不变。</a:t>
            </a:r>
            <a:endParaRPr lang="en-US" altLang="zh-CN" sz="2800" kern="100" dirty="0">
              <a:latin typeface="Times New Roman"/>
              <a:ea typeface="华文细黑"/>
              <a:cs typeface="Times New Roman"/>
            </a:endParaRPr>
          </a:p>
        </p:txBody>
      </p:sp>
      <p:graphicFrame>
        <p:nvGraphicFramePr>
          <p:cNvPr id="5" name="Object 17"/>
          <p:cNvGraphicFramePr>
            <a:graphicFrameLocks noChangeAspect="1"/>
          </p:cNvGraphicFramePr>
          <p:nvPr/>
        </p:nvGraphicFramePr>
        <p:xfrm>
          <a:off x="3852863" y="4510088"/>
          <a:ext cx="569912" cy="1290637"/>
        </p:xfrm>
        <a:graphic>
          <a:graphicData uri="http://schemas.openxmlformats.org/presentationml/2006/ole">
            <p:oleObj spid="_x0000_s51217" name="文档" r:id="rId3" imgW="570142" imgH="1289949" progId="Word.Document.12">
              <p:embed/>
            </p:oleObj>
          </a:graphicData>
        </a:graphic>
      </p:graphicFrame>
      <p:sp>
        <p:nvSpPr>
          <p:cNvPr id="7" name="矩形 6"/>
          <p:cNvSpPr/>
          <p:nvPr/>
        </p:nvSpPr>
        <p:spPr>
          <a:xfrm>
            <a:off x="1962150" y="1465263"/>
            <a:ext cx="903288" cy="523875"/>
          </a:xfrm>
          <a:prstGeom prst="rect">
            <a:avLst/>
          </a:prstGeom>
        </p:spPr>
        <p:txBody>
          <a:bodyPr wrap="none">
            <a:spAutoFit/>
          </a:bodyPr>
          <a:lstStyle/>
          <a:p>
            <a:pPr>
              <a:defRPr/>
            </a:pPr>
            <a:r>
              <a:rPr lang="zh-CN" altLang="zh-CN" sz="2800" kern="100" dirty="0">
                <a:solidFill>
                  <a:srgbClr val="C00000"/>
                </a:solidFill>
                <a:latin typeface="Times New Roman"/>
                <a:ea typeface="华文细黑"/>
              </a:rPr>
              <a:t>不变</a:t>
            </a:r>
            <a:endParaRPr lang="zh-CN" altLang="en-US" sz="2800" kern="100" dirty="0">
              <a:solidFill>
                <a:srgbClr val="C00000"/>
              </a:solidFill>
              <a:latin typeface="Times New Roman"/>
              <a:ea typeface="华文细黑"/>
            </a:endParaRPr>
          </a:p>
        </p:txBody>
      </p:sp>
      <p:sp>
        <p:nvSpPr>
          <p:cNvPr id="8" name="圆角矩形 7">
            <a:hlinkClick r:id="rId4" action="ppaction://hlinksldjump"/>
          </p:cNvPr>
          <p:cNvSpPr/>
          <p:nvPr/>
        </p:nvSpPr>
        <p:spPr>
          <a:xfrm>
            <a:off x="11382375" y="6656388"/>
            <a:ext cx="808038" cy="201612"/>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chemeClr val="tx1"/>
                </a:solidFill>
                <a:latin typeface="黑体" pitchFamily="2" charset="-122"/>
              </a:rPr>
              <a:t>返回</a:t>
            </a:r>
          </a:p>
        </p:txBody>
      </p:sp>
      <p:sp>
        <p:nvSpPr>
          <p:cNvPr id="9" name="圆角矩形 10"/>
          <p:cNvSpPr/>
          <p:nvPr/>
        </p:nvSpPr>
        <p:spPr>
          <a:xfrm>
            <a:off x="95948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10" name="圆角矩形 10"/>
          <p:cNvSpPr/>
          <p:nvPr/>
        </p:nvSpPr>
        <p:spPr>
          <a:xfrm>
            <a:off x="10488613" y="6657975"/>
            <a:ext cx="792162"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答案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385763" y="693738"/>
            <a:ext cx="11099800" cy="4219104"/>
          </a:xfrm>
          <a:prstGeom prst="rect">
            <a:avLst/>
          </a:prstGeom>
          <a:noFill/>
          <a:ln w="9525">
            <a:noFill/>
            <a:miter lim="800000"/>
            <a:headEnd/>
            <a:tailEnd/>
          </a:ln>
        </p:spPr>
        <p:txBody>
          <a:bodyPr>
            <a:spAutoFit/>
          </a:bodyPr>
          <a:lstStyle/>
          <a:p>
            <a:pPr>
              <a:lnSpc>
                <a:spcPts val="5300"/>
              </a:lnSpc>
            </a:pPr>
            <a:r>
              <a:rPr lang="zh-CN" altLang="zh-CN" sz="2800" b="1" dirty="0">
                <a:solidFill>
                  <a:srgbClr val="C00000"/>
                </a:solidFill>
                <a:latin typeface="Times New Roman" pitchFamily="18" charset="0"/>
                <a:ea typeface="微软雅黑" pitchFamily="34" charset="-122"/>
                <a:cs typeface="Times New Roman" pitchFamily="18" charset="0"/>
              </a:rPr>
              <a:t>命题点</a:t>
            </a:r>
            <a:r>
              <a:rPr lang="en-US" altLang="zh-CN" sz="2800" b="1" dirty="0">
                <a:solidFill>
                  <a:srgbClr val="C00000"/>
                </a:solidFill>
                <a:latin typeface="Times New Roman" pitchFamily="18" charset="0"/>
                <a:ea typeface="微软雅黑" pitchFamily="34" charset="-122"/>
                <a:cs typeface="Times New Roman" pitchFamily="18" charset="0"/>
              </a:rPr>
              <a:t>1</a:t>
            </a:r>
            <a:r>
              <a:rPr lang="zh-CN" altLang="zh-CN" sz="2800" b="1" dirty="0">
                <a:solidFill>
                  <a:srgbClr val="C00000"/>
                </a:solidFill>
                <a:latin typeface="Times New Roman" pitchFamily="18" charset="0"/>
                <a:ea typeface="微软雅黑" pitchFamily="34" charset="-122"/>
                <a:cs typeface="Times New Roman" pitchFamily="18" charset="0"/>
              </a:rPr>
              <a:t>　质量是物体的属性</a:t>
            </a:r>
            <a:endParaRPr lang="en-US" altLang="zh-CN" sz="2800" b="1" dirty="0">
              <a:solidFill>
                <a:srgbClr val="C00000"/>
              </a:solidFill>
              <a:latin typeface="Times New Roman" pitchFamily="18" charset="0"/>
              <a:ea typeface="微软雅黑" pitchFamily="34" charset="-122"/>
              <a:cs typeface="Times New Roman" pitchFamily="18" charset="0"/>
            </a:endParaRPr>
          </a:p>
          <a:p>
            <a:r>
              <a:rPr lang="en-US" altLang="zh-CN" sz="2800" dirty="0" smtClean="0">
                <a:latin typeface="Times New Roman" pitchFamily="18" charset="0"/>
                <a:ea typeface="华文细黑" pitchFamily="2" charset="-122"/>
                <a:cs typeface="Courier New" pitchFamily="49" charset="0"/>
              </a:rPr>
              <a:t>1</a:t>
            </a:r>
            <a:r>
              <a:rPr lang="zh-CN" altLang="en-US" sz="2800" dirty="0" smtClean="0"/>
              <a:t>（</a:t>
            </a:r>
            <a:r>
              <a:rPr lang="en-US" altLang="zh-CN" sz="2800" dirty="0" smtClean="0"/>
              <a:t>2018•</a:t>
            </a:r>
            <a:r>
              <a:rPr lang="zh-CN" altLang="en-US" sz="2800" dirty="0" smtClean="0"/>
              <a:t>长沙）在太空中，把要合成的各种固态材料放进特制的太空炉，对材料加热使</a:t>
            </a:r>
            <a:r>
              <a:rPr lang="zh-CN" altLang="en-US" sz="2800" dirty="0" smtClean="0"/>
              <a:t>其而</a:t>
            </a:r>
            <a:r>
              <a:rPr lang="zh-CN" altLang="en-US" sz="2800" dirty="0" smtClean="0"/>
              <a:t>熔化，再降温使其变成新的态材料，然后随着卫星或飞船返回地球，这样加工的材料叫太空材料，当一块加工好的太空材料从太空返回地球时，其</a:t>
            </a:r>
            <a:r>
              <a:rPr lang="zh-CN" altLang="en-US" sz="2800" dirty="0" smtClean="0"/>
              <a:t>质量</a:t>
            </a:r>
            <a:r>
              <a:rPr lang="zh-CN" altLang="en-US" sz="2800" u="sng" dirty="0" smtClean="0"/>
              <a:t>      </a:t>
            </a:r>
            <a:r>
              <a:rPr lang="zh-CN" altLang="en-US" sz="2800" dirty="0" smtClean="0"/>
              <a:t>（</a:t>
            </a:r>
            <a:r>
              <a:rPr lang="zh-CN" altLang="en-US" sz="2800" dirty="0" smtClean="0"/>
              <a:t>选填“变大”、“变小”或“不变”）。</a:t>
            </a:r>
          </a:p>
          <a:p>
            <a:pPr algn="just">
              <a:lnSpc>
                <a:spcPct val="150000"/>
              </a:lnSpc>
            </a:pPr>
            <a:r>
              <a:rPr lang="zh-CN" altLang="zh-CN" sz="2800" b="1" dirty="0" smtClean="0">
                <a:solidFill>
                  <a:srgbClr val="0000FF"/>
                </a:solidFill>
                <a:latin typeface="Times New Roman" pitchFamily="18" charset="0"/>
                <a:ea typeface="华文细黑" pitchFamily="2" charset="-122"/>
              </a:rPr>
              <a:t>解析</a:t>
            </a:r>
            <a:r>
              <a:rPr lang="zh-CN" altLang="zh-CN" sz="2800" b="1" dirty="0">
                <a:solidFill>
                  <a:srgbClr val="0000FF"/>
                </a:solidFill>
                <a:latin typeface="Times New Roman" pitchFamily="18" charset="0"/>
                <a:ea typeface="华文细黑" pitchFamily="2" charset="-122"/>
              </a:rPr>
              <a:t>　</a:t>
            </a:r>
            <a:r>
              <a:rPr lang="zh-CN" altLang="en-US" sz="2800" dirty="0" smtClean="0">
                <a:solidFill>
                  <a:srgbClr val="0000FF"/>
                </a:solidFill>
              </a:rPr>
              <a:t>质量是物体的一种基本属性，与物体的状态、形状、温度、所处的空间位置的变化无关</a:t>
            </a:r>
            <a:endParaRPr lang="zh-CN" altLang="zh-CN" sz="2800" dirty="0">
              <a:solidFill>
                <a:srgbClr val="0000FF"/>
              </a:solidFill>
              <a:latin typeface="宋体" charset="-122"/>
              <a:cs typeface="Courier New" pitchFamily="49" charset="0"/>
            </a:endParaRPr>
          </a:p>
        </p:txBody>
      </p:sp>
      <p:sp>
        <p:nvSpPr>
          <p:cNvPr id="10" name="矩形 9"/>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7" name="Rectangle 21">
            <a:hlinkClick r:id="rId2" action="ppaction://hlinksldjump"/>
          </p:cNvPr>
          <p:cNvSpPr>
            <a:spLocks noChangeArrowheads="1"/>
          </p:cNvSpPr>
          <p:nvPr/>
        </p:nvSpPr>
        <p:spPr bwMode="auto">
          <a:xfrm>
            <a:off x="1054243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8" name="Rectangle 21">
            <a:hlinkClick r:id="rId3" action="ppaction://hlinksldjump"/>
          </p:cNvPr>
          <p:cNvSpPr>
            <a:spLocks noChangeArrowheads="1"/>
          </p:cNvSpPr>
          <p:nvPr/>
        </p:nvSpPr>
        <p:spPr bwMode="auto">
          <a:xfrm>
            <a:off x="1099590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9" name="Rectangle 21">
            <a:hlinkClick r:id="rId4" action="ppaction://hlinksldjump"/>
          </p:cNvPr>
          <p:cNvSpPr>
            <a:spLocks noChangeArrowheads="1"/>
          </p:cNvSpPr>
          <p:nvPr/>
        </p:nvSpPr>
        <p:spPr bwMode="auto">
          <a:xfrm>
            <a:off x="1144937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23" name="圆角矩形 22"/>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24"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sp>
        <p:nvSpPr>
          <p:cNvPr id="25" name="圆角矩形 24"/>
          <p:cNvSpPr/>
          <p:nvPr/>
        </p:nvSpPr>
        <p:spPr bwMode="auto">
          <a:xfrm>
            <a:off x="-25400" y="-26988"/>
            <a:ext cx="6408738" cy="676276"/>
          </a:xfrm>
          <a:prstGeom prst="roundRect">
            <a:avLst>
              <a:gd name="adj" fmla="val 10598"/>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26" name="矩形 25"/>
          <p:cNvSpPr>
            <a:spLocks noChangeArrowheads="1"/>
          </p:cNvSpPr>
          <p:nvPr/>
        </p:nvSpPr>
        <p:spPr bwMode="auto">
          <a:xfrm>
            <a:off x="1533525" y="20638"/>
            <a:ext cx="4489450" cy="584200"/>
          </a:xfrm>
          <a:prstGeom prst="rect">
            <a:avLst/>
          </a:prstGeom>
          <a:noFill/>
          <a:ln w="9525">
            <a:noFill/>
            <a:miter lim="800000"/>
            <a:headEnd/>
            <a:tailEnd/>
          </a:ln>
        </p:spPr>
        <p:txBody>
          <a:bodyPr>
            <a:spAutoFit/>
          </a:bodyPr>
          <a:lstStyle/>
          <a:p>
            <a:pPr defTabSz="1219140" fontAlgn="auto">
              <a:spcBef>
                <a:spcPts val="0"/>
              </a:spcBef>
              <a:spcAft>
                <a:spcPts val="0"/>
              </a:spcAft>
              <a:defRPr/>
            </a:pPr>
            <a:r>
              <a:rPr lang="zh-CN" altLang="en-US" sz="3200" b="1" dirty="0">
                <a:solidFill>
                  <a:schemeClr val="bg1"/>
                </a:solidFill>
                <a:latin typeface="+mj-ea"/>
                <a:ea typeface="+mj-ea"/>
              </a:rPr>
              <a:t>命题规律</a:t>
            </a:r>
            <a:endParaRPr lang="zh-CN" altLang="zh-CN" sz="3200" b="1" dirty="0">
              <a:solidFill>
                <a:schemeClr val="bg1"/>
              </a:solidFill>
              <a:latin typeface="+mj-ea"/>
              <a:ea typeface="+mj-ea"/>
            </a:endParaRPr>
          </a:p>
        </p:txBody>
      </p:sp>
      <p:sp>
        <p:nvSpPr>
          <p:cNvPr id="27" name="平行四边形 26"/>
          <p:cNvSpPr/>
          <p:nvPr/>
        </p:nvSpPr>
        <p:spPr bwMode="auto">
          <a:xfrm flipH="1">
            <a:off x="0" y="-26988"/>
            <a:ext cx="1414463" cy="676276"/>
          </a:xfrm>
          <a:prstGeom prst="parallelogram">
            <a:avLst>
              <a:gd name="adj" fmla="val 5709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40" fontAlgn="auto">
              <a:spcBef>
                <a:spcPts val="0"/>
              </a:spcBef>
              <a:spcAft>
                <a:spcPts val="0"/>
              </a:spcAft>
              <a:defRPr/>
            </a:pPr>
            <a:endParaRPr lang="zh-CN" altLang="en-US"/>
          </a:p>
        </p:txBody>
      </p:sp>
      <p:sp>
        <p:nvSpPr>
          <p:cNvPr id="28" name="文本框 9"/>
          <p:cNvSpPr txBox="1"/>
          <p:nvPr/>
        </p:nvSpPr>
        <p:spPr bwMode="auto">
          <a:xfrm>
            <a:off x="223838" y="15875"/>
            <a:ext cx="1268412" cy="584200"/>
          </a:xfrm>
          <a:prstGeom prst="rect">
            <a:avLst/>
          </a:prstGeom>
          <a:noFill/>
        </p:spPr>
        <p:txBody>
          <a:bodyPr anchor="ctr">
            <a:spAutoFit/>
          </a:bodyPr>
          <a:lstStyle/>
          <a:p>
            <a:pPr defTabSz="1219140" fontAlgn="auto">
              <a:spcBef>
                <a:spcPts val="0"/>
              </a:spcBef>
              <a:spcAft>
                <a:spcPts val="0"/>
              </a:spcAft>
              <a:defRPr/>
            </a:pPr>
            <a:r>
              <a:rPr lang="zh-CN" altLang="en-US" sz="3200" b="1" dirty="0">
                <a:solidFill>
                  <a:schemeClr val="bg1"/>
                </a:solidFill>
                <a:latin typeface="+mn-ea"/>
                <a:ea typeface="微软雅黑" panose="020B0503020204020204" pitchFamily="34" charset="-122"/>
              </a:rPr>
              <a:t>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477838" y="652463"/>
            <a:ext cx="11185525" cy="2809875"/>
          </a:xfrm>
          <a:prstGeom prst="rect">
            <a:avLst/>
          </a:prstGeom>
          <a:noFill/>
          <a:ln w="9525">
            <a:noFill/>
            <a:miter lim="800000"/>
            <a:headEnd/>
            <a:tailEnd/>
          </a:ln>
        </p:spPr>
        <p:txBody>
          <a:bodyPr>
            <a:spAutoFit/>
          </a:bodyPr>
          <a:lstStyle/>
          <a:p>
            <a:pPr marL="266700" indent="-266700" algn="just">
              <a:lnSpc>
                <a:spcPts val="5300"/>
              </a:lnSpc>
              <a:spcAft>
                <a:spcPts val="0"/>
              </a:spcAft>
              <a:tabLst>
                <a:tab pos="2340610" algn="l"/>
              </a:tabLst>
              <a:defRPr/>
            </a:pPr>
            <a:r>
              <a:rPr lang="zh-CN" altLang="zh-CN" sz="2800" b="1" kern="100" dirty="0">
                <a:solidFill>
                  <a:srgbClr val="C00000"/>
                </a:solidFill>
                <a:latin typeface="Times New Roman"/>
                <a:ea typeface="微软雅黑"/>
                <a:cs typeface="Times New Roman"/>
              </a:rPr>
              <a:t>命题点</a:t>
            </a:r>
            <a:r>
              <a:rPr lang="en-US" altLang="zh-CN" sz="2800" b="1" kern="100" dirty="0">
                <a:solidFill>
                  <a:srgbClr val="C00000"/>
                </a:solidFill>
                <a:latin typeface="Times New Roman"/>
                <a:ea typeface="微软雅黑"/>
              </a:rPr>
              <a:t>2</a:t>
            </a:r>
            <a:r>
              <a:rPr lang="zh-CN" altLang="zh-CN" sz="2800" b="1" kern="100" dirty="0">
                <a:solidFill>
                  <a:srgbClr val="C00000"/>
                </a:solidFill>
                <a:latin typeface="Times New Roman"/>
                <a:ea typeface="微软雅黑"/>
                <a:cs typeface="Times New Roman"/>
              </a:rPr>
              <a:t>　天平的使用</a:t>
            </a:r>
            <a:endParaRPr lang="en-US" altLang="zh-CN" sz="2800" kern="100" dirty="0">
              <a:latin typeface="Times New Roman"/>
              <a:ea typeface="华文细黑"/>
              <a:cs typeface="Courier New"/>
            </a:endParaRPr>
          </a:p>
          <a:p>
            <a:pPr marL="266700" indent="-266700" algn="just">
              <a:lnSpc>
                <a:spcPts val="5300"/>
              </a:lnSpc>
              <a:spcAft>
                <a:spcPts val="0"/>
              </a:spcAft>
              <a:tabLst>
                <a:tab pos="2340610" algn="l"/>
              </a:tabLst>
              <a:defRPr/>
            </a:pPr>
            <a:r>
              <a:rPr lang="en-US" altLang="zh-CN" sz="2800" kern="100" dirty="0">
                <a:latin typeface="Times New Roman"/>
                <a:ea typeface="华文细黑"/>
              </a:rPr>
              <a:t>2.(</a:t>
            </a:r>
            <a:r>
              <a:rPr lang="en-US" altLang="zh-CN" sz="2800" kern="100" dirty="0" smtClean="0">
                <a:latin typeface="Times New Roman"/>
                <a:ea typeface="华文细黑"/>
              </a:rPr>
              <a:t>2018·</a:t>
            </a:r>
            <a:r>
              <a:rPr lang="zh-CN" altLang="zh-CN" sz="2800" kern="100" dirty="0">
                <a:latin typeface="Times New Roman"/>
                <a:ea typeface="华文细黑"/>
                <a:cs typeface="Times New Roman"/>
              </a:rPr>
              <a:t>恩施</a:t>
            </a:r>
            <a:r>
              <a:rPr lang="en-US" altLang="zh-CN" sz="2800" kern="100" dirty="0">
                <a:latin typeface="Times New Roman"/>
                <a:ea typeface="华文细黑"/>
              </a:rPr>
              <a:t>)</a:t>
            </a:r>
            <a:r>
              <a:rPr lang="zh-CN" altLang="zh-CN" sz="2800" kern="100" dirty="0">
                <a:latin typeface="Times New Roman"/>
                <a:ea typeface="华文细黑"/>
                <a:cs typeface="Times New Roman"/>
              </a:rPr>
              <a:t>在使用天平测物体质量时，把物体放于天平左盘，在右盘加上砝码，经过调节，指针和游码的位置如图所示。则接下来的正确操作是</a:t>
            </a:r>
            <a:r>
              <a:rPr lang="zh-CN"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a:t>
            </a:r>
            <a:endParaRPr lang="zh-CN" altLang="zh-CN" sz="2800" kern="100" dirty="0">
              <a:solidFill>
                <a:srgbClr val="0000FF"/>
              </a:solidFill>
              <a:latin typeface="宋体"/>
              <a:cs typeface="Courier New"/>
            </a:endParaRPr>
          </a:p>
        </p:txBody>
      </p:sp>
      <p:sp>
        <p:nvSpPr>
          <p:cNvPr id="13" name="矩形 12"/>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9" name="圆角矩形 18"/>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a:solidFill>
                  <a:srgbClr val="C00000"/>
                </a:solidFill>
                <a:latin typeface="黑体" pitchFamily="2" charset="-122"/>
              </a:rPr>
              <a:t>答案 </a:t>
            </a:r>
          </a:p>
        </p:txBody>
      </p:sp>
      <p:sp>
        <p:nvSpPr>
          <p:cNvPr id="20"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pic>
        <p:nvPicPr>
          <p:cNvPr id="17413" name="Picture 2" descr="\\李笑影\李笑影\2018科学\科学\2018中考科学\KX247.TIF"/>
          <p:cNvPicPr>
            <a:picLocks noChangeAspect="1" noChangeArrowheads="1"/>
          </p:cNvPicPr>
          <p:nvPr/>
        </p:nvPicPr>
        <p:blipFill>
          <a:blip r:embed="rId2" cstate="print"/>
          <a:srcRect/>
          <a:stretch>
            <a:fillRect/>
          </a:stretch>
        </p:blipFill>
        <p:spPr bwMode="auto">
          <a:xfrm>
            <a:off x="3632200" y="3517900"/>
            <a:ext cx="4926013" cy="1477963"/>
          </a:xfrm>
          <a:prstGeom prst="rect">
            <a:avLst/>
          </a:prstGeom>
          <a:noFill/>
          <a:ln w="9525">
            <a:noFill/>
            <a:miter lim="800000"/>
            <a:headEnd/>
            <a:tailEnd/>
          </a:ln>
        </p:spPr>
      </p:pic>
      <p:sp>
        <p:nvSpPr>
          <p:cNvPr id="21" name="矩形 20"/>
          <p:cNvSpPr>
            <a:spLocks noChangeArrowheads="1"/>
          </p:cNvSpPr>
          <p:nvPr/>
        </p:nvSpPr>
        <p:spPr bwMode="auto">
          <a:xfrm>
            <a:off x="477838" y="5041900"/>
            <a:ext cx="11185525" cy="1360488"/>
          </a:xfrm>
          <a:prstGeom prst="rect">
            <a:avLst/>
          </a:prstGeom>
          <a:noFill/>
          <a:ln w="9525">
            <a:noFill/>
            <a:miter lim="800000"/>
            <a:headEnd/>
            <a:tailEnd/>
          </a:ln>
        </p:spPr>
        <p:txBody>
          <a:bodyPr>
            <a:spAutoFit/>
          </a:bodyPr>
          <a:lstStyle/>
          <a:p>
            <a:pPr marL="266700" indent="-3175" algn="just">
              <a:lnSpc>
                <a:spcPts val="5300"/>
              </a:lnSpc>
              <a:tabLst>
                <a:tab pos="2339975" algn="l"/>
              </a:tabLst>
            </a:pPr>
            <a:r>
              <a:rPr lang="zh-CN" altLang="zh-CN" sz="2800" b="1">
                <a:solidFill>
                  <a:srgbClr val="0000FF"/>
                </a:solidFill>
                <a:latin typeface="Times New Roman" pitchFamily="18" charset="0"/>
                <a:ea typeface="华文细黑" pitchFamily="2" charset="-122"/>
                <a:cs typeface="Times New Roman" pitchFamily="18" charset="0"/>
              </a:rPr>
              <a:t>解析　</a:t>
            </a:r>
            <a:r>
              <a:rPr lang="zh-CN" altLang="zh-CN" sz="2800">
                <a:solidFill>
                  <a:srgbClr val="0000FF"/>
                </a:solidFill>
                <a:latin typeface="Times New Roman" pitchFamily="18" charset="0"/>
                <a:ea typeface="华文细黑" pitchFamily="2" charset="-122"/>
                <a:cs typeface="Times New Roman" pitchFamily="18" charset="0"/>
              </a:rPr>
              <a:t>在右盘加上砝码，经过调节，指针偏向分度盘的左侧，说明左侧质量大，由图可知，已经移动了游码，故应继续向右移动游码。</a:t>
            </a:r>
            <a:endParaRPr lang="zh-CN" altLang="zh-CN" sz="2800">
              <a:solidFill>
                <a:srgbClr val="0000FF"/>
              </a:solidFill>
              <a:latin typeface="宋体" charset="-122"/>
              <a:ea typeface="华文细黑" pitchFamily="2" charset="-122"/>
              <a:cs typeface="Courier New" pitchFamily="49" charset="0"/>
            </a:endParaRPr>
          </a:p>
        </p:txBody>
      </p:sp>
      <p:sp>
        <p:nvSpPr>
          <p:cNvPr id="3" name="矩形 2"/>
          <p:cNvSpPr/>
          <p:nvPr/>
        </p:nvSpPr>
        <p:spPr>
          <a:xfrm>
            <a:off x="1935163" y="2770188"/>
            <a:ext cx="2339975" cy="523875"/>
          </a:xfrm>
          <a:prstGeom prst="rect">
            <a:avLst/>
          </a:prstGeom>
        </p:spPr>
        <p:txBody>
          <a:bodyPr wrap="none">
            <a:spAutoFit/>
          </a:bodyPr>
          <a:lstStyle/>
          <a:p>
            <a:pPr defTabSz="1219140" fontAlgn="auto">
              <a:spcBef>
                <a:spcPts val="0"/>
              </a:spcBef>
              <a:spcAft>
                <a:spcPts val="0"/>
              </a:spcAft>
              <a:defRPr/>
            </a:pPr>
            <a:r>
              <a:rPr lang="zh-CN" altLang="zh-CN" sz="2800" kern="100" dirty="0">
                <a:solidFill>
                  <a:srgbClr val="C00000"/>
                </a:solidFill>
                <a:latin typeface="Times New Roman"/>
                <a:ea typeface="华文细黑"/>
                <a:cs typeface="Times New Roman"/>
              </a:rPr>
              <a:t>向右移动游码</a:t>
            </a:r>
            <a:endParaRPr lang="zh-CN" altLang="en-US" sz="2800" kern="100" dirty="0">
              <a:solidFill>
                <a:srgbClr val="C00000"/>
              </a:solidFill>
              <a:latin typeface="Times New Roman"/>
              <a:ea typeface="华文细黑"/>
              <a:cs typeface="Times New Roman"/>
            </a:endParaRPr>
          </a:p>
        </p:txBody>
      </p:sp>
      <p:sp>
        <p:nvSpPr>
          <p:cNvPr id="22" name="Rectangle 21">
            <a:hlinkClick r:id="rId3" action="ppaction://hlinksldjump"/>
          </p:cNvPr>
          <p:cNvSpPr>
            <a:spLocks noChangeArrowheads="1"/>
          </p:cNvSpPr>
          <p:nvPr/>
        </p:nvSpPr>
        <p:spPr bwMode="auto">
          <a:xfrm>
            <a:off x="1054243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23" name="Rectangle 21">
            <a:hlinkClick r:id="rId4" action="ppaction://hlinksldjump"/>
          </p:cNvPr>
          <p:cNvSpPr>
            <a:spLocks noChangeArrowheads="1"/>
          </p:cNvSpPr>
          <p:nvPr/>
        </p:nvSpPr>
        <p:spPr bwMode="auto">
          <a:xfrm>
            <a:off x="1099590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24" name="Rectangle 21">
            <a:hlinkClick r:id="rId5" action="ppaction://hlinksldjump"/>
          </p:cNvPr>
          <p:cNvSpPr>
            <a:spLocks noChangeArrowheads="1"/>
          </p:cNvSpPr>
          <p:nvPr/>
        </p:nvSpPr>
        <p:spPr bwMode="auto">
          <a:xfrm>
            <a:off x="1144937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550863" y="620713"/>
            <a:ext cx="11066462" cy="4324350"/>
          </a:xfrm>
          <a:prstGeom prst="rect">
            <a:avLst/>
          </a:prstGeom>
          <a:noFill/>
          <a:ln w="9525">
            <a:noFill/>
            <a:miter lim="800000"/>
            <a:headEnd/>
            <a:tailEnd/>
          </a:ln>
        </p:spPr>
        <p:txBody>
          <a:bodyPr>
            <a:spAutoFit/>
          </a:bodyPr>
          <a:lstStyle/>
          <a:p>
            <a:pPr marL="263525" indent="-263525" defTabSz="1219140" fontAlgn="auto">
              <a:lnSpc>
                <a:spcPts val="5500"/>
              </a:lnSpc>
              <a:spcBef>
                <a:spcPts val="0"/>
              </a:spcBef>
              <a:spcAft>
                <a:spcPts val="0"/>
              </a:spcAft>
              <a:defRPr/>
            </a:pPr>
            <a:r>
              <a:rPr lang="en-US" altLang="zh-CN" sz="2800" kern="100" dirty="0">
                <a:latin typeface="Times New Roman"/>
                <a:ea typeface="华文细黑"/>
              </a:rPr>
              <a:t>3.(2017·</a:t>
            </a:r>
            <a:r>
              <a:rPr lang="zh-CN" altLang="zh-CN" sz="2800" kern="100" dirty="0">
                <a:latin typeface="Times New Roman"/>
                <a:ea typeface="华文细黑"/>
                <a:cs typeface="Times New Roman"/>
              </a:rPr>
              <a:t>枣庄</a:t>
            </a:r>
            <a:r>
              <a:rPr lang="en-US" altLang="zh-CN" sz="2800" kern="100" dirty="0">
                <a:latin typeface="Times New Roman"/>
                <a:ea typeface="华文细黑"/>
              </a:rPr>
              <a:t>)</a:t>
            </a:r>
            <a:r>
              <a:rPr lang="zh-CN" altLang="zh-CN" sz="2800" kern="100" dirty="0">
                <a:latin typeface="Times New Roman"/>
                <a:ea typeface="华文细黑"/>
                <a:cs typeface="Times New Roman"/>
              </a:rPr>
              <a:t>在我市科学实验操作考试中，小红抽到的试题是</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测量石块的质量</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。她将天平放在水平桌面上，移动游码至标尺左端的</a:t>
            </a:r>
            <a:endParaRPr lang="en-US" altLang="zh-CN" sz="2800" kern="100" dirty="0">
              <a:latin typeface="Times New Roman"/>
              <a:ea typeface="华文细黑"/>
              <a:cs typeface="Times New Roman"/>
            </a:endParaRPr>
          </a:p>
          <a:p>
            <a:pPr marL="263525" indent="-263525" defTabSz="1219140" fontAlgn="auto">
              <a:lnSpc>
                <a:spcPts val="5500"/>
              </a:lnSpc>
              <a:spcBef>
                <a:spcPts val="0"/>
              </a:spcBef>
              <a:spcAft>
                <a:spcPts val="0"/>
              </a:spcAft>
              <a:defRPr/>
            </a:pPr>
            <a:r>
              <a:rPr lang="en-US" altLang="zh-CN" sz="2800" kern="100" dirty="0">
                <a:latin typeface="Times New Roman"/>
                <a:ea typeface="华文细黑"/>
                <a:cs typeface="Times New Roman"/>
              </a:rPr>
              <a:t>   </a:t>
            </a:r>
            <a:r>
              <a:rPr lang="zh-CN"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处，若此时指针偏向中央刻度线的左侧，她应将平衡螺母向</a:t>
            </a:r>
            <a:r>
              <a:rPr lang="zh-CN" altLang="zh-CN" sz="2800" u="sng" kern="100" dirty="0">
                <a:latin typeface="Times New Roman"/>
                <a:ea typeface="华文细黑"/>
                <a:cs typeface="Times New Roman"/>
              </a:rPr>
              <a:t>　　　　</a:t>
            </a:r>
            <a:r>
              <a:rPr lang="zh-CN" altLang="zh-CN" sz="2800" kern="100" dirty="0">
                <a:latin typeface="Times New Roman"/>
                <a:ea typeface="华文细黑"/>
                <a:cs typeface="Times New Roman"/>
              </a:rPr>
              <a:t>调节，直到天平平衡。测量时，小红将石块放在天平左盘，右盘加减砝码，并移动游码的位置，天平平衡时砝码使用情况和游码位置如图所示，则石块的质量为</a:t>
            </a:r>
            <a:r>
              <a:rPr lang="zh-CN" altLang="zh-CN" sz="2800" u="sng" kern="100" dirty="0">
                <a:latin typeface="Times New Roman"/>
                <a:ea typeface="华文细黑"/>
                <a:cs typeface="Times New Roman"/>
              </a:rPr>
              <a:t>　　　　</a:t>
            </a:r>
            <a:r>
              <a:rPr lang="en-US" altLang="zh-CN" sz="2800" kern="100" dirty="0">
                <a:latin typeface="Times New Roman"/>
                <a:ea typeface="华文细黑"/>
              </a:rPr>
              <a:t>g</a:t>
            </a:r>
            <a:r>
              <a:rPr lang="zh-CN" altLang="zh-CN" sz="2800" kern="100" dirty="0">
                <a:latin typeface="Times New Roman"/>
                <a:ea typeface="华文细黑"/>
                <a:cs typeface="Times New Roman"/>
              </a:rPr>
              <a:t>。</a:t>
            </a:r>
            <a:endParaRPr lang="zh-CN" altLang="zh-CN" sz="2800" kern="100" dirty="0">
              <a:latin typeface="宋体"/>
              <a:cs typeface="Courier New"/>
            </a:endParaRPr>
          </a:p>
        </p:txBody>
      </p:sp>
      <p:sp>
        <p:nvSpPr>
          <p:cNvPr id="14" name="矩形 13"/>
          <p:cNvSpPr/>
          <p:nvPr/>
        </p:nvSpPr>
        <p:spPr>
          <a:xfrm>
            <a:off x="0" y="6664325"/>
            <a:ext cx="12195175" cy="193675"/>
          </a:xfrm>
          <a:prstGeom prst="rect">
            <a:avLst/>
          </a:prstGeom>
          <a:solidFill>
            <a:schemeClr val="accent5">
              <a:lumMod val="60000"/>
              <a:lumOff val="4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defTabSz="1219140" fontAlgn="auto">
              <a:lnSpc>
                <a:spcPct val="150000"/>
              </a:lnSpc>
              <a:spcBef>
                <a:spcPts val="0"/>
              </a:spcBef>
              <a:spcAft>
                <a:spcPts val="0"/>
              </a:spcAft>
              <a:defRPr/>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圆角矩形 10"/>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zh-CN" altLang="en-US" sz="1400" dirty="0">
                <a:solidFill>
                  <a:srgbClr val="C00000"/>
                </a:solidFill>
                <a:latin typeface="黑体" pitchFamily="2" charset="-122"/>
              </a:rPr>
              <a:t>答案 </a:t>
            </a:r>
          </a:p>
        </p:txBody>
      </p:sp>
      <p:sp>
        <p:nvSpPr>
          <p:cNvPr id="3" name="圆角矩形 10"/>
          <p:cNvSpPr/>
          <p:nvPr/>
        </p:nvSpPr>
        <p:spPr>
          <a:xfrm>
            <a:off x="104870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defTabSz="1219140" fontAlgn="auto">
              <a:spcBef>
                <a:spcPts val="0"/>
              </a:spcBef>
              <a:spcAft>
                <a:spcPts val="0"/>
              </a:spcAft>
              <a:defRPr/>
            </a:pPr>
            <a:r>
              <a:rPr lang="zh-CN" altLang="en-US" sz="1400" dirty="0">
                <a:solidFill>
                  <a:srgbClr val="C00000"/>
                </a:solidFill>
                <a:latin typeface="黑体" pitchFamily="49" charset="-122"/>
              </a:rPr>
              <a:t>解析</a:t>
            </a:r>
          </a:p>
        </p:txBody>
      </p:sp>
      <p:pic>
        <p:nvPicPr>
          <p:cNvPr id="75781" name="Picture 2" descr="\\李笑影\李笑影\2018科学\科学\2018中考科学\KX248.TIF"/>
          <p:cNvPicPr>
            <a:picLocks noChangeAspect="1" noChangeArrowheads="1"/>
          </p:cNvPicPr>
          <p:nvPr/>
        </p:nvPicPr>
        <p:blipFill>
          <a:blip r:embed="rId2" cstate="print"/>
          <a:srcRect/>
          <a:stretch>
            <a:fillRect/>
          </a:stretch>
        </p:blipFill>
        <p:spPr bwMode="auto">
          <a:xfrm>
            <a:off x="8759825" y="4354513"/>
            <a:ext cx="2709863" cy="2171700"/>
          </a:xfrm>
          <a:prstGeom prst="rect">
            <a:avLst/>
          </a:prstGeom>
          <a:noFill/>
          <a:ln w="9525">
            <a:noFill/>
            <a:miter lim="800000"/>
            <a:headEnd/>
            <a:tailEnd/>
          </a:ln>
        </p:spPr>
      </p:pic>
      <p:sp>
        <p:nvSpPr>
          <p:cNvPr id="13" name="Rectangle 21">
            <a:hlinkClick r:id="rId3" action="ppaction://hlinksldjump"/>
          </p:cNvPr>
          <p:cNvSpPr>
            <a:spLocks noChangeArrowheads="1"/>
          </p:cNvSpPr>
          <p:nvPr/>
        </p:nvSpPr>
        <p:spPr bwMode="auto">
          <a:xfrm>
            <a:off x="10542438"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5" name="Rectangle 21">
            <a:hlinkClick r:id="rId4" action="ppaction://hlinksldjump"/>
          </p:cNvPr>
          <p:cNvSpPr>
            <a:spLocks noChangeArrowheads="1"/>
          </p:cNvSpPr>
          <p:nvPr/>
        </p:nvSpPr>
        <p:spPr bwMode="auto">
          <a:xfrm>
            <a:off x="1099590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6" name="Rectangle 21">
            <a:hlinkClick r:id="rId5" action="ppaction://hlinksldjump"/>
          </p:cNvPr>
          <p:cNvSpPr>
            <a:spLocks noChangeArrowheads="1"/>
          </p:cNvSpPr>
          <p:nvPr/>
        </p:nvSpPr>
        <p:spPr bwMode="auto">
          <a:xfrm>
            <a:off x="11449379" y="64468"/>
            <a:ext cx="396000" cy="575867"/>
          </a:xfrm>
          <a:prstGeom prst="rect">
            <a:avLst/>
          </a:prstGeom>
          <a:noFill/>
          <a:ln>
            <a:noFill/>
          </a:ln>
          <a:effectLst/>
          <a:extLst/>
        </p:spPr>
        <p:txBody>
          <a:bodyPr wrap="none" lIns="121898" tIns="60948" rIns="121898" bIns="60948" anchor="ctr"/>
          <a:lstStyle/>
          <a:p>
            <a:pPr algn="ctr" defTabSz="914400" fontAlgn="auto">
              <a:spcBef>
                <a:spcPts val="0"/>
              </a:spcBef>
              <a:spcAft>
                <a:spcPts val="0"/>
              </a:spcAft>
              <a:defRPr/>
            </a:pPr>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6293</TotalTime>
  <Words>2456</Words>
  <Application>Microsoft Office PowerPoint</Application>
  <PresentationFormat>自定义</PresentationFormat>
  <Paragraphs>623</Paragraphs>
  <Slides>61</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77" baseType="lpstr">
      <vt:lpstr>Arial</vt:lpstr>
      <vt:lpstr>宋体</vt:lpstr>
      <vt:lpstr>黑体</vt:lpstr>
      <vt:lpstr>Times New Roman</vt:lpstr>
      <vt:lpstr>微软雅黑</vt:lpstr>
      <vt:lpstr>华文细黑</vt:lpstr>
      <vt:lpstr>Courier New</vt:lpstr>
      <vt:lpstr>Broadway</vt:lpstr>
      <vt:lpstr>楷体</vt:lpstr>
      <vt:lpstr>经典繁仿黑</vt:lpstr>
      <vt:lpstr>Symbol</vt:lpstr>
      <vt:lpstr>IPAPANNEW</vt:lpstr>
      <vt:lpstr>Arial Black</vt:lpstr>
      <vt:lpstr>Calibri</vt:lpstr>
      <vt:lpstr>6_Office 主题</vt:lpstr>
      <vt:lpstr>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1563</cp:revision>
  <dcterms:created xsi:type="dcterms:W3CDTF">2014-11-27T01:03:08Z</dcterms:created>
  <dcterms:modified xsi:type="dcterms:W3CDTF">2018-08-29T12:01:48Z</dcterms:modified>
</cp:coreProperties>
</file>