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8"/>
  </p:notesMasterIdLst>
  <p:sldIdLst>
    <p:sldId id="649" r:id="rId4"/>
    <p:sldId id="651" r:id="rId5"/>
    <p:sldId id="652" r:id="rId6"/>
    <p:sldId id="653" r:id="rId7"/>
    <p:sldId id="673" r:id="rId8"/>
    <p:sldId id="674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2" r:id="rId17"/>
    <p:sldId id="663" r:id="rId18"/>
    <p:sldId id="664" r:id="rId19"/>
    <p:sldId id="665" r:id="rId20"/>
    <p:sldId id="666" r:id="rId21"/>
    <p:sldId id="667" r:id="rId22"/>
    <p:sldId id="668" r:id="rId23"/>
    <p:sldId id="669" r:id="rId24"/>
    <p:sldId id="670" r:id="rId25"/>
    <p:sldId id="671" r:id="rId26"/>
    <p:sldId id="67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990000"/>
    <a:srgbClr val="0066FF"/>
    <a:srgbClr val="333300"/>
    <a:srgbClr val="007A77"/>
    <a:srgbClr val="007AC7"/>
    <a:srgbClr val="0014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7774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48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BFB617-CA02-4D59-B8E6-15DA3D4AE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85B77E5A-D140-447A-8960-F8D4E1486CBD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2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79B252A8-9F61-4134-9021-2429CAC24836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5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9156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C90AC1AE-17CC-4378-AB07-B16FB58F1EA1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7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224FE620-0666-44B4-90ED-393D9627AFEF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11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7348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5519678D-D84B-48D5-BE62-093E43A73310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13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0420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5EA8473E-9242-4F1F-AC1E-68ED9A45D311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15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66838" y="1138238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1038" y="4395788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8612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Char char="•"/>
            </a:pPr>
            <a:fld id="{01057AA0-9A33-41E9-BCB5-8AF7E1F8CFF6}" type="slidenum">
              <a:rPr lang="zh-CN" altLang="en-US">
                <a:latin typeface="Calibri" pitchFamily="34" charset="0"/>
              </a:rPr>
              <a:pPr algn="r">
                <a:buFont typeface="Arial" charset="0"/>
                <a:buChar char="•"/>
              </a:pPr>
              <a:t>22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4C1D-4254-4792-A413-9260A8F60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1838-9598-4F4B-AD53-982F74255A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5A41-0FD2-482F-B2A3-47DE1374C7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6E0F-D98A-4C37-ABE3-EC2C5BC19B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5723C-05D6-4557-9760-C550A6F012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17C2-078A-4026-90E1-4F3A7F5B92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75E7-0CB9-4803-A9FC-F7F728DAA6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40AA-85E5-4948-AD72-CCE946D038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6626-8CB9-4BE3-8BFB-62685625F7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14A2-2CA6-4C41-B562-A3D6D6B94E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F89B-0EFC-439E-AA9D-A806587A34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FEC9-8108-41F0-9613-8F16F92A3F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5665-76F5-483F-B815-9DD79411BD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3239-B215-47AC-A13B-29CE12E92E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7A8D-4C1C-4ED5-BD95-D42C08FBA8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8E74-0A1F-41F0-8141-C561F511E4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FA01-2A51-472D-B65A-874022F691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0DAF-DEFA-429C-8526-3A4EC252D8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9363-6E18-4A68-9867-E55A897BD9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3EE1-B7A9-4078-B286-C8A0292D9B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3B42-2352-4BA0-88F0-CDD9260A8B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537C-7F3E-4FD1-9A27-1A10CA5777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DAE1-5D0A-4370-820B-33D90F6BB6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951A-AE19-41D0-8BB5-2342620B4F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F0C1-DB25-4026-94EC-334F458B34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04D4-3CE1-4BC3-BB77-13F7D394AE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E76D-DD53-43EF-ACB9-EEE28DB67B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3A73-8755-4BA5-A896-E160B1C45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3172-B4C9-4F87-AE13-8F087EBF0D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77E8-5B0B-4A54-9621-C825257450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307D-6ADD-46FB-A054-D50908EADA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8225-8F13-4A91-8B0C-FB39DDF081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64F0-03E2-47EB-AD08-53AF040771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C117-4F19-4BD5-89C4-8BA5163366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0AE3A1-47F2-4A27-A0EB-37AD03F389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Rot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31F032-D45C-4DCD-BDEB-5011392E35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Rot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3CCC659-AC89-4629-896C-8AC58996F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组合 6"/>
          <p:cNvGrpSpPr>
            <a:grpSpLocks/>
          </p:cNvGrpSpPr>
          <p:nvPr/>
        </p:nvGrpSpPr>
        <p:grpSpPr bwMode="auto">
          <a:xfrm>
            <a:off x="169863" y="615950"/>
            <a:ext cx="3743325" cy="576263"/>
            <a:chOff x="283" y="918"/>
            <a:chExt cx="5895" cy="908"/>
          </a:xfrm>
        </p:grpSpPr>
        <p:pic>
          <p:nvPicPr>
            <p:cNvPr id="39943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Text Box 3"/>
            <p:cNvSpPr txBox="1">
              <a:spLocks noChangeArrowheads="1"/>
            </p:cNvSpPr>
            <p:nvPr/>
          </p:nvSpPr>
          <p:spPr bwMode="auto">
            <a:xfrm>
              <a:off x="283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39945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2700" y="6046788"/>
            <a:ext cx="9131300" cy="303212"/>
          </a:xfrm>
          <a:prstGeom prst="rect">
            <a:avLst/>
          </a:prstGeom>
          <a:solidFill>
            <a:srgbClr val="808000">
              <a:alpha val="4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571500" y="1928813"/>
            <a:ext cx="7953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3200" b="1">
                <a:solidFill>
                  <a:srgbClr val="007077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zh-CN" altLang="zh-CN" sz="4400" b="1">
              <a:solidFill>
                <a:srgbClr val="007077"/>
              </a:solidFill>
            </a:endParaRPr>
          </a:p>
          <a:p>
            <a:pPr eaLnBrk="0" hangingPunct="0">
              <a:buFont typeface="Arial" charset="0"/>
              <a:buNone/>
            </a:pPr>
            <a:endParaRPr lang="zh-CN" altLang="en-US" sz="2000">
              <a:solidFill>
                <a:srgbClr val="007077"/>
              </a:solidFill>
            </a:endParaRPr>
          </a:p>
        </p:txBody>
      </p:sp>
      <p:pic>
        <p:nvPicPr>
          <p:cNvPr id="39941" name="图片 1"/>
          <p:cNvPicPr>
            <a:picLocks noChangeAspect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298450" y="1193800"/>
            <a:ext cx="30924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3"/>
          <p:cNvSpPr txBox="1">
            <a:spLocks noChangeArrowheads="1"/>
          </p:cNvSpPr>
          <p:nvPr/>
        </p:nvSpPr>
        <p:spPr bwMode="auto">
          <a:xfrm>
            <a:off x="3779838" y="1071563"/>
            <a:ext cx="536416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义务教育教科书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  <a:p>
            <a:pPr eaLnBrk="0" hangingPunct="0"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（人教版）八年级物理下册</a:t>
            </a:r>
            <a:endParaRPr lang="en-US" altLang="zh-CN" sz="24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>
              <a:lnSpc>
                <a:spcPts val="3500"/>
              </a:lnSpc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       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  <a:p>
            <a:pPr eaLnBrk="0" hangingPunct="0">
              <a:lnSpc>
                <a:spcPts val="4000"/>
              </a:lnSpc>
              <a:buFont typeface="Arial" charset="0"/>
              <a:buNone/>
            </a:pPr>
            <a:endParaRPr lang="en-US" altLang="zh-CN" sz="1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ts val="4000"/>
              </a:lnSpc>
              <a:buFont typeface="Arial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微软雅黑" pitchFamily="34" charset="-122"/>
              </a:rPr>
              <a:t>  </a:t>
            </a:r>
            <a:r>
              <a:rPr lang="zh-CN" altLang="en-US" sz="4400" b="1">
                <a:solidFill>
                  <a:srgbClr val="FF0000"/>
                </a:solidFill>
                <a:latin typeface="华文琥珀"/>
                <a:ea typeface="华文琥珀"/>
                <a:cs typeface="华文琥珀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华文琥珀"/>
                <a:ea typeface="华文琥珀"/>
                <a:cs typeface="华文琥珀"/>
              </a:rPr>
              <a:t>第十一章 功与机械能</a:t>
            </a:r>
          </a:p>
          <a:p>
            <a:pPr eaLnBrk="0" hangingPunct="0">
              <a:lnSpc>
                <a:spcPts val="4000"/>
              </a:lnSpc>
              <a:buFont typeface="Arial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琥珀"/>
                <a:ea typeface="华文琥珀"/>
                <a:cs typeface="华文琥珀"/>
              </a:rPr>
              <a:t>        第一节 功</a:t>
            </a:r>
            <a:endParaRPr lang="en-US" altLang="zh-CN" sz="4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buFont typeface="Arial" charset="0"/>
              <a:buNone/>
            </a:pPr>
            <a:r>
              <a:rPr lang="zh-CN" altLang="en-US" sz="3200">
                <a:solidFill>
                  <a:srgbClr val="0000FF"/>
                </a:solidFill>
                <a:latin typeface="微软雅黑" pitchFamily="34" charset="-122"/>
              </a:rPr>
              <a:t>              </a:t>
            </a:r>
            <a:endParaRPr lang="en-US" altLang="zh-CN" sz="3200">
              <a:solidFill>
                <a:srgbClr val="0000FF"/>
              </a:solidFill>
              <a:latin typeface="微软雅黑" pitchFamily="34" charset="-122"/>
            </a:endParaRPr>
          </a:p>
          <a:p>
            <a:pPr eaLnBrk="0" hangingPunct="0">
              <a:buFont typeface="Arial" charset="0"/>
              <a:buNone/>
            </a:pPr>
            <a:endParaRPr lang="zh-CN" altLang="en-US" sz="1000"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  通辽二中</a:t>
            </a:r>
            <a:r>
              <a:rPr lang="en-US" altLang="zh-CN" sz="1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400" b="1">
                <a:solidFill>
                  <a:srgbClr val="1A1513"/>
                </a:solidFill>
                <a:latin typeface="楷体" pitchFamily="49" charset="-122"/>
                <a:ea typeface="楷体" pitchFamily="49" charset="-122"/>
              </a:rPr>
              <a:t>其力木格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0"/>
          <p:cNvSpPr>
            <a:spLocks noChangeAspect="1" noChangeArrowheads="1" noTextEdit="1"/>
          </p:cNvSpPr>
          <p:nvPr/>
        </p:nvSpPr>
        <p:spPr bwMode="auto">
          <a:xfrm flipH="1">
            <a:off x="4981575" y="2930525"/>
            <a:ext cx="9683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26" name="Text Box 53"/>
          <p:cNvSpPr txBox="1">
            <a:spLocks noChangeArrowheads="1"/>
          </p:cNvSpPr>
          <p:nvPr/>
        </p:nvSpPr>
        <p:spPr bwMode="auto">
          <a:xfrm>
            <a:off x="4713288" y="3354388"/>
            <a:ext cx="8588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Arial" charset="0"/>
              <a:buNone/>
            </a:pPr>
            <a:r>
              <a:rPr lang="zh-CN" altLang="en-US" b="1">
                <a:solidFill>
                  <a:schemeClr val="bg1"/>
                </a:solidFill>
                <a:latin typeface="宋体" charset="-122"/>
              </a:rPr>
              <a:t>难</a:t>
            </a:r>
          </a:p>
          <a:p>
            <a:pPr>
              <a:lnSpc>
                <a:spcPct val="135000"/>
              </a:lnSpc>
              <a:buFont typeface="Arial" charset="0"/>
              <a:buNone/>
            </a:pPr>
            <a:r>
              <a:rPr lang="zh-CN" altLang="en-US" b="1">
                <a:solidFill>
                  <a:schemeClr val="bg1"/>
                </a:solidFill>
                <a:latin typeface="宋体" charset="-122"/>
              </a:rPr>
              <a:t>点</a:t>
            </a:r>
          </a:p>
        </p:txBody>
      </p:sp>
      <p:sp>
        <p:nvSpPr>
          <p:cNvPr id="52227" name="AutoShape 55"/>
          <p:cNvSpPr>
            <a:spLocks noChangeAspect="1" noChangeArrowheads="1" noTextEdit="1"/>
          </p:cNvSpPr>
          <p:nvPr/>
        </p:nvSpPr>
        <p:spPr bwMode="auto">
          <a:xfrm flipH="1">
            <a:off x="446088" y="2930525"/>
            <a:ext cx="9683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2560638" y="484188"/>
            <a:ext cx="3240087" cy="1443037"/>
            <a:chOff x="0" y="0"/>
            <a:chExt cx="1926" cy="937"/>
          </a:xfrm>
          <a:solidFill>
            <a:srgbClr val="0000FF"/>
          </a:solidFill>
        </p:grpSpPr>
        <p:sp>
          <p:nvSpPr>
            <p:cNvPr id="14359" name="Oval 3"/>
            <p:cNvSpPr>
              <a:spLocks noChangeArrowheads="1"/>
            </p:cNvSpPr>
            <p:nvPr/>
          </p:nvSpPr>
          <p:spPr bwMode="auto">
            <a:xfrm>
              <a:off x="21" y="30"/>
              <a:ext cx="1905" cy="90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+mn-lt"/>
                <a:ea typeface="+mn-ea"/>
              </a:endParaRPr>
            </a:p>
          </p:txBody>
        </p:sp>
        <p:sp>
          <p:nvSpPr>
            <p:cNvPr id="14360" name="Oval 4"/>
            <p:cNvSpPr>
              <a:spLocks noChangeArrowheads="1"/>
            </p:cNvSpPr>
            <p:nvPr/>
          </p:nvSpPr>
          <p:spPr bwMode="auto">
            <a:xfrm>
              <a:off x="0" y="0"/>
              <a:ext cx="1905" cy="90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+mn-lt"/>
                <a:ea typeface="+mn-ea"/>
              </a:endParaRPr>
            </a:p>
          </p:txBody>
        </p:sp>
      </p:grp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700338" y="549275"/>
            <a:ext cx="2900362" cy="1325563"/>
          </a:xfrm>
          <a:prstGeom prst="ellipse">
            <a:avLst/>
          </a:prstGeom>
          <a:gradFill rotWithShape="1">
            <a:gsLst>
              <a:gs pos="0">
                <a:srgbClr val="576869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2771775" y="620713"/>
            <a:ext cx="2692400" cy="1209675"/>
          </a:xfrm>
          <a:prstGeom prst="ellipse">
            <a:avLst/>
          </a:prstGeom>
          <a:solidFill>
            <a:srgbClr val="FF0000">
              <a:alpha val="47842"/>
            </a:srgbClr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2987675" y="692150"/>
            <a:ext cx="2370138" cy="979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53998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2987675" y="7651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宋体" charset="-122"/>
              </a:rPr>
              <a:t> </a:t>
            </a:r>
            <a:r>
              <a:rPr lang="zh-CN" altLang="zh-CN" sz="4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重难点</a:t>
            </a:r>
          </a:p>
        </p:txBody>
      </p:sp>
      <p:sp>
        <p:nvSpPr>
          <p:cNvPr id="24" name="未知"/>
          <p:cNvSpPr>
            <a:spLocks noChangeArrowheads="1"/>
          </p:cNvSpPr>
          <p:nvPr/>
        </p:nvSpPr>
        <p:spPr bwMode="auto">
          <a:xfrm rot="-517397">
            <a:off x="3276600" y="1628775"/>
            <a:ext cx="711200" cy="123031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未知"/>
          <p:cNvSpPr>
            <a:spLocks noChangeArrowheads="1"/>
          </p:cNvSpPr>
          <p:nvPr/>
        </p:nvSpPr>
        <p:spPr bwMode="auto">
          <a:xfrm rot="1643084" flipH="1">
            <a:off x="4427538" y="1700213"/>
            <a:ext cx="1143000" cy="9144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40"/>
          <p:cNvGrpSpPr>
            <a:grpSpLocks/>
          </p:cNvGrpSpPr>
          <p:nvPr/>
        </p:nvGrpSpPr>
        <p:grpSpPr bwMode="auto">
          <a:xfrm>
            <a:off x="179388" y="2492375"/>
            <a:ext cx="3636962" cy="1955800"/>
            <a:chOff x="214282" y="3286125"/>
            <a:chExt cx="4143404" cy="1500198"/>
          </a:xfrm>
        </p:grpSpPr>
        <p:sp>
          <p:nvSpPr>
            <p:cNvPr id="33" name="圆角矩形 32"/>
            <p:cNvSpPr/>
            <p:nvPr/>
          </p:nvSpPr>
          <p:spPr>
            <a:xfrm>
              <a:off x="214282" y="3286125"/>
              <a:ext cx="4143404" cy="1500198"/>
            </a:xfrm>
            <a:prstGeom prst="round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6654" name="TextBox 31"/>
            <p:cNvSpPr txBox="1">
              <a:spLocks noChangeArrowheads="1"/>
            </p:cNvSpPr>
            <p:nvPr/>
          </p:nvSpPr>
          <p:spPr bwMode="auto">
            <a:xfrm>
              <a:off x="395138" y="3428595"/>
              <a:ext cx="3716584" cy="124691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pPr latinLnBrk="1">
                <a:lnSpc>
                  <a:spcPts val="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  <a:r>
                <a:rPr lang="zh-CN" altLang="en-US" sz="2000" b="1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：</a:t>
              </a:r>
            </a:p>
            <a:p>
              <a:pPr latinLnBrk="1">
                <a:lnSpc>
                  <a:spcPts val="4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1.</a:t>
              </a:r>
              <a:r>
                <a:rPr lang="zh-CN" altLang="en-US" sz="2000" b="1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做功的两个必要因素</a:t>
              </a:r>
            </a:p>
            <a:p>
              <a:pPr latinLnBrk="1">
                <a:lnSpc>
                  <a:spcPts val="4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2.</a:t>
              </a:r>
              <a:r>
                <a:rPr lang="zh-CN" altLang="en-US" sz="2000" b="1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能利用公式进行简单计算</a:t>
              </a:r>
            </a:p>
          </p:txBody>
        </p:sp>
      </p:grpSp>
      <p:grpSp>
        <p:nvGrpSpPr>
          <p:cNvPr id="4" name="组合 38"/>
          <p:cNvGrpSpPr>
            <a:grpSpLocks/>
          </p:cNvGrpSpPr>
          <p:nvPr/>
        </p:nvGrpSpPr>
        <p:grpSpPr bwMode="auto">
          <a:xfrm>
            <a:off x="4895850" y="2276475"/>
            <a:ext cx="4248150" cy="2736850"/>
            <a:chOff x="4643438" y="3357562"/>
            <a:chExt cx="4143404" cy="1500198"/>
          </a:xfrm>
        </p:grpSpPr>
        <p:sp>
          <p:nvSpPr>
            <p:cNvPr id="37" name="圆角矩形 36"/>
            <p:cNvSpPr/>
            <p:nvPr/>
          </p:nvSpPr>
          <p:spPr>
            <a:xfrm>
              <a:off x="4643438" y="3357562"/>
              <a:ext cx="4143404" cy="1500198"/>
            </a:xfrm>
            <a:prstGeom prst="round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6652" name="TextBox 37"/>
            <p:cNvSpPr txBox="1">
              <a:spLocks noChangeArrowheads="1"/>
            </p:cNvSpPr>
            <p:nvPr/>
          </p:nvSpPr>
          <p:spPr bwMode="auto">
            <a:xfrm>
              <a:off x="4857111" y="3501143"/>
              <a:ext cx="3681994" cy="116952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pPr latinLnBrk="1">
                <a:lnSpc>
                  <a:spcPts val="4000"/>
                </a:lnSpc>
                <a:buFont typeface="Arial" charset="0"/>
                <a:buNone/>
              </a:pPr>
              <a:r>
                <a:rPr lang="zh-CN" altLang="en-US" sz="2000" b="1">
                  <a:solidFill>
                    <a:srgbClr val="001D32"/>
                  </a:solidFill>
                  <a:latin typeface="微软雅黑" pitchFamily="34" charset="-122"/>
                  <a:ea typeface="微软雅黑" pitchFamily="34" charset="-122"/>
                </a:rPr>
                <a:t>难点</a:t>
              </a:r>
              <a:r>
                <a:rPr lang="zh-CN" altLang="en-US" sz="2000" b="1">
                  <a:solidFill>
                    <a:srgbClr val="001D32"/>
                  </a:solidFill>
                  <a:latin typeface="Calibri" pitchFamily="34" charset="0"/>
                </a:rPr>
                <a:t>：</a:t>
              </a:r>
            </a:p>
            <a:p>
              <a:pPr latinLnBrk="1">
                <a:lnSpc>
                  <a:spcPts val="4000"/>
                </a:lnSpc>
                <a:buFont typeface="Arial" charset="0"/>
                <a:buNone/>
              </a:pPr>
              <a:r>
                <a:rPr lang="en-US" altLang="zh-CN" sz="2000" b="1">
                  <a:solidFill>
                    <a:srgbClr val="001D32"/>
                  </a:solidFill>
                </a:rPr>
                <a:t>1.</a:t>
              </a:r>
              <a:r>
                <a:rPr lang="zh-CN" altLang="en-US" sz="2000" b="1">
                  <a:solidFill>
                    <a:srgbClr val="001D32"/>
                  </a:solidFill>
                </a:rPr>
                <a:t>明确力学中功的含义</a:t>
              </a:r>
            </a:p>
            <a:p>
              <a:pPr latinLnBrk="1">
                <a:lnSpc>
                  <a:spcPts val="4000"/>
                </a:lnSpc>
                <a:buFont typeface="Arial" charset="0"/>
                <a:buNone/>
              </a:pPr>
              <a:r>
                <a:rPr lang="en-US" altLang="zh-CN" sz="2000" b="1">
                  <a:solidFill>
                    <a:srgbClr val="001D32"/>
                  </a:solidFill>
                </a:rPr>
                <a:t>2.</a:t>
              </a:r>
              <a:r>
                <a:rPr lang="zh-CN" altLang="en-US" sz="2000" b="1">
                  <a:solidFill>
                    <a:srgbClr val="001D32"/>
                  </a:solidFill>
                </a:rPr>
                <a:t>判断力是否对物体做功，</a:t>
              </a:r>
              <a:r>
                <a:rPr lang="zh-CN" altLang="en-US" sz="2000" b="1">
                  <a:solidFill>
                    <a:srgbClr val="001414"/>
                  </a:solidFill>
                </a:rPr>
                <a:t>各个力做功的计算 </a:t>
              </a:r>
            </a:p>
          </p:txBody>
        </p:sp>
      </p:grpSp>
      <p:grpSp>
        <p:nvGrpSpPr>
          <p:cNvPr id="5" name="组合 50"/>
          <p:cNvGrpSpPr>
            <a:grpSpLocks/>
          </p:cNvGrpSpPr>
          <p:nvPr/>
        </p:nvGrpSpPr>
        <p:grpSpPr bwMode="auto">
          <a:xfrm>
            <a:off x="1979613" y="4652963"/>
            <a:ext cx="4629150" cy="1331912"/>
            <a:chOff x="2428860" y="4786322"/>
            <a:chExt cx="4143404" cy="1785950"/>
          </a:xfrm>
        </p:grpSpPr>
        <p:sp>
          <p:nvSpPr>
            <p:cNvPr id="48" name="椭圆 47"/>
            <p:cNvSpPr/>
            <p:nvPr/>
          </p:nvSpPr>
          <p:spPr>
            <a:xfrm>
              <a:off x="2428860" y="4786322"/>
              <a:ext cx="4143404" cy="1785950"/>
            </a:xfrm>
            <a:prstGeom prst="ellipse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 latinLnBrk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 noProof="1"/>
            </a:p>
          </p:txBody>
        </p:sp>
        <p:sp>
          <p:nvSpPr>
            <p:cNvPr id="50" name="椭圆 49"/>
            <p:cNvSpPr/>
            <p:nvPr/>
          </p:nvSpPr>
          <p:spPr>
            <a:xfrm>
              <a:off x="2785511" y="4928942"/>
              <a:ext cx="3430102" cy="150071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52247" name="TextBox 48"/>
            <p:cNvSpPr txBox="1">
              <a:spLocks noChangeArrowheads="1"/>
            </p:cNvSpPr>
            <p:nvPr/>
          </p:nvSpPr>
          <p:spPr bwMode="auto">
            <a:xfrm>
              <a:off x="2840302" y="5215359"/>
              <a:ext cx="3422812" cy="72357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lnSpc>
                  <a:spcPts val="3500"/>
                </a:lnSpc>
                <a:buFont typeface="Arial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关键</a:t>
              </a:r>
              <a:r>
                <a:rPr lang="en-US" altLang="zh-CN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: </a:t>
              </a:r>
              <a:r>
                <a:rPr lang="zh-CN" altLang="en-US" sz="20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理解做功的两个必要因素</a:t>
              </a:r>
            </a:p>
          </p:txBody>
        </p:sp>
      </p:grpSp>
      <p:grpSp>
        <p:nvGrpSpPr>
          <p:cNvPr id="52238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2243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2239" name="组合 8"/>
          <p:cNvGrpSpPr>
            <a:grpSpLocks/>
          </p:cNvGrpSpPr>
          <p:nvPr/>
        </p:nvGrpSpPr>
        <p:grpSpPr bwMode="auto">
          <a:xfrm>
            <a:off x="6350" y="-20638"/>
            <a:ext cx="3743325" cy="581026"/>
            <a:chOff x="283" y="911"/>
            <a:chExt cx="5895" cy="915"/>
          </a:xfrm>
        </p:grpSpPr>
        <p:pic>
          <p:nvPicPr>
            <p:cNvPr id="52240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1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2242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1763713" y="2060575"/>
            <a:ext cx="5545137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四、教学模式  </a:t>
            </a:r>
            <a:endParaRPr lang="zh-CN" altLang="en-US" sz="6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250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3251" name="组合 6"/>
          <p:cNvGrpSpPr>
            <a:grpSpLocks/>
          </p:cNvGrpSpPr>
          <p:nvPr/>
        </p:nvGrpSpPr>
        <p:grpSpPr bwMode="auto">
          <a:xfrm>
            <a:off x="61913" y="414338"/>
            <a:ext cx="3743325" cy="581025"/>
            <a:chOff x="283" y="911"/>
            <a:chExt cx="5895" cy="915"/>
          </a:xfrm>
        </p:grpSpPr>
        <p:pic>
          <p:nvPicPr>
            <p:cNvPr id="53252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3254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"/>
          <p:cNvSpPr>
            <a:spLocks noChangeArrowheads="1"/>
          </p:cNvSpPr>
          <p:nvPr/>
        </p:nvSpPr>
        <p:spPr bwMode="auto">
          <a:xfrm>
            <a:off x="611188" y="1196975"/>
            <a:ext cx="8001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基于课程标准的“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高质高效</a:t>
            </a: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”课堂教学模式</a:t>
            </a:r>
          </a:p>
        </p:txBody>
      </p:sp>
      <p:sp>
        <p:nvSpPr>
          <p:cNvPr id="55298" name="圆角矩形 6"/>
          <p:cNvSpPr>
            <a:spLocks noChangeArrowheads="1"/>
          </p:cNvSpPr>
          <p:nvPr/>
        </p:nvSpPr>
        <p:spPr bwMode="auto">
          <a:xfrm>
            <a:off x="250825" y="2060575"/>
            <a:ext cx="8643938" cy="29289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2060575"/>
            <a:ext cx="7921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情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境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导入</a:t>
            </a:r>
          </a:p>
        </p:txBody>
      </p:sp>
      <p:cxnSp>
        <p:nvCxnSpPr>
          <p:cNvPr id="10" name="直接箭头连接符 9"/>
          <p:cNvCxnSpPr>
            <a:cxnSpLocks noChangeShapeType="1"/>
          </p:cNvCxnSpPr>
          <p:nvPr/>
        </p:nvCxnSpPr>
        <p:spPr bwMode="auto">
          <a:xfrm>
            <a:off x="1835150" y="3284538"/>
            <a:ext cx="571500" cy="158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71775" y="2133600"/>
            <a:ext cx="863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合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作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学习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</p:txBody>
      </p:sp>
      <p:cxnSp>
        <p:nvCxnSpPr>
          <p:cNvPr id="12" name="直接箭头连接符 11"/>
          <p:cNvCxnSpPr>
            <a:cxnSpLocks noChangeShapeType="1"/>
          </p:cNvCxnSpPr>
          <p:nvPr/>
        </p:nvCxnSpPr>
        <p:spPr bwMode="auto">
          <a:xfrm>
            <a:off x="3995738" y="3213100"/>
            <a:ext cx="571500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8263" y="2133600"/>
            <a:ext cx="742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问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题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生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成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</p:txBody>
      </p:sp>
      <p:cxnSp>
        <p:nvCxnSpPr>
          <p:cNvPr id="16" name="直接箭头连接符 15"/>
          <p:cNvCxnSpPr>
            <a:cxnSpLocks noChangeShapeType="1"/>
          </p:cNvCxnSpPr>
          <p:nvPr/>
        </p:nvCxnSpPr>
        <p:spPr bwMode="auto">
          <a:xfrm>
            <a:off x="6300788" y="3284538"/>
            <a:ext cx="571500" cy="158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5305" name="TextBox 16"/>
          <p:cNvSpPr txBox="1">
            <a:spLocks noChangeArrowheads="1"/>
          </p:cNvSpPr>
          <p:nvPr/>
        </p:nvSpPr>
        <p:spPr bwMode="auto">
          <a:xfrm>
            <a:off x="7308850" y="2060575"/>
            <a:ext cx="701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当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堂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检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  <a:p>
            <a:pPr>
              <a:buFont typeface="Arial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华文琥珀"/>
                <a:ea typeface="华文琥珀"/>
                <a:cs typeface="华文琥珀"/>
              </a:rPr>
              <a:t>测</a:t>
            </a:r>
            <a:endParaRPr lang="en-US" altLang="zh-CN" sz="4400" b="1">
              <a:solidFill>
                <a:srgbClr val="0000FF"/>
              </a:solidFill>
              <a:latin typeface="华文琥珀"/>
              <a:ea typeface="华文琥珀"/>
              <a:cs typeface="华文琥珀"/>
            </a:endParaRPr>
          </a:p>
        </p:txBody>
      </p:sp>
      <p:sp>
        <p:nvSpPr>
          <p:cNvPr id="55306" name="TextBox 21"/>
          <p:cNvSpPr txBox="1">
            <a:spLocks noChangeArrowheads="1"/>
          </p:cNvSpPr>
          <p:nvPr/>
        </p:nvSpPr>
        <p:spPr bwMode="auto">
          <a:xfrm>
            <a:off x="642938" y="528637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en-US">
              <a:latin typeface="Calibri" pitchFamily="34" charset="0"/>
            </a:endParaRPr>
          </a:p>
        </p:txBody>
      </p:sp>
      <p:grpSp>
        <p:nvGrpSpPr>
          <p:cNvPr id="55307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5312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5308" name="组合 6"/>
          <p:cNvGrpSpPr>
            <a:grpSpLocks/>
          </p:cNvGrpSpPr>
          <p:nvPr/>
        </p:nvGrpSpPr>
        <p:grpSpPr bwMode="auto">
          <a:xfrm>
            <a:off x="107950" y="422275"/>
            <a:ext cx="3743325" cy="581025"/>
            <a:chOff x="283" y="911"/>
            <a:chExt cx="5895" cy="915"/>
          </a:xfrm>
        </p:grpSpPr>
        <p:pic>
          <p:nvPicPr>
            <p:cNvPr id="55309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0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5311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553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1835150" y="2060575"/>
            <a:ext cx="5545138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五、教学方法</a:t>
            </a:r>
            <a:r>
              <a:rPr lang="zh-CN" altLang="en-US" sz="6000" b="1" noProof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</a:t>
            </a:r>
            <a:endParaRPr lang="zh-CN" altLang="en-US" sz="6000" b="1" noProof="1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6322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323" name="组合 1"/>
          <p:cNvGrpSpPr>
            <a:grpSpLocks/>
          </p:cNvGrpSpPr>
          <p:nvPr/>
        </p:nvGrpSpPr>
        <p:grpSpPr bwMode="auto">
          <a:xfrm>
            <a:off x="6350" y="463550"/>
            <a:ext cx="3743325" cy="581025"/>
            <a:chOff x="283" y="911"/>
            <a:chExt cx="5895" cy="915"/>
          </a:xfrm>
        </p:grpSpPr>
        <p:pic>
          <p:nvPicPr>
            <p:cNvPr id="56324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5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6326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未知"/>
          <p:cNvSpPr>
            <a:spLocks noChangeArrowheads="1"/>
          </p:cNvSpPr>
          <p:nvPr/>
        </p:nvSpPr>
        <p:spPr bwMode="auto">
          <a:xfrm flipH="1">
            <a:off x="5526088" y="4010025"/>
            <a:ext cx="390525" cy="2352675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0" name="未知"/>
          <p:cNvSpPr>
            <a:spLocks noChangeArrowheads="1"/>
          </p:cNvSpPr>
          <p:nvPr/>
        </p:nvSpPr>
        <p:spPr bwMode="auto">
          <a:xfrm rot="16174360" flipH="1">
            <a:off x="4490244" y="2653507"/>
            <a:ext cx="1036637" cy="1339850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en-US"/>
          </a:p>
        </p:txBody>
      </p:sp>
      <p:sp>
        <p:nvSpPr>
          <p:cNvPr id="58371" name="未知"/>
          <p:cNvSpPr>
            <a:spLocks noChangeArrowheads="1"/>
          </p:cNvSpPr>
          <p:nvPr/>
        </p:nvSpPr>
        <p:spPr bwMode="auto">
          <a:xfrm rot="2215591" flipH="1">
            <a:off x="5286375" y="2755900"/>
            <a:ext cx="498475" cy="1346200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2" name="未知"/>
          <p:cNvSpPr>
            <a:spLocks noChangeArrowheads="1"/>
          </p:cNvSpPr>
          <p:nvPr/>
        </p:nvSpPr>
        <p:spPr bwMode="auto">
          <a:xfrm>
            <a:off x="3965575" y="4076700"/>
            <a:ext cx="493713" cy="2352675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3" name="TextBox 26"/>
          <p:cNvSpPr txBox="1">
            <a:spLocks noChangeArrowheads="1"/>
          </p:cNvSpPr>
          <p:nvPr/>
        </p:nvSpPr>
        <p:spPr bwMode="auto">
          <a:xfrm>
            <a:off x="4689475" y="4494213"/>
            <a:ext cx="7381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教学方法</a:t>
            </a:r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4992112" y="1715914"/>
            <a:ext cx="2304256" cy="1202476"/>
          </a:xfrm>
          <a:custGeom>
            <a:avLst/>
            <a:gdLst>
              <a:gd name="T0" fmla="*/ 10159 w 21600"/>
              <a:gd name="T1" fmla="*/ 684213 h 21600"/>
              <a:gd name="T2" fmla="*/ 1637507 w 21600"/>
              <a:gd name="T3" fmla="*/ 1366968 h 21600"/>
              <a:gd name="T4" fmla="*/ 3272284 w 21600"/>
              <a:gd name="T5" fmla="*/ 684213 h 21600"/>
              <a:gd name="T6" fmla="*/ 1637507 w 21600"/>
              <a:gd name="T7" fmla="*/ 782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zh-CN" altLang="en-US" sz="3600" b="1" noProof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学法</a:t>
            </a:r>
            <a:endParaRPr lang="zh-CN" altLang="en-US" sz="3600" b="1" noProof="1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059197" y="1716802"/>
            <a:ext cx="2232247" cy="1201459"/>
          </a:xfrm>
          <a:custGeom>
            <a:avLst/>
            <a:gdLst>
              <a:gd name="T0" fmla="*/ 10159 w 21600"/>
              <a:gd name="T1" fmla="*/ 684213 h 21600"/>
              <a:gd name="T2" fmla="*/ 1637507 w 21600"/>
              <a:gd name="T3" fmla="*/ 1366968 h 21600"/>
              <a:gd name="T4" fmla="*/ 3272284 w 21600"/>
              <a:gd name="T5" fmla="*/ 684213 h 21600"/>
              <a:gd name="T6" fmla="*/ 1637507 w 21600"/>
              <a:gd name="T7" fmla="*/ 782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教法</a:t>
            </a:r>
            <a:endParaRPr lang="zh-CN" altLang="en-US" sz="3600" b="1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Group 40"/>
          <p:cNvGrpSpPr/>
          <p:nvPr/>
        </p:nvGrpSpPr>
        <p:grpSpPr bwMode="auto">
          <a:xfrm>
            <a:off x="6466205" y="908050"/>
            <a:ext cx="2677795" cy="1547495"/>
            <a:chOff x="0" y="618"/>
            <a:chExt cx="1519" cy="3702"/>
          </a:xfrm>
          <a:solidFill>
            <a:srgbClr val="00B050"/>
          </a:solidFill>
        </p:grpSpPr>
        <p:pic>
          <p:nvPicPr>
            <p:cNvPr id="32794" name="圆角矩形 4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8"/>
              <a:ext cx="1519" cy="37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795" name="Text Box 42"/>
            <p:cNvSpPr txBox="1">
              <a:spLocks noChangeArrowheads="1"/>
            </p:cNvSpPr>
            <p:nvPr/>
          </p:nvSpPr>
          <p:spPr bwMode="auto">
            <a:xfrm>
              <a:off x="84" y="903"/>
              <a:ext cx="1340" cy="313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ts val="4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、自主探究法</a:t>
              </a: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4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、小组合作法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8381" name="Oval 19"/>
          <p:cNvSpPr>
            <a:spLocks noChangeArrowheads="1"/>
          </p:cNvSpPr>
          <p:nvPr/>
        </p:nvSpPr>
        <p:spPr bwMode="auto">
          <a:xfrm>
            <a:off x="3059113" y="3063875"/>
            <a:ext cx="4321175" cy="143033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</a:t>
            </a:r>
          </a:p>
        </p:txBody>
      </p:sp>
      <p:grpSp>
        <p:nvGrpSpPr>
          <p:cNvPr id="4" name="Group 39"/>
          <p:cNvGrpSpPr/>
          <p:nvPr/>
        </p:nvGrpSpPr>
        <p:grpSpPr bwMode="auto">
          <a:xfrm>
            <a:off x="369570" y="1155065"/>
            <a:ext cx="2835910" cy="3698240"/>
            <a:chOff x="0" y="618"/>
            <a:chExt cx="1519" cy="2450"/>
          </a:xfrm>
          <a:solidFill>
            <a:srgbClr val="00B050"/>
          </a:solidFill>
        </p:grpSpPr>
        <p:pic>
          <p:nvPicPr>
            <p:cNvPr id="32792" name="圆角矩形 4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18"/>
              <a:ext cx="1519" cy="2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Text Box 38"/>
            <p:cNvSpPr txBox="1">
              <a:spLocks noChangeArrowheads="1"/>
            </p:cNvSpPr>
            <p:nvPr/>
          </p:nvSpPr>
          <p:spPr bwMode="auto">
            <a:xfrm>
              <a:off x="79" y="780"/>
              <a:ext cx="1362" cy="210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 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本课时我重点采用的教学方法：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讲授法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谈话法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讨论法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4.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练习法</a:t>
              </a:r>
            </a:p>
          </p:txBody>
        </p:sp>
      </p:grpSp>
      <p:grpSp>
        <p:nvGrpSpPr>
          <p:cNvPr id="58383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8388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8384" name="组合 4"/>
          <p:cNvGrpSpPr>
            <a:grpSpLocks/>
          </p:cNvGrpSpPr>
          <p:nvPr/>
        </p:nvGrpSpPr>
        <p:grpSpPr bwMode="auto">
          <a:xfrm>
            <a:off x="112713" y="419100"/>
            <a:ext cx="3743325" cy="581025"/>
            <a:chOff x="283" y="911"/>
            <a:chExt cx="5895" cy="915"/>
          </a:xfrm>
        </p:grpSpPr>
        <p:pic>
          <p:nvPicPr>
            <p:cNvPr id="58385" name="Picture 2" descr="校徽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8387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1835150" y="2060575"/>
            <a:ext cx="5545138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六、教学设计  </a:t>
            </a:r>
            <a:endParaRPr lang="zh-CN" altLang="en-US" sz="6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394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395" name="组合 1"/>
          <p:cNvGrpSpPr>
            <a:grpSpLocks/>
          </p:cNvGrpSpPr>
          <p:nvPr/>
        </p:nvGrpSpPr>
        <p:grpSpPr bwMode="auto">
          <a:xfrm>
            <a:off x="6350" y="481013"/>
            <a:ext cx="3743325" cy="581025"/>
            <a:chOff x="283" y="911"/>
            <a:chExt cx="5895" cy="915"/>
          </a:xfrm>
        </p:grpSpPr>
        <p:pic>
          <p:nvPicPr>
            <p:cNvPr id="59396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9398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2644"/>
          <p:cNvGrpSpPr/>
          <p:nvPr/>
        </p:nvGrpSpPr>
        <p:grpSpPr bwMode="auto">
          <a:xfrm>
            <a:off x="2325370" y="4156075"/>
            <a:ext cx="5911850" cy="842010"/>
            <a:chOff x="1338" y="3520"/>
            <a:chExt cx="3765" cy="595"/>
          </a:xfrm>
          <a:solidFill>
            <a:srgbClr val="00B050"/>
          </a:solidFill>
        </p:grpSpPr>
        <p:grpSp>
          <p:nvGrpSpPr>
            <p:cNvPr id="9" name="组合 46"/>
            <p:cNvGrpSpPr/>
            <p:nvPr/>
          </p:nvGrpSpPr>
          <p:grpSpPr bwMode="auto">
            <a:xfrm>
              <a:off x="1338" y="3520"/>
              <a:ext cx="3765" cy="595"/>
              <a:chOff x="2123728" y="1196915"/>
              <a:chExt cx="5976664" cy="945177"/>
            </a:xfrm>
            <a:grpFill/>
          </p:grpSpPr>
          <p:grpSp>
            <p:nvGrpSpPr>
              <p:cNvPr id="10" name="Group 99"/>
              <p:cNvGrpSpPr/>
              <p:nvPr/>
            </p:nvGrpSpPr>
            <p:grpSpPr bwMode="auto">
              <a:xfrm>
                <a:off x="2123728" y="1196915"/>
                <a:ext cx="5976664" cy="945177"/>
                <a:chOff x="606" y="1075"/>
                <a:chExt cx="1321" cy="1013"/>
              </a:xfrm>
              <a:grpFill/>
            </p:grpSpPr>
            <p:sp>
              <p:nvSpPr>
                <p:cNvPr id="21603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1117" y="642"/>
                  <a:ext cx="297" cy="1316"/>
                </a:xfrm>
                <a:prstGeom prst="flowChartDelay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604" name="AutoShape 101"/>
                <p:cNvSpPr>
                  <a:spLocks noChangeArrowheads="1"/>
                </p:cNvSpPr>
                <p:nvPr/>
              </p:nvSpPr>
              <p:spPr bwMode="auto">
                <a:xfrm>
                  <a:off x="606" y="1075"/>
                  <a:ext cx="1321" cy="8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605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8" y="1328"/>
                  <a:ext cx="1296" cy="76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606" name="Oval 103"/>
                <p:cNvSpPr>
                  <a:spLocks noChangeArrowheads="1"/>
                </p:cNvSpPr>
                <p:nvPr/>
              </p:nvSpPr>
              <p:spPr bwMode="auto">
                <a:xfrm>
                  <a:off x="1158" y="1154"/>
                  <a:ext cx="545" cy="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11" name="Group 104"/>
              <p:cNvGrpSpPr/>
              <p:nvPr/>
            </p:nvGrpSpPr>
            <p:grpSpPr bwMode="auto">
              <a:xfrm>
                <a:off x="2195736" y="1628800"/>
                <a:ext cx="287337" cy="288925"/>
                <a:chOff x="1343" y="1035"/>
                <a:chExt cx="880" cy="882"/>
              </a:xfrm>
              <a:grpFill/>
            </p:grpSpPr>
            <p:sp>
              <p:nvSpPr>
                <p:cNvPr id="51" name="AutoShape 105"/>
                <p:cNvSpPr>
                  <a:spLocks noChangeArrowheads="1"/>
                </p:cNvSpPr>
                <p:nvPr/>
              </p:nvSpPr>
              <p:spPr bwMode="auto">
                <a:xfrm rot="29700000">
                  <a:off x="1341" y="1036"/>
                  <a:ext cx="880" cy="882"/>
                </a:xfrm>
                <a:custGeom>
                  <a:avLst/>
                  <a:gdLst>
                    <a:gd name="G0" fmla="+- 8325 0 0"/>
                    <a:gd name="G1" fmla="+- 7376769 0 0"/>
                    <a:gd name="G2" fmla="+- 0 0 7376769"/>
                    <a:gd name="T0" fmla="*/ 0 256 1"/>
                    <a:gd name="T1" fmla="*/ 180 256 1"/>
                    <a:gd name="G3" fmla="+- 7376769 T0 T1"/>
                    <a:gd name="T2" fmla="*/ 0 256 1"/>
                    <a:gd name="T3" fmla="*/ 90 256 1"/>
                    <a:gd name="G4" fmla="+- 7376769 T2 T3"/>
                    <a:gd name="G5" fmla="*/ G4 2 1"/>
                    <a:gd name="T4" fmla="*/ 90 256 1"/>
                    <a:gd name="T5" fmla="*/ 0 256 1"/>
                    <a:gd name="G6" fmla="+- 7376769 T4 T5"/>
                    <a:gd name="G7" fmla="*/ G6 2 1"/>
                    <a:gd name="G8" fmla="abs 737676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25"/>
                    <a:gd name="G18" fmla="*/ 8325 1 2"/>
                    <a:gd name="G19" fmla="+- G18 5400 0"/>
                    <a:gd name="G20" fmla="cos G19 7376769"/>
                    <a:gd name="G21" fmla="sin G19 7376769"/>
                    <a:gd name="G22" fmla="+- G20 10800 0"/>
                    <a:gd name="G23" fmla="+- G21 10800 0"/>
                    <a:gd name="G24" fmla="+- 10800 0 G20"/>
                    <a:gd name="G25" fmla="+- 8325 10800 0"/>
                    <a:gd name="G26" fmla="?: G9 G17 G25"/>
                    <a:gd name="G27" fmla="?: G9 0 21600"/>
                    <a:gd name="G28" fmla="cos 10800 7376769"/>
                    <a:gd name="G29" fmla="sin 10800 7376769"/>
                    <a:gd name="G30" fmla="sin 8325 737676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7376769 G34 0"/>
                    <a:gd name="G36" fmla="?: G6 G35 G31"/>
                    <a:gd name="G37" fmla="+- 21600 0 G36"/>
                    <a:gd name="G38" fmla="?: G4 0 G33"/>
                    <a:gd name="G39" fmla="?: 737676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131 w 21600"/>
                    <a:gd name="T15" fmla="*/ 19631 h 21600"/>
                    <a:gd name="T16" fmla="*/ 10800 w 21600"/>
                    <a:gd name="T17" fmla="*/ 2475 h 21600"/>
                    <a:gd name="T18" fmla="*/ 14469 w 21600"/>
                    <a:gd name="T19" fmla="*/ 1963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606" y="18487"/>
                      </a:moveTo>
                      <a:cubicBezTo>
                        <a:pt x="4499" y="17197"/>
                        <a:pt x="2475" y="14163"/>
                        <a:pt x="2475" y="10800"/>
                      </a:cubicBezTo>
                      <a:cubicBezTo>
                        <a:pt x="2475" y="6202"/>
                        <a:pt x="6202" y="2475"/>
                        <a:pt x="10800" y="2475"/>
                      </a:cubicBezTo>
                      <a:cubicBezTo>
                        <a:pt x="15397" y="2475"/>
                        <a:pt x="19125" y="6202"/>
                        <a:pt x="19125" y="10800"/>
                      </a:cubicBezTo>
                      <a:cubicBezTo>
                        <a:pt x="19125" y="14163"/>
                        <a:pt x="17100" y="17197"/>
                        <a:pt x="13993" y="18487"/>
                      </a:cubicBezTo>
                      <a:lnTo>
                        <a:pt x="14943" y="20773"/>
                      </a:lnTo>
                      <a:cubicBezTo>
                        <a:pt x="18973" y="19099"/>
                        <a:pt x="21600" y="151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64"/>
                        <a:pt x="2626" y="19099"/>
                        <a:pt x="6656" y="20773"/>
                      </a:cubicBezTo>
                      <a:close/>
                    </a:path>
                  </a:pathLst>
                </a:custGeom>
                <a:grpFill/>
                <a:ln w="9525" algn="ctr">
                  <a:noFill/>
                  <a:miter lim="800000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文鼎細黑" pitchFamily="49" charset="-120"/>
                  </a:endParaRPr>
                </a:p>
              </p:txBody>
            </p:sp>
            <p:sp>
              <p:nvSpPr>
                <p:cNvPr id="21597" name="Oval 106"/>
                <p:cNvSpPr>
                  <a:spLocks noChangeArrowheads="1"/>
                </p:cNvSpPr>
                <p:nvPr/>
              </p:nvSpPr>
              <p:spPr bwMode="auto">
                <a:xfrm>
                  <a:off x="1437" y="1130"/>
                  <a:ext cx="690" cy="6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98" name="AutoShape 107"/>
                <p:cNvSpPr>
                  <a:spLocks noChangeArrowheads="1"/>
                </p:cNvSpPr>
                <p:nvPr/>
              </p:nvSpPr>
              <p:spPr bwMode="auto">
                <a:xfrm rot="-5400000">
                  <a:off x="1371" y="1065"/>
                  <a:ext cx="821" cy="8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7456" y="18612"/>
                      </a:moveTo>
                      <a:cubicBezTo>
                        <a:pt x="4329" y="17274"/>
                        <a:pt x="2302" y="14200"/>
                        <a:pt x="2302" y="10800"/>
                      </a:cubicBezTo>
                      <a:cubicBezTo>
                        <a:pt x="2302" y="6106"/>
                        <a:pt x="6106" y="2302"/>
                        <a:pt x="10800" y="2302"/>
                      </a:cubicBezTo>
                      <a:cubicBezTo>
                        <a:pt x="15493" y="2302"/>
                        <a:pt x="19298" y="6106"/>
                        <a:pt x="19298" y="10800"/>
                      </a:cubicBezTo>
                      <a:cubicBezTo>
                        <a:pt x="19298" y="14200"/>
                        <a:pt x="17270" y="17274"/>
                        <a:pt x="14143" y="18612"/>
                      </a:cubicBezTo>
                      <a:lnTo>
                        <a:pt x="15049" y="20728"/>
                      </a:lnTo>
                      <a:cubicBezTo>
                        <a:pt x="19023" y="19028"/>
                        <a:pt x="21600" y="1512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22"/>
                        <a:pt x="2576" y="19028"/>
                        <a:pt x="6550" y="207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2" name="Group 108"/>
                <p:cNvGrpSpPr/>
                <p:nvPr/>
              </p:nvGrpSpPr>
              <p:grpSpPr bwMode="auto">
                <a:xfrm>
                  <a:off x="1467" y="1175"/>
                  <a:ext cx="629" cy="550"/>
                  <a:chOff x="2280" y="1569"/>
                  <a:chExt cx="638" cy="556"/>
                </a:xfrm>
                <a:grpFill/>
              </p:grpSpPr>
              <p:sp>
                <p:nvSpPr>
                  <p:cNvPr id="21600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71"/>
                    <a:ext cx="385" cy="25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601" name="Oval 110"/>
                  <p:cNvSpPr>
                    <a:spLocks noChangeArrowheads="1"/>
                  </p:cNvSpPr>
                  <p:nvPr/>
                </p:nvSpPr>
                <p:spPr bwMode="auto">
                  <a:xfrm rot="-2388105">
                    <a:off x="2281" y="1629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602" name="Oval 111"/>
                  <p:cNvSpPr>
                    <a:spLocks noChangeArrowheads="1"/>
                  </p:cNvSpPr>
                  <p:nvPr/>
                </p:nvSpPr>
                <p:spPr bwMode="auto">
                  <a:xfrm rot="-2388105" flipH="1" flipV="1">
                    <a:off x="2586" y="1992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</p:grpSp>
          </p:grpSp>
          <p:sp>
            <p:nvSpPr>
              <p:cNvPr id="21595" name="TextBox 49"/>
              <p:cNvSpPr txBox="1">
                <a:spLocks noChangeArrowheads="1"/>
              </p:cNvSpPr>
              <p:nvPr/>
            </p:nvSpPr>
            <p:spPr bwMode="auto">
              <a:xfrm>
                <a:off x="2555756" y="1341025"/>
                <a:ext cx="5400428" cy="65506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</a:p>
            </p:txBody>
          </p:sp>
        </p:grpSp>
        <p:cxnSp>
          <p:nvCxnSpPr>
            <p:cNvPr id="93" name="直接连接符 92"/>
            <p:cNvCxnSpPr/>
            <p:nvPr/>
          </p:nvCxnSpPr>
          <p:spPr>
            <a:xfrm>
              <a:off x="2789" y="3792"/>
              <a:ext cx="117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组合 22643"/>
          <p:cNvGrpSpPr/>
          <p:nvPr/>
        </p:nvGrpSpPr>
        <p:grpSpPr bwMode="auto">
          <a:xfrm>
            <a:off x="2324735" y="2997200"/>
            <a:ext cx="5920105" cy="825500"/>
            <a:chOff x="1338" y="2840"/>
            <a:chExt cx="3765" cy="566"/>
          </a:xfrm>
          <a:solidFill>
            <a:srgbClr val="00B050"/>
          </a:solidFill>
        </p:grpSpPr>
        <p:grpSp>
          <p:nvGrpSpPr>
            <p:cNvPr id="14" name="组合 61"/>
            <p:cNvGrpSpPr/>
            <p:nvPr/>
          </p:nvGrpSpPr>
          <p:grpSpPr bwMode="auto">
            <a:xfrm>
              <a:off x="1338" y="2840"/>
              <a:ext cx="3765" cy="566"/>
              <a:chOff x="2123728" y="1268760"/>
              <a:chExt cx="5976664" cy="898525"/>
            </a:xfrm>
            <a:grpFill/>
          </p:grpSpPr>
          <p:grpSp>
            <p:nvGrpSpPr>
              <p:cNvPr id="15" name="Group 99"/>
              <p:cNvGrpSpPr/>
              <p:nvPr/>
            </p:nvGrpSpPr>
            <p:grpSpPr bwMode="auto">
              <a:xfrm>
                <a:off x="2123728" y="1268760"/>
                <a:ext cx="5976664" cy="898525"/>
                <a:chOff x="606" y="1152"/>
                <a:chExt cx="1321" cy="963"/>
              </a:xfrm>
              <a:grpFill/>
            </p:grpSpPr>
            <p:sp>
              <p:nvSpPr>
                <p:cNvPr id="21587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1117" y="642"/>
                  <a:ext cx="297" cy="1316"/>
                </a:xfrm>
                <a:prstGeom prst="flowChartDelay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88" name="AutoShape 101"/>
                <p:cNvSpPr>
                  <a:spLocks noChangeArrowheads="1"/>
                </p:cNvSpPr>
                <p:nvPr/>
              </p:nvSpPr>
              <p:spPr bwMode="auto">
                <a:xfrm>
                  <a:off x="606" y="1298"/>
                  <a:ext cx="1321" cy="8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89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1318"/>
                  <a:ext cx="1296" cy="76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90" name="Oval 103"/>
                <p:cNvSpPr>
                  <a:spLocks noChangeArrowheads="1"/>
                </p:cNvSpPr>
                <p:nvPr/>
              </p:nvSpPr>
              <p:spPr bwMode="auto">
                <a:xfrm>
                  <a:off x="1156" y="1162"/>
                  <a:ext cx="545" cy="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16" name="Group 104"/>
              <p:cNvGrpSpPr/>
              <p:nvPr/>
            </p:nvGrpSpPr>
            <p:grpSpPr bwMode="auto">
              <a:xfrm>
                <a:off x="2195736" y="1628800"/>
                <a:ext cx="287337" cy="288925"/>
                <a:chOff x="1343" y="1035"/>
                <a:chExt cx="880" cy="882"/>
              </a:xfrm>
              <a:grpFill/>
            </p:grpSpPr>
            <p:sp>
              <p:nvSpPr>
                <p:cNvPr id="66" name="AutoShape 105"/>
                <p:cNvSpPr>
                  <a:spLocks noChangeArrowheads="1"/>
                </p:cNvSpPr>
                <p:nvPr/>
              </p:nvSpPr>
              <p:spPr bwMode="auto">
                <a:xfrm rot="29700000">
                  <a:off x="1341" y="1036"/>
                  <a:ext cx="880" cy="882"/>
                </a:xfrm>
                <a:custGeom>
                  <a:avLst/>
                  <a:gdLst>
                    <a:gd name="G0" fmla="+- 8325 0 0"/>
                    <a:gd name="G1" fmla="+- 7376769 0 0"/>
                    <a:gd name="G2" fmla="+- 0 0 7376769"/>
                    <a:gd name="T0" fmla="*/ 0 256 1"/>
                    <a:gd name="T1" fmla="*/ 180 256 1"/>
                    <a:gd name="G3" fmla="+- 7376769 T0 T1"/>
                    <a:gd name="T2" fmla="*/ 0 256 1"/>
                    <a:gd name="T3" fmla="*/ 90 256 1"/>
                    <a:gd name="G4" fmla="+- 7376769 T2 T3"/>
                    <a:gd name="G5" fmla="*/ G4 2 1"/>
                    <a:gd name="T4" fmla="*/ 90 256 1"/>
                    <a:gd name="T5" fmla="*/ 0 256 1"/>
                    <a:gd name="G6" fmla="+- 7376769 T4 T5"/>
                    <a:gd name="G7" fmla="*/ G6 2 1"/>
                    <a:gd name="G8" fmla="abs 737676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25"/>
                    <a:gd name="G18" fmla="*/ 8325 1 2"/>
                    <a:gd name="G19" fmla="+- G18 5400 0"/>
                    <a:gd name="G20" fmla="cos G19 7376769"/>
                    <a:gd name="G21" fmla="sin G19 7376769"/>
                    <a:gd name="G22" fmla="+- G20 10800 0"/>
                    <a:gd name="G23" fmla="+- G21 10800 0"/>
                    <a:gd name="G24" fmla="+- 10800 0 G20"/>
                    <a:gd name="G25" fmla="+- 8325 10800 0"/>
                    <a:gd name="G26" fmla="?: G9 G17 G25"/>
                    <a:gd name="G27" fmla="?: G9 0 21600"/>
                    <a:gd name="G28" fmla="cos 10800 7376769"/>
                    <a:gd name="G29" fmla="sin 10800 7376769"/>
                    <a:gd name="G30" fmla="sin 8325 737676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7376769 G34 0"/>
                    <a:gd name="G36" fmla="?: G6 G35 G31"/>
                    <a:gd name="G37" fmla="+- 21600 0 G36"/>
                    <a:gd name="G38" fmla="?: G4 0 G33"/>
                    <a:gd name="G39" fmla="?: 737676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131 w 21600"/>
                    <a:gd name="T15" fmla="*/ 19631 h 21600"/>
                    <a:gd name="T16" fmla="*/ 10800 w 21600"/>
                    <a:gd name="T17" fmla="*/ 2475 h 21600"/>
                    <a:gd name="T18" fmla="*/ 14469 w 21600"/>
                    <a:gd name="T19" fmla="*/ 1963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606" y="18487"/>
                      </a:moveTo>
                      <a:cubicBezTo>
                        <a:pt x="4499" y="17197"/>
                        <a:pt x="2475" y="14163"/>
                        <a:pt x="2475" y="10800"/>
                      </a:cubicBezTo>
                      <a:cubicBezTo>
                        <a:pt x="2475" y="6202"/>
                        <a:pt x="6202" y="2475"/>
                        <a:pt x="10800" y="2475"/>
                      </a:cubicBezTo>
                      <a:cubicBezTo>
                        <a:pt x="15397" y="2475"/>
                        <a:pt x="19125" y="6202"/>
                        <a:pt x="19125" y="10800"/>
                      </a:cubicBezTo>
                      <a:cubicBezTo>
                        <a:pt x="19125" y="14163"/>
                        <a:pt x="17100" y="17197"/>
                        <a:pt x="13993" y="18487"/>
                      </a:cubicBezTo>
                      <a:lnTo>
                        <a:pt x="14943" y="20773"/>
                      </a:lnTo>
                      <a:cubicBezTo>
                        <a:pt x="18973" y="19099"/>
                        <a:pt x="21600" y="151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64"/>
                        <a:pt x="2626" y="19099"/>
                        <a:pt x="6656" y="20773"/>
                      </a:cubicBezTo>
                      <a:close/>
                    </a:path>
                  </a:pathLst>
                </a:custGeom>
                <a:grpFill/>
                <a:ln w="9525" algn="ctr">
                  <a:noFill/>
                  <a:miter lim="800000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文鼎細黑" pitchFamily="49" charset="-120"/>
                  </a:endParaRPr>
                </a:p>
              </p:txBody>
            </p:sp>
            <p:sp>
              <p:nvSpPr>
                <p:cNvPr id="21581" name="Oval 106"/>
                <p:cNvSpPr>
                  <a:spLocks noChangeArrowheads="1"/>
                </p:cNvSpPr>
                <p:nvPr/>
              </p:nvSpPr>
              <p:spPr bwMode="auto">
                <a:xfrm>
                  <a:off x="1437" y="1130"/>
                  <a:ext cx="690" cy="6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82" name="AutoShape 107"/>
                <p:cNvSpPr>
                  <a:spLocks noChangeArrowheads="1"/>
                </p:cNvSpPr>
                <p:nvPr/>
              </p:nvSpPr>
              <p:spPr bwMode="auto">
                <a:xfrm rot="-5400000">
                  <a:off x="1371" y="1065"/>
                  <a:ext cx="821" cy="8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7456" y="18612"/>
                      </a:moveTo>
                      <a:cubicBezTo>
                        <a:pt x="4329" y="17274"/>
                        <a:pt x="2302" y="14200"/>
                        <a:pt x="2302" y="10800"/>
                      </a:cubicBezTo>
                      <a:cubicBezTo>
                        <a:pt x="2302" y="6106"/>
                        <a:pt x="6106" y="2302"/>
                        <a:pt x="10800" y="2302"/>
                      </a:cubicBezTo>
                      <a:cubicBezTo>
                        <a:pt x="15493" y="2302"/>
                        <a:pt x="19298" y="6106"/>
                        <a:pt x="19298" y="10800"/>
                      </a:cubicBezTo>
                      <a:cubicBezTo>
                        <a:pt x="19298" y="14200"/>
                        <a:pt x="17270" y="17274"/>
                        <a:pt x="14143" y="18612"/>
                      </a:cubicBezTo>
                      <a:lnTo>
                        <a:pt x="15049" y="20728"/>
                      </a:lnTo>
                      <a:cubicBezTo>
                        <a:pt x="19023" y="19028"/>
                        <a:pt x="21600" y="1512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22"/>
                        <a:pt x="2576" y="19028"/>
                        <a:pt x="6550" y="207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8" name="Group 108"/>
                <p:cNvGrpSpPr/>
                <p:nvPr/>
              </p:nvGrpSpPr>
              <p:grpSpPr bwMode="auto">
                <a:xfrm>
                  <a:off x="1467" y="1175"/>
                  <a:ext cx="629" cy="550"/>
                  <a:chOff x="2280" y="1569"/>
                  <a:chExt cx="638" cy="556"/>
                </a:xfrm>
                <a:grpFill/>
              </p:grpSpPr>
              <p:sp>
                <p:nvSpPr>
                  <p:cNvPr id="2158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71"/>
                    <a:ext cx="385" cy="25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85" name="Oval 110"/>
                  <p:cNvSpPr>
                    <a:spLocks noChangeArrowheads="1"/>
                  </p:cNvSpPr>
                  <p:nvPr/>
                </p:nvSpPr>
                <p:spPr bwMode="auto">
                  <a:xfrm rot="-2388105">
                    <a:off x="2281" y="1629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86" name="Oval 111"/>
                  <p:cNvSpPr>
                    <a:spLocks noChangeArrowheads="1"/>
                  </p:cNvSpPr>
                  <p:nvPr/>
                </p:nvSpPr>
                <p:spPr bwMode="auto">
                  <a:xfrm rot="-2388105" flipH="1" flipV="1">
                    <a:off x="2586" y="1992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</p:grpSp>
          </p:grpSp>
          <p:sp>
            <p:nvSpPr>
              <p:cNvPr id="21579" name="TextBox 64"/>
              <p:cNvSpPr txBox="1">
                <a:spLocks noChangeArrowheads="1"/>
              </p:cNvSpPr>
              <p:nvPr/>
            </p:nvSpPr>
            <p:spPr bwMode="auto">
              <a:xfrm>
                <a:off x="2555756" y="1484784"/>
                <a:ext cx="5400428" cy="6351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问题生成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</a:p>
            </p:txBody>
          </p:sp>
        </p:grpSp>
        <p:cxnSp>
          <p:nvCxnSpPr>
            <p:cNvPr id="94" name="直接连接符 93"/>
            <p:cNvCxnSpPr/>
            <p:nvPr/>
          </p:nvCxnSpPr>
          <p:spPr>
            <a:xfrm>
              <a:off x="2789" y="3142"/>
              <a:ext cx="117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组合 22640"/>
          <p:cNvGrpSpPr/>
          <p:nvPr/>
        </p:nvGrpSpPr>
        <p:grpSpPr bwMode="auto">
          <a:xfrm>
            <a:off x="2349182" y="1851025"/>
            <a:ext cx="5919470" cy="852170"/>
            <a:chOff x="1338" y="2113"/>
            <a:chExt cx="3765" cy="567"/>
          </a:xfrm>
          <a:solidFill>
            <a:srgbClr val="00B050"/>
          </a:solidFill>
        </p:grpSpPr>
        <p:grpSp>
          <p:nvGrpSpPr>
            <p:cNvPr id="20" name="组合 76"/>
            <p:cNvGrpSpPr/>
            <p:nvPr/>
          </p:nvGrpSpPr>
          <p:grpSpPr bwMode="auto">
            <a:xfrm>
              <a:off x="1338" y="2113"/>
              <a:ext cx="3765" cy="567"/>
              <a:chOff x="2123728" y="1267827"/>
              <a:chExt cx="5976664" cy="901324"/>
            </a:xfrm>
            <a:grpFill/>
          </p:grpSpPr>
          <p:grpSp>
            <p:nvGrpSpPr>
              <p:cNvPr id="21" name="Group 99"/>
              <p:cNvGrpSpPr/>
              <p:nvPr/>
            </p:nvGrpSpPr>
            <p:grpSpPr bwMode="auto">
              <a:xfrm>
                <a:off x="2123728" y="1267827"/>
                <a:ext cx="5976664" cy="901324"/>
                <a:chOff x="606" y="1151"/>
                <a:chExt cx="1321" cy="966"/>
              </a:xfrm>
              <a:grpFill/>
            </p:grpSpPr>
            <p:sp>
              <p:nvSpPr>
                <p:cNvPr id="21571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1117" y="642"/>
                  <a:ext cx="297" cy="1316"/>
                </a:xfrm>
                <a:prstGeom prst="flowChartDelay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72" name="AutoShape 101"/>
                <p:cNvSpPr>
                  <a:spLocks noChangeArrowheads="1"/>
                </p:cNvSpPr>
                <p:nvPr/>
              </p:nvSpPr>
              <p:spPr bwMode="auto">
                <a:xfrm>
                  <a:off x="606" y="1299"/>
                  <a:ext cx="1321" cy="8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73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8" y="1328"/>
                  <a:ext cx="1296" cy="76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74" name="Oval 103"/>
                <p:cNvSpPr>
                  <a:spLocks noChangeArrowheads="1"/>
                </p:cNvSpPr>
                <p:nvPr/>
              </p:nvSpPr>
              <p:spPr bwMode="auto">
                <a:xfrm>
                  <a:off x="1156" y="1162"/>
                  <a:ext cx="545" cy="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22" name="Group 104"/>
              <p:cNvGrpSpPr/>
              <p:nvPr/>
            </p:nvGrpSpPr>
            <p:grpSpPr bwMode="auto">
              <a:xfrm>
                <a:off x="2195736" y="1628800"/>
                <a:ext cx="287337" cy="288925"/>
                <a:chOff x="1343" y="1035"/>
                <a:chExt cx="880" cy="882"/>
              </a:xfrm>
              <a:grpFill/>
            </p:grpSpPr>
            <p:sp>
              <p:nvSpPr>
                <p:cNvPr id="81" name="AutoShape 105"/>
                <p:cNvSpPr>
                  <a:spLocks noChangeArrowheads="1"/>
                </p:cNvSpPr>
                <p:nvPr/>
              </p:nvSpPr>
              <p:spPr bwMode="auto">
                <a:xfrm rot="29700000">
                  <a:off x="1341" y="1036"/>
                  <a:ext cx="880" cy="882"/>
                </a:xfrm>
                <a:custGeom>
                  <a:avLst/>
                  <a:gdLst>
                    <a:gd name="G0" fmla="+- 8325 0 0"/>
                    <a:gd name="G1" fmla="+- 7376769 0 0"/>
                    <a:gd name="G2" fmla="+- 0 0 7376769"/>
                    <a:gd name="T0" fmla="*/ 0 256 1"/>
                    <a:gd name="T1" fmla="*/ 180 256 1"/>
                    <a:gd name="G3" fmla="+- 7376769 T0 T1"/>
                    <a:gd name="T2" fmla="*/ 0 256 1"/>
                    <a:gd name="T3" fmla="*/ 90 256 1"/>
                    <a:gd name="G4" fmla="+- 7376769 T2 T3"/>
                    <a:gd name="G5" fmla="*/ G4 2 1"/>
                    <a:gd name="T4" fmla="*/ 90 256 1"/>
                    <a:gd name="T5" fmla="*/ 0 256 1"/>
                    <a:gd name="G6" fmla="+- 7376769 T4 T5"/>
                    <a:gd name="G7" fmla="*/ G6 2 1"/>
                    <a:gd name="G8" fmla="abs 737676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25"/>
                    <a:gd name="G18" fmla="*/ 8325 1 2"/>
                    <a:gd name="G19" fmla="+- G18 5400 0"/>
                    <a:gd name="G20" fmla="cos G19 7376769"/>
                    <a:gd name="G21" fmla="sin G19 7376769"/>
                    <a:gd name="G22" fmla="+- G20 10800 0"/>
                    <a:gd name="G23" fmla="+- G21 10800 0"/>
                    <a:gd name="G24" fmla="+- 10800 0 G20"/>
                    <a:gd name="G25" fmla="+- 8325 10800 0"/>
                    <a:gd name="G26" fmla="?: G9 G17 G25"/>
                    <a:gd name="G27" fmla="?: G9 0 21600"/>
                    <a:gd name="G28" fmla="cos 10800 7376769"/>
                    <a:gd name="G29" fmla="sin 10800 7376769"/>
                    <a:gd name="G30" fmla="sin 8325 737676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7376769 G34 0"/>
                    <a:gd name="G36" fmla="?: G6 G35 G31"/>
                    <a:gd name="G37" fmla="+- 21600 0 G36"/>
                    <a:gd name="G38" fmla="?: G4 0 G33"/>
                    <a:gd name="G39" fmla="?: 737676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131 w 21600"/>
                    <a:gd name="T15" fmla="*/ 19631 h 21600"/>
                    <a:gd name="T16" fmla="*/ 10800 w 21600"/>
                    <a:gd name="T17" fmla="*/ 2475 h 21600"/>
                    <a:gd name="T18" fmla="*/ 14469 w 21600"/>
                    <a:gd name="T19" fmla="*/ 1963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606" y="18487"/>
                      </a:moveTo>
                      <a:cubicBezTo>
                        <a:pt x="4499" y="17197"/>
                        <a:pt x="2475" y="14163"/>
                        <a:pt x="2475" y="10800"/>
                      </a:cubicBezTo>
                      <a:cubicBezTo>
                        <a:pt x="2475" y="6202"/>
                        <a:pt x="6202" y="2475"/>
                        <a:pt x="10800" y="2475"/>
                      </a:cubicBezTo>
                      <a:cubicBezTo>
                        <a:pt x="15397" y="2475"/>
                        <a:pt x="19125" y="6202"/>
                        <a:pt x="19125" y="10800"/>
                      </a:cubicBezTo>
                      <a:cubicBezTo>
                        <a:pt x="19125" y="14163"/>
                        <a:pt x="17100" y="17197"/>
                        <a:pt x="13993" y="18487"/>
                      </a:cubicBezTo>
                      <a:lnTo>
                        <a:pt x="14943" y="20773"/>
                      </a:lnTo>
                      <a:cubicBezTo>
                        <a:pt x="18973" y="19099"/>
                        <a:pt x="21600" y="151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64"/>
                        <a:pt x="2626" y="19099"/>
                        <a:pt x="6656" y="20773"/>
                      </a:cubicBezTo>
                      <a:close/>
                    </a:path>
                  </a:pathLst>
                </a:custGeom>
                <a:grpFill/>
                <a:ln w="9525" algn="ctr">
                  <a:noFill/>
                  <a:miter lim="800000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文鼎細黑" pitchFamily="49" charset="-120"/>
                  </a:endParaRPr>
                </a:p>
              </p:txBody>
            </p:sp>
            <p:sp>
              <p:nvSpPr>
                <p:cNvPr id="21565" name="Oval 106"/>
                <p:cNvSpPr>
                  <a:spLocks noChangeArrowheads="1"/>
                </p:cNvSpPr>
                <p:nvPr/>
              </p:nvSpPr>
              <p:spPr bwMode="auto">
                <a:xfrm>
                  <a:off x="1437" y="1130"/>
                  <a:ext cx="690" cy="6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66" name="AutoShape 107"/>
                <p:cNvSpPr>
                  <a:spLocks noChangeArrowheads="1"/>
                </p:cNvSpPr>
                <p:nvPr/>
              </p:nvSpPr>
              <p:spPr bwMode="auto">
                <a:xfrm rot="-5400000">
                  <a:off x="1371" y="1065"/>
                  <a:ext cx="821" cy="8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7456" y="18612"/>
                      </a:moveTo>
                      <a:cubicBezTo>
                        <a:pt x="4329" y="17274"/>
                        <a:pt x="2302" y="14200"/>
                        <a:pt x="2302" y="10800"/>
                      </a:cubicBezTo>
                      <a:cubicBezTo>
                        <a:pt x="2302" y="6106"/>
                        <a:pt x="6106" y="2302"/>
                        <a:pt x="10800" y="2302"/>
                      </a:cubicBezTo>
                      <a:cubicBezTo>
                        <a:pt x="15493" y="2302"/>
                        <a:pt x="19298" y="6106"/>
                        <a:pt x="19298" y="10800"/>
                      </a:cubicBezTo>
                      <a:cubicBezTo>
                        <a:pt x="19298" y="14200"/>
                        <a:pt x="17270" y="17274"/>
                        <a:pt x="14143" y="18612"/>
                      </a:cubicBezTo>
                      <a:lnTo>
                        <a:pt x="15049" y="20728"/>
                      </a:lnTo>
                      <a:cubicBezTo>
                        <a:pt x="19023" y="19028"/>
                        <a:pt x="21600" y="1512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22"/>
                        <a:pt x="2576" y="19028"/>
                        <a:pt x="6550" y="207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3" name="Group 108"/>
                <p:cNvGrpSpPr/>
                <p:nvPr/>
              </p:nvGrpSpPr>
              <p:grpSpPr bwMode="auto">
                <a:xfrm>
                  <a:off x="1467" y="1175"/>
                  <a:ext cx="629" cy="550"/>
                  <a:chOff x="2280" y="1569"/>
                  <a:chExt cx="638" cy="556"/>
                </a:xfrm>
                <a:grpFill/>
              </p:grpSpPr>
              <p:sp>
                <p:nvSpPr>
                  <p:cNvPr id="2156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71"/>
                    <a:ext cx="385" cy="25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69" name="Oval 110"/>
                  <p:cNvSpPr>
                    <a:spLocks noChangeArrowheads="1"/>
                  </p:cNvSpPr>
                  <p:nvPr/>
                </p:nvSpPr>
                <p:spPr bwMode="auto">
                  <a:xfrm rot="-2388105">
                    <a:off x="2281" y="1629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70" name="Oval 111"/>
                  <p:cNvSpPr>
                    <a:spLocks noChangeArrowheads="1"/>
                  </p:cNvSpPr>
                  <p:nvPr/>
                </p:nvSpPr>
                <p:spPr bwMode="auto">
                  <a:xfrm rot="-2388105" flipH="1" flipV="1">
                    <a:off x="2586" y="1992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</p:grpSp>
          </p:grpSp>
          <p:sp>
            <p:nvSpPr>
              <p:cNvPr id="21563" name="TextBox 79"/>
              <p:cNvSpPr txBox="1">
                <a:spLocks noChangeArrowheads="1"/>
              </p:cNvSpPr>
              <p:nvPr/>
            </p:nvSpPr>
            <p:spPr bwMode="auto">
              <a:xfrm>
                <a:off x="2483751" y="1484142"/>
                <a:ext cx="5400428" cy="61722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合作学习</a:t>
                </a:r>
              </a:p>
            </p:txBody>
          </p:sp>
        </p:grpSp>
        <p:cxnSp>
          <p:nvCxnSpPr>
            <p:cNvPr id="95" name="直接连接符 94"/>
            <p:cNvCxnSpPr/>
            <p:nvPr/>
          </p:nvCxnSpPr>
          <p:spPr>
            <a:xfrm flipV="1">
              <a:off x="2744" y="2431"/>
              <a:ext cx="117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8"/>
          <p:cNvGrpSpPr/>
          <p:nvPr/>
        </p:nvGrpSpPr>
        <p:grpSpPr bwMode="auto">
          <a:xfrm>
            <a:off x="691515" y="799465"/>
            <a:ext cx="985520" cy="1227455"/>
            <a:chOff x="1474" y="1283"/>
            <a:chExt cx="621" cy="817"/>
          </a:xfrm>
          <a:solidFill>
            <a:srgbClr val="00B050"/>
          </a:solidFill>
        </p:grpSpPr>
        <p:grpSp>
          <p:nvGrpSpPr>
            <p:cNvPr id="25" name="Group 29"/>
            <p:cNvGrpSpPr/>
            <p:nvPr/>
          </p:nvGrpSpPr>
          <p:grpSpPr bwMode="auto">
            <a:xfrm>
              <a:off x="1474" y="1283"/>
              <a:ext cx="621" cy="652"/>
              <a:chOff x="1474" y="1283"/>
              <a:chExt cx="621" cy="652"/>
            </a:xfrm>
            <a:grpFill/>
          </p:grpSpPr>
          <p:sp>
            <p:nvSpPr>
              <p:cNvPr id="21555" name="Oval 30"/>
              <p:cNvSpPr>
                <a:spLocks noChangeArrowheads="1"/>
              </p:cNvSpPr>
              <p:nvPr/>
            </p:nvSpPr>
            <p:spPr bwMode="auto">
              <a:xfrm>
                <a:off x="1474" y="1283"/>
                <a:ext cx="621" cy="65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6" name="Oval 31"/>
              <p:cNvSpPr>
                <a:spLocks noChangeArrowheads="1"/>
              </p:cNvSpPr>
              <p:nvPr/>
            </p:nvSpPr>
            <p:spPr bwMode="auto">
              <a:xfrm>
                <a:off x="1482" y="1287"/>
                <a:ext cx="606" cy="63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7" name="Oval 32"/>
              <p:cNvSpPr>
                <a:spLocks noChangeArrowheads="1"/>
              </p:cNvSpPr>
              <p:nvPr/>
            </p:nvSpPr>
            <p:spPr bwMode="auto">
              <a:xfrm>
                <a:off x="1496" y="1293"/>
                <a:ext cx="577" cy="59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8" name="Oval 33"/>
              <p:cNvSpPr>
                <a:spLocks noChangeArrowheads="1"/>
              </p:cNvSpPr>
              <p:nvPr/>
            </p:nvSpPr>
            <p:spPr bwMode="auto">
              <a:xfrm>
                <a:off x="1528" y="1310"/>
                <a:ext cx="514" cy="48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4000" b="1" dirty="0">
                    <a:solidFill>
                      <a:srgbClr val="000000"/>
                    </a:solidFill>
                    <a:latin typeface="叶根友毛笔行书2.0版" panose="02010601030101010101" pitchFamily="2" charset="-122"/>
                    <a:ea typeface="叶根友毛笔行书2.0版" panose="02010601030101010101" pitchFamily="2" charset="-122"/>
                  </a:rPr>
                  <a:t>教</a:t>
                </a:r>
                <a:endParaRPr lang="zh-CN" altLang="zh-CN" sz="4000" b="1" dirty="0">
                  <a:solidFill>
                    <a:srgbClr val="000000"/>
                  </a:solidFill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21554" name="Oval 34"/>
            <p:cNvSpPr>
              <a:spLocks noChangeArrowheads="1"/>
            </p:cNvSpPr>
            <p:nvPr/>
          </p:nvSpPr>
          <p:spPr bwMode="auto">
            <a:xfrm>
              <a:off x="1603" y="2009"/>
              <a:ext cx="363" cy="91"/>
            </a:xfrm>
            <a:prstGeom prst="ellipse">
              <a:avLst/>
            </a:prstGeom>
            <a:grpFill/>
            <a:ln w="12700">
              <a:noFill/>
              <a:round/>
            </a:ln>
          </p:spPr>
          <p:txBody>
            <a:bodyPr wrap="none" lIns="87313" tIns="44450" rIns="87313" bIns="4445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35"/>
          <p:cNvGrpSpPr/>
          <p:nvPr/>
        </p:nvGrpSpPr>
        <p:grpSpPr bwMode="auto">
          <a:xfrm>
            <a:off x="702310" y="2320290"/>
            <a:ext cx="986790" cy="1215390"/>
            <a:chOff x="1474" y="1283"/>
            <a:chExt cx="621" cy="817"/>
          </a:xfrm>
          <a:solidFill>
            <a:srgbClr val="00B050"/>
          </a:solidFill>
        </p:grpSpPr>
        <p:grpSp>
          <p:nvGrpSpPr>
            <p:cNvPr id="27" name="Group 36"/>
            <p:cNvGrpSpPr/>
            <p:nvPr/>
          </p:nvGrpSpPr>
          <p:grpSpPr bwMode="auto">
            <a:xfrm>
              <a:off x="1474" y="1283"/>
              <a:ext cx="621" cy="652"/>
              <a:chOff x="1474" y="1283"/>
              <a:chExt cx="621" cy="652"/>
            </a:xfrm>
            <a:grpFill/>
          </p:grpSpPr>
          <p:sp>
            <p:nvSpPr>
              <p:cNvPr id="21549" name="Oval 37"/>
              <p:cNvSpPr>
                <a:spLocks noChangeArrowheads="1"/>
              </p:cNvSpPr>
              <p:nvPr/>
            </p:nvSpPr>
            <p:spPr bwMode="auto">
              <a:xfrm>
                <a:off x="1474" y="1283"/>
                <a:ext cx="621" cy="65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0" name="Oval 38"/>
              <p:cNvSpPr>
                <a:spLocks noChangeArrowheads="1"/>
              </p:cNvSpPr>
              <p:nvPr/>
            </p:nvSpPr>
            <p:spPr bwMode="auto">
              <a:xfrm>
                <a:off x="1482" y="1287"/>
                <a:ext cx="606" cy="63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1" name="Oval 39"/>
              <p:cNvSpPr>
                <a:spLocks noChangeArrowheads="1"/>
              </p:cNvSpPr>
              <p:nvPr/>
            </p:nvSpPr>
            <p:spPr bwMode="auto">
              <a:xfrm>
                <a:off x="1496" y="1293"/>
                <a:ext cx="577" cy="59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2" name="Oval 40"/>
              <p:cNvSpPr>
                <a:spLocks noChangeArrowheads="1"/>
              </p:cNvSpPr>
              <p:nvPr/>
            </p:nvSpPr>
            <p:spPr bwMode="auto">
              <a:xfrm>
                <a:off x="1528" y="1310"/>
                <a:ext cx="514" cy="48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4400" b="1" dirty="0">
                    <a:solidFill>
                      <a:srgbClr val="000000"/>
                    </a:solidFill>
                    <a:latin typeface="叶根友毛笔行书2.0版" panose="02010601030101010101" pitchFamily="2" charset="-122"/>
                    <a:ea typeface="叶根友毛笔行书2.0版" panose="02010601030101010101" pitchFamily="2" charset="-122"/>
                  </a:rPr>
                  <a:t>学</a:t>
                </a:r>
                <a:endParaRPr lang="zh-CN" altLang="zh-CN" sz="4400" b="1" dirty="0">
                  <a:solidFill>
                    <a:srgbClr val="000000"/>
                  </a:solidFill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21548" name="Oval 41"/>
            <p:cNvSpPr>
              <a:spLocks noChangeArrowheads="1"/>
            </p:cNvSpPr>
            <p:nvPr/>
          </p:nvSpPr>
          <p:spPr bwMode="auto">
            <a:xfrm>
              <a:off x="1603" y="2009"/>
              <a:ext cx="363" cy="91"/>
            </a:xfrm>
            <a:prstGeom prst="ellipse">
              <a:avLst/>
            </a:prstGeom>
            <a:grpFill/>
            <a:ln w="12700">
              <a:noFill/>
              <a:round/>
            </a:ln>
          </p:spPr>
          <p:txBody>
            <a:bodyPr wrap="none" lIns="87313" tIns="44450" rIns="87313" bIns="4445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Group 42"/>
          <p:cNvGrpSpPr/>
          <p:nvPr/>
        </p:nvGrpSpPr>
        <p:grpSpPr bwMode="auto">
          <a:xfrm>
            <a:off x="691515" y="3717290"/>
            <a:ext cx="976630" cy="1200785"/>
            <a:chOff x="1474" y="1283"/>
            <a:chExt cx="621" cy="817"/>
          </a:xfrm>
          <a:solidFill>
            <a:srgbClr val="00B050"/>
          </a:solidFill>
        </p:grpSpPr>
        <p:grpSp>
          <p:nvGrpSpPr>
            <p:cNvPr id="29" name="Group 43"/>
            <p:cNvGrpSpPr/>
            <p:nvPr/>
          </p:nvGrpSpPr>
          <p:grpSpPr bwMode="auto">
            <a:xfrm>
              <a:off x="1474" y="1283"/>
              <a:ext cx="621" cy="652"/>
              <a:chOff x="1474" y="1283"/>
              <a:chExt cx="621" cy="652"/>
            </a:xfrm>
            <a:grpFill/>
          </p:grpSpPr>
          <p:sp>
            <p:nvSpPr>
              <p:cNvPr id="21543" name="Oval 44"/>
              <p:cNvSpPr>
                <a:spLocks noChangeArrowheads="1"/>
              </p:cNvSpPr>
              <p:nvPr/>
            </p:nvSpPr>
            <p:spPr bwMode="auto">
              <a:xfrm>
                <a:off x="1474" y="1283"/>
                <a:ext cx="621" cy="65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4" name="Oval 45"/>
              <p:cNvSpPr>
                <a:spLocks noChangeArrowheads="1"/>
              </p:cNvSpPr>
              <p:nvPr/>
            </p:nvSpPr>
            <p:spPr bwMode="auto">
              <a:xfrm>
                <a:off x="1482" y="1287"/>
                <a:ext cx="606" cy="63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5" name="Oval 46"/>
              <p:cNvSpPr>
                <a:spLocks noChangeArrowheads="1"/>
              </p:cNvSpPr>
              <p:nvPr/>
            </p:nvSpPr>
            <p:spPr bwMode="auto">
              <a:xfrm>
                <a:off x="1496" y="1293"/>
                <a:ext cx="577" cy="59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6" name="Oval 47"/>
              <p:cNvSpPr>
                <a:spLocks noChangeArrowheads="1"/>
              </p:cNvSpPr>
              <p:nvPr/>
            </p:nvSpPr>
            <p:spPr bwMode="auto">
              <a:xfrm>
                <a:off x="1528" y="1310"/>
                <a:ext cx="514" cy="48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4400" b="1" dirty="0">
                    <a:solidFill>
                      <a:srgbClr val="000000"/>
                    </a:solidFill>
                    <a:latin typeface="叶根友毛笔行书2.0版" panose="02010601030101010101" pitchFamily="2" charset="-122"/>
                    <a:ea typeface="叶根友毛笔行书2.0版" panose="02010601030101010101" pitchFamily="2" charset="-122"/>
                  </a:rPr>
                  <a:t>环</a:t>
                </a:r>
                <a:endParaRPr lang="zh-CN" altLang="zh-CN" sz="4400" b="1" dirty="0">
                  <a:solidFill>
                    <a:srgbClr val="000000"/>
                  </a:solidFill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21542" name="Oval 48"/>
            <p:cNvSpPr>
              <a:spLocks noChangeArrowheads="1"/>
            </p:cNvSpPr>
            <p:nvPr/>
          </p:nvSpPr>
          <p:spPr bwMode="auto">
            <a:xfrm>
              <a:off x="1603" y="2009"/>
              <a:ext cx="363" cy="91"/>
            </a:xfrm>
            <a:prstGeom prst="ellipse">
              <a:avLst/>
            </a:prstGeom>
            <a:grpFill/>
            <a:ln w="12700">
              <a:noFill/>
              <a:round/>
            </a:ln>
          </p:spPr>
          <p:txBody>
            <a:bodyPr wrap="none" lIns="87313" tIns="44450" rIns="87313" bIns="4445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Group 35"/>
          <p:cNvGrpSpPr/>
          <p:nvPr/>
        </p:nvGrpSpPr>
        <p:grpSpPr bwMode="auto">
          <a:xfrm>
            <a:off x="691515" y="5153025"/>
            <a:ext cx="1050925" cy="1144905"/>
            <a:chOff x="1474" y="1283"/>
            <a:chExt cx="621" cy="817"/>
          </a:xfrm>
          <a:solidFill>
            <a:srgbClr val="00B050"/>
          </a:solidFill>
        </p:grpSpPr>
        <p:grpSp>
          <p:nvGrpSpPr>
            <p:cNvPr id="31" name="Group 36"/>
            <p:cNvGrpSpPr/>
            <p:nvPr/>
          </p:nvGrpSpPr>
          <p:grpSpPr bwMode="auto">
            <a:xfrm>
              <a:off x="1474" y="1283"/>
              <a:ext cx="621" cy="652"/>
              <a:chOff x="1474" y="1283"/>
              <a:chExt cx="621" cy="652"/>
            </a:xfrm>
            <a:grpFill/>
          </p:grpSpPr>
          <p:sp>
            <p:nvSpPr>
              <p:cNvPr id="21537" name="Oval 37"/>
              <p:cNvSpPr>
                <a:spLocks noChangeArrowheads="1"/>
              </p:cNvSpPr>
              <p:nvPr/>
            </p:nvSpPr>
            <p:spPr bwMode="auto">
              <a:xfrm>
                <a:off x="1474" y="1283"/>
                <a:ext cx="621" cy="65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8" name="Oval 38"/>
              <p:cNvSpPr>
                <a:spLocks noChangeArrowheads="1"/>
              </p:cNvSpPr>
              <p:nvPr/>
            </p:nvSpPr>
            <p:spPr bwMode="auto">
              <a:xfrm>
                <a:off x="1482" y="1287"/>
                <a:ext cx="606" cy="63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9" name="Oval 39"/>
              <p:cNvSpPr>
                <a:spLocks noChangeArrowheads="1"/>
              </p:cNvSpPr>
              <p:nvPr/>
            </p:nvSpPr>
            <p:spPr bwMode="auto">
              <a:xfrm>
                <a:off x="1496" y="1293"/>
                <a:ext cx="577" cy="59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0" name="Oval 40"/>
              <p:cNvSpPr>
                <a:spLocks noChangeArrowheads="1"/>
              </p:cNvSpPr>
              <p:nvPr/>
            </p:nvSpPr>
            <p:spPr bwMode="auto">
              <a:xfrm>
                <a:off x="1528" y="1310"/>
                <a:ext cx="514" cy="48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eaVert"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4400" b="1" dirty="0">
                    <a:solidFill>
                      <a:srgbClr val="000000"/>
                    </a:solidFill>
                    <a:latin typeface="叶根友毛笔行书2.0版" panose="02010601030101010101" pitchFamily="2" charset="-122"/>
                    <a:ea typeface="叶根友毛笔行书2.0版" panose="02010601030101010101" pitchFamily="2" charset="-122"/>
                  </a:rPr>
                  <a:t>节</a:t>
                </a:r>
                <a:endParaRPr lang="zh-CN" altLang="zh-CN" sz="4400" b="1" dirty="0">
                  <a:solidFill>
                    <a:srgbClr val="000000"/>
                  </a:solidFill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21536" name="Oval 41"/>
            <p:cNvSpPr>
              <a:spLocks noChangeArrowheads="1"/>
            </p:cNvSpPr>
            <p:nvPr/>
          </p:nvSpPr>
          <p:spPr bwMode="auto">
            <a:xfrm>
              <a:off x="1610" y="2009"/>
              <a:ext cx="363" cy="91"/>
            </a:xfrm>
            <a:prstGeom prst="ellipse">
              <a:avLst/>
            </a:prstGeom>
            <a:grpFill/>
            <a:ln w="12700">
              <a:noFill/>
              <a:round/>
            </a:ln>
          </p:spPr>
          <p:txBody>
            <a:bodyPr wrap="none" lIns="87313" tIns="44450" rIns="87313" bIns="4445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22644"/>
          <p:cNvGrpSpPr/>
          <p:nvPr/>
        </p:nvGrpSpPr>
        <p:grpSpPr bwMode="auto">
          <a:xfrm>
            <a:off x="2348865" y="5160963"/>
            <a:ext cx="5871210" cy="909320"/>
            <a:chOff x="1338" y="3566"/>
            <a:chExt cx="3765" cy="567"/>
          </a:xfrm>
          <a:solidFill>
            <a:srgbClr val="00B050"/>
          </a:solidFill>
        </p:grpSpPr>
        <p:grpSp>
          <p:nvGrpSpPr>
            <p:cNvPr id="33" name="组合 46"/>
            <p:cNvGrpSpPr/>
            <p:nvPr/>
          </p:nvGrpSpPr>
          <p:grpSpPr bwMode="auto">
            <a:xfrm>
              <a:off x="1338" y="3566"/>
              <a:ext cx="3765" cy="567"/>
              <a:chOff x="2123728" y="1267825"/>
              <a:chExt cx="5976664" cy="899457"/>
            </a:xfrm>
            <a:grpFill/>
          </p:grpSpPr>
          <p:grpSp>
            <p:nvGrpSpPr>
              <p:cNvPr id="34" name="Group 99"/>
              <p:cNvGrpSpPr/>
              <p:nvPr/>
            </p:nvGrpSpPr>
            <p:grpSpPr bwMode="auto">
              <a:xfrm>
                <a:off x="2123728" y="1267825"/>
                <a:ext cx="5976664" cy="899457"/>
                <a:chOff x="606" y="1151"/>
                <a:chExt cx="1321" cy="964"/>
              </a:xfrm>
              <a:grpFill/>
            </p:grpSpPr>
            <p:sp>
              <p:nvSpPr>
                <p:cNvPr id="21531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1117" y="642"/>
                  <a:ext cx="297" cy="1316"/>
                </a:xfrm>
                <a:prstGeom prst="flowChartDelay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32" name="AutoShape 101"/>
                <p:cNvSpPr>
                  <a:spLocks noChangeArrowheads="1"/>
                </p:cNvSpPr>
                <p:nvPr/>
              </p:nvSpPr>
              <p:spPr bwMode="auto">
                <a:xfrm>
                  <a:off x="606" y="1298"/>
                  <a:ext cx="1321" cy="8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33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8" y="1328"/>
                  <a:ext cx="1296" cy="76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34" name="Oval 103"/>
                <p:cNvSpPr>
                  <a:spLocks noChangeArrowheads="1"/>
                </p:cNvSpPr>
                <p:nvPr/>
              </p:nvSpPr>
              <p:spPr bwMode="auto">
                <a:xfrm>
                  <a:off x="1156" y="1151"/>
                  <a:ext cx="545" cy="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35" name="Group 104"/>
              <p:cNvGrpSpPr/>
              <p:nvPr/>
            </p:nvGrpSpPr>
            <p:grpSpPr bwMode="auto">
              <a:xfrm>
                <a:off x="2195083" y="1629128"/>
                <a:ext cx="287337" cy="288925"/>
                <a:chOff x="1341" y="1036"/>
                <a:chExt cx="880" cy="882"/>
              </a:xfrm>
              <a:grpFill/>
            </p:grpSpPr>
            <p:sp>
              <p:nvSpPr>
                <p:cNvPr id="125" name="AutoShape 105"/>
                <p:cNvSpPr>
                  <a:spLocks noChangeArrowheads="1"/>
                </p:cNvSpPr>
                <p:nvPr/>
              </p:nvSpPr>
              <p:spPr bwMode="auto">
                <a:xfrm rot="29700000">
                  <a:off x="1341" y="1037"/>
                  <a:ext cx="880" cy="881"/>
                </a:xfrm>
                <a:custGeom>
                  <a:avLst/>
                  <a:gdLst>
                    <a:gd name="G0" fmla="+- 8325 0 0"/>
                    <a:gd name="G1" fmla="+- 7376769 0 0"/>
                    <a:gd name="G2" fmla="+- 0 0 7376769"/>
                    <a:gd name="T0" fmla="*/ 0 256 1"/>
                    <a:gd name="T1" fmla="*/ 180 256 1"/>
                    <a:gd name="G3" fmla="+- 7376769 T0 T1"/>
                    <a:gd name="T2" fmla="*/ 0 256 1"/>
                    <a:gd name="T3" fmla="*/ 90 256 1"/>
                    <a:gd name="G4" fmla="+- 7376769 T2 T3"/>
                    <a:gd name="G5" fmla="*/ G4 2 1"/>
                    <a:gd name="T4" fmla="*/ 90 256 1"/>
                    <a:gd name="T5" fmla="*/ 0 256 1"/>
                    <a:gd name="G6" fmla="+- 7376769 T4 T5"/>
                    <a:gd name="G7" fmla="*/ G6 2 1"/>
                    <a:gd name="G8" fmla="abs 737676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25"/>
                    <a:gd name="G18" fmla="*/ 8325 1 2"/>
                    <a:gd name="G19" fmla="+- G18 5400 0"/>
                    <a:gd name="G20" fmla="cos G19 7376769"/>
                    <a:gd name="G21" fmla="sin G19 7376769"/>
                    <a:gd name="G22" fmla="+- G20 10800 0"/>
                    <a:gd name="G23" fmla="+- G21 10800 0"/>
                    <a:gd name="G24" fmla="+- 10800 0 G20"/>
                    <a:gd name="G25" fmla="+- 8325 10800 0"/>
                    <a:gd name="G26" fmla="?: G9 G17 G25"/>
                    <a:gd name="G27" fmla="?: G9 0 21600"/>
                    <a:gd name="G28" fmla="cos 10800 7376769"/>
                    <a:gd name="G29" fmla="sin 10800 7376769"/>
                    <a:gd name="G30" fmla="sin 8325 737676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7376769 G34 0"/>
                    <a:gd name="G36" fmla="?: G6 G35 G31"/>
                    <a:gd name="G37" fmla="+- 21600 0 G36"/>
                    <a:gd name="G38" fmla="?: G4 0 G33"/>
                    <a:gd name="G39" fmla="?: 737676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131 w 21600"/>
                    <a:gd name="T15" fmla="*/ 19631 h 21600"/>
                    <a:gd name="T16" fmla="*/ 10800 w 21600"/>
                    <a:gd name="T17" fmla="*/ 2475 h 21600"/>
                    <a:gd name="T18" fmla="*/ 14469 w 21600"/>
                    <a:gd name="T19" fmla="*/ 1963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606" y="18487"/>
                      </a:moveTo>
                      <a:cubicBezTo>
                        <a:pt x="4499" y="17197"/>
                        <a:pt x="2475" y="14163"/>
                        <a:pt x="2475" y="10800"/>
                      </a:cubicBezTo>
                      <a:cubicBezTo>
                        <a:pt x="2475" y="6202"/>
                        <a:pt x="6202" y="2475"/>
                        <a:pt x="10800" y="2475"/>
                      </a:cubicBezTo>
                      <a:cubicBezTo>
                        <a:pt x="15397" y="2475"/>
                        <a:pt x="19125" y="6202"/>
                        <a:pt x="19125" y="10800"/>
                      </a:cubicBezTo>
                      <a:cubicBezTo>
                        <a:pt x="19125" y="14163"/>
                        <a:pt x="17100" y="17197"/>
                        <a:pt x="13993" y="18487"/>
                      </a:cubicBezTo>
                      <a:lnTo>
                        <a:pt x="14943" y="20773"/>
                      </a:lnTo>
                      <a:cubicBezTo>
                        <a:pt x="18973" y="19099"/>
                        <a:pt x="21600" y="151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64"/>
                        <a:pt x="2626" y="19099"/>
                        <a:pt x="6656" y="20773"/>
                      </a:cubicBezTo>
                      <a:close/>
                    </a:path>
                  </a:pathLst>
                </a:custGeom>
                <a:grpFill/>
                <a:ln w="9525" algn="ctr">
                  <a:noFill/>
                  <a:miter lim="800000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文鼎細黑" pitchFamily="49" charset="-120"/>
                  </a:endParaRPr>
                </a:p>
              </p:txBody>
            </p:sp>
            <p:sp>
              <p:nvSpPr>
                <p:cNvPr id="21525" name="Oval 106"/>
                <p:cNvSpPr>
                  <a:spLocks noChangeArrowheads="1"/>
                </p:cNvSpPr>
                <p:nvPr/>
              </p:nvSpPr>
              <p:spPr bwMode="auto">
                <a:xfrm>
                  <a:off x="1437" y="1130"/>
                  <a:ext cx="690" cy="6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1526" name="AutoShape 107"/>
                <p:cNvSpPr>
                  <a:spLocks noChangeArrowheads="1"/>
                </p:cNvSpPr>
                <p:nvPr/>
              </p:nvSpPr>
              <p:spPr bwMode="auto">
                <a:xfrm rot="-5400000">
                  <a:off x="1371" y="1065"/>
                  <a:ext cx="821" cy="8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7456" y="18612"/>
                      </a:moveTo>
                      <a:cubicBezTo>
                        <a:pt x="4329" y="17274"/>
                        <a:pt x="2302" y="14200"/>
                        <a:pt x="2302" y="10800"/>
                      </a:cubicBezTo>
                      <a:cubicBezTo>
                        <a:pt x="2302" y="6106"/>
                        <a:pt x="6106" y="2302"/>
                        <a:pt x="10800" y="2302"/>
                      </a:cubicBezTo>
                      <a:cubicBezTo>
                        <a:pt x="15493" y="2302"/>
                        <a:pt x="19298" y="6106"/>
                        <a:pt x="19298" y="10800"/>
                      </a:cubicBezTo>
                      <a:cubicBezTo>
                        <a:pt x="19298" y="14200"/>
                        <a:pt x="17270" y="17274"/>
                        <a:pt x="14143" y="18612"/>
                      </a:cubicBezTo>
                      <a:lnTo>
                        <a:pt x="15049" y="20728"/>
                      </a:lnTo>
                      <a:cubicBezTo>
                        <a:pt x="19023" y="19028"/>
                        <a:pt x="21600" y="1512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22"/>
                        <a:pt x="2576" y="19028"/>
                        <a:pt x="6550" y="207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36" name="Group 108"/>
                <p:cNvGrpSpPr/>
                <p:nvPr/>
              </p:nvGrpSpPr>
              <p:grpSpPr bwMode="auto">
                <a:xfrm>
                  <a:off x="1468" y="1174"/>
                  <a:ext cx="626" cy="546"/>
                  <a:chOff x="2281" y="1571"/>
                  <a:chExt cx="635" cy="553"/>
                </a:xfrm>
                <a:grpFill/>
              </p:grpSpPr>
              <p:sp>
                <p:nvSpPr>
                  <p:cNvPr id="2152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71"/>
                    <a:ext cx="385" cy="25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29" name="Oval 110"/>
                  <p:cNvSpPr>
                    <a:spLocks noChangeArrowheads="1"/>
                  </p:cNvSpPr>
                  <p:nvPr/>
                </p:nvSpPr>
                <p:spPr bwMode="auto">
                  <a:xfrm rot="-2388105">
                    <a:off x="2281" y="1629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21530" name="Oval 111"/>
                  <p:cNvSpPr>
                    <a:spLocks noChangeArrowheads="1"/>
                  </p:cNvSpPr>
                  <p:nvPr/>
                </p:nvSpPr>
                <p:spPr bwMode="auto">
                  <a:xfrm rot="-2388105" flipH="1" flipV="1">
                    <a:off x="2586" y="1992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</p:grpSp>
          </p:grpSp>
          <p:sp>
            <p:nvSpPr>
              <p:cNvPr id="21523" name="TextBox 49"/>
              <p:cNvSpPr txBox="1">
                <a:spLocks noChangeArrowheads="1"/>
              </p:cNvSpPr>
              <p:nvPr/>
            </p:nvSpPr>
            <p:spPr bwMode="auto">
              <a:xfrm>
                <a:off x="2555756" y="1492689"/>
                <a:ext cx="5400428" cy="57723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当堂检测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</a:p>
            </p:txBody>
          </p:sp>
        </p:grpSp>
        <p:cxnSp>
          <p:nvCxnSpPr>
            <p:cNvPr id="121" name="直接连接符 120"/>
            <p:cNvCxnSpPr/>
            <p:nvPr/>
          </p:nvCxnSpPr>
          <p:spPr>
            <a:xfrm>
              <a:off x="2789" y="3850"/>
              <a:ext cx="1179" cy="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449" name="组合 126"/>
          <p:cNvGrpSpPr>
            <a:grpSpLocks/>
          </p:cNvGrpSpPr>
          <p:nvPr/>
        </p:nvGrpSpPr>
        <p:grpSpPr bwMode="auto">
          <a:xfrm>
            <a:off x="6588125" y="1989138"/>
            <a:ext cx="1590675" cy="687387"/>
            <a:chOff x="6588224" y="1340768"/>
            <a:chExt cx="1430341" cy="720080"/>
          </a:xfrm>
        </p:grpSpPr>
        <p:sp>
          <p:nvSpPr>
            <p:cNvPr id="128" name="椭圆 127"/>
            <p:cNvSpPr/>
            <p:nvPr/>
          </p:nvSpPr>
          <p:spPr>
            <a:xfrm>
              <a:off x="6588224" y="1340768"/>
              <a:ext cx="1368960" cy="72008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471" name="矩形 128"/>
            <p:cNvSpPr>
              <a:spLocks noChangeArrowheads="1"/>
            </p:cNvSpPr>
            <p:nvPr/>
          </p:nvSpPr>
          <p:spPr bwMode="auto">
            <a:xfrm>
              <a:off x="6732400" y="1485449"/>
              <a:ext cx="1286165" cy="54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26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分钟</a:t>
              </a:r>
              <a:endParaRPr lang="zh-CN" altLang="en-US" sz="2800">
                <a:latin typeface="Calibri" pitchFamily="34" charset="0"/>
              </a:endParaRPr>
            </a:p>
          </p:txBody>
        </p:sp>
      </p:grpSp>
      <p:grpSp>
        <p:nvGrpSpPr>
          <p:cNvPr id="61450" name="组合 129"/>
          <p:cNvGrpSpPr>
            <a:grpSpLocks/>
          </p:cNvGrpSpPr>
          <p:nvPr/>
        </p:nvGrpSpPr>
        <p:grpSpPr bwMode="auto">
          <a:xfrm>
            <a:off x="6516688" y="3068638"/>
            <a:ext cx="1584325" cy="684212"/>
            <a:chOff x="6588224" y="1340768"/>
            <a:chExt cx="1368152" cy="720080"/>
          </a:xfrm>
        </p:grpSpPr>
        <p:sp>
          <p:nvSpPr>
            <p:cNvPr id="131" name="椭圆 130"/>
            <p:cNvSpPr/>
            <p:nvPr/>
          </p:nvSpPr>
          <p:spPr>
            <a:xfrm>
              <a:off x="6588224" y="1340768"/>
              <a:ext cx="1368152" cy="72008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469" name="矩形 131"/>
            <p:cNvSpPr>
              <a:spLocks noChangeArrowheads="1"/>
            </p:cNvSpPr>
            <p:nvPr/>
          </p:nvSpPr>
          <p:spPr bwMode="auto">
            <a:xfrm>
              <a:off x="6732168" y="1484450"/>
              <a:ext cx="1124133" cy="5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 5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分钟</a:t>
              </a:r>
              <a:endParaRPr lang="zh-CN" altLang="en-US" sz="2800">
                <a:latin typeface="Calibri" pitchFamily="34" charset="0"/>
              </a:endParaRPr>
            </a:p>
          </p:txBody>
        </p:sp>
      </p:grpSp>
      <p:grpSp>
        <p:nvGrpSpPr>
          <p:cNvPr id="61451" name="组合 139"/>
          <p:cNvGrpSpPr>
            <a:grpSpLocks/>
          </p:cNvGrpSpPr>
          <p:nvPr/>
        </p:nvGrpSpPr>
        <p:grpSpPr bwMode="auto">
          <a:xfrm>
            <a:off x="6588125" y="4221163"/>
            <a:ext cx="1501775" cy="649287"/>
            <a:chOff x="6588224" y="1340768"/>
            <a:chExt cx="1368152" cy="720080"/>
          </a:xfrm>
        </p:grpSpPr>
        <p:sp>
          <p:nvSpPr>
            <p:cNvPr id="141" name="椭圆 140"/>
            <p:cNvSpPr/>
            <p:nvPr/>
          </p:nvSpPr>
          <p:spPr>
            <a:xfrm>
              <a:off x="6588224" y="1340768"/>
              <a:ext cx="1368152" cy="72008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467" name="矩形 141"/>
            <p:cNvSpPr>
              <a:spLocks noChangeArrowheads="1"/>
            </p:cNvSpPr>
            <p:nvPr/>
          </p:nvSpPr>
          <p:spPr bwMode="auto">
            <a:xfrm>
              <a:off x="6716940" y="1421755"/>
              <a:ext cx="1132414" cy="57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 1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分钟</a:t>
              </a:r>
              <a:endParaRPr lang="zh-CN" altLang="en-US" sz="2800">
                <a:latin typeface="Calibri" pitchFamily="34" charset="0"/>
              </a:endParaRPr>
            </a:p>
          </p:txBody>
        </p:sp>
      </p:grpSp>
      <p:grpSp>
        <p:nvGrpSpPr>
          <p:cNvPr id="61452" name="组合 142"/>
          <p:cNvGrpSpPr>
            <a:grpSpLocks/>
          </p:cNvGrpSpPr>
          <p:nvPr/>
        </p:nvGrpSpPr>
        <p:grpSpPr bwMode="auto">
          <a:xfrm>
            <a:off x="6516688" y="5445125"/>
            <a:ext cx="1625600" cy="563563"/>
            <a:chOff x="6588224" y="1340768"/>
            <a:chExt cx="1368152" cy="720080"/>
          </a:xfrm>
        </p:grpSpPr>
        <p:sp>
          <p:nvSpPr>
            <p:cNvPr id="144" name="椭圆 143"/>
            <p:cNvSpPr/>
            <p:nvPr/>
          </p:nvSpPr>
          <p:spPr>
            <a:xfrm>
              <a:off x="6588224" y="1340768"/>
              <a:ext cx="1368152" cy="72008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465" name="矩形 144"/>
            <p:cNvSpPr>
              <a:spLocks noChangeArrowheads="1"/>
            </p:cNvSpPr>
            <p:nvPr/>
          </p:nvSpPr>
          <p:spPr bwMode="auto">
            <a:xfrm>
              <a:off x="6811350" y="1367137"/>
              <a:ext cx="1124985" cy="66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分钟</a:t>
              </a:r>
              <a:endParaRPr lang="zh-CN" altLang="en-US" sz="2800">
                <a:latin typeface="Calibri" pitchFamily="34" charset="0"/>
              </a:endParaRPr>
            </a:p>
          </p:txBody>
        </p:sp>
      </p:grpSp>
      <p:grpSp>
        <p:nvGrpSpPr>
          <p:cNvPr id="61453" name="组合 41"/>
          <p:cNvGrpSpPr>
            <a:grpSpLocks/>
          </p:cNvGrpSpPr>
          <p:nvPr/>
        </p:nvGrpSpPr>
        <p:grpSpPr bwMode="auto">
          <a:xfrm>
            <a:off x="0" y="6308725"/>
            <a:ext cx="9463088" cy="396875"/>
            <a:chOff x="10" y="9496"/>
            <a:chExt cx="14902" cy="625"/>
          </a:xfrm>
        </p:grpSpPr>
        <p:sp>
          <p:nvSpPr>
            <p:cNvPr id="61462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454" name="组合 43"/>
          <p:cNvGrpSpPr>
            <a:grpSpLocks/>
          </p:cNvGrpSpPr>
          <p:nvPr/>
        </p:nvGrpSpPr>
        <p:grpSpPr bwMode="auto">
          <a:xfrm>
            <a:off x="0" y="0"/>
            <a:ext cx="3743325" cy="581025"/>
            <a:chOff x="283" y="911"/>
            <a:chExt cx="5895" cy="915"/>
          </a:xfrm>
        </p:grpSpPr>
        <p:pic>
          <p:nvPicPr>
            <p:cNvPr id="61459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0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1461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grpSp>
        <p:nvGrpSpPr>
          <p:cNvPr id="3" name="组合 22640"/>
          <p:cNvGrpSpPr/>
          <p:nvPr/>
        </p:nvGrpSpPr>
        <p:grpSpPr bwMode="auto">
          <a:xfrm>
            <a:off x="2246312" y="822960"/>
            <a:ext cx="5919470" cy="852170"/>
            <a:chOff x="1338" y="2113"/>
            <a:chExt cx="3765" cy="567"/>
          </a:xfrm>
          <a:solidFill>
            <a:srgbClr val="00B050"/>
          </a:solidFill>
        </p:grpSpPr>
        <p:grpSp>
          <p:nvGrpSpPr>
            <p:cNvPr id="4" name="组合 76"/>
            <p:cNvGrpSpPr/>
            <p:nvPr/>
          </p:nvGrpSpPr>
          <p:grpSpPr bwMode="auto">
            <a:xfrm>
              <a:off x="1338" y="2113"/>
              <a:ext cx="3765" cy="567"/>
              <a:chOff x="2123728" y="1267827"/>
              <a:chExt cx="5976664" cy="901324"/>
            </a:xfrm>
            <a:grpFill/>
          </p:grpSpPr>
          <p:grpSp>
            <p:nvGrpSpPr>
              <p:cNvPr id="5" name="Group 99"/>
              <p:cNvGrpSpPr/>
              <p:nvPr/>
            </p:nvGrpSpPr>
            <p:grpSpPr bwMode="auto">
              <a:xfrm>
                <a:off x="2123728" y="1267827"/>
                <a:ext cx="5976664" cy="901324"/>
                <a:chOff x="606" y="1151"/>
                <a:chExt cx="1321" cy="966"/>
              </a:xfrm>
              <a:grpFill/>
            </p:grpSpPr>
            <p:sp>
              <p:nvSpPr>
                <p:cNvPr id="6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1117" y="642"/>
                  <a:ext cx="297" cy="1316"/>
                </a:xfrm>
                <a:prstGeom prst="flowChartDelay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8" name="AutoShape 101"/>
                <p:cNvSpPr>
                  <a:spLocks noChangeArrowheads="1"/>
                </p:cNvSpPr>
                <p:nvPr/>
              </p:nvSpPr>
              <p:spPr bwMode="auto">
                <a:xfrm>
                  <a:off x="606" y="1299"/>
                  <a:ext cx="1321" cy="8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7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8" y="1328"/>
                  <a:ext cx="1296" cy="76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42" name="Oval 103"/>
                <p:cNvSpPr>
                  <a:spLocks noChangeArrowheads="1"/>
                </p:cNvSpPr>
                <p:nvPr/>
              </p:nvSpPr>
              <p:spPr bwMode="auto">
                <a:xfrm>
                  <a:off x="1156" y="1162"/>
                  <a:ext cx="545" cy="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43" name="Group 104"/>
              <p:cNvGrpSpPr/>
              <p:nvPr/>
            </p:nvGrpSpPr>
            <p:grpSpPr bwMode="auto">
              <a:xfrm>
                <a:off x="2195736" y="1628800"/>
                <a:ext cx="287337" cy="288925"/>
                <a:chOff x="1343" y="1035"/>
                <a:chExt cx="880" cy="882"/>
              </a:xfrm>
              <a:grpFill/>
            </p:grpSpPr>
            <p:sp>
              <p:nvSpPr>
                <p:cNvPr id="44" name="AutoShape 105"/>
                <p:cNvSpPr>
                  <a:spLocks noChangeArrowheads="1"/>
                </p:cNvSpPr>
                <p:nvPr/>
              </p:nvSpPr>
              <p:spPr bwMode="auto">
                <a:xfrm rot="29700000">
                  <a:off x="1341" y="1036"/>
                  <a:ext cx="880" cy="882"/>
                </a:xfrm>
                <a:custGeom>
                  <a:avLst/>
                  <a:gdLst>
                    <a:gd name="G0" fmla="+- 8325 0 0"/>
                    <a:gd name="G1" fmla="+- 7376769 0 0"/>
                    <a:gd name="G2" fmla="+- 0 0 7376769"/>
                    <a:gd name="T0" fmla="*/ 0 256 1"/>
                    <a:gd name="T1" fmla="*/ 180 256 1"/>
                    <a:gd name="G3" fmla="+- 7376769 T0 T1"/>
                    <a:gd name="T2" fmla="*/ 0 256 1"/>
                    <a:gd name="T3" fmla="*/ 90 256 1"/>
                    <a:gd name="G4" fmla="+- 7376769 T2 T3"/>
                    <a:gd name="G5" fmla="*/ G4 2 1"/>
                    <a:gd name="T4" fmla="*/ 90 256 1"/>
                    <a:gd name="T5" fmla="*/ 0 256 1"/>
                    <a:gd name="G6" fmla="+- 7376769 T4 T5"/>
                    <a:gd name="G7" fmla="*/ G6 2 1"/>
                    <a:gd name="G8" fmla="abs 7376769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325"/>
                    <a:gd name="G18" fmla="*/ 8325 1 2"/>
                    <a:gd name="G19" fmla="+- G18 5400 0"/>
                    <a:gd name="G20" fmla="cos G19 7376769"/>
                    <a:gd name="G21" fmla="sin G19 7376769"/>
                    <a:gd name="G22" fmla="+- G20 10800 0"/>
                    <a:gd name="G23" fmla="+- G21 10800 0"/>
                    <a:gd name="G24" fmla="+- 10800 0 G20"/>
                    <a:gd name="G25" fmla="+- 8325 10800 0"/>
                    <a:gd name="G26" fmla="?: G9 G17 G25"/>
                    <a:gd name="G27" fmla="?: G9 0 21600"/>
                    <a:gd name="G28" fmla="cos 10800 7376769"/>
                    <a:gd name="G29" fmla="sin 10800 7376769"/>
                    <a:gd name="G30" fmla="sin 8325 7376769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7376769 G34 0"/>
                    <a:gd name="G36" fmla="?: G6 G35 G31"/>
                    <a:gd name="G37" fmla="+- 21600 0 G36"/>
                    <a:gd name="G38" fmla="?: G4 0 G33"/>
                    <a:gd name="G39" fmla="?: 7376769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131 w 21600"/>
                    <a:gd name="T15" fmla="*/ 19631 h 21600"/>
                    <a:gd name="T16" fmla="*/ 10800 w 21600"/>
                    <a:gd name="T17" fmla="*/ 2475 h 21600"/>
                    <a:gd name="T18" fmla="*/ 14469 w 21600"/>
                    <a:gd name="T19" fmla="*/ 1963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606" y="18487"/>
                      </a:moveTo>
                      <a:cubicBezTo>
                        <a:pt x="4499" y="17197"/>
                        <a:pt x="2475" y="14163"/>
                        <a:pt x="2475" y="10800"/>
                      </a:cubicBezTo>
                      <a:cubicBezTo>
                        <a:pt x="2475" y="6202"/>
                        <a:pt x="6202" y="2475"/>
                        <a:pt x="10800" y="2475"/>
                      </a:cubicBezTo>
                      <a:cubicBezTo>
                        <a:pt x="15397" y="2475"/>
                        <a:pt x="19125" y="6202"/>
                        <a:pt x="19125" y="10800"/>
                      </a:cubicBezTo>
                      <a:cubicBezTo>
                        <a:pt x="19125" y="14163"/>
                        <a:pt x="17100" y="17197"/>
                        <a:pt x="13993" y="18487"/>
                      </a:cubicBezTo>
                      <a:lnTo>
                        <a:pt x="14943" y="20773"/>
                      </a:lnTo>
                      <a:cubicBezTo>
                        <a:pt x="18973" y="19099"/>
                        <a:pt x="21600" y="151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64"/>
                        <a:pt x="2626" y="19099"/>
                        <a:pt x="6656" y="20773"/>
                      </a:cubicBezTo>
                      <a:close/>
                    </a:path>
                  </a:pathLst>
                </a:custGeom>
                <a:grpFill/>
                <a:ln w="9525" algn="ctr">
                  <a:noFill/>
                  <a:miter lim="800000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Calibri" panose="020F0502020204030204" pitchFamily="34" charset="0"/>
                    <a:ea typeface="文鼎細黑" pitchFamily="49" charset="-120"/>
                  </a:endParaRPr>
                </a:p>
              </p:txBody>
            </p:sp>
            <p:sp>
              <p:nvSpPr>
                <p:cNvPr id="45" name="Oval 106"/>
                <p:cNvSpPr>
                  <a:spLocks noChangeArrowheads="1"/>
                </p:cNvSpPr>
                <p:nvPr/>
              </p:nvSpPr>
              <p:spPr bwMode="auto">
                <a:xfrm>
                  <a:off x="1437" y="1130"/>
                  <a:ext cx="690" cy="69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latin typeface="Calibri" panose="020F050202020403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46" name="AutoShape 107"/>
                <p:cNvSpPr>
                  <a:spLocks noChangeArrowheads="1"/>
                </p:cNvSpPr>
                <p:nvPr/>
              </p:nvSpPr>
              <p:spPr bwMode="auto">
                <a:xfrm rot="-5400000">
                  <a:off x="1371" y="1065"/>
                  <a:ext cx="821" cy="8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7456" y="18612"/>
                      </a:moveTo>
                      <a:cubicBezTo>
                        <a:pt x="4329" y="17274"/>
                        <a:pt x="2302" y="14200"/>
                        <a:pt x="2302" y="10800"/>
                      </a:cubicBezTo>
                      <a:cubicBezTo>
                        <a:pt x="2302" y="6106"/>
                        <a:pt x="6106" y="2302"/>
                        <a:pt x="10800" y="2302"/>
                      </a:cubicBezTo>
                      <a:cubicBezTo>
                        <a:pt x="15493" y="2302"/>
                        <a:pt x="19298" y="6106"/>
                        <a:pt x="19298" y="10800"/>
                      </a:cubicBezTo>
                      <a:cubicBezTo>
                        <a:pt x="19298" y="14200"/>
                        <a:pt x="17270" y="17274"/>
                        <a:pt x="14143" y="18612"/>
                      </a:cubicBezTo>
                      <a:lnTo>
                        <a:pt x="15049" y="20728"/>
                      </a:lnTo>
                      <a:cubicBezTo>
                        <a:pt x="19023" y="19028"/>
                        <a:pt x="21600" y="15122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5122"/>
                        <a:pt x="2576" y="19028"/>
                        <a:pt x="6550" y="207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47" name="Group 108"/>
                <p:cNvGrpSpPr/>
                <p:nvPr/>
              </p:nvGrpSpPr>
              <p:grpSpPr bwMode="auto">
                <a:xfrm>
                  <a:off x="1467" y="1175"/>
                  <a:ext cx="629" cy="550"/>
                  <a:chOff x="2280" y="1569"/>
                  <a:chExt cx="638" cy="556"/>
                </a:xfrm>
                <a:grpFill/>
              </p:grpSpPr>
              <p:sp>
                <p:nvSpPr>
                  <p:cNvPr id="4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571"/>
                    <a:ext cx="385" cy="25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49" name="Oval 110"/>
                  <p:cNvSpPr>
                    <a:spLocks noChangeArrowheads="1"/>
                  </p:cNvSpPr>
                  <p:nvPr/>
                </p:nvSpPr>
                <p:spPr bwMode="auto">
                  <a:xfrm rot="-2388105">
                    <a:off x="2281" y="1629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50" name="Oval 111"/>
                  <p:cNvSpPr>
                    <a:spLocks noChangeArrowheads="1"/>
                  </p:cNvSpPr>
                  <p:nvPr/>
                </p:nvSpPr>
                <p:spPr bwMode="auto">
                  <a:xfrm rot="-2388105" flipH="1" flipV="1">
                    <a:off x="2586" y="1992"/>
                    <a:ext cx="330" cy="1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anchor="ctr">
                    <a:spAutoFit/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Calibri" panose="020F0502020204030204" pitchFamily="34" charset="0"/>
                      <a:ea typeface="Gulim" panose="020B0600000101010101" pitchFamily="34" charset="-127"/>
                    </a:endParaRPr>
                  </a:p>
                </p:txBody>
              </p:sp>
            </p:grpSp>
          </p:grpSp>
          <p:sp>
            <p:nvSpPr>
              <p:cNvPr id="52" name="TextBox 79"/>
              <p:cNvSpPr txBox="1">
                <a:spLocks noChangeArrowheads="1"/>
              </p:cNvSpPr>
              <p:nvPr/>
            </p:nvSpPr>
            <p:spPr bwMode="auto">
              <a:xfrm>
                <a:off x="2483751" y="1484142"/>
                <a:ext cx="5400428" cy="61722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200" b="1" dirty="0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情境导入</a:t>
                </a: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V="1">
              <a:off x="2744" y="2431"/>
              <a:ext cx="117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456" name="组合 125"/>
          <p:cNvGrpSpPr>
            <a:grpSpLocks/>
          </p:cNvGrpSpPr>
          <p:nvPr/>
        </p:nvGrpSpPr>
        <p:grpSpPr bwMode="auto">
          <a:xfrm>
            <a:off x="6646863" y="898525"/>
            <a:ext cx="1519237" cy="647700"/>
            <a:chOff x="6588224" y="1340768"/>
            <a:chExt cx="1368152" cy="727657"/>
          </a:xfrm>
        </p:grpSpPr>
        <p:sp>
          <p:nvSpPr>
            <p:cNvPr id="55" name="椭圆 54"/>
            <p:cNvSpPr/>
            <p:nvPr/>
          </p:nvSpPr>
          <p:spPr>
            <a:xfrm>
              <a:off x="6588224" y="1340768"/>
              <a:ext cx="1368152" cy="720523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61458" name="矩形 123"/>
            <p:cNvSpPr>
              <a:spLocks noChangeArrowheads="1"/>
            </p:cNvSpPr>
            <p:nvPr/>
          </p:nvSpPr>
          <p:spPr bwMode="auto">
            <a:xfrm>
              <a:off x="6732616" y="1485229"/>
              <a:ext cx="1123686" cy="58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 3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分钟</a:t>
              </a:r>
              <a:endParaRPr lang="zh-CN" altLang="en-US" sz="2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981075"/>
            <a:ext cx="9448800" cy="7985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0"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（一）情境导入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分钟）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  <a:p>
            <a:pPr defTabSz="0"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endParaRPr lang="en-US" altLang="zh-CN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3" name="横卷形 17"/>
          <p:cNvSpPr>
            <a:spLocks noChangeArrowheads="1"/>
          </p:cNvSpPr>
          <p:nvPr/>
        </p:nvSpPr>
        <p:spPr bwMode="auto">
          <a:xfrm>
            <a:off x="0" y="4130675"/>
            <a:ext cx="9137650" cy="1919288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通过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情景引入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从生活走进物理</a:t>
            </a:r>
            <a:r>
              <a:rPr lang="en-US" altLang="zh-CN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利用身边的具体实例</a:t>
            </a:r>
            <a:r>
              <a:rPr lang="en-US" altLang="zh-CN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引出要了解的问题</a:t>
            </a:r>
            <a:r>
              <a:rPr lang="en-US" altLang="zh-CN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—</a:t>
            </a:r>
            <a:r>
              <a:rPr lang="zh-CN" altLang="en-US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功</a:t>
            </a:r>
            <a:r>
              <a:rPr lang="en-US" altLang="zh-CN" sz="28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799013" y="1069975"/>
            <a:ext cx="3660775" cy="246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chemeClr val="accent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找两位同学上前完成老师交给的任务：用力推讲桌和粉笔盒一段距离。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引出功</a:t>
            </a:r>
          </a:p>
        </p:txBody>
      </p:sp>
      <p:pic>
        <p:nvPicPr>
          <p:cNvPr id="62468" name="图片 2"/>
          <p:cNvPicPr>
            <a:picLocks noChangeAspect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61938" y="1643063"/>
            <a:ext cx="2244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图片 3"/>
          <p:cNvPicPr>
            <a:picLocks noChangeAspect="1"/>
          </p:cNvPicPr>
          <p:nvPr/>
        </p:nvPicPr>
        <p:blipFill>
          <a:blip r:embed="rId3" cstate="print"/>
          <a:srcRect l="21162" t="6227" r="26305" b="4996"/>
          <a:stretch>
            <a:fillRect/>
          </a:stretch>
        </p:blipFill>
        <p:spPr bwMode="auto">
          <a:xfrm>
            <a:off x="2698750" y="1844675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0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2475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2471" name="组合 1"/>
          <p:cNvGrpSpPr>
            <a:grpSpLocks/>
          </p:cNvGrpSpPr>
          <p:nvPr/>
        </p:nvGrpSpPr>
        <p:grpSpPr bwMode="auto">
          <a:xfrm>
            <a:off x="0" y="-12700"/>
            <a:ext cx="3743325" cy="581025"/>
            <a:chOff x="283" y="911"/>
            <a:chExt cx="5895" cy="915"/>
          </a:xfrm>
        </p:grpSpPr>
        <p:pic>
          <p:nvPicPr>
            <p:cNvPr id="62472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3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2474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6350" y="458788"/>
            <a:ext cx="9448800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0"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（二）合作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（共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25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分钟）</a:t>
            </a:r>
          </a:p>
          <a:p>
            <a:pPr defTabSz="0"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endParaRPr lang="en-US" altLang="zh-CN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横卷形 17"/>
          <p:cNvSpPr>
            <a:spLocks noChangeArrowheads="1"/>
          </p:cNvSpPr>
          <p:nvPr/>
        </p:nvSpPr>
        <p:spPr bwMode="auto">
          <a:xfrm>
            <a:off x="112713" y="4330700"/>
            <a:ext cx="8861425" cy="1878013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：通过实例分析，培养学生的观察能力，逻辑推理能力并且也能促进抽象思维的形成</a:t>
            </a:r>
            <a:endParaRPr lang="zh-CN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6372225" y="1268413"/>
            <a:ext cx="30353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组内合作讨论：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找出做功的必要因素；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了解三种不做功的情况</a:t>
            </a:r>
          </a:p>
        </p:txBody>
      </p:sp>
      <p:grpSp>
        <p:nvGrpSpPr>
          <p:cNvPr id="63492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3493" name="Picture 10"/>
          <p:cNvPicPr>
            <a:picLocks noChangeAspect="1" noChangeArrowheads="1"/>
          </p:cNvPicPr>
          <p:nvPr/>
        </p:nvPicPr>
        <p:blipFill>
          <a:blip r:embed="rId2" cstate="print"/>
          <a:srcRect l="7230" r="14412"/>
          <a:stretch>
            <a:fillRect/>
          </a:stretch>
        </p:blipFill>
        <p:spPr bwMode="auto">
          <a:xfrm>
            <a:off x="179388" y="1125538"/>
            <a:ext cx="28813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1"/>
          <p:cNvPicPr>
            <a:picLocks noChangeAspect="1" noChangeArrowheads="1"/>
          </p:cNvPicPr>
          <p:nvPr/>
        </p:nvPicPr>
        <p:blipFill>
          <a:blip r:embed="rId3" cstate="print"/>
          <a:srcRect l="10814" r="12184" b="3183"/>
          <a:stretch>
            <a:fillRect/>
          </a:stretch>
        </p:blipFill>
        <p:spPr bwMode="auto">
          <a:xfrm>
            <a:off x="3116263" y="1125538"/>
            <a:ext cx="32559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1"/>
          <p:cNvSpPr>
            <a:spLocks noChangeArrowheads="1"/>
          </p:cNvSpPr>
          <p:nvPr/>
        </p:nvSpPr>
        <p:spPr bwMode="auto">
          <a:xfrm>
            <a:off x="179388" y="549275"/>
            <a:ext cx="4248150" cy="793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（三）问题生成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分钟）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  <a:p>
            <a:pPr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endParaRPr lang="en-US" altLang="zh-CN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75" name="横卷形 17"/>
          <p:cNvSpPr>
            <a:spLocks noChangeArrowheads="1"/>
          </p:cNvSpPr>
          <p:nvPr/>
        </p:nvSpPr>
        <p:spPr bwMode="auto">
          <a:xfrm>
            <a:off x="125413" y="4184650"/>
            <a:ext cx="8910637" cy="20320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：通过实例分析，</a:t>
            </a: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教师注重点拨、引导，将传授知识与发展能力相结合，挖掘学生的潜能</a:t>
            </a:r>
            <a:r>
              <a:rPr lang="en-US" altLang="zh-CN" sz="2800" b="1">
                <a:solidFill>
                  <a:srgbClr val="00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2800" b="1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4515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4516" name="组合 3"/>
          <p:cNvGrpSpPr>
            <a:grpSpLocks/>
          </p:cNvGrpSpPr>
          <p:nvPr/>
        </p:nvGrpSpPr>
        <p:grpSpPr bwMode="auto">
          <a:xfrm>
            <a:off x="4763" y="-4763"/>
            <a:ext cx="3743325" cy="581026"/>
            <a:chOff x="283" y="911"/>
            <a:chExt cx="5895" cy="915"/>
          </a:xfrm>
        </p:grpSpPr>
        <p:pic>
          <p:nvPicPr>
            <p:cNvPr id="64520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4522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sp>
        <p:nvSpPr>
          <p:cNvPr id="64517" name="Rectangle 17"/>
          <p:cNvSpPr>
            <a:spLocks noChangeArrowheads="1"/>
          </p:cNvSpPr>
          <p:nvPr/>
        </p:nvSpPr>
        <p:spPr bwMode="auto">
          <a:xfrm>
            <a:off x="4787900" y="692150"/>
            <a:ext cx="39608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1414"/>
                </a:solidFill>
              </a:rPr>
              <a:t>3.</a:t>
            </a:r>
            <a:r>
              <a:rPr lang="zh-CN" altLang="en-US" b="1">
                <a:solidFill>
                  <a:srgbClr val="001414"/>
                </a:solidFill>
              </a:rPr>
              <a:t>如图所示，物体在相同力</a:t>
            </a:r>
            <a:r>
              <a:rPr lang="en-US" altLang="zh-CN" b="1">
                <a:solidFill>
                  <a:srgbClr val="001414"/>
                </a:solidFill>
              </a:rPr>
              <a:t>F</a:t>
            </a:r>
            <a:r>
              <a:rPr lang="zh-CN" altLang="en-US" b="1">
                <a:solidFill>
                  <a:srgbClr val="001414"/>
                </a:solidFill>
              </a:rPr>
              <a:t>的作用下分别在光滑水平面、粗糙水平面和斜面上沿力的方向移动了相同的距离</a:t>
            </a:r>
            <a:r>
              <a:rPr lang="en-US" altLang="zh-CN" b="1">
                <a:solidFill>
                  <a:srgbClr val="001414"/>
                </a:solidFill>
              </a:rPr>
              <a:t>s</a:t>
            </a:r>
            <a:r>
              <a:rPr lang="zh-CN" altLang="en-US" b="1">
                <a:solidFill>
                  <a:srgbClr val="001414"/>
                </a:solidFill>
              </a:rPr>
              <a:t>，力</a:t>
            </a:r>
            <a:r>
              <a:rPr lang="en-US" altLang="zh-CN" b="1">
                <a:solidFill>
                  <a:srgbClr val="001414"/>
                </a:solidFill>
              </a:rPr>
              <a:t>F</a:t>
            </a:r>
            <a:r>
              <a:rPr lang="zh-CN" altLang="en-US" b="1">
                <a:solidFill>
                  <a:srgbClr val="001414"/>
                </a:solidFill>
              </a:rPr>
              <a:t>做的功分别为</a:t>
            </a:r>
            <a:r>
              <a:rPr lang="en-US" altLang="zh-CN" b="1">
                <a:solidFill>
                  <a:srgbClr val="001414"/>
                </a:solidFill>
              </a:rPr>
              <a:t>W1</a:t>
            </a:r>
            <a:r>
              <a:rPr lang="zh-CN" altLang="en-US" b="1">
                <a:solidFill>
                  <a:srgbClr val="001414"/>
                </a:solidFill>
              </a:rPr>
              <a:t>、</a:t>
            </a:r>
            <a:r>
              <a:rPr lang="en-US" altLang="zh-CN" b="1">
                <a:solidFill>
                  <a:srgbClr val="001414"/>
                </a:solidFill>
              </a:rPr>
              <a:t>W2</a:t>
            </a:r>
            <a:r>
              <a:rPr lang="zh-CN" altLang="en-US" b="1">
                <a:solidFill>
                  <a:srgbClr val="001414"/>
                </a:solidFill>
              </a:rPr>
              <a:t>、</a:t>
            </a:r>
            <a:r>
              <a:rPr lang="en-US" altLang="zh-CN" b="1">
                <a:solidFill>
                  <a:srgbClr val="001414"/>
                </a:solidFill>
              </a:rPr>
              <a:t>W3</a:t>
            </a:r>
            <a:r>
              <a:rPr lang="zh-CN" altLang="en-US" b="1">
                <a:solidFill>
                  <a:srgbClr val="001414"/>
                </a:solidFill>
              </a:rPr>
              <a:t>，则它们之间的关系是（      ）</a:t>
            </a:r>
            <a:r>
              <a:rPr lang="en-US" altLang="zh-CN">
                <a:solidFill>
                  <a:srgbClr val="001414"/>
                </a:solidFill>
              </a:rPr>
              <a:t> A</a:t>
            </a:r>
            <a:r>
              <a:rPr lang="zh-CN" altLang="en-US">
                <a:solidFill>
                  <a:srgbClr val="001414"/>
                </a:solidFill>
              </a:rPr>
              <a:t>．</a:t>
            </a:r>
            <a:r>
              <a:rPr lang="en-US" altLang="zh-CN">
                <a:solidFill>
                  <a:srgbClr val="001414"/>
                </a:solidFill>
              </a:rPr>
              <a:t>W1</a:t>
            </a:r>
            <a:r>
              <a:rPr lang="zh-CN" altLang="en-US">
                <a:solidFill>
                  <a:srgbClr val="001414"/>
                </a:solidFill>
              </a:rPr>
              <a:t>＞</a:t>
            </a:r>
            <a:r>
              <a:rPr lang="en-US" altLang="zh-CN">
                <a:solidFill>
                  <a:srgbClr val="001414"/>
                </a:solidFill>
              </a:rPr>
              <a:t>W2</a:t>
            </a:r>
            <a:r>
              <a:rPr lang="zh-CN" altLang="en-US">
                <a:solidFill>
                  <a:srgbClr val="001414"/>
                </a:solidFill>
              </a:rPr>
              <a:t>＞</a:t>
            </a:r>
            <a:r>
              <a:rPr lang="en-US" altLang="zh-CN">
                <a:solidFill>
                  <a:srgbClr val="001414"/>
                </a:solidFill>
              </a:rPr>
              <a:t>W3     </a:t>
            </a:r>
          </a:p>
          <a:p>
            <a:r>
              <a:rPr lang="en-US" altLang="zh-CN">
                <a:solidFill>
                  <a:srgbClr val="001414"/>
                </a:solidFill>
              </a:rPr>
              <a:t>B</a:t>
            </a:r>
            <a:r>
              <a:rPr lang="zh-CN" altLang="en-US">
                <a:solidFill>
                  <a:srgbClr val="001414"/>
                </a:solidFill>
              </a:rPr>
              <a:t>．</a:t>
            </a:r>
            <a:r>
              <a:rPr lang="en-US" altLang="zh-CN">
                <a:solidFill>
                  <a:srgbClr val="001414"/>
                </a:solidFill>
              </a:rPr>
              <a:t>W2</a:t>
            </a:r>
            <a:r>
              <a:rPr lang="zh-CN" altLang="en-US">
                <a:solidFill>
                  <a:srgbClr val="001414"/>
                </a:solidFill>
              </a:rPr>
              <a:t>＞</a:t>
            </a:r>
            <a:r>
              <a:rPr lang="en-US" altLang="zh-CN">
                <a:solidFill>
                  <a:srgbClr val="001414"/>
                </a:solidFill>
              </a:rPr>
              <a:t>W1</a:t>
            </a:r>
            <a:r>
              <a:rPr lang="zh-CN" altLang="en-US">
                <a:solidFill>
                  <a:srgbClr val="001414"/>
                </a:solidFill>
              </a:rPr>
              <a:t>＞</a:t>
            </a:r>
            <a:r>
              <a:rPr lang="en-US" altLang="zh-CN">
                <a:solidFill>
                  <a:srgbClr val="001414"/>
                </a:solidFill>
              </a:rPr>
              <a:t>W3            </a:t>
            </a:r>
          </a:p>
          <a:p>
            <a:r>
              <a:rPr lang="en-US" altLang="zh-CN">
                <a:solidFill>
                  <a:srgbClr val="001414"/>
                </a:solidFill>
              </a:rPr>
              <a:t>C</a:t>
            </a:r>
            <a:r>
              <a:rPr lang="zh-CN" altLang="en-US">
                <a:solidFill>
                  <a:srgbClr val="001414"/>
                </a:solidFill>
              </a:rPr>
              <a:t>．</a:t>
            </a:r>
            <a:r>
              <a:rPr lang="en-US" altLang="zh-CN">
                <a:solidFill>
                  <a:srgbClr val="001414"/>
                </a:solidFill>
              </a:rPr>
              <a:t>W1</a:t>
            </a:r>
            <a:r>
              <a:rPr lang="zh-CN" altLang="en-US">
                <a:solidFill>
                  <a:srgbClr val="001414"/>
                </a:solidFill>
              </a:rPr>
              <a:t>＞</a:t>
            </a:r>
            <a:r>
              <a:rPr lang="en-US" altLang="zh-CN">
                <a:solidFill>
                  <a:srgbClr val="001414"/>
                </a:solidFill>
              </a:rPr>
              <a:t>W2=W3      D</a:t>
            </a:r>
            <a:r>
              <a:rPr lang="zh-CN" altLang="en-US">
                <a:solidFill>
                  <a:srgbClr val="001414"/>
                </a:solidFill>
              </a:rPr>
              <a:t>．</a:t>
            </a:r>
            <a:r>
              <a:rPr lang="en-US" altLang="zh-CN">
                <a:solidFill>
                  <a:srgbClr val="001414"/>
                </a:solidFill>
              </a:rPr>
              <a:t>W1=W2=W3</a:t>
            </a:r>
          </a:p>
        </p:txBody>
      </p:sp>
      <p:pic>
        <p:nvPicPr>
          <p:cNvPr id="64518" name="Picture 18" descr="t01adac4c5ff028496e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716463" y="3357563"/>
            <a:ext cx="4141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19"/>
          <p:cNvSpPr>
            <a:spLocks noChangeArrowheads="1"/>
          </p:cNvSpPr>
          <p:nvPr/>
        </p:nvSpPr>
        <p:spPr bwMode="auto">
          <a:xfrm>
            <a:off x="468313" y="1268413"/>
            <a:ext cx="38163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en-US" altLang="zh-CN">
                <a:solidFill>
                  <a:srgbClr val="001414"/>
                </a:solidFill>
              </a:rPr>
              <a:t>2.</a:t>
            </a:r>
            <a:r>
              <a:rPr lang="zh-CN" altLang="en-US" b="1">
                <a:solidFill>
                  <a:srgbClr val="001414"/>
                </a:solidFill>
              </a:rPr>
              <a:t>一建筑工人用</a:t>
            </a:r>
            <a:r>
              <a:rPr lang="en-US" altLang="zh-CN" b="1">
                <a:solidFill>
                  <a:srgbClr val="001414"/>
                </a:solidFill>
              </a:rPr>
              <a:t>50N</a:t>
            </a:r>
            <a:r>
              <a:rPr lang="zh-CN" altLang="en-US" b="1">
                <a:solidFill>
                  <a:srgbClr val="001414"/>
                </a:solidFill>
              </a:rPr>
              <a:t>的水平推力推小车，使小车在水平地面上匀速前进了</a:t>
            </a:r>
            <a:r>
              <a:rPr lang="en-US" altLang="zh-CN" b="1">
                <a:solidFill>
                  <a:srgbClr val="001414"/>
                </a:solidFill>
              </a:rPr>
              <a:t>15m</a:t>
            </a:r>
            <a:r>
              <a:rPr lang="zh-CN" altLang="en-US" b="1">
                <a:solidFill>
                  <a:srgbClr val="001414"/>
                </a:solidFill>
              </a:rPr>
              <a:t>，撤去推力，小车仍然能继续向前运动</a:t>
            </a:r>
            <a:r>
              <a:rPr lang="en-US" altLang="zh-CN" b="1">
                <a:solidFill>
                  <a:srgbClr val="001414"/>
                </a:solidFill>
              </a:rPr>
              <a:t>0.5m</a:t>
            </a:r>
            <a:r>
              <a:rPr lang="zh-CN" altLang="en-US" b="1">
                <a:solidFill>
                  <a:srgbClr val="001414"/>
                </a:solidFill>
              </a:rPr>
              <a:t>，在上述小车前进</a:t>
            </a:r>
            <a:r>
              <a:rPr lang="en-US" altLang="zh-CN" b="1">
                <a:solidFill>
                  <a:srgbClr val="001414"/>
                </a:solidFill>
              </a:rPr>
              <a:t>15.5m</a:t>
            </a:r>
            <a:r>
              <a:rPr lang="zh-CN" altLang="en-US" b="1">
                <a:solidFill>
                  <a:srgbClr val="001414"/>
                </a:solidFill>
              </a:rPr>
              <a:t>的过程中，建筑工人对小车做的功为</a:t>
            </a:r>
            <a:r>
              <a:rPr lang="en-US" altLang="zh-CN" b="1">
                <a:solidFill>
                  <a:srgbClr val="001414"/>
                </a:solidFill>
              </a:rPr>
              <a:t>______J</a:t>
            </a:r>
            <a:r>
              <a:rPr lang="zh-CN" altLang="en-US" b="1">
                <a:solidFill>
                  <a:srgbClr val="001414"/>
                </a:solidFill>
              </a:rPr>
              <a:t>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未知"/>
          <p:cNvSpPr>
            <a:spLocks/>
          </p:cNvSpPr>
          <p:nvPr/>
        </p:nvSpPr>
        <p:spPr bwMode="auto">
          <a:xfrm rot="585707" flipV="1">
            <a:off x="3206750" y="4445000"/>
            <a:ext cx="609600" cy="534988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 rot="-120940">
            <a:off x="430213" y="4540250"/>
            <a:ext cx="2933700" cy="13700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教材分析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0963" name="未知"/>
          <p:cNvSpPr>
            <a:spLocks/>
          </p:cNvSpPr>
          <p:nvPr/>
        </p:nvSpPr>
        <p:spPr bwMode="auto">
          <a:xfrm flipH="1">
            <a:off x="5205413" y="4362450"/>
            <a:ext cx="117475" cy="1725613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4" name="未知"/>
          <p:cNvSpPr>
            <a:spLocks/>
          </p:cNvSpPr>
          <p:nvPr/>
        </p:nvSpPr>
        <p:spPr bwMode="auto">
          <a:xfrm>
            <a:off x="4011613" y="4162425"/>
            <a:ext cx="211137" cy="1858963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5" name="未知"/>
          <p:cNvSpPr>
            <a:spLocks/>
          </p:cNvSpPr>
          <p:nvPr/>
        </p:nvSpPr>
        <p:spPr bwMode="auto">
          <a:xfrm flipV="1">
            <a:off x="5286375" y="4429125"/>
            <a:ext cx="857250" cy="714375"/>
          </a:xfrm>
          <a:custGeom>
            <a:avLst/>
            <a:gdLst>
              <a:gd name="T0" fmla="*/ 2147483647 w 318"/>
              <a:gd name="T1" fmla="*/ 0 h 363"/>
              <a:gd name="T2" fmla="*/ 2147483647 w 318"/>
              <a:gd name="T3" fmla="*/ 2147483647 h 363"/>
              <a:gd name="T4" fmla="*/ 0 w 318"/>
              <a:gd name="T5" fmla="*/ 2147483647 h 363"/>
              <a:gd name="T6" fmla="*/ 0 60000 65536"/>
              <a:gd name="T7" fmla="*/ 0 60000 65536"/>
              <a:gd name="T8" fmla="*/ 0 60000 65536"/>
              <a:gd name="T9" fmla="*/ 0 w 318"/>
              <a:gd name="T10" fmla="*/ 0 h 363"/>
              <a:gd name="T11" fmla="*/ 318 w 318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363">
                <a:moveTo>
                  <a:pt x="318" y="0"/>
                </a:moveTo>
                <a:cubicBezTo>
                  <a:pt x="254" y="15"/>
                  <a:pt x="190" y="31"/>
                  <a:pt x="137" y="91"/>
                </a:cubicBezTo>
                <a:cubicBezTo>
                  <a:pt x="84" y="151"/>
                  <a:pt x="23" y="318"/>
                  <a:pt x="0" y="363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651500" y="4292600"/>
            <a:ext cx="2963863" cy="1368425"/>
          </a:xfrm>
          <a:custGeom>
            <a:avLst/>
            <a:gdLst>
              <a:gd name="T0" fmla="*/ 10159 w 21600"/>
              <a:gd name="T1" fmla="*/ 684213 h 21600"/>
              <a:gd name="T2" fmla="*/ 1637507 w 21600"/>
              <a:gd name="T3" fmla="*/ 1366968 h 21600"/>
              <a:gd name="T4" fmla="*/ 3272284 w 21600"/>
              <a:gd name="T5" fmla="*/ 684213 h 21600"/>
              <a:gd name="T6" fmla="*/ 1637507 w 21600"/>
              <a:gd name="T7" fmla="*/ 782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板书设计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0967" name="未知"/>
          <p:cNvSpPr>
            <a:spLocks/>
          </p:cNvSpPr>
          <p:nvPr/>
        </p:nvSpPr>
        <p:spPr bwMode="auto">
          <a:xfrm rot="1655808" flipV="1">
            <a:off x="2903538" y="4176713"/>
            <a:ext cx="1066800" cy="87312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Cloud"/>
          <p:cNvSpPr>
            <a:spLocks noChangeAspect="1" noEditPoints="1" noChangeArrowheads="1"/>
          </p:cNvSpPr>
          <p:nvPr/>
        </p:nvSpPr>
        <p:spPr bwMode="auto">
          <a:xfrm rot="-120940">
            <a:off x="357188" y="3209925"/>
            <a:ext cx="3160712" cy="1384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学情分析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0969" name="未知"/>
          <p:cNvSpPr>
            <a:spLocks/>
          </p:cNvSpPr>
          <p:nvPr/>
        </p:nvSpPr>
        <p:spPr bwMode="auto">
          <a:xfrm rot="4127453" flipH="1">
            <a:off x="5250656" y="3210719"/>
            <a:ext cx="542925" cy="1411288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zh-CN" altLang="en-US"/>
          </a:p>
        </p:txBody>
      </p:sp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>
            <a:off x="5940425" y="2924175"/>
            <a:ext cx="2962275" cy="13700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教学设计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0971" name="未知"/>
          <p:cNvSpPr>
            <a:spLocks/>
          </p:cNvSpPr>
          <p:nvPr/>
        </p:nvSpPr>
        <p:spPr bwMode="auto">
          <a:xfrm rot="2975850">
            <a:off x="2751931" y="3610769"/>
            <a:ext cx="2173288" cy="336550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zh-CN" altLang="en-US"/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 rot="21479060">
            <a:off x="563563" y="1968500"/>
            <a:ext cx="2989262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教学目标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0973" name="未知"/>
          <p:cNvSpPr>
            <a:spLocks/>
          </p:cNvSpPr>
          <p:nvPr/>
        </p:nvSpPr>
        <p:spPr bwMode="auto">
          <a:xfrm rot="2148883" flipH="1">
            <a:off x="5176838" y="2276475"/>
            <a:ext cx="174625" cy="2189163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Cloud"/>
          <p:cNvSpPr>
            <a:spLocks noChangeAspect="1" noEditPoints="1" noChangeArrowheads="1"/>
          </p:cNvSpPr>
          <p:nvPr/>
        </p:nvSpPr>
        <p:spPr bwMode="auto">
          <a:xfrm>
            <a:off x="5435600" y="1844675"/>
            <a:ext cx="3035300" cy="1296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教学方法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0975" name="未知"/>
          <p:cNvSpPr>
            <a:spLocks/>
          </p:cNvSpPr>
          <p:nvPr/>
        </p:nvSpPr>
        <p:spPr bwMode="auto">
          <a:xfrm rot="5400000" flipH="1">
            <a:off x="3482975" y="3465513"/>
            <a:ext cx="2162175" cy="73025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zh-CN" altLang="en-US"/>
          </a:p>
        </p:txBody>
      </p:sp>
      <p:sp>
        <p:nvSpPr>
          <p:cNvPr id="41" name="Cloud"/>
          <p:cNvSpPr>
            <a:spLocks noChangeAspect="1" noEditPoints="1" noChangeArrowheads="1"/>
          </p:cNvSpPr>
          <p:nvPr/>
        </p:nvSpPr>
        <p:spPr bwMode="auto">
          <a:xfrm>
            <a:off x="2643188" y="1071563"/>
            <a:ext cx="3468687" cy="15001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FF99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 教学模式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0977" name="TextBox 43"/>
          <p:cNvSpPr txBox="1">
            <a:spLocks noChangeArrowheads="1"/>
          </p:cNvSpPr>
          <p:nvPr/>
        </p:nvSpPr>
        <p:spPr bwMode="auto">
          <a:xfrm>
            <a:off x="4340225" y="4818063"/>
            <a:ext cx="61277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说课流程</a:t>
            </a:r>
          </a:p>
        </p:txBody>
      </p:sp>
      <p:sp>
        <p:nvSpPr>
          <p:cNvPr id="38" name="Cloud"/>
          <p:cNvSpPr>
            <a:spLocks noChangeAspect="1" noEditPoints="1" noChangeArrowheads="1"/>
          </p:cNvSpPr>
          <p:nvPr/>
        </p:nvSpPr>
        <p:spPr bwMode="auto">
          <a:xfrm rot="-120940">
            <a:off x="419100" y="4560888"/>
            <a:ext cx="2933700" cy="13700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教材分析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0" name="Cloud"/>
          <p:cNvSpPr>
            <a:spLocks noChangeAspect="1" noEditPoints="1" noChangeArrowheads="1"/>
          </p:cNvSpPr>
          <p:nvPr/>
        </p:nvSpPr>
        <p:spPr bwMode="auto">
          <a:xfrm rot="-120940">
            <a:off x="306388" y="3224213"/>
            <a:ext cx="3159125" cy="1384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学情分析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 rot="21479060">
            <a:off x="563563" y="1968500"/>
            <a:ext cx="2989262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教学目标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2627313" y="1052513"/>
            <a:ext cx="3468687" cy="15001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 教学模式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rgbClr val="FF33CC"/>
              </a:solidFill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5435600" y="1844675"/>
            <a:ext cx="3035300" cy="1296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教学方法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>
            <a:off x="5940425" y="2924175"/>
            <a:ext cx="2962275" cy="13700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教学设计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8" name="Cloud"/>
          <p:cNvSpPr>
            <a:spLocks noChangeAspect="1" noEditPoints="1" noChangeArrowheads="1"/>
          </p:cNvSpPr>
          <p:nvPr/>
        </p:nvSpPr>
        <p:spPr bwMode="auto">
          <a:xfrm>
            <a:off x="5651500" y="4292600"/>
            <a:ext cx="2963863" cy="1368425"/>
          </a:xfrm>
          <a:custGeom>
            <a:avLst/>
            <a:gdLst>
              <a:gd name="T0" fmla="*/ 10159 w 21600"/>
              <a:gd name="T1" fmla="*/ 684213 h 21600"/>
              <a:gd name="T2" fmla="*/ 1637507 w 21600"/>
              <a:gd name="T3" fmla="*/ 1366968 h 21600"/>
              <a:gd name="T4" fmla="*/ 3272284 w 21600"/>
              <a:gd name="T5" fmla="*/ 684213 h 21600"/>
              <a:gd name="T6" fmla="*/ 1637507 w 21600"/>
              <a:gd name="T7" fmla="*/ 782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2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华文琥珀" pitchFamily="2" charset="-122"/>
                <a:ea typeface="华文琥珀" pitchFamily="2" charset="-122"/>
              </a:rPr>
              <a:t>板书设计</a:t>
            </a:r>
            <a:endParaRPr lang="zh-CN" altLang="en-US" sz="3200" b="1" dirty="0">
              <a:solidFill>
                <a:srgbClr val="FF33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40985" name="组合 50"/>
          <p:cNvGrpSpPr>
            <a:grpSpLocks/>
          </p:cNvGrpSpPr>
          <p:nvPr/>
        </p:nvGrpSpPr>
        <p:grpSpPr bwMode="auto">
          <a:xfrm>
            <a:off x="2778125" y="2770188"/>
            <a:ext cx="3500438" cy="1944687"/>
            <a:chOff x="3491880" y="4725144"/>
            <a:chExt cx="3500462" cy="1800200"/>
          </a:xfrm>
        </p:grpSpPr>
        <p:sp>
          <p:nvSpPr>
            <p:cNvPr id="40992" name="Oval 19"/>
            <p:cNvSpPr>
              <a:spLocks noChangeArrowheads="1"/>
            </p:cNvSpPr>
            <p:nvPr/>
          </p:nvSpPr>
          <p:spPr bwMode="auto">
            <a:xfrm>
              <a:off x="3491880" y="4725144"/>
              <a:ext cx="3500462" cy="1800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 sz="28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993" name="矩形 49"/>
            <p:cNvSpPr>
              <a:spLocks noChangeArrowheads="1"/>
            </p:cNvSpPr>
            <p:nvPr/>
          </p:nvSpPr>
          <p:spPr bwMode="auto">
            <a:xfrm>
              <a:off x="4937150" y="5431998"/>
              <a:ext cx="538484" cy="48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功</a:t>
              </a:r>
            </a:p>
          </p:txBody>
        </p:sp>
      </p:grpSp>
      <p:grpSp>
        <p:nvGrpSpPr>
          <p:cNvPr id="40986" name="组合 6"/>
          <p:cNvGrpSpPr>
            <a:grpSpLocks/>
          </p:cNvGrpSpPr>
          <p:nvPr/>
        </p:nvGrpSpPr>
        <p:grpSpPr bwMode="auto">
          <a:xfrm>
            <a:off x="169863" y="612775"/>
            <a:ext cx="3743325" cy="581025"/>
            <a:chOff x="283" y="911"/>
            <a:chExt cx="5895" cy="915"/>
          </a:xfrm>
        </p:grpSpPr>
        <p:pic>
          <p:nvPicPr>
            <p:cNvPr id="40989" name="Picture 2" descr="校徽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0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0991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sp>
        <p:nvSpPr>
          <p:cNvPr id="40987" name="Rectangle 7"/>
          <p:cNvSpPr>
            <a:spLocks noChangeArrowheads="1"/>
          </p:cNvSpPr>
          <p:nvPr/>
        </p:nvSpPr>
        <p:spPr bwMode="auto">
          <a:xfrm>
            <a:off x="12700" y="6021388"/>
            <a:ext cx="9131300" cy="303212"/>
          </a:xfrm>
          <a:prstGeom prst="rect">
            <a:avLst/>
          </a:prstGeom>
          <a:solidFill>
            <a:srgbClr val="808000">
              <a:alpha val="4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23850" y="836613"/>
            <a:ext cx="9448800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（四）课堂小结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 （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分钟）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横卷形 17"/>
          <p:cNvSpPr>
            <a:spLocks noChangeArrowheads="1"/>
          </p:cNvSpPr>
          <p:nvPr/>
        </p:nvSpPr>
        <p:spPr bwMode="auto">
          <a:xfrm>
            <a:off x="252413" y="4167188"/>
            <a:ext cx="8640762" cy="1941512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通过师生合作，总结本节课所学知识与方法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800" b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明确重难点，抓住关键</a:t>
            </a:r>
            <a:endParaRPr lang="zh-CN" altLang="en-US" dirty="0"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539" name="文本框 4"/>
          <p:cNvSpPr txBox="1">
            <a:spLocks noChangeArrowheads="1"/>
          </p:cNvSpPr>
          <p:nvPr/>
        </p:nvSpPr>
        <p:spPr bwMode="auto">
          <a:xfrm>
            <a:off x="533400" y="1776413"/>
            <a:ext cx="7161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通过本节课学习了：</a:t>
            </a:r>
          </a:p>
          <a:p>
            <a:r>
              <a:rPr lang="en-US" altLang="zh-CN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1.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物理上的</a:t>
            </a:r>
            <a:r>
              <a:rPr lang="zh-CN" altLang="en-US" sz="2400" b="1">
                <a:solidFill>
                  <a:srgbClr val="001414"/>
                </a:solidFill>
                <a:latin typeface="黑体"/>
                <a:ea typeface="黑体" pitchFamily="49" charset="-122"/>
                <a:sym typeface="Arial" charset="0"/>
              </a:rPr>
              <a:t>“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功</a:t>
            </a:r>
            <a:r>
              <a:rPr lang="zh-CN" altLang="en-US" sz="2400" b="1">
                <a:solidFill>
                  <a:srgbClr val="001414"/>
                </a:solidFill>
                <a:latin typeface="黑体"/>
                <a:ea typeface="黑体" pitchFamily="49" charset="-122"/>
                <a:sym typeface="Arial" charset="0"/>
              </a:rPr>
              <a:t>”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指什么？</a:t>
            </a:r>
          </a:p>
          <a:p>
            <a:r>
              <a:rPr lang="en-US" altLang="zh-CN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2.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怎样判断力对物体做功了？</a:t>
            </a:r>
          </a:p>
          <a:p>
            <a:r>
              <a:rPr lang="en-US" altLang="zh-CN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3.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功如何计算？</a:t>
            </a:r>
          </a:p>
          <a:p>
            <a:r>
              <a:rPr lang="en-US" altLang="zh-CN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4.</a:t>
            </a:r>
            <a:r>
              <a:rPr lang="zh-CN" altLang="en-US" sz="2400" b="1">
                <a:solidFill>
                  <a:srgbClr val="001414"/>
                </a:solidFill>
                <a:ea typeface="黑体" pitchFamily="49" charset="-122"/>
                <a:sym typeface="Arial" charset="0"/>
              </a:rPr>
              <a:t>功的单位是什么？</a:t>
            </a:r>
          </a:p>
        </p:txBody>
      </p:sp>
      <p:grpSp>
        <p:nvGrpSpPr>
          <p:cNvPr id="65540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5545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5541" name="组合 1"/>
          <p:cNvGrpSpPr>
            <a:grpSpLocks/>
          </p:cNvGrpSpPr>
          <p:nvPr/>
        </p:nvGrpSpPr>
        <p:grpSpPr bwMode="auto">
          <a:xfrm>
            <a:off x="6350" y="3175"/>
            <a:ext cx="3743325" cy="581025"/>
            <a:chOff x="283" y="911"/>
            <a:chExt cx="5895" cy="915"/>
          </a:xfrm>
        </p:grpSpPr>
        <p:pic>
          <p:nvPicPr>
            <p:cNvPr id="65542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3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5544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矩形 46"/>
          <p:cNvSpPr>
            <a:spLocks noChangeArrowheads="1"/>
          </p:cNvSpPr>
          <p:nvPr/>
        </p:nvSpPr>
        <p:spPr bwMode="auto">
          <a:xfrm>
            <a:off x="323850" y="62071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0">
              <a:buFont typeface="Arial" panose="020B0604020202020204" pitchFamily="34" charset="0"/>
              <a:buNone/>
              <a:tabLst>
                <a:tab pos="304800" algn="l"/>
              </a:tabLst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（五）当堂检测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分钟）</a:t>
            </a:r>
            <a:endParaRPr lang="en-US" altLang="zh-CN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3" name="横卷形 17"/>
          <p:cNvSpPr>
            <a:spLocks noChangeArrowheads="1"/>
          </p:cNvSpPr>
          <p:nvPr/>
        </p:nvSpPr>
        <p:spPr bwMode="auto">
          <a:xfrm>
            <a:off x="0" y="4214813"/>
            <a:ext cx="9144000" cy="1728787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检测题的设计特点：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体现本课重点；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有针对性巩固所学知识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008000"/>
              </a:solidFill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867400" y="5084763"/>
            <a:ext cx="20891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84213" y="5516563"/>
            <a:ext cx="151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4427538" y="4508500"/>
            <a:ext cx="792162" cy="649288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6566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6573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6567" name="组合 1"/>
          <p:cNvGrpSpPr>
            <a:grpSpLocks/>
          </p:cNvGrpSpPr>
          <p:nvPr/>
        </p:nvGrpSpPr>
        <p:grpSpPr bwMode="auto">
          <a:xfrm>
            <a:off x="-36513" y="-4763"/>
            <a:ext cx="3743326" cy="581026"/>
            <a:chOff x="283" y="911"/>
            <a:chExt cx="5895" cy="915"/>
          </a:xfrm>
        </p:grpSpPr>
        <p:pic>
          <p:nvPicPr>
            <p:cNvPr id="66570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1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6572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pic>
        <p:nvPicPr>
          <p:cNvPr id="66568" name="Picture 16"/>
          <p:cNvPicPr>
            <a:picLocks noChangeAspect="1" noChangeArrowheads="1"/>
          </p:cNvPicPr>
          <p:nvPr/>
        </p:nvPicPr>
        <p:blipFill>
          <a:blip r:embed="rId3" cstate="print"/>
          <a:srcRect l="8992" r="8992"/>
          <a:stretch>
            <a:fillRect/>
          </a:stretch>
        </p:blipFill>
        <p:spPr bwMode="auto">
          <a:xfrm>
            <a:off x="611188" y="1268413"/>
            <a:ext cx="30956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7"/>
          <p:cNvPicPr>
            <a:picLocks noChangeAspect="1" noChangeArrowheads="1"/>
          </p:cNvPicPr>
          <p:nvPr/>
        </p:nvPicPr>
        <p:blipFill>
          <a:blip r:embed="rId4" cstate="print"/>
          <a:srcRect l="2835" t="20915" r="1448" b="19992"/>
          <a:stretch>
            <a:fillRect/>
          </a:stretch>
        </p:blipFill>
        <p:spPr bwMode="auto">
          <a:xfrm>
            <a:off x="3924300" y="1268413"/>
            <a:ext cx="48244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1763713" y="2060575"/>
            <a:ext cx="5545137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七、板书设计</a:t>
            </a:r>
            <a:r>
              <a:rPr lang="zh-CN" alt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grpSp>
        <p:nvGrpSpPr>
          <p:cNvPr id="67586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7587" name="组合 1"/>
          <p:cNvGrpSpPr>
            <a:grpSpLocks/>
          </p:cNvGrpSpPr>
          <p:nvPr/>
        </p:nvGrpSpPr>
        <p:grpSpPr bwMode="auto">
          <a:xfrm>
            <a:off x="4763" y="3175"/>
            <a:ext cx="3743325" cy="581025"/>
            <a:chOff x="283" y="911"/>
            <a:chExt cx="5895" cy="915"/>
          </a:xfrm>
        </p:grpSpPr>
        <p:pic>
          <p:nvPicPr>
            <p:cNvPr id="67588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9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7590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横卷形 17"/>
          <p:cNvSpPr>
            <a:spLocks noChangeArrowheads="1"/>
          </p:cNvSpPr>
          <p:nvPr/>
        </p:nvSpPr>
        <p:spPr bwMode="auto">
          <a:xfrm>
            <a:off x="207963" y="4119563"/>
            <a:ext cx="8726487" cy="2087562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25400">
            <a:solidFill>
              <a:schemeClr val="tx2">
                <a:lumMod val="50000"/>
              </a:schemeClr>
            </a:solidFill>
            <a:rou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设计意图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突出教学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重点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，使学生</a:t>
            </a:r>
            <a:r>
              <a:rPr lang="zh-CN" altLang="en-US" sz="2800" b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更容易理解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、掌握所学知识。</a:t>
            </a:r>
          </a:p>
        </p:txBody>
      </p:sp>
      <p:sp>
        <p:nvSpPr>
          <p:cNvPr id="69634" name="文本框 28677" descr="栎木"/>
          <p:cNvSpPr txBox="1">
            <a:spLocks noChangeArrowheads="1"/>
          </p:cNvSpPr>
          <p:nvPr/>
        </p:nvSpPr>
        <p:spPr bwMode="auto">
          <a:xfrm>
            <a:off x="6350" y="496888"/>
            <a:ext cx="2508250" cy="7000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rgbClr val="001414"/>
                </a:solidFill>
                <a:latin typeface="Times New Roman" pitchFamily="18" charset="0"/>
              </a:rPr>
              <a:t>板书设计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1250" y="523875"/>
            <a:ext cx="1568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accent1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11.1</a:t>
            </a:r>
            <a:r>
              <a:rPr lang="zh-CN" altLang="en-US" sz="3600" b="1">
                <a:solidFill>
                  <a:schemeClr val="accent1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功</a:t>
            </a:r>
          </a:p>
        </p:txBody>
      </p:sp>
      <p:grpSp>
        <p:nvGrpSpPr>
          <p:cNvPr id="69636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69642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9637" name="组合 2"/>
          <p:cNvGrpSpPr>
            <a:grpSpLocks/>
          </p:cNvGrpSpPr>
          <p:nvPr/>
        </p:nvGrpSpPr>
        <p:grpSpPr bwMode="auto">
          <a:xfrm>
            <a:off x="6350" y="3175"/>
            <a:ext cx="3743325" cy="581025"/>
            <a:chOff x="283" y="911"/>
            <a:chExt cx="5895" cy="915"/>
          </a:xfrm>
        </p:grpSpPr>
        <p:pic>
          <p:nvPicPr>
            <p:cNvPr id="69639" name="Picture 2" descr="校徽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0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69641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pic>
        <p:nvPicPr>
          <p:cNvPr id="69638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30000"/>
          </a:blip>
          <a:srcRect/>
          <a:stretch>
            <a:fillRect/>
          </a:stretch>
        </p:blipFill>
        <p:spPr bwMode="auto">
          <a:xfrm>
            <a:off x="179388" y="1268413"/>
            <a:ext cx="5421312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图片 55297"/>
          <p:cNvPicPr>
            <a:picLocks noChangeAspect="1" noChangeArrowheads="1"/>
          </p:cNvPicPr>
          <p:nvPr/>
        </p:nvPicPr>
        <p:blipFill>
          <a:blip r:embed="rId2" cstate="print">
            <a:lum bright="24000" contrast="-24000"/>
          </a:blip>
          <a:srcRect b="3093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286124"/>
            <a:ext cx="9429816" cy="37147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7893" name="圆角矩形 52227"/>
          <p:cNvSpPr>
            <a:spLocks noChangeArrowheads="1"/>
          </p:cNvSpPr>
          <p:nvPr/>
        </p:nvSpPr>
        <p:spPr bwMode="auto">
          <a:xfrm>
            <a:off x="1274763" y="1166813"/>
            <a:ext cx="7129462" cy="3192462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r>
              <a:rPr lang="zh-CN" altLang="en-US" sz="4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感</a:t>
            </a:r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谢</a:t>
            </a:r>
            <a:r>
              <a:rPr lang="zh-CN" altLang="en-US" sz="4800" b="1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4800" b="1">
                <a:solidFill>
                  <a:srgbClr val="66FF33"/>
                </a:solidFill>
                <a:latin typeface="黑体" pitchFamily="49" charset="-122"/>
                <a:ea typeface="黑体" pitchFamily="49" charset="-122"/>
              </a:rPr>
              <a:t>家</a:t>
            </a:r>
            <a:r>
              <a:rPr lang="zh-CN" altLang="en-US" sz="4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4800" b="1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r>
              <a:rPr lang="zh-CN" altLang="en-US" sz="4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    多</a:t>
            </a:r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提</a:t>
            </a:r>
            <a:r>
              <a:rPr lang="zh-CN" altLang="en-US" sz="4800" b="1">
                <a:solidFill>
                  <a:srgbClr val="00FF00"/>
                </a:solidFill>
                <a:latin typeface="黑体" pitchFamily="49" charset="-122"/>
                <a:ea typeface="黑体" pitchFamily="49" charset="-122"/>
              </a:rPr>
              <a:t>宝</a:t>
            </a:r>
            <a:r>
              <a:rPr lang="zh-CN" altLang="en-US" sz="4800" b="1">
                <a:solidFill>
                  <a:srgbClr val="FFCC00"/>
                </a:solidFill>
                <a:latin typeface="黑体" pitchFamily="49" charset="-122"/>
                <a:ea typeface="黑体" pitchFamily="49" charset="-122"/>
              </a:rPr>
              <a:t>贵</a:t>
            </a:r>
            <a:r>
              <a:rPr lang="zh-CN" altLang="en-US" sz="4800" b="1">
                <a:solidFill>
                  <a:srgbClr val="996633"/>
                </a:solidFill>
                <a:latin typeface="黑体" pitchFamily="49" charset="-122"/>
                <a:ea typeface="黑体" pitchFamily="49" charset="-122"/>
              </a:rPr>
              <a:t>意</a:t>
            </a:r>
            <a:r>
              <a:rPr lang="zh-CN" altLang="en-US" sz="4800" b="1">
                <a:solidFill>
                  <a:srgbClr val="6600FF"/>
                </a:solidFill>
                <a:latin typeface="黑体" pitchFamily="49" charset="-122"/>
                <a:ea typeface="黑体" pitchFamily="49" charset="-122"/>
              </a:rPr>
              <a:t>见</a:t>
            </a:r>
            <a:r>
              <a:rPr lang="zh-CN" altLang="en-US" sz="48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！ </a:t>
            </a:r>
          </a:p>
          <a:p>
            <a:pPr>
              <a:buFont typeface="Arial" charset="0"/>
              <a:buNone/>
            </a:pPr>
            <a:endParaRPr lang="zh-CN" altLang="en-US" b="1">
              <a:solidFill>
                <a:srgbClr val="660066"/>
              </a:solidFill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752600" y="2209800"/>
            <a:ext cx="5791200" cy="1800225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一、教材分析  </a:t>
            </a:r>
          </a:p>
        </p:txBody>
      </p:sp>
      <p:grpSp>
        <p:nvGrpSpPr>
          <p:cNvPr id="43010" name="组合 6"/>
          <p:cNvGrpSpPr>
            <a:grpSpLocks/>
          </p:cNvGrpSpPr>
          <p:nvPr/>
        </p:nvGrpSpPr>
        <p:grpSpPr bwMode="auto">
          <a:xfrm>
            <a:off x="169863" y="612775"/>
            <a:ext cx="3743325" cy="581025"/>
            <a:chOff x="283" y="911"/>
            <a:chExt cx="5895" cy="915"/>
          </a:xfrm>
        </p:grpSpPr>
        <p:pic>
          <p:nvPicPr>
            <p:cNvPr id="43014" name="Picture 2" descr="校徽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3016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grpSp>
        <p:nvGrpSpPr>
          <p:cNvPr id="43011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47"/>
            <a:chExt cx="14902" cy="630"/>
          </a:xfrm>
        </p:grpSpPr>
        <p:sp>
          <p:nvSpPr>
            <p:cNvPr id="43012" name="Rectangle 7"/>
            <p:cNvSpPr>
              <a:spLocks noChangeArrowheads="1"/>
            </p:cNvSpPr>
            <p:nvPr/>
          </p:nvSpPr>
          <p:spPr bwMode="auto">
            <a:xfrm>
              <a:off x="10" y="9573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47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未知"/>
          <p:cNvSpPr>
            <a:spLocks/>
          </p:cNvSpPr>
          <p:nvPr/>
        </p:nvSpPr>
        <p:spPr bwMode="auto">
          <a:xfrm rot="3342239" flipH="1">
            <a:off x="5320506" y="3229769"/>
            <a:ext cx="614363" cy="1089025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4" name="TextBox 29"/>
          <p:cNvSpPr txBox="1">
            <a:spLocks noChangeArrowheads="1"/>
          </p:cNvSpPr>
          <p:nvPr/>
        </p:nvSpPr>
        <p:spPr bwMode="auto">
          <a:xfrm>
            <a:off x="4789488" y="4508500"/>
            <a:ext cx="6778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教材分析</a:t>
            </a:r>
          </a:p>
        </p:txBody>
      </p:sp>
      <p:sp>
        <p:nvSpPr>
          <p:cNvPr id="44035" name="未知"/>
          <p:cNvSpPr>
            <a:spLocks/>
          </p:cNvSpPr>
          <p:nvPr/>
        </p:nvSpPr>
        <p:spPr bwMode="auto">
          <a:xfrm rot="13487180" flipH="1">
            <a:off x="3441700" y="3400425"/>
            <a:ext cx="1063625" cy="471488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8436" name="未知"/>
          <p:cNvSpPr>
            <a:spLocks/>
          </p:cNvSpPr>
          <p:nvPr/>
        </p:nvSpPr>
        <p:spPr bwMode="auto">
          <a:xfrm rot="16817186" flipH="1">
            <a:off x="6298406" y="2710657"/>
            <a:ext cx="1647825" cy="204788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44037" name="未知"/>
          <p:cNvSpPr>
            <a:spLocks/>
          </p:cNvSpPr>
          <p:nvPr/>
        </p:nvSpPr>
        <p:spPr bwMode="auto">
          <a:xfrm rot="356898">
            <a:off x="4032250" y="3860800"/>
            <a:ext cx="412750" cy="436563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8" name="Oval 19"/>
          <p:cNvSpPr>
            <a:spLocks noChangeArrowheads="1"/>
          </p:cNvSpPr>
          <p:nvPr/>
        </p:nvSpPr>
        <p:spPr bwMode="auto">
          <a:xfrm>
            <a:off x="3235325" y="2978150"/>
            <a:ext cx="4071938" cy="1357313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</a:t>
            </a: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8" y="2643188"/>
            <a:ext cx="2803525" cy="979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教材的地位</a:t>
            </a:r>
          </a:p>
        </p:txBody>
      </p:sp>
      <p:sp>
        <p:nvSpPr>
          <p:cNvPr id="28" name="Cloud"/>
          <p:cNvSpPr>
            <a:spLocks noChangeAspect="1" noEditPoints="1" noChangeArrowheads="1"/>
          </p:cNvSpPr>
          <p:nvPr/>
        </p:nvSpPr>
        <p:spPr bwMode="auto">
          <a:xfrm>
            <a:off x="6424613" y="962025"/>
            <a:ext cx="2768600" cy="1524000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zh-CN" sz="2400" b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功的概念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zh-CN" sz="2400" b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功的计算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643563" y="2428875"/>
            <a:ext cx="2774950" cy="1338263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本节课的主要内容</a:t>
            </a:r>
          </a:p>
        </p:txBody>
      </p:sp>
      <p:grpSp>
        <p:nvGrpSpPr>
          <p:cNvPr id="44042" name="组合 6"/>
          <p:cNvGrpSpPr>
            <a:grpSpLocks/>
          </p:cNvGrpSpPr>
          <p:nvPr/>
        </p:nvGrpSpPr>
        <p:grpSpPr bwMode="auto">
          <a:xfrm>
            <a:off x="12700" y="6134100"/>
            <a:ext cx="9461500" cy="400050"/>
            <a:chOff x="10" y="9447"/>
            <a:chExt cx="14902" cy="630"/>
          </a:xfrm>
        </p:grpSpPr>
        <p:sp>
          <p:nvSpPr>
            <p:cNvPr id="44051" name="Rectangle 7"/>
            <p:cNvSpPr>
              <a:spLocks noChangeArrowheads="1"/>
            </p:cNvSpPr>
            <p:nvPr/>
          </p:nvSpPr>
          <p:spPr bwMode="auto">
            <a:xfrm>
              <a:off x="10" y="9573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1" y="9447"/>
              <a:ext cx="6691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043" name="组合 8"/>
          <p:cNvGrpSpPr>
            <a:grpSpLocks/>
          </p:cNvGrpSpPr>
          <p:nvPr/>
        </p:nvGrpSpPr>
        <p:grpSpPr bwMode="auto">
          <a:xfrm>
            <a:off x="12700" y="-38100"/>
            <a:ext cx="3743325" cy="581025"/>
            <a:chOff x="283" y="911"/>
            <a:chExt cx="5895" cy="915"/>
          </a:xfrm>
        </p:grpSpPr>
        <p:pic>
          <p:nvPicPr>
            <p:cNvPr id="44048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9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4050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sp>
        <p:nvSpPr>
          <p:cNvPr id="44044" name="未知"/>
          <p:cNvSpPr>
            <a:spLocks/>
          </p:cNvSpPr>
          <p:nvPr/>
        </p:nvSpPr>
        <p:spPr bwMode="auto">
          <a:xfrm flipH="1">
            <a:off x="5592763" y="4316413"/>
            <a:ext cx="349250" cy="2074862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5" name="未知"/>
          <p:cNvSpPr>
            <a:spLocks/>
          </p:cNvSpPr>
          <p:nvPr/>
        </p:nvSpPr>
        <p:spPr bwMode="auto">
          <a:xfrm>
            <a:off x="4518025" y="4335463"/>
            <a:ext cx="292100" cy="2055812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2143125" y="428625"/>
            <a:ext cx="4743450" cy="2597150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功和能量在初中物理教学中占了很重要的地位，是《课程标准》的科学内容的三大主题之一，通过本章的学习，为学生了解</a:t>
            </a:r>
            <a:r>
              <a:rPr lang="en-US" altLang="zh-CN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能</a:t>
            </a:r>
            <a:r>
              <a:rPr lang="en-US" altLang="zh-CN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做铺垫</a:t>
            </a: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0" y="2571750"/>
            <a:ext cx="5000625" cy="3360738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这一节课也是本章的重点和关键，研究功的重要意义在于，可以通过做功研究能量的变化，为研究能量转化过程奠定定量分析的基础。也为以后学习功率、机械效率等知识奠定基础。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763713" y="2060575"/>
            <a:ext cx="5545137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二、学情分析  </a:t>
            </a:r>
          </a:p>
        </p:txBody>
      </p:sp>
      <p:grpSp>
        <p:nvGrpSpPr>
          <p:cNvPr id="45058" name="组合 6"/>
          <p:cNvGrpSpPr>
            <a:grpSpLocks/>
          </p:cNvGrpSpPr>
          <p:nvPr/>
        </p:nvGrpSpPr>
        <p:grpSpPr bwMode="auto">
          <a:xfrm>
            <a:off x="74613" y="460375"/>
            <a:ext cx="3743325" cy="581025"/>
            <a:chOff x="283" y="911"/>
            <a:chExt cx="5895" cy="915"/>
          </a:xfrm>
        </p:grpSpPr>
        <p:pic>
          <p:nvPicPr>
            <p:cNvPr id="45062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5064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  <p:grpSp>
        <p:nvGrpSpPr>
          <p:cNvPr id="45059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47"/>
            <a:chExt cx="14902" cy="630"/>
          </a:xfrm>
        </p:grpSpPr>
        <p:sp>
          <p:nvSpPr>
            <p:cNvPr id="45060" name="Rectangle 7"/>
            <p:cNvSpPr>
              <a:spLocks noChangeArrowheads="1"/>
            </p:cNvSpPr>
            <p:nvPr/>
          </p:nvSpPr>
          <p:spPr bwMode="auto">
            <a:xfrm>
              <a:off x="10" y="9573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47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未知"/>
          <p:cNvSpPr>
            <a:spLocks/>
          </p:cNvSpPr>
          <p:nvPr/>
        </p:nvSpPr>
        <p:spPr bwMode="auto">
          <a:xfrm flipH="1">
            <a:off x="5651500" y="4076700"/>
            <a:ext cx="431800" cy="2808288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06" name="未知"/>
          <p:cNvSpPr>
            <a:spLocks/>
          </p:cNvSpPr>
          <p:nvPr/>
        </p:nvSpPr>
        <p:spPr bwMode="auto">
          <a:xfrm>
            <a:off x="3813175" y="4076700"/>
            <a:ext cx="431800" cy="2735263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TextBox 26"/>
          <p:cNvSpPr txBox="1">
            <a:spLocks noChangeArrowheads="1"/>
          </p:cNvSpPr>
          <p:nvPr/>
        </p:nvSpPr>
        <p:spPr bwMode="auto">
          <a:xfrm>
            <a:off x="4556125" y="4814888"/>
            <a:ext cx="738188" cy="219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学情分析</a:t>
            </a:r>
          </a:p>
        </p:txBody>
      </p:sp>
      <p:sp>
        <p:nvSpPr>
          <p:cNvPr id="47108" name="Oval 19"/>
          <p:cNvSpPr>
            <a:spLocks noChangeArrowheads="1"/>
          </p:cNvSpPr>
          <p:nvPr/>
        </p:nvSpPr>
        <p:spPr bwMode="auto">
          <a:xfrm>
            <a:off x="3494088" y="3614738"/>
            <a:ext cx="3209925" cy="1200150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</a:t>
            </a:r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294313" y="3249613"/>
            <a:ext cx="3770312" cy="1100137"/>
          </a:xfrm>
          <a:custGeom>
            <a:avLst/>
            <a:gdLst>
              <a:gd name="T0" fmla="*/ 10159 w 21600"/>
              <a:gd name="T1" fmla="*/ 684213 h 21600"/>
              <a:gd name="T2" fmla="*/ 1637507 w 21600"/>
              <a:gd name="T3" fmla="*/ 1366968 h 21600"/>
              <a:gd name="T4" fmla="*/ 3272284 w 21600"/>
              <a:gd name="T5" fmla="*/ 684213 h 21600"/>
              <a:gd name="T6" fmla="*/ 1637507 w 21600"/>
              <a:gd name="T7" fmla="*/ 782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FF0066"/>
                </a:solidFill>
                <a:latin typeface="华文琥珀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基本技能</a:t>
            </a:r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-155575" y="500063"/>
            <a:ext cx="5165725" cy="332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38100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115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本节之前学生还没有学习关于能的知识，在没有能的转化的情况下功的定义是很难下的，但学生已有一定的力学基础知识，可以引导学生充分利用已有的</a:t>
            </a:r>
            <a:r>
              <a:rPr lang="zh-CN" altLang="en-US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认知水平构建</a:t>
            </a:r>
            <a:r>
              <a:rPr lang="en-US" altLang="zh-CN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功</a:t>
            </a:r>
            <a:r>
              <a:rPr lang="en-US" altLang="zh-CN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的概念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73575" y="573088"/>
            <a:ext cx="4664075" cy="3084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38100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accent5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在本节的学习中，学生仍需一些直观认识作为依托，因此，在教学中可以借助实验和实例分析加强直观性和形象性，以便学生理解和掌握</a:t>
            </a: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135188" y="3135313"/>
            <a:ext cx="3159125" cy="1214437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知识基础</a:t>
            </a:r>
            <a:endParaRPr lang="en-US" altLang="zh-CN" sz="36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47113" name="组合 3"/>
          <p:cNvGrpSpPr>
            <a:grpSpLocks/>
          </p:cNvGrpSpPr>
          <p:nvPr/>
        </p:nvGrpSpPr>
        <p:grpSpPr bwMode="auto">
          <a:xfrm>
            <a:off x="6350" y="6429375"/>
            <a:ext cx="9463088" cy="400050"/>
            <a:chOff x="10" y="9447"/>
            <a:chExt cx="14902" cy="630"/>
          </a:xfrm>
        </p:grpSpPr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10" y="9573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47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4" name="组合 6"/>
          <p:cNvGrpSpPr>
            <a:grpSpLocks/>
          </p:cNvGrpSpPr>
          <p:nvPr/>
        </p:nvGrpSpPr>
        <p:grpSpPr bwMode="auto">
          <a:xfrm>
            <a:off x="6350" y="84138"/>
            <a:ext cx="3743325" cy="581025"/>
            <a:chOff x="283" y="911"/>
            <a:chExt cx="5895" cy="915"/>
          </a:xfrm>
        </p:grpSpPr>
        <p:pic>
          <p:nvPicPr>
            <p:cNvPr id="47115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6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7117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0" grpId="0" bldLvl="0" animBg="1"/>
      <p:bldP spid="3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763713" y="2060575"/>
            <a:ext cx="5545137" cy="1800225"/>
          </a:xfrm>
          <a:prstGeom prst="roundRect">
            <a:avLst>
              <a:gd name="adj" fmla="val 50000"/>
            </a:avLst>
          </a:prstGeom>
          <a:blipFill>
            <a:blip r:embed="rId3" cstate="print"/>
            <a:tile tx="0" ty="0" sx="100000" sy="100000" flip="none" algn="tl"/>
          </a:blipFill>
          <a:ln w="38100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三、教学目标</a:t>
            </a:r>
            <a:r>
              <a:rPr lang="zh-CN" alt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grpSp>
        <p:nvGrpSpPr>
          <p:cNvPr id="48130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31" name="组合 6"/>
          <p:cNvGrpSpPr>
            <a:grpSpLocks/>
          </p:cNvGrpSpPr>
          <p:nvPr/>
        </p:nvGrpSpPr>
        <p:grpSpPr bwMode="auto">
          <a:xfrm>
            <a:off x="169863" y="612775"/>
            <a:ext cx="3743325" cy="581025"/>
            <a:chOff x="283" y="911"/>
            <a:chExt cx="5895" cy="915"/>
          </a:xfrm>
        </p:grpSpPr>
        <p:pic>
          <p:nvPicPr>
            <p:cNvPr id="48132" name="Picture 2" descr="校徽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3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48134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7"/>
          <p:cNvSpPr txBox="1">
            <a:spLocks noChangeArrowheads="1"/>
          </p:cNvSpPr>
          <p:nvPr/>
        </p:nvSpPr>
        <p:spPr bwMode="auto">
          <a:xfrm>
            <a:off x="3924300" y="908050"/>
            <a:ext cx="4751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 </a:t>
            </a:r>
          </a:p>
        </p:txBody>
      </p:sp>
      <p:graphicFrame>
        <p:nvGraphicFramePr>
          <p:cNvPr id="50199" name="Group 23"/>
          <p:cNvGraphicFramePr>
            <a:graphicFrameLocks noGrp="1"/>
          </p:cNvGraphicFramePr>
          <p:nvPr/>
        </p:nvGraphicFramePr>
        <p:xfrm>
          <a:off x="3492500" y="1412875"/>
          <a:ext cx="5651500" cy="1761173"/>
        </p:xfrm>
        <a:graphic>
          <a:graphicData uri="http://schemas.openxmlformats.org/drawingml/2006/table">
            <a:tbl>
              <a:tblPr/>
              <a:tblGrid>
                <a:gridCol w="56515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内容要求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3.1.3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结合实例，认识功的概念。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3.2.2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知道机械功，用生活中的实例说明机械功的含义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87" name="Picture 39" descr="TB13DW3GVXXXXckXFXXXXXXXXXX_!!0-item_pic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16133" t="4613" r="15880" b="2905"/>
          <a:stretch>
            <a:fillRect/>
          </a:stretch>
        </p:blipFill>
        <p:spPr bwMode="auto">
          <a:xfrm>
            <a:off x="4763" y="839788"/>
            <a:ext cx="34877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8" name="组合 6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0193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189" name="组合 1"/>
          <p:cNvGrpSpPr>
            <a:grpSpLocks/>
          </p:cNvGrpSpPr>
          <p:nvPr/>
        </p:nvGrpSpPr>
        <p:grpSpPr bwMode="auto">
          <a:xfrm>
            <a:off x="6350" y="-4763"/>
            <a:ext cx="3743325" cy="581026"/>
            <a:chOff x="283" y="911"/>
            <a:chExt cx="5895" cy="915"/>
          </a:xfrm>
        </p:grpSpPr>
        <p:pic>
          <p:nvPicPr>
            <p:cNvPr id="50190" name="Picture 2" descr="校徽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1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0192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未知"/>
          <p:cNvSpPr>
            <a:spLocks noChangeArrowheads="1"/>
          </p:cNvSpPr>
          <p:nvPr/>
        </p:nvSpPr>
        <p:spPr bwMode="auto">
          <a:xfrm rot="10374629">
            <a:off x="4716463" y="2276475"/>
            <a:ext cx="412750" cy="2057400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51202" name="未知"/>
          <p:cNvSpPr>
            <a:spLocks noChangeArrowheads="1"/>
          </p:cNvSpPr>
          <p:nvPr/>
        </p:nvSpPr>
        <p:spPr bwMode="auto">
          <a:xfrm flipH="1">
            <a:off x="5384800" y="4076700"/>
            <a:ext cx="431800" cy="2808288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3" name="未知"/>
          <p:cNvSpPr>
            <a:spLocks noChangeArrowheads="1"/>
          </p:cNvSpPr>
          <p:nvPr/>
        </p:nvSpPr>
        <p:spPr bwMode="auto">
          <a:xfrm rot="13487180" flipH="1">
            <a:off x="2805113" y="3402013"/>
            <a:ext cx="1176337" cy="131762"/>
          </a:xfrm>
          <a:custGeom>
            <a:avLst/>
            <a:gdLst>
              <a:gd name="T0" fmla="*/ 0 w 499"/>
              <a:gd name="T1" fmla="*/ 2147483647 h 431"/>
              <a:gd name="T2" fmla="*/ 2147483647 w 499"/>
              <a:gd name="T3" fmla="*/ 2147483647 h 431"/>
              <a:gd name="T4" fmla="*/ 2147483647 w 499"/>
              <a:gd name="T5" fmla="*/ 2147483647 h 431"/>
              <a:gd name="T6" fmla="*/ 0 60000 65536"/>
              <a:gd name="T7" fmla="*/ 0 60000 65536"/>
              <a:gd name="T8" fmla="*/ 0 60000 65536"/>
              <a:gd name="T9" fmla="*/ 0 w 499"/>
              <a:gd name="T10" fmla="*/ 0 h 431"/>
              <a:gd name="T11" fmla="*/ 499 w 499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 rot="10800000"/>
          <a:lstStyle/>
          <a:p>
            <a:endParaRPr lang="zh-CN" altLang="en-US"/>
          </a:p>
        </p:txBody>
      </p:sp>
      <p:sp>
        <p:nvSpPr>
          <p:cNvPr id="51204" name="未知"/>
          <p:cNvSpPr>
            <a:spLocks noChangeArrowheads="1"/>
          </p:cNvSpPr>
          <p:nvPr/>
        </p:nvSpPr>
        <p:spPr bwMode="auto">
          <a:xfrm rot="2233353" flipH="1">
            <a:off x="5932488" y="2947988"/>
            <a:ext cx="431800" cy="1768475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5" name="未知"/>
          <p:cNvSpPr>
            <a:spLocks noChangeArrowheads="1"/>
          </p:cNvSpPr>
          <p:nvPr/>
        </p:nvSpPr>
        <p:spPr bwMode="auto">
          <a:xfrm>
            <a:off x="3722688" y="4076700"/>
            <a:ext cx="431800" cy="2735263"/>
          </a:xfrm>
          <a:custGeom>
            <a:avLst/>
            <a:gdLst>
              <a:gd name="T0" fmla="*/ 2147483647 w 159"/>
              <a:gd name="T1" fmla="*/ 0 h 1225"/>
              <a:gd name="T2" fmla="*/ 2147483647 w 159"/>
              <a:gd name="T3" fmla="*/ 2147483647 h 1225"/>
              <a:gd name="T4" fmla="*/ 0 w 159"/>
              <a:gd name="T5" fmla="*/ 2147483647 h 1225"/>
              <a:gd name="T6" fmla="*/ 0 60000 65536"/>
              <a:gd name="T7" fmla="*/ 0 60000 65536"/>
              <a:gd name="T8" fmla="*/ 0 60000 65536"/>
              <a:gd name="T9" fmla="*/ 0 w 159"/>
              <a:gd name="T10" fmla="*/ 0 h 1225"/>
              <a:gd name="T11" fmla="*/ 159 w 159"/>
              <a:gd name="T12" fmla="*/ 1225 h 1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0" y="2492896"/>
            <a:ext cx="3071834" cy="1168987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知识与技能</a:t>
            </a:r>
            <a:endParaRPr lang="en-US" altLang="zh-CN" sz="2800" b="1" noProof="1">
              <a:solidFill>
                <a:srgbClr val="FF0066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1209" name="TextBox 26"/>
          <p:cNvSpPr txBox="1">
            <a:spLocks noChangeArrowheads="1"/>
          </p:cNvSpPr>
          <p:nvPr/>
        </p:nvSpPr>
        <p:spPr bwMode="auto">
          <a:xfrm>
            <a:off x="4400550" y="4786313"/>
            <a:ext cx="7381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教学目标</a:t>
            </a:r>
          </a:p>
        </p:txBody>
      </p: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2862040" y="2079327"/>
            <a:ext cx="3071834" cy="1168987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过程与方法</a:t>
            </a:r>
            <a:endParaRPr lang="en-US" altLang="zh-CN" sz="2800" b="1" noProof="1">
              <a:solidFill>
                <a:srgbClr val="FF0066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5959723" y="2369269"/>
            <a:ext cx="2891720" cy="1357324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zh-CN" altLang="en-US" sz="2800" b="1" noProof="1">
                <a:solidFill>
                  <a:srgbClr val="FF0066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情感态度 </a:t>
            </a:r>
            <a:endParaRPr lang="en-US" altLang="zh-CN" sz="2800" b="1" noProof="1">
              <a:solidFill>
                <a:srgbClr val="FF0066"/>
              </a:solidFill>
              <a:latin typeface="华文琥珀" pitchFamily="2" charset="-122"/>
              <a:ea typeface="华文琥珀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FF0066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 </a:t>
            </a:r>
            <a:r>
              <a:rPr lang="zh-CN" altLang="en-US" sz="2800" b="1" noProof="1">
                <a:solidFill>
                  <a:srgbClr val="FF0066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与价值观</a:t>
            </a:r>
            <a:endParaRPr lang="en-US" altLang="zh-CN" sz="2800" b="1" noProof="1">
              <a:solidFill>
                <a:srgbClr val="FF0066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1216" name="Oval 19"/>
          <p:cNvSpPr>
            <a:spLocks noChangeArrowheads="1"/>
          </p:cNvSpPr>
          <p:nvPr/>
        </p:nvSpPr>
        <p:spPr bwMode="auto">
          <a:xfrm>
            <a:off x="2928938" y="3357563"/>
            <a:ext cx="3786187" cy="1428750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</a:t>
            </a:r>
          </a:p>
        </p:txBody>
      </p:sp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19050" y="2511425"/>
            <a:ext cx="3071813" cy="1169988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知识与技能</a:t>
            </a:r>
          </a:p>
        </p:txBody>
      </p:sp>
      <p:sp>
        <p:nvSpPr>
          <p:cNvPr id="27" name="Cloud"/>
          <p:cNvSpPr>
            <a:spLocks noChangeAspect="1" noEditPoints="1" noChangeArrowheads="1"/>
          </p:cNvSpPr>
          <p:nvPr/>
        </p:nvSpPr>
        <p:spPr bwMode="auto">
          <a:xfrm>
            <a:off x="5816600" y="2368550"/>
            <a:ext cx="3095625" cy="1357313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zh-CN" altLang="en-US" sz="2800" b="1" noProof="1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情感态度 </a:t>
            </a:r>
            <a:endParaRPr lang="en-US" altLang="zh-CN" sz="2800" b="1" noProof="1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 </a:t>
            </a:r>
            <a:r>
              <a:rPr lang="zh-CN" altLang="en-US" sz="2800" b="1" noProof="1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与价值观</a:t>
            </a:r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2935288" y="2079625"/>
            <a:ext cx="3071812" cy="1168400"/>
          </a:xfrm>
          <a:custGeom>
            <a:avLst/>
            <a:gdLst>
              <a:gd name="T0" fmla="*/ 10493 w 21600"/>
              <a:gd name="T1" fmla="*/ 692150 h 21600"/>
              <a:gd name="T2" fmla="*/ 1691482 w 21600"/>
              <a:gd name="T3" fmla="*/ 1382826 h 21600"/>
              <a:gd name="T4" fmla="*/ 3380144 w 21600"/>
              <a:gd name="T5" fmla="*/ 692150 h 21600"/>
              <a:gd name="T6" fmla="*/ 1691482 w 21600"/>
              <a:gd name="T7" fmla="*/ 791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n-ea"/>
              </a:rPr>
              <a:t>过程与方法</a:t>
            </a:r>
          </a:p>
        </p:txBody>
      </p:sp>
      <p:sp>
        <p:nvSpPr>
          <p:cNvPr id="47" name="圆角矩形 46"/>
          <p:cNvSpPr>
            <a:spLocks noChangeArrowheads="1"/>
          </p:cNvSpPr>
          <p:nvPr/>
        </p:nvSpPr>
        <p:spPr bwMode="auto">
          <a:xfrm>
            <a:off x="1908175" y="981075"/>
            <a:ext cx="5454650" cy="138747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通过观察和分析，了解功的含义</a:t>
            </a: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;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通过实验和生活中的例子，知道做功的两个必要因素，能判断出力是否对物体做功</a:t>
            </a: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6" name="圆角矩形 45"/>
          <p:cNvSpPr>
            <a:spLocks noChangeArrowheads="1"/>
          </p:cNvSpPr>
          <p:nvPr/>
        </p:nvSpPr>
        <p:spPr bwMode="auto">
          <a:xfrm>
            <a:off x="285750" y="3662363"/>
            <a:ext cx="3527425" cy="19875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en-US" sz="2000" b="1">
                <a:solidFill>
                  <a:srgbClr val="001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>
                <a:solidFill>
                  <a:srgbClr val="001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>
                <a:solidFill>
                  <a:srgbClr val="001D3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知道力学中做功的含义。能说出做功的两个必要因素，并能判断出力是否对物体做功。 </a:t>
            </a: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记住功的计算公式，国际单位，会用公式做简单计算</a:t>
            </a:r>
            <a:r>
              <a:rPr lang="en-US" altLang="zh-CN" sz="2000" b="1">
                <a:solidFill>
                  <a:srgbClr val="001D3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9" name="圆角矩形 48"/>
          <p:cNvSpPr>
            <a:spLocks noChangeArrowheads="1"/>
          </p:cNvSpPr>
          <p:nvPr/>
        </p:nvSpPr>
        <p:spPr bwMode="auto">
          <a:xfrm>
            <a:off x="5816600" y="3563938"/>
            <a:ext cx="3327400" cy="18605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001D3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通过对生活中实例的解释，增强学生学习物理知识的兴趣。通过合作探究活动，培养学生的科学态度和合作意识</a:t>
            </a:r>
            <a:r>
              <a:rPr lang="en-US" altLang="zh-CN" b="1">
                <a:solidFill>
                  <a:srgbClr val="001D3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pSp>
        <p:nvGrpSpPr>
          <p:cNvPr id="51223" name="组合 3"/>
          <p:cNvGrpSpPr>
            <a:grpSpLocks/>
          </p:cNvGrpSpPr>
          <p:nvPr/>
        </p:nvGrpSpPr>
        <p:grpSpPr bwMode="auto">
          <a:xfrm>
            <a:off x="6350" y="6029325"/>
            <a:ext cx="9463088" cy="400050"/>
            <a:chOff x="10" y="9496"/>
            <a:chExt cx="14902" cy="630"/>
          </a:xfrm>
        </p:grpSpPr>
        <p:sp>
          <p:nvSpPr>
            <p:cNvPr id="51228" name="Rectangle 7"/>
            <p:cNvSpPr>
              <a:spLocks noChangeArrowheads="1"/>
            </p:cNvSpPr>
            <p:nvPr/>
          </p:nvSpPr>
          <p:spPr bwMode="auto">
            <a:xfrm>
              <a:off x="10" y="9622"/>
              <a:ext cx="14380" cy="477"/>
            </a:xfrm>
            <a:prstGeom prst="rect">
              <a:avLst/>
            </a:prstGeom>
            <a:solidFill>
              <a:srgbClr val="808000">
                <a:alpha val="4705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8220" y="9496"/>
              <a:ext cx="6692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US" altLang="zh-CN" sz="20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24" name="组合 6"/>
          <p:cNvGrpSpPr>
            <a:grpSpLocks/>
          </p:cNvGrpSpPr>
          <p:nvPr/>
        </p:nvGrpSpPr>
        <p:grpSpPr bwMode="auto">
          <a:xfrm>
            <a:off x="0" y="12700"/>
            <a:ext cx="3743325" cy="581025"/>
            <a:chOff x="283" y="911"/>
            <a:chExt cx="5895" cy="915"/>
          </a:xfrm>
        </p:grpSpPr>
        <p:pic>
          <p:nvPicPr>
            <p:cNvPr id="51225" name="Picture 2" descr="校徽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" y="918"/>
              <a:ext cx="907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6" name="Text Box 3"/>
            <p:cNvSpPr txBox="1">
              <a:spLocks noChangeArrowheads="1"/>
            </p:cNvSpPr>
            <p:nvPr/>
          </p:nvSpPr>
          <p:spPr bwMode="auto">
            <a:xfrm>
              <a:off x="283" y="911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回归自然</a:t>
              </a:r>
            </a:p>
          </p:txBody>
        </p:sp>
        <p:sp>
          <p:nvSpPr>
            <p:cNvPr id="51227" name="Text Box 4"/>
            <p:cNvSpPr txBox="1">
              <a:spLocks noChangeArrowheads="1"/>
            </p:cNvSpPr>
            <p:nvPr/>
          </p:nvSpPr>
          <p:spPr bwMode="auto">
            <a:xfrm>
              <a:off x="3798" y="918"/>
              <a:ext cx="2380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华文行楷"/>
                  <a:ea typeface="华文行楷"/>
                  <a:cs typeface="华文行楷"/>
                </a:rPr>
                <a:t>人人向往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000">
            <a:alpha val="47058"/>
          </a:srgbClr>
        </a:solidFill>
        <a:ln w="9525" cap="flat" cmpd="sng">
          <a:solidFill>
            <a:schemeClr val="bg1"/>
          </a:solidFill>
          <a:prstDash val="solid"/>
          <a:miter/>
          <a:headEnd type="none" w="med" len="med"/>
          <a:tailEnd type="none" w="med" len="med"/>
        </a:ln>
      </a:spPr>
      <a:bodyPr wrap="none" anchor="ctr"/>
      <a:lstStyle>
        <a:defPPr>
          <a:defRPr lang="zh-CN" altLang="en-US" dirty="0"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诗情画意">
  <a:themeElements>
    <a:clrScheme name="1_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1_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古瓶荷花">
  <a:themeElements>
    <a:clrScheme name="1_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25</TotalTime>
  <Words>1717</Words>
  <Application>Microsoft Office PowerPoint</Application>
  <PresentationFormat>全屏显示(4:3)</PresentationFormat>
  <Paragraphs>197</Paragraphs>
  <Slides>24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诗情画意</vt:lpstr>
      <vt:lpstr>1_诗情画意</vt:lpstr>
      <vt:lpstr>1_古瓶荷花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MSCD龙帝国技术社区 Htpp://Bbs.Mscode.Cc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静心教书、潜心育人</dc:title>
  <dc:creator>User</dc:creator>
  <cp:lastModifiedBy>Administrator</cp:lastModifiedBy>
  <cp:revision>484</cp:revision>
  <dcterms:created xsi:type="dcterms:W3CDTF">2011-08-27T07:24:00Z</dcterms:created>
  <dcterms:modified xsi:type="dcterms:W3CDTF">2018-06-17T03:21:49Z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