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93" r:id="rId3"/>
    <p:sldId id="294" r:id="rId4"/>
    <p:sldId id="295" r:id="rId5"/>
    <p:sldId id="296" r:id="rId6"/>
    <p:sldId id="297" r:id="rId7"/>
    <p:sldId id="298" r:id="rId8"/>
    <p:sldId id="299" r:id="rId9"/>
    <p:sldId id="281" r:id="rId10"/>
    <p:sldId id="282" r:id="rId11"/>
    <p:sldId id="283" r:id="rId12"/>
    <p:sldId id="292" r:id="rId13"/>
    <p:sldId id="287" r:id="rId14"/>
    <p:sldId id="275" r:id="rId15"/>
    <p:sldId id="300" r:id="rId16"/>
    <p:sldId id="301" r:id="rId17"/>
    <p:sldId id="276" r:id="rId18"/>
    <p:sldId id="277" r:id="rId19"/>
    <p:sldId id="290" r:id="rId20"/>
    <p:sldId id="291" r:id="rId21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3333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90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4E3E93-E706-4CC7-939B-30396117D0E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2A4CC-1C7A-454F-8ADE-779C2267E6ED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C7EE08-B621-459D-8F96-09F842FE5401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EA0596A-C93F-427A-8B1C-DAEC839FFCC8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3F2550-43C4-43D8-9AE0-D9C445BF6E27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463EAA-4A28-4DCD-9CA2-DE3DA51C3081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C87D2D-3193-4860-BBB3-FA201B764B1D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BD4971-F236-44E3-AC24-0B1767883DE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E411E-8FE2-4A31-AA7D-BE771CE0B78B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0CECC5-5219-4958-872F-A12EE0D82769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41D1F4-9415-4B94-BAEA-36E60DF6DB8B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08D1C-1F66-4D72-B6C1-4F2BAD6EFC4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40B81B2-03A4-4629-9C1A-8AFB7570EC4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2.xml"/><Relationship Id="rId6" Type="http://schemas.openxmlformats.org/officeDocument/2006/relationships/audio" Target="../media/audio6.wav"/><Relationship Id="rId5" Type="http://schemas.openxmlformats.org/officeDocument/2006/relationships/audio" Target="../media/audio5.wav"/><Relationship Id="rId4" Type="http://schemas.openxmlformats.org/officeDocument/2006/relationships/audio" Target="../media/audio2.wav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wmf"/><Relationship Id="rId5" Type="http://schemas.openxmlformats.org/officeDocument/2006/relationships/image" Target="../media/image7.jpeg"/><Relationship Id="rId4" Type="http://schemas.openxmlformats.org/officeDocument/2006/relationships/audio" Target="../media/audio5.wav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滑轮组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8000" contrast="-40000"/>
          </a:blip>
          <a:srcRect/>
          <a:stretch>
            <a:fillRect/>
          </a:stretch>
        </p:blipFill>
        <p:spPr bwMode="auto">
          <a:xfrm>
            <a:off x="971600" y="2132856"/>
            <a:ext cx="1245972" cy="2651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WordArt 3"/>
          <p:cNvSpPr>
            <a:spLocks noChangeArrowheads="1" noChangeShapeType="1"/>
          </p:cNvSpPr>
          <p:nvPr/>
        </p:nvSpPr>
        <p:spPr bwMode="auto">
          <a:xfrm>
            <a:off x="2843213" y="2060575"/>
            <a:ext cx="5976937" cy="2089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zh-C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楷体_GB2312"/>
              </a:rPr>
              <a:t>12-3</a:t>
            </a:r>
            <a:r>
              <a:rPr lang="zh-CN" alt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楷体_GB2312"/>
              </a:rPr>
              <a:t>、机械效率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609600" y="1066800"/>
            <a:ext cx="7848600" cy="509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276225" algn="just"/>
            <a:r>
              <a:rPr lang="en-US" altLang="zh-CN" sz="4800">
                <a:solidFill>
                  <a:srgbClr val="FF0000"/>
                </a:solidFill>
                <a:latin typeface="Times New Roman" pitchFamily="18" charset="0"/>
                <a:ea typeface="华文琥珀" pitchFamily="2" charset="-122"/>
              </a:rPr>
              <a:t>【</a:t>
            </a:r>
            <a:r>
              <a:rPr lang="zh-CN" altLang="en-US" sz="4800">
                <a:solidFill>
                  <a:srgbClr val="FF0000"/>
                </a:solidFill>
                <a:latin typeface="Times New Roman" pitchFamily="18" charset="0"/>
                <a:ea typeface="华文琥珀" pitchFamily="2" charset="-122"/>
              </a:rPr>
              <a:t>实验目的</a:t>
            </a:r>
            <a:r>
              <a:rPr lang="en-US" altLang="zh-CN" sz="4800">
                <a:solidFill>
                  <a:srgbClr val="FF0000"/>
                </a:solidFill>
                <a:latin typeface="Times New Roman" pitchFamily="18" charset="0"/>
                <a:ea typeface="华文琥珀" pitchFamily="2" charset="-122"/>
              </a:rPr>
              <a:t>】</a:t>
            </a:r>
          </a:p>
          <a:p>
            <a:pPr indent="276225" algn="just"/>
            <a:endParaRPr lang="en-US" altLang="zh-CN" sz="4000">
              <a:solidFill>
                <a:srgbClr val="FF0000"/>
              </a:solidFill>
              <a:latin typeface="Times New Roman" pitchFamily="18" charset="0"/>
            </a:endParaRPr>
          </a:p>
          <a:p>
            <a:pPr indent="276225" algn="just" eaLnBrk="0" hangingPunct="0"/>
            <a:r>
              <a:rPr lang="en-US" altLang="zh-CN" sz="4000" b="1">
                <a:solidFill>
                  <a:srgbClr val="FF0000"/>
                </a:solidFill>
                <a:latin typeface="Times New Roman" pitchFamily="18" charset="0"/>
              </a:rPr>
              <a:t>1</a:t>
            </a:r>
            <a:r>
              <a:rPr lang="zh-CN" altLang="en-US" sz="4000" b="1">
                <a:solidFill>
                  <a:srgbClr val="FF0000"/>
                </a:solidFill>
                <a:latin typeface="Times New Roman" pitchFamily="18" charset="0"/>
              </a:rPr>
              <a:t>．学习安装滑轮组．</a:t>
            </a:r>
          </a:p>
          <a:p>
            <a:pPr indent="276225" algn="just" eaLnBrk="0" hangingPunct="0"/>
            <a:endParaRPr lang="zh-CN" altLang="en-US" sz="4000" b="1">
              <a:solidFill>
                <a:srgbClr val="FF0000"/>
              </a:solidFill>
              <a:latin typeface="Times New Roman" pitchFamily="18" charset="0"/>
            </a:endParaRPr>
          </a:p>
          <a:p>
            <a:pPr indent="276225" algn="just" eaLnBrk="0" hangingPunct="0"/>
            <a:r>
              <a:rPr lang="en-US" altLang="zh-CN" sz="4000" b="1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zh-CN" altLang="en-US" sz="4000" b="1">
                <a:solidFill>
                  <a:srgbClr val="FF0000"/>
                </a:solidFill>
                <a:latin typeface="Times New Roman" pitchFamily="18" charset="0"/>
              </a:rPr>
              <a:t>．学习测滑轮组的机械效率．</a:t>
            </a:r>
          </a:p>
          <a:p>
            <a:pPr indent="276225" algn="just" eaLnBrk="0" hangingPunct="0"/>
            <a:endParaRPr lang="zh-CN" altLang="en-US" sz="4000" b="1">
              <a:solidFill>
                <a:srgbClr val="FF0000"/>
              </a:solidFill>
              <a:latin typeface="Times New Roman" pitchFamily="18" charset="0"/>
            </a:endParaRPr>
          </a:p>
          <a:p>
            <a:pPr indent="276225" algn="just" eaLnBrk="0" hangingPunct="0"/>
            <a:r>
              <a:rPr lang="en-US" altLang="zh-CN" sz="4000" b="1">
                <a:solidFill>
                  <a:srgbClr val="FF0000"/>
                </a:solidFill>
                <a:latin typeface="Times New Roman" pitchFamily="18" charset="0"/>
              </a:rPr>
              <a:t>3</a:t>
            </a:r>
            <a:r>
              <a:rPr lang="zh-CN" altLang="en-US" sz="4000" b="1">
                <a:solidFill>
                  <a:srgbClr val="FF0000"/>
                </a:solidFill>
                <a:latin typeface="Times New Roman" pitchFamily="18" charset="0"/>
              </a:rPr>
              <a:t>．学习计算滑轮组的机械效率．</a:t>
            </a:r>
          </a:p>
          <a:p>
            <a:pPr indent="276225" eaLnBrk="0" hangingPunct="0"/>
            <a:endParaRPr lang="zh-CN" altLang="en-US" sz="4000" b="1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12291" name="Picture 3" descr="D:\D29滑轮轮轴\媒体素材\tp\滑轮组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53300" y="0"/>
            <a:ext cx="17907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500063" y="357188"/>
            <a:ext cx="1447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latin typeface="Times New Roman" pitchFamily="18" charset="0"/>
                <a:ea typeface="华文琥珀" pitchFamily="2" charset="-122"/>
              </a:rPr>
              <a:t>讨论：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1214438" y="1071563"/>
            <a:ext cx="6934200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>
                <a:latin typeface="宋体" pitchFamily="2" charset="-122"/>
              </a:rPr>
              <a:t>为得出</a:t>
            </a:r>
            <a:r>
              <a:rPr lang="zh-CN" altLang="en-US" sz="3200" b="1">
                <a:latin typeface="宋体" pitchFamily="2" charset="-122"/>
              </a:rPr>
              <a:t>滑轮组、斜面</a:t>
            </a:r>
            <a:r>
              <a:rPr lang="zh-CN" altLang="en-US" sz="3200">
                <a:latin typeface="宋体" pitchFamily="2" charset="-122"/>
              </a:rPr>
              <a:t>的机械效率，需要求出有用功和总功，为此需要测出哪些物理量？每个量怎样测量？</a:t>
            </a:r>
          </a:p>
          <a:p>
            <a:pPr eaLnBrk="0" hangingPunct="0"/>
            <a:endParaRPr lang="zh-CN" altLang="en-US" sz="3200">
              <a:latin typeface="Times New Roman" pitchFamily="18" charset="0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971550" y="3716338"/>
            <a:ext cx="7467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276225" algn="just"/>
            <a:r>
              <a:rPr lang="zh-CN" altLang="en-US" sz="3200">
                <a:latin typeface="Times New Roman" pitchFamily="18" charset="0"/>
              </a:rPr>
              <a:t>刻度尺、钩码、弹簧秤、滑轮组两个、铁架台、长约</a:t>
            </a:r>
            <a:r>
              <a:rPr lang="en-US" altLang="zh-CN" sz="3200">
                <a:latin typeface="Times New Roman" pitchFamily="18" charset="0"/>
              </a:rPr>
              <a:t>2m</a:t>
            </a:r>
            <a:r>
              <a:rPr lang="zh-CN" altLang="en-US" sz="3200">
                <a:latin typeface="Times New Roman" pitchFamily="18" charset="0"/>
              </a:rPr>
              <a:t>的细绳、</a:t>
            </a:r>
            <a:endParaRPr lang="zh-CN" altLang="en-US" sz="2400">
              <a:latin typeface="Times New Roman" pitchFamily="18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539750" y="2924175"/>
            <a:ext cx="2470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3600">
                <a:latin typeface="Times New Roman" pitchFamily="18" charset="0"/>
                <a:ea typeface="华文琥珀" pitchFamily="2" charset="-122"/>
              </a:rPr>
              <a:t>实验器材：</a:t>
            </a:r>
          </a:p>
        </p:txBody>
      </p:sp>
      <p:sp>
        <p:nvSpPr>
          <p:cNvPr id="13318" name="TextBox 7"/>
          <p:cNvSpPr txBox="1">
            <a:spLocks noChangeArrowheads="1"/>
          </p:cNvSpPr>
          <p:nvPr/>
        </p:nvSpPr>
        <p:spPr bwMode="auto">
          <a:xfrm>
            <a:off x="755650" y="5013325"/>
            <a:ext cx="72009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>
                <a:ea typeface="黑体" pitchFamily="49" charset="-122"/>
              </a:rPr>
              <a:t>思考：若没有刻度尺能否测出滑轮组的机械     效率？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utoUpdateAnimBg="0"/>
      <p:bldP spid="13317" grpId="0" autoUpdateAnimBg="0"/>
      <p:bldP spid="13318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6130925" cy="777875"/>
          </a:xfrm>
        </p:spPr>
        <p:txBody>
          <a:bodyPr/>
          <a:lstStyle/>
          <a:p>
            <a:r>
              <a:rPr lang="zh-CN" altLang="en-US" sz="4000">
                <a:ea typeface="黑体" pitchFamily="49" charset="-122"/>
              </a:rPr>
              <a:t>探究滑轮组的机械效率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25538"/>
            <a:ext cx="8218488" cy="5000625"/>
          </a:xfrm>
        </p:spPr>
        <p:txBody>
          <a:bodyPr/>
          <a:lstStyle/>
          <a:p>
            <a:r>
              <a:rPr lang="zh-CN" altLang="en-US" sz="2400" b="1"/>
              <a:t>1、测量器材：刻度尺、弹簧测力计</a:t>
            </a:r>
          </a:p>
          <a:p>
            <a:r>
              <a:rPr lang="zh-CN" altLang="en-US" sz="2400" b="1"/>
              <a:t>2、原理：</a:t>
            </a:r>
          </a:p>
          <a:p>
            <a:endParaRPr lang="zh-CN" altLang="en-US" sz="2400" b="1"/>
          </a:p>
          <a:p>
            <a:r>
              <a:rPr lang="zh-CN" altLang="en-US" sz="2400" b="1"/>
              <a:t>3 、测量的物理量： </a:t>
            </a:r>
            <a:r>
              <a:rPr lang="zh-CN" altLang="en-US" sz="2400" b="1">
                <a:latin typeface="华文宋体" pitchFamily="2" charset="-122"/>
                <a:ea typeface="华文宋体" pitchFamily="2" charset="-122"/>
              </a:rPr>
              <a:t>①</a:t>
            </a:r>
            <a:r>
              <a:rPr lang="zh-CN" altLang="en-US" sz="2400" b="1"/>
              <a:t>物重G、 </a:t>
            </a:r>
            <a:r>
              <a:rPr lang="zh-CN" altLang="en-US" sz="2400" b="1">
                <a:latin typeface="华文宋体" pitchFamily="2" charset="-122"/>
                <a:ea typeface="华文宋体" pitchFamily="2" charset="-122"/>
              </a:rPr>
              <a:t>②</a:t>
            </a:r>
            <a:r>
              <a:rPr lang="zh-CN" altLang="en-US" sz="2400" b="1"/>
              <a:t>物体上升高度h、</a:t>
            </a:r>
          </a:p>
          <a:p>
            <a:r>
              <a:rPr lang="zh-CN" altLang="en-US" sz="2400" b="1"/>
              <a:t>                                    </a:t>
            </a:r>
            <a:r>
              <a:rPr lang="zh-CN" altLang="en-US" sz="2400" b="1">
                <a:latin typeface="宋体" pitchFamily="2" charset="-122"/>
              </a:rPr>
              <a:t>③</a:t>
            </a:r>
            <a:r>
              <a:rPr lang="zh-CN" altLang="en-US" sz="2400" b="1"/>
              <a:t>拉力F、  </a:t>
            </a:r>
            <a:r>
              <a:rPr lang="zh-CN" altLang="en-US" sz="2400" b="1">
                <a:latin typeface="宋体" pitchFamily="2" charset="-122"/>
              </a:rPr>
              <a:t>④</a:t>
            </a:r>
            <a:r>
              <a:rPr lang="zh-CN" altLang="en-US" sz="2400" b="1"/>
              <a:t>拉力移动的距离S</a:t>
            </a:r>
          </a:p>
          <a:p>
            <a:r>
              <a:rPr lang="zh-CN" altLang="en-US" sz="2400" b="1"/>
              <a:t>4、测量过程中注意：应在</a:t>
            </a:r>
            <a:r>
              <a:rPr lang="zh-CN" altLang="en-US" sz="2400" b="1" i="1">
                <a:solidFill>
                  <a:srgbClr val="FF0000"/>
                </a:solidFill>
              </a:rPr>
              <a:t>竖直</a:t>
            </a:r>
            <a:r>
              <a:rPr lang="zh-CN" altLang="en-US" sz="2400" b="1"/>
              <a:t>方向上</a:t>
            </a:r>
            <a:r>
              <a:rPr lang="zh-CN" altLang="en-US" sz="2400" b="1" i="1">
                <a:solidFill>
                  <a:srgbClr val="FF0000"/>
                </a:solidFill>
              </a:rPr>
              <a:t>匀速</a:t>
            </a:r>
            <a:r>
              <a:rPr lang="zh-CN" altLang="en-US" sz="2400" b="1"/>
              <a:t>拉动</a:t>
            </a:r>
          </a:p>
          <a:p>
            <a:r>
              <a:rPr lang="zh-CN" altLang="en-US" sz="2400" b="1"/>
              <a:t>5、讨论</a:t>
            </a:r>
            <a:r>
              <a:rPr lang="el-GR" altLang="en-US" sz="2400" b="1"/>
              <a:t>η</a:t>
            </a:r>
            <a:r>
              <a:rPr lang="zh-CN" altLang="en-US" sz="2400" b="1"/>
              <a:t>：</a:t>
            </a:r>
          </a:p>
          <a:p>
            <a:r>
              <a:rPr lang="zh-CN" altLang="en-US" sz="2400" b="1"/>
              <a:t>    a 、其他不变，若绕绳方向变化， 则</a:t>
            </a:r>
            <a:r>
              <a:rPr lang="el-GR" altLang="en-US" sz="2400" b="1"/>
              <a:t>η</a:t>
            </a:r>
            <a:r>
              <a:rPr lang="zh-CN" altLang="en-US" sz="2400" b="1"/>
              <a:t>不变；</a:t>
            </a:r>
          </a:p>
          <a:p>
            <a:r>
              <a:rPr lang="zh-CN" altLang="en-US" sz="2400" b="1"/>
              <a:t>    b 、物重不变，若动滑轮个数增加，则</a:t>
            </a:r>
            <a:r>
              <a:rPr lang="el-GR" altLang="en-US" sz="2400" b="1"/>
              <a:t>η</a:t>
            </a:r>
            <a:r>
              <a:rPr lang="zh-CN" altLang="en-US" sz="2400" b="1"/>
              <a:t>减小；</a:t>
            </a:r>
          </a:p>
          <a:p>
            <a:r>
              <a:rPr lang="zh-CN" altLang="en-US" sz="2400" b="1"/>
              <a:t>    c 、装置不变，若物重增加，则</a:t>
            </a:r>
            <a:r>
              <a:rPr lang="el-GR" altLang="en-US" sz="2400" b="1"/>
              <a:t>η</a:t>
            </a:r>
            <a:r>
              <a:rPr lang="zh-CN" altLang="en-US" sz="2400" b="1"/>
              <a:t>增加。</a:t>
            </a:r>
          </a:p>
          <a:p>
            <a:endParaRPr lang="zh-CN" altLang="en-US" sz="2400" b="1"/>
          </a:p>
          <a:p>
            <a:endParaRPr lang="zh-CN" altLang="en-US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10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4" dur="1000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900" decel="100000" fill="hold"/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标题 1"/>
          <p:cNvSpPr>
            <a:spLocks noGrp="1"/>
          </p:cNvSpPr>
          <p:nvPr>
            <p:ph type="title" idx="4294967295"/>
          </p:nvPr>
        </p:nvSpPr>
        <p:spPr>
          <a:xfrm>
            <a:off x="214313" y="214313"/>
            <a:ext cx="3781425" cy="762000"/>
          </a:xfrm>
        </p:spPr>
        <p:txBody>
          <a:bodyPr anchor="b">
            <a:spAutoFit/>
          </a:bodyPr>
          <a:lstStyle/>
          <a:p>
            <a:r>
              <a:rPr lang="zh-CN" altLang="en-US">
                <a:ea typeface="华文新魏" pitchFamily="2" charset="-122"/>
              </a:rPr>
              <a:t>实验步骤：</a:t>
            </a:r>
          </a:p>
        </p:txBody>
      </p:sp>
      <p:sp>
        <p:nvSpPr>
          <p:cNvPr id="15363" name="内容占位符 2"/>
          <p:cNvSpPr>
            <a:spLocks noGrp="1"/>
          </p:cNvSpPr>
          <p:nvPr>
            <p:ph idx="4294967295"/>
          </p:nvPr>
        </p:nvSpPr>
        <p:spPr>
          <a:xfrm>
            <a:off x="0" y="1125538"/>
            <a:ext cx="9144000" cy="5429250"/>
          </a:xfrm>
        </p:spPr>
        <p:txBody>
          <a:bodyPr/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zh-CN" altLang="en-US" sz="2800" b="1"/>
              <a:t>照图，把滑轮组和刻度尺安装好，从刻度尺读出钩码和弹簧测力计 的位置；测出钩码</a:t>
            </a:r>
            <a:r>
              <a:rPr lang="en-US" altLang="zh-CN" sz="2800" b="1"/>
              <a:t>G</a:t>
            </a:r>
            <a:r>
              <a:rPr lang="zh-CN" altLang="en-US" sz="2800" b="1"/>
              <a:t>的值，并记录表中。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zh-CN" altLang="en-US" sz="2800" b="1"/>
              <a:t>匀速竖直拉动弹簧测力计，使钩码</a:t>
            </a:r>
            <a:r>
              <a:rPr lang="en-US" altLang="zh-CN" sz="2800" b="1"/>
              <a:t>G</a:t>
            </a:r>
            <a:r>
              <a:rPr lang="zh-CN" altLang="en-US" sz="2800" b="1"/>
              <a:t>上升，读出弹簧测力计所示拉力</a:t>
            </a:r>
            <a:r>
              <a:rPr lang="en-US" altLang="zh-CN" sz="2800" b="1"/>
              <a:t>F</a:t>
            </a:r>
            <a:r>
              <a:rPr lang="zh-CN" altLang="en-US" sz="2800" b="1"/>
              <a:t>的值 ，从刻度尺读出钩码升高的距离</a:t>
            </a:r>
            <a:r>
              <a:rPr lang="en-US" altLang="zh-CN" sz="2800" b="1"/>
              <a:t>h</a:t>
            </a:r>
            <a:r>
              <a:rPr lang="zh-CN" altLang="en-US" sz="2800" b="1"/>
              <a:t>和弹簧测力计移动的距离</a:t>
            </a:r>
            <a:r>
              <a:rPr lang="en-US" altLang="zh-CN" sz="2800" b="1"/>
              <a:t>S</a:t>
            </a:r>
            <a:r>
              <a:rPr lang="zh-CN" altLang="en-US" sz="2800" b="1"/>
              <a:t>，记录数据在表格中。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zh-CN" altLang="en-US" sz="2800" b="1"/>
              <a:t>分别算出有用功和总功、机械效率。记录结果。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zh-CN" altLang="en-US" sz="2800" b="1"/>
              <a:t>再安装另一滑轮组，重复再做一次。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zh-CN" altLang="en-US" sz="2800" b="1"/>
              <a:t>比较两次两种滑轮组有什么不同？机械效率的差异？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zh-CN" altLang="en-US" sz="2800" b="1"/>
              <a:t>换成斜面再做一次。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Group 2"/>
          <p:cNvGraphicFramePr>
            <a:graphicFrameLocks noGrp="1"/>
          </p:cNvGraphicFramePr>
          <p:nvPr/>
        </p:nvGraphicFramePr>
        <p:xfrm>
          <a:off x="395288" y="1557338"/>
          <a:ext cx="8297862" cy="2803525"/>
        </p:xfrm>
        <a:graphic>
          <a:graphicData uri="http://schemas.openxmlformats.org/drawingml/2006/table">
            <a:tbl>
              <a:tblPr/>
              <a:tblGrid>
                <a:gridCol w="1219200"/>
                <a:gridCol w="869950"/>
                <a:gridCol w="935037"/>
                <a:gridCol w="936625"/>
                <a:gridCol w="1008063"/>
                <a:gridCol w="936625"/>
                <a:gridCol w="1079500"/>
                <a:gridCol w="1312862"/>
              </a:tblGrid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测量次数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F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/N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s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/m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G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/N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h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/m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F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s/J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Gh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/J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η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①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2.5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0.2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0.1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②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0.3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0.15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0.9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0.75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③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3.5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0.2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0.1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0.7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0.6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pitchFamily="2" charset="-122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434" name="Text Box 50"/>
          <p:cNvSpPr txBox="1">
            <a:spLocks noChangeArrowheads="1"/>
          </p:cNvSpPr>
          <p:nvPr/>
        </p:nvSpPr>
        <p:spPr bwMode="auto">
          <a:xfrm>
            <a:off x="395288" y="290513"/>
            <a:ext cx="23637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4000" b="1">
                <a:solidFill>
                  <a:srgbClr val="0000FF"/>
                </a:solidFill>
                <a:ea typeface="黑体" pitchFamily="49" charset="-122"/>
              </a:rPr>
              <a:t>机械效率 </a:t>
            </a:r>
          </a:p>
        </p:txBody>
      </p:sp>
      <p:sp>
        <p:nvSpPr>
          <p:cNvPr id="16435" name="Rectangle 51"/>
          <p:cNvSpPr>
            <a:spLocks noChangeArrowheads="1"/>
          </p:cNvSpPr>
          <p:nvPr/>
        </p:nvSpPr>
        <p:spPr bwMode="auto">
          <a:xfrm>
            <a:off x="179388" y="981075"/>
            <a:ext cx="808831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276225" algn="just"/>
            <a:r>
              <a:rPr lang="zh-CN" altLang="en-US" sz="2800" b="1">
                <a:solidFill>
                  <a:srgbClr val="FF0000"/>
                </a:solidFill>
                <a:latin typeface="Times New Roman" pitchFamily="18" charset="0"/>
                <a:ea typeface="黑体" pitchFamily="49" charset="-122"/>
              </a:rPr>
              <a:t>计算同一滑轮组在不同情况下的机械效率？</a:t>
            </a:r>
            <a:endParaRPr lang="zh-CN" altLang="en-US" sz="2800" b="1"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16436" name="Rectangle 52"/>
          <p:cNvSpPr>
            <a:spLocks noChangeArrowheads="1"/>
          </p:cNvSpPr>
          <p:nvPr/>
        </p:nvSpPr>
        <p:spPr bwMode="auto">
          <a:xfrm>
            <a:off x="468313" y="4508500"/>
            <a:ext cx="30956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276225" algn="just"/>
            <a:r>
              <a:rPr lang="zh-CN" altLang="en-US" sz="2800" b="1">
                <a:solidFill>
                  <a:srgbClr val="FF0000"/>
                </a:solidFill>
                <a:latin typeface="Times New Roman" pitchFamily="18" charset="0"/>
                <a:ea typeface="黑体" pitchFamily="49" charset="-122"/>
              </a:rPr>
              <a:t>你有什么发现？</a:t>
            </a:r>
            <a:endParaRPr lang="zh-CN" altLang="en-US" sz="2800" b="1"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16437" name="Rectangle 53"/>
          <p:cNvSpPr>
            <a:spLocks noChangeArrowheads="1"/>
          </p:cNvSpPr>
          <p:nvPr/>
        </p:nvSpPr>
        <p:spPr bwMode="auto">
          <a:xfrm>
            <a:off x="7596188" y="2781300"/>
            <a:ext cx="8969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zh-CN" sz="2800" b="1"/>
              <a:t>80%</a:t>
            </a:r>
          </a:p>
        </p:txBody>
      </p:sp>
      <p:sp>
        <p:nvSpPr>
          <p:cNvPr id="16438" name="Rectangle 54"/>
          <p:cNvSpPr>
            <a:spLocks noChangeArrowheads="1"/>
          </p:cNvSpPr>
          <p:nvPr/>
        </p:nvSpPr>
        <p:spPr bwMode="auto">
          <a:xfrm>
            <a:off x="7451725" y="3284538"/>
            <a:ext cx="1193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800" b="1"/>
              <a:t>83.3%</a:t>
            </a:r>
          </a:p>
        </p:txBody>
      </p:sp>
      <p:sp>
        <p:nvSpPr>
          <p:cNvPr id="16439" name="Rectangle 55"/>
          <p:cNvSpPr>
            <a:spLocks noChangeArrowheads="1"/>
          </p:cNvSpPr>
          <p:nvPr/>
        </p:nvSpPr>
        <p:spPr bwMode="auto">
          <a:xfrm>
            <a:off x="7451725" y="3860800"/>
            <a:ext cx="119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800" b="1"/>
              <a:t>85.7%</a:t>
            </a:r>
          </a:p>
        </p:txBody>
      </p:sp>
      <p:sp>
        <p:nvSpPr>
          <p:cNvPr id="16440" name="Rectangle 56"/>
          <p:cNvSpPr>
            <a:spLocks noChangeArrowheads="1"/>
          </p:cNvSpPr>
          <p:nvPr/>
        </p:nvSpPr>
        <p:spPr bwMode="auto">
          <a:xfrm>
            <a:off x="468313" y="5084763"/>
            <a:ext cx="79216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276225" algn="just"/>
            <a:r>
              <a:rPr lang="zh-CN" altLang="en-US" sz="2800" b="1">
                <a:solidFill>
                  <a:srgbClr val="3333FF"/>
                </a:solidFill>
                <a:latin typeface="Times New Roman" pitchFamily="18" charset="0"/>
                <a:ea typeface="黑体" pitchFamily="49" charset="-122"/>
              </a:rPr>
              <a:t>（1）同一滑轮组的机械效率不是固定不变的。</a:t>
            </a:r>
          </a:p>
        </p:txBody>
      </p:sp>
      <p:sp>
        <p:nvSpPr>
          <p:cNvPr id="16441" name="Rectangle 57"/>
          <p:cNvSpPr>
            <a:spLocks noChangeArrowheads="1"/>
          </p:cNvSpPr>
          <p:nvPr/>
        </p:nvSpPr>
        <p:spPr bwMode="auto">
          <a:xfrm>
            <a:off x="468313" y="5589588"/>
            <a:ext cx="7921625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276225" algn="just"/>
            <a:r>
              <a:rPr lang="zh-CN" altLang="en-US" sz="2800" b="1">
                <a:solidFill>
                  <a:srgbClr val="3333FF"/>
                </a:solidFill>
                <a:latin typeface="Times New Roman" pitchFamily="18" charset="0"/>
                <a:ea typeface="黑体" pitchFamily="49" charset="-122"/>
              </a:rPr>
              <a:t>（2）滑轮组的机械效率随着被提升物体的重力增大而变大。</a:t>
            </a: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6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2000"/>
                                        <p:tgtEl>
                                          <p:spTgt spid="16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7" dur="1000"/>
                                        <p:tgtEl>
                                          <p:spTgt spid="16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36" grpId="0" autoUpdateAnimBg="0"/>
      <p:bldP spid="16437" grpId="0" autoUpdateAnimBg="0"/>
      <p:bldP spid="16438" grpId="0" autoUpdateAnimBg="0"/>
      <p:bldP spid="16439" grpId="0" autoUpdateAnimBg="0"/>
      <p:bldP spid="16440" grpId="0" autoUpdateAnimBg="0"/>
      <p:bldP spid="16441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2987675" y="1052513"/>
            <a:ext cx="53260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4000" b="1">
                <a:latin typeface="华文琥珀" pitchFamily="2" charset="-122"/>
                <a:ea typeface="华文琥珀" pitchFamily="2" charset="-122"/>
              </a:rPr>
              <a:t>如何提高机械效率</a:t>
            </a:r>
            <a:r>
              <a:rPr lang="zh-CN" altLang="en-US" sz="1400">
                <a:latin typeface="Times New Roman" pitchFamily="18" charset="0"/>
              </a:rPr>
              <a:t> </a:t>
            </a:r>
            <a:r>
              <a:rPr lang="zh-CN" altLang="en-US" sz="4000" b="1">
                <a:latin typeface="Times New Roman" pitchFamily="18" charset="0"/>
                <a:ea typeface="华文琥珀" pitchFamily="2" charset="-122"/>
              </a:rPr>
              <a:t>？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1835150" y="2060575"/>
            <a:ext cx="66960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zh-CN" altLang="en-US" sz="2800" b="1">
                <a:solidFill>
                  <a:srgbClr val="FF0000"/>
                </a:solidFill>
                <a:latin typeface="Times New Roman" pitchFamily="18" charset="0"/>
              </a:rPr>
              <a:t>▲</a:t>
            </a:r>
            <a:r>
              <a:rPr lang="zh-CN" altLang="en-US" sz="3200" b="1">
                <a:solidFill>
                  <a:srgbClr val="FF0000"/>
                </a:solidFill>
                <a:latin typeface="Times New Roman" pitchFamily="18" charset="0"/>
                <a:ea typeface="华文新魏" pitchFamily="2" charset="-122"/>
              </a:rPr>
              <a:t>改进机械的结构，减小机械自重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979613" y="3970338"/>
            <a:ext cx="47831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800" b="1">
                <a:solidFill>
                  <a:srgbClr val="FF0000"/>
                </a:solidFill>
                <a:latin typeface="Times New Roman" pitchFamily="18" charset="0"/>
              </a:rPr>
              <a:t>▲  </a:t>
            </a:r>
            <a:r>
              <a:rPr lang="zh-CN" altLang="en-US" sz="3200" b="1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减小机械间的摩擦力。</a:t>
            </a:r>
          </a:p>
        </p:txBody>
      </p:sp>
      <p:sp>
        <p:nvSpPr>
          <p:cNvPr id="17413" name="WordArt 5"/>
          <p:cNvSpPr>
            <a:spLocks noChangeArrowheads="1" noChangeShapeType="1"/>
          </p:cNvSpPr>
          <p:nvPr/>
        </p:nvSpPr>
        <p:spPr bwMode="auto">
          <a:xfrm rot="20181661">
            <a:off x="0" y="765175"/>
            <a:ext cx="3816350" cy="108108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Flat1" dir="r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zh-CN" altLang="en-US" sz="360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6818339" scaled="1"/>
                </a:gradFill>
                <a:latin typeface="隶书"/>
                <a:ea typeface="隶书"/>
              </a:rPr>
              <a:t>请你思考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838200" y="2781300"/>
            <a:ext cx="8305800" cy="106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3600" b="1">
                <a:latin typeface="Times New Roman" pitchFamily="18" charset="0"/>
              </a:rPr>
              <a:t>　　</a:t>
            </a:r>
            <a:r>
              <a:rPr lang="zh-CN" altLang="en-US" sz="2800" b="1">
                <a:latin typeface="Times New Roman" pitchFamily="18" charset="0"/>
              </a:rPr>
              <a:t>例如：动滑轮太重，使滑轮组机械效率很低，换用较轻滑轮就可提高其机械效率。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2051050" y="4895850"/>
            <a:ext cx="5273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2800" b="1">
                <a:latin typeface="Times New Roman" pitchFamily="18" charset="0"/>
              </a:rPr>
              <a:t>例如：加强机械运动部位的润滑</a:t>
            </a:r>
            <a:r>
              <a:rPr lang="en-US" altLang="zh-CN" sz="2800" b="1"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autoUpdateAnimBg="0"/>
      <p:bldP spid="17412" grpId="0" autoUpdateAnimBg="0"/>
      <p:bldP spid="17414" grpId="0" autoUpdateAnimBg="0"/>
      <p:bldP spid="17415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981075"/>
            <a:ext cx="6550025" cy="936625"/>
          </a:xfrm>
        </p:spPr>
        <p:txBody>
          <a:bodyPr/>
          <a:lstStyle/>
          <a:p>
            <a:r>
              <a:rPr lang="zh-CN" altLang="en-US" sz="3600">
                <a:ea typeface="黑体" pitchFamily="49" charset="-122"/>
              </a:rPr>
              <a:t>影响滑轮组机械效率的因素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349500"/>
            <a:ext cx="7272338" cy="4248150"/>
          </a:xfrm>
        </p:spPr>
        <p:txBody>
          <a:bodyPr/>
          <a:lstStyle/>
          <a:p>
            <a:r>
              <a:rPr lang="en-US" altLang="zh-CN">
                <a:latin typeface="方正姚体" pitchFamily="2" charset="-122"/>
                <a:ea typeface="方正姚体" pitchFamily="2" charset="-122"/>
              </a:rPr>
              <a:t>1</a:t>
            </a:r>
            <a:r>
              <a:rPr lang="zh-CN" altLang="en-US">
                <a:latin typeface="方正姚体" pitchFamily="2" charset="-122"/>
                <a:ea typeface="方正姚体" pitchFamily="2" charset="-122"/>
              </a:rPr>
              <a:t>、滑轮组轮与轴的摩擦</a:t>
            </a:r>
          </a:p>
          <a:p>
            <a:r>
              <a:rPr lang="zh-CN" altLang="en-US">
                <a:latin typeface="方正姚体" pitchFamily="2" charset="-122"/>
                <a:ea typeface="方正姚体" pitchFamily="2" charset="-122"/>
              </a:rPr>
              <a:t>（减小摩擦可以减少额外功，提高机械效率）</a:t>
            </a:r>
          </a:p>
          <a:p>
            <a:r>
              <a:rPr lang="en-US" altLang="zh-CN">
                <a:latin typeface="方正姚体" pitchFamily="2" charset="-122"/>
                <a:ea typeface="方正姚体" pitchFamily="2" charset="-122"/>
              </a:rPr>
              <a:t>2 </a:t>
            </a:r>
            <a:r>
              <a:rPr lang="zh-CN" altLang="en-US">
                <a:latin typeface="方正姚体" pitchFamily="2" charset="-122"/>
                <a:ea typeface="方正姚体" pitchFamily="2" charset="-122"/>
              </a:rPr>
              <a:t>、所提升的物重</a:t>
            </a:r>
          </a:p>
          <a:p>
            <a:r>
              <a:rPr lang="zh-CN" altLang="en-US">
                <a:latin typeface="方正姚体" pitchFamily="2" charset="-122"/>
                <a:ea typeface="方正姚体" pitchFamily="2" charset="-122"/>
              </a:rPr>
              <a:t>（物重增加，机械效率也提高）</a:t>
            </a:r>
          </a:p>
          <a:p>
            <a:r>
              <a:rPr lang="en-US" altLang="zh-CN">
                <a:latin typeface="方正姚体" pitchFamily="2" charset="-122"/>
                <a:ea typeface="方正姚体" pitchFamily="2" charset="-122"/>
              </a:rPr>
              <a:t>3</a:t>
            </a:r>
            <a:r>
              <a:rPr lang="zh-CN" altLang="en-US">
                <a:latin typeface="方正姚体" pitchFamily="2" charset="-122"/>
                <a:ea typeface="方正姚体" pitchFamily="2" charset="-122"/>
              </a:rPr>
              <a:t>、动滑轮的重力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395288" y="290513"/>
            <a:ext cx="23637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4000" b="1">
                <a:solidFill>
                  <a:srgbClr val="0000FF"/>
                </a:solidFill>
                <a:ea typeface="黑体" pitchFamily="49" charset="-122"/>
              </a:rPr>
              <a:t>机械效率 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468313" y="3068638"/>
            <a:ext cx="79216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276225" algn="just"/>
            <a:r>
              <a:rPr lang="zh-CN" altLang="en-US" sz="2800" b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如何提高滑轮组的机械效率？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755650" y="3644900"/>
            <a:ext cx="75612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n-US" altLang="zh-CN" sz="2800" b="1">
                <a:solidFill>
                  <a:srgbClr val="3333FF"/>
                </a:solidFill>
                <a:latin typeface="Times New Roman" pitchFamily="18" charset="0"/>
                <a:ea typeface="黑体" pitchFamily="49" charset="-122"/>
              </a:rPr>
              <a:t>1.</a:t>
            </a:r>
            <a:r>
              <a:rPr lang="zh-CN" altLang="en-US" sz="2800" b="1">
                <a:solidFill>
                  <a:srgbClr val="3333FF"/>
                </a:solidFill>
                <a:latin typeface="Times New Roman" pitchFamily="18" charset="0"/>
                <a:ea typeface="黑体" pitchFamily="49" charset="-122"/>
              </a:rPr>
              <a:t>减小动滑轮自重来减少额外功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755650" y="5013325"/>
            <a:ext cx="7343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800" b="1">
                <a:solidFill>
                  <a:srgbClr val="3333FF"/>
                </a:solidFill>
                <a:latin typeface="Times New Roman" pitchFamily="18" charset="0"/>
                <a:ea typeface="黑体" pitchFamily="49" charset="-122"/>
              </a:rPr>
              <a:t>3.</a:t>
            </a:r>
            <a:r>
              <a:rPr lang="zh-CN" altLang="en-US" sz="2800" b="1">
                <a:solidFill>
                  <a:srgbClr val="3333FF"/>
                </a:solidFill>
                <a:latin typeface="Times New Roman" pitchFamily="18" charset="0"/>
                <a:ea typeface="黑体" pitchFamily="49" charset="-122"/>
              </a:rPr>
              <a:t>增加提升物体的重力来增加有用功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755650" y="4292600"/>
            <a:ext cx="77041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altLang="zh-CN" sz="2800" b="1">
                <a:solidFill>
                  <a:srgbClr val="3333FF"/>
                </a:solidFill>
                <a:latin typeface="Times New Roman" pitchFamily="18" charset="0"/>
                <a:ea typeface="黑体" pitchFamily="49" charset="-122"/>
              </a:rPr>
              <a:t>2.</a:t>
            </a:r>
            <a:r>
              <a:rPr lang="zh-CN" altLang="en-US" sz="2800" b="1">
                <a:solidFill>
                  <a:srgbClr val="3333FF"/>
                </a:solidFill>
                <a:latin typeface="Times New Roman" pitchFamily="18" charset="0"/>
                <a:ea typeface="黑体" pitchFamily="49" charset="-122"/>
              </a:rPr>
              <a:t>减小机械间的摩擦力来减少额外功</a:t>
            </a:r>
          </a:p>
        </p:txBody>
      </p:sp>
      <p:pic>
        <p:nvPicPr>
          <p:cNvPr id="19463" name="Picture 7" descr="测滑轮组的机械效率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EFCF9"/>
              </a:clrFrom>
              <a:clrTo>
                <a:srgbClr val="EEFC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88125" y="1196975"/>
            <a:ext cx="2387600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611188" y="1052513"/>
            <a:ext cx="53276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zh-CN" altLang="en-US" sz="2800" b="1">
                <a:solidFill>
                  <a:srgbClr val="3333FF"/>
                </a:solidFill>
                <a:latin typeface="Times New Roman" pitchFamily="18" charset="0"/>
                <a:ea typeface="黑体" pitchFamily="49" charset="-122"/>
              </a:rPr>
              <a:t>       用甲乙两个滑轮组提升同一物体，哪个机械效率高？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autoUpdateAnimBg="0"/>
      <p:bldP spid="19460" grpId="0" autoUpdateAnimBg="0"/>
      <p:bldP spid="19461" grpId="0" autoUpdateAnimBg="0"/>
      <p:bldP spid="19462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468313" y="2060575"/>
            <a:ext cx="8208962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n-US" altLang="zh-CN" sz="2800" b="1">
                <a:solidFill>
                  <a:srgbClr val="3333FF"/>
                </a:solidFill>
                <a:latin typeface="黑体" pitchFamily="49" charset="-122"/>
                <a:ea typeface="黑体" pitchFamily="49" charset="-122"/>
              </a:rPr>
              <a:t>1</a:t>
            </a:r>
            <a:r>
              <a:rPr lang="zh-CN" altLang="en-US" sz="2800" b="1">
                <a:solidFill>
                  <a:srgbClr val="3333FF"/>
                </a:solidFill>
                <a:latin typeface="黑体" pitchFamily="49" charset="-122"/>
                <a:ea typeface="黑体" pitchFamily="49" charset="-122"/>
              </a:rPr>
              <a:t>．机械效率越高，越省力；</a:t>
            </a:r>
          </a:p>
          <a:p>
            <a:pPr algn="just" eaLnBrk="0" hangingPunct="0"/>
            <a:r>
              <a:rPr lang="en-US" altLang="zh-CN" sz="2800" b="1">
                <a:solidFill>
                  <a:srgbClr val="3333FF"/>
                </a:solidFill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sz="2800" b="1">
                <a:solidFill>
                  <a:srgbClr val="3333FF"/>
                </a:solidFill>
                <a:latin typeface="黑体" pitchFamily="49" charset="-122"/>
                <a:ea typeface="黑体" pitchFamily="49" charset="-122"/>
              </a:rPr>
              <a:t>．机械效率越高，做的有用功越多；</a:t>
            </a:r>
          </a:p>
          <a:p>
            <a:pPr algn="just" eaLnBrk="0" hangingPunct="0"/>
            <a:r>
              <a:rPr lang="en-US" altLang="zh-CN" sz="2800" b="1">
                <a:solidFill>
                  <a:srgbClr val="3333FF"/>
                </a:solidFill>
                <a:latin typeface="黑体" pitchFamily="49" charset="-122"/>
                <a:ea typeface="黑体" pitchFamily="49" charset="-122"/>
              </a:rPr>
              <a:t>3</a:t>
            </a:r>
            <a:r>
              <a:rPr lang="zh-CN" altLang="en-US" sz="2800" b="1">
                <a:solidFill>
                  <a:srgbClr val="3333FF"/>
                </a:solidFill>
                <a:latin typeface="黑体" pitchFamily="49" charset="-122"/>
                <a:ea typeface="黑体" pitchFamily="49" charset="-122"/>
              </a:rPr>
              <a:t>．机械效率越高，做功的功率越大</a:t>
            </a:r>
          </a:p>
          <a:p>
            <a:pPr algn="just" eaLnBrk="0" hangingPunct="0"/>
            <a:r>
              <a:rPr lang="en-US" altLang="zh-CN" sz="2800" b="1">
                <a:solidFill>
                  <a:srgbClr val="3333FF"/>
                </a:solidFill>
                <a:latin typeface="黑体" pitchFamily="49" charset="-122"/>
                <a:ea typeface="黑体" pitchFamily="49" charset="-122"/>
              </a:rPr>
              <a:t>4</a:t>
            </a:r>
            <a:r>
              <a:rPr lang="zh-CN" altLang="en-US" sz="2800" b="1">
                <a:solidFill>
                  <a:srgbClr val="3333FF"/>
                </a:solidFill>
                <a:latin typeface="黑体" pitchFamily="49" charset="-122"/>
                <a:ea typeface="黑体" pitchFamily="49" charset="-122"/>
              </a:rPr>
              <a:t>．因为有用功总小于总功</a:t>
            </a:r>
            <a:r>
              <a:rPr lang="en-US" altLang="zh-CN" sz="2800" b="1">
                <a:solidFill>
                  <a:srgbClr val="3333FF"/>
                </a:solidFill>
                <a:latin typeface="黑体" pitchFamily="49" charset="-122"/>
                <a:ea typeface="黑体" pitchFamily="49" charset="-122"/>
              </a:rPr>
              <a:t>,</a:t>
            </a:r>
            <a:r>
              <a:rPr lang="zh-CN" altLang="en-US" sz="2800" b="1">
                <a:solidFill>
                  <a:srgbClr val="3333FF"/>
                </a:solidFill>
                <a:latin typeface="黑体" pitchFamily="49" charset="-122"/>
                <a:ea typeface="黑体" pitchFamily="49" charset="-122"/>
              </a:rPr>
              <a:t>所以机械效率总小于</a:t>
            </a:r>
            <a:r>
              <a:rPr lang="en-US" altLang="zh-CN" sz="2800" b="1">
                <a:solidFill>
                  <a:srgbClr val="3333FF"/>
                </a:solidFill>
                <a:latin typeface="黑体" pitchFamily="49" charset="-122"/>
                <a:ea typeface="黑体" pitchFamily="49" charset="-122"/>
              </a:rPr>
              <a:t>1</a:t>
            </a:r>
          </a:p>
          <a:p>
            <a:pPr algn="just" eaLnBrk="0" hangingPunct="0"/>
            <a:r>
              <a:rPr lang="en-US" altLang="zh-CN" sz="2800" b="1">
                <a:solidFill>
                  <a:srgbClr val="3333FF"/>
                </a:solidFill>
                <a:latin typeface="黑体" pitchFamily="49" charset="-122"/>
                <a:ea typeface="黑体" pitchFamily="49" charset="-122"/>
              </a:rPr>
              <a:t>5</a:t>
            </a:r>
            <a:r>
              <a:rPr lang="zh-CN" altLang="en-US" sz="2800" b="1">
                <a:solidFill>
                  <a:srgbClr val="3333FF"/>
                </a:solidFill>
                <a:latin typeface="黑体" pitchFamily="49" charset="-122"/>
                <a:ea typeface="黑体" pitchFamily="49" charset="-122"/>
              </a:rPr>
              <a:t>．额外功在总功中的比率越小</a:t>
            </a:r>
            <a:r>
              <a:rPr lang="en-US" altLang="zh-CN" sz="2800" b="1">
                <a:solidFill>
                  <a:srgbClr val="3333FF"/>
                </a:solidFill>
                <a:latin typeface="黑体" pitchFamily="49" charset="-122"/>
                <a:ea typeface="黑体" pitchFamily="49" charset="-122"/>
              </a:rPr>
              <a:t>,</a:t>
            </a:r>
            <a:r>
              <a:rPr lang="zh-CN" altLang="en-US" sz="2800" b="1">
                <a:solidFill>
                  <a:srgbClr val="3333FF"/>
                </a:solidFill>
                <a:latin typeface="黑体" pitchFamily="49" charset="-122"/>
                <a:ea typeface="黑体" pitchFamily="49" charset="-122"/>
              </a:rPr>
              <a:t>机械效率越高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539750" y="1268413"/>
            <a:ext cx="58959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32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黑体" pitchFamily="49" charset="-122"/>
              </a:rPr>
              <a:t>试一试：下面说法中是否正确．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395288" y="290513"/>
            <a:ext cx="23637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4000" b="1">
                <a:solidFill>
                  <a:srgbClr val="0000FF"/>
                </a:solidFill>
                <a:ea typeface="黑体" pitchFamily="49" charset="-122"/>
              </a:rPr>
              <a:t>机械效率 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8027988" y="3357563"/>
            <a:ext cx="12557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2800" b="1">
                <a:solidFill>
                  <a:srgbClr val="FF3300"/>
                </a:solidFill>
                <a:latin typeface="黑体" pitchFamily="49" charset="-122"/>
                <a:ea typeface="黑体" pitchFamily="49" charset="-122"/>
              </a:rPr>
              <a:t>（√）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5003800" y="2060575"/>
            <a:ext cx="12557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2800" b="1">
                <a:solidFill>
                  <a:srgbClr val="FF330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2800" b="1">
                <a:solidFill>
                  <a:srgbClr val="FF3300"/>
                </a:solidFill>
                <a:latin typeface="黑体" pitchFamily="49" charset="-122"/>
                <a:ea typeface="黑体" pitchFamily="49" charset="-122"/>
              </a:rPr>
              <a:t>×</a:t>
            </a:r>
            <a:r>
              <a:rPr lang="zh-CN" altLang="en-US" sz="2800" b="1">
                <a:solidFill>
                  <a:srgbClr val="FF3300"/>
                </a:solidFill>
                <a:latin typeface="黑体" pitchFamily="49" charset="-122"/>
                <a:ea typeface="黑体" pitchFamily="49" charset="-122"/>
              </a:rPr>
              <a:t>）</a:t>
            </a: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8027988" y="3789363"/>
            <a:ext cx="12557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2800" b="1">
                <a:solidFill>
                  <a:srgbClr val="FF3300"/>
                </a:solidFill>
                <a:latin typeface="黑体" pitchFamily="49" charset="-122"/>
                <a:ea typeface="黑体" pitchFamily="49" charset="-122"/>
              </a:rPr>
              <a:t>（√）</a:t>
            </a: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6300788" y="2492375"/>
            <a:ext cx="12557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2800" b="1">
                <a:solidFill>
                  <a:srgbClr val="FF330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2800" b="1">
                <a:solidFill>
                  <a:srgbClr val="FF3300"/>
                </a:solidFill>
                <a:latin typeface="黑体" pitchFamily="49" charset="-122"/>
                <a:ea typeface="黑体" pitchFamily="49" charset="-122"/>
              </a:rPr>
              <a:t>×</a:t>
            </a:r>
            <a:r>
              <a:rPr lang="zh-CN" altLang="en-US" sz="2800" b="1">
                <a:solidFill>
                  <a:srgbClr val="FF3300"/>
                </a:solidFill>
                <a:latin typeface="黑体" pitchFamily="49" charset="-122"/>
                <a:ea typeface="黑体" pitchFamily="49" charset="-122"/>
              </a:rPr>
              <a:t>）</a:t>
            </a: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6372225" y="2997200"/>
            <a:ext cx="12557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2800" b="1">
                <a:solidFill>
                  <a:srgbClr val="FF3300"/>
                </a:solidFill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2800" b="1">
                <a:solidFill>
                  <a:srgbClr val="FF3300"/>
                </a:solidFill>
                <a:latin typeface="黑体" pitchFamily="49" charset="-122"/>
                <a:ea typeface="黑体" pitchFamily="49" charset="-122"/>
              </a:rPr>
              <a:t>×</a:t>
            </a:r>
            <a:r>
              <a:rPr lang="zh-CN" altLang="en-US" sz="2800" b="1">
                <a:solidFill>
                  <a:srgbClr val="FF3300"/>
                </a:solidFill>
                <a:latin typeface="黑体" pitchFamily="49" charset="-122"/>
                <a:ea typeface="黑体" pitchFamily="49" charset="-122"/>
              </a:rPr>
              <a:t>）</a:t>
            </a: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uiExpand="1" build="p" autoUpdateAnimBg="0"/>
      <p:bldP spid="20485" grpId="0" autoUpdateAnimBg="0"/>
      <p:bldP spid="20486" grpId="0" autoUpdateAnimBg="0"/>
      <p:bldP spid="20487" grpId="0" autoUpdateAnimBg="0"/>
      <p:bldP spid="20488" grpId="0" autoUpdateAnimBg="0"/>
      <p:bldP spid="20489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3886200" cy="771525"/>
          </a:xfrm>
        </p:spPr>
        <p:txBody>
          <a:bodyPr/>
          <a:lstStyle/>
          <a:p>
            <a:r>
              <a:rPr lang="zh-CN" altLang="en-US" sz="3200" b="1">
                <a:ea typeface="黑体" pitchFamily="49" charset="-122"/>
              </a:rPr>
              <a:t>一、三种功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08050"/>
            <a:ext cx="8569325" cy="5187950"/>
          </a:xfrm>
        </p:spPr>
        <p:txBody>
          <a:bodyPr/>
          <a:lstStyle/>
          <a:p>
            <a:r>
              <a:rPr lang="en-US" altLang="zh-CN" sz="2400"/>
              <a:t>1</a:t>
            </a:r>
            <a:r>
              <a:rPr lang="zh-CN" altLang="en-US" sz="2400"/>
              <a:t>、有用功（</a:t>
            </a:r>
            <a:r>
              <a:rPr lang="en-US" altLang="zh-CN" sz="2400"/>
              <a:t>W</a:t>
            </a:r>
            <a:r>
              <a:rPr lang="zh-CN" altLang="en-US" sz="2400" baseline="-25000"/>
              <a:t>有</a:t>
            </a:r>
            <a:r>
              <a:rPr lang="zh-CN" altLang="en-US" sz="2400"/>
              <a:t>）：</a:t>
            </a:r>
            <a:r>
              <a:rPr lang="zh-CN" altLang="en-US" sz="2400" b="1">
                <a:solidFill>
                  <a:srgbClr val="FF0000"/>
                </a:solidFill>
              </a:rPr>
              <a:t>对人们有用的功。</a:t>
            </a:r>
          </a:p>
          <a:p>
            <a:r>
              <a:rPr lang="zh-CN" altLang="en-US" sz="2400" b="1">
                <a:solidFill>
                  <a:srgbClr val="FF0000"/>
                </a:solidFill>
              </a:rPr>
              <a:t>计算： </a:t>
            </a:r>
            <a:r>
              <a:rPr lang="en-US" altLang="zh-CN" sz="2400"/>
              <a:t>W</a:t>
            </a:r>
            <a:r>
              <a:rPr lang="zh-CN" altLang="en-US" sz="2400" baseline="-25000"/>
              <a:t>有</a:t>
            </a:r>
            <a:r>
              <a:rPr lang="zh-CN" altLang="en-US" sz="2400"/>
              <a:t>＝</a:t>
            </a:r>
            <a:r>
              <a:rPr lang="en-US" altLang="zh-CN" sz="2400"/>
              <a:t>Gh</a:t>
            </a:r>
            <a:r>
              <a:rPr lang="zh-CN" altLang="en-US" sz="2400"/>
              <a:t>－－提升物体； </a:t>
            </a:r>
            <a:r>
              <a:rPr lang="en-US" altLang="zh-CN" sz="2400"/>
              <a:t>W</a:t>
            </a:r>
            <a:r>
              <a:rPr lang="zh-CN" altLang="en-US" sz="2400" baseline="-25000"/>
              <a:t>有</a:t>
            </a:r>
            <a:r>
              <a:rPr lang="zh-CN" altLang="en-US" sz="2400"/>
              <a:t>＝</a:t>
            </a:r>
            <a:r>
              <a:rPr lang="en-US" altLang="zh-CN" sz="2400"/>
              <a:t>fS</a:t>
            </a:r>
            <a:r>
              <a:rPr lang="zh-CN" altLang="en-US" sz="2400" baseline="-25000"/>
              <a:t>物</a:t>
            </a:r>
            <a:r>
              <a:rPr lang="zh-CN" altLang="en-US" sz="2400"/>
              <a:t>－－水平移动</a:t>
            </a:r>
          </a:p>
          <a:p>
            <a:r>
              <a:rPr lang="en-US" altLang="zh-CN" sz="2400"/>
              <a:t>2 </a:t>
            </a:r>
            <a:r>
              <a:rPr lang="zh-CN" altLang="en-US" sz="2400"/>
              <a:t>、额外功（</a:t>
            </a:r>
            <a:r>
              <a:rPr lang="en-US" altLang="zh-CN" sz="2400"/>
              <a:t>W</a:t>
            </a:r>
            <a:r>
              <a:rPr lang="zh-CN" altLang="en-US" sz="2400" baseline="-25000"/>
              <a:t>额</a:t>
            </a:r>
            <a:r>
              <a:rPr lang="zh-CN" altLang="en-US" sz="2400"/>
              <a:t>）：</a:t>
            </a:r>
            <a:r>
              <a:rPr lang="zh-CN" altLang="en-US" sz="2400" b="1">
                <a:solidFill>
                  <a:srgbClr val="FF0000"/>
                </a:solidFill>
              </a:rPr>
              <a:t>人们不需要但又不 得不做的功。</a:t>
            </a:r>
          </a:p>
          <a:p>
            <a:r>
              <a:rPr lang="zh-CN" altLang="en-US" sz="2400" b="1">
                <a:solidFill>
                  <a:srgbClr val="FF0000"/>
                </a:solidFill>
              </a:rPr>
              <a:t>计算： </a:t>
            </a:r>
            <a:r>
              <a:rPr lang="en-US" altLang="zh-CN" sz="2400"/>
              <a:t>W</a:t>
            </a:r>
            <a:r>
              <a:rPr lang="zh-CN" altLang="en-US" sz="2400" baseline="-25000"/>
              <a:t>额</a:t>
            </a:r>
            <a:r>
              <a:rPr lang="zh-CN" altLang="en-US" sz="2400"/>
              <a:t>＝</a:t>
            </a:r>
            <a:r>
              <a:rPr lang="en-US" altLang="zh-CN" sz="2400"/>
              <a:t>G</a:t>
            </a:r>
            <a:r>
              <a:rPr lang="zh-CN" altLang="en-US" sz="2400" baseline="-25000"/>
              <a:t>动</a:t>
            </a:r>
            <a:r>
              <a:rPr lang="en-US" altLang="zh-CN" sz="2400"/>
              <a:t>h</a:t>
            </a:r>
            <a:r>
              <a:rPr lang="zh-CN" altLang="en-US" sz="2400"/>
              <a:t>－－提升物体，且不计摩擦与绳重； </a:t>
            </a:r>
          </a:p>
          <a:p>
            <a:r>
              <a:rPr lang="zh-CN" altLang="en-US" sz="2400"/>
              <a:t>             </a:t>
            </a:r>
            <a:r>
              <a:rPr lang="en-US" altLang="zh-CN" sz="2400"/>
              <a:t>W</a:t>
            </a:r>
            <a:r>
              <a:rPr lang="zh-CN" altLang="en-US" sz="2400" baseline="-25000"/>
              <a:t>额 </a:t>
            </a:r>
            <a:r>
              <a:rPr lang="zh-CN" altLang="en-US" sz="2400"/>
              <a:t>＝</a:t>
            </a:r>
            <a:r>
              <a:rPr lang="en-US" altLang="zh-CN" sz="2400"/>
              <a:t>fL</a:t>
            </a:r>
            <a:r>
              <a:rPr lang="zh-CN" altLang="en-US" sz="2400"/>
              <a:t>－－斜面</a:t>
            </a:r>
          </a:p>
          <a:p>
            <a:r>
              <a:rPr lang="en-US" altLang="zh-CN" sz="2400"/>
              <a:t>3 </a:t>
            </a:r>
            <a:r>
              <a:rPr lang="zh-CN" altLang="en-US" sz="2400"/>
              <a:t>、总功（</a:t>
            </a:r>
            <a:r>
              <a:rPr lang="en-US" altLang="zh-CN" sz="2400"/>
              <a:t>W</a:t>
            </a:r>
            <a:r>
              <a:rPr lang="zh-CN" altLang="en-US" sz="2400" baseline="-25000"/>
              <a:t>总</a:t>
            </a:r>
            <a:r>
              <a:rPr lang="zh-CN" altLang="en-US" sz="2400"/>
              <a:t>）：</a:t>
            </a:r>
            <a:r>
              <a:rPr lang="zh-CN" altLang="en-US" sz="2400" b="1">
                <a:solidFill>
                  <a:srgbClr val="FF0000"/>
                </a:solidFill>
              </a:rPr>
              <a:t>有用功与额外功的总和（运用机械时动力</a:t>
            </a:r>
            <a:r>
              <a:rPr lang="en-US" altLang="zh-CN" sz="2400" b="1">
                <a:solidFill>
                  <a:srgbClr val="FF0000"/>
                </a:solidFill>
              </a:rPr>
              <a:t>F</a:t>
            </a:r>
            <a:r>
              <a:rPr lang="zh-CN" altLang="en-US" sz="2400" b="1">
                <a:solidFill>
                  <a:srgbClr val="FF0000"/>
                </a:solidFill>
              </a:rPr>
              <a:t>所做的功）。</a:t>
            </a:r>
          </a:p>
          <a:p>
            <a:r>
              <a:rPr lang="zh-CN" altLang="en-US" sz="2400" b="1">
                <a:solidFill>
                  <a:srgbClr val="FF0000"/>
                </a:solidFill>
              </a:rPr>
              <a:t>计算： </a:t>
            </a:r>
            <a:r>
              <a:rPr lang="en-US" altLang="zh-CN" sz="2400"/>
              <a:t>W</a:t>
            </a:r>
            <a:r>
              <a:rPr lang="zh-CN" altLang="en-US" sz="2400" baseline="-25000"/>
              <a:t>总</a:t>
            </a:r>
            <a:r>
              <a:rPr lang="zh-CN" altLang="en-US" sz="2400"/>
              <a:t>＝</a:t>
            </a:r>
            <a:r>
              <a:rPr lang="en-US" altLang="zh-CN" sz="2400"/>
              <a:t>FS</a:t>
            </a:r>
            <a:r>
              <a:rPr lang="zh-CN" altLang="en-US" sz="2400"/>
              <a:t>－－滑轮组</a:t>
            </a:r>
            <a:r>
              <a:rPr lang="en-US" altLang="zh-CN" sz="2400"/>
              <a:t>[F=(G+G</a:t>
            </a:r>
            <a:r>
              <a:rPr lang="zh-CN" altLang="en-US" sz="2400" baseline="-25000"/>
              <a:t>动</a:t>
            </a:r>
            <a:r>
              <a:rPr lang="en-US" altLang="zh-CN" sz="2400"/>
              <a:t>)/n    S=nh]</a:t>
            </a:r>
            <a:r>
              <a:rPr lang="zh-CN" altLang="en-US" sz="2400"/>
              <a:t>； </a:t>
            </a:r>
          </a:p>
          <a:p>
            <a:r>
              <a:rPr lang="zh-CN" altLang="en-US" sz="2400"/>
              <a:t>             </a:t>
            </a:r>
            <a:r>
              <a:rPr lang="en-US" altLang="zh-CN" sz="2400"/>
              <a:t>W</a:t>
            </a:r>
            <a:r>
              <a:rPr lang="zh-CN" altLang="en-US" sz="2400" baseline="-25000"/>
              <a:t>总 </a:t>
            </a:r>
            <a:r>
              <a:rPr lang="zh-CN" altLang="en-US" sz="2400"/>
              <a:t>＝</a:t>
            </a:r>
            <a:r>
              <a:rPr lang="en-US" altLang="zh-CN" sz="2400"/>
              <a:t>FL</a:t>
            </a:r>
            <a:r>
              <a:rPr lang="zh-CN" altLang="en-US" sz="2400"/>
              <a:t>－－斜面</a:t>
            </a:r>
          </a:p>
          <a:p>
            <a:r>
              <a:rPr lang="en-US" altLang="zh-CN" sz="2400"/>
              <a:t>4 </a:t>
            </a:r>
            <a:r>
              <a:rPr lang="zh-CN" altLang="en-US" sz="2400"/>
              <a:t>、三者关系： </a:t>
            </a:r>
            <a:r>
              <a:rPr lang="en-US" altLang="zh-CN" sz="2400"/>
              <a:t>W</a:t>
            </a:r>
            <a:r>
              <a:rPr lang="zh-CN" altLang="en-US" sz="2400" baseline="-25000"/>
              <a:t>总</a:t>
            </a:r>
            <a:r>
              <a:rPr lang="zh-CN" altLang="en-US" sz="2400"/>
              <a:t>＝ </a:t>
            </a:r>
            <a:r>
              <a:rPr lang="en-US" altLang="zh-CN" sz="2400"/>
              <a:t>W</a:t>
            </a:r>
            <a:r>
              <a:rPr lang="zh-CN" altLang="en-US" sz="2400" baseline="-25000"/>
              <a:t>有</a:t>
            </a:r>
            <a:r>
              <a:rPr lang="zh-CN" altLang="en-US" sz="2400"/>
              <a:t>＋ </a:t>
            </a:r>
            <a:r>
              <a:rPr lang="en-US" altLang="zh-CN" sz="2400"/>
              <a:t>W</a:t>
            </a:r>
            <a:r>
              <a:rPr lang="zh-CN" altLang="en-US" sz="2400" baseline="-25000"/>
              <a:t>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1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1000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2" dur="1000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57896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4000" b="1">
                <a:solidFill>
                  <a:srgbClr val="0000FF"/>
                </a:solidFill>
                <a:ea typeface="黑体" pitchFamily="49" charset="-122"/>
              </a:rPr>
              <a:t>有用功、额外功与总功：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810125" y="2919413"/>
            <a:ext cx="18732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zh-CN" altLang="en-US" sz="3200" b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额外功</a:t>
            </a:r>
            <a:r>
              <a:rPr lang="en-US" altLang="zh-CN" sz="3200" b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: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227763" y="1268413"/>
            <a:ext cx="2089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zh-CN" altLang="en-US" sz="2800" b="1">
                <a:solidFill>
                  <a:schemeClr val="accent2"/>
                </a:solidFill>
                <a:latin typeface="Times New Roman" pitchFamily="18" charset="0"/>
                <a:ea typeface="黑体" pitchFamily="49" charset="-122"/>
              </a:rPr>
              <a:t>提升物体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859338" y="1268413"/>
            <a:ext cx="15843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zh-CN" altLang="en-US" sz="3200" b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目   的</a:t>
            </a:r>
            <a:r>
              <a:rPr lang="en-US" altLang="zh-CN" sz="3200" b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: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6227763" y="1916113"/>
            <a:ext cx="20891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zh-CN" altLang="en-US" sz="2800" b="1">
                <a:solidFill>
                  <a:schemeClr val="accent2"/>
                </a:solidFill>
                <a:latin typeface="Times New Roman" pitchFamily="18" charset="0"/>
                <a:ea typeface="黑体" pitchFamily="49" charset="-122"/>
              </a:rPr>
              <a:t>提升物体所做的功</a:t>
            </a:r>
            <a:r>
              <a:rPr lang="en-US" altLang="zh-CN" sz="2800" b="1" i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Gh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4787900" y="1916113"/>
            <a:ext cx="17287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zh-CN" altLang="en-US" sz="3200" b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有用功</a:t>
            </a:r>
            <a:r>
              <a:rPr lang="en-US" altLang="zh-CN" sz="3200" b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:</a:t>
            </a: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6227763" y="2924175"/>
            <a:ext cx="25209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zh-CN" altLang="en-US" sz="2800" b="1">
                <a:solidFill>
                  <a:schemeClr val="accent2"/>
                </a:solidFill>
                <a:latin typeface="Times New Roman" pitchFamily="18" charset="0"/>
                <a:ea typeface="黑体" pitchFamily="49" charset="-122"/>
              </a:rPr>
              <a:t>提升动滑轮所做的功</a:t>
            </a:r>
            <a:r>
              <a:rPr lang="en-US" altLang="zh-CN" sz="2800" b="1" i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G</a:t>
            </a:r>
            <a:r>
              <a:rPr lang="en-US" altLang="zh-CN" sz="2800" b="1" i="1" baseline="-25000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0</a:t>
            </a:r>
            <a:r>
              <a:rPr lang="en-US" altLang="zh-CN" sz="2800" b="1" i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h</a:t>
            </a: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4794250" y="3789363"/>
            <a:ext cx="18732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zh-CN" altLang="en-US" sz="3200" b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总    功</a:t>
            </a:r>
            <a:r>
              <a:rPr lang="en-US" altLang="zh-CN" sz="3200" b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:</a:t>
            </a: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6300788" y="3860800"/>
            <a:ext cx="23749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zh-CN" altLang="en-US" sz="2800" b="1">
                <a:solidFill>
                  <a:schemeClr val="accent2"/>
                </a:solidFill>
                <a:latin typeface="Times New Roman" pitchFamily="18" charset="0"/>
                <a:ea typeface="黑体" pitchFamily="49" charset="-122"/>
              </a:rPr>
              <a:t>人对动滑轮所做的功</a:t>
            </a:r>
            <a:r>
              <a:rPr lang="en-US" altLang="zh-CN" sz="2800" b="1" i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Fs</a:t>
            </a:r>
          </a:p>
        </p:txBody>
      </p:sp>
      <p:grpSp>
        <p:nvGrpSpPr>
          <p:cNvPr id="4107" name="Group 11"/>
          <p:cNvGrpSpPr>
            <a:grpSpLocks/>
          </p:cNvGrpSpPr>
          <p:nvPr/>
        </p:nvGrpSpPr>
        <p:grpSpPr bwMode="auto">
          <a:xfrm>
            <a:off x="4787900" y="5013325"/>
            <a:ext cx="4032250" cy="574675"/>
            <a:chOff x="0" y="0"/>
            <a:chExt cx="2540" cy="362"/>
          </a:xfrm>
        </p:grpSpPr>
        <p:sp>
          <p:nvSpPr>
            <p:cNvPr id="4108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3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/>
              <a:r>
                <a:rPr lang="zh-CN" altLang="en-US" sz="2800" b="1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总功</a:t>
              </a:r>
            </a:p>
          </p:txBody>
        </p:sp>
        <p:sp>
          <p:nvSpPr>
            <p:cNvPr id="4109" name="Rectangle 13"/>
            <p:cNvSpPr>
              <a:spLocks noChangeArrowheads="1"/>
            </p:cNvSpPr>
            <p:nvPr/>
          </p:nvSpPr>
          <p:spPr bwMode="auto">
            <a:xfrm>
              <a:off x="771" y="0"/>
              <a:ext cx="90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/>
              <a:r>
                <a:rPr lang="zh-CN" altLang="en-US" sz="2800" b="1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有用功</a:t>
              </a:r>
            </a:p>
          </p:txBody>
        </p:sp>
        <p:sp>
          <p:nvSpPr>
            <p:cNvPr id="4110" name="Rectangle 14"/>
            <p:cNvSpPr>
              <a:spLocks noChangeArrowheads="1"/>
            </p:cNvSpPr>
            <p:nvPr/>
          </p:nvSpPr>
          <p:spPr bwMode="auto">
            <a:xfrm>
              <a:off x="1678" y="0"/>
              <a:ext cx="86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/>
              <a:r>
                <a:rPr lang="zh-CN" altLang="en-US" sz="2800" b="1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额外功</a:t>
              </a:r>
            </a:p>
          </p:txBody>
        </p:sp>
        <p:sp>
          <p:nvSpPr>
            <p:cNvPr id="4111" name="Rectangle 15"/>
            <p:cNvSpPr>
              <a:spLocks noChangeArrowheads="1"/>
            </p:cNvSpPr>
            <p:nvPr/>
          </p:nvSpPr>
          <p:spPr bwMode="auto">
            <a:xfrm>
              <a:off x="457" y="35"/>
              <a:ext cx="181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zh-CN" altLang="en-US" sz="2800" b="1">
                  <a:solidFill>
                    <a:schemeClr val="accent2"/>
                  </a:solidFill>
                  <a:latin typeface="Times New Roman" pitchFamily="18" charset="0"/>
                </a:rPr>
                <a:t>＝              ＋ </a:t>
              </a:r>
            </a:p>
          </p:txBody>
        </p:sp>
      </p:grpSp>
      <p:grpSp>
        <p:nvGrpSpPr>
          <p:cNvPr id="4112" name="Group 16"/>
          <p:cNvGrpSpPr>
            <a:grpSpLocks/>
          </p:cNvGrpSpPr>
          <p:nvPr/>
        </p:nvGrpSpPr>
        <p:grpSpPr bwMode="auto">
          <a:xfrm>
            <a:off x="4859338" y="5734050"/>
            <a:ext cx="3673475" cy="519113"/>
            <a:chOff x="0" y="0"/>
            <a:chExt cx="2314" cy="327"/>
          </a:xfrm>
        </p:grpSpPr>
        <p:sp>
          <p:nvSpPr>
            <p:cNvPr id="4113" name="Rectangle 17"/>
            <p:cNvSpPr>
              <a:spLocks noChangeArrowheads="1"/>
            </p:cNvSpPr>
            <p:nvPr/>
          </p:nvSpPr>
          <p:spPr bwMode="auto">
            <a:xfrm>
              <a:off x="409" y="0"/>
              <a:ext cx="181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zh-CN" altLang="en-US" sz="2800" b="1">
                  <a:solidFill>
                    <a:schemeClr val="accent2"/>
                  </a:solidFill>
                  <a:latin typeface="Times New Roman" pitchFamily="18" charset="0"/>
                </a:rPr>
                <a:t>＝            ＋ </a:t>
              </a:r>
            </a:p>
          </p:txBody>
        </p:sp>
        <p:sp>
          <p:nvSpPr>
            <p:cNvPr id="4114" name="Rectangle 18"/>
            <p:cNvSpPr>
              <a:spLocks noChangeArrowheads="1"/>
            </p:cNvSpPr>
            <p:nvPr/>
          </p:nvSpPr>
          <p:spPr bwMode="auto">
            <a:xfrm>
              <a:off x="0" y="0"/>
              <a:ext cx="54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/>
              <a:r>
                <a:rPr lang="en-US" altLang="zh-CN" sz="2800" b="1" i="1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W</a:t>
              </a:r>
              <a:r>
                <a:rPr lang="zh-CN" altLang="en-US" sz="2800" b="1" baseline="-25000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总</a:t>
              </a:r>
            </a:p>
          </p:txBody>
        </p:sp>
        <p:sp>
          <p:nvSpPr>
            <p:cNvPr id="4115" name="Rectangle 19"/>
            <p:cNvSpPr>
              <a:spLocks noChangeArrowheads="1"/>
            </p:cNvSpPr>
            <p:nvPr/>
          </p:nvSpPr>
          <p:spPr bwMode="auto">
            <a:xfrm>
              <a:off x="681" y="0"/>
              <a:ext cx="72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/>
              <a:r>
                <a:rPr lang="en-US" altLang="zh-CN" sz="2800" b="1" i="1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W</a:t>
              </a:r>
              <a:r>
                <a:rPr lang="zh-CN" altLang="en-US" sz="2800" b="1" baseline="-25000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有用</a:t>
              </a:r>
            </a:p>
          </p:txBody>
        </p:sp>
        <p:sp>
          <p:nvSpPr>
            <p:cNvPr id="4116" name="Rectangle 20"/>
            <p:cNvSpPr>
              <a:spLocks noChangeArrowheads="1"/>
            </p:cNvSpPr>
            <p:nvPr/>
          </p:nvSpPr>
          <p:spPr bwMode="auto">
            <a:xfrm>
              <a:off x="1588" y="0"/>
              <a:ext cx="72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/>
              <a:r>
                <a:rPr lang="en-US" altLang="zh-CN" sz="2800" b="1" i="1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W</a:t>
              </a:r>
              <a:r>
                <a:rPr lang="zh-CN" altLang="en-US" sz="2800" b="1" baseline="-25000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额外</a:t>
              </a:r>
            </a:p>
          </p:txBody>
        </p:sp>
      </p:grpSp>
      <p:pic>
        <p:nvPicPr>
          <p:cNvPr id="4117" name="Picture 21"/>
          <p:cNvPicPr>
            <a:picLocks noChangeAspect="1" noChangeArrowheads="1"/>
          </p:cNvPicPr>
          <p:nvPr/>
        </p:nvPicPr>
        <p:blipFill>
          <a:blip r:embed="rId2" cstate="print"/>
          <a:srcRect r="93" b="6"/>
          <a:stretch>
            <a:fillRect/>
          </a:stretch>
        </p:blipFill>
        <p:spPr bwMode="auto">
          <a:xfrm>
            <a:off x="687388" y="981075"/>
            <a:ext cx="3490912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utoUpdateAnimBg="0"/>
      <p:bldP spid="4100" grpId="0" autoUpdateAnimBg="0"/>
      <p:bldP spid="4101" grpId="0" autoUpdateAnimBg="0"/>
      <p:bldP spid="4102" grpId="0" autoUpdateAnimBg="0"/>
      <p:bldP spid="4103" grpId="0" autoUpdateAnimBg="0"/>
      <p:bldP spid="4104" grpId="0" autoUpdateAnimBg="0"/>
      <p:bldP spid="4105" grpId="0" autoUpdateAnimBg="0"/>
      <p:bldP spid="4106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5" descr="1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Text Box 2"/>
          <p:cNvSpPr txBox="1">
            <a:spLocks noChangeArrowheads="1"/>
          </p:cNvSpPr>
          <p:nvPr/>
        </p:nvSpPr>
        <p:spPr bwMode="auto">
          <a:xfrm>
            <a:off x="1676400" y="1905000"/>
            <a:ext cx="5961063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 b="1">
                <a:latin typeface="Times New Roman" pitchFamily="18" charset="0"/>
              </a:rPr>
              <a:t>1</a:t>
            </a:r>
            <a:r>
              <a:rPr lang="zh-CN" altLang="en-US" sz="3200" b="1">
                <a:latin typeface="Times New Roman" pitchFamily="18" charset="0"/>
              </a:rPr>
              <a:t>、机械效率：有用功与总功的比值叫做机械效率。</a:t>
            </a:r>
          </a:p>
          <a:p>
            <a:endParaRPr lang="zh-CN" altLang="en-US" sz="3200" b="1">
              <a:latin typeface="Times New Roman" pitchFamily="18" charset="0"/>
            </a:endParaRP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1331913" y="3933825"/>
            <a:ext cx="6189662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Times New Roman" pitchFamily="18" charset="0"/>
              </a:rPr>
              <a:t>●理解：a:</a:t>
            </a:r>
            <a:r>
              <a:rPr lang="el-GR" altLang="en-US" sz="3200" b="1">
                <a:solidFill>
                  <a:srgbClr val="FF0000"/>
                </a:solidFill>
                <a:latin typeface="宋体" pitchFamily="2" charset="-122"/>
              </a:rPr>
              <a:t>η</a:t>
            </a:r>
            <a:r>
              <a:rPr lang="zh-CN" altLang="en-US" sz="3200" b="1">
                <a:solidFill>
                  <a:srgbClr val="FF0000"/>
                </a:solidFill>
                <a:latin typeface="宋体" pitchFamily="2" charset="-122"/>
              </a:rPr>
              <a:t>常用百分数表示；</a:t>
            </a:r>
          </a:p>
          <a:p>
            <a:r>
              <a:rPr lang="zh-CN" altLang="en-US" sz="3200" b="1">
                <a:solidFill>
                  <a:srgbClr val="FF0000"/>
                </a:solidFill>
                <a:latin typeface="宋体" pitchFamily="2" charset="-122"/>
              </a:rPr>
              <a:t>        b: </a:t>
            </a:r>
            <a:r>
              <a:rPr lang="el-GR" altLang="en-US" sz="3200" b="1">
                <a:solidFill>
                  <a:srgbClr val="FF0000"/>
                </a:solidFill>
                <a:latin typeface="Times New Roman" pitchFamily="18" charset="0"/>
              </a:rPr>
              <a:t>η</a:t>
            </a:r>
            <a:r>
              <a:rPr lang="zh-CN" altLang="en-US" sz="3200" b="1">
                <a:solidFill>
                  <a:srgbClr val="FF0000"/>
                </a:solidFill>
                <a:latin typeface="宋体" pitchFamily="2" charset="-122"/>
              </a:rPr>
              <a:t>小于100%；</a:t>
            </a:r>
          </a:p>
          <a:p>
            <a:r>
              <a:rPr lang="zh-CN" altLang="en-US" sz="3200" b="1">
                <a:solidFill>
                  <a:srgbClr val="FF0000"/>
                </a:solidFill>
                <a:latin typeface="宋体" pitchFamily="2" charset="-122"/>
              </a:rPr>
              <a:t>        c: </a:t>
            </a:r>
            <a:r>
              <a:rPr lang="el-GR" altLang="en-US" sz="3200" b="1">
                <a:solidFill>
                  <a:srgbClr val="FF0000"/>
                </a:solidFill>
                <a:latin typeface="Times New Roman" pitchFamily="18" charset="0"/>
              </a:rPr>
              <a:t>η</a:t>
            </a:r>
            <a:r>
              <a:rPr lang="zh-CN" altLang="en-US" sz="3200" b="1">
                <a:solidFill>
                  <a:srgbClr val="FF0000"/>
                </a:solidFill>
                <a:latin typeface="宋体" pitchFamily="2" charset="-122"/>
              </a:rPr>
              <a:t>没有单位。</a:t>
            </a:r>
            <a:r>
              <a:rPr lang="zh-CN" altLang="en-US" sz="2400">
                <a:latin typeface="Times New Roman" pitchFamily="18" charset="0"/>
              </a:rPr>
              <a:t> </a:t>
            </a:r>
          </a:p>
        </p:txBody>
      </p:sp>
      <p:pic>
        <p:nvPicPr>
          <p:cNvPr id="22533" name="Object 7"/>
          <p:cNvPicPr>
            <a:picLocks noChangeAspect="1" noChangeArrowheads="1"/>
          </p:cNvPicPr>
          <p:nvPr/>
        </p:nvPicPr>
        <p:blipFill>
          <a:blip r:embed="rId6" cstate="print">
            <a:lum bright="-36000"/>
          </a:blip>
          <a:srcRect/>
          <a:stretch>
            <a:fillRect/>
          </a:stretch>
        </p:blipFill>
        <p:spPr bwMode="auto">
          <a:xfrm>
            <a:off x="4427538" y="2852738"/>
            <a:ext cx="2376487" cy="103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1547813" y="1268413"/>
            <a:ext cx="30956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200" b="1">
                <a:latin typeface="Times New Roman" pitchFamily="18" charset="0"/>
                <a:ea typeface="黑体" pitchFamily="49" charset="-122"/>
              </a:rPr>
              <a:t>二、机械效率</a:t>
            </a:r>
            <a:r>
              <a:rPr lang="el-GR" altLang="en-US" sz="3200" b="1">
                <a:latin typeface="Times New Roman" pitchFamily="18" charset="0"/>
              </a:rPr>
              <a:t>η</a:t>
            </a:r>
            <a:endParaRPr lang="zh-CN" altLang="en-US" sz="3200" b="1">
              <a:latin typeface="Times New Roman" pitchFamily="18" charset="0"/>
            </a:endParaRP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1331913" y="3068638"/>
            <a:ext cx="34559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3200" b="1">
                <a:latin typeface="Times New Roman" pitchFamily="18" charset="0"/>
              </a:rPr>
              <a:t>2</a:t>
            </a:r>
            <a:r>
              <a:rPr lang="zh-CN" altLang="en-US" sz="3200" b="1">
                <a:latin typeface="Times New Roman" pitchFamily="18" charset="0"/>
              </a:rPr>
              <a:t>、计算公式：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1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1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9" dur="1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autoUpdateAnimBg="0"/>
      <p:bldP spid="22532" grpId="0" autoUpdateAnimBg="0"/>
      <p:bldP spid="22534" grpId="0" autoUpdateAnimBg="0"/>
      <p:bldP spid="22535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57896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4000" b="1">
                <a:solidFill>
                  <a:srgbClr val="0000FF"/>
                </a:solidFill>
                <a:ea typeface="黑体" pitchFamily="49" charset="-122"/>
              </a:rPr>
              <a:t>有用功、额外功与总功：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1989138"/>
            <a:ext cx="4537075" cy="2109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4810125" y="2919413"/>
            <a:ext cx="18732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zh-CN" altLang="en-US" sz="3200" b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额外功</a:t>
            </a:r>
            <a:r>
              <a:rPr lang="en-US" altLang="zh-CN" sz="3200" b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: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6227763" y="1268413"/>
            <a:ext cx="2089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zh-CN" altLang="en-US" sz="2800" b="1">
                <a:solidFill>
                  <a:schemeClr val="accent2"/>
                </a:solidFill>
                <a:latin typeface="Times New Roman" pitchFamily="18" charset="0"/>
                <a:ea typeface="黑体" pitchFamily="49" charset="-122"/>
              </a:rPr>
              <a:t>提升物体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4859338" y="1268413"/>
            <a:ext cx="15843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zh-CN" altLang="en-US" sz="3200" b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目   的</a:t>
            </a:r>
            <a:r>
              <a:rPr lang="en-US" altLang="zh-CN" sz="3200" b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:</a:t>
            </a: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6227763" y="1916113"/>
            <a:ext cx="20891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zh-CN" altLang="en-US" sz="2800" b="1">
                <a:solidFill>
                  <a:schemeClr val="accent2"/>
                </a:solidFill>
                <a:latin typeface="Times New Roman" pitchFamily="18" charset="0"/>
                <a:ea typeface="黑体" pitchFamily="49" charset="-122"/>
              </a:rPr>
              <a:t>提升物体所做的功</a:t>
            </a:r>
            <a:r>
              <a:rPr lang="en-US" altLang="zh-CN" sz="2800" b="1" i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Gh</a:t>
            </a: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4787900" y="1916113"/>
            <a:ext cx="17287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zh-CN" altLang="en-US" sz="3200" b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有用功</a:t>
            </a:r>
            <a:r>
              <a:rPr lang="en-US" altLang="zh-CN" sz="3200" b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:</a:t>
            </a: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6227763" y="2924175"/>
            <a:ext cx="25209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zh-CN" altLang="en-US" sz="2800" b="1">
                <a:solidFill>
                  <a:schemeClr val="accent2"/>
                </a:solidFill>
                <a:latin typeface="Times New Roman" pitchFamily="18" charset="0"/>
                <a:ea typeface="黑体" pitchFamily="49" charset="-122"/>
              </a:rPr>
              <a:t>克服斜面摩擦所做的功</a:t>
            </a:r>
            <a:r>
              <a:rPr lang="en-US" altLang="zh-CN" sz="2800" b="1" i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fs</a:t>
            </a: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4794250" y="3789363"/>
            <a:ext cx="18732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zh-CN" altLang="en-US" sz="3200" b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总    功</a:t>
            </a:r>
            <a:r>
              <a:rPr lang="en-US" altLang="zh-CN" sz="3200" b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:</a:t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6300788" y="3860800"/>
            <a:ext cx="23749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zh-CN" altLang="en-US" sz="2800" b="1">
                <a:solidFill>
                  <a:schemeClr val="accent2"/>
                </a:solidFill>
                <a:latin typeface="Times New Roman" pitchFamily="18" charset="0"/>
                <a:ea typeface="黑体" pitchFamily="49" charset="-122"/>
              </a:rPr>
              <a:t>人拉物体所做的功</a:t>
            </a:r>
            <a:r>
              <a:rPr lang="en-US" altLang="zh-CN" sz="2800" b="1" i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Fs</a:t>
            </a:r>
          </a:p>
        </p:txBody>
      </p:sp>
      <p:grpSp>
        <p:nvGrpSpPr>
          <p:cNvPr id="5132" name="Group 12"/>
          <p:cNvGrpSpPr>
            <a:grpSpLocks/>
          </p:cNvGrpSpPr>
          <p:nvPr/>
        </p:nvGrpSpPr>
        <p:grpSpPr bwMode="auto">
          <a:xfrm>
            <a:off x="4787900" y="5013325"/>
            <a:ext cx="4032250" cy="574675"/>
            <a:chOff x="0" y="0"/>
            <a:chExt cx="2540" cy="362"/>
          </a:xfrm>
        </p:grpSpPr>
        <p:sp>
          <p:nvSpPr>
            <p:cNvPr id="5133" name="Rectangle 13"/>
            <p:cNvSpPr>
              <a:spLocks noChangeArrowheads="1"/>
            </p:cNvSpPr>
            <p:nvPr/>
          </p:nvSpPr>
          <p:spPr bwMode="auto">
            <a:xfrm>
              <a:off x="0" y="0"/>
              <a:ext cx="63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/>
              <a:r>
                <a:rPr lang="zh-CN" altLang="en-US" sz="2800" b="1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总功</a:t>
              </a:r>
            </a:p>
          </p:txBody>
        </p:sp>
        <p:sp>
          <p:nvSpPr>
            <p:cNvPr id="5134" name="Rectangle 14"/>
            <p:cNvSpPr>
              <a:spLocks noChangeArrowheads="1"/>
            </p:cNvSpPr>
            <p:nvPr/>
          </p:nvSpPr>
          <p:spPr bwMode="auto">
            <a:xfrm>
              <a:off x="771" y="0"/>
              <a:ext cx="90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/>
              <a:r>
                <a:rPr lang="zh-CN" altLang="en-US" sz="2800" b="1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有用功</a:t>
              </a:r>
            </a:p>
          </p:txBody>
        </p:sp>
        <p:sp>
          <p:nvSpPr>
            <p:cNvPr id="5135" name="Rectangle 15"/>
            <p:cNvSpPr>
              <a:spLocks noChangeArrowheads="1"/>
            </p:cNvSpPr>
            <p:nvPr/>
          </p:nvSpPr>
          <p:spPr bwMode="auto">
            <a:xfrm>
              <a:off x="1678" y="0"/>
              <a:ext cx="86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/>
              <a:r>
                <a:rPr lang="zh-CN" altLang="en-US" sz="2800" b="1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额外功</a:t>
              </a:r>
            </a:p>
          </p:txBody>
        </p:sp>
        <p:sp>
          <p:nvSpPr>
            <p:cNvPr id="5136" name="Rectangle 16"/>
            <p:cNvSpPr>
              <a:spLocks noChangeArrowheads="1"/>
            </p:cNvSpPr>
            <p:nvPr/>
          </p:nvSpPr>
          <p:spPr bwMode="auto">
            <a:xfrm>
              <a:off x="457" y="35"/>
              <a:ext cx="181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zh-CN" altLang="en-US" sz="2800" b="1">
                  <a:solidFill>
                    <a:schemeClr val="accent2"/>
                  </a:solidFill>
                  <a:latin typeface="Times New Roman" pitchFamily="18" charset="0"/>
                </a:rPr>
                <a:t>＝              ＋ </a:t>
              </a:r>
            </a:p>
          </p:txBody>
        </p:sp>
      </p:grpSp>
      <p:grpSp>
        <p:nvGrpSpPr>
          <p:cNvPr id="5137" name="Group 17"/>
          <p:cNvGrpSpPr>
            <a:grpSpLocks/>
          </p:cNvGrpSpPr>
          <p:nvPr/>
        </p:nvGrpSpPr>
        <p:grpSpPr bwMode="auto">
          <a:xfrm>
            <a:off x="4859338" y="5734050"/>
            <a:ext cx="3673475" cy="519113"/>
            <a:chOff x="0" y="0"/>
            <a:chExt cx="2314" cy="327"/>
          </a:xfrm>
        </p:grpSpPr>
        <p:sp>
          <p:nvSpPr>
            <p:cNvPr id="5138" name="Rectangle 18"/>
            <p:cNvSpPr>
              <a:spLocks noChangeArrowheads="1"/>
            </p:cNvSpPr>
            <p:nvPr/>
          </p:nvSpPr>
          <p:spPr bwMode="auto">
            <a:xfrm>
              <a:off x="409" y="0"/>
              <a:ext cx="181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zh-CN" altLang="en-US" sz="2800" b="1">
                  <a:solidFill>
                    <a:schemeClr val="accent2"/>
                  </a:solidFill>
                  <a:latin typeface="Times New Roman" pitchFamily="18" charset="0"/>
                </a:rPr>
                <a:t>＝            ＋ </a:t>
              </a:r>
            </a:p>
          </p:txBody>
        </p:sp>
        <p:sp>
          <p:nvSpPr>
            <p:cNvPr id="5139" name="Rectangle 19"/>
            <p:cNvSpPr>
              <a:spLocks noChangeArrowheads="1"/>
            </p:cNvSpPr>
            <p:nvPr/>
          </p:nvSpPr>
          <p:spPr bwMode="auto">
            <a:xfrm>
              <a:off x="0" y="0"/>
              <a:ext cx="54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/>
              <a:r>
                <a:rPr lang="en-US" altLang="zh-CN" sz="2800" b="1" i="1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W</a:t>
              </a:r>
              <a:r>
                <a:rPr lang="zh-CN" altLang="en-US" sz="2800" b="1" baseline="-25000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总</a:t>
              </a:r>
            </a:p>
          </p:txBody>
        </p:sp>
        <p:sp>
          <p:nvSpPr>
            <p:cNvPr id="5140" name="Rectangle 20"/>
            <p:cNvSpPr>
              <a:spLocks noChangeArrowheads="1"/>
            </p:cNvSpPr>
            <p:nvPr/>
          </p:nvSpPr>
          <p:spPr bwMode="auto">
            <a:xfrm>
              <a:off x="681" y="0"/>
              <a:ext cx="72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/>
              <a:r>
                <a:rPr lang="en-US" altLang="zh-CN" sz="2800" b="1" i="1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W</a:t>
              </a:r>
              <a:r>
                <a:rPr lang="zh-CN" altLang="en-US" sz="2800" b="1" baseline="-25000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有用</a:t>
              </a:r>
            </a:p>
          </p:txBody>
        </p:sp>
        <p:sp>
          <p:nvSpPr>
            <p:cNvPr id="5141" name="Rectangle 21"/>
            <p:cNvSpPr>
              <a:spLocks noChangeArrowheads="1"/>
            </p:cNvSpPr>
            <p:nvPr/>
          </p:nvSpPr>
          <p:spPr bwMode="auto">
            <a:xfrm>
              <a:off x="1588" y="0"/>
              <a:ext cx="72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/>
              <a:r>
                <a:rPr lang="en-US" altLang="zh-CN" sz="2800" b="1" i="1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W</a:t>
              </a:r>
              <a:r>
                <a:rPr lang="zh-CN" altLang="en-US" sz="2800" b="1" baseline="-25000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额外</a:t>
              </a:r>
            </a:p>
          </p:txBody>
        </p:sp>
      </p:grpSp>
    </p:spTree>
  </p:cSld>
  <p:clrMapOvr>
    <a:masterClrMapping/>
  </p:clrMapOvr>
  <p:transition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utoUpdateAnimBg="0"/>
      <p:bldP spid="5125" grpId="0" autoUpdateAnimBg="0"/>
      <p:bldP spid="5126" grpId="0" autoUpdateAnimBg="0"/>
      <p:bldP spid="5127" grpId="0" autoUpdateAnimBg="0"/>
      <p:bldP spid="5128" grpId="0" autoUpdateAnimBg="0"/>
      <p:bldP spid="5129" grpId="0" autoUpdateAnimBg="0"/>
      <p:bldP spid="5130" grpId="0" autoUpdateAnimBg="0"/>
      <p:bldP spid="5131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57896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4000" b="1">
                <a:solidFill>
                  <a:srgbClr val="0000FF"/>
                </a:solidFill>
                <a:ea typeface="黑体" pitchFamily="49" charset="-122"/>
              </a:rPr>
              <a:t>有用功、额外功与总功：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2014538"/>
            <a:ext cx="4752975" cy="159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148" name="Group 4"/>
          <p:cNvGrpSpPr>
            <a:grpSpLocks/>
          </p:cNvGrpSpPr>
          <p:nvPr/>
        </p:nvGrpSpPr>
        <p:grpSpPr bwMode="auto">
          <a:xfrm>
            <a:off x="1463675" y="2122488"/>
            <a:ext cx="792163" cy="519112"/>
            <a:chOff x="0" y="0"/>
            <a:chExt cx="485" cy="362"/>
          </a:xfrm>
        </p:grpSpPr>
        <p:sp>
          <p:nvSpPr>
            <p:cNvPr id="6149" name="Line 5"/>
            <p:cNvSpPr>
              <a:spLocks noChangeShapeType="1"/>
            </p:cNvSpPr>
            <p:nvPr/>
          </p:nvSpPr>
          <p:spPr bwMode="auto">
            <a:xfrm>
              <a:off x="0" y="328"/>
              <a:ext cx="272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50" name="Rectangle 6"/>
            <p:cNvSpPr>
              <a:spLocks noChangeArrowheads="1"/>
            </p:cNvSpPr>
            <p:nvPr/>
          </p:nvSpPr>
          <p:spPr bwMode="auto">
            <a:xfrm>
              <a:off x="77" y="0"/>
              <a:ext cx="408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/>
              <a:r>
                <a:rPr lang="en-US" altLang="zh-CN" sz="2800" b="1" i="1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F </a:t>
              </a:r>
              <a:r>
                <a:rPr lang="en-US" altLang="zh-CN" sz="4000" b="1" baseline="30000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/</a:t>
              </a:r>
            </a:p>
          </p:txBody>
        </p:sp>
      </p:grpSp>
      <p:grpSp>
        <p:nvGrpSpPr>
          <p:cNvPr id="6151" name="Group 7"/>
          <p:cNvGrpSpPr>
            <a:grpSpLocks/>
          </p:cNvGrpSpPr>
          <p:nvPr/>
        </p:nvGrpSpPr>
        <p:grpSpPr bwMode="auto">
          <a:xfrm>
            <a:off x="2862263" y="1882775"/>
            <a:ext cx="946150" cy="519113"/>
            <a:chOff x="0" y="0"/>
            <a:chExt cx="682" cy="361"/>
          </a:xfrm>
        </p:grpSpPr>
        <p:sp>
          <p:nvSpPr>
            <p:cNvPr id="6152" name="Line 8"/>
            <p:cNvSpPr>
              <a:spLocks noChangeShapeType="1"/>
            </p:cNvSpPr>
            <p:nvPr/>
          </p:nvSpPr>
          <p:spPr bwMode="auto">
            <a:xfrm rot="21256992">
              <a:off x="0" y="243"/>
              <a:ext cx="272" cy="1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53" name="Rectangle 9"/>
            <p:cNvSpPr>
              <a:spLocks noChangeArrowheads="1"/>
            </p:cNvSpPr>
            <p:nvPr/>
          </p:nvSpPr>
          <p:spPr bwMode="auto">
            <a:xfrm>
              <a:off x="273" y="0"/>
              <a:ext cx="409" cy="3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/>
              <a:r>
                <a:rPr lang="en-US" altLang="zh-CN" sz="2800" b="1" i="1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F</a:t>
              </a:r>
              <a:endParaRPr lang="en-US" altLang="zh-CN" sz="2800" b="1" i="1" baseline="-25000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endParaRPr>
            </a:p>
          </p:txBody>
        </p:sp>
      </p:grpSp>
      <p:grpSp>
        <p:nvGrpSpPr>
          <p:cNvPr id="6154" name="Group 10"/>
          <p:cNvGrpSpPr>
            <a:grpSpLocks/>
          </p:cNvGrpSpPr>
          <p:nvPr/>
        </p:nvGrpSpPr>
        <p:grpSpPr bwMode="auto">
          <a:xfrm>
            <a:off x="2555875" y="1470025"/>
            <a:ext cx="815975" cy="519113"/>
            <a:chOff x="0" y="0"/>
            <a:chExt cx="589" cy="361"/>
          </a:xfrm>
        </p:grpSpPr>
        <p:sp>
          <p:nvSpPr>
            <p:cNvPr id="6155" name="Rectangle 11"/>
            <p:cNvSpPr>
              <a:spLocks noChangeArrowheads="1"/>
            </p:cNvSpPr>
            <p:nvPr/>
          </p:nvSpPr>
          <p:spPr bwMode="auto">
            <a:xfrm>
              <a:off x="165" y="0"/>
              <a:ext cx="408" cy="3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/>
              <a:r>
                <a:rPr lang="en-US" altLang="zh-CN" sz="2800" b="1" i="1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s</a:t>
              </a:r>
              <a:endParaRPr lang="en-US" altLang="zh-CN" sz="2800" b="1" i="1" baseline="-25000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endParaRPr>
            </a:p>
          </p:txBody>
        </p:sp>
        <p:sp>
          <p:nvSpPr>
            <p:cNvPr id="6156" name="Line 12"/>
            <p:cNvSpPr>
              <a:spLocks noChangeShapeType="1"/>
            </p:cNvSpPr>
            <p:nvPr/>
          </p:nvSpPr>
          <p:spPr bwMode="auto">
            <a:xfrm rot="21256992">
              <a:off x="0" y="284"/>
              <a:ext cx="589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6157" name="Group 13"/>
          <p:cNvGrpSpPr>
            <a:grpSpLocks/>
          </p:cNvGrpSpPr>
          <p:nvPr/>
        </p:nvGrpSpPr>
        <p:grpSpPr bwMode="auto">
          <a:xfrm>
            <a:off x="827088" y="1470025"/>
            <a:ext cx="754062" cy="519113"/>
            <a:chOff x="0" y="0"/>
            <a:chExt cx="544" cy="361"/>
          </a:xfrm>
        </p:grpSpPr>
        <p:sp>
          <p:nvSpPr>
            <p:cNvPr id="6158" name="Line 14"/>
            <p:cNvSpPr>
              <a:spLocks noChangeShapeType="1"/>
            </p:cNvSpPr>
            <p:nvPr/>
          </p:nvSpPr>
          <p:spPr bwMode="auto">
            <a:xfrm>
              <a:off x="0" y="318"/>
              <a:ext cx="453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59" name="Rectangle 15"/>
            <p:cNvSpPr>
              <a:spLocks noChangeArrowheads="1"/>
            </p:cNvSpPr>
            <p:nvPr/>
          </p:nvSpPr>
          <p:spPr bwMode="auto">
            <a:xfrm>
              <a:off x="136" y="0"/>
              <a:ext cx="408" cy="3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/>
              <a:r>
                <a:rPr lang="en-US" altLang="zh-CN" sz="2800" b="1" i="1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s </a:t>
              </a:r>
              <a:r>
                <a:rPr lang="en-US" altLang="zh-CN" sz="4000" b="1" baseline="30000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/</a:t>
              </a:r>
            </a:p>
          </p:txBody>
        </p:sp>
      </p:grpSp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5099050" y="2919413"/>
            <a:ext cx="18732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zh-CN" altLang="en-US" sz="3200" b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额外功</a:t>
            </a:r>
            <a:r>
              <a:rPr lang="en-US" altLang="zh-CN" sz="3200" b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:</a:t>
            </a:r>
          </a:p>
        </p:txBody>
      </p:sp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6516688" y="1268413"/>
            <a:ext cx="2089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zh-CN" altLang="en-US" sz="2800" b="1">
                <a:solidFill>
                  <a:schemeClr val="accent2"/>
                </a:solidFill>
                <a:latin typeface="Times New Roman" pitchFamily="18" charset="0"/>
                <a:ea typeface="黑体" pitchFamily="49" charset="-122"/>
              </a:rPr>
              <a:t>移动物体</a:t>
            </a:r>
          </a:p>
        </p:txBody>
      </p:sp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5148263" y="1268413"/>
            <a:ext cx="15843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zh-CN" altLang="en-US" sz="3200" b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目   的</a:t>
            </a:r>
            <a:r>
              <a:rPr lang="en-US" altLang="zh-CN" sz="3200" b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:</a:t>
            </a:r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6516688" y="1916113"/>
            <a:ext cx="230346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zh-CN" altLang="en-US" sz="2800" b="1">
                <a:solidFill>
                  <a:schemeClr val="accent2"/>
                </a:solidFill>
                <a:latin typeface="Times New Roman" pitchFamily="18" charset="0"/>
                <a:ea typeface="黑体" pitchFamily="49" charset="-122"/>
              </a:rPr>
              <a:t>克服摩擦所做的功</a:t>
            </a:r>
            <a:endParaRPr lang="zh-CN" altLang="en-US" sz="4000" b="1" baseline="30000">
              <a:solidFill>
                <a:srgbClr val="FF3300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5076825" y="1916113"/>
            <a:ext cx="17287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zh-CN" altLang="en-US" sz="3200" b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有用功</a:t>
            </a:r>
            <a:r>
              <a:rPr lang="en-US" altLang="zh-CN" sz="3200" b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:</a:t>
            </a:r>
          </a:p>
        </p:txBody>
      </p:sp>
      <p:sp>
        <p:nvSpPr>
          <p:cNvPr id="6165" name="Rectangle 21"/>
          <p:cNvSpPr>
            <a:spLocks noChangeArrowheads="1"/>
          </p:cNvSpPr>
          <p:nvPr/>
        </p:nvSpPr>
        <p:spPr bwMode="auto">
          <a:xfrm>
            <a:off x="6516688" y="2924175"/>
            <a:ext cx="25209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zh-CN" altLang="en-US" sz="2800" b="1">
                <a:solidFill>
                  <a:schemeClr val="accent2"/>
                </a:solidFill>
                <a:latin typeface="Times New Roman" pitchFamily="18" charset="0"/>
                <a:ea typeface="黑体" pitchFamily="49" charset="-122"/>
              </a:rPr>
              <a:t>克服滑轮轴之摩擦所做的功</a:t>
            </a:r>
            <a:endParaRPr lang="zh-CN" altLang="en-US" sz="2800" b="1" i="1">
              <a:solidFill>
                <a:srgbClr val="FF3300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6166" name="Rectangle 22"/>
          <p:cNvSpPr>
            <a:spLocks noChangeArrowheads="1"/>
          </p:cNvSpPr>
          <p:nvPr/>
        </p:nvSpPr>
        <p:spPr bwMode="auto">
          <a:xfrm>
            <a:off x="5083175" y="3789363"/>
            <a:ext cx="18732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zh-CN" altLang="en-US" sz="3200" b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总    功</a:t>
            </a:r>
            <a:r>
              <a:rPr lang="en-US" altLang="zh-CN" sz="3200" b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:</a:t>
            </a:r>
          </a:p>
        </p:txBody>
      </p:sp>
      <p:sp>
        <p:nvSpPr>
          <p:cNvPr id="6167" name="Rectangle 23"/>
          <p:cNvSpPr>
            <a:spLocks noChangeArrowheads="1"/>
          </p:cNvSpPr>
          <p:nvPr/>
        </p:nvSpPr>
        <p:spPr bwMode="auto">
          <a:xfrm>
            <a:off x="6589713" y="3860800"/>
            <a:ext cx="23749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zh-CN" altLang="en-US" sz="2800" b="1">
                <a:solidFill>
                  <a:schemeClr val="accent2"/>
                </a:solidFill>
                <a:latin typeface="Times New Roman" pitchFamily="18" charset="0"/>
                <a:ea typeface="黑体" pitchFamily="49" charset="-122"/>
              </a:rPr>
              <a:t>人对滑轮组所做的功</a:t>
            </a:r>
            <a:endParaRPr lang="zh-CN" altLang="en-US" sz="2800" b="1" i="1">
              <a:solidFill>
                <a:srgbClr val="FF3300"/>
              </a:solidFill>
              <a:latin typeface="Times New Roman" pitchFamily="18" charset="0"/>
              <a:ea typeface="黑体" pitchFamily="49" charset="-122"/>
            </a:endParaRPr>
          </a:p>
        </p:txBody>
      </p:sp>
      <p:grpSp>
        <p:nvGrpSpPr>
          <p:cNvPr id="6168" name="Group 24"/>
          <p:cNvGrpSpPr>
            <a:grpSpLocks/>
          </p:cNvGrpSpPr>
          <p:nvPr/>
        </p:nvGrpSpPr>
        <p:grpSpPr bwMode="auto">
          <a:xfrm>
            <a:off x="5076825" y="5013325"/>
            <a:ext cx="4032250" cy="1239838"/>
            <a:chOff x="0" y="0"/>
            <a:chExt cx="2540" cy="781"/>
          </a:xfrm>
        </p:grpSpPr>
        <p:sp>
          <p:nvSpPr>
            <p:cNvPr id="6169" name="Rectangle 25"/>
            <p:cNvSpPr>
              <a:spLocks noChangeArrowheads="1"/>
            </p:cNvSpPr>
            <p:nvPr/>
          </p:nvSpPr>
          <p:spPr bwMode="auto">
            <a:xfrm>
              <a:off x="0" y="0"/>
              <a:ext cx="63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/>
              <a:r>
                <a:rPr lang="zh-CN" altLang="en-US" sz="2800" b="1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总功</a:t>
              </a:r>
            </a:p>
          </p:txBody>
        </p:sp>
        <p:sp>
          <p:nvSpPr>
            <p:cNvPr id="6170" name="Rectangle 26"/>
            <p:cNvSpPr>
              <a:spLocks noChangeArrowheads="1"/>
            </p:cNvSpPr>
            <p:nvPr/>
          </p:nvSpPr>
          <p:spPr bwMode="auto">
            <a:xfrm>
              <a:off x="771" y="0"/>
              <a:ext cx="90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/>
              <a:r>
                <a:rPr lang="zh-CN" altLang="en-US" sz="2800" b="1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有用功</a:t>
              </a:r>
            </a:p>
          </p:txBody>
        </p:sp>
        <p:sp>
          <p:nvSpPr>
            <p:cNvPr id="6171" name="Rectangle 27"/>
            <p:cNvSpPr>
              <a:spLocks noChangeArrowheads="1"/>
            </p:cNvSpPr>
            <p:nvPr/>
          </p:nvSpPr>
          <p:spPr bwMode="auto">
            <a:xfrm>
              <a:off x="1678" y="0"/>
              <a:ext cx="86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/>
              <a:r>
                <a:rPr lang="zh-CN" altLang="en-US" sz="2800" b="1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额外功</a:t>
              </a:r>
            </a:p>
          </p:txBody>
        </p:sp>
        <p:sp>
          <p:nvSpPr>
            <p:cNvPr id="6172" name="Rectangle 28"/>
            <p:cNvSpPr>
              <a:spLocks noChangeArrowheads="1"/>
            </p:cNvSpPr>
            <p:nvPr/>
          </p:nvSpPr>
          <p:spPr bwMode="auto">
            <a:xfrm>
              <a:off x="457" y="35"/>
              <a:ext cx="181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zh-CN" altLang="en-US" sz="2800" b="1">
                  <a:solidFill>
                    <a:schemeClr val="accent2"/>
                  </a:solidFill>
                  <a:latin typeface="Times New Roman" pitchFamily="18" charset="0"/>
                </a:rPr>
                <a:t>＝              ＋ </a:t>
              </a:r>
            </a:p>
          </p:txBody>
        </p:sp>
        <p:sp>
          <p:nvSpPr>
            <p:cNvPr id="6173" name="Rectangle 29"/>
            <p:cNvSpPr>
              <a:spLocks noChangeArrowheads="1"/>
            </p:cNvSpPr>
            <p:nvPr/>
          </p:nvSpPr>
          <p:spPr bwMode="auto">
            <a:xfrm>
              <a:off x="454" y="454"/>
              <a:ext cx="181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zh-CN" altLang="en-US" sz="2800" b="1">
                  <a:solidFill>
                    <a:schemeClr val="accent2"/>
                  </a:solidFill>
                  <a:latin typeface="Times New Roman" pitchFamily="18" charset="0"/>
                </a:rPr>
                <a:t>＝            ＋ </a:t>
              </a:r>
            </a:p>
          </p:txBody>
        </p:sp>
        <p:sp>
          <p:nvSpPr>
            <p:cNvPr id="6174" name="Rectangle 30"/>
            <p:cNvSpPr>
              <a:spLocks noChangeArrowheads="1"/>
            </p:cNvSpPr>
            <p:nvPr/>
          </p:nvSpPr>
          <p:spPr bwMode="auto">
            <a:xfrm>
              <a:off x="45" y="454"/>
              <a:ext cx="54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/>
              <a:r>
                <a:rPr lang="en-US" altLang="zh-CN" sz="2800" b="1" i="1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W</a:t>
              </a:r>
              <a:r>
                <a:rPr lang="zh-CN" altLang="en-US" sz="2800" b="1" baseline="-25000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总</a:t>
              </a:r>
            </a:p>
          </p:txBody>
        </p:sp>
        <p:sp>
          <p:nvSpPr>
            <p:cNvPr id="6175" name="Rectangle 31"/>
            <p:cNvSpPr>
              <a:spLocks noChangeArrowheads="1"/>
            </p:cNvSpPr>
            <p:nvPr/>
          </p:nvSpPr>
          <p:spPr bwMode="auto">
            <a:xfrm>
              <a:off x="726" y="454"/>
              <a:ext cx="72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/>
              <a:r>
                <a:rPr lang="en-US" altLang="zh-CN" sz="2800" b="1" i="1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W</a:t>
              </a:r>
              <a:r>
                <a:rPr lang="zh-CN" altLang="en-US" sz="2800" b="1" baseline="-25000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有用</a:t>
              </a:r>
            </a:p>
          </p:txBody>
        </p:sp>
        <p:sp>
          <p:nvSpPr>
            <p:cNvPr id="6176" name="Rectangle 32"/>
            <p:cNvSpPr>
              <a:spLocks noChangeArrowheads="1"/>
            </p:cNvSpPr>
            <p:nvPr/>
          </p:nvSpPr>
          <p:spPr bwMode="auto">
            <a:xfrm>
              <a:off x="1633" y="454"/>
              <a:ext cx="72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/>
              <a:r>
                <a:rPr lang="en-US" altLang="zh-CN" sz="2800" b="1" i="1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W</a:t>
              </a:r>
              <a:r>
                <a:rPr lang="zh-CN" altLang="en-US" sz="2800" b="1" baseline="-25000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额外</a:t>
              </a:r>
            </a:p>
          </p:txBody>
        </p: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 autoUpdateAnimBg="0"/>
      <p:bldP spid="6163" grpId="0" autoUpdateAnimBg="0"/>
      <p:bldP spid="6165" grpId="0" autoUpdateAnimBg="0"/>
      <p:bldP spid="6167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395288" y="1412875"/>
            <a:ext cx="27146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有用功</a:t>
            </a:r>
            <a:r>
              <a:rPr lang="en-US" altLang="zh-CN" sz="3200" b="1" i="1">
                <a:solidFill>
                  <a:srgbClr val="FF0000"/>
                </a:solidFill>
                <a:latin typeface="Times New Roman" pitchFamily="18" charset="0"/>
              </a:rPr>
              <a:t>W</a:t>
            </a:r>
            <a:r>
              <a:rPr lang="zh-CN" altLang="en-US" sz="3200" b="1" baseline="-2500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</a:rPr>
              <a:t>有用</a:t>
            </a:r>
            <a:r>
              <a:rPr lang="zh-CN" altLang="en-US" sz="3200" b="1">
                <a:latin typeface="黑体" pitchFamily="49" charset="-122"/>
                <a:ea typeface="黑体" pitchFamily="49" charset="-122"/>
              </a:rPr>
              <a:t>：</a:t>
            </a:r>
            <a:endParaRPr lang="zh-CN" altLang="en-US" sz="2800" b="1">
              <a:solidFill>
                <a:srgbClr val="0000FF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468313" y="2997200"/>
            <a:ext cx="23971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总  功</a:t>
            </a:r>
            <a:r>
              <a:rPr lang="en-US" altLang="zh-CN" sz="3200" b="1" i="1">
                <a:solidFill>
                  <a:srgbClr val="FF0000"/>
                </a:solidFill>
                <a:latin typeface="Times New Roman" pitchFamily="18" charset="0"/>
              </a:rPr>
              <a:t>W</a:t>
            </a:r>
            <a:r>
              <a:rPr lang="zh-CN" altLang="en-US" sz="3200" b="1" baseline="-2500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</a:rPr>
              <a:t>总</a:t>
            </a:r>
            <a:r>
              <a:rPr lang="zh-CN" altLang="en-US" sz="2800" b="1">
                <a:latin typeface="Times New Roman" pitchFamily="18" charset="0"/>
              </a:rPr>
              <a:t>：</a:t>
            </a:r>
            <a:endParaRPr lang="zh-CN" altLang="en-US" sz="2800" b="1" u="sng">
              <a:solidFill>
                <a:schemeClr val="folHlink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95288" y="260350"/>
            <a:ext cx="57896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4000" b="1">
                <a:solidFill>
                  <a:srgbClr val="0000FF"/>
                </a:solidFill>
                <a:ea typeface="黑体" pitchFamily="49" charset="-122"/>
              </a:rPr>
              <a:t>有用功、额外功与总功：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395288" y="2205038"/>
            <a:ext cx="26638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额外功</a:t>
            </a:r>
            <a:r>
              <a:rPr lang="en-US" altLang="zh-CN" sz="3200" b="1" i="1">
                <a:solidFill>
                  <a:srgbClr val="FF0000"/>
                </a:solidFill>
                <a:latin typeface="Times New Roman" pitchFamily="18" charset="0"/>
              </a:rPr>
              <a:t>W</a:t>
            </a:r>
            <a:r>
              <a:rPr lang="zh-CN" altLang="en-US" sz="3200" b="1" baseline="-2500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</a:rPr>
              <a:t>额外</a:t>
            </a:r>
            <a:r>
              <a:rPr lang="zh-CN" altLang="en-US" sz="2800" b="1">
                <a:latin typeface="黑体" pitchFamily="49" charset="-122"/>
                <a:ea typeface="黑体" pitchFamily="49" charset="-122"/>
              </a:rPr>
              <a:t>：</a:t>
            </a:r>
            <a:endParaRPr lang="zh-CN" altLang="en-US" sz="2800" b="1">
              <a:solidFill>
                <a:srgbClr val="0000FF"/>
              </a:solidFill>
              <a:latin typeface="黑体" pitchFamily="49" charset="-122"/>
              <a:ea typeface="黑体" pitchFamily="49" charset="-122"/>
            </a:endParaRPr>
          </a:p>
        </p:txBody>
      </p:sp>
      <p:grpSp>
        <p:nvGrpSpPr>
          <p:cNvPr id="7174" name="Group 6"/>
          <p:cNvGrpSpPr>
            <a:grpSpLocks/>
          </p:cNvGrpSpPr>
          <p:nvPr/>
        </p:nvGrpSpPr>
        <p:grpSpPr bwMode="auto">
          <a:xfrm>
            <a:off x="1836738" y="4076700"/>
            <a:ext cx="4032250" cy="574675"/>
            <a:chOff x="0" y="0"/>
            <a:chExt cx="2540" cy="362"/>
          </a:xfrm>
        </p:grpSpPr>
        <p:sp>
          <p:nvSpPr>
            <p:cNvPr id="7175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63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/>
              <a:r>
                <a:rPr lang="zh-CN" altLang="en-US" sz="2800" b="1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总功</a:t>
              </a:r>
            </a:p>
          </p:txBody>
        </p:sp>
        <p:sp>
          <p:nvSpPr>
            <p:cNvPr id="7176" name="Rectangle 8"/>
            <p:cNvSpPr>
              <a:spLocks noChangeArrowheads="1"/>
            </p:cNvSpPr>
            <p:nvPr/>
          </p:nvSpPr>
          <p:spPr bwMode="auto">
            <a:xfrm>
              <a:off x="771" y="0"/>
              <a:ext cx="90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/>
              <a:r>
                <a:rPr lang="zh-CN" altLang="en-US" sz="2800" b="1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有用功</a:t>
              </a:r>
            </a:p>
          </p:txBody>
        </p:sp>
        <p:sp>
          <p:nvSpPr>
            <p:cNvPr id="7177" name="Rectangle 9"/>
            <p:cNvSpPr>
              <a:spLocks noChangeArrowheads="1"/>
            </p:cNvSpPr>
            <p:nvPr/>
          </p:nvSpPr>
          <p:spPr bwMode="auto">
            <a:xfrm>
              <a:off x="1678" y="0"/>
              <a:ext cx="86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/>
              <a:r>
                <a:rPr lang="zh-CN" altLang="en-US" sz="2800" b="1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额外功</a:t>
              </a:r>
            </a:p>
          </p:txBody>
        </p:sp>
        <p:sp>
          <p:nvSpPr>
            <p:cNvPr id="7178" name="Rectangle 10"/>
            <p:cNvSpPr>
              <a:spLocks noChangeArrowheads="1"/>
            </p:cNvSpPr>
            <p:nvPr/>
          </p:nvSpPr>
          <p:spPr bwMode="auto">
            <a:xfrm>
              <a:off x="457" y="35"/>
              <a:ext cx="181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zh-CN" altLang="en-US" sz="2800" b="1">
                  <a:solidFill>
                    <a:schemeClr val="accent2"/>
                  </a:solidFill>
                  <a:latin typeface="Times New Roman" pitchFamily="18" charset="0"/>
                </a:rPr>
                <a:t>＝              ＋ </a:t>
              </a:r>
            </a:p>
          </p:txBody>
        </p:sp>
      </p:grpSp>
      <p:grpSp>
        <p:nvGrpSpPr>
          <p:cNvPr id="7179" name="Group 11"/>
          <p:cNvGrpSpPr>
            <a:grpSpLocks/>
          </p:cNvGrpSpPr>
          <p:nvPr/>
        </p:nvGrpSpPr>
        <p:grpSpPr bwMode="auto">
          <a:xfrm>
            <a:off x="1908175" y="4797425"/>
            <a:ext cx="3673475" cy="519113"/>
            <a:chOff x="0" y="0"/>
            <a:chExt cx="2314" cy="327"/>
          </a:xfrm>
        </p:grpSpPr>
        <p:sp>
          <p:nvSpPr>
            <p:cNvPr id="7180" name="Rectangle 12"/>
            <p:cNvSpPr>
              <a:spLocks noChangeArrowheads="1"/>
            </p:cNvSpPr>
            <p:nvPr/>
          </p:nvSpPr>
          <p:spPr bwMode="auto">
            <a:xfrm>
              <a:off x="409" y="0"/>
              <a:ext cx="181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zh-CN" altLang="en-US" sz="2800" b="1">
                  <a:solidFill>
                    <a:schemeClr val="accent2"/>
                  </a:solidFill>
                  <a:latin typeface="Times New Roman" pitchFamily="18" charset="0"/>
                </a:rPr>
                <a:t>＝            ＋ </a:t>
              </a:r>
            </a:p>
          </p:txBody>
        </p:sp>
        <p:sp>
          <p:nvSpPr>
            <p:cNvPr id="7181" name="Rectangle 13"/>
            <p:cNvSpPr>
              <a:spLocks noChangeArrowheads="1"/>
            </p:cNvSpPr>
            <p:nvPr/>
          </p:nvSpPr>
          <p:spPr bwMode="auto">
            <a:xfrm>
              <a:off x="0" y="0"/>
              <a:ext cx="54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/>
              <a:r>
                <a:rPr lang="en-US" altLang="zh-CN" sz="2800" b="1" i="1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W</a:t>
              </a:r>
              <a:r>
                <a:rPr lang="zh-CN" altLang="en-US" sz="2800" b="1" baseline="-25000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总</a:t>
              </a:r>
            </a:p>
          </p:txBody>
        </p:sp>
        <p:sp>
          <p:nvSpPr>
            <p:cNvPr id="7182" name="Rectangle 14"/>
            <p:cNvSpPr>
              <a:spLocks noChangeArrowheads="1"/>
            </p:cNvSpPr>
            <p:nvPr/>
          </p:nvSpPr>
          <p:spPr bwMode="auto">
            <a:xfrm>
              <a:off x="681" y="0"/>
              <a:ext cx="72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/>
              <a:r>
                <a:rPr lang="en-US" altLang="zh-CN" sz="2800" b="1" i="1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W</a:t>
              </a:r>
              <a:r>
                <a:rPr lang="zh-CN" altLang="en-US" sz="2800" b="1" baseline="-25000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有用</a:t>
              </a:r>
            </a:p>
          </p:txBody>
        </p:sp>
        <p:sp>
          <p:nvSpPr>
            <p:cNvPr id="7183" name="Rectangle 15"/>
            <p:cNvSpPr>
              <a:spLocks noChangeArrowheads="1"/>
            </p:cNvSpPr>
            <p:nvPr/>
          </p:nvSpPr>
          <p:spPr bwMode="auto">
            <a:xfrm>
              <a:off x="1588" y="0"/>
              <a:ext cx="72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/>
              <a:r>
                <a:rPr lang="en-US" altLang="zh-CN" sz="2800" b="1" i="1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W</a:t>
              </a:r>
              <a:r>
                <a:rPr lang="zh-CN" altLang="en-US" sz="2800" b="1" baseline="-25000">
                  <a:solidFill>
                    <a:srgbClr val="FF3300"/>
                  </a:solidFill>
                  <a:latin typeface="Times New Roman" pitchFamily="18" charset="0"/>
                  <a:ea typeface="黑体" pitchFamily="49" charset="-122"/>
                </a:rPr>
                <a:t>额外</a:t>
              </a:r>
            </a:p>
          </p:txBody>
        </p:sp>
      </p:grp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2916238" y="1412875"/>
            <a:ext cx="5184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2800" b="1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使用机械时，实现目的所做的功</a:t>
            </a: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2916238" y="2276475"/>
            <a:ext cx="50069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2800" b="1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人们不需要但又不 得不做的功</a:t>
            </a:r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2987675" y="3068638"/>
            <a:ext cx="4827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2800" b="1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对机械所施加的</a:t>
            </a:r>
            <a:r>
              <a:rPr lang="zh-CN" altLang="en-US" sz="2800" b="1" u="sng">
                <a:solidFill>
                  <a:schemeClr val="folHlink"/>
                </a:solidFill>
                <a:latin typeface="Times New Roman" pitchFamily="18" charset="0"/>
                <a:ea typeface="黑体" pitchFamily="49" charset="-122"/>
              </a:rPr>
              <a:t>动力所做的功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4" grpId="0" autoUpdateAnimBg="0"/>
      <p:bldP spid="7185" grpId="0" autoUpdateAnimBg="0"/>
      <p:bldP spid="718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539750" y="2420938"/>
            <a:ext cx="8001000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b="1">
                <a:solidFill>
                  <a:srgbClr val="000000"/>
                </a:solidFill>
                <a:latin typeface="Times New Roman" pitchFamily="18" charset="0"/>
              </a:rPr>
              <a:t>      </a:t>
            </a:r>
            <a:r>
              <a:rPr lang="zh-CN" altLang="en-US" sz="2800" b="1">
                <a:solidFill>
                  <a:schemeClr val="accent2"/>
                </a:solidFill>
                <a:latin typeface="Times New Roman" pitchFamily="18" charset="0"/>
                <a:ea typeface="黑体" pitchFamily="49" charset="-122"/>
              </a:rPr>
              <a:t>用水桶从井中提水的过程，所做的功哪部分是有用功？哪部分是额外功？</a:t>
            </a:r>
          </a:p>
        </p:txBody>
      </p:sp>
      <p:sp>
        <p:nvSpPr>
          <p:cNvPr id="8195" name="WordArt 3"/>
          <p:cNvSpPr>
            <a:spLocks noChangeArrowheads="1" noChangeShapeType="1"/>
          </p:cNvSpPr>
          <p:nvPr/>
        </p:nvSpPr>
        <p:spPr bwMode="auto">
          <a:xfrm>
            <a:off x="395288" y="1125538"/>
            <a:ext cx="1800225" cy="9366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Flat1" dir="r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zh-CN" altLang="en-US" sz="360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宋体"/>
                <a:ea typeface="宋体"/>
              </a:rPr>
              <a:t>讨论：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827088" y="2060575"/>
            <a:ext cx="24463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2800" b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一、水桶打水</a:t>
            </a:r>
            <a:r>
              <a:rPr lang="en-US" altLang="zh-CN" sz="2800" b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: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755650" y="4005263"/>
            <a:ext cx="23272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2800" b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二、打捞水桶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611188" y="4365625"/>
            <a:ext cx="8001000" cy="167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b="1">
                <a:solidFill>
                  <a:srgbClr val="000000"/>
                </a:solidFill>
                <a:latin typeface="Times New Roman" pitchFamily="18" charset="0"/>
              </a:rPr>
              <a:t>      </a:t>
            </a:r>
            <a:r>
              <a:rPr lang="zh-CN" altLang="en-US" sz="2800" b="1">
                <a:solidFill>
                  <a:schemeClr val="accent2"/>
                </a:solidFill>
                <a:latin typeface="Times New Roman" pitchFamily="18" charset="0"/>
                <a:ea typeface="黑体" pitchFamily="49" charset="-122"/>
              </a:rPr>
              <a:t>一水桶掉入井中，将其打捞上来，桶中有水，在此过程中所做的功哪部分是有用功？哪部分是额外功？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395288" y="260350"/>
            <a:ext cx="57896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4000" b="1">
                <a:solidFill>
                  <a:srgbClr val="0000FF"/>
                </a:solidFill>
                <a:ea typeface="黑体" pitchFamily="49" charset="-122"/>
              </a:rPr>
              <a:t>有用功、额外功与总功：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utoUpdateAnimBg="0"/>
      <p:bldP spid="8196" grpId="0" autoUpdateAnimBg="0"/>
      <p:bldP spid="8197" grpId="0" autoUpdateAnimBg="0"/>
      <p:bldP spid="8198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755650" y="1268413"/>
            <a:ext cx="82089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36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itchFamily="49" charset="-122"/>
                <a:ea typeface="黑体" pitchFamily="49" charset="-122"/>
              </a:rPr>
              <a:t>有用功跟总功的比值叫</a:t>
            </a:r>
            <a:r>
              <a:rPr lang="zh-CN" alt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宋体" pitchFamily="2" charset="-122"/>
              </a:rPr>
              <a:t>机械效率</a:t>
            </a:r>
            <a:endParaRPr lang="zh-CN" altLang="en-US" sz="320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1187450" y="5718175"/>
            <a:ext cx="71294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2800" b="1">
                <a:latin typeface="黑体" pitchFamily="49" charset="-122"/>
                <a:ea typeface="黑体" pitchFamily="49" charset="-122"/>
              </a:rPr>
              <a:t>有用功总小于总功</a:t>
            </a:r>
            <a:r>
              <a:rPr lang="en-US" altLang="zh-CN" sz="2800" b="1">
                <a:latin typeface="黑体" pitchFamily="49" charset="-122"/>
                <a:ea typeface="黑体" pitchFamily="49" charset="-122"/>
              </a:rPr>
              <a:t>,</a:t>
            </a:r>
            <a:r>
              <a:rPr lang="zh-CN" altLang="en-US" sz="2800" b="1">
                <a:latin typeface="黑体" pitchFamily="49" charset="-122"/>
                <a:ea typeface="黑体" pitchFamily="49" charset="-122"/>
              </a:rPr>
              <a:t>所以机械效率总小于</a:t>
            </a:r>
            <a:r>
              <a:rPr lang="en-US" altLang="zh-CN" sz="2800" b="1">
                <a:latin typeface="黑体" pitchFamily="49" charset="-122"/>
                <a:ea typeface="黑体" pitchFamily="49" charset="-122"/>
              </a:rPr>
              <a:t>1</a:t>
            </a:r>
            <a:r>
              <a:rPr lang="en-US" altLang="zh-CN" sz="2800" b="1">
                <a:solidFill>
                  <a:srgbClr val="3333FF"/>
                </a:solidFill>
                <a:latin typeface="黑体" pitchFamily="49" charset="-122"/>
                <a:ea typeface="黑体" pitchFamily="49" charset="-122"/>
              </a:rPr>
              <a:t> 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619250" y="2420938"/>
            <a:ext cx="15843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zh-CN" altLang="en-US" sz="3200" b="1">
                <a:solidFill>
                  <a:srgbClr val="FF3300"/>
                </a:solidFill>
                <a:latin typeface="Times New Roman" pitchFamily="18" charset="0"/>
                <a:ea typeface="黑体" pitchFamily="49" charset="-122"/>
              </a:rPr>
              <a:t>公式：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684213" y="4549775"/>
            <a:ext cx="84248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800" b="1">
                <a:solidFill>
                  <a:srgbClr val="3333FF"/>
                </a:solidFill>
                <a:latin typeface="黑体" pitchFamily="49" charset="-122"/>
                <a:ea typeface="黑体" pitchFamily="49" charset="-122"/>
              </a:rPr>
              <a:t>(1)</a:t>
            </a:r>
            <a:r>
              <a:rPr lang="zh-CN" altLang="en-US" sz="2800" b="1">
                <a:solidFill>
                  <a:srgbClr val="3333FF"/>
                </a:solidFill>
                <a:latin typeface="黑体" pitchFamily="49" charset="-122"/>
                <a:ea typeface="黑体" pitchFamily="49" charset="-122"/>
              </a:rPr>
              <a:t>机械效率一般用百分数表示，没有单位 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395288" y="290513"/>
            <a:ext cx="23637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4000" b="1">
                <a:solidFill>
                  <a:srgbClr val="0000FF"/>
                </a:solidFill>
                <a:ea typeface="黑体" pitchFamily="49" charset="-122"/>
              </a:rPr>
              <a:t>机械效率 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755650" y="5070475"/>
            <a:ext cx="72723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800" b="1">
                <a:solidFill>
                  <a:srgbClr val="3333FF"/>
                </a:solidFill>
              </a:rPr>
              <a:t>(2)</a:t>
            </a:r>
            <a:r>
              <a:rPr lang="zh-CN" altLang="en-US" sz="3200" b="1">
                <a:solidFill>
                  <a:srgbClr val="3333FF"/>
                </a:solidFill>
                <a:latin typeface="Times New Roman" pitchFamily="18" charset="0"/>
                <a:ea typeface="黑体" pitchFamily="49" charset="-122"/>
              </a:rPr>
              <a:t>思考：</a:t>
            </a:r>
            <a:r>
              <a:rPr lang="zh-CN" altLang="en-US" sz="2800" b="1">
                <a:solidFill>
                  <a:srgbClr val="FF3300"/>
                </a:solidFill>
                <a:latin typeface="黑体" pitchFamily="49" charset="-122"/>
                <a:ea typeface="黑体" pitchFamily="49" charset="-122"/>
              </a:rPr>
              <a:t>机械效率会大于１吗</a:t>
            </a:r>
            <a:r>
              <a:rPr lang="en-US" altLang="zh-CN" sz="2800" b="1">
                <a:solidFill>
                  <a:srgbClr val="FF3300"/>
                </a:solidFill>
                <a:latin typeface="黑体" pitchFamily="49" charset="-122"/>
                <a:ea typeface="黑体" pitchFamily="49" charset="-122"/>
              </a:rPr>
              <a:t>?</a:t>
            </a:r>
            <a:r>
              <a:rPr lang="zh-CN" altLang="en-US" sz="2800" b="1">
                <a:solidFill>
                  <a:srgbClr val="FF3300"/>
                </a:solidFill>
                <a:latin typeface="黑体" pitchFamily="49" charset="-122"/>
                <a:ea typeface="黑体" pitchFamily="49" charset="-122"/>
              </a:rPr>
              <a:t>为什么</a:t>
            </a:r>
            <a:r>
              <a:rPr lang="en-US" altLang="zh-CN" sz="2800" b="1">
                <a:solidFill>
                  <a:srgbClr val="FF3300"/>
                </a:solidFill>
                <a:latin typeface="黑体" pitchFamily="49" charset="-122"/>
                <a:ea typeface="黑体" pitchFamily="49" charset="-122"/>
              </a:rPr>
              <a:t>?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2339975" y="260350"/>
            <a:ext cx="6937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4000" b="1" i="1">
                <a:solidFill>
                  <a:srgbClr val="FF3300"/>
                </a:solidFill>
                <a:latin typeface="Times New Roman" pitchFamily="18" charset="0"/>
              </a:rPr>
              <a:t>η</a:t>
            </a:r>
          </a:p>
        </p:txBody>
      </p:sp>
      <p:grpSp>
        <p:nvGrpSpPr>
          <p:cNvPr id="9225" name="Group 9"/>
          <p:cNvGrpSpPr>
            <a:grpSpLocks/>
          </p:cNvGrpSpPr>
          <p:nvPr/>
        </p:nvGrpSpPr>
        <p:grpSpPr bwMode="auto">
          <a:xfrm>
            <a:off x="3132138" y="2111375"/>
            <a:ext cx="4621212" cy="1155700"/>
            <a:chOff x="0" y="0"/>
            <a:chExt cx="2911" cy="728"/>
          </a:xfrm>
        </p:grpSpPr>
        <p:sp>
          <p:nvSpPr>
            <p:cNvPr id="9226" name="Text Box 10"/>
            <p:cNvSpPr txBox="1">
              <a:spLocks noChangeArrowheads="1"/>
            </p:cNvSpPr>
            <p:nvPr/>
          </p:nvSpPr>
          <p:spPr bwMode="auto">
            <a:xfrm>
              <a:off x="0" y="150"/>
              <a:ext cx="2911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sz="2800" b="1">
                  <a:solidFill>
                    <a:srgbClr val="0000FF"/>
                  </a:solidFill>
                  <a:ea typeface="黑体" pitchFamily="49" charset="-122"/>
                </a:rPr>
                <a:t>机械效率</a:t>
              </a:r>
              <a:r>
                <a:rPr lang="en-US" altLang="zh-CN" sz="2800" b="1">
                  <a:solidFill>
                    <a:srgbClr val="0000FF"/>
                  </a:solidFill>
                  <a:ea typeface="黑体" pitchFamily="49" charset="-122"/>
                </a:rPr>
                <a:t>=</a:t>
              </a:r>
              <a:r>
                <a:rPr lang="en-US" altLang="zh-CN" sz="4000" b="1">
                  <a:solidFill>
                    <a:srgbClr val="0000FF"/>
                  </a:solidFill>
                  <a:ea typeface="黑体" pitchFamily="49" charset="-122"/>
                </a:rPr>
                <a:t>           </a:t>
              </a:r>
              <a:r>
                <a:rPr lang="en-US" altLang="zh-CN" sz="2800" b="1">
                  <a:solidFill>
                    <a:srgbClr val="3333FF"/>
                  </a:solidFill>
                  <a:latin typeface="Times New Roman" pitchFamily="18" charset="0"/>
                </a:rPr>
                <a:t>×100%</a:t>
              </a:r>
            </a:p>
          </p:txBody>
        </p:sp>
        <p:sp>
          <p:nvSpPr>
            <p:cNvPr id="9227" name="Text Box 11"/>
            <p:cNvSpPr txBox="1">
              <a:spLocks noChangeArrowheads="1"/>
            </p:cNvSpPr>
            <p:nvPr/>
          </p:nvSpPr>
          <p:spPr bwMode="auto">
            <a:xfrm>
              <a:off x="1134" y="0"/>
              <a:ext cx="880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sz="2800" b="1">
                  <a:solidFill>
                    <a:srgbClr val="0000FF"/>
                  </a:solidFill>
                  <a:ea typeface="黑体" pitchFamily="49" charset="-122"/>
                </a:rPr>
                <a:t>有用功</a:t>
              </a:r>
              <a:r>
                <a:rPr lang="zh-CN" altLang="en-US" sz="4000" b="1">
                  <a:solidFill>
                    <a:srgbClr val="0000FF"/>
                  </a:solidFill>
                  <a:ea typeface="黑体" pitchFamily="49" charset="-122"/>
                </a:rPr>
                <a:t> </a:t>
              </a:r>
            </a:p>
          </p:txBody>
        </p:sp>
        <p:sp>
          <p:nvSpPr>
            <p:cNvPr id="9228" name="Text Box 12"/>
            <p:cNvSpPr txBox="1">
              <a:spLocks noChangeArrowheads="1"/>
            </p:cNvSpPr>
            <p:nvPr/>
          </p:nvSpPr>
          <p:spPr bwMode="auto">
            <a:xfrm>
              <a:off x="1179" y="286"/>
              <a:ext cx="655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zh-CN" altLang="en-US" sz="2800" b="1">
                  <a:solidFill>
                    <a:srgbClr val="0000FF"/>
                  </a:solidFill>
                  <a:ea typeface="黑体" pitchFamily="49" charset="-122"/>
                </a:rPr>
                <a:t>总功</a:t>
              </a:r>
              <a:r>
                <a:rPr lang="zh-CN" altLang="en-US" sz="4000" b="1">
                  <a:solidFill>
                    <a:srgbClr val="0000FF"/>
                  </a:solidFill>
                  <a:ea typeface="黑体" pitchFamily="49" charset="-122"/>
                </a:rPr>
                <a:t> </a:t>
              </a:r>
            </a:p>
          </p:txBody>
        </p:sp>
        <p:sp>
          <p:nvSpPr>
            <p:cNvPr id="9229" name="Line 13"/>
            <p:cNvSpPr>
              <a:spLocks noChangeShapeType="1"/>
            </p:cNvSpPr>
            <p:nvPr/>
          </p:nvSpPr>
          <p:spPr bwMode="auto">
            <a:xfrm>
              <a:off x="1120" y="404"/>
              <a:ext cx="907" cy="0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9230" name="Group 14"/>
          <p:cNvGrpSpPr>
            <a:grpSpLocks/>
          </p:cNvGrpSpPr>
          <p:nvPr/>
        </p:nvGrpSpPr>
        <p:grpSpPr bwMode="auto">
          <a:xfrm>
            <a:off x="3132138" y="3046413"/>
            <a:ext cx="3762375" cy="1200150"/>
            <a:chOff x="0" y="0"/>
            <a:chExt cx="2370" cy="756"/>
          </a:xfrm>
        </p:grpSpPr>
        <p:sp>
          <p:nvSpPr>
            <p:cNvPr id="9231" name="Text Box 15"/>
            <p:cNvSpPr txBox="1">
              <a:spLocks noChangeArrowheads="1"/>
            </p:cNvSpPr>
            <p:nvPr/>
          </p:nvSpPr>
          <p:spPr bwMode="auto">
            <a:xfrm>
              <a:off x="0" y="188"/>
              <a:ext cx="2370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sz="3200" b="1">
                  <a:solidFill>
                    <a:srgbClr val="3333FF"/>
                  </a:solidFill>
                  <a:latin typeface="Times New Roman" pitchFamily="18" charset="0"/>
                </a:rPr>
                <a:t>η</a:t>
              </a:r>
              <a:r>
                <a:rPr lang="en-US" altLang="zh-CN" sz="2800" b="1">
                  <a:solidFill>
                    <a:srgbClr val="0000FF"/>
                  </a:solidFill>
                  <a:ea typeface="黑体" pitchFamily="49" charset="-122"/>
                </a:rPr>
                <a:t>=                </a:t>
              </a:r>
              <a:r>
                <a:rPr lang="en-US" altLang="zh-CN" sz="4000" b="1">
                  <a:solidFill>
                    <a:srgbClr val="0000FF"/>
                  </a:solidFill>
                  <a:ea typeface="黑体" pitchFamily="49" charset="-122"/>
                </a:rPr>
                <a:t> </a:t>
              </a:r>
              <a:r>
                <a:rPr lang="en-US" altLang="zh-CN" sz="2800" b="1">
                  <a:solidFill>
                    <a:srgbClr val="3333FF"/>
                  </a:solidFill>
                  <a:latin typeface="Times New Roman" pitchFamily="18" charset="0"/>
                </a:rPr>
                <a:t>×100%</a:t>
              </a:r>
            </a:p>
          </p:txBody>
        </p:sp>
        <p:sp>
          <p:nvSpPr>
            <p:cNvPr id="9232" name="Text Box 16"/>
            <p:cNvSpPr txBox="1">
              <a:spLocks noChangeArrowheads="1"/>
            </p:cNvSpPr>
            <p:nvPr/>
          </p:nvSpPr>
          <p:spPr bwMode="auto">
            <a:xfrm>
              <a:off x="548" y="0"/>
              <a:ext cx="710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sz="2800" b="1" i="1">
                  <a:solidFill>
                    <a:srgbClr val="0000FF"/>
                  </a:solidFill>
                  <a:latin typeface="Times New Roman" pitchFamily="18" charset="0"/>
                  <a:ea typeface="黑体" pitchFamily="49" charset="-122"/>
                </a:rPr>
                <a:t>W</a:t>
              </a:r>
              <a:r>
                <a:rPr lang="zh-CN" altLang="en-US" sz="2800" b="1" baseline="-25000">
                  <a:solidFill>
                    <a:srgbClr val="0000FF"/>
                  </a:solidFill>
                  <a:ea typeface="黑体" pitchFamily="49" charset="-122"/>
                </a:rPr>
                <a:t>有用</a:t>
              </a:r>
              <a:r>
                <a:rPr lang="zh-CN" altLang="en-US" sz="4000" b="1">
                  <a:solidFill>
                    <a:srgbClr val="0000FF"/>
                  </a:solidFill>
                  <a:ea typeface="黑体" pitchFamily="49" charset="-122"/>
                </a:rPr>
                <a:t> </a:t>
              </a:r>
            </a:p>
          </p:txBody>
        </p:sp>
        <p:sp>
          <p:nvSpPr>
            <p:cNvPr id="9233" name="Text Box 17"/>
            <p:cNvSpPr txBox="1">
              <a:spLocks noChangeArrowheads="1"/>
            </p:cNvSpPr>
            <p:nvPr/>
          </p:nvSpPr>
          <p:spPr bwMode="auto">
            <a:xfrm>
              <a:off x="593" y="314"/>
              <a:ext cx="655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altLang="zh-CN" sz="2800" b="1" i="1">
                  <a:solidFill>
                    <a:srgbClr val="0000FF"/>
                  </a:solidFill>
                  <a:latin typeface="Times New Roman" pitchFamily="18" charset="0"/>
                  <a:ea typeface="黑体" pitchFamily="49" charset="-122"/>
                </a:rPr>
                <a:t>W</a:t>
              </a:r>
              <a:r>
                <a:rPr lang="zh-CN" altLang="en-US" sz="2800" b="1" baseline="-25000">
                  <a:solidFill>
                    <a:srgbClr val="0000FF"/>
                  </a:solidFill>
                  <a:ea typeface="黑体" pitchFamily="49" charset="-122"/>
                </a:rPr>
                <a:t>总</a:t>
              </a:r>
              <a:r>
                <a:rPr lang="zh-CN" altLang="en-US" sz="4000" b="1">
                  <a:solidFill>
                    <a:srgbClr val="0000FF"/>
                  </a:solidFill>
                  <a:ea typeface="黑体" pitchFamily="49" charset="-122"/>
                </a:rPr>
                <a:t> </a:t>
              </a:r>
            </a:p>
          </p:txBody>
        </p:sp>
        <p:sp>
          <p:nvSpPr>
            <p:cNvPr id="9234" name="Line 18"/>
            <p:cNvSpPr>
              <a:spLocks noChangeShapeType="1"/>
            </p:cNvSpPr>
            <p:nvPr/>
          </p:nvSpPr>
          <p:spPr bwMode="auto">
            <a:xfrm>
              <a:off x="534" y="432"/>
              <a:ext cx="907" cy="0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utoUpdateAnimBg="0"/>
      <p:bldP spid="9219" grpId="0" autoUpdateAnimBg="0"/>
      <p:bldP spid="9220" grpId="0" autoUpdateAnimBg="0"/>
      <p:bldP spid="9221" grpId="0" autoUpdateAnimBg="0"/>
      <p:bldP spid="9223" grpId="0" autoUpdateAnimBg="0"/>
      <p:bldP spid="9224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起重机"/>
          <p:cNvPicPr>
            <a:picLocks noChangeAspect="1" noChangeArrowheads="1"/>
          </p:cNvPicPr>
          <p:nvPr/>
        </p:nvPicPr>
        <p:blipFill>
          <a:blip r:embed="rId2" cstate="print">
            <a:lum bright="12000"/>
          </a:blip>
          <a:srcRect/>
          <a:stretch>
            <a:fillRect/>
          </a:stretch>
        </p:blipFill>
        <p:spPr bwMode="auto">
          <a:xfrm>
            <a:off x="4572000" y="1412875"/>
            <a:ext cx="4102100" cy="307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468313" y="1916113"/>
            <a:ext cx="410368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3300"/>
                </a:solidFill>
                <a:latin typeface="黑体" pitchFamily="49" charset="-122"/>
                <a:ea typeface="黑体" pitchFamily="49" charset="-122"/>
              </a:rPr>
              <a:t>起重机的机械效率是</a:t>
            </a:r>
            <a:r>
              <a:rPr lang="en-US" altLang="zh-CN" sz="2800" b="1">
                <a:solidFill>
                  <a:srgbClr val="FF3300"/>
                </a:solidFill>
                <a:latin typeface="黑体" pitchFamily="49" charset="-122"/>
                <a:ea typeface="黑体" pitchFamily="49" charset="-122"/>
              </a:rPr>
              <a:t>60%,</a:t>
            </a:r>
            <a:r>
              <a:rPr lang="zh-CN" altLang="en-US" sz="2800" b="1">
                <a:solidFill>
                  <a:srgbClr val="FF3300"/>
                </a:solidFill>
                <a:latin typeface="黑体" pitchFamily="49" charset="-122"/>
                <a:ea typeface="黑体" pitchFamily="49" charset="-122"/>
              </a:rPr>
              <a:t>它表示什么意思？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468313" y="4581525"/>
            <a:ext cx="8458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3200">
                <a:latin typeface="宋体" pitchFamily="2" charset="-122"/>
              </a:rPr>
              <a:t>   </a:t>
            </a:r>
            <a:r>
              <a:rPr lang="zh-CN" altLang="en-US" sz="2800" b="1">
                <a:solidFill>
                  <a:srgbClr val="3333FF"/>
                </a:solidFill>
                <a:latin typeface="黑体" pitchFamily="49" charset="-122"/>
                <a:ea typeface="黑体" pitchFamily="49" charset="-122"/>
              </a:rPr>
              <a:t>使用起重机提升重物时所做的有用功跟总功的比值是</a:t>
            </a:r>
            <a:r>
              <a:rPr lang="en-US" altLang="zh-CN" sz="2800" b="1">
                <a:solidFill>
                  <a:srgbClr val="3333FF"/>
                </a:solidFill>
                <a:latin typeface="黑体" pitchFamily="49" charset="-122"/>
                <a:ea typeface="黑体" pitchFamily="49" charset="-122"/>
              </a:rPr>
              <a:t>60%</a:t>
            </a:r>
            <a:r>
              <a:rPr lang="zh-CN" altLang="en-US" sz="2800" b="1" i="1">
                <a:solidFill>
                  <a:srgbClr val="3333FF"/>
                </a:solidFill>
                <a:latin typeface="黑体" pitchFamily="49" charset="-122"/>
                <a:ea typeface="黑体" pitchFamily="49" charset="-122"/>
              </a:rPr>
              <a:t>．</a:t>
            </a:r>
            <a:endParaRPr lang="zh-CN" altLang="en-US" sz="2800" b="1">
              <a:solidFill>
                <a:srgbClr val="3333FF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95288" y="290513"/>
            <a:ext cx="23637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4000" b="1">
                <a:solidFill>
                  <a:srgbClr val="0000FF"/>
                </a:solidFill>
                <a:ea typeface="黑体" pitchFamily="49" charset="-122"/>
              </a:rPr>
              <a:t>机械效率 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684213" y="5516563"/>
            <a:ext cx="82264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2800" b="1">
                <a:solidFill>
                  <a:srgbClr val="3333FF"/>
                </a:solidFill>
                <a:latin typeface="黑体" pitchFamily="49" charset="-122"/>
                <a:ea typeface="黑体" pitchFamily="49" charset="-122"/>
              </a:rPr>
              <a:t>  有用功在总功中占有</a:t>
            </a:r>
            <a:r>
              <a:rPr lang="en-US" altLang="zh-CN" sz="2800" b="1">
                <a:solidFill>
                  <a:srgbClr val="3333FF"/>
                </a:solidFill>
                <a:latin typeface="黑体" pitchFamily="49" charset="-122"/>
                <a:ea typeface="黑体" pitchFamily="49" charset="-122"/>
              </a:rPr>
              <a:t>60%</a:t>
            </a:r>
            <a:r>
              <a:rPr lang="zh-CN" altLang="en-US" sz="2800" b="1">
                <a:solidFill>
                  <a:srgbClr val="3333FF"/>
                </a:solidFill>
                <a:latin typeface="黑体" pitchFamily="49" charset="-122"/>
                <a:ea typeface="黑体" pitchFamily="49" charset="-122"/>
              </a:rPr>
              <a:t>，另外的</a:t>
            </a:r>
            <a:r>
              <a:rPr lang="en-US" altLang="zh-CN" sz="2800" b="1">
                <a:solidFill>
                  <a:srgbClr val="3333FF"/>
                </a:solidFill>
                <a:latin typeface="黑体" pitchFamily="49" charset="-122"/>
                <a:ea typeface="黑体" pitchFamily="49" charset="-122"/>
              </a:rPr>
              <a:t>40</a:t>
            </a:r>
            <a:r>
              <a:rPr lang="zh-CN" altLang="en-US" sz="2800" b="1">
                <a:solidFill>
                  <a:srgbClr val="3333FF"/>
                </a:solidFill>
                <a:latin typeface="黑体" pitchFamily="49" charset="-122"/>
                <a:ea typeface="黑体" pitchFamily="49" charset="-122"/>
              </a:rPr>
              <a:t>％是额外功</a:t>
            </a:r>
            <a:r>
              <a:rPr lang="zh-CN" altLang="en-US" sz="2800" b="1" i="1">
                <a:solidFill>
                  <a:srgbClr val="3333FF"/>
                </a:solidFill>
                <a:latin typeface="黑体" pitchFamily="49" charset="-122"/>
                <a:ea typeface="黑体" pitchFamily="49" charset="-122"/>
              </a:rPr>
              <a:t>．</a:t>
            </a:r>
          </a:p>
          <a:p>
            <a:endParaRPr lang="zh-CN" altLang="en-US" sz="2800" b="1">
              <a:solidFill>
                <a:srgbClr val="3333FF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utoUpdateAnimBg="0"/>
      <p:bldP spid="10246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spect="1" noChangeArrowheads="1"/>
          </p:cNvSpPr>
          <p:nvPr>
            <p:ph type="ctrTitle" idx="4294967295"/>
          </p:nvPr>
        </p:nvSpPr>
        <p:spPr>
          <a:xfrm>
            <a:off x="971550" y="3354388"/>
            <a:ext cx="7362825" cy="701675"/>
          </a:xfrm>
        </p:spPr>
        <p:txBody>
          <a:bodyPr lIns="90000" tIns="46800" rIns="90000" bIns="46800" anchor="b">
            <a:spAutoFit/>
          </a:bodyPr>
          <a:lstStyle/>
          <a:p>
            <a:pPr algn="r"/>
            <a:r>
              <a:rPr lang="zh-CN" altLang="en-US" sz="4000" b="1">
                <a:solidFill>
                  <a:schemeClr val="tx1"/>
                </a:solidFill>
                <a:ea typeface="黑体" pitchFamily="49" charset="-122"/>
              </a:rPr>
              <a:t>探究滑轮组的机械效率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2916238" y="1268413"/>
            <a:ext cx="252095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b">
            <a:spAutoFit/>
          </a:bodyPr>
          <a:lstStyle/>
          <a:p>
            <a:pPr algn="r">
              <a:spcBef>
                <a:spcPct val="50000"/>
              </a:spcBef>
            </a:pPr>
            <a:r>
              <a:rPr lang="zh-CN" altLang="en-US" sz="6600">
                <a:solidFill>
                  <a:srgbClr val="FF0000"/>
                </a:solidFill>
                <a:ea typeface="隶书" pitchFamily="49" charset="-122"/>
              </a:rPr>
              <a:t>活动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ww.rrxk.net">
  <a:themeElements>
    <a:clrScheme name="www.rrxk.ne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www.rrxk.net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lnDef>
  </a:objectDefaults>
  <a:extraClrSchemeLst>
    <a:extraClrScheme>
      <a:clrScheme name="www.rrxk.ne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ww.rrxk.ne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ww.rrxk.ne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ww.rrxk.ne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ww.rrxk.ne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ww.rrxk.ne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ww.rrxk.ne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ww.rrxk.ne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ww.rrxk.ne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ww.rrxk.ne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ww.rrxk.ne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ww.rrxk.ne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www.rrxk.net</Template>
  <TotalTime>0</TotalTime>
  <Pages>0</Pages>
  <Words>1272</Words>
  <Characters>0</Characters>
  <Application>Microsoft Office PowerPoint</Application>
  <DocSecurity>0</DocSecurity>
  <PresentationFormat>全屏显示(4:3)</PresentationFormat>
  <Lines>0</Lines>
  <Paragraphs>209</Paragraphs>
  <Slides>20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1" baseType="lpstr">
      <vt:lpstr>www.rrxk.net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探究滑轮组的机械效率</vt:lpstr>
      <vt:lpstr>幻灯片 10</vt:lpstr>
      <vt:lpstr>幻灯片 11</vt:lpstr>
      <vt:lpstr>探究滑轮组的机械效率</vt:lpstr>
      <vt:lpstr>实验步骤：</vt:lpstr>
      <vt:lpstr>幻灯片 14</vt:lpstr>
      <vt:lpstr>幻灯片 15</vt:lpstr>
      <vt:lpstr>影响滑轮组机械效率的因素</vt:lpstr>
      <vt:lpstr>幻灯片 17</vt:lpstr>
      <vt:lpstr>幻灯片 18</vt:lpstr>
      <vt:lpstr>一、三种功</vt:lpstr>
      <vt:lpstr>幻灯片 20</vt:lpstr>
    </vt:vector>
  </TitlesOfParts>
  <LinksUpToDate>false</LinksUpToDate>
  <CharactersWithSpaces>0</CharactersWithSpaces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cp:lastModifiedBy>Administrator</cp:lastModifiedBy>
  <cp:revision>2</cp:revision>
  <dcterms:created xsi:type="dcterms:W3CDTF">2007-09-14T07:11:27Z</dcterms:created>
  <dcterms:modified xsi:type="dcterms:W3CDTF">2018-06-05T12:36:55Z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TAG2">
    <vt:lpwstr>0008009607000000000001024120</vt:lpwstr>
  </property>
  <property fmtid="{D5CDD505-2E9C-101B-9397-08002B2CF9AE}" pid="3" name="KSOProductBuildVer">
    <vt:lpwstr>2052-9.1.0.4047</vt:lpwstr>
  </property>
</Properties>
</file>