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63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94" autoAdjust="0"/>
  </p:normalViewPr>
  <p:slideViewPr>
    <p:cSldViewPr showGuides="1">
      <p:cViewPr varScale="1">
        <p:scale>
          <a:sx n="72" d="100"/>
          <a:sy n="72" d="100"/>
        </p:scale>
        <p:origin x="-1326" y="-90"/>
      </p:cViewPr>
      <p:guideLst>
        <p:guide orient="horz" pos="663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68BE0-36C4-42E4-AA59-8607795A9726}" type="datetimeFigureOut">
              <a:rPr lang="zh-CN" altLang="en-US" smtClean="0"/>
              <a:t>2017-12-27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50508-4322-4B81-A6D5-059AB7F0F8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08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9996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3471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2054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435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8150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927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7531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3411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267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3758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931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20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325530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单元知识概览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中考考点全解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核心能力培养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教材习题答案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7" name="圆角矩形 6">
            <a:hlinkClick r:id="rId12" action="ppaction://hlinksldjump"/>
          </p:cNvPr>
          <p:cNvSpPr/>
          <p:nvPr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中考考点全解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圆角矩形 7">
            <a:hlinkClick r:id="" action="ppaction://noaction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核心能力培养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教材习题答案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slide" Target="slide8.xml"/><Relationship Id="rId5" Type="http://schemas.openxmlformats.org/officeDocument/2006/relationships/slide" Target="slide5.xml"/><Relationship Id="rId4" Type="http://schemas.openxmlformats.org/officeDocument/2006/relationships/slide" Target="slide2.xml"/><Relationship Id="rId9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.docx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slide" Target="slide8.xml"/><Relationship Id="rId5" Type="http://schemas.openxmlformats.org/officeDocument/2006/relationships/slide" Target="slide5.xml"/><Relationship Id="rId4" Type="http://schemas.openxmlformats.org/officeDocument/2006/relationships/slide" Target="slide2.xml"/><Relationship Id="rId9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.docx"/><Relationship Id="rId5" Type="http://schemas.openxmlformats.org/officeDocument/2006/relationships/oleObject" Target="../embeddings/oleObject9.bin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14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__10.docx"/><Relationship Id="rId5" Type="http://schemas.openxmlformats.org/officeDocument/2006/relationships/oleObject" Target="../embeddings/oleObject10.bin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Word___11.docx"/><Relationship Id="rId5" Type="http://schemas.openxmlformats.org/officeDocument/2006/relationships/oleObject" Target="../embeddings/oleObject11.bin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slide" Target="slide14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Word___12.docx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4.emf"/><Relationship Id="rId4" Type="http://schemas.openxmlformats.org/officeDocument/2006/relationships/slide" Target="slide16.xml"/><Relationship Id="rId9" Type="http://schemas.openxmlformats.org/officeDocument/2006/relationships/package" Target="../embeddings/Microsoft_Word___13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oleObject" Target="../embeddings/oleObject14.bin"/><Relationship Id="rId7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18.emf"/><Relationship Id="rId5" Type="http://schemas.openxmlformats.org/officeDocument/2006/relationships/image" Target="../media/image16.emf"/><Relationship Id="rId10" Type="http://schemas.openxmlformats.org/officeDocument/2006/relationships/package" Target="../embeddings/Microsoft_Word___16.docx"/><Relationship Id="rId4" Type="http://schemas.openxmlformats.org/officeDocument/2006/relationships/package" Target="../embeddings/Microsoft_Word___14.docx"/><Relationship Id="rId9" Type="http://schemas.openxmlformats.org/officeDocument/2006/relationships/oleObject" Target="../embeddings/oleObject1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.docx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slide" Target="slide8.xml"/><Relationship Id="rId5" Type="http://schemas.openxmlformats.org/officeDocument/2006/relationships/slide" Target="slide5.xml"/><Relationship Id="rId4" Type="http://schemas.openxmlformats.org/officeDocument/2006/relationships/slide" Target="slide2.xml"/><Relationship Id="rId9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8.xml"/><Relationship Id="rId5" Type="http://schemas.openxmlformats.org/officeDocument/2006/relationships/slide" Target="slide5.xml"/><Relationship Id="rId4" Type="http://schemas.openxmlformats.org/officeDocument/2006/relationships/slide" Target="slide2.xml"/><Relationship Id="rId9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.docx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8.xml"/><Relationship Id="rId5" Type="http://schemas.openxmlformats.org/officeDocument/2006/relationships/slide" Target="slide5.xml"/><Relationship Id="rId4" Type="http://schemas.openxmlformats.org/officeDocument/2006/relationships/slide" Target="slide2.xml"/><Relationship Id="rId9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.docx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8.xml"/><Relationship Id="rId5" Type="http://schemas.openxmlformats.org/officeDocument/2006/relationships/slide" Target="slide5.xml"/><Relationship Id="rId4" Type="http://schemas.openxmlformats.org/officeDocument/2006/relationships/slide" Target="slide2.xml"/><Relationship Id="rId9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8.xml"/><Relationship Id="rId5" Type="http://schemas.openxmlformats.org/officeDocument/2006/relationships/slide" Target="slide5.xml"/><Relationship Id="rId4" Type="http://schemas.openxmlformats.org/officeDocument/2006/relationships/slide" Target="slide2.xml"/><Relationship Id="rId9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.docx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slide" Target="slide8.xml"/><Relationship Id="rId5" Type="http://schemas.openxmlformats.org/officeDocument/2006/relationships/slide" Target="slide5.xml"/><Relationship Id="rId4" Type="http://schemas.openxmlformats.org/officeDocument/2006/relationships/slide" Target="slide2.xml"/><Relationship Id="rId9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3</a:t>
            </a:r>
            <a:r>
              <a:rPr lang="zh-CN" altLang="zh-CN" dirty="0"/>
              <a:t>节　机械效率</a:t>
            </a:r>
          </a:p>
        </p:txBody>
      </p:sp>
    </p:spTree>
    <p:extLst>
      <p:ext uri="{BB962C8B-B14F-4D97-AF65-F5344CB8AC3E}">
        <p14:creationId xmlns:p14="http://schemas.microsoft.com/office/powerpoint/2010/main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6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5440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用所给器材组装如图所示滑轮组。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将钩码挂在滑轮组下方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记录所挂钩码的重力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用弹簧测力计竖直拉住绳子自由端。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将刻度尺放在如图所示的位置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分别记录钩码和绳子自由端的起始位置。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用弹簧测力计匀速拉动绳子自由端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使物体匀速上升一段距离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记录弹簧测力计的读数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并记录物体上升后所达到的末位置以及绳子自由端上升到的末位置。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分别测出钩码上升的距离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和绳子自由端移动的距离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然后根据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计算出有用功和总功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该滑轮组的机械效率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0068395"/>
              </p:ext>
            </p:extLst>
          </p:nvPr>
        </p:nvGraphicFramePr>
        <p:xfrm>
          <a:off x="3892755" y="4917253"/>
          <a:ext cx="5091893" cy="536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name="文档" r:id="rId8" imgW="3839157" imgH="405072" progId="Word.Document.12">
                  <p:embed/>
                </p:oleObj>
              </mc:Choice>
              <mc:Fallback>
                <p:oleObj name="文档" r:id="rId8" imgW="3839157" imgH="4050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92755" y="4917253"/>
                        <a:ext cx="5091893" cy="536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095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改变所挂钩码的重力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重复以上实验步骤。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钩码重力不变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改变动滑轮个数重复上述实验步骤。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实验过程中应匀速竖直拉动测力计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并在拉动中读取拉力大小。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93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6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75747"/>
            <a:ext cx="222528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六、实验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数据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161302"/>
              </p:ext>
            </p:extLst>
          </p:nvPr>
        </p:nvGraphicFramePr>
        <p:xfrm>
          <a:off x="508000" y="1693461"/>
          <a:ext cx="8128000" cy="4800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文档" r:id="rId8" imgW="4001567" imgH="2363462" progId="Word.Document.12">
                  <p:embed/>
                </p:oleObj>
              </mc:Choice>
              <mc:Fallback>
                <p:oleObj name="文档" r:id="rId8" imgW="4001567" imgH="23634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93461"/>
                        <a:ext cx="8128000" cy="4800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797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七、实验结论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同一滑轮组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提起的物重越大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滑轮组的机械效率越高。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不同的滑轮组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提升相同的物体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动滑轮越重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滑轮组的机械效率越低。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拓展归纳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对同一滑轮组而言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增大几倍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也同时增大几倍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两者的比值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所以机械效率的大小与重物上升的高度无关。同理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滑轮组的机械效率与拉动速度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或功率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41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6312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考点一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机械效率的大小比较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内蒙古通辽中考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某实验小组分别用如图所示的甲、乙两个滑轮组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每个滑轮重相同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匀速提起相同的重物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所用的拉力分别为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机械效率分别为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不计绳重及摩擦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5420490"/>
              </p:ext>
            </p:extLst>
          </p:nvPr>
        </p:nvGraphicFramePr>
        <p:xfrm>
          <a:off x="508000" y="2800981"/>
          <a:ext cx="8128000" cy="2705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8" name="文档" r:id="rId6" imgW="3839157" imgH="1277868" progId="Word.Document.12">
                  <p:embed/>
                </p:oleObj>
              </mc:Choice>
              <mc:Fallback>
                <p:oleObj name="文档" r:id="rId6" imgW="3839157" imgH="12778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800981"/>
                        <a:ext cx="8128000" cy="27059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050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190023"/>
              </p:ext>
            </p:extLst>
          </p:nvPr>
        </p:nvGraphicFramePr>
        <p:xfrm>
          <a:off x="599682" y="1124015"/>
          <a:ext cx="8128000" cy="237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" name="文档" r:id="rId6" imgW="3839157" imgH="1121960" progId="Word.Document.12">
                  <p:embed/>
                </p:oleObj>
              </mc:Choice>
              <mc:Fallback>
                <p:oleObj name="文档" r:id="rId6" imgW="3839157" imgH="11219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9682" y="1124015"/>
                        <a:ext cx="8128000" cy="237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503285"/>
            <a:ext cx="135530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000" y="4001883"/>
            <a:ext cx="8128000" cy="246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71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814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考点二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机械效率的简单计算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江苏南通中考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工人用图示装置在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内将质量为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 kg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的货物匀速提升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此过程中拉力的功率为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求有用功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求滑轮组的机械效率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若工人用此装置匀速提升其他货物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测得拉力大小为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额外功占总功的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求工人提升货物的重力。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264948"/>
              </p:ext>
            </p:extLst>
          </p:nvPr>
        </p:nvGraphicFramePr>
        <p:xfrm>
          <a:off x="508000" y="2371569"/>
          <a:ext cx="8128000" cy="2682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6" name="文档" r:id="rId6" imgW="3839157" imgH="1267066" progId="Word.Document.12">
                  <p:embed/>
                </p:oleObj>
              </mc:Choice>
              <mc:Fallback>
                <p:oleObj name="文档" r:id="rId6" imgW="3839157" imgH="12670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371569"/>
                        <a:ext cx="8128000" cy="26824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737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0373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货物的重力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有用功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拉力做的总功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65038"/>
              </p:ext>
            </p:extLst>
          </p:nvPr>
        </p:nvGraphicFramePr>
        <p:xfrm>
          <a:off x="313137" y="2674321"/>
          <a:ext cx="8128000" cy="689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0" name="文档" r:id="rId6" imgW="3839157" imgH="325138" progId="Word.Document.12">
                  <p:embed/>
                </p:oleObj>
              </mc:Choice>
              <mc:Fallback>
                <p:oleObj name="文档" r:id="rId6" imgW="3839157" imgH="3251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3137" y="2674321"/>
                        <a:ext cx="8128000" cy="6890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36341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已知额外功占总功的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则此时的机械效率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80%;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035837"/>
              </p:ext>
            </p:extLst>
          </p:nvPr>
        </p:nvGraphicFramePr>
        <p:xfrm>
          <a:off x="313137" y="4216933"/>
          <a:ext cx="8128000" cy="689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文档" r:id="rId9" imgW="3839157" imgH="325138" progId="Word.Document.12">
                  <p:embed/>
                </p:oleObj>
              </mc:Choice>
              <mc:Fallback>
                <p:oleObj name="文档" r:id="rId9" imgW="3839157" imgH="3251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3137" y="4216933"/>
                        <a:ext cx="8128000" cy="6890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86725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所以提升物体的重力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'nF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80%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(1)900 J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(2)75%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(3)720 N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04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525797"/>
            <a:ext cx="8128000" cy="206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66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动手动脑学物理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没有机械效率为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的机械。因为使用任何机械做功时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必然要克服机械受到的重力、部件之间的摩擦等做额外功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也就是说有用功总小于总功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所以机械效率总小于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使用滑轮组提升重物时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尽量使用轻质材料制成的动滑轮和绳子。尽量减小滑轮和轴之间的摩擦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增大重物的质量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这样可以减小额外功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增大有用功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提高机械效率。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有用功和额外功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有用功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为完成工作目的必须要做的功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叫做有用功。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额外功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在利用机械做功的过程中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在做有用功的同时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还要克服机械的重力、机械间的摩擦力等多做一部分功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这部分功叫做额外功。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在利用机械做功的过程中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有用功和额外功之和是总共做的功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叫做总功。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88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76470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34532"/>
              </p:ext>
            </p:extLst>
          </p:nvPr>
        </p:nvGraphicFramePr>
        <p:xfrm>
          <a:off x="313137" y="1667553"/>
          <a:ext cx="8128000" cy="689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" name="文档" r:id="rId4" imgW="3839157" imgH="325138" progId="Word.Document.12">
                  <p:embed/>
                </p:oleObj>
              </mc:Choice>
              <mc:Fallback>
                <p:oleObj name="文档" r:id="rId4" imgW="3839157" imgH="3251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3137" y="1667553"/>
                        <a:ext cx="8128000" cy="6890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2362320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起重机提升货物时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克服提升货物所用的容器重力所做的功、克服各部件之间的摩擦做的功以及克服动滑轮、起重臂和钢丝绳所受重力所做的功都是额外功。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拉力做的功为总功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J;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提升重物做的功为有用功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斜面的机械效率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707073"/>
              </p:ext>
            </p:extLst>
          </p:nvPr>
        </p:nvGraphicFramePr>
        <p:xfrm>
          <a:off x="599682" y="4464676"/>
          <a:ext cx="8128000" cy="689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文档" r:id="rId7" imgW="3839157" imgH="325138" progId="Word.Document.12">
                  <p:embed/>
                </p:oleObj>
              </mc:Choice>
              <mc:Fallback>
                <p:oleObj name="文档" r:id="rId7" imgW="3839157" imgH="3251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9682" y="4464676"/>
                        <a:ext cx="8128000" cy="6890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5153773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提起重物做的功为有用功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拉力做的功为总功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动滑轮的机械效率为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926039"/>
              </p:ext>
            </p:extLst>
          </p:nvPr>
        </p:nvGraphicFramePr>
        <p:xfrm>
          <a:off x="620464" y="5980453"/>
          <a:ext cx="8128000" cy="591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6" name="文档" r:id="rId10" imgW="3839157" imgH="279770" progId="Word.Document.12">
                  <p:embed/>
                </p:oleObj>
              </mc:Choice>
              <mc:Fallback>
                <p:oleObj name="文档" r:id="rId10" imgW="3839157" imgH="2797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0464" y="5980453"/>
                        <a:ext cx="8128000" cy="5916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483847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6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65356"/>
            <a:ext cx="166103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归纳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951654"/>
              </p:ext>
            </p:extLst>
          </p:nvPr>
        </p:nvGraphicFramePr>
        <p:xfrm>
          <a:off x="508000" y="1712324"/>
          <a:ext cx="8128000" cy="4843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文档" r:id="rId8" imgW="3948631" imgH="2351940" progId="Word.Document.12">
                  <p:embed/>
                </p:oleObj>
              </mc:Choice>
              <mc:Fallback>
                <p:oleObj name="文档" r:id="rId8" imgW="3948631" imgH="23519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712324"/>
                        <a:ext cx="8128000" cy="48434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465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用一个动滑轮将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的重物匀速提高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所用的拉力是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则在此过程中拉力做的有用功和总功分别是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A.500 J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J	B.500 J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J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C.300 J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J	D.600 J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J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拉力做的有用功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绳子自由端上升的距离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拉力做的总功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04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8" name="流程图: 可选过程 7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9" name="流程图: 可选过程 8">
            <a:hlinkClick r:id="rId6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0581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机械效率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在物理学中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将有用功跟总功的比值叫机械效率。如果用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那么有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使用任何机械都不可避免地要做额外功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有用功总是小于总功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所以机械效率总是小于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机械效率是反映机械性能的优劣的重要标志之一。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拓展归纳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同一机械的机械效率不是固定不变的。机械效率是使用机械在某次做功的过程中有用功跟总功的比值。同一机械在不同的做功过程中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机械效率一般是不同的。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88966"/>
              </p:ext>
            </p:extLst>
          </p:nvPr>
        </p:nvGraphicFramePr>
        <p:xfrm>
          <a:off x="704350" y="2523340"/>
          <a:ext cx="5624616" cy="593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文档" r:id="rId8" imgW="3839157" imgH="405072" progId="Word.Document.12">
                  <p:embed/>
                </p:oleObj>
              </mc:Choice>
              <mc:Fallback>
                <p:oleObj name="文档" r:id="rId8" imgW="3839157" imgH="4050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4350" y="2523340"/>
                        <a:ext cx="5624616" cy="5931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797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8" name="流程图: 可选过程 7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9" name="流程图: 可选过程 8">
            <a:hlinkClick r:id="rId6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6312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湖南长沙中考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右图是建筑工人用滑轮组提升建筑材料的场景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s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的时间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工人师傅用竖直向上的拉力将建筑材料匀速提升了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已知拉力为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建筑材料的重力为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求这个过程中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绳子自由端移动的距离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此滑轮组的机械效率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拉力的功率。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836781"/>
              </p:ext>
            </p:extLst>
          </p:nvPr>
        </p:nvGraphicFramePr>
        <p:xfrm>
          <a:off x="508000" y="2503287"/>
          <a:ext cx="8128000" cy="2443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文档" r:id="rId8" imgW="3839157" imgH="1154726" progId="Word.Document.12">
                  <p:embed/>
                </p:oleObj>
              </mc:Choice>
              <mc:Fallback>
                <p:oleObj name="文档" r:id="rId8" imgW="3839157" imgH="11547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503287"/>
                        <a:ext cx="8128000" cy="2443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38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8" name="流程图: 可选过程 7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9" name="流程图: 可选过程 8">
            <a:hlinkClick r:id="rId6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43063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则绳子自由端移动的距离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有用功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505246"/>
              </p:ext>
            </p:extLst>
          </p:nvPr>
        </p:nvGraphicFramePr>
        <p:xfrm>
          <a:off x="313137" y="3454231"/>
          <a:ext cx="8128000" cy="12437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文档" r:id="rId8" imgW="3839157" imgH="587625" progId="Word.Document.12">
                  <p:embed/>
                </p:oleObj>
              </mc:Choice>
              <mc:Fallback>
                <p:oleObj name="文档" r:id="rId8" imgW="3839157" imgH="5876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3137" y="3454231"/>
                        <a:ext cx="8128000" cy="12437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730602"/>
            <a:ext cx="442089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(1)3 m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(2)75%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(3)120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82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6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16347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测量滑轮组的机械效率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一、实验目的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会测量滑轮组的机械效率。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会处理实验数据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并根据实验数据发现新的问题。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二、实验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1667557"/>
              </p:ext>
            </p:extLst>
          </p:nvPr>
        </p:nvGraphicFramePr>
        <p:xfrm>
          <a:off x="313137" y="3414970"/>
          <a:ext cx="8128000" cy="689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文档" r:id="rId8" imgW="3839157" imgH="325138" progId="Word.Document.12">
                  <p:embed/>
                </p:oleObj>
              </mc:Choice>
              <mc:Fallback>
                <p:oleObj name="文档" r:id="rId8" imgW="3839157" imgH="3251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3137" y="3414970"/>
                        <a:ext cx="8128000" cy="6890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4100960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三、所测物理量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、拉力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、重物上升的距离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、弹簧测力计移动的距离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四、实验器材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钩码、滑轮组、铁架台、细线、弹簧测力计、刻度尺。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70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6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45526"/>
            <a:ext cx="222528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五、实验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步骤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802141"/>
              </p:ext>
            </p:extLst>
          </p:nvPr>
        </p:nvGraphicFramePr>
        <p:xfrm>
          <a:off x="508000" y="1639191"/>
          <a:ext cx="8128000" cy="4410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文档" r:id="rId8" imgW="3839157" imgH="2082612" progId="Word.Document.12">
                  <p:embed/>
                </p:oleObj>
              </mc:Choice>
              <mc:Fallback>
                <p:oleObj name="文档" r:id="rId8" imgW="3839157" imgH="20826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39191"/>
                        <a:ext cx="8128000" cy="4410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231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初中全优、共用模板14(1)">
  <a:themeElements>
    <a:clrScheme name="自定义 1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初中全优、共用模板14(1)</Template>
  <TotalTime>70</TotalTime>
  <Words>1251</Words>
  <Application>Microsoft Office PowerPoint</Application>
  <PresentationFormat>全屏显示(4:3)</PresentationFormat>
  <Paragraphs>148</Paragraphs>
  <Slides>20</Slides>
  <Notes>12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初中全优、共用模板14(1)</vt:lpstr>
      <vt:lpstr>文档</vt:lpstr>
      <vt:lpstr>第3节　机械效率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微软用户</dc:creator>
  <cp:lastModifiedBy>User</cp:lastModifiedBy>
  <cp:revision>36</cp:revision>
  <dcterms:created xsi:type="dcterms:W3CDTF">2014-05-15T01:15:59Z</dcterms:created>
  <dcterms:modified xsi:type="dcterms:W3CDTF">2017-12-27T05:34:55Z</dcterms:modified>
</cp:coreProperties>
</file>